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3886200" y="0"/>
            <a:ext cx="2971799" cy="457200"/>
          </a:xfrm>
          <a:prstGeom prst="rect">
            <a:avLst/>
          </a:prstGeom>
          <a:noFill/>
          <a:ln>
            <a:noFill/>
          </a:ln>
        </p:spPr>
        <p:txBody>
          <a:bodyPr anchorCtr="0" anchor="t" bIns="91425" lIns="91425" rIns="91425" tIns="91425"/>
          <a:lstStyle>
            <a:lvl1pPr indent="0" lvl="0" marL="0" marR="0" rtl="1" algn="r">
              <a:spcBef>
                <a:spcPts val="0"/>
              </a:spcBef>
              <a:buNone/>
              <a:defRPr b="0" i="0" sz="1200" u="none" cap="none" strike="noStrike">
                <a:solidFill>
                  <a:schemeClr val="dk1"/>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1588" y="0"/>
            <a:ext cx="2971799" cy="457200"/>
          </a:xfrm>
          <a:prstGeom prst="rect">
            <a:avLst/>
          </a:prstGeom>
          <a:noFill/>
          <a:ln>
            <a:noFill/>
          </a:ln>
        </p:spPr>
        <p:txBody>
          <a:bodyPr anchorCtr="0" anchor="t" bIns="91425" lIns="91425" rIns="91425" tIns="91425"/>
          <a:lstStyle>
            <a:lvl1pPr indent="0" lvl="0" marL="0" marR="0" rtl="1" algn="l">
              <a:spcBef>
                <a:spcPts val="0"/>
              </a:spcBef>
              <a:buNone/>
              <a:defRPr b="0" i="0" sz="1200" u="none" cap="none" strike="noStrike">
                <a:solidFill>
                  <a:schemeClr val="dk1"/>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1" algn="r">
              <a:spcBef>
                <a:spcPts val="0"/>
              </a:spcBef>
              <a:buNone/>
              <a:defRPr b="0" i="0" sz="1200" u="none" cap="none" strike="noStrike">
                <a:solidFill>
                  <a:schemeClr val="dk1"/>
                </a:solidFill>
                <a:latin typeface="Calibri"/>
                <a:ea typeface="Calibri"/>
                <a:cs typeface="Calibri"/>
                <a:sym typeface="Calibri"/>
              </a:defRPr>
            </a:lvl1pPr>
            <a:lvl2pPr indent="0" lvl="1" marL="457200" marR="0" rtl="1" algn="r">
              <a:spcBef>
                <a:spcPts val="0"/>
              </a:spcBef>
              <a:buNone/>
              <a:defRPr b="0" i="0" sz="1200" u="none" cap="none" strike="noStrike">
                <a:solidFill>
                  <a:schemeClr val="dk1"/>
                </a:solidFill>
                <a:latin typeface="Calibri"/>
                <a:ea typeface="Calibri"/>
                <a:cs typeface="Calibri"/>
                <a:sym typeface="Calibri"/>
              </a:defRPr>
            </a:lvl2pPr>
            <a:lvl3pPr indent="0" lvl="2" marL="914400" marR="0" rtl="1" algn="r">
              <a:spcBef>
                <a:spcPts val="0"/>
              </a:spcBef>
              <a:buNone/>
              <a:defRPr b="0" i="0" sz="1200" u="none" cap="none" strike="noStrike">
                <a:solidFill>
                  <a:schemeClr val="dk1"/>
                </a:solidFill>
                <a:latin typeface="Calibri"/>
                <a:ea typeface="Calibri"/>
                <a:cs typeface="Calibri"/>
                <a:sym typeface="Calibri"/>
              </a:defRPr>
            </a:lvl3pPr>
            <a:lvl4pPr indent="0" lvl="3" marL="1371600" marR="0" rtl="1" algn="r">
              <a:spcBef>
                <a:spcPts val="0"/>
              </a:spcBef>
              <a:buNone/>
              <a:defRPr b="0" i="0" sz="1200" u="none" cap="none" strike="noStrike">
                <a:solidFill>
                  <a:schemeClr val="dk1"/>
                </a:solidFill>
                <a:latin typeface="Calibri"/>
                <a:ea typeface="Calibri"/>
                <a:cs typeface="Calibri"/>
                <a:sym typeface="Calibri"/>
              </a:defRPr>
            </a:lvl4pPr>
            <a:lvl5pPr indent="0" lvl="4" marL="1828800" marR="0" rtl="1" algn="r">
              <a:spcBef>
                <a:spcPts val="0"/>
              </a:spcBef>
              <a:buNone/>
              <a:defRPr b="0" i="0" sz="1200" u="none" cap="none" strike="noStrike">
                <a:solidFill>
                  <a:schemeClr val="dk1"/>
                </a:solidFill>
                <a:latin typeface="Calibri"/>
                <a:ea typeface="Calibri"/>
                <a:cs typeface="Calibri"/>
                <a:sym typeface="Calibri"/>
              </a:defRPr>
            </a:lvl5pPr>
            <a:lvl6pPr indent="0" lvl="5" marL="2286000" marR="0" rtl="1" algn="r">
              <a:spcBef>
                <a:spcPts val="0"/>
              </a:spcBef>
              <a:buNone/>
              <a:defRPr b="0" i="0" sz="1200" u="none" cap="none" strike="noStrike">
                <a:solidFill>
                  <a:schemeClr val="dk1"/>
                </a:solidFill>
                <a:latin typeface="Calibri"/>
                <a:ea typeface="Calibri"/>
                <a:cs typeface="Calibri"/>
                <a:sym typeface="Calibri"/>
              </a:defRPr>
            </a:lvl6pPr>
            <a:lvl7pPr indent="0" lvl="6" marL="2743200" marR="0" rtl="1" algn="r">
              <a:spcBef>
                <a:spcPts val="0"/>
              </a:spcBef>
              <a:buNone/>
              <a:defRPr b="0" i="0" sz="1200" u="none" cap="none" strike="noStrike">
                <a:solidFill>
                  <a:schemeClr val="dk1"/>
                </a:solidFill>
                <a:latin typeface="Calibri"/>
                <a:ea typeface="Calibri"/>
                <a:cs typeface="Calibri"/>
                <a:sym typeface="Calibri"/>
              </a:defRPr>
            </a:lvl7pPr>
            <a:lvl8pPr indent="0" lvl="7" marL="3200400" marR="0" rtl="1" algn="r">
              <a:spcBef>
                <a:spcPts val="0"/>
              </a:spcBef>
              <a:buNone/>
              <a:defRPr b="0" i="0" sz="1200" u="none" cap="none" strike="noStrike">
                <a:solidFill>
                  <a:schemeClr val="dk1"/>
                </a:solidFill>
                <a:latin typeface="Calibri"/>
                <a:ea typeface="Calibri"/>
                <a:cs typeface="Calibri"/>
                <a:sym typeface="Calibri"/>
              </a:defRPr>
            </a:lvl8pPr>
            <a:lvl9pPr indent="0" lvl="8" marL="3657600" marR="0" rtl="1" algn="r">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3886200" y="8685213"/>
            <a:ext cx="2971799" cy="457200"/>
          </a:xfrm>
          <a:prstGeom prst="rect">
            <a:avLst/>
          </a:prstGeom>
          <a:noFill/>
          <a:ln>
            <a:noFill/>
          </a:ln>
        </p:spPr>
        <p:txBody>
          <a:bodyPr anchorCtr="0" anchor="b" bIns="91425" lIns="91425" rIns="91425" tIns="91425"/>
          <a:lstStyle>
            <a:lvl1pPr indent="0" lvl="0" marL="0" marR="0" rtl="1" algn="r">
              <a:spcBef>
                <a:spcPts val="0"/>
              </a:spcBef>
              <a:buNone/>
              <a:defRPr b="0" i="0" sz="1200" u="none" cap="none" strike="noStrike">
                <a:solidFill>
                  <a:schemeClr val="dk1"/>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1588" y="8685213"/>
            <a:ext cx="2971799" cy="457200"/>
          </a:xfrm>
          <a:prstGeom prst="rect">
            <a:avLst/>
          </a:prstGeom>
          <a:noFill/>
          <a:ln>
            <a:noFill/>
          </a:ln>
        </p:spPr>
        <p:txBody>
          <a:bodyPr anchorCtr="0" anchor="b"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9" name="Shape 1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5" name="Shape 1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1" name="Shape 2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29" name="Shape 2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0" name="Shape 2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0" name="Shape 2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8" name="Shape 2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0" name="Shape 3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2" name="Shape 3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4" name="Shape 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46" name="Shape 3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8" name="Shape 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70" name="Shape 3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82" name="Shape 3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2" name="Shape 392"/>
        <p:cNvGrpSpPr/>
        <p:nvPr/>
      </p:nvGrpSpPr>
      <p:grpSpPr>
        <a:xfrm>
          <a:off x="0" y="0"/>
          <a:ext cx="0" cy="0"/>
          <a:chOff x="0" y="0"/>
          <a:chExt cx="0" cy="0"/>
        </a:xfrm>
      </p:grpSpPr>
      <p:sp>
        <p:nvSpPr>
          <p:cNvPr id="393" name="Shape 3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94" name="Shape 3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06" name="Shape 4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3" name="Shape 413"/>
        <p:cNvGrpSpPr/>
        <p:nvPr/>
      </p:nvGrpSpPr>
      <p:grpSpPr>
        <a:xfrm>
          <a:off x="0" y="0"/>
          <a:ext cx="0" cy="0"/>
          <a:chOff x="0" y="0"/>
          <a:chExt cx="0" cy="0"/>
        </a:xfrm>
      </p:grpSpPr>
      <p:sp>
        <p:nvSpPr>
          <p:cNvPr id="414" name="Shape 4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15" name="Shape 4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25" name="Shape 4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3" name="Shape 433"/>
        <p:cNvGrpSpPr/>
        <p:nvPr/>
      </p:nvGrpSpPr>
      <p:grpSpPr>
        <a:xfrm>
          <a:off x="0" y="0"/>
          <a:ext cx="0" cy="0"/>
          <a:chOff x="0" y="0"/>
          <a:chExt cx="0" cy="0"/>
        </a:xfrm>
      </p:grpSpPr>
      <p:sp>
        <p:nvSpPr>
          <p:cNvPr id="434" name="Shape 4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35" name="Shape 4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45" name="Shape 4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3" name="Shape 453"/>
        <p:cNvGrpSpPr/>
        <p:nvPr/>
      </p:nvGrpSpPr>
      <p:grpSpPr>
        <a:xfrm>
          <a:off x="0" y="0"/>
          <a:ext cx="0" cy="0"/>
          <a:chOff x="0" y="0"/>
          <a:chExt cx="0" cy="0"/>
        </a:xfrm>
      </p:grpSpPr>
      <p:sp>
        <p:nvSpPr>
          <p:cNvPr id="454" name="Shape 4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55" name="Shape 4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3" name="Shape 463"/>
        <p:cNvGrpSpPr/>
        <p:nvPr/>
      </p:nvGrpSpPr>
      <p:grpSpPr>
        <a:xfrm>
          <a:off x="0" y="0"/>
          <a:ext cx="0" cy="0"/>
          <a:chOff x="0" y="0"/>
          <a:chExt cx="0" cy="0"/>
        </a:xfrm>
      </p:grpSpPr>
      <p:sp>
        <p:nvSpPr>
          <p:cNvPr id="464" name="Shape 4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65" name="Shape 4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75" name="Shape 4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1" name="Shape 481"/>
        <p:cNvGrpSpPr/>
        <p:nvPr/>
      </p:nvGrpSpPr>
      <p:grpSpPr>
        <a:xfrm>
          <a:off x="0" y="0"/>
          <a:ext cx="0" cy="0"/>
          <a:chOff x="0" y="0"/>
          <a:chExt cx="0" cy="0"/>
        </a:xfrm>
      </p:grpSpPr>
      <p:sp>
        <p:nvSpPr>
          <p:cNvPr id="482" name="Shape 4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83" name="Shape 4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9" name="Shape 489"/>
        <p:cNvGrpSpPr/>
        <p:nvPr/>
      </p:nvGrpSpPr>
      <p:grpSpPr>
        <a:xfrm>
          <a:off x="0" y="0"/>
          <a:ext cx="0" cy="0"/>
          <a:chOff x="0" y="0"/>
          <a:chExt cx="0" cy="0"/>
        </a:xfrm>
      </p:grpSpPr>
      <p:sp>
        <p:nvSpPr>
          <p:cNvPr id="490" name="Shape 4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91" name="Shape 4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7" name="Shape 497"/>
        <p:cNvGrpSpPr/>
        <p:nvPr/>
      </p:nvGrpSpPr>
      <p:grpSpPr>
        <a:xfrm>
          <a:off x="0" y="0"/>
          <a:ext cx="0" cy="0"/>
          <a:chOff x="0" y="0"/>
          <a:chExt cx="0" cy="0"/>
        </a:xfrm>
      </p:grpSpPr>
      <p:sp>
        <p:nvSpPr>
          <p:cNvPr id="498" name="Shape 4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499" name="Shape 4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5" name="Shape 505"/>
        <p:cNvGrpSpPr/>
        <p:nvPr/>
      </p:nvGrpSpPr>
      <p:grpSpPr>
        <a:xfrm>
          <a:off x="0" y="0"/>
          <a:ext cx="0" cy="0"/>
          <a:chOff x="0" y="0"/>
          <a:chExt cx="0" cy="0"/>
        </a:xfrm>
      </p:grpSpPr>
      <p:sp>
        <p:nvSpPr>
          <p:cNvPr id="506" name="Shape 5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07" name="Shape 5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3" name="Shape 513"/>
        <p:cNvGrpSpPr/>
        <p:nvPr/>
      </p:nvGrpSpPr>
      <p:grpSpPr>
        <a:xfrm>
          <a:off x="0" y="0"/>
          <a:ext cx="0" cy="0"/>
          <a:chOff x="0" y="0"/>
          <a:chExt cx="0" cy="0"/>
        </a:xfrm>
      </p:grpSpPr>
      <p:sp>
        <p:nvSpPr>
          <p:cNvPr id="514" name="Shape 5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15" name="Shape 5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1" name="Shape 521"/>
        <p:cNvGrpSpPr/>
        <p:nvPr/>
      </p:nvGrpSpPr>
      <p:grpSpPr>
        <a:xfrm>
          <a:off x="0" y="0"/>
          <a:ext cx="0" cy="0"/>
          <a:chOff x="0" y="0"/>
          <a:chExt cx="0" cy="0"/>
        </a:xfrm>
      </p:grpSpPr>
      <p:sp>
        <p:nvSpPr>
          <p:cNvPr id="522" name="Shape 5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23" name="Shape 5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9" name="Shape 529"/>
        <p:cNvGrpSpPr/>
        <p:nvPr/>
      </p:nvGrpSpPr>
      <p:grpSpPr>
        <a:xfrm>
          <a:off x="0" y="0"/>
          <a:ext cx="0" cy="0"/>
          <a:chOff x="0" y="0"/>
          <a:chExt cx="0" cy="0"/>
        </a:xfrm>
      </p:grpSpPr>
      <p:sp>
        <p:nvSpPr>
          <p:cNvPr id="530" name="Shape 5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31" name="Shape 5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8" name="Shape 538"/>
        <p:cNvGrpSpPr/>
        <p:nvPr/>
      </p:nvGrpSpPr>
      <p:grpSpPr>
        <a:xfrm>
          <a:off x="0" y="0"/>
          <a:ext cx="0" cy="0"/>
          <a:chOff x="0" y="0"/>
          <a:chExt cx="0" cy="0"/>
        </a:xfrm>
      </p:grpSpPr>
      <p:sp>
        <p:nvSpPr>
          <p:cNvPr id="539" name="Shape 5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540" name="Shape 5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0" name="Shape 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0" name="Shape 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5" name="Shape 15"/>
        <p:cNvGrpSpPr/>
        <p:nvPr/>
      </p:nvGrpSpPr>
      <p:grpSpPr>
        <a:xfrm>
          <a:off x="0" y="0"/>
          <a:ext cx="0" cy="0"/>
          <a:chOff x="0" y="0"/>
          <a:chExt cx="0" cy="0"/>
        </a:xfrm>
      </p:grpSpPr>
      <p:sp>
        <p:nvSpPr>
          <p:cNvPr id="16" name="Shape 16"/>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7" name="Shape 1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8" name="Shape 18"/>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1"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1"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1"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2" name="Shape 2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31" name="Shape 31"/>
        <p:cNvGrpSpPr/>
        <p:nvPr/>
      </p:nvGrpSpPr>
      <p:grpSpPr>
        <a:xfrm>
          <a:off x="0" y="0"/>
          <a:ext cx="0" cy="0"/>
          <a:chOff x="0" y="0"/>
          <a:chExt cx="0" cy="0"/>
        </a:xfrm>
      </p:grpSpPr>
      <p:sp>
        <p:nvSpPr>
          <p:cNvPr id="32" name="Shape 32"/>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1" algn="r">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1" algn="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1" algn="r">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1" algn="r">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Shape 4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53" name="Shape 53"/>
        <p:cNvGrpSpPr/>
        <p:nvPr/>
      </p:nvGrpSpPr>
      <p:grpSpPr>
        <a:xfrm>
          <a:off x="0" y="0"/>
          <a:ext cx="0" cy="0"/>
          <a:chOff x="0" y="0"/>
          <a:chExt cx="0" cy="0"/>
        </a:xfrm>
      </p:grpSpPr>
      <p:sp>
        <p:nvSpPr>
          <p:cNvPr id="54" name="Shape 5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5" name="Shape 55"/>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1" algn="r">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1" algn="r">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1" algn="r">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5998" l="0" r="0" t="-5999"/>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0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0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16.jpg"/><Relationship Id="rId5" Type="http://schemas.openxmlformats.org/officeDocument/2006/relationships/image" Target="../media/image2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6.jpg"/><Relationship Id="rId5" Type="http://schemas.openxmlformats.org/officeDocument/2006/relationships/image" Target="../media/image2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16.jpg"/><Relationship Id="rId5" Type="http://schemas.openxmlformats.org/officeDocument/2006/relationships/image" Target="../media/image2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16.jpg"/><Relationship Id="rId5" Type="http://schemas.openxmlformats.org/officeDocument/2006/relationships/image" Target="../media/image21.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16.jpg"/><Relationship Id="rId5" Type="http://schemas.openxmlformats.org/officeDocument/2006/relationships/image" Target="../media/image2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image" Target="../media/image24.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4.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24.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2.png"/><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2.png"/><Relationship Id="rId4" Type="http://schemas.openxmlformats.org/officeDocument/2006/relationships/image" Target="../media/image24.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image" Target="../media/image24.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2.png"/><Relationship Id="rId4" Type="http://schemas.openxmlformats.org/officeDocument/2006/relationships/image" Target="../media/image24.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2.png"/><Relationship Id="rId4" Type="http://schemas.openxmlformats.org/officeDocument/2006/relationships/image" Target="../media/image24.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2.png"/><Relationship Id="rId4" Type="http://schemas.openxmlformats.org/officeDocument/2006/relationships/image" Target="../media/image24.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0.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9.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9.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9.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9.pn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9.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4.png"/><Relationship Id="rId4" Type="http://schemas.openxmlformats.org/officeDocument/2006/relationships/image" Target="../media/image0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3.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4.png"/><Relationship Id="rId4"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7.png"/><Relationship Id="rId4"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7.png"/><Relationship Id="rId4"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7.png"/><Relationship Id="rId4"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pic>
        <p:nvPicPr>
          <p:cNvPr descr="D:\e\الشغل\شغل يبدء من  شهر 3 سنة 2014\كل البراويز\براويز خالصة\dnz-u38.png" id="88" name="Shape 88"/>
          <p:cNvPicPr preferRelativeResize="0"/>
          <p:nvPr/>
        </p:nvPicPr>
        <p:blipFill rotWithShape="1">
          <a:blip r:embed="rId3">
            <a:alphaModFix/>
          </a:blip>
          <a:srcRect b="0" l="0" r="0" t="0"/>
          <a:stretch/>
        </p:blipFill>
        <p:spPr>
          <a:xfrm>
            <a:off x="1714480" y="1857364"/>
            <a:ext cx="5715039" cy="2428892"/>
          </a:xfrm>
          <a:prstGeom prst="rect">
            <a:avLst/>
          </a:prstGeom>
          <a:noFill/>
          <a:ln>
            <a:noFill/>
          </a:ln>
        </p:spPr>
      </p:pic>
      <p:sp>
        <p:nvSpPr>
          <p:cNvPr id="89" name="Shape 89"/>
          <p:cNvSpPr/>
          <p:nvPr/>
        </p:nvSpPr>
        <p:spPr>
          <a:xfrm>
            <a:off x="2643174" y="2500306"/>
            <a:ext cx="3826690" cy="101566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000" u="none" cap="none" strike="noStrike">
                <a:solidFill>
                  <a:schemeClr val="lt1"/>
                </a:solidFill>
                <a:latin typeface="Calibri"/>
                <a:ea typeface="Calibri"/>
                <a:cs typeface="Calibri"/>
                <a:sym typeface="Calibri"/>
              </a:rPr>
              <a:t>الوحدة التاسعة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pic>
        <p:nvPicPr>
          <p:cNvPr descr="D:\e\الشغل\شغل ابتدء من يوم 5 شهر 10 سنة 2013\كل البراويز\براويز خالصة\,nj.png" id="156" name="Shape 156"/>
          <p:cNvPicPr preferRelativeResize="0"/>
          <p:nvPr/>
        </p:nvPicPr>
        <p:blipFill rotWithShape="1">
          <a:blip r:embed="rId3">
            <a:alphaModFix/>
          </a:blip>
          <a:srcRect b="0" l="0" r="0" t="0"/>
          <a:stretch/>
        </p:blipFill>
        <p:spPr>
          <a:xfrm flipH="1">
            <a:off x="214280" y="142852"/>
            <a:ext cx="8643997" cy="2286015"/>
          </a:xfrm>
          <a:prstGeom prst="rect">
            <a:avLst/>
          </a:prstGeom>
          <a:noFill/>
          <a:ln>
            <a:noFill/>
          </a:ln>
        </p:spPr>
      </p:pic>
      <p:sp>
        <p:nvSpPr>
          <p:cNvPr id="157" name="Shape 157"/>
          <p:cNvSpPr txBox="1"/>
          <p:nvPr/>
        </p:nvSpPr>
        <p:spPr>
          <a:xfrm>
            <a:off x="785785" y="644495"/>
            <a:ext cx="7572428"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FF00"/>
                </a:solidFill>
                <a:latin typeface="Calibri"/>
                <a:ea typeface="Calibri"/>
                <a:cs typeface="Calibri"/>
                <a:sym typeface="Calibri"/>
              </a:rPr>
              <a:t>شبكات التواصل الاجتماعية </a:t>
            </a:r>
            <a:br>
              <a:rPr b="1" i="0" lang="ar-EG" sz="3600" u="none" cap="none" strike="noStrike">
                <a:solidFill>
                  <a:srgbClr val="FFFF00"/>
                </a:solidFill>
                <a:latin typeface="Calibri"/>
                <a:ea typeface="Calibri"/>
                <a:cs typeface="Calibri"/>
                <a:sym typeface="Calibri"/>
              </a:rPr>
            </a:br>
            <a:r>
              <a:rPr b="1" i="0" lang="ar-EG" sz="3600" u="none" cap="none" strike="noStrike">
                <a:solidFill>
                  <a:srgbClr val="FFFF00"/>
                </a:solidFill>
                <a:latin typeface="Calibri"/>
                <a:ea typeface="Calibri"/>
                <a:cs typeface="Calibri"/>
                <a:sym typeface="Calibri"/>
              </a:rPr>
              <a:t>(قنوات التواصل الاجتماعي Social Media)</a:t>
            </a:r>
          </a:p>
        </p:txBody>
      </p:sp>
      <p:pic>
        <p:nvPicPr>
          <p:cNvPr descr="D:\شغل منى\خلفيات جديدة\أشكال خارجية حلوة\أشكال خارجية حلوة1\إطارات رسائل\00047.WMF" id="158" name="Shape 158"/>
          <p:cNvPicPr preferRelativeResize="0"/>
          <p:nvPr/>
        </p:nvPicPr>
        <p:blipFill rotWithShape="1">
          <a:blip r:embed="rId4">
            <a:alphaModFix/>
          </a:blip>
          <a:srcRect b="0" l="0" r="0" t="0"/>
          <a:stretch/>
        </p:blipFill>
        <p:spPr>
          <a:xfrm>
            <a:off x="142843" y="2533673"/>
            <a:ext cx="8858279" cy="4181475"/>
          </a:xfrm>
          <a:prstGeom prst="rect">
            <a:avLst/>
          </a:prstGeom>
          <a:noFill/>
          <a:ln>
            <a:noFill/>
          </a:ln>
        </p:spPr>
      </p:pic>
      <p:sp>
        <p:nvSpPr>
          <p:cNvPr id="159" name="Shape 159"/>
          <p:cNvSpPr txBox="1"/>
          <p:nvPr/>
        </p:nvSpPr>
        <p:spPr>
          <a:xfrm>
            <a:off x="857224" y="2924943"/>
            <a:ext cx="7500989" cy="341631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lt1"/>
                </a:solidFill>
                <a:latin typeface="Calibri"/>
                <a:ea typeface="Calibri"/>
                <a:cs typeface="Calibri"/>
                <a:sym typeface="Calibri"/>
              </a:rPr>
              <a:t>مصطلح يطلق على مجموعة من المواقع على شبكة الإنترنت العالمية</a:t>
            </a:r>
            <a:br>
              <a:rPr b="1" i="0" lang="ar-EG" sz="3600" u="none" cap="none" strike="noStrike">
                <a:solidFill>
                  <a:schemeClr val="lt1"/>
                </a:solidFill>
                <a:latin typeface="Calibri"/>
                <a:ea typeface="Calibri"/>
                <a:cs typeface="Calibri"/>
                <a:sym typeface="Calibri"/>
              </a:rPr>
            </a:br>
            <a:r>
              <a:rPr b="1" i="0" lang="ar-EG" sz="3600" u="none" cap="none" strike="noStrike">
                <a:solidFill>
                  <a:schemeClr val="lt1"/>
                </a:solidFill>
                <a:latin typeface="Calibri"/>
                <a:ea typeface="Calibri"/>
                <a:cs typeface="Calibri"/>
                <a:sym typeface="Calibri"/>
              </a:rPr>
              <a:t> (World Wide Web) </a:t>
            </a:r>
            <a:br>
              <a:rPr b="1" i="0" lang="ar-EG" sz="3600" u="none" cap="none" strike="noStrike">
                <a:solidFill>
                  <a:schemeClr val="lt1"/>
                </a:solidFill>
                <a:latin typeface="Calibri"/>
                <a:ea typeface="Calibri"/>
                <a:cs typeface="Calibri"/>
                <a:sym typeface="Calibri"/>
              </a:rPr>
            </a:br>
            <a:r>
              <a:rPr b="1" i="0" lang="ar-EG" sz="3600" u="none" cap="none" strike="noStrike">
                <a:solidFill>
                  <a:schemeClr val="lt1"/>
                </a:solidFill>
                <a:latin typeface="Calibri"/>
                <a:ea typeface="Calibri"/>
                <a:cs typeface="Calibri"/>
                <a:sym typeface="Calibri"/>
              </a:rPr>
              <a:t>التي تسمح للمشترك فيها بإنشاء موقع خاص به ومن ثم ربطه من خلال نظام اجتماعي إلكتروني مع أعضاء آخرين،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911"/>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911"/>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pic>
        <p:nvPicPr>
          <p:cNvPr descr="D:\e\الشغل\شغل ابتدء من يوم 5 شهر 10 سنة 2013\كل البراويز\براويز خالصة\,nj.png" id="164" name="Shape 164"/>
          <p:cNvPicPr preferRelativeResize="0"/>
          <p:nvPr/>
        </p:nvPicPr>
        <p:blipFill rotWithShape="1">
          <a:blip r:embed="rId3">
            <a:alphaModFix/>
          </a:blip>
          <a:srcRect b="0" l="0" r="0" t="0"/>
          <a:stretch/>
        </p:blipFill>
        <p:spPr>
          <a:xfrm flipH="1">
            <a:off x="214280" y="142852"/>
            <a:ext cx="8643997" cy="2286015"/>
          </a:xfrm>
          <a:prstGeom prst="rect">
            <a:avLst/>
          </a:prstGeom>
          <a:noFill/>
          <a:ln>
            <a:noFill/>
          </a:ln>
        </p:spPr>
      </p:pic>
      <p:sp>
        <p:nvSpPr>
          <p:cNvPr id="165" name="Shape 165"/>
          <p:cNvSpPr txBox="1"/>
          <p:nvPr/>
        </p:nvSpPr>
        <p:spPr>
          <a:xfrm>
            <a:off x="785785" y="644495"/>
            <a:ext cx="7572428"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FFFF00"/>
                </a:solidFill>
                <a:latin typeface="Calibri"/>
                <a:ea typeface="Calibri"/>
                <a:cs typeface="Calibri"/>
                <a:sym typeface="Calibri"/>
              </a:rPr>
              <a:t>شبكات التواصل الاجتماعية </a:t>
            </a:r>
            <a:br>
              <a:rPr b="1" i="0" lang="ar-EG" sz="3600" u="none" cap="none" strike="noStrike">
                <a:solidFill>
                  <a:srgbClr val="FFFF00"/>
                </a:solidFill>
                <a:latin typeface="Calibri"/>
                <a:ea typeface="Calibri"/>
                <a:cs typeface="Calibri"/>
                <a:sym typeface="Calibri"/>
              </a:rPr>
            </a:br>
            <a:r>
              <a:rPr b="1" i="0" lang="ar-EG" sz="3600" u="none" cap="none" strike="noStrike">
                <a:solidFill>
                  <a:srgbClr val="FFFF00"/>
                </a:solidFill>
                <a:latin typeface="Calibri"/>
                <a:ea typeface="Calibri"/>
                <a:cs typeface="Calibri"/>
                <a:sym typeface="Calibri"/>
              </a:rPr>
              <a:t>(قنوات التواصل الاجتماعي Social Media)</a:t>
            </a:r>
          </a:p>
        </p:txBody>
      </p:sp>
      <p:pic>
        <p:nvPicPr>
          <p:cNvPr descr="D:\شغل منى\خلفيات جديدة\أشكال خارجية حلوة\أشكال خارجية حلوة1\إطارات رسائل\00047.WMF" id="166" name="Shape 166"/>
          <p:cNvPicPr preferRelativeResize="0"/>
          <p:nvPr/>
        </p:nvPicPr>
        <p:blipFill rotWithShape="1">
          <a:blip r:embed="rId4">
            <a:alphaModFix/>
          </a:blip>
          <a:srcRect b="0" l="0" r="0" t="0"/>
          <a:stretch/>
        </p:blipFill>
        <p:spPr>
          <a:xfrm>
            <a:off x="142843" y="2533673"/>
            <a:ext cx="8858279" cy="4181475"/>
          </a:xfrm>
          <a:prstGeom prst="rect">
            <a:avLst/>
          </a:prstGeom>
          <a:noFill/>
          <a:ln>
            <a:noFill/>
          </a:ln>
        </p:spPr>
      </p:pic>
      <p:sp>
        <p:nvSpPr>
          <p:cNvPr id="167" name="Shape 167"/>
          <p:cNvSpPr txBox="1"/>
          <p:nvPr/>
        </p:nvSpPr>
        <p:spPr>
          <a:xfrm>
            <a:off x="857224" y="3561710"/>
            <a:ext cx="7500989"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chemeClr val="lt1"/>
                </a:solidFill>
                <a:latin typeface="Calibri"/>
                <a:ea typeface="Calibri"/>
                <a:cs typeface="Calibri"/>
                <a:sym typeface="Calibri"/>
              </a:rPr>
              <a:t>وصفت بالاجتماعية لأنها تتيح التواصل مع الأصدقاء والزملاء وتقوي الروابط بين أعضاء هذه الشبكة.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pic>
        <p:nvPicPr>
          <p:cNvPr descr="Frame-l2" id="172" name="Shape 172"/>
          <p:cNvPicPr preferRelativeResize="0"/>
          <p:nvPr/>
        </p:nvPicPr>
        <p:blipFill rotWithShape="1">
          <a:blip r:embed="rId3">
            <a:alphaModFix/>
          </a:blip>
          <a:srcRect b="0" l="0" r="0" t="0"/>
          <a:stretch/>
        </p:blipFill>
        <p:spPr>
          <a:xfrm>
            <a:off x="1571604" y="247615"/>
            <a:ext cx="5903744" cy="1752624"/>
          </a:xfrm>
          <a:prstGeom prst="rect">
            <a:avLst/>
          </a:prstGeom>
          <a:noFill/>
          <a:ln>
            <a:noFill/>
          </a:ln>
        </p:spPr>
      </p:pic>
      <p:sp>
        <p:nvSpPr>
          <p:cNvPr id="173" name="Shape 173"/>
          <p:cNvSpPr txBox="1"/>
          <p:nvPr/>
        </p:nvSpPr>
        <p:spPr>
          <a:xfrm>
            <a:off x="1901835" y="648281"/>
            <a:ext cx="5214973"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5400" u="none" cap="none" strike="noStrike">
                <a:solidFill>
                  <a:srgbClr val="3333CC"/>
                </a:solidFill>
                <a:latin typeface="Calibri"/>
                <a:ea typeface="Calibri"/>
                <a:cs typeface="Calibri"/>
                <a:sym typeface="Calibri"/>
              </a:rPr>
              <a:t>مفاهيم ومصطلحات؟</a:t>
            </a:r>
          </a:p>
        </p:txBody>
      </p:sp>
      <p:pic>
        <p:nvPicPr>
          <p:cNvPr descr="hjy.gif" id="174" name="Shape 174"/>
          <p:cNvPicPr preferRelativeResize="0"/>
          <p:nvPr/>
        </p:nvPicPr>
        <p:blipFill rotWithShape="1">
          <a:blip r:embed="rId4">
            <a:alphaModFix/>
          </a:blip>
          <a:srcRect b="0" l="0" r="0" t="0"/>
          <a:stretch/>
        </p:blipFill>
        <p:spPr>
          <a:xfrm>
            <a:off x="142877" y="2113625"/>
            <a:ext cx="8786840" cy="4458647"/>
          </a:xfrm>
          <a:prstGeom prst="rect">
            <a:avLst/>
          </a:prstGeom>
          <a:noFill/>
          <a:ln>
            <a:noFill/>
          </a:ln>
        </p:spPr>
      </p:pic>
      <p:sp>
        <p:nvSpPr>
          <p:cNvPr id="175" name="Shape 175"/>
          <p:cNvSpPr txBox="1"/>
          <p:nvPr/>
        </p:nvSpPr>
        <p:spPr>
          <a:xfrm>
            <a:off x="357158" y="2517528"/>
            <a:ext cx="8286807"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rgbClr val="660033"/>
                </a:solidFill>
                <a:latin typeface="Calibri"/>
                <a:ea typeface="Calibri"/>
                <a:cs typeface="Calibri"/>
                <a:sym typeface="Calibri"/>
              </a:rPr>
              <a:t>خدمة الشبكات الاجتماعية: </a:t>
            </a:r>
          </a:p>
          <a:p>
            <a:pPr indent="0" lvl="0" marL="0" marR="0" rtl="1" algn="r">
              <a:spcBef>
                <a:spcPts val="0"/>
              </a:spcBef>
              <a:buSzPct val="25000"/>
              <a:buNone/>
            </a:pPr>
            <a:r>
              <a:rPr b="1" lang="ar-EG" sz="4000">
                <a:solidFill>
                  <a:srgbClr val="003300"/>
                </a:solidFill>
                <a:latin typeface="Calibri"/>
                <a:ea typeface="Calibri"/>
                <a:cs typeface="Calibri"/>
                <a:sym typeface="Calibri"/>
              </a:rPr>
              <a:t>(social networking service) في قاموس (ODLIS): هي الخدمة الإلكترونية التي تسمح للمستخدمين بإنشاء وتنظيم ملفات شخصية لهم.</a:t>
            </a:r>
          </a:p>
        </p:txBody>
      </p:sp>
      <p:sp>
        <p:nvSpPr>
          <p:cNvPr id="176" name="Shape 176"/>
          <p:cNvSpPr txBox="1"/>
          <p:nvPr/>
        </p:nvSpPr>
        <p:spPr>
          <a:xfrm>
            <a:off x="357158" y="5221444"/>
            <a:ext cx="8286807"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3300"/>
                </a:solidFill>
                <a:latin typeface="Calibri"/>
                <a:ea typeface="Calibri"/>
                <a:cs typeface="Calibri"/>
                <a:sym typeface="Calibri"/>
              </a:rPr>
              <a:t>كما تسمح لهم بالتواصل مع الآخرين.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456"/>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456"/>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pic>
        <p:nvPicPr>
          <p:cNvPr descr="D:\e\الشغل\شغل يبدء من  شهر 3 سنة 2014\كل البراويز\براويز خالصة\gf.gif" id="181" name="Shape 181"/>
          <p:cNvPicPr preferRelativeResize="0"/>
          <p:nvPr/>
        </p:nvPicPr>
        <p:blipFill rotWithShape="1">
          <a:blip r:embed="rId3">
            <a:alphaModFix/>
          </a:blip>
          <a:srcRect b="0" l="0" r="0" t="0"/>
          <a:stretch/>
        </p:blipFill>
        <p:spPr>
          <a:xfrm flipH="1">
            <a:off x="4286248" y="214289"/>
            <a:ext cx="4572029" cy="1571636"/>
          </a:xfrm>
          <a:prstGeom prst="rect">
            <a:avLst/>
          </a:prstGeom>
          <a:noFill/>
          <a:ln>
            <a:noFill/>
          </a:ln>
        </p:spPr>
      </p:pic>
      <p:sp>
        <p:nvSpPr>
          <p:cNvPr id="182" name="Shape 182"/>
          <p:cNvSpPr/>
          <p:nvPr/>
        </p:nvSpPr>
        <p:spPr>
          <a:xfrm rot="3163">
            <a:off x="4858135" y="474856"/>
            <a:ext cx="3413113" cy="92333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5400">
                <a:solidFill>
                  <a:srgbClr val="FFFF00"/>
                </a:solidFill>
                <a:latin typeface="Calibri"/>
                <a:ea typeface="Calibri"/>
                <a:cs typeface="Calibri"/>
                <a:sym typeface="Calibri"/>
              </a:rPr>
              <a:t>مهارات حياتية</a:t>
            </a:r>
          </a:p>
        </p:txBody>
      </p:sp>
      <p:pic>
        <p:nvPicPr>
          <p:cNvPr descr="D:\e\الشغل\شغل يبدء من  شهر 3 سنة 2014\كل البراويز\براويز خالصة\fh.png" id="183" name="Shape 183"/>
          <p:cNvPicPr preferRelativeResize="0"/>
          <p:nvPr/>
        </p:nvPicPr>
        <p:blipFill rotWithShape="1">
          <a:blip r:embed="rId4">
            <a:alphaModFix/>
          </a:blip>
          <a:srcRect b="0" l="0" r="0" t="0"/>
          <a:stretch/>
        </p:blipFill>
        <p:spPr>
          <a:xfrm>
            <a:off x="214282" y="2143116"/>
            <a:ext cx="8715436" cy="4429156"/>
          </a:xfrm>
          <a:prstGeom prst="rect">
            <a:avLst/>
          </a:prstGeom>
          <a:noFill/>
          <a:ln>
            <a:noFill/>
          </a:ln>
        </p:spPr>
      </p:pic>
      <p:sp>
        <p:nvSpPr>
          <p:cNvPr id="184" name="Shape 184"/>
          <p:cNvSpPr/>
          <p:nvPr/>
        </p:nvSpPr>
        <p:spPr>
          <a:xfrm>
            <a:off x="642910" y="2428867"/>
            <a:ext cx="7715304" cy="378565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000">
                <a:solidFill>
                  <a:srgbClr val="800080"/>
                </a:solidFill>
                <a:latin typeface="Calibri"/>
                <a:ea typeface="Calibri"/>
                <a:cs typeface="Calibri"/>
                <a:sym typeface="Calibri"/>
              </a:rPr>
              <a:t>عندما نحاول اجتناب مشكلة نحاول معرفة أسباب حدوثها من أجل الحد من نتائجها غير المرغوب بها (استخدام مهارة إيجاد الأسباب واستخلاص النتائج) لمعرفة أسباب مشكلة ضعف الصلات بين أفراد الأسرة وما نتج عنه من ضعف في الضبط الاجتماعي للأسرة.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pic>
        <p:nvPicPr>
          <p:cNvPr descr="00011.jpg" id="189" name="Shape 189"/>
          <p:cNvPicPr preferRelativeResize="0"/>
          <p:nvPr/>
        </p:nvPicPr>
        <p:blipFill rotWithShape="1">
          <a:blip r:embed="rId3">
            <a:alphaModFix/>
          </a:blip>
          <a:srcRect b="0" l="0" r="0" t="0"/>
          <a:stretch/>
        </p:blipFill>
        <p:spPr>
          <a:xfrm>
            <a:off x="285719" y="2857496"/>
            <a:ext cx="8572560" cy="3071833"/>
          </a:xfrm>
          <a:prstGeom prst="rect">
            <a:avLst/>
          </a:prstGeom>
          <a:noFill/>
          <a:ln>
            <a:noFill/>
          </a:ln>
        </p:spPr>
      </p:pic>
      <p:sp>
        <p:nvSpPr>
          <p:cNvPr id="190" name="Shape 190"/>
          <p:cNvSpPr txBox="1"/>
          <p:nvPr/>
        </p:nvSpPr>
        <p:spPr>
          <a:xfrm>
            <a:off x="714347" y="3305605"/>
            <a:ext cx="7572428"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3333CC"/>
                </a:solidFill>
                <a:latin typeface="Calibri"/>
                <a:ea typeface="Calibri"/>
                <a:cs typeface="Calibri"/>
                <a:sym typeface="Calibri"/>
              </a:rPr>
              <a:t>كيف تحولت ظاهرة (استخدام قنوات التواصل الاجتماعي) إلى مشكلة؟ ولماذا من وجهة نظرك تعتبر مشكلة؟</a:t>
            </a:r>
          </a:p>
        </p:txBody>
      </p:sp>
      <p:pic>
        <p:nvPicPr>
          <p:cNvPr descr="00002.bmp" id="191" name="Shape 191"/>
          <p:cNvPicPr preferRelativeResize="0"/>
          <p:nvPr/>
        </p:nvPicPr>
        <p:blipFill rotWithShape="1">
          <a:blip r:embed="rId4">
            <a:alphaModFix/>
          </a:blip>
          <a:srcRect b="0" l="0" r="0" t="0"/>
          <a:stretch/>
        </p:blipFill>
        <p:spPr>
          <a:xfrm>
            <a:off x="4347582" y="285728"/>
            <a:ext cx="4796416" cy="1714511"/>
          </a:xfrm>
          <a:prstGeom prst="rect">
            <a:avLst/>
          </a:prstGeom>
          <a:noFill/>
          <a:ln>
            <a:noFill/>
          </a:ln>
        </p:spPr>
      </p:pic>
      <p:sp>
        <p:nvSpPr>
          <p:cNvPr id="192" name="Shape 192"/>
          <p:cNvSpPr txBox="1"/>
          <p:nvPr/>
        </p:nvSpPr>
        <p:spPr>
          <a:xfrm>
            <a:off x="4633335" y="535054"/>
            <a:ext cx="4214841"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600">
                <a:solidFill>
                  <a:srgbClr val="FFFF00"/>
                </a:solidFill>
                <a:latin typeface="Calibri"/>
                <a:ea typeface="Calibri"/>
                <a:cs typeface="Calibri"/>
                <a:sym typeface="Calibri"/>
              </a:rPr>
              <a:t>نشاط  9- 4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pic>
        <p:nvPicPr>
          <p:cNvPr descr="00002.bmp" id="197" name="Shape 197"/>
          <p:cNvPicPr preferRelativeResize="0"/>
          <p:nvPr/>
        </p:nvPicPr>
        <p:blipFill rotWithShape="1">
          <a:blip r:embed="rId3">
            <a:alphaModFix/>
          </a:blip>
          <a:srcRect b="0" l="0" r="0" t="0"/>
          <a:stretch/>
        </p:blipFill>
        <p:spPr>
          <a:xfrm>
            <a:off x="4347582" y="285728"/>
            <a:ext cx="4796416" cy="1714511"/>
          </a:xfrm>
          <a:prstGeom prst="rect">
            <a:avLst/>
          </a:prstGeom>
          <a:noFill/>
          <a:ln>
            <a:noFill/>
          </a:ln>
        </p:spPr>
      </p:pic>
      <p:sp>
        <p:nvSpPr>
          <p:cNvPr id="198" name="Shape 198"/>
          <p:cNvSpPr txBox="1"/>
          <p:nvPr/>
        </p:nvSpPr>
        <p:spPr>
          <a:xfrm>
            <a:off x="4633335" y="535054"/>
            <a:ext cx="4214841"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600">
                <a:solidFill>
                  <a:srgbClr val="FFFF00"/>
                </a:solidFill>
                <a:latin typeface="Calibri"/>
                <a:ea typeface="Calibri"/>
                <a:cs typeface="Calibri"/>
                <a:sym typeface="Calibri"/>
              </a:rPr>
              <a:t>نشاط  9- 4    </a:t>
            </a:r>
          </a:p>
        </p:txBody>
      </p:sp>
      <p:pic>
        <p:nvPicPr>
          <p:cNvPr descr="hhhhh.gif" id="199" name="Shape 199"/>
          <p:cNvPicPr preferRelativeResize="0"/>
          <p:nvPr/>
        </p:nvPicPr>
        <p:blipFill rotWithShape="1">
          <a:blip r:embed="rId4">
            <a:alphaModFix/>
          </a:blip>
          <a:srcRect b="0" l="0" r="0" t="0"/>
          <a:stretch/>
        </p:blipFill>
        <p:spPr>
          <a:xfrm>
            <a:off x="285719" y="2214553"/>
            <a:ext cx="8858279" cy="4643445"/>
          </a:xfrm>
          <a:prstGeom prst="rect">
            <a:avLst/>
          </a:prstGeom>
          <a:noFill/>
          <a:ln>
            <a:noFill/>
          </a:ln>
        </p:spPr>
      </p:pic>
      <p:sp>
        <p:nvSpPr>
          <p:cNvPr id="200" name="Shape 200"/>
          <p:cNvSpPr txBox="1"/>
          <p:nvPr/>
        </p:nvSpPr>
        <p:spPr>
          <a:xfrm>
            <a:off x="642910" y="2571743"/>
            <a:ext cx="7786741" cy="397031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rgbClr val="C00000"/>
                </a:solidFill>
                <a:latin typeface="Calibri"/>
                <a:ea typeface="Calibri"/>
                <a:cs typeface="Calibri"/>
                <a:sym typeface="Calibri"/>
              </a:rPr>
              <a:t>شهد القرن الماضي ثورة معلوماتية ساهمت في إيجاد تقنيات اتصال حديثة ساعدت على تقريب مجتمعات العالم وربطها، وقد تبلورت تقنيات الاتصال الحديث في قنوات عدة منها (تقنية البث الفضائي، وشبكة الإنترنت، والهاتف الذكي) الأمر الذي أثر في أنماط التفاعل الاجتماعي وتغيير صور العلاقات الاجتماعية وخاصة لدى فئة الشباب،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pic>
        <p:nvPicPr>
          <p:cNvPr descr="00002.bmp" id="205" name="Shape 205"/>
          <p:cNvPicPr preferRelativeResize="0"/>
          <p:nvPr/>
        </p:nvPicPr>
        <p:blipFill rotWithShape="1">
          <a:blip r:embed="rId3">
            <a:alphaModFix/>
          </a:blip>
          <a:srcRect b="0" l="0" r="0" t="0"/>
          <a:stretch/>
        </p:blipFill>
        <p:spPr>
          <a:xfrm>
            <a:off x="4347582" y="285728"/>
            <a:ext cx="4796416" cy="1714511"/>
          </a:xfrm>
          <a:prstGeom prst="rect">
            <a:avLst/>
          </a:prstGeom>
          <a:noFill/>
          <a:ln>
            <a:noFill/>
          </a:ln>
        </p:spPr>
      </p:pic>
      <p:sp>
        <p:nvSpPr>
          <p:cNvPr id="206" name="Shape 206"/>
          <p:cNvSpPr txBox="1"/>
          <p:nvPr/>
        </p:nvSpPr>
        <p:spPr>
          <a:xfrm>
            <a:off x="4633335" y="535054"/>
            <a:ext cx="4214841"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600">
                <a:solidFill>
                  <a:srgbClr val="FFFF00"/>
                </a:solidFill>
                <a:latin typeface="Calibri"/>
                <a:ea typeface="Calibri"/>
                <a:cs typeface="Calibri"/>
                <a:sym typeface="Calibri"/>
              </a:rPr>
              <a:t>نشاط  9- 4    </a:t>
            </a:r>
          </a:p>
        </p:txBody>
      </p:sp>
      <p:pic>
        <p:nvPicPr>
          <p:cNvPr descr="hhhhh.gif" id="207" name="Shape 207"/>
          <p:cNvPicPr preferRelativeResize="0"/>
          <p:nvPr/>
        </p:nvPicPr>
        <p:blipFill rotWithShape="1">
          <a:blip r:embed="rId4">
            <a:alphaModFix/>
          </a:blip>
          <a:srcRect b="0" l="0" r="0" t="0"/>
          <a:stretch/>
        </p:blipFill>
        <p:spPr>
          <a:xfrm>
            <a:off x="285719" y="2214553"/>
            <a:ext cx="8858279" cy="4643445"/>
          </a:xfrm>
          <a:prstGeom prst="rect">
            <a:avLst/>
          </a:prstGeom>
          <a:noFill/>
          <a:ln>
            <a:noFill/>
          </a:ln>
        </p:spPr>
      </p:pic>
      <p:sp>
        <p:nvSpPr>
          <p:cNvPr id="208" name="Shape 208"/>
          <p:cNvSpPr txBox="1"/>
          <p:nvPr/>
        </p:nvSpPr>
        <p:spPr>
          <a:xfrm>
            <a:off x="642910" y="2571743"/>
            <a:ext cx="7786741" cy="397031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rgbClr val="C00000"/>
                </a:solidFill>
                <a:latin typeface="Calibri"/>
                <a:ea typeface="Calibri"/>
                <a:cs typeface="Calibri"/>
                <a:sym typeface="Calibri"/>
              </a:rPr>
              <a:t>فالشباب يعيش في ظل عالم تقني ومجتمع افتراضي سيطر على أكثر اهتماماتهم واخذ الكثير من أوقاتهم، ومن بين أبرز تلك الاهتمامات التواصل الاجتماعي الذي توفر لهم عن طريق شبكات اجتماعية على الإنترنت، وكان لهذا العالم أثره الكبير على الهوية الاجتماعية والوطنية وعلى الترابط الاجتماعي داخل المجتمع الواحد،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pic>
        <p:nvPicPr>
          <p:cNvPr descr="00002.bmp" id="213" name="Shape 213"/>
          <p:cNvPicPr preferRelativeResize="0"/>
          <p:nvPr/>
        </p:nvPicPr>
        <p:blipFill rotWithShape="1">
          <a:blip r:embed="rId3">
            <a:alphaModFix/>
          </a:blip>
          <a:srcRect b="0" l="0" r="0" t="0"/>
          <a:stretch/>
        </p:blipFill>
        <p:spPr>
          <a:xfrm>
            <a:off x="4347582" y="285728"/>
            <a:ext cx="4796416" cy="1714511"/>
          </a:xfrm>
          <a:prstGeom prst="rect">
            <a:avLst/>
          </a:prstGeom>
          <a:noFill/>
          <a:ln>
            <a:noFill/>
          </a:ln>
        </p:spPr>
      </p:pic>
      <p:sp>
        <p:nvSpPr>
          <p:cNvPr id="214" name="Shape 214"/>
          <p:cNvSpPr txBox="1"/>
          <p:nvPr/>
        </p:nvSpPr>
        <p:spPr>
          <a:xfrm>
            <a:off x="4633335" y="535054"/>
            <a:ext cx="4214841"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600">
                <a:solidFill>
                  <a:srgbClr val="FFFF00"/>
                </a:solidFill>
                <a:latin typeface="Calibri"/>
                <a:ea typeface="Calibri"/>
                <a:cs typeface="Calibri"/>
                <a:sym typeface="Calibri"/>
              </a:rPr>
              <a:t>نشاط  9- 4    </a:t>
            </a:r>
          </a:p>
        </p:txBody>
      </p:sp>
      <p:pic>
        <p:nvPicPr>
          <p:cNvPr descr="hhhhh.gif" id="215" name="Shape 215"/>
          <p:cNvPicPr preferRelativeResize="0"/>
          <p:nvPr/>
        </p:nvPicPr>
        <p:blipFill rotWithShape="1">
          <a:blip r:embed="rId4">
            <a:alphaModFix/>
          </a:blip>
          <a:srcRect b="0" l="0" r="0" t="0"/>
          <a:stretch/>
        </p:blipFill>
        <p:spPr>
          <a:xfrm>
            <a:off x="285719" y="2214553"/>
            <a:ext cx="8858279" cy="4643445"/>
          </a:xfrm>
          <a:prstGeom prst="rect">
            <a:avLst/>
          </a:prstGeom>
          <a:noFill/>
          <a:ln>
            <a:noFill/>
          </a:ln>
        </p:spPr>
      </p:pic>
      <p:sp>
        <p:nvSpPr>
          <p:cNvPr id="216" name="Shape 216"/>
          <p:cNvSpPr txBox="1"/>
          <p:nvPr/>
        </p:nvSpPr>
        <p:spPr>
          <a:xfrm>
            <a:off x="642910" y="3000372"/>
            <a:ext cx="7786741"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00000"/>
                </a:solidFill>
                <a:latin typeface="Calibri"/>
                <a:ea typeface="Calibri"/>
                <a:cs typeface="Calibri"/>
                <a:sym typeface="Calibri"/>
              </a:rPr>
              <a:t>وأثر على حياة الناس عموماً، سواء بشكل سلبي أو إيجابي ولا توجد وسائل أو طرق محددة يتقي منها المستخدم الأضرار التي قد تصل إليه.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grpSp>
        <p:nvGrpSpPr>
          <p:cNvPr id="221" name="Shape 221"/>
          <p:cNvGrpSpPr/>
          <p:nvPr/>
        </p:nvGrpSpPr>
        <p:grpSpPr>
          <a:xfrm>
            <a:off x="142875" y="162850"/>
            <a:ext cx="8858280" cy="5847422"/>
            <a:chOff x="1709015" y="-2636721"/>
            <a:chExt cx="5594786" cy="8081945"/>
          </a:xfrm>
        </p:grpSpPr>
        <p:sp>
          <p:nvSpPr>
            <p:cNvPr id="222" name="Shape 222"/>
            <p:cNvSpPr/>
            <p:nvPr/>
          </p:nvSpPr>
          <p:spPr>
            <a:xfrm>
              <a:off x="2339751" y="764704"/>
              <a:ext cx="4536504" cy="4680520"/>
            </a:xfrm>
            <a:prstGeom prst="roundRect">
              <a:avLst>
                <a:gd fmla="val 16667" name="adj"/>
              </a:avLst>
            </a:prstGeom>
            <a:no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hiu.gif" id="223" name="Shape 223"/>
            <p:cNvPicPr preferRelativeResize="0"/>
            <p:nvPr/>
          </p:nvPicPr>
          <p:blipFill rotWithShape="1">
            <a:blip r:embed="rId3">
              <a:alphaModFix/>
            </a:blip>
            <a:srcRect b="0" l="0" r="0" t="0"/>
            <a:stretch/>
          </p:blipFill>
          <p:spPr>
            <a:xfrm>
              <a:off x="1709015" y="-2636721"/>
              <a:ext cx="5594786" cy="2934473"/>
            </a:xfrm>
            <a:prstGeom prst="rect">
              <a:avLst/>
            </a:prstGeom>
            <a:noFill/>
            <a:ln>
              <a:noFill/>
            </a:ln>
          </p:spPr>
        </p:pic>
      </p:grpSp>
      <p:sp>
        <p:nvSpPr>
          <p:cNvPr id="224" name="Shape 224"/>
          <p:cNvSpPr txBox="1"/>
          <p:nvPr/>
        </p:nvSpPr>
        <p:spPr>
          <a:xfrm>
            <a:off x="714347" y="500041"/>
            <a:ext cx="7715304"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lt1"/>
                </a:solidFill>
                <a:latin typeface="Calibri"/>
                <a:ea typeface="Calibri"/>
                <a:cs typeface="Calibri"/>
                <a:sym typeface="Calibri"/>
              </a:rPr>
              <a:t>إيجابيات استخدام قنوات التواصل الاجتماعي والتقنية الحديثة:</a:t>
            </a:r>
          </a:p>
        </p:txBody>
      </p:sp>
      <p:pic>
        <p:nvPicPr>
          <p:cNvPr descr="00002.bmp" id="225" name="Shape 225"/>
          <p:cNvPicPr preferRelativeResize="0"/>
          <p:nvPr/>
        </p:nvPicPr>
        <p:blipFill rotWithShape="1">
          <a:blip r:embed="rId4">
            <a:alphaModFix/>
          </a:blip>
          <a:srcRect b="0" l="0" r="0" t="0"/>
          <a:stretch/>
        </p:blipFill>
        <p:spPr>
          <a:xfrm>
            <a:off x="142876" y="2428867"/>
            <a:ext cx="8929718" cy="4429132"/>
          </a:xfrm>
          <a:prstGeom prst="rect">
            <a:avLst/>
          </a:prstGeom>
          <a:noFill/>
          <a:ln>
            <a:noFill/>
          </a:ln>
        </p:spPr>
      </p:pic>
      <p:sp>
        <p:nvSpPr>
          <p:cNvPr id="226" name="Shape 226"/>
          <p:cNvSpPr txBox="1"/>
          <p:nvPr/>
        </p:nvSpPr>
        <p:spPr>
          <a:xfrm>
            <a:off x="714347" y="2830668"/>
            <a:ext cx="7572428"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3333CC"/>
                </a:solidFill>
                <a:latin typeface="Calibri"/>
                <a:ea typeface="Calibri"/>
                <a:cs typeface="Calibri"/>
                <a:sym typeface="Calibri"/>
              </a:rPr>
              <a:t>من الملاحظ في السنوات الأخيرة انتشار استخدام قنوات التواصل الاجتماعي والتقنية الحديثة خلال فترة زمنية قصيرة بحيث أصبحت متاحة للجميع من الجنسين بصرف النظر عن أعمارهم ومستوياتهم التعليمية أو الاقتصادية،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p:nvPr/>
        </p:nvSpPr>
        <p:spPr>
          <a:xfrm>
            <a:off x="1141526" y="2623839"/>
            <a:ext cx="7182689" cy="3386434"/>
          </a:xfrm>
          <a:prstGeom prst="roundRect">
            <a:avLst>
              <a:gd fmla="val 16667" name="adj"/>
            </a:avLst>
          </a:prstGeom>
          <a:no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hiu.gif" id="232" name="Shape 232"/>
          <p:cNvPicPr preferRelativeResize="0"/>
          <p:nvPr/>
        </p:nvPicPr>
        <p:blipFill rotWithShape="1">
          <a:blip r:embed="rId3">
            <a:alphaModFix/>
          </a:blip>
          <a:srcRect b="0" l="0" r="0" t="0"/>
          <a:stretch/>
        </p:blipFill>
        <p:spPr>
          <a:xfrm>
            <a:off x="142875" y="162851"/>
            <a:ext cx="8858279" cy="2123140"/>
          </a:xfrm>
          <a:prstGeom prst="rect">
            <a:avLst/>
          </a:prstGeom>
          <a:noFill/>
          <a:ln>
            <a:noFill/>
          </a:ln>
        </p:spPr>
      </p:pic>
      <p:sp>
        <p:nvSpPr>
          <p:cNvPr id="233" name="Shape 233"/>
          <p:cNvSpPr txBox="1"/>
          <p:nvPr/>
        </p:nvSpPr>
        <p:spPr>
          <a:xfrm>
            <a:off x="714347" y="500041"/>
            <a:ext cx="7715304"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lt1"/>
                </a:solidFill>
                <a:latin typeface="Calibri"/>
                <a:ea typeface="Calibri"/>
                <a:cs typeface="Calibri"/>
                <a:sym typeface="Calibri"/>
              </a:rPr>
              <a:t>إيجابيات استخدام قنوات التواصل الاجتماعي والتقنية الحديثة:</a:t>
            </a:r>
          </a:p>
        </p:txBody>
      </p:sp>
      <p:pic>
        <p:nvPicPr>
          <p:cNvPr descr="00002.bmp" id="234" name="Shape 234"/>
          <p:cNvPicPr preferRelativeResize="0"/>
          <p:nvPr/>
        </p:nvPicPr>
        <p:blipFill rotWithShape="1">
          <a:blip r:embed="rId4">
            <a:alphaModFix/>
          </a:blip>
          <a:srcRect b="0" l="0" r="0" t="0"/>
          <a:stretch/>
        </p:blipFill>
        <p:spPr>
          <a:xfrm>
            <a:off x="142876" y="2428867"/>
            <a:ext cx="8929718" cy="4429132"/>
          </a:xfrm>
          <a:prstGeom prst="rect">
            <a:avLst/>
          </a:prstGeom>
          <a:noFill/>
          <a:ln>
            <a:noFill/>
          </a:ln>
        </p:spPr>
      </p:pic>
      <p:sp>
        <p:nvSpPr>
          <p:cNvPr id="235" name="Shape 235"/>
          <p:cNvSpPr txBox="1"/>
          <p:nvPr/>
        </p:nvSpPr>
        <p:spPr>
          <a:xfrm>
            <a:off x="714347" y="2941638"/>
            <a:ext cx="7572428" cy="341631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rgbClr val="3333CC"/>
                </a:solidFill>
                <a:latin typeface="Calibri"/>
                <a:ea typeface="Calibri"/>
                <a:cs typeface="Calibri"/>
                <a:sym typeface="Calibri"/>
              </a:rPr>
              <a:t>وذلك بسبب تنوع استخداماتها وتوفرها وقلة تكلفتها، ولشيوع استخدامها وانتشارها خلال فترة زمنية وجيزة أصبحت ظاهرة اجتماعية لها جوانب إيجابية وسلبية، ومن النوحي الإيجابية التي أشارت لها الدراسات الحديثة للتفاعل الاجتماعي عبر تقنيات التواصل الاجتماعي ما يلي: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pic>
        <p:nvPicPr>
          <p:cNvPr descr="D:\e\الشغل\شغل يبدء من  شهر 3 سنة 2014\كل البراويز\براويز خالصة\dnz-u40.png" id="94" name="Shape 94"/>
          <p:cNvPicPr preferRelativeResize="0"/>
          <p:nvPr/>
        </p:nvPicPr>
        <p:blipFill rotWithShape="1">
          <a:blip r:embed="rId3">
            <a:alphaModFix/>
          </a:blip>
          <a:srcRect b="0" l="0" r="0" t="0"/>
          <a:stretch/>
        </p:blipFill>
        <p:spPr>
          <a:xfrm>
            <a:off x="928662" y="1142983"/>
            <a:ext cx="7143799" cy="3714776"/>
          </a:xfrm>
          <a:prstGeom prst="rect">
            <a:avLst/>
          </a:prstGeom>
          <a:noFill/>
          <a:ln>
            <a:noFill/>
          </a:ln>
        </p:spPr>
      </p:pic>
      <p:sp>
        <p:nvSpPr>
          <p:cNvPr id="95" name="Shape 95"/>
          <p:cNvSpPr/>
          <p:nvPr/>
        </p:nvSpPr>
        <p:spPr>
          <a:xfrm>
            <a:off x="2617463" y="2143116"/>
            <a:ext cx="4812057"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المشكلات الاجتماعية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pic>
        <p:nvPicPr>
          <p:cNvPr descr="D:\e\الشغل\شغل يبدء من  شهر 3 سنة 2014\كل البراويز\براويز خالصة\dnz-u23.png" id="240" name="Shape 240"/>
          <p:cNvPicPr preferRelativeResize="0"/>
          <p:nvPr/>
        </p:nvPicPr>
        <p:blipFill rotWithShape="1">
          <a:blip r:embed="rId3">
            <a:alphaModFix/>
          </a:blip>
          <a:srcRect b="0" l="0" r="0" t="0"/>
          <a:stretch/>
        </p:blipFill>
        <p:spPr>
          <a:xfrm>
            <a:off x="214282" y="3214685"/>
            <a:ext cx="8715436" cy="3286148"/>
          </a:xfrm>
          <a:prstGeom prst="rect">
            <a:avLst/>
          </a:prstGeom>
          <a:noFill/>
          <a:ln>
            <a:noFill/>
          </a:ln>
        </p:spPr>
      </p:pic>
      <p:sp>
        <p:nvSpPr>
          <p:cNvPr id="241" name="Shape 241"/>
          <p:cNvSpPr/>
          <p:nvPr/>
        </p:nvSpPr>
        <p:spPr>
          <a:xfrm>
            <a:off x="357158" y="3485753"/>
            <a:ext cx="8358246" cy="2800766"/>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400">
                <a:solidFill>
                  <a:srgbClr val="660033"/>
                </a:solidFill>
                <a:latin typeface="Calibri"/>
                <a:ea typeface="Calibri"/>
                <a:cs typeface="Calibri"/>
                <a:sym typeface="Calibri"/>
              </a:rPr>
              <a:t>مرونة الشخصية:</a:t>
            </a:r>
            <a:r>
              <a:rPr b="1" lang="ar-EG" sz="4400">
                <a:solidFill>
                  <a:srgbClr val="3333CC"/>
                </a:solidFill>
                <a:latin typeface="Calibri"/>
                <a:ea typeface="Calibri"/>
                <a:cs typeface="Calibri"/>
                <a:sym typeface="Calibri"/>
              </a:rPr>
              <a:t> والقدرة على التعبير عن الذات بالإضافة إلى قدرتها على التفاعل الإنساني، وامتلاكها لأدوات الاتصال مع الآخر ضمن الثقافات المختلفة.</a:t>
            </a:r>
          </a:p>
        </p:txBody>
      </p:sp>
      <p:sp>
        <p:nvSpPr>
          <p:cNvPr id="242" name="Shape 242"/>
          <p:cNvSpPr/>
          <p:nvPr/>
        </p:nvSpPr>
        <p:spPr>
          <a:xfrm>
            <a:off x="1141526" y="2623839"/>
            <a:ext cx="7182689" cy="3386434"/>
          </a:xfrm>
          <a:prstGeom prst="roundRect">
            <a:avLst>
              <a:gd fmla="val 16667" name="adj"/>
            </a:avLst>
          </a:prstGeom>
          <a:no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hiu.gif" id="243" name="Shape 243"/>
          <p:cNvPicPr preferRelativeResize="0"/>
          <p:nvPr/>
        </p:nvPicPr>
        <p:blipFill rotWithShape="1">
          <a:blip r:embed="rId4">
            <a:alphaModFix/>
          </a:blip>
          <a:srcRect b="0" l="0" r="0" t="0"/>
          <a:stretch/>
        </p:blipFill>
        <p:spPr>
          <a:xfrm>
            <a:off x="142875" y="162851"/>
            <a:ext cx="8858279" cy="2123140"/>
          </a:xfrm>
          <a:prstGeom prst="rect">
            <a:avLst/>
          </a:prstGeom>
          <a:noFill/>
          <a:ln>
            <a:noFill/>
          </a:ln>
        </p:spPr>
      </p:pic>
      <p:sp>
        <p:nvSpPr>
          <p:cNvPr id="244" name="Shape 244"/>
          <p:cNvSpPr txBox="1"/>
          <p:nvPr/>
        </p:nvSpPr>
        <p:spPr>
          <a:xfrm>
            <a:off x="714347" y="500041"/>
            <a:ext cx="7715304"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lt1"/>
                </a:solidFill>
                <a:latin typeface="Calibri"/>
                <a:ea typeface="Calibri"/>
                <a:cs typeface="Calibri"/>
                <a:sym typeface="Calibri"/>
              </a:rPr>
              <a:t>إيجابيات استخدام قنوات التواصل الاجتماعي والتقنية الحديثة:</a:t>
            </a:r>
          </a:p>
        </p:txBody>
      </p:sp>
      <p:sp>
        <p:nvSpPr>
          <p:cNvPr id="245" name="Shape 245"/>
          <p:cNvSpPr/>
          <p:nvPr/>
        </p:nvSpPr>
        <p:spPr>
          <a:xfrm flipH="1">
            <a:off x="5429255" y="2428867"/>
            <a:ext cx="3429023" cy="1357322"/>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46" name="Shape 246"/>
          <p:cNvSpPr txBox="1"/>
          <p:nvPr/>
        </p:nvSpPr>
        <p:spPr>
          <a:xfrm>
            <a:off x="7500957" y="2428867"/>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3333CC"/>
                </a:solidFill>
                <a:latin typeface="Calibri"/>
                <a:ea typeface="Calibri"/>
                <a:cs typeface="Calibri"/>
                <a:sym typeface="Calibri"/>
              </a:rPr>
              <a:t>1</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pic>
        <p:nvPicPr>
          <p:cNvPr descr="D:\e\الشغل\شغل يبدء من  شهر 3 سنة 2014\كل البراويز\براويز خالصة\dnz-u23.png" id="251" name="Shape 251"/>
          <p:cNvPicPr preferRelativeResize="0"/>
          <p:nvPr/>
        </p:nvPicPr>
        <p:blipFill rotWithShape="1">
          <a:blip r:embed="rId3">
            <a:alphaModFix/>
          </a:blip>
          <a:srcRect b="0" l="0" r="0" t="0"/>
          <a:stretch/>
        </p:blipFill>
        <p:spPr>
          <a:xfrm>
            <a:off x="214282" y="3214685"/>
            <a:ext cx="8715436" cy="3286148"/>
          </a:xfrm>
          <a:prstGeom prst="rect">
            <a:avLst/>
          </a:prstGeom>
          <a:noFill/>
          <a:ln>
            <a:noFill/>
          </a:ln>
        </p:spPr>
      </p:pic>
      <p:sp>
        <p:nvSpPr>
          <p:cNvPr id="252" name="Shape 252"/>
          <p:cNvSpPr/>
          <p:nvPr/>
        </p:nvSpPr>
        <p:spPr>
          <a:xfrm>
            <a:off x="357158" y="3805671"/>
            <a:ext cx="8358246" cy="2123657"/>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400">
                <a:solidFill>
                  <a:srgbClr val="660033"/>
                </a:solidFill>
                <a:latin typeface="Calibri"/>
                <a:ea typeface="Calibri"/>
                <a:cs typeface="Calibri"/>
                <a:sym typeface="Calibri"/>
              </a:rPr>
              <a:t>التفاعلية: </a:t>
            </a:r>
            <a:r>
              <a:rPr b="1" lang="ar-EG" sz="4400">
                <a:solidFill>
                  <a:srgbClr val="3333CC"/>
                </a:solidFill>
                <a:latin typeface="Calibri"/>
                <a:ea typeface="Calibri"/>
                <a:cs typeface="Calibri"/>
                <a:sym typeface="Calibri"/>
              </a:rPr>
              <a:t>فالفرد فيها كما أنه مستقبل، فهو مرسل ومشارك، فهي تلغي السلبية وتعطي حيز للمشاركة الفاعلة.</a:t>
            </a:r>
          </a:p>
        </p:txBody>
      </p:sp>
      <p:sp>
        <p:nvSpPr>
          <p:cNvPr id="253" name="Shape 253"/>
          <p:cNvSpPr/>
          <p:nvPr/>
        </p:nvSpPr>
        <p:spPr>
          <a:xfrm>
            <a:off x="1141526" y="2623839"/>
            <a:ext cx="7182689" cy="3386434"/>
          </a:xfrm>
          <a:prstGeom prst="roundRect">
            <a:avLst>
              <a:gd fmla="val 16667" name="adj"/>
            </a:avLst>
          </a:prstGeom>
          <a:no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descr="hiu.gif" id="254" name="Shape 254"/>
          <p:cNvPicPr preferRelativeResize="0"/>
          <p:nvPr/>
        </p:nvPicPr>
        <p:blipFill rotWithShape="1">
          <a:blip r:embed="rId4">
            <a:alphaModFix/>
          </a:blip>
          <a:srcRect b="0" l="0" r="0" t="0"/>
          <a:stretch/>
        </p:blipFill>
        <p:spPr>
          <a:xfrm>
            <a:off x="142875" y="162851"/>
            <a:ext cx="8858279" cy="2123140"/>
          </a:xfrm>
          <a:prstGeom prst="rect">
            <a:avLst/>
          </a:prstGeom>
          <a:noFill/>
          <a:ln>
            <a:noFill/>
          </a:ln>
        </p:spPr>
      </p:pic>
      <p:sp>
        <p:nvSpPr>
          <p:cNvPr id="255" name="Shape 255"/>
          <p:cNvSpPr txBox="1"/>
          <p:nvPr/>
        </p:nvSpPr>
        <p:spPr>
          <a:xfrm>
            <a:off x="714347" y="500041"/>
            <a:ext cx="7715304"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lt1"/>
                </a:solidFill>
                <a:latin typeface="Calibri"/>
                <a:ea typeface="Calibri"/>
                <a:cs typeface="Calibri"/>
                <a:sym typeface="Calibri"/>
              </a:rPr>
              <a:t>إيجابيات استخدام قنوات التواصل الاجتماعي والتقنية الحديثة:</a:t>
            </a:r>
          </a:p>
        </p:txBody>
      </p:sp>
      <p:sp>
        <p:nvSpPr>
          <p:cNvPr id="256" name="Shape 256"/>
          <p:cNvSpPr/>
          <p:nvPr/>
        </p:nvSpPr>
        <p:spPr>
          <a:xfrm flipH="1">
            <a:off x="5429255" y="2428867"/>
            <a:ext cx="3429023" cy="1357322"/>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7" name="Shape 257"/>
          <p:cNvSpPr txBox="1"/>
          <p:nvPr/>
        </p:nvSpPr>
        <p:spPr>
          <a:xfrm>
            <a:off x="7500957" y="2428867"/>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3333CC"/>
                </a:solidFill>
                <a:latin typeface="Calibri"/>
                <a:ea typeface="Calibri"/>
                <a:cs typeface="Calibri"/>
                <a:sym typeface="Calibri"/>
              </a:rPr>
              <a:t>2</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pic>
        <p:nvPicPr>
          <p:cNvPr descr="D:\e\الشغل\شغل يبدء من  شهر 3 سنة 2014\كل البراويز\براويز خالصة\dnz-u23.png" id="262" name="Shape 262"/>
          <p:cNvPicPr preferRelativeResize="0"/>
          <p:nvPr/>
        </p:nvPicPr>
        <p:blipFill rotWithShape="1">
          <a:blip r:embed="rId3">
            <a:alphaModFix/>
          </a:blip>
          <a:srcRect b="0" l="0" r="0" t="0"/>
          <a:stretch/>
        </p:blipFill>
        <p:spPr>
          <a:xfrm>
            <a:off x="214282" y="3214685"/>
            <a:ext cx="8715436" cy="3286148"/>
          </a:xfrm>
          <a:prstGeom prst="rect">
            <a:avLst/>
          </a:prstGeom>
          <a:noFill/>
          <a:ln>
            <a:noFill/>
          </a:ln>
        </p:spPr>
      </p:pic>
      <p:sp>
        <p:nvSpPr>
          <p:cNvPr id="263" name="Shape 263"/>
          <p:cNvSpPr/>
          <p:nvPr/>
        </p:nvSpPr>
        <p:spPr>
          <a:xfrm>
            <a:off x="357158" y="3805671"/>
            <a:ext cx="8358246" cy="2123657"/>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400">
                <a:solidFill>
                  <a:srgbClr val="660033"/>
                </a:solidFill>
                <a:latin typeface="Calibri"/>
                <a:ea typeface="Calibri"/>
                <a:cs typeface="Calibri"/>
                <a:sym typeface="Calibri"/>
              </a:rPr>
              <a:t>تنمية الوعي الاجتماعي: </a:t>
            </a:r>
            <a:r>
              <a:rPr b="1" lang="ar-EG" sz="4400">
                <a:solidFill>
                  <a:srgbClr val="3333CC"/>
                </a:solidFill>
                <a:latin typeface="Calibri"/>
                <a:ea typeface="Calibri"/>
                <a:cs typeface="Calibri"/>
                <a:sym typeface="Calibri"/>
              </a:rPr>
              <a:t>لدى الشباب بمجريات الأحداث على المستويين المحلي والدولي.</a:t>
            </a:r>
          </a:p>
        </p:txBody>
      </p:sp>
      <p:pic>
        <p:nvPicPr>
          <p:cNvPr descr="hiu.gif" id="264" name="Shape 264"/>
          <p:cNvPicPr preferRelativeResize="0"/>
          <p:nvPr/>
        </p:nvPicPr>
        <p:blipFill rotWithShape="1">
          <a:blip r:embed="rId4">
            <a:alphaModFix/>
          </a:blip>
          <a:srcRect b="0" l="0" r="0" t="0"/>
          <a:stretch/>
        </p:blipFill>
        <p:spPr>
          <a:xfrm>
            <a:off x="142875" y="162851"/>
            <a:ext cx="8858279" cy="2123140"/>
          </a:xfrm>
          <a:prstGeom prst="rect">
            <a:avLst/>
          </a:prstGeom>
          <a:noFill/>
          <a:ln>
            <a:noFill/>
          </a:ln>
        </p:spPr>
      </p:pic>
      <p:sp>
        <p:nvSpPr>
          <p:cNvPr id="265" name="Shape 265"/>
          <p:cNvSpPr txBox="1"/>
          <p:nvPr/>
        </p:nvSpPr>
        <p:spPr>
          <a:xfrm>
            <a:off x="714347" y="500041"/>
            <a:ext cx="7715304"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lt1"/>
                </a:solidFill>
                <a:latin typeface="Calibri"/>
                <a:ea typeface="Calibri"/>
                <a:cs typeface="Calibri"/>
                <a:sym typeface="Calibri"/>
              </a:rPr>
              <a:t>إيجابيات استخدام قنوات التواصل الاجتماعي والتقنية الحديثة:</a:t>
            </a:r>
          </a:p>
        </p:txBody>
      </p:sp>
      <p:sp>
        <p:nvSpPr>
          <p:cNvPr id="266" name="Shape 266"/>
          <p:cNvSpPr/>
          <p:nvPr/>
        </p:nvSpPr>
        <p:spPr>
          <a:xfrm flipH="1">
            <a:off x="5429255" y="2428867"/>
            <a:ext cx="3429023" cy="1357322"/>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67" name="Shape 267"/>
          <p:cNvSpPr txBox="1"/>
          <p:nvPr/>
        </p:nvSpPr>
        <p:spPr>
          <a:xfrm>
            <a:off x="7500957" y="2428867"/>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3333CC"/>
                </a:solidFill>
                <a:latin typeface="Calibri"/>
                <a:ea typeface="Calibri"/>
                <a:cs typeface="Calibri"/>
                <a:sym typeface="Calibri"/>
              </a:rPr>
              <a:t>3</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pic>
        <p:nvPicPr>
          <p:cNvPr descr="D:\e\الشغل\شغل يبدء من  شهر 3 سنة 2014\كل البراويز\براويز خالصة\dnz-u23.png" id="272" name="Shape 272"/>
          <p:cNvPicPr preferRelativeResize="0"/>
          <p:nvPr/>
        </p:nvPicPr>
        <p:blipFill rotWithShape="1">
          <a:blip r:embed="rId3">
            <a:alphaModFix/>
          </a:blip>
          <a:srcRect b="0" l="0" r="0" t="0"/>
          <a:stretch/>
        </p:blipFill>
        <p:spPr>
          <a:xfrm>
            <a:off x="214282" y="3214685"/>
            <a:ext cx="8715436" cy="3286148"/>
          </a:xfrm>
          <a:prstGeom prst="rect">
            <a:avLst/>
          </a:prstGeom>
          <a:noFill/>
          <a:ln>
            <a:noFill/>
          </a:ln>
        </p:spPr>
      </p:pic>
      <p:sp>
        <p:nvSpPr>
          <p:cNvPr id="273" name="Shape 273"/>
          <p:cNvSpPr/>
          <p:nvPr/>
        </p:nvSpPr>
        <p:spPr>
          <a:xfrm>
            <a:off x="357158" y="3805671"/>
            <a:ext cx="8358246" cy="2123657"/>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400">
                <a:solidFill>
                  <a:srgbClr val="660033"/>
                </a:solidFill>
                <a:latin typeface="Calibri"/>
                <a:ea typeface="Calibri"/>
                <a:cs typeface="Calibri"/>
                <a:sym typeface="Calibri"/>
              </a:rPr>
              <a:t>تثري مواقع التواصل الاجتماعي منظومة قيم الشباب:</a:t>
            </a:r>
            <a:r>
              <a:rPr b="1" lang="ar-EG" sz="4400">
                <a:solidFill>
                  <a:srgbClr val="3333CC"/>
                </a:solidFill>
                <a:latin typeface="Calibri"/>
                <a:ea typeface="Calibri"/>
                <a:cs typeface="Calibri"/>
                <a:sym typeface="Calibri"/>
              </a:rPr>
              <a:t> نحو المشاركة الاجتماعية والتأثير في الرأي العام وتدعم قيم التطوع لديهم.</a:t>
            </a:r>
          </a:p>
        </p:txBody>
      </p:sp>
      <p:pic>
        <p:nvPicPr>
          <p:cNvPr descr="hiu.gif" id="274" name="Shape 274"/>
          <p:cNvPicPr preferRelativeResize="0"/>
          <p:nvPr/>
        </p:nvPicPr>
        <p:blipFill rotWithShape="1">
          <a:blip r:embed="rId4">
            <a:alphaModFix/>
          </a:blip>
          <a:srcRect b="0" l="0" r="0" t="0"/>
          <a:stretch/>
        </p:blipFill>
        <p:spPr>
          <a:xfrm>
            <a:off x="142875" y="162851"/>
            <a:ext cx="8858279" cy="2123140"/>
          </a:xfrm>
          <a:prstGeom prst="rect">
            <a:avLst/>
          </a:prstGeom>
          <a:noFill/>
          <a:ln>
            <a:noFill/>
          </a:ln>
        </p:spPr>
      </p:pic>
      <p:sp>
        <p:nvSpPr>
          <p:cNvPr id="275" name="Shape 275"/>
          <p:cNvSpPr txBox="1"/>
          <p:nvPr/>
        </p:nvSpPr>
        <p:spPr>
          <a:xfrm>
            <a:off x="714347" y="500041"/>
            <a:ext cx="7715304"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lt1"/>
                </a:solidFill>
                <a:latin typeface="Calibri"/>
                <a:ea typeface="Calibri"/>
                <a:cs typeface="Calibri"/>
                <a:sym typeface="Calibri"/>
              </a:rPr>
              <a:t>إيجابيات استخدام قنوات التواصل الاجتماعي والتقنية الحديثة:</a:t>
            </a:r>
          </a:p>
        </p:txBody>
      </p:sp>
      <p:sp>
        <p:nvSpPr>
          <p:cNvPr id="276" name="Shape 276"/>
          <p:cNvSpPr/>
          <p:nvPr/>
        </p:nvSpPr>
        <p:spPr>
          <a:xfrm flipH="1">
            <a:off x="5429255" y="2428867"/>
            <a:ext cx="3429023" cy="1357322"/>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77" name="Shape 277"/>
          <p:cNvSpPr txBox="1"/>
          <p:nvPr/>
        </p:nvSpPr>
        <p:spPr>
          <a:xfrm>
            <a:off x="7500957" y="2428867"/>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3333CC"/>
                </a:solidFill>
                <a:latin typeface="Calibri"/>
                <a:ea typeface="Calibri"/>
                <a:cs typeface="Calibri"/>
                <a:sym typeface="Calibri"/>
              </a:rPr>
              <a:t>4</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pic>
        <p:nvPicPr>
          <p:cNvPr descr="D:\e\الشغل\شغل يبدء من  شهر 3 سنة 2014\كل البراويز\براويز خالصة\dnz-u23.png" id="282" name="Shape 282"/>
          <p:cNvPicPr preferRelativeResize="0"/>
          <p:nvPr/>
        </p:nvPicPr>
        <p:blipFill rotWithShape="1">
          <a:blip r:embed="rId3">
            <a:alphaModFix/>
          </a:blip>
          <a:srcRect b="0" l="0" r="0" t="0"/>
          <a:stretch/>
        </p:blipFill>
        <p:spPr>
          <a:xfrm>
            <a:off x="214282" y="3214685"/>
            <a:ext cx="8715436" cy="3286148"/>
          </a:xfrm>
          <a:prstGeom prst="rect">
            <a:avLst/>
          </a:prstGeom>
          <a:noFill/>
          <a:ln>
            <a:noFill/>
          </a:ln>
        </p:spPr>
      </p:pic>
      <p:sp>
        <p:nvSpPr>
          <p:cNvPr id="283" name="Shape 283"/>
          <p:cNvSpPr/>
          <p:nvPr/>
        </p:nvSpPr>
        <p:spPr>
          <a:xfrm>
            <a:off x="357158" y="3805671"/>
            <a:ext cx="8358246" cy="2123657"/>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400">
                <a:solidFill>
                  <a:srgbClr val="660033"/>
                </a:solidFill>
                <a:latin typeface="Calibri"/>
                <a:ea typeface="Calibri"/>
                <a:cs typeface="Calibri"/>
                <a:sym typeface="Calibri"/>
              </a:rPr>
              <a:t>تلغي الحواجز الجغرافية والمكانية: </a:t>
            </a:r>
            <a:r>
              <a:rPr b="1" lang="ar-EG" sz="4400">
                <a:solidFill>
                  <a:srgbClr val="3333CC"/>
                </a:solidFill>
                <a:latin typeface="Calibri"/>
                <a:ea typeface="Calibri"/>
                <a:cs typeface="Calibri"/>
                <a:sym typeface="Calibri"/>
              </a:rPr>
              <a:t>حيث يستطيع الفرد في الشرق التواصل مع الفرد في الغرب ببساطة وسهولة.</a:t>
            </a:r>
          </a:p>
        </p:txBody>
      </p:sp>
      <p:pic>
        <p:nvPicPr>
          <p:cNvPr descr="hiu.gif" id="284" name="Shape 284"/>
          <p:cNvPicPr preferRelativeResize="0"/>
          <p:nvPr/>
        </p:nvPicPr>
        <p:blipFill rotWithShape="1">
          <a:blip r:embed="rId4">
            <a:alphaModFix/>
          </a:blip>
          <a:srcRect b="0" l="0" r="0" t="0"/>
          <a:stretch/>
        </p:blipFill>
        <p:spPr>
          <a:xfrm>
            <a:off x="142875" y="162851"/>
            <a:ext cx="8858279" cy="2123140"/>
          </a:xfrm>
          <a:prstGeom prst="rect">
            <a:avLst/>
          </a:prstGeom>
          <a:noFill/>
          <a:ln>
            <a:noFill/>
          </a:ln>
        </p:spPr>
      </p:pic>
      <p:sp>
        <p:nvSpPr>
          <p:cNvPr id="285" name="Shape 285"/>
          <p:cNvSpPr txBox="1"/>
          <p:nvPr/>
        </p:nvSpPr>
        <p:spPr>
          <a:xfrm>
            <a:off x="714347" y="500041"/>
            <a:ext cx="7715304"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lt1"/>
                </a:solidFill>
                <a:latin typeface="Calibri"/>
                <a:ea typeface="Calibri"/>
                <a:cs typeface="Calibri"/>
                <a:sym typeface="Calibri"/>
              </a:rPr>
              <a:t>إيجابيات استخدام قنوات التواصل الاجتماعي والتقنية الحديثة:</a:t>
            </a:r>
          </a:p>
        </p:txBody>
      </p:sp>
      <p:sp>
        <p:nvSpPr>
          <p:cNvPr id="286" name="Shape 286"/>
          <p:cNvSpPr/>
          <p:nvPr/>
        </p:nvSpPr>
        <p:spPr>
          <a:xfrm flipH="1">
            <a:off x="5429255" y="2428867"/>
            <a:ext cx="3429023" cy="1357322"/>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87" name="Shape 287"/>
          <p:cNvSpPr txBox="1"/>
          <p:nvPr/>
        </p:nvSpPr>
        <p:spPr>
          <a:xfrm>
            <a:off x="7500957" y="2428867"/>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3333CC"/>
                </a:solidFill>
                <a:latin typeface="Calibri"/>
                <a:ea typeface="Calibri"/>
                <a:cs typeface="Calibri"/>
                <a:sym typeface="Calibri"/>
              </a:rPr>
              <a:t>4</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pic>
        <p:nvPicPr>
          <p:cNvPr descr="D:\e\الشغل\شغل يبدء من  شهر 3 سنة 2014\كل البراويز\براويز خالصة\9655.png" id="292" name="Shape 292"/>
          <p:cNvPicPr preferRelativeResize="0"/>
          <p:nvPr/>
        </p:nvPicPr>
        <p:blipFill rotWithShape="1">
          <a:blip r:embed="rId3">
            <a:alphaModFix/>
          </a:blip>
          <a:srcRect b="0" l="0" r="0" t="0"/>
          <a:stretch/>
        </p:blipFill>
        <p:spPr>
          <a:xfrm>
            <a:off x="2500298" y="500041"/>
            <a:ext cx="4143403" cy="1428759"/>
          </a:xfrm>
          <a:prstGeom prst="rect">
            <a:avLst/>
          </a:prstGeom>
          <a:noFill/>
          <a:ln>
            <a:noFill/>
          </a:ln>
        </p:spPr>
      </p:pic>
      <p:sp>
        <p:nvSpPr>
          <p:cNvPr id="293" name="Shape 293"/>
          <p:cNvSpPr/>
          <p:nvPr/>
        </p:nvSpPr>
        <p:spPr>
          <a:xfrm>
            <a:off x="2460688" y="719720"/>
            <a:ext cx="3897261"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5400">
                <a:solidFill>
                  <a:schemeClr val="lt1"/>
                </a:solidFill>
                <a:latin typeface="Calibri"/>
                <a:ea typeface="Calibri"/>
                <a:cs typeface="Calibri"/>
                <a:sym typeface="Calibri"/>
              </a:rPr>
              <a:t>روابط</a:t>
            </a:r>
          </a:p>
        </p:txBody>
      </p:sp>
      <p:pic>
        <p:nvPicPr>
          <p:cNvPr descr="D:\e\الشغل\شغل يبدء من  شهر 3 سنة 2014\كل البراويز\براويز خالصة\898798.png" id="294" name="Shape 294"/>
          <p:cNvPicPr preferRelativeResize="0"/>
          <p:nvPr/>
        </p:nvPicPr>
        <p:blipFill rotWithShape="1">
          <a:blip r:embed="rId4">
            <a:alphaModFix/>
          </a:blip>
          <a:srcRect b="0" l="0" r="0" t="0"/>
          <a:stretch/>
        </p:blipFill>
        <p:spPr>
          <a:xfrm>
            <a:off x="207020" y="2571743"/>
            <a:ext cx="8722696" cy="3929090"/>
          </a:xfrm>
          <a:prstGeom prst="rect">
            <a:avLst/>
          </a:prstGeom>
          <a:noFill/>
          <a:ln>
            <a:noFill/>
          </a:ln>
        </p:spPr>
      </p:pic>
      <p:sp>
        <p:nvSpPr>
          <p:cNvPr id="295" name="Shape 295"/>
          <p:cNvSpPr/>
          <p:nvPr/>
        </p:nvSpPr>
        <p:spPr>
          <a:xfrm>
            <a:off x="214313" y="3286123"/>
            <a:ext cx="8576755" cy="181588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3333CC"/>
                </a:solidFill>
                <a:latin typeface="Calibri"/>
                <a:ea typeface="Calibri"/>
                <a:cs typeface="Calibri"/>
                <a:sym typeface="Calibri"/>
              </a:rPr>
              <a:t>ست شبكات اجتماعية عربية لترشيح المحتوى ونشر الأخبار على الرابط التالي:</a:t>
            </a:r>
          </a:p>
          <a:p>
            <a:pPr indent="0" lvl="0" marL="0" marR="0" rtl="1" algn="l">
              <a:spcBef>
                <a:spcPts val="0"/>
              </a:spcBef>
              <a:buSzPct val="25000"/>
              <a:buNone/>
            </a:pPr>
            <a:r>
              <a:rPr b="1" lang="ar-EG" sz="2400">
                <a:solidFill>
                  <a:srgbClr val="3333CC"/>
                </a:solidFill>
                <a:latin typeface="Calibri"/>
                <a:ea typeface="Calibri"/>
                <a:cs typeface="Calibri"/>
                <a:sym typeface="Calibri"/>
              </a:rPr>
              <a:t>http://www.alriyadh.com/200713/08//article272177.print</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pic>
        <p:nvPicPr>
          <p:cNvPr descr="keyring_dll_61.png" id="300" name="Shape 300"/>
          <p:cNvPicPr preferRelativeResize="0"/>
          <p:nvPr/>
        </p:nvPicPr>
        <p:blipFill rotWithShape="1">
          <a:blip r:embed="rId3">
            <a:alphaModFix/>
          </a:blip>
          <a:srcRect b="0" l="0" r="0" t="0"/>
          <a:stretch/>
        </p:blipFill>
        <p:spPr>
          <a:xfrm>
            <a:off x="214283" y="285728"/>
            <a:ext cx="8643997" cy="1785951"/>
          </a:xfrm>
          <a:prstGeom prst="rect">
            <a:avLst/>
          </a:prstGeom>
          <a:noFill/>
          <a:ln>
            <a:noFill/>
          </a:ln>
        </p:spPr>
      </p:pic>
      <p:sp>
        <p:nvSpPr>
          <p:cNvPr id="301" name="Shape 301"/>
          <p:cNvSpPr/>
          <p:nvPr/>
        </p:nvSpPr>
        <p:spPr>
          <a:xfrm>
            <a:off x="500033" y="428604"/>
            <a:ext cx="8001055"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800000"/>
                </a:solidFill>
                <a:latin typeface="Calibri"/>
                <a:ea typeface="Calibri"/>
                <a:cs typeface="Calibri"/>
                <a:sym typeface="Calibri"/>
              </a:rPr>
              <a:t>سلبيات استخدام قنوات التواصل الاجتماعي والتقنية الحديثة:</a:t>
            </a:r>
          </a:p>
        </p:txBody>
      </p:sp>
      <p:grpSp>
        <p:nvGrpSpPr>
          <p:cNvPr id="302" name="Shape 302"/>
          <p:cNvGrpSpPr/>
          <p:nvPr/>
        </p:nvGrpSpPr>
        <p:grpSpPr>
          <a:xfrm>
            <a:off x="214282" y="2857496"/>
            <a:ext cx="8726811" cy="4000527"/>
            <a:chOff x="815" y="2304"/>
            <a:chExt cx="1439" cy="447"/>
          </a:xfrm>
        </p:grpSpPr>
        <p:sp>
          <p:nvSpPr>
            <p:cNvPr id="303" name="Shape 303"/>
            <p:cNvSpPr/>
            <p:nvPr/>
          </p:nvSpPr>
          <p:spPr>
            <a:xfrm>
              <a:off x="901" y="2562"/>
              <a:ext cx="1270" cy="189"/>
            </a:xfrm>
            <a:custGeom>
              <a:pathLst>
                <a:path extrusionOk="0" h="120000" w="120000">
                  <a:moveTo>
                    <a:pt x="120000" y="120000"/>
                  </a:moveTo>
                  <a:lnTo>
                    <a:pt x="119571" y="119047"/>
                  </a:lnTo>
                  <a:lnTo>
                    <a:pt x="117857" y="117142"/>
                  </a:lnTo>
                  <a:lnTo>
                    <a:pt x="115071" y="114285"/>
                  </a:lnTo>
                  <a:lnTo>
                    <a:pt x="111214" y="110476"/>
                  </a:lnTo>
                  <a:lnTo>
                    <a:pt x="106285" y="105714"/>
                  </a:lnTo>
                  <a:lnTo>
                    <a:pt x="100500" y="100952"/>
                  </a:lnTo>
                  <a:lnTo>
                    <a:pt x="93857" y="97142"/>
                  </a:lnTo>
                  <a:lnTo>
                    <a:pt x="86357" y="93333"/>
                  </a:lnTo>
                  <a:lnTo>
                    <a:pt x="78214" y="90476"/>
                  </a:lnTo>
                  <a:lnTo>
                    <a:pt x="69214" y="87619"/>
                  </a:lnTo>
                  <a:lnTo>
                    <a:pt x="59571" y="87619"/>
                  </a:lnTo>
                  <a:lnTo>
                    <a:pt x="49928" y="87619"/>
                  </a:lnTo>
                  <a:lnTo>
                    <a:pt x="41142" y="90476"/>
                  </a:lnTo>
                  <a:lnTo>
                    <a:pt x="33000" y="93333"/>
                  </a:lnTo>
                  <a:lnTo>
                    <a:pt x="25500" y="97142"/>
                  </a:lnTo>
                  <a:lnTo>
                    <a:pt x="19071" y="100952"/>
                  </a:lnTo>
                  <a:lnTo>
                    <a:pt x="13500" y="105714"/>
                  </a:lnTo>
                  <a:lnTo>
                    <a:pt x="8785" y="110476"/>
                  </a:lnTo>
                  <a:lnTo>
                    <a:pt x="4928" y="114285"/>
                  </a:lnTo>
                  <a:lnTo>
                    <a:pt x="2142" y="117142"/>
                  </a:lnTo>
                  <a:lnTo>
                    <a:pt x="642" y="119047"/>
                  </a:lnTo>
                  <a:lnTo>
                    <a:pt x="0" y="120000"/>
                  </a:lnTo>
                  <a:lnTo>
                    <a:pt x="0" y="29523"/>
                  </a:lnTo>
                  <a:lnTo>
                    <a:pt x="60000" y="0"/>
                  </a:lnTo>
                  <a:lnTo>
                    <a:pt x="120000" y="29523"/>
                  </a:lnTo>
                  <a:lnTo>
                    <a:pt x="120000" y="120000"/>
                  </a:lnTo>
                  <a:close/>
                </a:path>
              </a:pathLst>
            </a:cu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 t="100%"/>
              </a:path>
              <a:tileRect b="-100%" r="-100%"/>
            </a:gradFill>
            <a:ln>
              <a:noFill/>
            </a:ln>
          </p:spPr>
          <p:txBody>
            <a:bodyPr anchorCtr="0" anchor="t" bIns="45700" lIns="91425" rIns="91425" tIns="45700">
              <a:noAutofit/>
            </a:bodyPr>
            <a:lstStyle/>
            <a:p>
              <a:pPr indent="0" lvl="0" marL="0" marR="0" rtl="1" algn="r">
                <a:spcBef>
                  <a:spcPts val="0"/>
                </a:spcBef>
                <a:buNone/>
              </a:pPr>
              <a:r>
                <a:t/>
              </a:r>
              <a:endParaRPr sz="1800">
                <a:solidFill>
                  <a:schemeClr val="dk1"/>
                </a:solidFill>
                <a:latin typeface="Calibri"/>
                <a:ea typeface="Calibri"/>
                <a:cs typeface="Calibri"/>
                <a:sym typeface="Calibri"/>
              </a:endParaRPr>
            </a:p>
          </p:txBody>
        </p:sp>
        <p:sp>
          <p:nvSpPr>
            <p:cNvPr id="304" name="Shape 304"/>
            <p:cNvSpPr/>
            <p:nvPr/>
          </p:nvSpPr>
          <p:spPr>
            <a:xfrm>
              <a:off x="815" y="2304"/>
              <a:ext cx="1439" cy="392"/>
            </a:xfrm>
            <a:prstGeom prst="rect">
              <a:avLst/>
            </a:prstGeom>
            <a:gradFill>
              <a:gsLst>
                <a:gs pos="0">
                  <a:srgbClr val="FFCCFF"/>
                </a:gs>
                <a:gs pos="100000">
                  <a:srgbClr val="CCFFFF"/>
                </a:gs>
              </a:gsLst>
              <a:lin ang="2700000" scaled="0"/>
            </a:gradFill>
            <a:ln cap="flat" cmpd="sng" w="9525">
              <a:solidFill>
                <a:srgbClr val="CC00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FF0066"/>
                </a:solidFill>
                <a:latin typeface="Calibri"/>
                <a:ea typeface="Calibri"/>
                <a:cs typeface="Calibri"/>
                <a:sym typeface="Calibri"/>
              </a:endParaRPr>
            </a:p>
          </p:txBody>
        </p:sp>
      </p:grpSp>
      <p:sp>
        <p:nvSpPr>
          <p:cNvPr id="305" name="Shape 305"/>
          <p:cNvSpPr/>
          <p:nvPr/>
        </p:nvSpPr>
        <p:spPr>
          <a:xfrm>
            <a:off x="285719" y="3200000"/>
            <a:ext cx="8501121"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3333CC"/>
                </a:solidFill>
                <a:latin typeface="Calibri"/>
                <a:ea typeface="Calibri"/>
                <a:cs typeface="Calibri"/>
                <a:sym typeface="Calibri"/>
              </a:rPr>
              <a:t>أفقدت الأسرة التي كانت مسؤولة عن تنشئة الإنسان كثيراً من وظائفها وأهميتها وأصبحت قنوات التواصل الاجتماعي المؤثرة في عملية التربية والتنشئة الاجتماعية للأطفال.</a:t>
            </a:r>
          </a:p>
        </p:txBody>
      </p:sp>
      <p:sp>
        <p:nvSpPr>
          <p:cNvPr id="306" name="Shape 306"/>
          <p:cNvSpPr/>
          <p:nvPr/>
        </p:nvSpPr>
        <p:spPr>
          <a:xfrm flipH="1">
            <a:off x="7143768" y="2000240"/>
            <a:ext cx="1428759" cy="1214446"/>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07" name="Shape 307"/>
          <p:cNvSpPr txBox="1"/>
          <p:nvPr/>
        </p:nvSpPr>
        <p:spPr>
          <a:xfrm>
            <a:off x="7500957" y="2000240"/>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1</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pic>
        <p:nvPicPr>
          <p:cNvPr descr="keyring_dll_61.png" id="312" name="Shape 312"/>
          <p:cNvPicPr preferRelativeResize="0"/>
          <p:nvPr/>
        </p:nvPicPr>
        <p:blipFill rotWithShape="1">
          <a:blip r:embed="rId3">
            <a:alphaModFix/>
          </a:blip>
          <a:srcRect b="0" l="0" r="0" t="0"/>
          <a:stretch/>
        </p:blipFill>
        <p:spPr>
          <a:xfrm>
            <a:off x="214283" y="285728"/>
            <a:ext cx="8643997" cy="1785951"/>
          </a:xfrm>
          <a:prstGeom prst="rect">
            <a:avLst/>
          </a:prstGeom>
          <a:noFill/>
          <a:ln>
            <a:noFill/>
          </a:ln>
        </p:spPr>
      </p:pic>
      <p:sp>
        <p:nvSpPr>
          <p:cNvPr id="313" name="Shape 313"/>
          <p:cNvSpPr/>
          <p:nvPr/>
        </p:nvSpPr>
        <p:spPr>
          <a:xfrm>
            <a:off x="500033" y="428604"/>
            <a:ext cx="8001055"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800000"/>
                </a:solidFill>
                <a:latin typeface="Calibri"/>
                <a:ea typeface="Calibri"/>
                <a:cs typeface="Calibri"/>
                <a:sym typeface="Calibri"/>
              </a:rPr>
              <a:t>سلبيات استخدام قنوات التواصل الاجتماعي والتقنية الحديثة:</a:t>
            </a:r>
          </a:p>
        </p:txBody>
      </p:sp>
      <p:grpSp>
        <p:nvGrpSpPr>
          <p:cNvPr id="314" name="Shape 314"/>
          <p:cNvGrpSpPr/>
          <p:nvPr/>
        </p:nvGrpSpPr>
        <p:grpSpPr>
          <a:xfrm>
            <a:off x="214282" y="2857496"/>
            <a:ext cx="8726811" cy="4000527"/>
            <a:chOff x="815" y="2304"/>
            <a:chExt cx="1439" cy="447"/>
          </a:xfrm>
        </p:grpSpPr>
        <p:sp>
          <p:nvSpPr>
            <p:cNvPr id="315" name="Shape 315"/>
            <p:cNvSpPr/>
            <p:nvPr/>
          </p:nvSpPr>
          <p:spPr>
            <a:xfrm>
              <a:off x="901" y="2562"/>
              <a:ext cx="1270" cy="189"/>
            </a:xfrm>
            <a:custGeom>
              <a:pathLst>
                <a:path extrusionOk="0" h="120000" w="120000">
                  <a:moveTo>
                    <a:pt x="120000" y="120000"/>
                  </a:moveTo>
                  <a:lnTo>
                    <a:pt x="119571" y="119047"/>
                  </a:lnTo>
                  <a:lnTo>
                    <a:pt x="117857" y="117142"/>
                  </a:lnTo>
                  <a:lnTo>
                    <a:pt x="115071" y="114285"/>
                  </a:lnTo>
                  <a:lnTo>
                    <a:pt x="111214" y="110476"/>
                  </a:lnTo>
                  <a:lnTo>
                    <a:pt x="106285" y="105714"/>
                  </a:lnTo>
                  <a:lnTo>
                    <a:pt x="100500" y="100952"/>
                  </a:lnTo>
                  <a:lnTo>
                    <a:pt x="93857" y="97142"/>
                  </a:lnTo>
                  <a:lnTo>
                    <a:pt x="86357" y="93333"/>
                  </a:lnTo>
                  <a:lnTo>
                    <a:pt x="78214" y="90476"/>
                  </a:lnTo>
                  <a:lnTo>
                    <a:pt x="69214" y="87619"/>
                  </a:lnTo>
                  <a:lnTo>
                    <a:pt x="59571" y="87619"/>
                  </a:lnTo>
                  <a:lnTo>
                    <a:pt x="49928" y="87619"/>
                  </a:lnTo>
                  <a:lnTo>
                    <a:pt x="41142" y="90476"/>
                  </a:lnTo>
                  <a:lnTo>
                    <a:pt x="33000" y="93333"/>
                  </a:lnTo>
                  <a:lnTo>
                    <a:pt x="25500" y="97142"/>
                  </a:lnTo>
                  <a:lnTo>
                    <a:pt x="19071" y="100952"/>
                  </a:lnTo>
                  <a:lnTo>
                    <a:pt x="13500" y="105714"/>
                  </a:lnTo>
                  <a:lnTo>
                    <a:pt x="8785" y="110476"/>
                  </a:lnTo>
                  <a:lnTo>
                    <a:pt x="4928" y="114285"/>
                  </a:lnTo>
                  <a:lnTo>
                    <a:pt x="2142" y="117142"/>
                  </a:lnTo>
                  <a:lnTo>
                    <a:pt x="642" y="119047"/>
                  </a:lnTo>
                  <a:lnTo>
                    <a:pt x="0" y="120000"/>
                  </a:lnTo>
                  <a:lnTo>
                    <a:pt x="0" y="29523"/>
                  </a:lnTo>
                  <a:lnTo>
                    <a:pt x="60000" y="0"/>
                  </a:lnTo>
                  <a:lnTo>
                    <a:pt x="120000" y="29523"/>
                  </a:lnTo>
                  <a:lnTo>
                    <a:pt x="120000" y="120000"/>
                  </a:lnTo>
                  <a:close/>
                </a:path>
              </a:pathLst>
            </a:cu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 t="100%"/>
              </a:path>
              <a:tileRect b="-100%" r="-100%"/>
            </a:gradFill>
            <a:ln>
              <a:noFill/>
            </a:ln>
          </p:spPr>
          <p:txBody>
            <a:bodyPr anchorCtr="0" anchor="t" bIns="45700" lIns="91425" rIns="91425" tIns="45700">
              <a:noAutofit/>
            </a:bodyPr>
            <a:lstStyle/>
            <a:p>
              <a:pPr indent="0" lvl="0" marL="0" marR="0" rtl="1" algn="r">
                <a:spcBef>
                  <a:spcPts val="0"/>
                </a:spcBef>
                <a:buNone/>
              </a:pPr>
              <a:r>
                <a:t/>
              </a:r>
              <a:endParaRPr sz="1800">
                <a:solidFill>
                  <a:schemeClr val="dk1"/>
                </a:solidFill>
                <a:latin typeface="Calibri"/>
                <a:ea typeface="Calibri"/>
                <a:cs typeface="Calibri"/>
                <a:sym typeface="Calibri"/>
              </a:endParaRPr>
            </a:p>
          </p:txBody>
        </p:sp>
        <p:sp>
          <p:nvSpPr>
            <p:cNvPr id="316" name="Shape 316"/>
            <p:cNvSpPr/>
            <p:nvPr/>
          </p:nvSpPr>
          <p:spPr>
            <a:xfrm>
              <a:off x="815" y="2304"/>
              <a:ext cx="1439" cy="392"/>
            </a:xfrm>
            <a:prstGeom prst="rect">
              <a:avLst/>
            </a:prstGeom>
            <a:gradFill>
              <a:gsLst>
                <a:gs pos="0">
                  <a:srgbClr val="FFCCFF"/>
                </a:gs>
                <a:gs pos="100000">
                  <a:srgbClr val="CCFFFF"/>
                </a:gs>
              </a:gsLst>
              <a:lin ang="2700000" scaled="0"/>
            </a:gradFill>
            <a:ln cap="flat" cmpd="sng" w="9525">
              <a:solidFill>
                <a:srgbClr val="CC00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FF0066"/>
                </a:solidFill>
                <a:latin typeface="Calibri"/>
                <a:ea typeface="Calibri"/>
                <a:cs typeface="Calibri"/>
                <a:sym typeface="Calibri"/>
              </a:endParaRPr>
            </a:p>
          </p:txBody>
        </p:sp>
      </p:grpSp>
      <p:sp>
        <p:nvSpPr>
          <p:cNvPr id="317" name="Shape 317"/>
          <p:cNvSpPr/>
          <p:nvPr/>
        </p:nvSpPr>
        <p:spPr>
          <a:xfrm>
            <a:off x="285719" y="3519919"/>
            <a:ext cx="8501121"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3333CC"/>
                </a:solidFill>
                <a:latin typeface="Calibri"/>
                <a:ea typeface="Calibri"/>
                <a:cs typeface="Calibri"/>
                <a:sym typeface="Calibri"/>
              </a:rPr>
              <a:t>عززت الميل للوحدة والعزلة للمراهقين والشباب مما يقلل من فرص التفاعل والنمو الاجتماعي.</a:t>
            </a:r>
          </a:p>
        </p:txBody>
      </p:sp>
      <p:sp>
        <p:nvSpPr>
          <p:cNvPr id="318" name="Shape 318"/>
          <p:cNvSpPr/>
          <p:nvPr/>
        </p:nvSpPr>
        <p:spPr>
          <a:xfrm flipH="1">
            <a:off x="7143768" y="2000240"/>
            <a:ext cx="1428759" cy="1214446"/>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19" name="Shape 319"/>
          <p:cNvSpPr txBox="1"/>
          <p:nvPr/>
        </p:nvSpPr>
        <p:spPr>
          <a:xfrm>
            <a:off x="7500957" y="2000240"/>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2</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pic>
        <p:nvPicPr>
          <p:cNvPr descr="keyring_dll_61.png" id="324" name="Shape 324"/>
          <p:cNvPicPr preferRelativeResize="0"/>
          <p:nvPr/>
        </p:nvPicPr>
        <p:blipFill rotWithShape="1">
          <a:blip r:embed="rId3">
            <a:alphaModFix/>
          </a:blip>
          <a:srcRect b="0" l="0" r="0" t="0"/>
          <a:stretch/>
        </p:blipFill>
        <p:spPr>
          <a:xfrm>
            <a:off x="214283" y="285728"/>
            <a:ext cx="8643997" cy="1785951"/>
          </a:xfrm>
          <a:prstGeom prst="rect">
            <a:avLst/>
          </a:prstGeom>
          <a:noFill/>
          <a:ln>
            <a:noFill/>
          </a:ln>
        </p:spPr>
      </p:pic>
      <p:sp>
        <p:nvSpPr>
          <p:cNvPr id="325" name="Shape 325"/>
          <p:cNvSpPr/>
          <p:nvPr/>
        </p:nvSpPr>
        <p:spPr>
          <a:xfrm>
            <a:off x="500033" y="428604"/>
            <a:ext cx="8001055"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800000"/>
                </a:solidFill>
                <a:latin typeface="Calibri"/>
                <a:ea typeface="Calibri"/>
                <a:cs typeface="Calibri"/>
                <a:sym typeface="Calibri"/>
              </a:rPr>
              <a:t>سلبيات استخدام قنوات التواصل الاجتماعي والتقنية الحديثة:</a:t>
            </a:r>
          </a:p>
        </p:txBody>
      </p:sp>
      <p:grpSp>
        <p:nvGrpSpPr>
          <p:cNvPr id="326" name="Shape 326"/>
          <p:cNvGrpSpPr/>
          <p:nvPr/>
        </p:nvGrpSpPr>
        <p:grpSpPr>
          <a:xfrm>
            <a:off x="214282" y="2857496"/>
            <a:ext cx="8726811" cy="4000527"/>
            <a:chOff x="815" y="2304"/>
            <a:chExt cx="1439" cy="447"/>
          </a:xfrm>
        </p:grpSpPr>
        <p:sp>
          <p:nvSpPr>
            <p:cNvPr id="327" name="Shape 327"/>
            <p:cNvSpPr/>
            <p:nvPr/>
          </p:nvSpPr>
          <p:spPr>
            <a:xfrm>
              <a:off x="901" y="2562"/>
              <a:ext cx="1270" cy="189"/>
            </a:xfrm>
            <a:custGeom>
              <a:pathLst>
                <a:path extrusionOk="0" h="120000" w="120000">
                  <a:moveTo>
                    <a:pt x="120000" y="120000"/>
                  </a:moveTo>
                  <a:lnTo>
                    <a:pt x="119571" y="119047"/>
                  </a:lnTo>
                  <a:lnTo>
                    <a:pt x="117857" y="117142"/>
                  </a:lnTo>
                  <a:lnTo>
                    <a:pt x="115071" y="114285"/>
                  </a:lnTo>
                  <a:lnTo>
                    <a:pt x="111214" y="110476"/>
                  </a:lnTo>
                  <a:lnTo>
                    <a:pt x="106285" y="105714"/>
                  </a:lnTo>
                  <a:lnTo>
                    <a:pt x="100500" y="100952"/>
                  </a:lnTo>
                  <a:lnTo>
                    <a:pt x="93857" y="97142"/>
                  </a:lnTo>
                  <a:lnTo>
                    <a:pt x="86357" y="93333"/>
                  </a:lnTo>
                  <a:lnTo>
                    <a:pt x="78214" y="90476"/>
                  </a:lnTo>
                  <a:lnTo>
                    <a:pt x="69214" y="87619"/>
                  </a:lnTo>
                  <a:lnTo>
                    <a:pt x="59571" y="87619"/>
                  </a:lnTo>
                  <a:lnTo>
                    <a:pt x="49928" y="87619"/>
                  </a:lnTo>
                  <a:lnTo>
                    <a:pt x="41142" y="90476"/>
                  </a:lnTo>
                  <a:lnTo>
                    <a:pt x="33000" y="93333"/>
                  </a:lnTo>
                  <a:lnTo>
                    <a:pt x="25500" y="97142"/>
                  </a:lnTo>
                  <a:lnTo>
                    <a:pt x="19071" y="100952"/>
                  </a:lnTo>
                  <a:lnTo>
                    <a:pt x="13500" y="105714"/>
                  </a:lnTo>
                  <a:lnTo>
                    <a:pt x="8785" y="110476"/>
                  </a:lnTo>
                  <a:lnTo>
                    <a:pt x="4928" y="114285"/>
                  </a:lnTo>
                  <a:lnTo>
                    <a:pt x="2142" y="117142"/>
                  </a:lnTo>
                  <a:lnTo>
                    <a:pt x="642" y="119047"/>
                  </a:lnTo>
                  <a:lnTo>
                    <a:pt x="0" y="120000"/>
                  </a:lnTo>
                  <a:lnTo>
                    <a:pt x="0" y="29523"/>
                  </a:lnTo>
                  <a:lnTo>
                    <a:pt x="60000" y="0"/>
                  </a:lnTo>
                  <a:lnTo>
                    <a:pt x="120000" y="29523"/>
                  </a:lnTo>
                  <a:lnTo>
                    <a:pt x="120000" y="120000"/>
                  </a:lnTo>
                  <a:close/>
                </a:path>
              </a:pathLst>
            </a:cu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 t="100%"/>
              </a:path>
              <a:tileRect b="-100%" r="-100%"/>
            </a:gradFill>
            <a:ln>
              <a:noFill/>
            </a:ln>
          </p:spPr>
          <p:txBody>
            <a:bodyPr anchorCtr="0" anchor="t" bIns="45700" lIns="91425" rIns="91425" tIns="45700">
              <a:noAutofit/>
            </a:bodyPr>
            <a:lstStyle/>
            <a:p>
              <a:pPr indent="0" lvl="0" marL="0" marR="0" rtl="1" algn="r">
                <a:spcBef>
                  <a:spcPts val="0"/>
                </a:spcBef>
                <a:buNone/>
              </a:pPr>
              <a:r>
                <a:t/>
              </a:r>
              <a:endParaRPr sz="1800">
                <a:solidFill>
                  <a:schemeClr val="dk1"/>
                </a:solidFill>
                <a:latin typeface="Calibri"/>
                <a:ea typeface="Calibri"/>
                <a:cs typeface="Calibri"/>
                <a:sym typeface="Calibri"/>
              </a:endParaRPr>
            </a:p>
          </p:txBody>
        </p:sp>
        <p:sp>
          <p:nvSpPr>
            <p:cNvPr id="328" name="Shape 328"/>
            <p:cNvSpPr/>
            <p:nvPr/>
          </p:nvSpPr>
          <p:spPr>
            <a:xfrm>
              <a:off x="815" y="2304"/>
              <a:ext cx="1439" cy="392"/>
            </a:xfrm>
            <a:prstGeom prst="rect">
              <a:avLst/>
            </a:prstGeom>
            <a:gradFill>
              <a:gsLst>
                <a:gs pos="0">
                  <a:srgbClr val="FFCCFF"/>
                </a:gs>
                <a:gs pos="100000">
                  <a:srgbClr val="CCFFFF"/>
                </a:gs>
              </a:gsLst>
              <a:lin ang="2700000" scaled="0"/>
            </a:gradFill>
            <a:ln cap="flat" cmpd="sng" w="9525">
              <a:solidFill>
                <a:srgbClr val="CC00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FF0066"/>
                </a:solidFill>
                <a:latin typeface="Calibri"/>
                <a:ea typeface="Calibri"/>
                <a:cs typeface="Calibri"/>
                <a:sym typeface="Calibri"/>
              </a:endParaRPr>
            </a:p>
          </p:txBody>
        </p:sp>
      </p:grpSp>
      <p:sp>
        <p:nvSpPr>
          <p:cNvPr id="329" name="Shape 329"/>
          <p:cNvSpPr/>
          <p:nvPr/>
        </p:nvSpPr>
        <p:spPr>
          <a:xfrm>
            <a:off x="285719" y="3519919"/>
            <a:ext cx="8501121"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3333CC"/>
                </a:solidFill>
                <a:latin typeface="Calibri"/>
                <a:ea typeface="Calibri"/>
                <a:cs typeface="Calibri"/>
                <a:sym typeface="Calibri"/>
              </a:rPr>
              <a:t>تعرض الأطفال والمراهقين إلى مواد ومعلومات خيالية وغير واقعية مما يعيق تفكيرهم وتكيفهم.</a:t>
            </a:r>
          </a:p>
        </p:txBody>
      </p:sp>
      <p:sp>
        <p:nvSpPr>
          <p:cNvPr id="330" name="Shape 330"/>
          <p:cNvSpPr/>
          <p:nvPr/>
        </p:nvSpPr>
        <p:spPr>
          <a:xfrm flipH="1">
            <a:off x="7143768" y="2000240"/>
            <a:ext cx="1428759" cy="1214446"/>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31" name="Shape 331"/>
          <p:cNvSpPr txBox="1"/>
          <p:nvPr/>
        </p:nvSpPr>
        <p:spPr>
          <a:xfrm>
            <a:off x="7500957" y="2000240"/>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3</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pic>
        <p:nvPicPr>
          <p:cNvPr descr="keyring_dll_61.png" id="336" name="Shape 336"/>
          <p:cNvPicPr preferRelativeResize="0"/>
          <p:nvPr/>
        </p:nvPicPr>
        <p:blipFill rotWithShape="1">
          <a:blip r:embed="rId3">
            <a:alphaModFix/>
          </a:blip>
          <a:srcRect b="0" l="0" r="0" t="0"/>
          <a:stretch/>
        </p:blipFill>
        <p:spPr>
          <a:xfrm>
            <a:off x="214283" y="285728"/>
            <a:ext cx="8643997" cy="1785951"/>
          </a:xfrm>
          <a:prstGeom prst="rect">
            <a:avLst/>
          </a:prstGeom>
          <a:noFill/>
          <a:ln>
            <a:noFill/>
          </a:ln>
        </p:spPr>
      </p:pic>
      <p:sp>
        <p:nvSpPr>
          <p:cNvPr id="337" name="Shape 337"/>
          <p:cNvSpPr/>
          <p:nvPr/>
        </p:nvSpPr>
        <p:spPr>
          <a:xfrm>
            <a:off x="500033" y="428604"/>
            <a:ext cx="8001055"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800000"/>
                </a:solidFill>
                <a:latin typeface="Calibri"/>
                <a:ea typeface="Calibri"/>
                <a:cs typeface="Calibri"/>
                <a:sym typeface="Calibri"/>
              </a:rPr>
              <a:t>سلبيات استخدام قنوات التواصل الاجتماعي والتقنية الحديثة:</a:t>
            </a:r>
          </a:p>
        </p:txBody>
      </p:sp>
      <p:grpSp>
        <p:nvGrpSpPr>
          <p:cNvPr id="338" name="Shape 338"/>
          <p:cNvGrpSpPr/>
          <p:nvPr/>
        </p:nvGrpSpPr>
        <p:grpSpPr>
          <a:xfrm>
            <a:off x="214282" y="2857496"/>
            <a:ext cx="8726811" cy="4000527"/>
            <a:chOff x="815" y="2304"/>
            <a:chExt cx="1439" cy="447"/>
          </a:xfrm>
        </p:grpSpPr>
        <p:sp>
          <p:nvSpPr>
            <p:cNvPr id="339" name="Shape 339"/>
            <p:cNvSpPr/>
            <p:nvPr/>
          </p:nvSpPr>
          <p:spPr>
            <a:xfrm>
              <a:off x="901" y="2562"/>
              <a:ext cx="1270" cy="189"/>
            </a:xfrm>
            <a:custGeom>
              <a:pathLst>
                <a:path extrusionOk="0" h="120000" w="120000">
                  <a:moveTo>
                    <a:pt x="120000" y="120000"/>
                  </a:moveTo>
                  <a:lnTo>
                    <a:pt x="119571" y="119047"/>
                  </a:lnTo>
                  <a:lnTo>
                    <a:pt x="117857" y="117142"/>
                  </a:lnTo>
                  <a:lnTo>
                    <a:pt x="115071" y="114285"/>
                  </a:lnTo>
                  <a:lnTo>
                    <a:pt x="111214" y="110476"/>
                  </a:lnTo>
                  <a:lnTo>
                    <a:pt x="106285" y="105714"/>
                  </a:lnTo>
                  <a:lnTo>
                    <a:pt x="100500" y="100952"/>
                  </a:lnTo>
                  <a:lnTo>
                    <a:pt x="93857" y="97142"/>
                  </a:lnTo>
                  <a:lnTo>
                    <a:pt x="86357" y="93333"/>
                  </a:lnTo>
                  <a:lnTo>
                    <a:pt x="78214" y="90476"/>
                  </a:lnTo>
                  <a:lnTo>
                    <a:pt x="69214" y="87619"/>
                  </a:lnTo>
                  <a:lnTo>
                    <a:pt x="59571" y="87619"/>
                  </a:lnTo>
                  <a:lnTo>
                    <a:pt x="49928" y="87619"/>
                  </a:lnTo>
                  <a:lnTo>
                    <a:pt x="41142" y="90476"/>
                  </a:lnTo>
                  <a:lnTo>
                    <a:pt x="33000" y="93333"/>
                  </a:lnTo>
                  <a:lnTo>
                    <a:pt x="25500" y="97142"/>
                  </a:lnTo>
                  <a:lnTo>
                    <a:pt x="19071" y="100952"/>
                  </a:lnTo>
                  <a:lnTo>
                    <a:pt x="13500" y="105714"/>
                  </a:lnTo>
                  <a:lnTo>
                    <a:pt x="8785" y="110476"/>
                  </a:lnTo>
                  <a:lnTo>
                    <a:pt x="4928" y="114285"/>
                  </a:lnTo>
                  <a:lnTo>
                    <a:pt x="2142" y="117142"/>
                  </a:lnTo>
                  <a:lnTo>
                    <a:pt x="642" y="119047"/>
                  </a:lnTo>
                  <a:lnTo>
                    <a:pt x="0" y="120000"/>
                  </a:lnTo>
                  <a:lnTo>
                    <a:pt x="0" y="29523"/>
                  </a:lnTo>
                  <a:lnTo>
                    <a:pt x="60000" y="0"/>
                  </a:lnTo>
                  <a:lnTo>
                    <a:pt x="120000" y="29523"/>
                  </a:lnTo>
                  <a:lnTo>
                    <a:pt x="120000" y="120000"/>
                  </a:lnTo>
                  <a:close/>
                </a:path>
              </a:pathLst>
            </a:cu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 t="100%"/>
              </a:path>
              <a:tileRect b="-100%" r="-100%"/>
            </a:gradFill>
            <a:ln>
              <a:noFill/>
            </a:ln>
          </p:spPr>
          <p:txBody>
            <a:bodyPr anchorCtr="0" anchor="t" bIns="45700" lIns="91425" rIns="91425" tIns="45700">
              <a:noAutofit/>
            </a:bodyPr>
            <a:lstStyle/>
            <a:p>
              <a:pPr indent="0" lvl="0" marL="0" marR="0" rtl="1" algn="r">
                <a:spcBef>
                  <a:spcPts val="0"/>
                </a:spcBef>
                <a:buNone/>
              </a:pPr>
              <a:r>
                <a:t/>
              </a:r>
              <a:endParaRPr sz="1800">
                <a:solidFill>
                  <a:schemeClr val="dk1"/>
                </a:solidFill>
                <a:latin typeface="Calibri"/>
                <a:ea typeface="Calibri"/>
                <a:cs typeface="Calibri"/>
                <a:sym typeface="Calibri"/>
              </a:endParaRPr>
            </a:p>
          </p:txBody>
        </p:sp>
        <p:sp>
          <p:nvSpPr>
            <p:cNvPr id="340" name="Shape 340"/>
            <p:cNvSpPr/>
            <p:nvPr/>
          </p:nvSpPr>
          <p:spPr>
            <a:xfrm>
              <a:off x="815" y="2304"/>
              <a:ext cx="1439" cy="392"/>
            </a:xfrm>
            <a:prstGeom prst="rect">
              <a:avLst/>
            </a:prstGeom>
            <a:gradFill>
              <a:gsLst>
                <a:gs pos="0">
                  <a:srgbClr val="FFCCFF"/>
                </a:gs>
                <a:gs pos="100000">
                  <a:srgbClr val="CCFFFF"/>
                </a:gs>
              </a:gsLst>
              <a:lin ang="2700000" scaled="0"/>
            </a:gradFill>
            <a:ln cap="flat" cmpd="sng" w="9525">
              <a:solidFill>
                <a:srgbClr val="CC00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FF0066"/>
                </a:solidFill>
                <a:latin typeface="Calibri"/>
                <a:ea typeface="Calibri"/>
                <a:cs typeface="Calibri"/>
                <a:sym typeface="Calibri"/>
              </a:endParaRPr>
            </a:p>
          </p:txBody>
        </p:sp>
      </p:grpSp>
      <p:sp>
        <p:nvSpPr>
          <p:cNvPr id="341" name="Shape 341"/>
          <p:cNvSpPr/>
          <p:nvPr/>
        </p:nvSpPr>
        <p:spPr>
          <a:xfrm>
            <a:off x="285719" y="3768400"/>
            <a:ext cx="8501121"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3333CC"/>
                </a:solidFill>
                <a:latin typeface="Calibri"/>
                <a:ea typeface="Calibri"/>
                <a:cs typeface="Calibri"/>
                <a:sym typeface="Calibri"/>
              </a:rPr>
              <a:t>بث الأفكار الهدامة والدعوات المنحرفة ونشر الأخبار الكاذبة والدعايات المضللة.</a:t>
            </a:r>
          </a:p>
        </p:txBody>
      </p:sp>
      <p:sp>
        <p:nvSpPr>
          <p:cNvPr id="342" name="Shape 342"/>
          <p:cNvSpPr/>
          <p:nvPr/>
        </p:nvSpPr>
        <p:spPr>
          <a:xfrm flipH="1">
            <a:off x="7143768" y="2000240"/>
            <a:ext cx="1428759" cy="1214446"/>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43" name="Shape 343"/>
          <p:cNvSpPr txBox="1"/>
          <p:nvPr/>
        </p:nvSpPr>
        <p:spPr>
          <a:xfrm>
            <a:off x="7500957" y="2000240"/>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4</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pic>
        <p:nvPicPr>
          <p:cNvPr descr="D:\e\الشغل\شغل يبدء من  شهر 3 سنة 2014\كل البراويز\براويز خالصة\2242.png" id="100" name="Shape 100"/>
          <p:cNvPicPr preferRelativeResize="0"/>
          <p:nvPr/>
        </p:nvPicPr>
        <p:blipFill rotWithShape="1">
          <a:blip r:embed="rId3">
            <a:alphaModFix/>
          </a:blip>
          <a:srcRect b="0" l="0" r="0" t="0"/>
          <a:stretch/>
        </p:blipFill>
        <p:spPr>
          <a:xfrm>
            <a:off x="1857356" y="1714488"/>
            <a:ext cx="5572164" cy="2714644"/>
          </a:xfrm>
          <a:prstGeom prst="rect">
            <a:avLst/>
          </a:prstGeom>
          <a:noFill/>
          <a:ln>
            <a:noFill/>
          </a:ln>
        </p:spPr>
      </p:pic>
      <p:sp>
        <p:nvSpPr>
          <p:cNvPr id="101" name="Shape 101"/>
          <p:cNvSpPr/>
          <p:nvPr/>
        </p:nvSpPr>
        <p:spPr>
          <a:xfrm>
            <a:off x="2499303" y="2106941"/>
            <a:ext cx="4358131" cy="193899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000" u="none" cap="none" strike="noStrike">
                <a:solidFill>
                  <a:srgbClr val="990000"/>
                </a:solidFill>
                <a:latin typeface="Calibri"/>
                <a:ea typeface="Calibri"/>
                <a:cs typeface="Calibri"/>
                <a:sym typeface="Calibri"/>
              </a:rPr>
              <a:t>الدرس الأول</a:t>
            </a:r>
          </a:p>
          <a:p>
            <a:pPr indent="0" lvl="0" marL="0" marR="0" rtl="1" algn="ctr">
              <a:spcBef>
                <a:spcPts val="0"/>
              </a:spcBef>
              <a:buSzPct val="25000"/>
              <a:buNone/>
            </a:pPr>
            <a:r>
              <a:rPr b="1" i="0" lang="ar-EG" sz="6000" u="none" cap="none" strike="noStrike">
                <a:solidFill>
                  <a:srgbClr val="990000"/>
                </a:solidFill>
                <a:latin typeface="Calibri"/>
                <a:ea typeface="Calibri"/>
                <a:cs typeface="Calibri"/>
                <a:sym typeface="Calibri"/>
              </a:rPr>
              <a:t>9- 2</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pic>
        <p:nvPicPr>
          <p:cNvPr descr="keyring_dll_61.png" id="348" name="Shape 348"/>
          <p:cNvPicPr preferRelativeResize="0"/>
          <p:nvPr/>
        </p:nvPicPr>
        <p:blipFill rotWithShape="1">
          <a:blip r:embed="rId3">
            <a:alphaModFix/>
          </a:blip>
          <a:srcRect b="0" l="0" r="0" t="0"/>
          <a:stretch/>
        </p:blipFill>
        <p:spPr>
          <a:xfrm>
            <a:off x="214283" y="285728"/>
            <a:ext cx="8643997" cy="1785951"/>
          </a:xfrm>
          <a:prstGeom prst="rect">
            <a:avLst/>
          </a:prstGeom>
          <a:noFill/>
          <a:ln>
            <a:noFill/>
          </a:ln>
        </p:spPr>
      </p:pic>
      <p:sp>
        <p:nvSpPr>
          <p:cNvPr id="349" name="Shape 349"/>
          <p:cNvSpPr/>
          <p:nvPr/>
        </p:nvSpPr>
        <p:spPr>
          <a:xfrm>
            <a:off x="500033" y="428604"/>
            <a:ext cx="8001055"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800000"/>
                </a:solidFill>
                <a:latin typeface="Calibri"/>
                <a:ea typeface="Calibri"/>
                <a:cs typeface="Calibri"/>
                <a:sym typeface="Calibri"/>
              </a:rPr>
              <a:t>سلبيات استخدام قنوات التواصل الاجتماعي والتقنية الحديثة:</a:t>
            </a:r>
          </a:p>
        </p:txBody>
      </p:sp>
      <p:grpSp>
        <p:nvGrpSpPr>
          <p:cNvPr id="350" name="Shape 350"/>
          <p:cNvGrpSpPr/>
          <p:nvPr/>
        </p:nvGrpSpPr>
        <p:grpSpPr>
          <a:xfrm>
            <a:off x="214282" y="2857496"/>
            <a:ext cx="8726811" cy="4000527"/>
            <a:chOff x="815" y="2304"/>
            <a:chExt cx="1439" cy="447"/>
          </a:xfrm>
        </p:grpSpPr>
        <p:sp>
          <p:nvSpPr>
            <p:cNvPr id="351" name="Shape 351"/>
            <p:cNvSpPr/>
            <p:nvPr/>
          </p:nvSpPr>
          <p:spPr>
            <a:xfrm>
              <a:off x="901" y="2562"/>
              <a:ext cx="1270" cy="189"/>
            </a:xfrm>
            <a:custGeom>
              <a:pathLst>
                <a:path extrusionOk="0" h="120000" w="120000">
                  <a:moveTo>
                    <a:pt x="120000" y="120000"/>
                  </a:moveTo>
                  <a:lnTo>
                    <a:pt x="119571" y="119047"/>
                  </a:lnTo>
                  <a:lnTo>
                    <a:pt x="117857" y="117142"/>
                  </a:lnTo>
                  <a:lnTo>
                    <a:pt x="115071" y="114285"/>
                  </a:lnTo>
                  <a:lnTo>
                    <a:pt x="111214" y="110476"/>
                  </a:lnTo>
                  <a:lnTo>
                    <a:pt x="106285" y="105714"/>
                  </a:lnTo>
                  <a:lnTo>
                    <a:pt x="100500" y="100952"/>
                  </a:lnTo>
                  <a:lnTo>
                    <a:pt x="93857" y="97142"/>
                  </a:lnTo>
                  <a:lnTo>
                    <a:pt x="86357" y="93333"/>
                  </a:lnTo>
                  <a:lnTo>
                    <a:pt x="78214" y="90476"/>
                  </a:lnTo>
                  <a:lnTo>
                    <a:pt x="69214" y="87619"/>
                  </a:lnTo>
                  <a:lnTo>
                    <a:pt x="59571" y="87619"/>
                  </a:lnTo>
                  <a:lnTo>
                    <a:pt x="49928" y="87619"/>
                  </a:lnTo>
                  <a:lnTo>
                    <a:pt x="41142" y="90476"/>
                  </a:lnTo>
                  <a:lnTo>
                    <a:pt x="33000" y="93333"/>
                  </a:lnTo>
                  <a:lnTo>
                    <a:pt x="25500" y="97142"/>
                  </a:lnTo>
                  <a:lnTo>
                    <a:pt x="19071" y="100952"/>
                  </a:lnTo>
                  <a:lnTo>
                    <a:pt x="13500" y="105714"/>
                  </a:lnTo>
                  <a:lnTo>
                    <a:pt x="8785" y="110476"/>
                  </a:lnTo>
                  <a:lnTo>
                    <a:pt x="4928" y="114285"/>
                  </a:lnTo>
                  <a:lnTo>
                    <a:pt x="2142" y="117142"/>
                  </a:lnTo>
                  <a:lnTo>
                    <a:pt x="642" y="119047"/>
                  </a:lnTo>
                  <a:lnTo>
                    <a:pt x="0" y="120000"/>
                  </a:lnTo>
                  <a:lnTo>
                    <a:pt x="0" y="29523"/>
                  </a:lnTo>
                  <a:lnTo>
                    <a:pt x="60000" y="0"/>
                  </a:lnTo>
                  <a:lnTo>
                    <a:pt x="120000" y="29523"/>
                  </a:lnTo>
                  <a:lnTo>
                    <a:pt x="120000" y="120000"/>
                  </a:lnTo>
                  <a:close/>
                </a:path>
              </a:pathLst>
            </a:cu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 t="100%"/>
              </a:path>
              <a:tileRect b="-100%" r="-100%"/>
            </a:gradFill>
            <a:ln>
              <a:noFill/>
            </a:ln>
          </p:spPr>
          <p:txBody>
            <a:bodyPr anchorCtr="0" anchor="t" bIns="45700" lIns="91425" rIns="91425" tIns="45700">
              <a:noAutofit/>
            </a:bodyPr>
            <a:lstStyle/>
            <a:p>
              <a:pPr indent="0" lvl="0" marL="0" marR="0" rtl="1" algn="r">
                <a:spcBef>
                  <a:spcPts val="0"/>
                </a:spcBef>
                <a:buNone/>
              </a:pPr>
              <a:r>
                <a:t/>
              </a:r>
              <a:endParaRPr sz="1800">
                <a:solidFill>
                  <a:schemeClr val="dk1"/>
                </a:solidFill>
                <a:latin typeface="Calibri"/>
                <a:ea typeface="Calibri"/>
                <a:cs typeface="Calibri"/>
                <a:sym typeface="Calibri"/>
              </a:endParaRPr>
            </a:p>
          </p:txBody>
        </p:sp>
        <p:sp>
          <p:nvSpPr>
            <p:cNvPr id="352" name="Shape 352"/>
            <p:cNvSpPr/>
            <p:nvPr/>
          </p:nvSpPr>
          <p:spPr>
            <a:xfrm>
              <a:off x="815" y="2304"/>
              <a:ext cx="1439" cy="392"/>
            </a:xfrm>
            <a:prstGeom prst="rect">
              <a:avLst/>
            </a:prstGeom>
            <a:gradFill>
              <a:gsLst>
                <a:gs pos="0">
                  <a:srgbClr val="FFCCFF"/>
                </a:gs>
                <a:gs pos="100000">
                  <a:srgbClr val="CCFFFF"/>
                </a:gs>
              </a:gsLst>
              <a:lin ang="2700000" scaled="0"/>
            </a:gradFill>
            <a:ln cap="flat" cmpd="sng" w="9525">
              <a:solidFill>
                <a:srgbClr val="CC00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FF0066"/>
                </a:solidFill>
                <a:latin typeface="Calibri"/>
                <a:ea typeface="Calibri"/>
                <a:cs typeface="Calibri"/>
                <a:sym typeface="Calibri"/>
              </a:endParaRPr>
            </a:p>
          </p:txBody>
        </p:sp>
      </p:grpSp>
      <p:sp>
        <p:nvSpPr>
          <p:cNvPr id="353" name="Shape 353"/>
          <p:cNvSpPr/>
          <p:nvPr/>
        </p:nvSpPr>
        <p:spPr>
          <a:xfrm>
            <a:off x="285719" y="3768400"/>
            <a:ext cx="8501121"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3333CC"/>
                </a:solidFill>
                <a:latin typeface="Calibri"/>
                <a:ea typeface="Calibri"/>
                <a:cs typeface="Calibri"/>
                <a:sym typeface="Calibri"/>
              </a:rPr>
              <a:t>عرض المواد الإباحية والفاضحة والخادشة للحياء.</a:t>
            </a:r>
          </a:p>
        </p:txBody>
      </p:sp>
      <p:sp>
        <p:nvSpPr>
          <p:cNvPr id="354" name="Shape 354"/>
          <p:cNvSpPr/>
          <p:nvPr/>
        </p:nvSpPr>
        <p:spPr>
          <a:xfrm flipH="1">
            <a:off x="7143768" y="2000240"/>
            <a:ext cx="1428759" cy="1214446"/>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55" name="Shape 355"/>
          <p:cNvSpPr txBox="1"/>
          <p:nvPr/>
        </p:nvSpPr>
        <p:spPr>
          <a:xfrm>
            <a:off x="7500957" y="2000240"/>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5</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pic>
        <p:nvPicPr>
          <p:cNvPr descr="keyring_dll_61.png" id="360" name="Shape 360"/>
          <p:cNvPicPr preferRelativeResize="0"/>
          <p:nvPr/>
        </p:nvPicPr>
        <p:blipFill rotWithShape="1">
          <a:blip r:embed="rId3">
            <a:alphaModFix/>
          </a:blip>
          <a:srcRect b="0" l="0" r="0" t="0"/>
          <a:stretch/>
        </p:blipFill>
        <p:spPr>
          <a:xfrm>
            <a:off x="214283" y="285728"/>
            <a:ext cx="8643997" cy="1785951"/>
          </a:xfrm>
          <a:prstGeom prst="rect">
            <a:avLst/>
          </a:prstGeom>
          <a:noFill/>
          <a:ln>
            <a:noFill/>
          </a:ln>
        </p:spPr>
      </p:pic>
      <p:sp>
        <p:nvSpPr>
          <p:cNvPr id="361" name="Shape 361"/>
          <p:cNvSpPr/>
          <p:nvPr/>
        </p:nvSpPr>
        <p:spPr>
          <a:xfrm>
            <a:off x="500033" y="428604"/>
            <a:ext cx="8001055"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800000"/>
                </a:solidFill>
                <a:latin typeface="Calibri"/>
                <a:ea typeface="Calibri"/>
                <a:cs typeface="Calibri"/>
                <a:sym typeface="Calibri"/>
              </a:rPr>
              <a:t>سلبيات استخدام قنوات التواصل الاجتماعي والتقنية الحديثة:</a:t>
            </a:r>
          </a:p>
        </p:txBody>
      </p:sp>
      <p:grpSp>
        <p:nvGrpSpPr>
          <p:cNvPr id="362" name="Shape 362"/>
          <p:cNvGrpSpPr/>
          <p:nvPr/>
        </p:nvGrpSpPr>
        <p:grpSpPr>
          <a:xfrm>
            <a:off x="214282" y="2857496"/>
            <a:ext cx="8726811" cy="4000527"/>
            <a:chOff x="815" y="2304"/>
            <a:chExt cx="1439" cy="447"/>
          </a:xfrm>
        </p:grpSpPr>
        <p:sp>
          <p:nvSpPr>
            <p:cNvPr id="363" name="Shape 363"/>
            <p:cNvSpPr/>
            <p:nvPr/>
          </p:nvSpPr>
          <p:spPr>
            <a:xfrm>
              <a:off x="901" y="2562"/>
              <a:ext cx="1270" cy="189"/>
            </a:xfrm>
            <a:custGeom>
              <a:pathLst>
                <a:path extrusionOk="0" h="120000" w="120000">
                  <a:moveTo>
                    <a:pt x="120000" y="120000"/>
                  </a:moveTo>
                  <a:lnTo>
                    <a:pt x="119571" y="119047"/>
                  </a:lnTo>
                  <a:lnTo>
                    <a:pt x="117857" y="117142"/>
                  </a:lnTo>
                  <a:lnTo>
                    <a:pt x="115071" y="114285"/>
                  </a:lnTo>
                  <a:lnTo>
                    <a:pt x="111214" y="110476"/>
                  </a:lnTo>
                  <a:lnTo>
                    <a:pt x="106285" y="105714"/>
                  </a:lnTo>
                  <a:lnTo>
                    <a:pt x="100500" y="100952"/>
                  </a:lnTo>
                  <a:lnTo>
                    <a:pt x="93857" y="97142"/>
                  </a:lnTo>
                  <a:lnTo>
                    <a:pt x="86357" y="93333"/>
                  </a:lnTo>
                  <a:lnTo>
                    <a:pt x="78214" y="90476"/>
                  </a:lnTo>
                  <a:lnTo>
                    <a:pt x="69214" y="87619"/>
                  </a:lnTo>
                  <a:lnTo>
                    <a:pt x="59571" y="87619"/>
                  </a:lnTo>
                  <a:lnTo>
                    <a:pt x="49928" y="87619"/>
                  </a:lnTo>
                  <a:lnTo>
                    <a:pt x="41142" y="90476"/>
                  </a:lnTo>
                  <a:lnTo>
                    <a:pt x="33000" y="93333"/>
                  </a:lnTo>
                  <a:lnTo>
                    <a:pt x="25500" y="97142"/>
                  </a:lnTo>
                  <a:lnTo>
                    <a:pt x="19071" y="100952"/>
                  </a:lnTo>
                  <a:lnTo>
                    <a:pt x="13500" y="105714"/>
                  </a:lnTo>
                  <a:lnTo>
                    <a:pt x="8785" y="110476"/>
                  </a:lnTo>
                  <a:lnTo>
                    <a:pt x="4928" y="114285"/>
                  </a:lnTo>
                  <a:lnTo>
                    <a:pt x="2142" y="117142"/>
                  </a:lnTo>
                  <a:lnTo>
                    <a:pt x="642" y="119047"/>
                  </a:lnTo>
                  <a:lnTo>
                    <a:pt x="0" y="120000"/>
                  </a:lnTo>
                  <a:lnTo>
                    <a:pt x="0" y="29523"/>
                  </a:lnTo>
                  <a:lnTo>
                    <a:pt x="60000" y="0"/>
                  </a:lnTo>
                  <a:lnTo>
                    <a:pt x="120000" y="29523"/>
                  </a:lnTo>
                  <a:lnTo>
                    <a:pt x="120000" y="120000"/>
                  </a:lnTo>
                  <a:close/>
                </a:path>
              </a:pathLst>
            </a:cu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 t="100%"/>
              </a:path>
              <a:tileRect b="-100%" r="-100%"/>
            </a:gradFill>
            <a:ln>
              <a:noFill/>
            </a:ln>
          </p:spPr>
          <p:txBody>
            <a:bodyPr anchorCtr="0" anchor="t" bIns="45700" lIns="91425" rIns="91425" tIns="45700">
              <a:noAutofit/>
            </a:bodyPr>
            <a:lstStyle/>
            <a:p>
              <a:pPr indent="0" lvl="0" marL="0" marR="0" rtl="1" algn="r">
                <a:spcBef>
                  <a:spcPts val="0"/>
                </a:spcBef>
                <a:buNone/>
              </a:pPr>
              <a:r>
                <a:t/>
              </a:r>
              <a:endParaRPr sz="1800">
                <a:solidFill>
                  <a:schemeClr val="dk1"/>
                </a:solidFill>
                <a:latin typeface="Calibri"/>
                <a:ea typeface="Calibri"/>
                <a:cs typeface="Calibri"/>
                <a:sym typeface="Calibri"/>
              </a:endParaRPr>
            </a:p>
          </p:txBody>
        </p:sp>
        <p:sp>
          <p:nvSpPr>
            <p:cNvPr id="364" name="Shape 364"/>
            <p:cNvSpPr/>
            <p:nvPr/>
          </p:nvSpPr>
          <p:spPr>
            <a:xfrm>
              <a:off x="815" y="2304"/>
              <a:ext cx="1439" cy="392"/>
            </a:xfrm>
            <a:prstGeom prst="rect">
              <a:avLst/>
            </a:prstGeom>
            <a:gradFill>
              <a:gsLst>
                <a:gs pos="0">
                  <a:srgbClr val="FFCCFF"/>
                </a:gs>
                <a:gs pos="100000">
                  <a:srgbClr val="CCFFFF"/>
                </a:gs>
              </a:gsLst>
              <a:lin ang="2700000" scaled="0"/>
            </a:gradFill>
            <a:ln cap="flat" cmpd="sng" w="9525">
              <a:solidFill>
                <a:srgbClr val="CC00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FF0066"/>
                </a:solidFill>
                <a:latin typeface="Calibri"/>
                <a:ea typeface="Calibri"/>
                <a:cs typeface="Calibri"/>
                <a:sym typeface="Calibri"/>
              </a:endParaRPr>
            </a:p>
          </p:txBody>
        </p:sp>
      </p:grpSp>
      <p:sp>
        <p:nvSpPr>
          <p:cNvPr id="365" name="Shape 365"/>
          <p:cNvSpPr/>
          <p:nvPr/>
        </p:nvSpPr>
        <p:spPr>
          <a:xfrm>
            <a:off x="285719" y="3071809"/>
            <a:ext cx="8501121" cy="304698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3333CC"/>
                </a:solidFill>
                <a:latin typeface="Calibri"/>
                <a:ea typeface="Calibri"/>
                <a:cs typeface="Calibri"/>
                <a:sym typeface="Calibri"/>
              </a:rPr>
              <a:t>أصبحت مصدرا من مصادر الضغوط النفسية والاجتماعية والاقتصادية على الأفراد حيث أن الفرد غير المنتمي إلى ثقافة الإنترنت يتعرض إلى النقد.</a:t>
            </a:r>
          </a:p>
        </p:txBody>
      </p:sp>
      <p:sp>
        <p:nvSpPr>
          <p:cNvPr id="366" name="Shape 366"/>
          <p:cNvSpPr/>
          <p:nvPr/>
        </p:nvSpPr>
        <p:spPr>
          <a:xfrm flipH="1">
            <a:off x="7143768" y="2000240"/>
            <a:ext cx="1428759" cy="1214446"/>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67" name="Shape 367"/>
          <p:cNvSpPr txBox="1"/>
          <p:nvPr/>
        </p:nvSpPr>
        <p:spPr>
          <a:xfrm>
            <a:off x="7500957" y="2000240"/>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6</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pic>
        <p:nvPicPr>
          <p:cNvPr descr="keyring_dll_61.png" id="372" name="Shape 372"/>
          <p:cNvPicPr preferRelativeResize="0"/>
          <p:nvPr/>
        </p:nvPicPr>
        <p:blipFill rotWithShape="1">
          <a:blip r:embed="rId3">
            <a:alphaModFix/>
          </a:blip>
          <a:srcRect b="0" l="0" r="0" t="0"/>
          <a:stretch/>
        </p:blipFill>
        <p:spPr>
          <a:xfrm>
            <a:off x="214283" y="285728"/>
            <a:ext cx="8643997" cy="1785951"/>
          </a:xfrm>
          <a:prstGeom prst="rect">
            <a:avLst/>
          </a:prstGeom>
          <a:noFill/>
          <a:ln>
            <a:noFill/>
          </a:ln>
        </p:spPr>
      </p:pic>
      <p:sp>
        <p:nvSpPr>
          <p:cNvPr id="373" name="Shape 373"/>
          <p:cNvSpPr/>
          <p:nvPr/>
        </p:nvSpPr>
        <p:spPr>
          <a:xfrm>
            <a:off x="500033" y="428604"/>
            <a:ext cx="8001055"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800000"/>
                </a:solidFill>
                <a:latin typeface="Calibri"/>
                <a:ea typeface="Calibri"/>
                <a:cs typeface="Calibri"/>
                <a:sym typeface="Calibri"/>
              </a:rPr>
              <a:t>سلبيات استخدام قنوات التواصل الاجتماعي والتقنية الحديثة:</a:t>
            </a:r>
          </a:p>
        </p:txBody>
      </p:sp>
      <p:grpSp>
        <p:nvGrpSpPr>
          <p:cNvPr id="374" name="Shape 374"/>
          <p:cNvGrpSpPr/>
          <p:nvPr/>
        </p:nvGrpSpPr>
        <p:grpSpPr>
          <a:xfrm>
            <a:off x="214282" y="2857496"/>
            <a:ext cx="8726811" cy="4000527"/>
            <a:chOff x="815" y="2304"/>
            <a:chExt cx="1439" cy="447"/>
          </a:xfrm>
        </p:grpSpPr>
        <p:sp>
          <p:nvSpPr>
            <p:cNvPr id="375" name="Shape 375"/>
            <p:cNvSpPr/>
            <p:nvPr/>
          </p:nvSpPr>
          <p:spPr>
            <a:xfrm>
              <a:off x="901" y="2562"/>
              <a:ext cx="1270" cy="189"/>
            </a:xfrm>
            <a:custGeom>
              <a:pathLst>
                <a:path extrusionOk="0" h="120000" w="120000">
                  <a:moveTo>
                    <a:pt x="120000" y="120000"/>
                  </a:moveTo>
                  <a:lnTo>
                    <a:pt x="119571" y="119047"/>
                  </a:lnTo>
                  <a:lnTo>
                    <a:pt x="117857" y="117142"/>
                  </a:lnTo>
                  <a:lnTo>
                    <a:pt x="115071" y="114285"/>
                  </a:lnTo>
                  <a:lnTo>
                    <a:pt x="111214" y="110476"/>
                  </a:lnTo>
                  <a:lnTo>
                    <a:pt x="106285" y="105714"/>
                  </a:lnTo>
                  <a:lnTo>
                    <a:pt x="100500" y="100952"/>
                  </a:lnTo>
                  <a:lnTo>
                    <a:pt x="93857" y="97142"/>
                  </a:lnTo>
                  <a:lnTo>
                    <a:pt x="86357" y="93333"/>
                  </a:lnTo>
                  <a:lnTo>
                    <a:pt x="78214" y="90476"/>
                  </a:lnTo>
                  <a:lnTo>
                    <a:pt x="69214" y="87619"/>
                  </a:lnTo>
                  <a:lnTo>
                    <a:pt x="59571" y="87619"/>
                  </a:lnTo>
                  <a:lnTo>
                    <a:pt x="49928" y="87619"/>
                  </a:lnTo>
                  <a:lnTo>
                    <a:pt x="41142" y="90476"/>
                  </a:lnTo>
                  <a:lnTo>
                    <a:pt x="33000" y="93333"/>
                  </a:lnTo>
                  <a:lnTo>
                    <a:pt x="25500" y="97142"/>
                  </a:lnTo>
                  <a:lnTo>
                    <a:pt x="19071" y="100952"/>
                  </a:lnTo>
                  <a:lnTo>
                    <a:pt x="13500" y="105714"/>
                  </a:lnTo>
                  <a:lnTo>
                    <a:pt x="8785" y="110476"/>
                  </a:lnTo>
                  <a:lnTo>
                    <a:pt x="4928" y="114285"/>
                  </a:lnTo>
                  <a:lnTo>
                    <a:pt x="2142" y="117142"/>
                  </a:lnTo>
                  <a:lnTo>
                    <a:pt x="642" y="119047"/>
                  </a:lnTo>
                  <a:lnTo>
                    <a:pt x="0" y="120000"/>
                  </a:lnTo>
                  <a:lnTo>
                    <a:pt x="0" y="29523"/>
                  </a:lnTo>
                  <a:lnTo>
                    <a:pt x="60000" y="0"/>
                  </a:lnTo>
                  <a:lnTo>
                    <a:pt x="120000" y="29523"/>
                  </a:lnTo>
                  <a:lnTo>
                    <a:pt x="120000" y="120000"/>
                  </a:lnTo>
                  <a:close/>
                </a:path>
              </a:pathLst>
            </a:cu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 t="100%"/>
              </a:path>
              <a:tileRect b="-100%" r="-100%"/>
            </a:gradFill>
            <a:ln>
              <a:noFill/>
            </a:ln>
          </p:spPr>
          <p:txBody>
            <a:bodyPr anchorCtr="0" anchor="t" bIns="45700" lIns="91425" rIns="91425" tIns="45700">
              <a:noAutofit/>
            </a:bodyPr>
            <a:lstStyle/>
            <a:p>
              <a:pPr indent="0" lvl="0" marL="0" marR="0" rtl="1" algn="r">
                <a:spcBef>
                  <a:spcPts val="0"/>
                </a:spcBef>
                <a:buNone/>
              </a:pPr>
              <a:r>
                <a:t/>
              </a:r>
              <a:endParaRPr sz="1800">
                <a:solidFill>
                  <a:schemeClr val="dk1"/>
                </a:solidFill>
                <a:latin typeface="Calibri"/>
                <a:ea typeface="Calibri"/>
                <a:cs typeface="Calibri"/>
                <a:sym typeface="Calibri"/>
              </a:endParaRPr>
            </a:p>
          </p:txBody>
        </p:sp>
        <p:sp>
          <p:nvSpPr>
            <p:cNvPr id="376" name="Shape 376"/>
            <p:cNvSpPr/>
            <p:nvPr/>
          </p:nvSpPr>
          <p:spPr>
            <a:xfrm>
              <a:off x="815" y="2304"/>
              <a:ext cx="1439" cy="392"/>
            </a:xfrm>
            <a:prstGeom prst="rect">
              <a:avLst/>
            </a:prstGeom>
            <a:gradFill>
              <a:gsLst>
                <a:gs pos="0">
                  <a:srgbClr val="FFCCFF"/>
                </a:gs>
                <a:gs pos="100000">
                  <a:srgbClr val="CCFFFF"/>
                </a:gs>
              </a:gsLst>
              <a:lin ang="2700000" scaled="0"/>
            </a:gradFill>
            <a:ln cap="flat" cmpd="sng" w="9525">
              <a:solidFill>
                <a:srgbClr val="CC00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FF0066"/>
                </a:solidFill>
                <a:latin typeface="Calibri"/>
                <a:ea typeface="Calibri"/>
                <a:cs typeface="Calibri"/>
                <a:sym typeface="Calibri"/>
              </a:endParaRPr>
            </a:p>
          </p:txBody>
        </p:sp>
      </p:grpSp>
      <p:sp>
        <p:nvSpPr>
          <p:cNvPr id="377" name="Shape 377"/>
          <p:cNvSpPr/>
          <p:nvPr/>
        </p:nvSpPr>
        <p:spPr>
          <a:xfrm>
            <a:off x="285719" y="3716728"/>
            <a:ext cx="8501121"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3333CC"/>
                </a:solidFill>
                <a:latin typeface="Calibri"/>
                <a:ea typeface="Calibri"/>
                <a:cs typeface="Calibri"/>
                <a:sym typeface="Calibri"/>
              </a:rPr>
              <a:t>زادت الفجوة بين الأجيال فيما يتعلق بثقافة الحوسبة والاتصال مع العالم الخارجي.</a:t>
            </a:r>
          </a:p>
        </p:txBody>
      </p:sp>
      <p:sp>
        <p:nvSpPr>
          <p:cNvPr id="378" name="Shape 378"/>
          <p:cNvSpPr/>
          <p:nvPr/>
        </p:nvSpPr>
        <p:spPr>
          <a:xfrm flipH="1">
            <a:off x="7143768" y="2000240"/>
            <a:ext cx="1428759" cy="1214446"/>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79" name="Shape 379"/>
          <p:cNvSpPr txBox="1"/>
          <p:nvPr/>
        </p:nvSpPr>
        <p:spPr>
          <a:xfrm>
            <a:off x="7500957" y="2000240"/>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7</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pic>
        <p:nvPicPr>
          <p:cNvPr descr="keyring_dll_61.png" id="384" name="Shape 384"/>
          <p:cNvPicPr preferRelativeResize="0"/>
          <p:nvPr/>
        </p:nvPicPr>
        <p:blipFill rotWithShape="1">
          <a:blip r:embed="rId3">
            <a:alphaModFix/>
          </a:blip>
          <a:srcRect b="0" l="0" r="0" t="0"/>
          <a:stretch/>
        </p:blipFill>
        <p:spPr>
          <a:xfrm>
            <a:off x="214283" y="285728"/>
            <a:ext cx="8643997" cy="1785951"/>
          </a:xfrm>
          <a:prstGeom prst="rect">
            <a:avLst/>
          </a:prstGeom>
          <a:noFill/>
          <a:ln>
            <a:noFill/>
          </a:ln>
        </p:spPr>
      </p:pic>
      <p:sp>
        <p:nvSpPr>
          <p:cNvPr id="385" name="Shape 385"/>
          <p:cNvSpPr/>
          <p:nvPr/>
        </p:nvSpPr>
        <p:spPr>
          <a:xfrm>
            <a:off x="500033" y="428604"/>
            <a:ext cx="8001055"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800000"/>
                </a:solidFill>
                <a:latin typeface="Calibri"/>
                <a:ea typeface="Calibri"/>
                <a:cs typeface="Calibri"/>
                <a:sym typeface="Calibri"/>
              </a:rPr>
              <a:t>سلبيات استخدام قنوات التواصل الاجتماعي والتقنية الحديثة:</a:t>
            </a:r>
          </a:p>
        </p:txBody>
      </p:sp>
      <p:grpSp>
        <p:nvGrpSpPr>
          <p:cNvPr id="386" name="Shape 386"/>
          <p:cNvGrpSpPr/>
          <p:nvPr/>
        </p:nvGrpSpPr>
        <p:grpSpPr>
          <a:xfrm>
            <a:off x="214282" y="2857496"/>
            <a:ext cx="8726811" cy="4000527"/>
            <a:chOff x="815" y="2304"/>
            <a:chExt cx="1439" cy="447"/>
          </a:xfrm>
        </p:grpSpPr>
        <p:sp>
          <p:nvSpPr>
            <p:cNvPr id="387" name="Shape 387"/>
            <p:cNvSpPr/>
            <p:nvPr/>
          </p:nvSpPr>
          <p:spPr>
            <a:xfrm>
              <a:off x="901" y="2562"/>
              <a:ext cx="1270" cy="189"/>
            </a:xfrm>
            <a:custGeom>
              <a:pathLst>
                <a:path extrusionOk="0" h="120000" w="120000">
                  <a:moveTo>
                    <a:pt x="120000" y="120000"/>
                  </a:moveTo>
                  <a:lnTo>
                    <a:pt x="119571" y="119047"/>
                  </a:lnTo>
                  <a:lnTo>
                    <a:pt x="117857" y="117142"/>
                  </a:lnTo>
                  <a:lnTo>
                    <a:pt x="115071" y="114285"/>
                  </a:lnTo>
                  <a:lnTo>
                    <a:pt x="111214" y="110476"/>
                  </a:lnTo>
                  <a:lnTo>
                    <a:pt x="106285" y="105714"/>
                  </a:lnTo>
                  <a:lnTo>
                    <a:pt x="100500" y="100952"/>
                  </a:lnTo>
                  <a:lnTo>
                    <a:pt x="93857" y="97142"/>
                  </a:lnTo>
                  <a:lnTo>
                    <a:pt x="86357" y="93333"/>
                  </a:lnTo>
                  <a:lnTo>
                    <a:pt x="78214" y="90476"/>
                  </a:lnTo>
                  <a:lnTo>
                    <a:pt x="69214" y="87619"/>
                  </a:lnTo>
                  <a:lnTo>
                    <a:pt x="59571" y="87619"/>
                  </a:lnTo>
                  <a:lnTo>
                    <a:pt x="49928" y="87619"/>
                  </a:lnTo>
                  <a:lnTo>
                    <a:pt x="41142" y="90476"/>
                  </a:lnTo>
                  <a:lnTo>
                    <a:pt x="33000" y="93333"/>
                  </a:lnTo>
                  <a:lnTo>
                    <a:pt x="25500" y="97142"/>
                  </a:lnTo>
                  <a:lnTo>
                    <a:pt x="19071" y="100952"/>
                  </a:lnTo>
                  <a:lnTo>
                    <a:pt x="13500" y="105714"/>
                  </a:lnTo>
                  <a:lnTo>
                    <a:pt x="8785" y="110476"/>
                  </a:lnTo>
                  <a:lnTo>
                    <a:pt x="4928" y="114285"/>
                  </a:lnTo>
                  <a:lnTo>
                    <a:pt x="2142" y="117142"/>
                  </a:lnTo>
                  <a:lnTo>
                    <a:pt x="642" y="119047"/>
                  </a:lnTo>
                  <a:lnTo>
                    <a:pt x="0" y="120000"/>
                  </a:lnTo>
                  <a:lnTo>
                    <a:pt x="0" y="29523"/>
                  </a:lnTo>
                  <a:lnTo>
                    <a:pt x="60000" y="0"/>
                  </a:lnTo>
                  <a:lnTo>
                    <a:pt x="120000" y="29523"/>
                  </a:lnTo>
                  <a:lnTo>
                    <a:pt x="120000" y="120000"/>
                  </a:lnTo>
                  <a:close/>
                </a:path>
              </a:pathLst>
            </a:cu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 t="100%"/>
              </a:path>
              <a:tileRect b="-100%" r="-100%"/>
            </a:gradFill>
            <a:ln>
              <a:noFill/>
            </a:ln>
          </p:spPr>
          <p:txBody>
            <a:bodyPr anchorCtr="0" anchor="t" bIns="45700" lIns="91425" rIns="91425" tIns="45700">
              <a:noAutofit/>
            </a:bodyPr>
            <a:lstStyle/>
            <a:p>
              <a:pPr indent="0" lvl="0" marL="0" marR="0" rtl="1" algn="r">
                <a:spcBef>
                  <a:spcPts val="0"/>
                </a:spcBef>
                <a:buNone/>
              </a:pPr>
              <a:r>
                <a:t/>
              </a:r>
              <a:endParaRPr sz="1800">
                <a:solidFill>
                  <a:schemeClr val="dk1"/>
                </a:solidFill>
                <a:latin typeface="Calibri"/>
                <a:ea typeface="Calibri"/>
                <a:cs typeface="Calibri"/>
                <a:sym typeface="Calibri"/>
              </a:endParaRPr>
            </a:p>
          </p:txBody>
        </p:sp>
        <p:sp>
          <p:nvSpPr>
            <p:cNvPr id="388" name="Shape 388"/>
            <p:cNvSpPr/>
            <p:nvPr/>
          </p:nvSpPr>
          <p:spPr>
            <a:xfrm>
              <a:off x="815" y="2304"/>
              <a:ext cx="1439" cy="392"/>
            </a:xfrm>
            <a:prstGeom prst="rect">
              <a:avLst/>
            </a:prstGeom>
            <a:gradFill>
              <a:gsLst>
                <a:gs pos="0">
                  <a:srgbClr val="FFCCFF"/>
                </a:gs>
                <a:gs pos="100000">
                  <a:srgbClr val="CCFFFF"/>
                </a:gs>
              </a:gsLst>
              <a:lin ang="2700000" scaled="0"/>
            </a:gradFill>
            <a:ln cap="flat" cmpd="sng" w="9525">
              <a:solidFill>
                <a:srgbClr val="CC00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FF0066"/>
                </a:solidFill>
                <a:latin typeface="Calibri"/>
                <a:ea typeface="Calibri"/>
                <a:cs typeface="Calibri"/>
                <a:sym typeface="Calibri"/>
              </a:endParaRPr>
            </a:p>
          </p:txBody>
        </p:sp>
      </p:grpSp>
      <p:sp>
        <p:nvSpPr>
          <p:cNvPr id="389" name="Shape 389"/>
          <p:cNvSpPr/>
          <p:nvPr/>
        </p:nvSpPr>
        <p:spPr>
          <a:xfrm>
            <a:off x="285719" y="3716728"/>
            <a:ext cx="8501121"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3333CC"/>
                </a:solidFill>
                <a:latin typeface="Calibri"/>
                <a:ea typeface="Calibri"/>
                <a:cs typeface="Calibri"/>
                <a:sym typeface="Calibri"/>
              </a:rPr>
              <a:t>التشهير والمضايقة والتحاليل والتزوير والابتزاز الأخلاقي والمالي.</a:t>
            </a:r>
          </a:p>
        </p:txBody>
      </p:sp>
      <p:sp>
        <p:nvSpPr>
          <p:cNvPr id="390" name="Shape 390"/>
          <p:cNvSpPr/>
          <p:nvPr/>
        </p:nvSpPr>
        <p:spPr>
          <a:xfrm flipH="1">
            <a:off x="7143768" y="2000240"/>
            <a:ext cx="1428759" cy="1214446"/>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91" name="Shape 391"/>
          <p:cNvSpPr txBox="1"/>
          <p:nvPr/>
        </p:nvSpPr>
        <p:spPr>
          <a:xfrm>
            <a:off x="7500957" y="2000240"/>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8</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5" name="Shape 395"/>
        <p:cNvGrpSpPr/>
        <p:nvPr/>
      </p:nvGrpSpPr>
      <p:grpSpPr>
        <a:xfrm>
          <a:off x="0" y="0"/>
          <a:ext cx="0" cy="0"/>
          <a:chOff x="0" y="0"/>
          <a:chExt cx="0" cy="0"/>
        </a:xfrm>
      </p:grpSpPr>
      <p:pic>
        <p:nvPicPr>
          <p:cNvPr descr="keyring_dll_61.png" id="396" name="Shape 396"/>
          <p:cNvPicPr preferRelativeResize="0"/>
          <p:nvPr/>
        </p:nvPicPr>
        <p:blipFill rotWithShape="1">
          <a:blip r:embed="rId3">
            <a:alphaModFix/>
          </a:blip>
          <a:srcRect b="0" l="0" r="0" t="0"/>
          <a:stretch/>
        </p:blipFill>
        <p:spPr>
          <a:xfrm>
            <a:off x="214283" y="285728"/>
            <a:ext cx="8643997" cy="1785951"/>
          </a:xfrm>
          <a:prstGeom prst="rect">
            <a:avLst/>
          </a:prstGeom>
          <a:noFill/>
          <a:ln>
            <a:noFill/>
          </a:ln>
        </p:spPr>
      </p:pic>
      <p:sp>
        <p:nvSpPr>
          <p:cNvPr id="397" name="Shape 397"/>
          <p:cNvSpPr/>
          <p:nvPr/>
        </p:nvSpPr>
        <p:spPr>
          <a:xfrm>
            <a:off x="500033" y="428604"/>
            <a:ext cx="8001055"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800000"/>
                </a:solidFill>
                <a:latin typeface="Calibri"/>
                <a:ea typeface="Calibri"/>
                <a:cs typeface="Calibri"/>
                <a:sym typeface="Calibri"/>
              </a:rPr>
              <a:t>سلبيات استخدام قنوات التواصل الاجتماعي والتقنية الحديثة:</a:t>
            </a:r>
          </a:p>
        </p:txBody>
      </p:sp>
      <p:grpSp>
        <p:nvGrpSpPr>
          <p:cNvPr id="398" name="Shape 398"/>
          <p:cNvGrpSpPr/>
          <p:nvPr/>
        </p:nvGrpSpPr>
        <p:grpSpPr>
          <a:xfrm>
            <a:off x="214282" y="2857496"/>
            <a:ext cx="8726811" cy="4000527"/>
            <a:chOff x="815" y="2304"/>
            <a:chExt cx="1439" cy="447"/>
          </a:xfrm>
        </p:grpSpPr>
        <p:sp>
          <p:nvSpPr>
            <p:cNvPr id="399" name="Shape 399"/>
            <p:cNvSpPr/>
            <p:nvPr/>
          </p:nvSpPr>
          <p:spPr>
            <a:xfrm>
              <a:off x="901" y="2562"/>
              <a:ext cx="1270" cy="189"/>
            </a:xfrm>
            <a:custGeom>
              <a:pathLst>
                <a:path extrusionOk="0" h="120000" w="120000">
                  <a:moveTo>
                    <a:pt x="120000" y="120000"/>
                  </a:moveTo>
                  <a:lnTo>
                    <a:pt x="119571" y="119047"/>
                  </a:lnTo>
                  <a:lnTo>
                    <a:pt x="117857" y="117142"/>
                  </a:lnTo>
                  <a:lnTo>
                    <a:pt x="115071" y="114285"/>
                  </a:lnTo>
                  <a:lnTo>
                    <a:pt x="111214" y="110476"/>
                  </a:lnTo>
                  <a:lnTo>
                    <a:pt x="106285" y="105714"/>
                  </a:lnTo>
                  <a:lnTo>
                    <a:pt x="100500" y="100952"/>
                  </a:lnTo>
                  <a:lnTo>
                    <a:pt x="93857" y="97142"/>
                  </a:lnTo>
                  <a:lnTo>
                    <a:pt x="86357" y="93333"/>
                  </a:lnTo>
                  <a:lnTo>
                    <a:pt x="78214" y="90476"/>
                  </a:lnTo>
                  <a:lnTo>
                    <a:pt x="69214" y="87619"/>
                  </a:lnTo>
                  <a:lnTo>
                    <a:pt x="59571" y="87619"/>
                  </a:lnTo>
                  <a:lnTo>
                    <a:pt x="49928" y="87619"/>
                  </a:lnTo>
                  <a:lnTo>
                    <a:pt x="41142" y="90476"/>
                  </a:lnTo>
                  <a:lnTo>
                    <a:pt x="33000" y="93333"/>
                  </a:lnTo>
                  <a:lnTo>
                    <a:pt x="25500" y="97142"/>
                  </a:lnTo>
                  <a:lnTo>
                    <a:pt x="19071" y="100952"/>
                  </a:lnTo>
                  <a:lnTo>
                    <a:pt x="13500" y="105714"/>
                  </a:lnTo>
                  <a:lnTo>
                    <a:pt x="8785" y="110476"/>
                  </a:lnTo>
                  <a:lnTo>
                    <a:pt x="4928" y="114285"/>
                  </a:lnTo>
                  <a:lnTo>
                    <a:pt x="2142" y="117142"/>
                  </a:lnTo>
                  <a:lnTo>
                    <a:pt x="642" y="119047"/>
                  </a:lnTo>
                  <a:lnTo>
                    <a:pt x="0" y="120000"/>
                  </a:lnTo>
                  <a:lnTo>
                    <a:pt x="0" y="29523"/>
                  </a:lnTo>
                  <a:lnTo>
                    <a:pt x="60000" y="0"/>
                  </a:lnTo>
                  <a:lnTo>
                    <a:pt x="120000" y="29523"/>
                  </a:lnTo>
                  <a:lnTo>
                    <a:pt x="120000" y="120000"/>
                  </a:lnTo>
                  <a:close/>
                </a:path>
              </a:pathLst>
            </a:cu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 t="100%"/>
              </a:path>
              <a:tileRect b="-100%" r="-100%"/>
            </a:gradFill>
            <a:ln>
              <a:noFill/>
            </a:ln>
          </p:spPr>
          <p:txBody>
            <a:bodyPr anchorCtr="0" anchor="t" bIns="45700" lIns="91425" rIns="91425" tIns="45700">
              <a:noAutofit/>
            </a:bodyPr>
            <a:lstStyle/>
            <a:p>
              <a:pPr indent="0" lvl="0" marL="0" marR="0" rtl="1" algn="r">
                <a:spcBef>
                  <a:spcPts val="0"/>
                </a:spcBef>
                <a:buNone/>
              </a:pPr>
              <a:r>
                <a:t/>
              </a:r>
              <a:endParaRPr sz="1800">
                <a:solidFill>
                  <a:schemeClr val="dk1"/>
                </a:solidFill>
                <a:latin typeface="Calibri"/>
                <a:ea typeface="Calibri"/>
                <a:cs typeface="Calibri"/>
                <a:sym typeface="Calibri"/>
              </a:endParaRPr>
            </a:p>
          </p:txBody>
        </p:sp>
        <p:sp>
          <p:nvSpPr>
            <p:cNvPr id="400" name="Shape 400"/>
            <p:cNvSpPr/>
            <p:nvPr/>
          </p:nvSpPr>
          <p:spPr>
            <a:xfrm>
              <a:off x="815" y="2304"/>
              <a:ext cx="1439" cy="392"/>
            </a:xfrm>
            <a:prstGeom prst="rect">
              <a:avLst/>
            </a:prstGeom>
            <a:gradFill>
              <a:gsLst>
                <a:gs pos="0">
                  <a:srgbClr val="FFCCFF"/>
                </a:gs>
                <a:gs pos="100000">
                  <a:srgbClr val="CCFFFF"/>
                </a:gs>
              </a:gsLst>
              <a:lin ang="2700000" scaled="0"/>
            </a:gradFill>
            <a:ln cap="flat" cmpd="sng" w="9525">
              <a:solidFill>
                <a:srgbClr val="CC00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FF0066"/>
                </a:solidFill>
                <a:latin typeface="Calibri"/>
                <a:ea typeface="Calibri"/>
                <a:cs typeface="Calibri"/>
                <a:sym typeface="Calibri"/>
              </a:endParaRPr>
            </a:p>
          </p:txBody>
        </p:sp>
      </p:grpSp>
      <p:sp>
        <p:nvSpPr>
          <p:cNvPr id="401" name="Shape 401"/>
          <p:cNvSpPr/>
          <p:nvPr/>
        </p:nvSpPr>
        <p:spPr>
          <a:xfrm>
            <a:off x="285719" y="3071809"/>
            <a:ext cx="8501121" cy="304698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3333CC"/>
                </a:solidFill>
                <a:latin typeface="Calibri"/>
                <a:ea typeface="Calibri"/>
                <a:cs typeface="Calibri"/>
                <a:sym typeface="Calibri"/>
              </a:rPr>
              <a:t>انتهاك الحقوق الخاصة والعامة (الخصوصية الشخصية أو الحقوق المحفوظة والتي يعتبر الاعتداء عليها جرماً يستحق صاحبه العقاب).</a:t>
            </a:r>
          </a:p>
        </p:txBody>
      </p:sp>
      <p:sp>
        <p:nvSpPr>
          <p:cNvPr id="402" name="Shape 402"/>
          <p:cNvSpPr/>
          <p:nvPr/>
        </p:nvSpPr>
        <p:spPr>
          <a:xfrm flipH="1">
            <a:off x="7143768" y="2000240"/>
            <a:ext cx="1428759" cy="1214446"/>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03" name="Shape 403"/>
          <p:cNvSpPr txBox="1"/>
          <p:nvPr/>
        </p:nvSpPr>
        <p:spPr>
          <a:xfrm>
            <a:off x="7500957" y="2000240"/>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8</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7" name="Shape 407"/>
        <p:cNvGrpSpPr/>
        <p:nvPr/>
      </p:nvGrpSpPr>
      <p:grpSpPr>
        <a:xfrm>
          <a:off x="0" y="0"/>
          <a:ext cx="0" cy="0"/>
          <a:chOff x="0" y="0"/>
          <a:chExt cx="0" cy="0"/>
        </a:xfrm>
      </p:grpSpPr>
      <p:pic>
        <p:nvPicPr>
          <p:cNvPr descr="D:\e\الشغل\شغل يبدء من  شهر 3 سنة 2014\كل البراويز\براويز خالصة\gf.gif" id="408" name="Shape 408"/>
          <p:cNvPicPr preferRelativeResize="0"/>
          <p:nvPr/>
        </p:nvPicPr>
        <p:blipFill rotWithShape="1">
          <a:blip r:embed="rId3">
            <a:alphaModFix/>
          </a:blip>
          <a:srcRect b="0" l="0" r="0" t="0"/>
          <a:stretch/>
        </p:blipFill>
        <p:spPr>
          <a:xfrm flipH="1">
            <a:off x="4286248" y="214289"/>
            <a:ext cx="4572029" cy="1571636"/>
          </a:xfrm>
          <a:prstGeom prst="rect">
            <a:avLst/>
          </a:prstGeom>
          <a:noFill/>
          <a:ln>
            <a:noFill/>
          </a:ln>
        </p:spPr>
      </p:pic>
      <p:sp>
        <p:nvSpPr>
          <p:cNvPr id="409" name="Shape 409"/>
          <p:cNvSpPr/>
          <p:nvPr/>
        </p:nvSpPr>
        <p:spPr>
          <a:xfrm rot="3163">
            <a:off x="4858135" y="474856"/>
            <a:ext cx="3413113" cy="92333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5400">
                <a:solidFill>
                  <a:srgbClr val="FFFF00"/>
                </a:solidFill>
                <a:latin typeface="Calibri"/>
                <a:ea typeface="Calibri"/>
                <a:cs typeface="Calibri"/>
                <a:sym typeface="Calibri"/>
              </a:rPr>
              <a:t>مهارات حياتية</a:t>
            </a:r>
          </a:p>
        </p:txBody>
      </p:sp>
      <p:pic>
        <p:nvPicPr>
          <p:cNvPr descr="D:\e\الشغل\شغل يبدء من  شهر 3 سنة 2014\كل البراويز\براويز خالصة\fh.png" id="410" name="Shape 410"/>
          <p:cNvPicPr preferRelativeResize="0"/>
          <p:nvPr/>
        </p:nvPicPr>
        <p:blipFill rotWithShape="1">
          <a:blip r:embed="rId4">
            <a:alphaModFix/>
          </a:blip>
          <a:srcRect b="0" l="0" r="0" t="0"/>
          <a:stretch/>
        </p:blipFill>
        <p:spPr>
          <a:xfrm>
            <a:off x="214282" y="2143116"/>
            <a:ext cx="8715436" cy="4429156"/>
          </a:xfrm>
          <a:prstGeom prst="rect">
            <a:avLst/>
          </a:prstGeom>
          <a:noFill/>
          <a:ln>
            <a:noFill/>
          </a:ln>
        </p:spPr>
      </p:pic>
      <p:sp>
        <p:nvSpPr>
          <p:cNvPr id="411" name="Shape 411"/>
          <p:cNvSpPr/>
          <p:nvPr/>
        </p:nvSpPr>
        <p:spPr>
          <a:xfrm>
            <a:off x="642910" y="2428867"/>
            <a:ext cx="7715304"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800000"/>
                </a:solidFill>
                <a:latin typeface="Calibri"/>
                <a:ea typeface="Calibri"/>
                <a:cs typeface="Calibri"/>
                <a:sym typeface="Calibri"/>
              </a:rPr>
              <a:t>أثبتت الدراسات أن كثرة استخدام الهواتف الذكية زاد الفجوة بين الأجيال، ما الذي تتوقع أن تكون عليه حياتك في الأسرة إن فقدت التواصل الحقيقي مع جدك أو جدتك؟</a:t>
            </a:r>
          </a:p>
        </p:txBody>
      </p:sp>
      <p:sp>
        <p:nvSpPr>
          <p:cNvPr id="412" name="Shape 412"/>
          <p:cNvSpPr/>
          <p:nvPr/>
        </p:nvSpPr>
        <p:spPr>
          <a:xfrm>
            <a:off x="642910" y="4963080"/>
            <a:ext cx="7715304" cy="1323439"/>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lang="ar-EG" sz="4000">
                <a:solidFill>
                  <a:srgbClr val="800000"/>
                </a:solidFill>
                <a:latin typeface="Calibri"/>
                <a:ea typeface="Calibri"/>
                <a:cs typeface="Calibri"/>
                <a:sym typeface="Calibri"/>
              </a:rPr>
              <a:t>حدد الأمور التي ستفقد؟ لماذا تعتقد أن هذه التغيرات ستحدث؟</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08"/>
                                        </p:tgtEl>
                                        <p:attrNameLst>
                                          <p:attrName>style.visibility</p:attrName>
                                        </p:attrNameLst>
                                      </p:cBhvr>
                                      <p:to>
                                        <p:strVal val="visible"/>
                                      </p:to>
                                    </p:set>
                                    <p:anim calcmode="lin" valueType="num">
                                      <p:cBhvr additive="base">
                                        <p:cTn dur="500"/>
                                        <p:tgtEl>
                                          <p:spTgt spid="40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09"/>
                                        </p:tgtEl>
                                        <p:attrNameLst>
                                          <p:attrName>style.visibility</p:attrName>
                                        </p:attrNameLst>
                                      </p:cBhvr>
                                      <p:to>
                                        <p:strVal val="visible"/>
                                      </p:to>
                                    </p:set>
                                    <p:anim calcmode="lin" valueType="num">
                                      <p:cBhvr additive="base">
                                        <p:cTn dur="500"/>
                                        <p:tgtEl>
                                          <p:spTgt spid="40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6" name="Shape 416"/>
        <p:cNvGrpSpPr/>
        <p:nvPr/>
      </p:nvGrpSpPr>
      <p:grpSpPr>
        <a:xfrm>
          <a:off x="0" y="0"/>
          <a:ext cx="0" cy="0"/>
          <a:chOff x="0" y="0"/>
          <a:chExt cx="0" cy="0"/>
        </a:xfrm>
      </p:grpSpPr>
      <p:pic>
        <p:nvPicPr>
          <p:cNvPr descr="apple  purple 3D" id="417" name="Shape 417"/>
          <p:cNvPicPr preferRelativeResize="0"/>
          <p:nvPr/>
        </p:nvPicPr>
        <p:blipFill rotWithShape="1">
          <a:blip r:embed="rId3">
            <a:alphaModFix/>
          </a:blip>
          <a:srcRect b="0" l="0" r="0" t="0"/>
          <a:stretch/>
        </p:blipFill>
        <p:spPr>
          <a:xfrm>
            <a:off x="214282" y="214289"/>
            <a:ext cx="8715434" cy="2428892"/>
          </a:xfrm>
          <a:prstGeom prst="roundRect">
            <a:avLst>
              <a:gd fmla="val 16667" name="adj"/>
            </a:avLst>
          </a:prstGeom>
          <a:noFill/>
          <a:ln>
            <a:noFill/>
          </a:ln>
        </p:spPr>
      </p:pic>
      <p:sp>
        <p:nvSpPr>
          <p:cNvPr id="418" name="Shape 418"/>
          <p:cNvSpPr txBox="1"/>
          <p:nvPr/>
        </p:nvSpPr>
        <p:spPr>
          <a:xfrm>
            <a:off x="642910" y="500041"/>
            <a:ext cx="7929617"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lt1"/>
                </a:solidFill>
                <a:latin typeface="Calibri"/>
                <a:ea typeface="Calibri"/>
                <a:cs typeface="Calibri"/>
                <a:sym typeface="Calibri"/>
              </a:rPr>
              <a:t>أهم الأساليب العلمية لمواجهة مشكلة إساءة استخدام قنوات التواصل الاجتماعي والتقنية الحديثة:</a:t>
            </a:r>
          </a:p>
        </p:txBody>
      </p:sp>
      <p:pic>
        <p:nvPicPr>
          <p:cNvPr descr="00005.jpg" id="419" name="Shape 419"/>
          <p:cNvPicPr preferRelativeResize="0"/>
          <p:nvPr/>
        </p:nvPicPr>
        <p:blipFill rotWithShape="1">
          <a:blip r:embed="rId4">
            <a:alphaModFix/>
          </a:blip>
          <a:srcRect b="0" l="0" r="0" t="0"/>
          <a:stretch/>
        </p:blipFill>
        <p:spPr>
          <a:xfrm>
            <a:off x="214282" y="2928933"/>
            <a:ext cx="8715404" cy="3643337"/>
          </a:xfrm>
          <a:prstGeom prst="rect">
            <a:avLst/>
          </a:prstGeom>
          <a:noFill/>
          <a:ln cap="rnd" cmpd="sng" w="98425">
            <a:solidFill>
              <a:srgbClr val="FF00FF"/>
            </a:solidFill>
            <a:prstDash val="dot"/>
            <a:round/>
            <a:headEnd len="med" w="med" type="none"/>
            <a:tailEnd len="med" w="med" type="none"/>
          </a:ln>
        </p:spPr>
      </p:pic>
      <p:sp>
        <p:nvSpPr>
          <p:cNvPr id="420" name="Shape 420"/>
          <p:cNvSpPr txBox="1"/>
          <p:nvPr/>
        </p:nvSpPr>
        <p:spPr>
          <a:xfrm>
            <a:off x="571472" y="3414314"/>
            <a:ext cx="8072494"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نشر الوعي بالاستخدام الإيجابي للشبكات الاجتماعية على مستوى الفرد والمجتمع، وتوظيفها فيما يعود علينا بالنفع في جميع الجوانب.</a:t>
            </a:r>
          </a:p>
        </p:txBody>
      </p:sp>
      <p:sp>
        <p:nvSpPr>
          <p:cNvPr id="421" name="Shape 421"/>
          <p:cNvSpPr/>
          <p:nvPr/>
        </p:nvSpPr>
        <p:spPr>
          <a:xfrm>
            <a:off x="7500957" y="2285991"/>
            <a:ext cx="1357322" cy="1214446"/>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22" name="Shape 422"/>
          <p:cNvSpPr txBox="1"/>
          <p:nvPr/>
        </p:nvSpPr>
        <p:spPr>
          <a:xfrm>
            <a:off x="7643834" y="2248436"/>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1</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10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x="0" y="0"/>
          <a:ext cx="0" cy="0"/>
          <a:chOff x="0" y="0"/>
          <a:chExt cx="0" cy="0"/>
        </a:xfrm>
      </p:grpSpPr>
      <p:pic>
        <p:nvPicPr>
          <p:cNvPr descr="apple  purple 3D" id="427" name="Shape 427"/>
          <p:cNvPicPr preferRelativeResize="0"/>
          <p:nvPr/>
        </p:nvPicPr>
        <p:blipFill rotWithShape="1">
          <a:blip r:embed="rId3">
            <a:alphaModFix/>
          </a:blip>
          <a:srcRect b="0" l="0" r="0" t="0"/>
          <a:stretch/>
        </p:blipFill>
        <p:spPr>
          <a:xfrm>
            <a:off x="214282" y="214289"/>
            <a:ext cx="8715434" cy="2428892"/>
          </a:xfrm>
          <a:prstGeom prst="roundRect">
            <a:avLst>
              <a:gd fmla="val 16667" name="adj"/>
            </a:avLst>
          </a:prstGeom>
          <a:noFill/>
          <a:ln>
            <a:noFill/>
          </a:ln>
        </p:spPr>
      </p:pic>
      <p:sp>
        <p:nvSpPr>
          <p:cNvPr id="428" name="Shape 428"/>
          <p:cNvSpPr txBox="1"/>
          <p:nvPr/>
        </p:nvSpPr>
        <p:spPr>
          <a:xfrm>
            <a:off x="642910" y="500041"/>
            <a:ext cx="7929617"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lt1"/>
                </a:solidFill>
                <a:latin typeface="Calibri"/>
                <a:ea typeface="Calibri"/>
                <a:cs typeface="Calibri"/>
                <a:sym typeface="Calibri"/>
              </a:rPr>
              <a:t>أهم الأساليب العلمية لمواجهة مشكلة إساءة استخدام قنوات التواصل الاجتماعي والتقنية الحديثة:</a:t>
            </a:r>
          </a:p>
        </p:txBody>
      </p:sp>
      <p:pic>
        <p:nvPicPr>
          <p:cNvPr descr="00005.jpg" id="429" name="Shape 429"/>
          <p:cNvPicPr preferRelativeResize="0"/>
          <p:nvPr/>
        </p:nvPicPr>
        <p:blipFill rotWithShape="1">
          <a:blip r:embed="rId4">
            <a:alphaModFix/>
          </a:blip>
          <a:srcRect b="0" l="0" r="0" t="0"/>
          <a:stretch/>
        </p:blipFill>
        <p:spPr>
          <a:xfrm>
            <a:off x="214282" y="2928933"/>
            <a:ext cx="8715404" cy="3643337"/>
          </a:xfrm>
          <a:prstGeom prst="rect">
            <a:avLst/>
          </a:prstGeom>
          <a:noFill/>
          <a:ln cap="rnd" cmpd="sng" w="98425">
            <a:solidFill>
              <a:srgbClr val="FF00FF"/>
            </a:solidFill>
            <a:prstDash val="dot"/>
            <a:round/>
            <a:headEnd len="med" w="med" type="none"/>
            <a:tailEnd len="med" w="med" type="none"/>
          </a:ln>
        </p:spPr>
      </p:pic>
      <p:sp>
        <p:nvSpPr>
          <p:cNvPr id="430" name="Shape 430"/>
          <p:cNvSpPr txBox="1"/>
          <p:nvPr/>
        </p:nvSpPr>
        <p:spPr>
          <a:xfrm>
            <a:off x="571472" y="3414314"/>
            <a:ext cx="8072494"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إقامة دورات تدريبية ولقاءات جماهيرية للمساهمة في وعي أولياء الأمور باستخدامات الشبكات الاجتماعية الإيجابية منها والسلبية.</a:t>
            </a:r>
          </a:p>
        </p:txBody>
      </p:sp>
      <p:sp>
        <p:nvSpPr>
          <p:cNvPr id="431" name="Shape 431"/>
          <p:cNvSpPr/>
          <p:nvPr/>
        </p:nvSpPr>
        <p:spPr>
          <a:xfrm>
            <a:off x="7500957" y="2285991"/>
            <a:ext cx="1357322" cy="1214446"/>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32" name="Shape 432"/>
          <p:cNvSpPr txBox="1"/>
          <p:nvPr/>
        </p:nvSpPr>
        <p:spPr>
          <a:xfrm>
            <a:off x="7643834" y="2248436"/>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2</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10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6" name="Shape 436"/>
        <p:cNvGrpSpPr/>
        <p:nvPr/>
      </p:nvGrpSpPr>
      <p:grpSpPr>
        <a:xfrm>
          <a:off x="0" y="0"/>
          <a:ext cx="0" cy="0"/>
          <a:chOff x="0" y="0"/>
          <a:chExt cx="0" cy="0"/>
        </a:xfrm>
      </p:grpSpPr>
      <p:pic>
        <p:nvPicPr>
          <p:cNvPr descr="apple  purple 3D" id="437" name="Shape 437"/>
          <p:cNvPicPr preferRelativeResize="0"/>
          <p:nvPr/>
        </p:nvPicPr>
        <p:blipFill rotWithShape="1">
          <a:blip r:embed="rId3">
            <a:alphaModFix/>
          </a:blip>
          <a:srcRect b="0" l="0" r="0" t="0"/>
          <a:stretch/>
        </p:blipFill>
        <p:spPr>
          <a:xfrm>
            <a:off x="214282" y="214289"/>
            <a:ext cx="8715434" cy="2428892"/>
          </a:xfrm>
          <a:prstGeom prst="roundRect">
            <a:avLst>
              <a:gd fmla="val 16667" name="adj"/>
            </a:avLst>
          </a:prstGeom>
          <a:noFill/>
          <a:ln>
            <a:noFill/>
          </a:ln>
        </p:spPr>
      </p:pic>
      <p:sp>
        <p:nvSpPr>
          <p:cNvPr id="438" name="Shape 438"/>
          <p:cNvSpPr txBox="1"/>
          <p:nvPr/>
        </p:nvSpPr>
        <p:spPr>
          <a:xfrm>
            <a:off x="642910" y="500041"/>
            <a:ext cx="7929617"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lt1"/>
                </a:solidFill>
                <a:latin typeface="Calibri"/>
                <a:ea typeface="Calibri"/>
                <a:cs typeface="Calibri"/>
                <a:sym typeface="Calibri"/>
              </a:rPr>
              <a:t>أهم الأساليب العلمية لمواجهة مشكلة إساءة استخدام قنوات التواصل الاجتماعي والتقنية الحديثة:</a:t>
            </a:r>
          </a:p>
        </p:txBody>
      </p:sp>
      <p:pic>
        <p:nvPicPr>
          <p:cNvPr descr="00005.jpg" id="439" name="Shape 439"/>
          <p:cNvPicPr preferRelativeResize="0"/>
          <p:nvPr/>
        </p:nvPicPr>
        <p:blipFill rotWithShape="1">
          <a:blip r:embed="rId4">
            <a:alphaModFix/>
          </a:blip>
          <a:srcRect b="0" l="0" r="0" t="0"/>
          <a:stretch/>
        </p:blipFill>
        <p:spPr>
          <a:xfrm>
            <a:off x="214282" y="2928933"/>
            <a:ext cx="8715404" cy="3643337"/>
          </a:xfrm>
          <a:prstGeom prst="rect">
            <a:avLst/>
          </a:prstGeom>
          <a:noFill/>
          <a:ln cap="rnd" cmpd="sng" w="98425">
            <a:solidFill>
              <a:srgbClr val="FF00FF"/>
            </a:solidFill>
            <a:prstDash val="dot"/>
            <a:round/>
            <a:headEnd len="med" w="med" type="none"/>
            <a:tailEnd len="med" w="med" type="none"/>
          </a:ln>
        </p:spPr>
      </p:pic>
      <p:sp>
        <p:nvSpPr>
          <p:cNvPr id="440" name="Shape 440"/>
          <p:cNvSpPr txBox="1"/>
          <p:nvPr/>
        </p:nvSpPr>
        <p:spPr>
          <a:xfrm>
            <a:off x="571472" y="3500437"/>
            <a:ext cx="8072494"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توعية الأسرة بأهمية التربية الدينية الواعية للأبناء وترسيخ المبادئ الأخلاقية الإسلامية (الحياء من الله ومراقبته وتنمية الضبط الداخلي) ومنح الثقة المسؤولة وليست المطلقة للأبناء.</a:t>
            </a:r>
          </a:p>
        </p:txBody>
      </p:sp>
      <p:sp>
        <p:nvSpPr>
          <p:cNvPr id="441" name="Shape 441"/>
          <p:cNvSpPr/>
          <p:nvPr/>
        </p:nvSpPr>
        <p:spPr>
          <a:xfrm>
            <a:off x="7500957" y="2285991"/>
            <a:ext cx="1357322" cy="1214446"/>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42" name="Shape 442"/>
          <p:cNvSpPr txBox="1"/>
          <p:nvPr/>
        </p:nvSpPr>
        <p:spPr>
          <a:xfrm>
            <a:off x="7643834" y="2248436"/>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3</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pic>
        <p:nvPicPr>
          <p:cNvPr descr="apple  purple 3D" id="447" name="Shape 447"/>
          <p:cNvPicPr preferRelativeResize="0"/>
          <p:nvPr/>
        </p:nvPicPr>
        <p:blipFill rotWithShape="1">
          <a:blip r:embed="rId3">
            <a:alphaModFix/>
          </a:blip>
          <a:srcRect b="0" l="0" r="0" t="0"/>
          <a:stretch/>
        </p:blipFill>
        <p:spPr>
          <a:xfrm>
            <a:off x="214282" y="214289"/>
            <a:ext cx="8715434" cy="2428892"/>
          </a:xfrm>
          <a:prstGeom prst="roundRect">
            <a:avLst>
              <a:gd fmla="val 16667" name="adj"/>
            </a:avLst>
          </a:prstGeom>
          <a:noFill/>
          <a:ln>
            <a:noFill/>
          </a:ln>
        </p:spPr>
      </p:pic>
      <p:sp>
        <p:nvSpPr>
          <p:cNvPr id="448" name="Shape 448"/>
          <p:cNvSpPr txBox="1"/>
          <p:nvPr/>
        </p:nvSpPr>
        <p:spPr>
          <a:xfrm>
            <a:off x="642910" y="500041"/>
            <a:ext cx="7929617"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lt1"/>
                </a:solidFill>
                <a:latin typeface="Calibri"/>
                <a:ea typeface="Calibri"/>
                <a:cs typeface="Calibri"/>
                <a:sym typeface="Calibri"/>
              </a:rPr>
              <a:t>أهم الأساليب العلمية لمواجهة مشكلة إساءة استخدام قنوات التواصل الاجتماعي والتقنية الحديثة:</a:t>
            </a:r>
          </a:p>
        </p:txBody>
      </p:sp>
      <p:pic>
        <p:nvPicPr>
          <p:cNvPr descr="00005.jpg" id="449" name="Shape 449"/>
          <p:cNvPicPr preferRelativeResize="0"/>
          <p:nvPr/>
        </p:nvPicPr>
        <p:blipFill rotWithShape="1">
          <a:blip r:embed="rId4">
            <a:alphaModFix/>
          </a:blip>
          <a:srcRect b="0" l="0" r="0" t="0"/>
          <a:stretch/>
        </p:blipFill>
        <p:spPr>
          <a:xfrm>
            <a:off x="214282" y="2928933"/>
            <a:ext cx="8715404" cy="3643337"/>
          </a:xfrm>
          <a:prstGeom prst="rect">
            <a:avLst/>
          </a:prstGeom>
          <a:noFill/>
          <a:ln cap="rnd" cmpd="sng" w="98425">
            <a:solidFill>
              <a:srgbClr val="FF00FF"/>
            </a:solidFill>
            <a:prstDash val="dot"/>
            <a:round/>
            <a:headEnd len="med" w="med" type="none"/>
            <a:tailEnd len="med" w="med" type="none"/>
          </a:ln>
        </p:spPr>
      </p:pic>
      <p:sp>
        <p:nvSpPr>
          <p:cNvPr id="450" name="Shape 450"/>
          <p:cNvSpPr txBox="1"/>
          <p:nvPr/>
        </p:nvSpPr>
        <p:spPr>
          <a:xfrm>
            <a:off x="500033" y="3414314"/>
            <a:ext cx="8072494"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أن يكون الشخص ذا حس نقدي يميز بين الصالح وغير الصالح ويمحص الأفكار حتى يأخذ منها ما هو أهل للأخذ، ويطرح ما هو غير ذلك مثل الدعايات والإشاعات.</a:t>
            </a:r>
          </a:p>
        </p:txBody>
      </p:sp>
      <p:sp>
        <p:nvSpPr>
          <p:cNvPr id="451" name="Shape 451"/>
          <p:cNvSpPr/>
          <p:nvPr/>
        </p:nvSpPr>
        <p:spPr>
          <a:xfrm>
            <a:off x="7500957" y="2285991"/>
            <a:ext cx="1357322" cy="1214446"/>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52" name="Shape 452"/>
          <p:cNvSpPr txBox="1"/>
          <p:nvPr/>
        </p:nvSpPr>
        <p:spPr>
          <a:xfrm>
            <a:off x="7643834" y="2248436"/>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4</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pic>
        <p:nvPicPr>
          <p:cNvPr descr="D:\e\الشغل\شغل يبدء من  شهر 3 سنة 2014\كل البراويز\براويز خالصة\69966.png" id="106" name="Shape 106"/>
          <p:cNvPicPr preferRelativeResize="0"/>
          <p:nvPr/>
        </p:nvPicPr>
        <p:blipFill rotWithShape="1">
          <a:blip r:embed="rId3">
            <a:alphaModFix/>
          </a:blip>
          <a:srcRect b="0" l="0" r="0" t="0"/>
          <a:stretch/>
        </p:blipFill>
        <p:spPr>
          <a:xfrm>
            <a:off x="1071537" y="1428736"/>
            <a:ext cx="7072362" cy="3429023"/>
          </a:xfrm>
          <a:prstGeom prst="rect">
            <a:avLst/>
          </a:prstGeom>
          <a:noFill/>
          <a:ln>
            <a:noFill/>
          </a:ln>
        </p:spPr>
      </p:pic>
      <p:sp>
        <p:nvSpPr>
          <p:cNvPr id="107" name="Shape 107"/>
          <p:cNvSpPr/>
          <p:nvPr/>
        </p:nvSpPr>
        <p:spPr>
          <a:xfrm>
            <a:off x="1357290" y="2500306"/>
            <a:ext cx="6286544" cy="156966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800" u="none" cap="none" strike="noStrike">
                <a:solidFill>
                  <a:srgbClr val="3333CC"/>
                </a:solidFill>
                <a:latin typeface="Calibri"/>
                <a:ea typeface="Calibri"/>
                <a:cs typeface="Calibri"/>
                <a:sym typeface="Calibri"/>
              </a:rPr>
              <a:t>أهم المشكلات الاجتماعية في المجتمع السعودي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8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8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6" name="Shape 456"/>
        <p:cNvGrpSpPr/>
        <p:nvPr/>
      </p:nvGrpSpPr>
      <p:grpSpPr>
        <a:xfrm>
          <a:off x="0" y="0"/>
          <a:ext cx="0" cy="0"/>
          <a:chOff x="0" y="0"/>
          <a:chExt cx="0" cy="0"/>
        </a:xfrm>
      </p:grpSpPr>
      <p:pic>
        <p:nvPicPr>
          <p:cNvPr descr="apple  purple 3D" id="457" name="Shape 457"/>
          <p:cNvPicPr preferRelativeResize="0"/>
          <p:nvPr/>
        </p:nvPicPr>
        <p:blipFill rotWithShape="1">
          <a:blip r:embed="rId3">
            <a:alphaModFix/>
          </a:blip>
          <a:srcRect b="0" l="0" r="0" t="0"/>
          <a:stretch/>
        </p:blipFill>
        <p:spPr>
          <a:xfrm>
            <a:off x="214282" y="214289"/>
            <a:ext cx="8715434" cy="2428892"/>
          </a:xfrm>
          <a:prstGeom prst="roundRect">
            <a:avLst>
              <a:gd fmla="val 16667" name="adj"/>
            </a:avLst>
          </a:prstGeom>
          <a:noFill/>
          <a:ln>
            <a:noFill/>
          </a:ln>
        </p:spPr>
      </p:pic>
      <p:sp>
        <p:nvSpPr>
          <p:cNvPr id="458" name="Shape 458"/>
          <p:cNvSpPr txBox="1"/>
          <p:nvPr/>
        </p:nvSpPr>
        <p:spPr>
          <a:xfrm>
            <a:off x="642910" y="500041"/>
            <a:ext cx="7929617"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lt1"/>
                </a:solidFill>
                <a:latin typeface="Calibri"/>
                <a:ea typeface="Calibri"/>
                <a:cs typeface="Calibri"/>
                <a:sym typeface="Calibri"/>
              </a:rPr>
              <a:t>أهم الأساليب العلمية لمواجهة مشكلة إساءة استخدام قنوات التواصل الاجتماعي والتقنية الحديثة:</a:t>
            </a:r>
          </a:p>
        </p:txBody>
      </p:sp>
      <p:pic>
        <p:nvPicPr>
          <p:cNvPr descr="00005.jpg" id="459" name="Shape 459"/>
          <p:cNvPicPr preferRelativeResize="0"/>
          <p:nvPr/>
        </p:nvPicPr>
        <p:blipFill rotWithShape="1">
          <a:blip r:embed="rId4">
            <a:alphaModFix/>
          </a:blip>
          <a:srcRect b="0" l="0" r="0" t="0"/>
          <a:stretch/>
        </p:blipFill>
        <p:spPr>
          <a:xfrm>
            <a:off x="214282" y="2928933"/>
            <a:ext cx="8715404" cy="3643337"/>
          </a:xfrm>
          <a:prstGeom prst="rect">
            <a:avLst/>
          </a:prstGeom>
          <a:noFill/>
          <a:ln cap="rnd" cmpd="sng" w="98425">
            <a:solidFill>
              <a:srgbClr val="FF00FF"/>
            </a:solidFill>
            <a:prstDash val="dot"/>
            <a:round/>
            <a:headEnd len="med" w="med" type="none"/>
            <a:tailEnd len="med" w="med" type="none"/>
          </a:ln>
        </p:spPr>
      </p:pic>
      <p:sp>
        <p:nvSpPr>
          <p:cNvPr id="460" name="Shape 460"/>
          <p:cNvSpPr txBox="1"/>
          <p:nvPr/>
        </p:nvSpPr>
        <p:spPr>
          <a:xfrm>
            <a:off x="500033" y="3414314"/>
            <a:ext cx="8072494"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تنظيم الوقت وحسن توزيعه حتى لا يغلب الوقت الذي يخصص لاستهلاك ما تطرحه هذه الوسائل على حساب الوقت المخصص لأداء الواجبات والالتزامات الأخرى.</a:t>
            </a:r>
          </a:p>
        </p:txBody>
      </p:sp>
      <p:sp>
        <p:nvSpPr>
          <p:cNvPr id="461" name="Shape 461"/>
          <p:cNvSpPr/>
          <p:nvPr/>
        </p:nvSpPr>
        <p:spPr>
          <a:xfrm>
            <a:off x="7500957" y="2285991"/>
            <a:ext cx="1357322" cy="1214446"/>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62" name="Shape 462"/>
          <p:cNvSpPr txBox="1"/>
          <p:nvPr/>
        </p:nvSpPr>
        <p:spPr>
          <a:xfrm>
            <a:off x="7643834" y="2248436"/>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5</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0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6" name="Shape 466"/>
        <p:cNvGrpSpPr/>
        <p:nvPr/>
      </p:nvGrpSpPr>
      <p:grpSpPr>
        <a:xfrm>
          <a:off x="0" y="0"/>
          <a:ext cx="0" cy="0"/>
          <a:chOff x="0" y="0"/>
          <a:chExt cx="0" cy="0"/>
        </a:xfrm>
      </p:grpSpPr>
      <p:pic>
        <p:nvPicPr>
          <p:cNvPr descr="apple  purple 3D" id="467" name="Shape 467"/>
          <p:cNvPicPr preferRelativeResize="0"/>
          <p:nvPr/>
        </p:nvPicPr>
        <p:blipFill rotWithShape="1">
          <a:blip r:embed="rId3">
            <a:alphaModFix/>
          </a:blip>
          <a:srcRect b="0" l="0" r="0" t="0"/>
          <a:stretch/>
        </p:blipFill>
        <p:spPr>
          <a:xfrm>
            <a:off x="214282" y="214289"/>
            <a:ext cx="8715434" cy="2428892"/>
          </a:xfrm>
          <a:prstGeom prst="roundRect">
            <a:avLst>
              <a:gd fmla="val 16667" name="adj"/>
            </a:avLst>
          </a:prstGeom>
          <a:noFill/>
          <a:ln>
            <a:noFill/>
          </a:ln>
        </p:spPr>
      </p:pic>
      <p:sp>
        <p:nvSpPr>
          <p:cNvPr id="468" name="Shape 468"/>
          <p:cNvSpPr txBox="1"/>
          <p:nvPr/>
        </p:nvSpPr>
        <p:spPr>
          <a:xfrm>
            <a:off x="642910" y="500041"/>
            <a:ext cx="7929617"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lt1"/>
                </a:solidFill>
                <a:latin typeface="Calibri"/>
                <a:ea typeface="Calibri"/>
                <a:cs typeface="Calibri"/>
                <a:sym typeface="Calibri"/>
              </a:rPr>
              <a:t>أهم الأساليب العلمية لمواجهة مشكلة إساءة استخدام قنوات التواصل الاجتماعي والتقنية الحديثة:</a:t>
            </a:r>
          </a:p>
        </p:txBody>
      </p:sp>
      <p:pic>
        <p:nvPicPr>
          <p:cNvPr descr="00005.jpg" id="469" name="Shape 469"/>
          <p:cNvPicPr preferRelativeResize="0"/>
          <p:nvPr/>
        </p:nvPicPr>
        <p:blipFill rotWithShape="1">
          <a:blip r:embed="rId4">
            <a:alphaModFix/>
          </a:blip>
          <a:srcRect b="0" l="0" r="0" t="0"/>
          <a:stretch/>
        </p:blipFill>
        <p:spPr>
          <a:xfrm>
            <a:off x="214282" y="2928933"/>
            <a:ext cx="8715404" cy="3643337"/>
          </a:xfrm>
          <a:prstGeom prst="rect">
            <a:avLst/>
          </a:prstGeom>
          <a:noFill/>
          <a:ln cap="rnd" cmpd="sng" w="98425">
            <a:solidFill>
              <a:srgbClr val="FF00FF"/>
            </a:solidFill>
            <a:prstDash val="dot"/>
            <a:round/>
            <a:headEnd len="med" w="med" type="none"/>
            <a:tailEnd len="med" w="med" type="none"/>
          </a:ln>
        </p:spPr>
      </p:pic>
      <p:sp>
        <p:nvSpPr>
          <p:cNvPr id="470" name="Shape 470"/>
          <p:cNvSpPr txBox="1"/>
          <p:nvPr/>
        </p:nvSpPr>
        <p:spPr>
          <a:xfrm>
            <a:off x="500033" y="3662796"/>
            <a:ext cx="8072494"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سن قوانين على مستوى الدولة لاستخدام الشبكات الاجتماعية مثل التي تجرم الاستخدام السيئ وتسن العقوبات عليه.</a:t>
            </a:r>
          </a:p>
        </p:txBody>
      </p:sp>
      <p:sp>
        <p:nvSpPr>
          <p:cNvPr id="471" name="Shape 471"/>
          <p:cNvSpPr/>
          <p:nvPr/>
        </p:nvSpPr>
        <p:spPr>
          <a:xfrm>
            <a:off x="7500957" y="2285991"/>
            <a:ext cx="1357322" cy="1214446"/>
          </a:xfrm>
          <a:prstGeom prst="rect">
            <a:avLst/>
          </a:prstGeom>
          <a:blipFill rotWithShape="1">
            <a:blip r:embed="rId5">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72" name="Shape 472"/>
          <p:cNvSpPr txBox="1"/>
          <p:nvPr/>
        </p:nvSpPr>
        <p:spPr>
          <a:xfrm>
            <a:off x="7643834" y="2248436"/>
            <a:ext cx="760144"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FFFF00"/>
                </a:solidFill>
                <a:latin typeface="Calibri"/>
                <a:ea typeface="Calibri"/>
                <a:cs typeface="Calibri"/>
                <a:sym typeface="Calibri"/>
              </a:rPr>
              <a:t>6</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6" name="Shape 476"/>
        <p:cNvGrpSpPr/>
        <p:nvPr/>
      </p:nvGrpSpPr>
      <p:grpSpPr>
        <a:xfrm>
          <a:off x="0" y="0"/>
          <a:ext cx="0" cy="0"/>
          <a:chOff x="0" y="0"/>
          <a:chExt cx="0" cy="0"/>
        </a:xfrm>
      </p:grpSpPr>
      <p:sp>
        <p:nvSpPr>
          <p:cNvPr id="477" name="Shape 477"/>
          <p:cNvSpPr/>
          <p:nvPr/>
        </p:nvSpPr>
        <p:spPr>
          <a:xfrm>
            <a:off x="5357817" y="285728"/>
            <a:ext cx="3786181" cy="178594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rgbClr val="0000FF"/>
              </a:solidFill>
              <a:latin typeface="Calibri"/>
              <a:ea typeface="Calibri"/>
              <a:cs typeface="Calibri"/>
              <a:sym typeface="Calibri"/>
            </a:endParaRPr>
          </a:p>
        </p:txBody>
      </p:sp>
      <p:sp>
        <p:nvSpPr>
          <p:cNvPr id="478" name="Shape 478"/>
          <p:cNvSpPr txBox="1"/>
          <p:nvPr/>
        </p:nvSpPr>
        <p:spPr>
          <a:xfrm>
            <a:off x="5786446" y="500041"/>
            <a:ext cx="2786082"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000099"/>
                </a:solidFill>
                <a:latin typeface="Calibri"/>
                <a:ea typeface="Calibri"/>
                <a:cs typeface="Calibri"/>
                <a:sym typeface="Calibri"/>
              </a:rPr>
              <a:t>إثراء</a:t>
            </a:r>
          </a:p>
        </p:txBody>
      </p:sp>
      <p:sp>
        <p:nvSpPr>
          <p:cNvPr descr="خشب متوسط" id="479" name="Shape 479"/>
          <p:cNvSpPr/>
          <p:nvPr/>
        </p:nvSpPr>
        <p:spPr>
          <a:xfrm>
            <a:off x="357189" y="2428867"/>
            <a:ext cx="8643965" cy="4143403"/>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a:noFill/>
          </a:ln>
        </p:spPr>
        <p:txBody>
          <a:bodyPr anchorCtr="0" anchor="ctr" bIns="45700" lIns="91425" rIns="91425" tIns="45700">
            <a:noAutofit/>
          </a:bodyPr>
          <a:lstStyle/>
          <a:p>
            <a:pPr indent="0" lvl="0" marL="0" marR="0" rtl="1" algn="r">
              <a:spcBef>
                <a:spcPts val="0"/>
              </a:spcBef>
              <a:buNone/>
            </a:pPr>
            <a:r>
              <a:t/>
            </a:r>
            <a:endParaRPr sz="1800">
              <a:solidFill>
                <a:schemeClr val="dk1"/>
              </a:solidFill>
              <a:latin typeface="Calibri"/>
              <a:ea typeface="Calibri"/>
              <a:cs typeface="Calibri"/>
              <a:sym typeface="Calibri"/>
            </a:endParaRPr>
          </a:p>
        </p:txBody>
      </p:sp>
      <p:sp>
        <p:nvSpPr>
          <p:cNvPr id="480" name="Shape 480"/>
          <p:cNvSpPr txBox="1"/>
          <p:nvPr/>
        </p:nvSpPr>
        <p:spPr>
          <a:xfrm>
            <a:off x="362246" y="2643182"/>
            <a:ext cx="8567471" cy="392852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lt1"/>
                </a:solidFill>
                <a:latin typeface="Calibri"/>
                <a:ea typeface="Calibri"/>
                <a:cs typeface="Calibri"/>
                <a:sym typeface="Calibri"/>
              </a:rPr>
              <a:t>توصيات (مقترحات) دراسة التأثير السلبي لوسائل التواصل الاجتماعي (الواتس آب والفيس بوك) على الشباب (دراسة بحثية مطبقة في سلطنة عمان: محور الإعلام ما له وما عليه) التحذير من إرسال الصور والمقاطع التي فيها ابتذال أو خلاعة ومجون،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4" name="Shape 484"/>
        <p:cNvGrpSpPr/>
        <p:nvPr/>
      </p:nvGrpSpPr>
      <p:grpSpPr>
        <a:xfrm>
          <a:off x="0" y="0"/>
          <a:ext cx="0" cy="0"/>
          <a:chOff x="0" y="0"/>
          <a:chExt cx="0" cy="0"/>
        </a:xfrm>
      </p:grpSpPr>
      <p:sp>
        <p:nvSpPr>
          <p:cNvPr id="485" name="Shape 485"/>
          <p:cNvSpPr/>
          <p:nvPr/>
        </p:nvSpPr>
        <p:spPr>
          <a:xfrm>
            <a:off x="5357817" y="285728"/>
            <a:ext cx="3786181" cy="178594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rgbClr val="0000FF"/>
              </a:solidFill>
              <a:latin typeface="Calibri"/>
              <a:ea typeface="Calibri"/>
              <a:cs typeface="Calibri"/>
              <a:sym typeface="Calibri"/>
            </a:endParaRPr>
          </a:p>
        </p:txBody>
      </p:sp>
      <p:sp>
        <p:nvSpPr>
          <p:cNvPr id="486" name="Shape 486"/>
          <p:cNvSpPr txBox="1"/>
          <p:nvPr/>
        </p:nvSpPr>
        <p:spPr>
          <a:xfrm>
            <a:off x="5786446" y="500041"/>
            <a:ext cx="2786082"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000099"/>
                </a:solidFill>
                <a:latin typeface="Calibri"/>
                <a:ea typeface="Calibri"/>
                <a:cs typeface="Calibri"/>
                <a:sym typeface="Calibri"/>
              </a:rPr>
              <a:t>إثراء</a:t>
            </a:r>
          </a:p>
        </p:txBody>
      </p:sp>
      <p:sp>
        <p:nvSpPr>
          <p:cNvPr descr="خشب متوسط" id="487" name="Shape 487"/>
          <p:cNvSpPr/>
          <p:nvPr/>
        </p:nvSpPr>
        <p:spPr>
          <a:xfrm>
            <a:off x="357189" y="2428867"/>
            <a:ext cx="8643965" cy="4143403"/>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a:noFill/>
          </a:ln>
        </p:spPr>
        <p:txBody>
          <a:bodyPr anchorCtr="0" anchor="ctr" bIns="45700" lIns="91425" rIns="91425" tIns="45700">
            <a:noAutofit/>
          </a:bodyPr>
          <a:lstStyle/>
          <a:p>
            <a:pPr indent="0" lvl="0" marL="0" marR="0" rtl="1" algn="r">
              <a:spcBef>
                <a:spcPts val="0"/>
              </a:spcBef>
              <a:buNone/>
            </a:pPr>
            <a:r>
              <a:t/>
            </a:r>
            <a:endParaRPr sz="1800">
              <a:solidFill>
                <a:schemeClr val="dk1"/>
              </a:solidFill>
              <a:latin typeface="Calibri"/>
              <a:ea typeface="Calibri"/>
              <a:cs typeface="Calibri"/>
              <a:sym typeface="Calibri"/>
            </a:endParaRPr>
          </a:p>
        </p:txBody>
      </p:sp>
      <p:sp>
        <p:nvSpPr>
          <p:cNvPr id="488" name="Shape 488"/>
          <p:cNvSpPr txBox="1"/>
          <p:nvPr/>
        </p:nvSpPr>
        <p:spPr>
          <a:xfrm>
            <a:off x="357158" y="2830668"/>
            <a:ext cx="8567471"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lt1"/>
                </a:solidFill>
                <a:latin typeface="Calibri"/>
                <a:ea typeface="Calibri"/>
                <a:cs typeface="Calibri"/>
                <a:sym typeface="Calibri"/>
              </a:rPr>
              <a:t>أو تتضمن كشفا للعورات، أو هتكا لأستار العفيفات الغافلات، أو تندراً ببعض الناس، فإن في استقبال الصور والأفلام المحرمة ومقاطع الفضائح والعورات وتناقلها ونشرها إشاعة للفاحشة في الذين آمنوا؛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2" name="Shape 492"/>
        <p:cNvGrpSpPr/>
        <p:nvPr/>
      </p:nvGrpSpPr>
      <p:grpSpPr>
        <a:xfrm>
          <a:off x="0" y="0"/>
          <a:ext cx="0" cy="0"/>
          <a:chOff x="0" y="0"/>
          <a:chExt cx="0" cy="0"/>
        </a:xfrm>
      </p:grpSpPr>
      <p:sp>
        <p:nvSpPr>
          <p:cNvPr id="493" name="Shape 493"/>
          <p:cNvSpPr/>
          <p:nvPr/>
        </p:nvSpPr>
        <p:spPr>
          <a:xfrm>
            <a:off x="5357817" y="285728"/>
            <a:ext cx="3786181" cy="178594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rgbClr val="0000FF"/>
              </a:solidFill>
              <a:latin typeface="Calibri"/>
              <a:ea typeface="Calibri"/>
              <a:cs typeface="Calibri"/>
              <a:sym typeface="Calibri"/>
            </a:endParaRPr>
          </a:p>
        </p:txBody>
      </p:sp>
      <p:sp>
        <p:nvSpPr>
          <p:cNvPr id="494" name="Shape 494"/>
          <p:cNvSpPr txBox="1"/>
          <p:nvPr/>
        </p:nvSpPr>
        <p:spPr>
          <a:xfrm>
            <a:off x="5786446" y="500041"/>
            <a:ext cx="2786082"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000099"/>
                </a:solidFill>
                <a:latin typeface="Calibri"/>
                <a:ea typeface="Calibri"/>
                <a:cs typeface="Calibri"/>
                <a:sym typeface="Calibri"/>
              </a:rPr>
              <a:t>إثراء</a:t>
            </a:r>
          </a:p>
        </p:txBody>
      </p:sp>
      <p:sp>
        <p:nvSpPr>
          <p:cNvPr descr="خشب متوسط" id="495" name="Shape 495"/>
          <p:cNvSpPr/>
          <p:nvPr/>
        </p:nvSpPr>
        <p:spPr>
          <a:xfrm>
            <a:off x="357189" y="2428867"/>
            <a:ext cx="8643965" cy="4143403"/>
          </a:xfrm>
          <a:prstGeom prst="rect">
            <a:avLst/>
          </a:prstGeom>
          <a:gradFill>
            <a:gsLst>
              <a:gs pos="0">
                <a:srgbClr val="000082"/>
              </a:gs>
              <a:gs pos="30000">
                <a:srgbClr val="66008F"/>
              </a:gs>
              <a:gs pos="64999">
                <a:srgbClr val="BA0066"/>
              </a:gs>
              <a:gs pos="89999">
                <a:srgbClr val="FF0000"/>
              </a:gs>
              <a:gs pos="100000">
                <a:srgbClr val="FF8200"/>
              </a:gs>
            </a:gsLst>
            <a:lin ang="5400000" scaled="0"/>
          </a:gradFill>
          <a:ln>
            <a:noFill/>
          </a:ln>
        </p:spPr>
        <p:txBody>
          <a:bodyPr anchorCtr="0" anchor="ctr" bIns="45700" lIns="91425" rIns="91425" tIns="45700">
            <a:noAutofit/>
          </a:bodyPr>
          <a:lstStyle/>
          <a:p>
            <a:pPr indent="0" lvl="0" marL="0" marR="0" rtl="1" algn="r">
              <a:spcBef>
                <a:spcPts val="0"/>
              </a:spcBef>
              <a:buNone/>
            </a:pPr>
            <a:r>
              <a:t/>
            </a:r>
            <a:endParaRPr sz="1800">
              <a:solidFill>
                <a:schemeClr val="dk1"/>
              </a:solidFill>
              <a:latin typeface="Calibri"/>
              <a:ea typeface="Calibri"/>
              <a:cs typeface="Calibri"/>
              <a:sym typeface="Calibri"/>
            </a:endParaRPr>
          </a:p>
        </p:txBody>
      </p:sp>
      <p:sp>
        <p:nvSpPr>
          <p:cNvPr id="496" name="Shape 496"/>
          <p:cNvSpPr txBox="1"/>
          <p:nvPr/>
        </p:nvSpPr>
        <p:spPr>
          <a:xfrm>
            <a:off x="357158" y="3347396"/>
            <a:ext cx="8567471"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lt1"/>
                </a:solidFill>
                <a:latin typeface="Calibri"/>
                <a:ea typeface="Calibri"/>
                <a:cs typeface="Calibri"/>
                <a:sym typeface="Calibri"/>
              </a:rPr>
              <a:t>والله تعالى يقول: {</a:t>
            </a:r>
            <a:r>
              <a:rPr b="1" lang="ar-EG" sz="4000">
                <a:solidFill>
                  <a:srgbClr val="00FF00"/>
                </a:solidFill>
                <a:latin typeface="Calibri"/>
                <a:ea typeface="Calibri"/>
                <a:cs typeface="Calibri"/>
                <a:sym typeface="Calibri"/>
              </a:rPr>
              <a:t>إنَّ الَّذِينَ يُحِبُّونَ أَن تَشِيعَ الفَاحِشَةُ فِي الَّذِينَ آمَنُوا لَهُمْ عَذَابٌ أَلِيمٌ فِي الدُّنْيَا والآخِرَةِ واللَّهُ يَعْلَمُ وأَنتُمْ لا تَعْلَمُونَ</a:t>
            </a:r>
            <a:r>
              <a:rPr b="1" lang="ar-EG" sz="4000">
                <a:solidFill>
                  <a:schemeClr val="lt1"/>
                </a:solidFill>
                <a:latin typeface="Calibri"/>
                <a:ea typeface="Calibri"/>
                <a:cs typeface="Calibri"/>
                <a:sym typeface="Calibri"/>
              </a:rPr>
              <a:t>}(النور: 19).</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10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x="0" y="0"/>
          <a:ext cx="0" cy="0"/>
          <a:chOff x="0" y="0"/>
          <a:chExt cx="0" cy="0"/>
        </a:xfrm>
      </p:grpSpPr>
      <p:sp>
        <p:nvSpPr>
          <p:cNvPr id="501" name="Shape 501"/>
          <p:cNvSpPr/>
          <p:nvPr/>
        </p:nvSpPr>
        <p:spPr>
          <a:xfrm>
            <a:off x="5357817" y="285728"/>
            <a:ext cx="3786181" cy="178594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rgbClr val="0000FF"/>
              </a:solidFill>
              <a:latin typeface="Calibri"/>
              <a:ea typeface="Calibri"/>
              <a:cs typeface="Calibri"/>
              <a:sym typeface="Calibri"/>
            </a:endParaRPr>
          </a:p>
        </p:txBody>
      </p:sp>
      <p:sp>
        <p:nvSpPr>
          <p:cNvPr id="502" name="Shape 502"/>
          <p:cNvSpPr txBox="1"/>
          <p:nvPr/>
        </p:nvSpPr>
        <p:spPr>
          <a:xfrm>
            <a:off x="5786446" y="500041"/>
            <a:ext cx="2786082"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000099"/>
                </a:solidFill>
                <a:latin typeface="Calibri"/>
                <a:ea typeface="Calibri"/>
                <a:cs typeface="Calibri"/>
                <a:sym typeface="Calibri"/>
              </a:rPr>
              <a:t>إثراء</a:t>
            </a:r>
          </a:p>
        </p:txBody>
      </p:sp>
      <p:pic>
        <p:nvPicPr>
          <p:cNvPr descr="D:\e\الشغل\شغل ابتدء من يوم 5 شهر 10 سنة 2013\كل البراويز\براويز خالصة\New Folder\00087.png" id="503" name="Shape 503"/>
          <p:cNvPicPr preferRelativeResize="0"/>
          <p:nvPr/>
        </p:nvPicPr>
        <p:blipFill rotWithShape="1">
          <a:blip r:embed="rId4">
            <a:alphaModFix/>
          </a:blip>
          <a:srcRect b="0" l="0" r="0" t="0"/>
          <a:stretch/>
        </p:blipFill>
        <p:spPr>
          <a:xfrm>
            <a:off x="0" y="2285991"/>
            <a:ext cx="9144000" cy="4572008"/>
          </a:xfrm>
          <a:prstGeom prst="rect">
            <a:avLst/>
          </a:prstGeom>
          <a:noFill/>
          <a:ln>
            <a:noFill/>
          </a:ln>
        </p:spPr>
      </p:pic>
      <p:sp>
        <p:nvSpPr>
          <p:cNvPr id="504" name="Shape 504"/>
          <p:cNvSpPr txBox="1"/>
          <p:nvPr/>
        </p:nvSpPr>
        <p:spPr>
          <a:xfrm>
            <a:off x="500033" y="3625523"/>
            <a:ext cx="8072494" cy="1446550"/>
          </a:xfrm>
          <a:prstGeom prst="rect">
            <a:avLst/>
          </a:prstGeom>
          <a:noFill/>
          <a:ln>
            <a:noFill/>
          </a:ln>
        </p:spPr>
        <p:txBody>
          <a:bodyPr anchorCtr="0" anchor="t" bIns="45700" lIns="91425" rIns="91425" tIns="45700">
            <a:noAutofit/>
          </a:bodyPr>
          <a:lstStyle/>
          <a:p>
            <a:pPr indent="0" lvl="0" marL="0" marR="0" rtl="1" algn="r">
              <a:spcBef>
                <a:spcPts val="0"/>
              </a:spcBef>
              <a:buClr>
                <a:srgbClr val="CC0099"/>
              </a:buClr>
              <a:buSzPct val="100000"/>
              <a:buFont typeface="Calibri"/>
              <a:buChar char="•"/>
            </a:pPr>
            <a:r>
              <a:rPr b="1" lang="ar-EG" sz="4400">
                <a:solidFill>
                  <a:srgbClr val="CC0099"/>
                </a:solidFill>
                <a:latin typeface="Calibri"/>
                <a:ea typeface="Calibri"/>
                <a:cs typeface="Calibri"/>
                <a:sym typeface="Calibri"/>
              </a:rPr>
              <a:t> ننكر على من أرسل لنا ما لا يليق، ونبين له الصواب، حتى لا يستمر في خطئه.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8" name="Shape 508"/>
        <p:cNvGrpSpPr/>
        <p:nvPr/>
      </p:nvGrpSpPr>
      <p:grpSpPr>
        <a:xfrm>
          <a:off x="0" y="0"/>
          <a:ext cx="0" cy="0"/>
          <a:chOff x="0" y="0"/>
          <a:chExt cx="0" cy="0"/>
        </a:xfrm>
      </p:grpSpPr>
      <p:sp>
        <p:nvSpPr>
          <p:cNvPr id="509" name="Shape 509"/>
          <p:cNvSpPr/>
          <p:nvPr/>
        </p:nvSpPr>
        <p:spPr>
          <a:xfrm>
            <a:off x="5357817" y="285728"/>
            <a:ext cx="3786181" cy="178594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rgbClr val="0000FF"/>
              </a:solidFill>
              <a:latin typeface="Calibri"/>
              <a:ea typeface="Calibri"/>
              <a:cs typeface="Calibri"/>
              <a:sym typeface="Calibri"/>
            </a:endParaRPr>
          </a:p>
        </p:txBody>
      </p:sp>
      <p:sp>
        <p:nvSpPr>
          <p:cNvPr id="510" name="Shape 510"/>
          <p:cNvSpPr txBox="1"/>
          <p:nvPr/>
        </p:nvSpPr>
        <p:spPr>
          <a:xfrm>
            <a:off x="5786446" y="500041"/>
            <a:ext cx="2786082"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000099"/>
                </a:solidFill>
                <a:latin typeface="Calibri"/>
                <a:ea typeface="Calibri"/>
                <a:cs typeface="Calibri"/>
                <a:sym typeface="Calibri"/>
              </a:rPr>
              <a:t>إثراء</a:t>
            </a:r>
          </a:p>
        </p:txBody>
      </p:sp>
      <p:pic>
        <p:nvPicPr>
          <p:cNvPr descr="D:\e\الشغل\شغل ابتدء من يوم 5 شهر 10 سنة 2013\كل البراويز\براويز خالصة\New Folder\00087.png" id="511" name="Shape 511"/>
          <p:cNvPicPr preferRelativeResize="0"/>
          <p:nvPr/>
        </p:nvPicPr>
        <p:blipFill rotWithShape="1">
          <a:blip r:embed="rId4">
            <a:alphaModFix/>
          </a:blip>
          <a:srcRect b="0" l="0" r="0" t="0"/>
          <a:stretch/>
        </p:blipFill>
        <p:spPr>
          <a:xfrm>
            <a:off x="0" y="2285991"/>
            <a:ext cx="9144000" cy="4572008"/>
          </a:xfrm>
          <a:prstGeom prst="rect">
            <a:avLst/>
          </a:prstGeom>
          <a:noFill/>
          <a:ln>
            <a:noFill/>
          </a:ln>
        </p:spPr>
      </p:pic>
      <p:sp>
        <p:nvSpPr>
          <p:cNvPr id="512" name="Shape 512"/>
          <p:cNvSpPr txBox="1"/>
          <p:nvPr/>
        </p:nvSpPr>
        <p:spPr>
          <a:xfrm>
            <a:off x="500033" y="2808644"/>
            <a:ext cx="8072494" cy="3477874"/>
          </a:xfrm>
          <a:prstGeom prst="rect">
            <a:avLst/>
          </a:prstGeom>
          <a:noFill/>
          <a:ln>
            <a:noFill/>
          </a:ln>
        </p:spPr>
        <p:txBody>
          <a:bodyPr anchorCtr="0" anchor="t" bIns="45700" lIns="91425" rIns="91425" tIns="45700">
            <a:noAutofit/>
          </a:bodyPr>
          <a:lstStyle/>
          <a:p>
            <a:pPr indent="0" lvl="0" marL="0" marR="0" rtl="1" algn="r">
              <a:spcBef>
                <a:spcPts val="0"/>
              </a:spcBef>
              <a:buClr>
                <a:srgbClr val="CC0099"/>
              </a:buClr>
              <a:buSzPct val="100000"/>
              <a:buFont typeface="Calibri"/>
              <a:buChar char="•"/>
            </a:pPr>
            <a:r>
              <a:rPr b="1" lang="ar-EG" sz="4400">
                <a:solidFill>
                  <a:srgbClr val="CC0099"/>
                </a:solidFill>
                <a:latin typeface="Calibri"/>
                <a:ea typeface="Calibri"/>
                <a:cs typeface="Calibri"/>
                <a:sym typeface="Calibri"/>
              </a:rPr>
              <a:t> مراعاة حال المرسل إليه عند الإرسال، فقد تصلح بعض الرسائل لشخص دون آخر، والتأكد من صحة الرقم، حتى لا تقع الرسالة في يد غير من أرسلت إليه، فيترتب على ذلك حرج أو إساءة ظن.</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6" name="Shape 516"/>
        <p:cNvGrpSpPr/>
        <p:nvPr/>
      </p:nvGrpSpPr>
      <p:grpSpPr>
        <a:xfrm>
          <a:off x="0" y="0"/>
          <a:ext cx="0" cy="0"/>
          <a:chOff x="0" y="0"/>
          <a:chExt cx="0" cy="0"/>
        </a:xfrm>
      </p:grpSpPr>
      <p:sp>
        <p:nvSpPr>
          <p:cNvPr id="517" name="Shape 517"/>
          <p:cNvSpPr/>
          <p:nvPr/>
        </p:nvSpPr>
        <p:spPr>
          <a:xfrm>
            <a:off x="5357817" y="285728"/>
            <a:ext cx="3786181" cy="178594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rgbClr val="0000FF"/>
              </a:solidFill>
              <a:latin typeface="Calibri"/>
              <a:ea typeface="Calibri"/>
              <a:cs typeface="Calibri"/>
              <a:sym typeface="Calibri"/>
            </a:endParaRPr>
          </a:p>
        </p:txBody>
      </p:sp>
      <p:sp>
        <p:nvSpPr>
          <p:cNvPr id="518" name="Shape 518"/>
          <p:cNvSpPr txBox="1"/>
          <p:nvPr/>
        </p:nvSpPr>
        <p:spPr>
          <a:xfrm>
            <a:off x="5786446" y="500041"/>
            <a:ext cx="2786082"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000099"/>
                </a:solidFill>
                <a:latin typeface="Calibri"/>
                <a:ea typeface="Calibri"/>
                <a:cs typeface="Calibri"/>
                <a:sym typeface="Calibri"/>
              </a:rPr>
              <a:t>إثراء</a:t>
            </a:r>
          </a:p>
        </p:txBody>
      </p:sp>
      <p:pic>
        <p:nvPicPr>
          <p:cNvPr descr="D:\e\الشغل\شغل ابتدء من يوم 5 شهر 10 سنة 2013\كل البراويز\براويز خالصة\New Folder\00087.png" id="519" name="Shape 519"/>
          <p:cNvPicPr preferRelativeResize="0"/>
          <p:nvPr/>
        </p:nvPicPr>
        <p:blipFill rotWithShape="1">
          <a:blip r:embed="rId4">
            <a:alphaModFix/>
          </a:blip>
          <a:srcRect b="0" l="0" r="0" t="0"/>
          <a:stretch/>
        </p:blipFill>
        <p:spPr>
          <a:xfrm>
            <a:off x="0" y="2285991"/>
            <a:ext cx="9144000" cy="4572008"/>
          </a:xfrm>
          <a:prstGeom prst="rect">
            <a:avLst/>
          </a:prstGeom>
          <a:noFill/>
          <a:ln>
            <a:noFill/>
          </a:ln>
        </p:spPr>
      </p:pic>
      <p:sp>
        <p:nvSpPr>
          <p:cNvPr id="520" name="Shape 520"/>
          <p:cNvSpPr txBox="1"/>
          <p:nvPr/>
        </p:nvSpPr>
        <p:spPr>
          <a:xfrm>
            <a:off x="500033" y="2714619"/>
            <a:ext cx="8072494" cy="3785651"/>
          </a:xfrm>
          <a:prstGeom prst="rect">
            <a:avLst/>
          </a:prstGeom>
          <a:noFill/>
          <a:ln>
            <a:noFill/>
          </a:ln>
        </p:spPr>
        <p:txBody>
          <a:bodyPr anchorCtr="0" anchor="t" bIns="45700" lIns="91425" rIns="91425" tIns="45700">
            <a:noAutofit/>
          </a:bodyPr>
          <a:lstStyle/>
          <a:p>
            <a:pPr indent="0" lvl="0" marL="0" marR="0" rtl="1" algn="r">
              <a:spcBef>
                <a:spcPts val="0"/>
              </a:spcBef>
              <a:buClr>
                <a:srgbClr val="CC0099"/>
              </a:buClr>
              <a:buSzPct val="100000"/>
              <a:buFont typeface="Calibri"/>
              <a:buChar char="•"/>
            </a:pPr>
            <a:r>
              <a:rPr b="1" lang="ar-EG" sz="4000">
                <a:solidFill>
                  <a:srgbClr val="CC0099"/>
                </a:solidFill>
                <a:latin typeface="Calibri"/>
                <a:ea typeface="Calibri"/>
                <a:cs typeface="Calibri"/>
                <a:sym typeface="Calibri"/>
              </a:rPr>
              <a:t> التثبت من الأخبار والأحكام قبل الإرسال، وكم من خبر تداوله الناس، فأمسى شائعة لا حقيقة لها، وكم من ذكر أو دعاء أو قصة موضوعة لا أصل لها، أو بدعة منكرة، ولربما تداولت الأيدي هذه الرسالة، وانتشرت في الآفاق، فتحمل المرء جزءاً من تبعاتها، بسبب تسرعه واندفاعه.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4" name="Shape 524"/>
        <p:cNvGrpSpPr/>
        <p:nvPr/>
      </p:nvGrpSpPr>
      <p:grpSpPr>
        <a:xfrm>
          <a:off x="0" y="0"/>
          <a:ext cx="0" cy="0"/>
          <a:chOff x="0" y="0"/>
          <a:chExt cx="0" cy="0"/>
        </a:xfrm>
      </p:grpSpPr>
      <p:sp>
        <p:nvSpPr>
          <p:cNvPr id="525" name="Shape 525"/>
          <p:cNvSpPr/>
          <p:nvPr/>
        </p:nvSpPr>
        <p:spPr>
          <a:xfrm>
            <a:off x="5357817" y="285728"/>
            <a:ext cx="3786181" cy="178594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rgbClr val="0000FF"/>
              </a:solidFill>
              <a:latin typeface="Calibri"/>
              <a:ea typeface="Calibri"/>
              <a:cs typeface="Calibri"/>
              <a:sym typeface="Calibri"/>
            </a:endParaRPr>
          </a:p>
        </p:txBody>
      </p:sp>
      <p:sp>
        <p:nvSpPr>
          <p:cNvPr id="526" name="Shape 526"/>
          <p:cNvSpPr txBox="1"/>
          <p:nvPr/>
        </p:nvSpPr>
        <p:spPr>
          <a:xfrm>
            <a:off x="5786446" y="500041"/>
            <a:ext cx="2786082"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000099"/>
                </a:solidFill>
                <a:latin typeface="Calibri"/>
                <a:ea typeface="Calibri"/>
                <a:cs typeface="Calibri"/>
                <a:sym typeface="Calibri"/>
              </a:rPr>
              <a:t>إثراء</a:t>
            </a:r>
          </a:p>
        </p:txBody>
      </p:sp>
      <p:pic>
        <p:nvPicPr>
          <p:cNvPr descr="D:\e\الشغل\شغل ابتدء من يوم 5 شهر 10 سنة 2013\كل البراويز\براويز خالصة\New Folder\00087.png" id="527" name="Shape 527"/>
          <p:cNvPicPr preferRelativeResize="0"/>
          <p:nvPr/>
        </p:nvPicPr>
        <p:blipFill rotWithShape="1">
          <a:blip r:embed="rId4">
            <a:alphaModFix/>
          </a:blip>
          <a:srcRect b="0" l="0" r="0" t="0"/>
          <a:stretch/>
        </p:blipFill>
        <p:spPr>
          <a:xfrm>
            <a:off x="0" y="2285991"/>
            <a:ext cx="9144000" cy="4572008"/>
          </a:xfrm>
          <a:prstGeom prst="rect">
            <a:avLst/>
          </a:prstGeom>
          <a:noFill/>
          <a:ln>
            <a:noFill/>
          </a:ln>
        </p:spPr>
      </p:pic>
      <p:sp>
        <p:nvSpPr>
          <p:cNvPr id="528" name="Shape 528"/>
          <p:cNvSpPr txBox="1"/>
          <p:nvPr/>
        </p:nvSpPr>
        <p:spPr>
          <a:xfrm>
            <a:off x="500033" y="2714619"/>
            <a:ext cx="8072494" cy="3785651"/>
          </a:xfrm>
          <a:prstGeom prst="rect">
            <a:avLst/>
          </a:prstGeom>
          <a:noFill/>
          <a:ln>
            <a:noFill/>
          </a:ln>
        </p:spPr>
        <p:txBody>
          <a:bodyPr anchorCtr="0" anchor="t" bIns="45700" lIns="91425" rIns="91425" tIns="45700">
            <a:noAutofit/>
          </a:bodyPr>
          <a:lstStyle/>
          <a:p>
            <a:pPr indent="0" lvl="0" marL="0" marR="0" rtl="1" algn="r">
              <a:spcBef>
                <a:spcPts val="0"/>
              </a:spcBef>
              <a:buClr>
                <a:srgbClr val="CC0099"/>
              </a:buClr>
              <a:buSzPct val="100000"/>
              <a:buFont typeface="Calibri"/>
              <a:buChar char="•"/>
            </a:pPr>
            <a:r>
              <a:rPr b="1" lang="ar-EG" sz="4000">
                <a:solidFill>
                  <a:srgbClr val="CC0099"/>
                </a:solidFill>
                <a:latin typeface="Calibri"/>
                <a:ea typeface="Calibri"/>
                <a:cs typeface="Calibri"/>
                <a:sym typeface="Calibri"/>
              </a:rPr>
              <a:t> إحاطة الرسائل بسياج من التعليمات المهمة ومنها: مراعاة الأدب فينبغي ألا تتضمن تجريحاً لدولة أو قبيلة أو شخص، وألا تحوي كلمات بذيئة، أو نكات سخيفة، أو رسومات قبيحة أو صوراً فاضحة، ويبغي أن تكون ذات معنى أو هدف.</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2" name="Shape 532"/>
        <p:cNvGrpSpPr/>
        <p:nvPr/>
      </p:nvGrpSpPr>
      <p:grpSpPr>
        <a:xfrm>
          <a:off x="0" y="0"/>
          <a:ext cx="0" cy="0"/>
          <a:chOff x="0" y="0"/>
          <a:chExt cx="0" cy="0"/>
        </a:xfrm>
      </p:grpSpPr>
      <p:sp>
        <p:nvSpPr>
          <p:cNvPr id="533" name="Shape 533"/>
          <p:cNvSpPr/>
          <p:nvPr/>
        </p:nvSpPr>
        <p:spPr>
          <a:xfrm>
            <a:off x="5357817" y="285728"/>
            <a:ext cx="3786181" cy="178594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1" algn="ctr">
              <a:spcBef>
                <a:spcPts val="0"/>
              </a:spcBef>
              <a:buNone/>
            </a:pPr>
            <a:r>
              <a:t/>
            </a:r>
            <a:endParaRPr sz="1800">
              <a:solidFill>
                <a:srgbClr val="0000FF"/>
              </a:solidFill>
              <a:latin typeface="Calibri"/>
              <a:ea typeface="Calibri"/>
              <a:cs typeface="Calibri"/>
              <a:sym typeface="Calibri"/>
            </a:endParaRPr>
          </a:p>
        </p:txBody>
      </p:sp>
      <p:sp>
        <p:nvSpPr>
          <p:cNvPr id="534" name="Shape 534"/>
          <p:cNvSpPr txBox="1"/>
          <p:nvPr/>
        </p:nvSpPr>
        <p:spPr>
          <a:xfrm>
            <a:off x="5786446" y="500041"/>
            <a:ext cx="2786082"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8000">
                <a:solidFill>
                  <a:srgbClr val="000099"/>
                </a:solidFill>
                <a:latin typeface="Calibri"/>
                <a:ea typeface="Calibri"/>
                <a:cs typeface="Calibri"/>
                <a:sym typeface="Calibri"/>
              </a:rPr>
              <a:t>إثراء</a:t>
            </a:r>
          </a:p>
        </p:txBody>
      </p:sp>
      <p:pic>
        <p:nvPicPr>
          <p:cNvPr descr="D:\e\الشغل\شغل ابتدء من يوم 5 شهر 10 سنة 2013\كل البراويز\براويز خالصة\New Folder\00087.png" id="535" name="Shape 535"/>
          <p:cNvPicPr preferRelativeResize="0"/>
          <p:nvPr/>
        </p:nvPicPr>
        <p:blipFill rotWithShape="1">
          <a:blip r:embed="rId4">
            <a:alphaModFix/>
          </a:blip>
          <a:srcRect b="0" l="0" r="0" t="0"/>
          <a:stretch/>
        </p:blipFill>
        <p:spPr>
          <a:xfrm>
            <a:off x="0" y="2285991"/>
            <a:ext cx="9144000" cy="4572008"/>
          </a:xfrm>
          <a:prstGeom prst="rect">
            <a:avLst/>
          </a:prstGeom>
          <a:noFill/>
          <a:ln>
            <a:noFill/>
          </a:ln>
        </p:spPr>
      </p:pic>
      <p:sp>
        <p:nvSpPr>
          <p:cNvPr id="536" name="Shape 536"/>
          <p:cNvSpPr txBox="1"/>
          <p:nvPr/>
        </p:nvSpPr>
        <p:spPr>
          <a:xfrm>
            <a:off x="500033" y="2803281"/>
            <a:ext cx="8072494" cy="2554544"/>
          </a:xfrm>
          <a:prstGeom prst="rect">
            <a:avLst/>
          </a:prstGeom>
          <a:noFill/>
          <a:ln>
            <a:noFill/>
          </a:ln>
        </p:spPr>
        <p:txBody>
          <a:bodyPr anchorCtr="0" anchor="t" bIns="45700" lIns="91425" rIns="91425" tIns="45700">
            <a:noAutofit/>
          </a:bodyPr>
          <a:lstStyle/>
          <a:p>
            <a:pPr indent="0" lvl="0" marL="0" marR="0" rtl="1" algn="r">
              <a:spcBef>
                <a:spcPts val="0"/>
              </a:spcBef>
              <a:buClr>
                <a:srgbClr val="CC0099"/>
              </a:buClr>
              <a:buSzPct val="100000"/>
              <a:buFont typeface="Calibri"/>
              <a:buChar char="•"/>
            </a:pPr>
            <a:r>
              <a:rPr b="1" lang="ar-EG" sz="4000">
                <a:solidFill>
                  <a:srgbClr val="CC0099"/>
                </a:solidFill>
                <a:latin typeface="Calibri"/>
                <a:ea typeface="Calibri"/>
                <a:cs typeface="Calibri"/>
                <a:sym typeface="Calibri"/>
              </a:rPr>
              <a:t> مراعاة الأمانة في استخدام هذه البرامج، فلا نسجل صوت المتصل إلا بإذنه، ولا نلتقط صورة أحد إلا بإذنه، لأن فعل شيئاً من ذلك خيانة للأمانة.</a:t>
            </a:r>
          </a:p>
        </p:txBody>
      </p:sp>
      <p:sp>
        <p:nvSpPr>
          <p:cNvPr id="537" name="Shape 537"/>
          <p:cNvSpPr txBox="1"/>
          <p:nvPr/>
        </p:nvSpPr>
        <p:spPr>
          <a:xfrm>
            <a:off x="428595" y="5429264"/>
            <a:ext cx="8072494" cy="707886"/>
          </a:xfrm>
          <a:prstGeom prst="rect">
            <a:avLst/>
          </a:prstGeom>
          <a:noFill/>
          <a:ln>
            <a:noFill/>
          </a:ln>
        </p:spPr>
        <p:txBody>
          <a:bodyPr anchorCtr="0" anchor="t" bIns="45700" lIns="91425" rIns="91425" tIns="45700">
            <a:noAutofit/>
          </a:bodyPr>
          <a:lstStyle/>
          <a:p>
            <a:pPr indent="0" lvl="0" marL="0" marR="0" rtl="1" algn="r">
              <a:spcBef>
                <a:spcPts val="0"/>
              </a:spcBef>
              <a:buClr>
                <a:srgbClr val="CC0099"/>
              </a:buClr>
              <a:buSzPct val="100000"/>
              <a:buFont typeface="Calibri"/>
              <a:buChar char="•"/>
            </a:pPr>
            <a:r>
              <a:rPr b="1" lang="ar-EG" sz="4000">
                <a:solidFill>
                  <a:srgbClr val="CC0099"/>
                </a:solidFill>
                <a:latin typeface="Calibri"/>
                <a:ea typeface="Calibri"/>
                <a:cs typeface="Calibri"/>
                <a:sym typeface="Calibri"/>
              </a:rPr>
              <a:t> مراعاة الوقت المناسب عند التواصل.</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pic>
        <p:nvPicPr>
          <p:cNvPr descr="D:\e\الشغل\شغل يبدء من  شهر 3 سنة 2014\كل البراويز\براويز خالصة\2242.png" id="112" name="Shape 112"/>
          <p:cNvPicPr preferRelativeResize="0"/>
          <p:nvPr/>
        </p:nvPicPr>
        <p:blipFill rotWithShape="1">
          <a:blip r:embed="rId3">
            <a:alphaModFix/>
          </a:blip>
          <a:srcRect b="0" l="0" r="0" t="0"/>
          <a:stretch/>
        </p:blipFill>
        <p:spPr>
          <a:xfrm>
            <a:off x="5429255" y="510422"/>
            <a:ext cx="3420184" cy="1132627"/>
          </a:xfrm>
          <a:prstGeom prst="rect">
            <a:avLst/>
          </a:prstGeom>
          <a:noFill/>
          <a:ln>
            <a:noFill/>
          </a:ln>
        </p:spPr>
      </p:pic>
      <p:pic>
        <p:nvPicPr>
          <p:cNvPr descr="D:\e\الشغل\شغل يبدء من  شهر 3 سنة 2014\كل البراويز\براويز خالصة\69966.png" id="113" name="Shape 113"/>
          <p:cNvPicPr preferRelativeResize="0"/>
          <p:nvPr/>
        </p:nvPicPr>
        <p:blipFill rotWithShape="1">
          <a:blip r:embed="rId4">
            <a:alphaModFix/>
          </a:blip>
          <a:srcRect b="0" l="0" r="0" t="0"/>
          <a:stretch/>
        </p:blipFill>
        <p:spPr>
          <a:xfrm>
            <a:off x="428595" y="2500306"/>
            <a:ext cx="8501121" cy="1357322"/>
          </a:xfrm>
          <a:prstGeom prst="rect">
            <a:avLst/>
          </a:prstGeom>
          <a:noFill/>
          <a:ln>
            <a:noFill/>
          </a:ln>
        </p:spPr>
      </p:pic>
      <p:sp>
        <p:nvSpPr>
          <p:cNvPr id="114" name="Shape 114"/>
          <p:cNvSpPr/>
          <p:nvPr/>
        </p:nvSpPr>
        <p:spPr>
          <a:xfrm>
            <a:off x="5563071" y="622349"/>
            <a:ext cx="3213679"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rgbClr val="3333CC"/>
                </a:solidFill>
                <a:latin typeface="Calibri"/>
                <a:ea typeface="Calibri"/>
                <a:cs typeface="Calibri"/>
                <a:sym typeface="Calibri"/>
              </a:rPr>
              <a:t>ماذا سنتعلم؟</a:t>
            </a:r>
          </a:p>
        </p:txBody>
      </p:sp>
      <p:sp>
        <p:nvSpPr>
          <p:cNvPr id="115" name="Shape 115"/>
          <p:cNvSpPr/>
          <p:nvPr/>
        </p:nvSpPr>
        <p:spPr>
          <a:xfrm>
            <a:off x="642910" y="2571743"/>
            <a:ext cx="7929617" cy="1323439"/>
          </a:xfrm>
          <a:prstGeom prst="rect">
            <a:avLst/>
          </a:prstGeom>
          <a:noFill/>
          <a:ln>
            <a:noFill/>
          </a:ln>
        </p:spPr>
        <p:txBody>
          <a:bodyPr anchorCtr="0" anchor="ctr" bIns="45700" lIns="91425" rIns="91425" tIns="45700">
            <a:noAutofit/>
          </a:bodyPr>
          <a:lstStyle/>
          <a:p>
            <a:pPr indent="0" lvl="0" marL="0" marR="0" rtl="1" algn="r">
              <a:spcBef>
                <a:spcPts val="0"/>
              </a:spcBef>
              <a:buClr>
                <a:srgbClr val="800080"/>
              </a:buClr>
              <a:buSzPct val="100000"/>
              <a:buFont typeface="Calibri"/>
              <a:buChar char="•"/>
            </a:pPr>
            <a:r>
              <a:rPr b="1" i="0" lang="ar-EG" sz="4000" u="none" cap="none" strike="noStrike">
                <a:solidFill>
                  <a:srgbClr val="800080"/>
                </a:solidFill>
                <a:latin typeface="Calibri"/>
                <a:ea typeface="Calibri"/>
                <a:cs typeface="Calibri"/>
                <a:sym typeface="Calibri"/>
              </a:rPr>
              <a:t>مشكلة إساءة استخدام قنوات التواصل </a:t>
            </a:r>
          </a:p>
          <a:p>
            <a:pPr indent="0" lvl="0" marL="0" marR="0" rtl="1" algn="r">
              <a:spcBef>
                <a:spcPts val="0"/>
              </a:spcBef>
              <a:buSzPct val="25000"/>
              <a:buNone/>
            </a:pPr>
            <a:r>
              <a:rPr b="1" i="0" lang="ar-EG" sz="4000" u="none" cap="none" strike="noStrike">
                <a:solidFill>
                  <a:srgbClr val="800080"/>
                </a:solidFill>
                <a:latin typeface="Calibri"/>
                <a:ea typeface="Calibri"/>
                <a:cs typeface="Calibri"/>
                <a:sym typeface="Calibri"/>
              </a:rPr>
              <a:t>  الاجتماعي والتقنية الحديثة:</a:t>
            </a:r>
          </a:p>
        </p:txBody>
      </p:sp>
      <p:pic>
        <p:nvPicPr>
          <p:cNvPr descr="D:\e\الشغل\شغل يبدء من  شهر 3 سنة 2014\كل البراويز\براويز خالصة\69966.png" id="116" name="Shape 116"/>
          <p:cNvPicPr preferRelativeResize="0"/>
          <p:nvPr/>
        </p:nvPicPr>
        <p:blipFill rotWithShape="1">
          <a:blip r:embed="rId4">
            <a:alphaModFix/>
          </a:blip>
          <a:srcRect b="0" l="0" r="0" t="0"/>
          <a:stretch/>
        </p:blipFill>
        <p:spPr>
          <a:xfrm>
            <a:off x="428595" y="4286255"/>
            <a:ext cx="8501121" cy="1357322"/>
          </a:xfrm>
          <a:prstGeom prst="rect">
            <a:avLst/>
          </a:prstGeom>
          <a:noFill/>
          <a:ln>
            <a:noFill/>
          </a:ln>
        </p:spPr>
      </p:pic>
      <p:sp>
        <p:nvSpPr>
          <p:cNvPr id="117" name="Shape 117"/>
          <p:cNvSpPr/>
          <p:nvPr/>
        </p:nvSpPr>
        <p:spPr>
          <a:xfrm>
            <a:off x="642910" y="4578501"/>
            <a:ext cx="7929617" cy="707886"/>
          </a:xfrm>
          <a:prstGeom prst="rect">
            <a:avLst/>
          </a:prstGeom>
          <a:noFill/>
          <a:ln>
            <a:noFill/>
          </a:ln>
        </p:spPr>
        <p:txBody>
          <a:bodyPr anchorCtr="0" anchor="ctr" bIns="45700" lIns="91425" rIns="91425" tIns="45700">
            <a:noAutofit/>
          </a:bodyPr>
          <a:lstStyle/>
          <a:p>
            <a:pPr indent="0" lvl="0" marL="0" marR="0" rtl="1" algn="r">
              <a:spcBef>
                <a:spcPts val="0"/>
              </a:spcBef>
              <a:buClr>
                <a:srgbClr val="800080"/>
              </a:buClr>
              <a:buSzPct val="100000"/>
              <a:buFont typeface="Calibri"/>
              <a:buChar char="•"/>
            </a:pPr>
            <a:r>
              <a:rPr b="1" i="0" lang="ar-EG" sz="4000" u="none" cap="none" strike="noStrike">
                <a:solidFill>
                  <a:srgbClr val="800080"/>
                </a:solidFill>
                <a:latin typeface="Calibri"/>
                <a:ea typeface="Calibri"/>
                <a:cs typeface="Calibri"/>
                <a:sym typeface="Calibri"/>
              </a:rPr>
              <a:t>شبكات التواصل الاجتماعي.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p:tgtEl>
                                          <p:spTgt spid="11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8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8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8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8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1" name="Shape 541"/>
        <p:cNvGrpSpPr/>
        <p:nvPr/>
      </p:nvGrpSpPr>
      <p:grpSpPr>
        <a:xfrm>
          <a:off x="0" y="0"/>
          <a:ext cx="0" cy="0"/>
          <a:chOff x="0" y="0"/>
          <a:chExt cx="0" cy="0"/>
        </a:xfrm>
      </p:grpSpPr>
      <p:pic>
        <p:nvPicPr>
          <p:cNvPr descr="D:\e\الشغل\شغل يبدء من  شهر 3 سنة 2014\كل البراويز\براويز خالصة\9655.png" id="542" name="Shape 542"/>
          <p:cNvPicPr preferRelativeResize="0"/>
          <p:nvPr/>
        </p:nvPicPr>
        <p:blipFill rotWithShape="1">
          <a:blip r:embed="rId3">
            <a:alphaModFix/>
          </a:blip>
          <a:srcRect b="0" l="0" r="0" t="0"/>
          <a:stretch/>
        </p:blipFill>
        <p:spPr>
          <a:xfrm>
            <a:off x="2500298" y="500041"/>
            <a:ext cx="4143403" cy="1428759"/>
          </a:xfrm>
          <a:prstGeom prst="rect">
            <a:avLst/>
          </a:prstGeom>
          <a:noFill/>
          <a:ln>
            <a:noFill/>
          </a:ln>
        </p:spPr>
      </p:pic>
      <p:sp>
        <p:nvSpPr>
          <p:cNvPr id="543" name="Shape 543"/>
          <p:cNvSpPr/>
          <p:nvPr/>
        </p:nvSpPr>
        <p:spPr>
          <a:xfrm>
            <a:off x="2460688" y="719720"/>
            <a:ext cx="3897261"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5400">
                <a:solidFill>
                  <a:schemeClr val="lt1"/>
                </a:solidFill>
                <a:latin typeface="Calibri"/>
                <a:ea typeface="Calibri"/>
                <a:cs typeface="Calibri"/>
                <a:sym typeface="Calibri"/>
              </a:rPr>
              <a:t>رابط الدراسة</a:t>
            </a:r>
          </a:p>
        </p:txBody>
      </p:sp>
      <p:pic>
        <p:nvPicPr>
          <p:cNvPr descr="D:\e\الشغل\شغل يبدء من  شهر 3 سنة 2014\كل البراويز\براويز خالصة\898798.png" id="544" name="Shape 544"/>
          <p:cNvPicPr preferRelativeResize="0"/>
          <p:nvPr/>
        </p:nvPicPr>
        <p:blipFill rotWithShape="1">
          <a:blip r:embed="rId4">
            <a:alphaModFix/>
          </a:blip>
          <a:srcRect b="0" l="0" r="0" t="0"/>
          <a:stretch/>
        </p:blipFill>
        <p:spPr>
          <a:xfrm>
            <a:off x="207020" y="2571743"/>
            <a:ext cx="8722696" cy="3929090"/>
          </a:xfrm>
          <a:prstGeom prst="rect">
            <a:avLst/>
          </a:prstGeom>
          <a:noFill/>
          <a:ln>
            <a:noFill/>
          </a:ln>
        </p:spPr>
      </p:pic>
      <p:sp>
        <p:nvSpPr>
          <p:cNvPr id="545" name="Shape 545"/>
          <p:cNvSpPr/>
          <p:nvPr/>
        </p:nvSpPr>
        <p:spPr>
          <a:xfrm>
            <a:off x="214313" y="4141221"/>
            <a:ext cx="8576755" cy="400109"/>
          </a:xfrm>
          <a:prstGeom prst="rect">
            <a:avLst/>
          </a:prstGeom>
          <a:noFill/>
          <a:ln>
            <a:noFill/>
          </a:ln>
        </p:spPr>
        <p:txBody>
          <a:bodyPr anchorCtr="0" anchor="t" bIns="45700" lIns="91425" rIns="91425" tIns="45700">
            <a:noAutofit/>
          </a:bodyPr>
          <a:lstStyle/>
          <a:p>
            <a:pPr indent="0" lvl="0" marL="0" marR="0" rtl="1" algn="l">
              <a:spcBef>
                <a:spcPts val="0"/>
              </a:spcBef>
              <a:buSzPct val="25000"/>
              <a:buNone/>
            </a:pPr>
            <a:r>
              <a:rPr b="1" lang="ar-EG" sz="2000">
                <a:solidFill>
                  <a:srgbClr val="003300"/>
                </a:solidFill>
                <a:latin typeface="Calibri"/>
                <a:ea typeface="Calibri"/>
                <a:cs typeface="Calibri"/>
                <a:sym typeface="Calibri"/>
              </a:rPr>
              <a:t>http://www.alukah.net/ publications_competitions/055511//#ixzz41XbIXNKm</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4"/>
                                        </p:tgtEl>
                                        <p:attrNameLst>
                                          <p:attrName>style.visibility</p:attrName>
                                        </p:attrNameLst>
                                      </p:cBhvr>
                                      <p:to>
                                        <p:strVal val="visible"/>
                                      </p:to>
                                    </p:set>
                                    <p:anim calcmode="lin" valueType="num">
                                      <p:cBhvr additive="base">
                                        <p:cTn dur="500"/>
                                        <p:tgtEl>
                                          <p:spTgt spid="54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45"/>
                                        </p:tgtEl>
                                        <p:attrNameLst>
                                          <p:attrName>style.visibility</p:attrName>
                                        </p:attrNameLst>
                                      </p:cBhvr>
                                      <p:to>
                                        <p:strVal val="visible"/>
                                      </p:to>
                                    </p:set>
                                    <p:anim calcmode="lin" valueType="num">
                                      <p:cBhvr additive="base">
                                        <p:cTn dur="500"/>
                                        <p:tgtEl>
                                          <p:spTgt spid="54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pic>
        <p:nvPicPr>
          <p:cNvPr descr="D:\e\الشغل\شغل يبدء من  شهر 3 سنة 2014\كل البراويز\براويز خالصة\2242.png" id="122" name="Shape 122"/>
          <p:cNvPicPr preferRelativeResize="0"/>
          <p:nvPr/>
        </p:nvPicPr>
        <p:blipFill rotWithShape="1">
          <a:blip r:embed="rId3">
            <a:alphaModFix/>
          </a:blip>
          <a:srcRect b="0" l="0" r="0" t="0"/>
          <a:stretch/>
        </p:blipFill>
        <p:spPr>
          <a:xfrm>
            <a:off x="5429255" y="510422"/>
            <a:ext cx="3420184" cy="1132627"/>
          </a:xfrm>
          <a:prstGeom prst="rect">
            <a:avLst/>
          </a:prstGeom>
          <a:noFill/>
          <a:ln>
            <a:noFill/>
          </a:ln>
        </p:spPr>
      </p:pic>
      <p:pic>
        <p:nvPicPr>
          <p:cNvPr descr="D:\e\الشغل\شغل يبدء من  شهر 3 سنة 2014\كل البراويز\براويز خالصة\69966.png" id="123" name="Shape 123"/>
          <p:cNvPicPr preferRelativeResize="0"/>
          <p:nvPr/>
        </p:nvPicPr>
        <p:blipFill rotWithShape="1">
          <a:blip r:embed="rId4">
            <a:alphaModFix/>
          </a:blip>
          <a:srcRect b="0" l="0" r="0" t="0"/>
          <a:stretch/>
        </p:blipFill>
        <p:spPr>
          <a:xfrm>
            <a:off x="428595" y="2500306"/>
            <a:ext cx="8501121" cy="1357322"/>
          </a:xfrm>
          <a:prstGeom prst="rect">
            <a:avLst/>
          </a:prstGeom>
          <a:noFill/>
          <a:ln>
            <a:noFill/>
          </a:ln>
        </p:spPr>
      </p:pic>
      <p:sp>
        <p:nvSpPr>
          <p:cNvPr id="124" name="Shape 124"/>
          <p:cNvSpPr/>
          <p:nvPr/>
        </p:nvSpPr>
        <p:spPr>
          <a:xfrm>
            <a:off x="5563071" y="622349"/>
            <a:ext cx="3213679" cy="923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rgbClr val="3333CC"/>
                </a:solidFill>
                <a:latin typeface="Calibri"/>
                <a:ea typeface="Calibri"/>
                <a:cs typeface="Calibri"/>
                <a:sym typeface="Calibri"/>
              </a:rPr>
              <a:t>ماذا سنتعلم؟</a:t>
            </a:r>
          </a:p>
        </p:txBody>
      </p:sp>
      <p:sp>
        <p:nvSpPr>
          <p:cNvPr id="125" name="Shape 125"/>
          <p:cNvSpPr/>
          <p:nvPr/>
        </p:nvSpPr>
        <p:spPr>
          <a:xfrm>
            <a:off x="642910" y="2571743"/>
            <a:ext cx="7929617" cy="1323439"/>
          </a:xfrm>
          <a:prstGeom prst="rect">
            <a:avLst/>
          </a:prstGeom>
          <a:noFill/>
          <a:ln>
            <a:noFill/>
          </a:ln>
        </p:spPr>
        <p:txBody>
          <a:bodyPr anchorCtr="0" anchor="ctr" bIns="45700" lIns="91425" rIns="91425" tIns="45700">
            <a:noAutofit/>
          </a:bodyPr>
          <a:lstStyle/>
          <a:p>
            <a:pPr indent="0" lvl="0" marL="0" marR="0" rtl="1" algn="r">
              <a:spcBef>
                <a:spcPts val="0"/>
              </a:spcBef>
              <a:buClr>
                <a:srgbClr val="800080"/>
              </a:buClr>
              <a:buSzPct val="100000"/>
              <a:buFont typeface="Calibri"/>
              <a:buChar char="•"/>
            </a:pPr>
            <a:r>
              <a:rPr b="1" i="0" lang="ar-EG" sz="4000" u="none" cap="none" strike="noStrike">
                <a:solidFill>
                  <a:srgbClr val="800080"/>
                </a:solidFill>
                <a:latin typeface="Calibri"/>
                <a:ea typeface="Calibri"/>
                <a:cs typeface="Calibri"/>
                <a:sym typeface="Calibri"/>
              </a:rPr>
              <a:t>ايجابيات وسلبيات استخدام قنوات التواصل   </a:t>
            </a:r>
          </a:p>
          <a:p>
            <a:pPr indent="0" lvl="0" marL="0" marR="0" rtl="1" algn="r">
              <a:spcBef>
                <a:spcPts val="0"/>
              </a:spcBef>
              <a:buSzPct val="25000"/>
              <a:buNone/>
            </a:pPr>
            <a:r>
              <a:rPr b="1" i="0" lang="ar-EG" sz="4000" u="none" cap="none" strike="noStrike">
                <a:solidFill>
                  <a:srgbClr val="800080"/>
                </a:solidFill>
                <a:latin typeface="Calibri"/>
                <a:ea typeface="Calibri"/>
                <a:cs typeface="Calibri"/>
                <a:sym typeface="Calibri"/>
              </a:rPr>
              <a:t>  الاجتماعي.</a:t>
            </a:r>
          </a:p>
        </p:txBody>
      </p:sp>
      <p:pic>
        <p:nvPicPr>
          <p:cNvPr descr="D:\e\الشغل\شغل يبدء من  شهر 3 سنة 2014\كل البراويز\براويز خالصة\69966.png" id="126" name="Shape 126"/>
          <p:cNvPicPr preferRelativeResize="0"/>
          <p:nvPr/>
        </p:nvPicPr>
        <p:blipFill rotWithShape="1">
          <a:blip r:embed="rId4">
            <a:alphaModFix/>
          </a:blip>
          <a:srcRect b="0" l="0" r="0" t="0"/>
          <a:stretch/>
        </p:blipFill>
        <p:spPr>
          <a:xfrm>
            <a:off x="428595" y="4286255"/>
            <a:ext cx="8501121" cy="1357322"/>
          </a:xfrm>
          <a:prstGeom prst="rect">
            <a:avLst/>
          </a:prstGeom>
          <a:noFill/>
          <a:ln>
            <a:noFill/>
          </a:ln>
        </p:spPr>
      </p:pic>
      <p:sp>
        <p:nvSpPr>
          <p:cNvPr id="127" name="Shape 127"/>
          <p:cNvSpPr/>
          <p:nvPr/>
        </p:nvSpPr>
        <p:spPr>
          <a:xfrm>
            <a:off x="642910" y="4357694"/>
            <a:ext cx="7929617" cy="1323439"/>
          </a:xfrm>
          <a:prstGeom prst="rect">
            <a:avLst/>
          </a:prstGeom>
          <a:noFill/>
          <a:ln>
            <a:noFill/>
          </a:ln>
        </p:spPr>
        <p:txBody>
          <a:bodyPr anchorCtr="0" anchor="ctr" bIns="45700" lIns="91425" rIns="91425" tIns="45700">
            <a:noAutofit/>
          </a:bodyPr>
          <a:lstStyle/>
          <a:p>
            <a:pPr indent="0" lvl="0" marL="0" marR="0" rtl="1" algn="r">
              <a:spcBef>
                <a:spcPts val="0"/>
              </a:spcBef>
              <a:buClr>
                <a:srgbClr val="800080"/>
              </a:buClr>
              <a:buSzPct val="100000"/>
              <a:buFont typeface="Calibri"/>
              <a:buChar char="•"/>
            </a:pPr>
            <a:r>
              <a:rPr b="1" i="0" lang="ar-EG" sz="4000" u="none" cap="none" strike="noStrike">
                <a:solidFill>
                  <a:srgbClr val="800080"/>
                </a:solidFill>
                <a:latin typeface="Calibri"/>
                <a:ea typeface="Calibri"/>
                <a:cs typeface="Calibri"/>
                <a:sym typeface="Calibri"/>
              </a:rPr>
              <a:t>أهم الأساليب العلمية لمواجهة المشكلة والحد </a:t>
            </a:r>
          </a:p>
          <a:p>
            <a:pPr indent="0" lvl="0" marL="0" marR="0" rtl="1" algn="r">
              <a:spcBef>
                <a:spcPts val="0"/>
              </a:spcBef>
              <a:buSzPct val="25000"/>
              <a:buNone/>
            </a:pPr>
            <a:r>
              <a:rPr b="1" i="0" lang="ar-EG" sz="4000" u="none" cap="none" strike="noStrike">
                <a:solidFill>
                  <a:srgbClr val="800080"/>
                </a:solidFill>
                <a:latin typeface="Calibri"/>
                <a:ea typeface="Calibri"/>
                <a:cs typeface="Calibri"/>
                <a:sym typeface="Calibri"/>
              </a:rPr>
              <a:t>   منها.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8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8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8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8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pic>
        <p:nvPicPr>
          <p:cNvPr descr="'''''.gif" id="132" name="Shape 132"/>
          <p:cNvPicPr preferRelativeResize="0"/>
          <p:nvPr/>
        </p:nvPicPr>
        <p:blipFill rotWithShape="1">
          <a:blip r:embed="rId3">
            <a:alphaModFix/>
          </a:blip>
          <a:srcRect b="0" l="0" r="0" t="0"/>
          <a:stretch/>
        </p:blipFill>
        <p:spPr>
          <a:xfrm>
            <a:off x="214282" y="285728"/>
            <a:ext cx="8643997" cy="1447984"/>
          </a:xfrm>
          <a:prstGeom prst="rect">
            <a:avLst/>
          </a:prstGeom>
          <a:noFill/>
          <a:ln>
            <a:noFill/>
          </a:ln>
        </p:spPr>
      </p:pic>
      <p:sp>
        <p:nvSpPr>
          <p:cNvPr id="133" name="Shape 133"/>
          <p:cNvSpPr txBox="1"/>
          <p:nvPr/>
        </p:nvSpPr>
        <p:spPr>
          <a:xfrm>
            <a:off x="357158" y="376389"/>
            <a:ext cx="8358246"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rgbClr val="3333CC"/>
                </a:solidFill>
                <a:latin typeface="Calibri"/>
                <a:ea typeface="Calibri"/>
                <a:cs typeface="Calibri"/>
                <a:sym typeface="Calibri"/>
              </a:rPr>
              <a:t>مشكلة إساءة استخدام قنوات التواصل الاجتماعي والتقنية الحديثة</a:t>
            </a:r>
          </a:p>
        </p:txBody>
      </p:sp>
      <p:pic>
        <p:nvPicPr>
          <p:cNvPr descr="D:\e\الشغل\شغل يبدء من  شهر 3 سنة 2014\كل البراويز\براويز خالصة\dnz-u7.png" id="134" name="Shape 134"/>
          <p:cNvPicPr preferRelativeResize="0"/>
          <p:nvPr/>
        </p:nvPicPr>
        <p:blipFill rotWithShape="1">
          <a:blip r:embed="rId4">
            <a:alphaModFix/>
          </a:blip>
          <a:srcRect b="0" l="0" r="0" t="0"/>
          <a:stretch/>
        </p:blipFill>
        <p:spPr>
          <a:xfrm>
            <a:off x="142876" y="1988840"/>
            <a:ext cx="8858279" cy="4857759"/>
          </a:xfrm>
          <a:prstGeom prst="rect">
            <a:avLst/>
          </a:prstGeom>
          <a:noFill/>
          <a:ln>
            <a:noFill/>
          </a:ln>
        </p:spPr>
      </p:pic>
      <p:sp>
        <p:nvSpPr>
          <p:cNvPr id="135" name="Shape 135"/>
          <p:cNvSpPr/>
          <p:nvPr/>
        </p:nvSpPr>
        <p:spPr>
          <a:xfrm>
            <a:off x="714347" y="2748983"/>
            <a:ext cx="7715304" cy="341631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rgbClr val="660033"/>
                </a:solidFill>
                <a:latin typeface="Calibri"/>
                <a:ea typeface="Calibri"/>
                <a:cs typeface="Calibri"/>
                <a:sym typeface="Calibri"/>
              </a:rPr>
              <a:t>شهد القرن الماضي ثورة معلوماتية ساهمت في إيجاد تقنيات اتصال حديثة ساعدت على تقريب مجتمعات العالم وربطها، وقد تبلورت تقنيات الاتصال الحديث في قنوات عدة منها (تقنية البث الفضائي، وشبكة الإنترنت، والهاتف الذكي) الأمر الذي أثر في أنماط التفاعل الاجتماعي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pic>
        <p:nvPicPr>
          <p:cNvPr descr="'''''.gif" id="140" name="Shape 140"/>
          <p:cNvPicPr preferRelativeResize="0"/>
          <p:nvPr/>
        </p:nvPicPr>
        <p:blipFill rotWithShape="1">
          <a:blip r:embed="rId3">
            <a:alphaModFix/>
          </a:blip>
          <a:srcRect b="0" l="0" r="0" t="0"/>
          <a:stretch/>
        </p:blipFill>
        <p:spPr>
          <a:xfrm>
            <a:off x="214282" y="285728"/>
            <a:ext cx="8643997" cy="1447984"/>
          </a:xfrm>
          <a:prstGeom prst="rect">
            <a:avLst/>
          </a:prstGeom>
          <a:noFill/>
          <a:ln>
            <a:noFill/>
          </a:ln>
        </p:spPr>
      </p:pic>
      <p:sp>
        <p:nvSpPr>
          <p:cNvPr id="141" name="Shape 141"/>
          <p:cNvSpPr txBox="1"/>
          <p:nvPr/>
        </p:nvSpPr>
        <p:spPr>
          <a:xfrm>
            <a:off x="357158" y="376389"/>
            <a:ext cx="8358246"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rgbClr val="3333CC"/>
                </a:solidFill>
                <a:latin typeface="Calibri"/>
                <a:ea typeface="Calibri"/>
                <a:cs typeface="Calibri"/>
                <a:sym typeface="Calibri"/>
              </a:rPr>
              <a:t>مشكلة إساءة استخدام قنوات التواصل الاجتماعي والتقنية الحديثة</a:t>
            </a:r>
          </a:p>
        </p:txBody>
      </p:sp>
      <p:pic>
        <p:nvPicPr>
          <p:cNvPr descr="D:\e\الشغل\شغل يبدء من  شهر 3 سنة 2014\كل البراويز\براويز خالصة\dnz-u7.png" id="142" name="Shape 142"/>
          <p:cNvPicPr preferRelativeResize="0"/>
          <p:nvPr/>
        </p:nvPicPr>
        <p:blipFill rotWithShape="1">
          <a:blip r:embed="rId4">
            <a:alphaModFix/>
          </a:blip>
          <a:srcRect b="0" l="0" r="0" t="0"/>
          <a:stretch/>
        </p:blipFill>
        <p:spPr>
          <a:xfrm>
            <a:off x="142876" y="2000240"/>
            <a:ext cx="8858279" cy="4857759"/>
          </a:xfrm>
          <a:prstGeom prst="rect">
            <a:avLst/>
          </a:prstGeom>
          <a:noFill/>
          <a:ln>
            <a:noFill/>
          </a:ln>
        </p:spPr>
      </p:pic>
      <p:sp>
        <p:nvSpPr>
          <p:cNvPr id="143" name="Shape 143"/>
          <p:cNvSpPr/>
          <p:nvPr/>
        </p:nvSpPr>
        <p:spPr>
          <a:xfrm>
            <a:off x="714347" y="2500306"/>
            <a:ext cx="7715304"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rgbClr val="660033"/>
                </a:solidFill>
                <a:latin typeface="Calibri"/>
                <a:ea typeface="Calibri"/>
                <a:cs typeface="Calibri"/>
                <a:sym typeface="Calibri"/>
              </a:rPr>
              <a:t>وتغيير صور العلاقات الاجتماعية وخاصة لدى فئة الشباب، فالشباب يعيش في ظل عالم تقني ومجتمع افتراضي سيطر على أكثر اهتماماتهم واخذ الكثير من أوقاتهم، ومن بين أبرز تلك الاهتمامات التواصل الاجتماعي الذي توفر لهم عن طريق شبكات اجتماعية على الإنترنت،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pic>
        <p:nvPicPr>
          <p:cNvPr descr="'''''.gif" id="148" name="Shape 148"/>
          <p:cNvPicPr preferRelativeResize="0"/>
          <p:nvPr/>
        </p:nvPicPr>
        <p:blipFill rotWithShape="1">
          <a:blip r:embed="rId3">
            <a:alphaModFix/>
          </a:blip>
          <a:srcRect b="0" l="0" r="0" t="0"/>
          <a:stretch/>
        </p:blipFill>
        <p:spPr>
          <a:xfrm>
            <a:off x="214282" y="285728"/>
            <a:ext cx="8643997" cy="1447984"/>
          </a:xfrm>
          <a:prstGeom prst="rect">
            <a:avLst/>
          </a:prstGeom>
          <a:noFill/>
          <a:ln>
            <a:noFill/>
          </a:ln>
        </p:spPr>
      </p:pic>
      <p:sp>
        <p:nvSpPr>
          <p:cNvPr id="149" name="Shape 149"/>
          <p:cNvSpPr txBox="1"/>
          <p:nvPr/>
        </p:nvSpPr>
        <p:spPr>
          <a:xfrm>
            <a:off x="357158" y="376389"/>
            <a:ext cx="8358246"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rgbClr val="3333CC"/>
                </a:solidFill>
                <a:latin typeface="Calibri"/>
                <a:ea typeface="Calibri"/>
                <a:cs typeface="Calibri"/>
                <a:sym typeface="Calibri"/>
              </a:rPr>
              <a:t>مشكلة إساءة استخدام قنوات التواصل الاجتماعي والتقنية الحديثة</a:t>
            </a:r>
          </a:p>
        </p:txBody>
      </p:sp>
      <p:pic>
        <p:nvPicPr>
          <p:cNvPr descr="D:\e\الشغل\شغل يبدء من  شهر 3 سنة 2014\كل البراويز\براويز خالصة\dnz-u7.png" id="150" name="Shape 150"/>
          <p:cNvPicPr preferRelativeResize="0"/>
          <p:nvPr/>
        </p:nvPicPr>
        <p:blipFill rotWithShape="1">
          <a:blip r:embed="rId4">
            <a:alphaModFix/>
          </a:blip>
          <a:srcRect b="0" l="0" r="0" t="0"/>
          <a:stretch/>
        </p:blipFill>
        <p:spPr>
          <a:xfrm>
            <a:off x="142876" y="2000240"/>
            <a:ext cx="8858279" cy="4857759"/>
          </a:xfrm>
          <a:prstGeom prst="rect">
            <a:avLst/>
          </a:prstGeom>
          <a:noFill/>
          <a:ln>
            <a:noFill/>
          </a:ln>
        </p:spPr>
      </p:pic>
      <p:sp>
        <p:nvSpPr>
          <p:cNvPr id="151" name="Shape 151"/>
          <p:cNvSpPr/>
          <p:nvPr/>
        </p:nvSpPr>
        <p:spPr>
          <a:xfrm>
            <a:off x="714347" y="2500306"/>
            <a:ext cx="7715304"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000" u="none" cap="none" strike="noStrike">
                <a:solidFill>
                  <a:srgbClr val="660033"/>
                </a:solidFill>
                <a:latin typeface="Calibri"/>
                <a:ea typeface="Calibri"/>
                <a:cs typeface="Calibri"/>
                <a:sym typeface="Calibri"/>
              </a:rPr>
              <a:t>وكان لهذا العالم أثره الكبير على الهوية الاجتماعية والوطنية وعلى الترابط الاجتماعي داخل المجتمع الواحد، وأثر على حياة الناس عموماً، سواء بشكل سلبي أو إيجابي ولا توجد وسائل أو طرق محددة يتقي منها المستخدم الأضرار التي قد تصل إليه.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