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15"/>
  </p:notesMasterIdLst>
  <p:sldIdLst>
    <p:sldId id="256" r:id="rId2"/>
    <p:sldId id="268" r:id="rId3"/>
    <p:sldId id="257" r:id="rId4"/>
    <p:sldId id="258" r:id="rId5"/>
    <p:sldId id="259" r:id="rId6"/>
    <p:sldId id="260" r:id="rId7"/>
    <p:sldId id="261" r:id="rId8"/>
    <p:sldId id="264" r:id="rId9"/>
    <p:sldId id="262" r:id="rId10"/>
    <p:sldId id="265" r:id="rId11"/>
    <p:sldId id="263" r:id="rId12"/>
    <p:sldId id="267" r:id="rId13"/>
    <p:sldId id="266" r:id="rId14"/>
  </p:sldIdLst>
  <p:sldSz cx="12192000" cy="6858000"/>
  <p:notesSz cx="7010400" cy="9296400"/>
  <p:defaultTextStyle>
    <a:defPPr lvl="0">
      <a:defRPr lang="en-US"/>
    </a:defPPr>
    <a:lvl1pPr marL="0" lv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lvl="1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lvl="2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lvl="3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lvl="4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lvl="5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lvl="6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lvl="7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lvl="8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14" y="84"/>
      </p:cViewPr>
      <p:guideLst>
        <p:guide orient="horz" pos="2160"/>
        <p:guide pos="3840"/>
      </p:guideLst>
    </p:cSldViewPr>
  </p:slideViewPr>
  <p:notesTextViewPr>
    <p:cViewPr>
      <p:scale>
        <a:sx n="125" d="100"/>
        <a:sy n="125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338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5B78FE3-3628-419B-9AD0-5934C9FF0556}" type="datetimeFigureOut">
              <a:rPr lang="en-US" smtClean="0"/>
              <a:t>2/4/2021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675" y="4473575"/>
            <a:ext cx="5607050" cy="366077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675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338" y="8829675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E08A8B9-FA08-465E-8C3C-A86736A576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28269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5FA0A1-D7EC-428C-8649-6D131A9CB0EF}" type="datetime1">
              <a:rPr lang="en-US" smtClean="0"/>
              <a:t>2/4/2021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ar-BH"/>
              <a:t>اللغة العربية/ الصّف الرّابع /الهمزة المتطرفة بعد مضموم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56367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E4CF70-4AEE-4991-A9AD-2A227CFF576E}" type="datetime1">
              <a:rPr lang="en-US" smtClean="0"/>
              <a:t>2/4/2021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ar-BH"/>
              <a:t>اللغة العربية/ الصّف الرّابع /الهمزة المتطرفة بعد مضموم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50672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EE624B-5B9A-404A-932C-3525521A3DAA}" type="datetime1">
              <a:rPr lang="en-US" smtClean="0"/>
              <a:t>2/4/2021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ar-BH"/>
              <a:t>اللغة العربية/ الصّف الرّابع /الهمزة المتطرفة بعد مضموم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42296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07F578-E018-4FFC-885F-AED2C15AE603}" type="datetime1">
              <a:rPr lang="en-US" smtClean="0"/>
              <a:t>2/4/2021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ar-BH"/>
              <a:t>اللغة العربية/ الصّف الرّابع /الهمزة المتطرفة بعد مضموم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77490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509766-5127-47E4-9A7C-D7C0822936CA}" type="datetime1">
              <a:rPr lang="en-US" smtClean="0"/>
              <a:t>2/4/2021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ar-BH"/>
              <a:t>اللغة العربية/ الصّف الرّابع /الهمزة المتطرفة بعد مضموم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1707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33CFFD-F9E4-4CD8-A2F8-5D2229AD11FD}" type="datetime1">
              <a:rPr lang="en-US" smtClean="0"/>
              <a:t>2/4/2021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ar-BH"/>
              <a:t>اللغة العربية/ الصّف الرّابع /الهمزة المتطرفة بعد مضموم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45611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86A786-38B0-4177-B108-0C6C3958D56E}" type="datetime1">
              <a:rPr lang="en-US" smtClean="0"/>
              <a:t>2/4/2021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ar-BH"/>
              <a:t>اللغة العربية/ الصّف الرّابع /الهمزة المتطرفة بعد مضموم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23078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4B4827-A36A-4650-9497-499F69DEDEBB}" type="datetime1">
              <a:rPr lang="en-US" smtClean="0"/>
              <a:t>2/4/2021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ar-BH"/>
              <a:t>اللغة العربية/ الصّف الرّابع /الهمزة المتطرفة بعد مضموم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50306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FA0B32-4974-49B4-A98F-BA41539C3F11}" type="datetime1">
              <a:rPr lang="en-US" smtClean="0"/>
              <a:t>2/4/2021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ar-BH"/>
              <a:t>اللغة العربية/ الصّف الرّابع /الهمزة المتطرفة بعد مضموم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55930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C72DFE-4436-4B26-9F65-F91581359ECB}" type="datetime1">
              <a:rPr lang="en-US" smtClean="0"/>
              <a:t>2/4/2021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ar-BH"/>
              <a:t>اللغة العربية/ الصّف الرّابع /الهمزة المتطرفة بعد مضموم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5181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41F1C-69DD-4F25-AC24-CAEE2B1341CE}" type="datetime1">
              <a:rPr lang="en-US" smtClean="0"/>
              <a:t>2/4/2021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ar-BH"/>
              <a:t>اللغة العربية/ الصّف الرّابع /الهمزة المتطرفة بعد مضموم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54275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78000">
              <a:srgbClr val="ECECEC"/>
            </a:gs>
            <a:gs pos="39000">
              <a:schemeClr val="bg1"/>
            </a:gs>
            <a:gs pos="0">
              <a:schemeClr val="bg1">
                <a:lumMod val="95000"/>
              </a:schemeClr>
            </a:gs>
            <a:gs pos="100000">
              <a:schemeClr val="bg1">
                <a:lumMod val="85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9F89C2-8697-454C-8F64-79AA2697C4B7}" type="datetime1">
              <a:rPr lang="en-US" smtClean="0"/>
              <a:t>2/4/2021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ar-BH"/>
              <a:t>اللغة العربية/ الصّف الرّابع /الهمزة المتطرفة بعد مضموم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07650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46000">
              <a:schemeClr val="bg1"/>
            </a:gs>
            <a:gs pos="0">
              <a:schemeClr val="bg1">
                <a:lumMod val="95000"/>
              </a:schemeClr>
            </a:gs>
            <a:gs pos="100000">
              <a:schemeClr val="bg1">
                <a:lumMod val="85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23" t="25076" r="6723" b="21638"/>
          <a:stretch/>
        </p:blipFill>
        <p:spPr>
          <a:xfrm>
            <a:off x="2438400" y="381000"/>
            <a:ext cx="7162800" cy="1182210"/>
          </a:xfrm>
          <a:prstGeom prst="rect">
            <a:avLst/>
          </a:prstGeom>
        </p:spPr>
      </p:pic>
      <p:cxnSp>
        <p:nvCxnSpPr>
          <p:cNvPr id="3" name="Straight Connector 2"/>
          <p:cNvCxnSpPr/>
          <p:nvPr/>
        </p:nvCxnSpPr>
        <p:spPr>
          <a:xfrm flipV="1">
            <a:off x="270641" y="6264165"/>
            <a:ext cx="11498317" cy="42042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ectangle 5"/>
          <p:cNvSpPr>
            <a:spLocks/>
          </p:cNvSpPr>
          <p:nvPr/>
        </p:nvSpPr>
        <p:spPr>
          <a:xfrm>
            <a:off x="8349483" y="6306207"/>
            <a:ext cx="3419475" cy="381000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algn="r">
              <a:lnSpc>
                <a:spcPct val="106000"/>
              </a:lnSpc>
              <a:spcBef>
                <a:spcPts val="0"/>
              </a:spcBef>
              <a:spcAft>
                <a:spcPts val="800"/>
              </a:spcAft>
            </a:pPr>
            <a:r>
              <a:rPr lang="ar-BH" sz="14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Sakkal Majalla" panose="02000000000000000000" pitchFamily="2" charset="-78"/>
              </a:rPr>
              <a:t>وزارة التربية والتعليم –الفصل الدراسي الثاني 2020-2021م</a:t>
            </a: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5CF769E5-9D63-4170-BB47-4A2971FA21F7}"/>
              </a:ext>
            </a:extLst>
          </p:cNvPr>
          <p:cNvSpPr/>
          <p:nvPr/>
        </p:nvSpPr>
        <p:spPr>
          <a:xfrm>
            <a:off x="355474" y="1637893"/>
            <a:ext cx="11481051" cy="744634"/>
          </a:xfrm>
          <a:prstGeom prst="rect">
            <a:avLst/>
          </a:prstGeom>
          <a:noFill/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/>
            <a:r>
              <a:rPr kumimoji="0" lang="ar-BH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" pitchFamily="2" charset="-78"/>
                <a:ea typeface="+mn-ea"/>
                <a:cs typeface="Sakkal Majalla" pitchFamily="2" charset="-78"/>
              </a:rPr>
              <a:t>اللُّغَةُ العَرَبيّةُ / الصَّفُّ الرّابعُ </a:t>
            </a:r>
            <a:r>
              <a:rPr lang="ar-BH" sz="3600" b="1" dirty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الابْتِدائيّ</a:t>
            </a:r>
            <a:r>
              <a:rPr lang="ar-SA" sz="3600" b="1" dirty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                                           </a:t>
            </a:r>
            <a:r>
              <a:rPr lang="ar-BH" sz="3600" b="1" dirty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الفَصْلُ الدِّراسيُّ الثَّاني </a:t>
            </a:r>
            <a:endParaRPr lang="ar-SA" sz="3600" b="1" dirty="0">
              <a:solidFill>
                <a:prstClr val="black"/>
              </a:solidFill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8" name="مستطيل: زوايا مستديرة 201">
            <a:extLst>
              <a:ext uri="{FF2B5EF4-FFF2-40B4-BE49-F238E27FC236}">
                <a16:creationId xmlns="" xmlns:a16="http://schemas.microsoft.com/office/drawing/2014/main" id="{9A530C08-38FC-48CF-9AC9-D58143A7CB5E}"/>
              </a:ext>
            </a:extLst>
          </p:cNvPr>
          <p:cNvSpPr/>
          <p:nvPr/>
        </p:nvSpPr>
        <p:spPr>
          <a:xfrm>
            <a:off x="3656838" y="2711856"/>
            <a:ext cx="4496562" cy="1035153"/>
          </a:xfrm>
          <a:prstGeom prst="roundRect">
            <a:avLst/>
          </a:prstGeom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1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1">
              <a:lnSpc>
                <a:spcPct val="107000"/>
              </a:lnSpc>
              <a:spcAft>
                <a:spcPts val="800"/>
              </a:spcAft>
            </a:pPr>
            <a:r>
              <a:rPr lang="ar-BH" sz="5400" b="1" dirty="0">
                <a:solidFill>
                  <a:srgbClr val="FFFF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Sakkal Majalla" panose="02000000000000000000" pitchFamily="2" charset="-78"/>
              </a:rPr>
              <a:t>القَواعِدُ الإملائيّةُ</a:t>
            </a:r>
            <a:endParaRPr lang="en-US" sz="54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16D3CC6F-DFBC-4220-8BE4-CCF2923A7200}"/>
              </a:ext>
            </a:extLst>
          </p:cNvPr>
          <p:cNvSpPr txBox="1"/>
          <p:nvPr/>
        </p:nvSpPr>
        <p:spPr>
          <a:xfrm>
            <a:off x="1200150" y="4076339"/>
            <a:ext cx="91059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SA" sz="54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اله</a:t>
            </a:r>
            <a:r>
              <a:rPr lang="ar-BH" sz="54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SA" sz="54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م</a:t>
            </a:r>
            <a:r>
              <a:rPr lang="ar-BH" sz="54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ْ</a:t>
            </a:r>
            <a:r>
              <a:rPr lang="ar-SA" sz="54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ز</a:t>
            </a:r>
            <a:r>
              <a:rPr lang="ar-BH" sz="54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SA" sz="54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ة</a:t>
            </a:r>
            <a:r>
              <a:rPr lang="ar-BH" sz="54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ُ</a:t>
            </a:r>
            <a:r>
              <a:rPr lang="ar-SA" sz="54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الـم</a:t>
            </a:r>
            <a:r>
              <a:rPr lang="ar-BH" sz="54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ُ</a:t>
            </a:r>
            <a:r>
              <a:rPr lang="ar-SA" sz="54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ت</a:t>
            </a:r>
            <a:r>
              <a:rPr lang="ar-BH" sz="54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َطَرِّفَةُ بَعْدَ حَرْفٍ مَضْمومٍ</a:t>
            </a:r>
            <a:endParaRPr lang="en-US" sz="5400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="" xmlns:a16="http://schemas.microsoft.com/office/drawing/2014/main" id="{48E21F94-B74C-411A-B79E-DD838CB7EC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F70D12A7-B758-47E7-AF41-5D8EA62970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ar-BH"/>
              <a:t>اللغة العربية/ الصّف الرّابع /الهمزة المتطرفة بعد مضموم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54572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78000">
              <a:srgbClr val="ECECEC">
                <a:alpha val="56000"/>
              </a:srgbClr>
            </a:gs>
            <a:gs pos="39000">
              <a:schemeClr val="bg1"/>
            </a:gs>
            <a:gs pos="0">
              <a:schemeClr val="bg1">
                <a:lumMod val="95000"/>
              </a:schemeClr>
            </a:gs>
            <a:gs pos="100000">
              <a:schemeClr val="bg1">
                <a:lumMod val="85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95857" y="0"/>
            <a:ext cx="1646183" cy="1268068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348343" y="1268067"/>
            <a:ext cx="11432439" cy="5379475"/>
          </a:xfrm>
          <a:prstGeom prst="rect">
            <a:avLst/>
          </a:prstGeom>
          <a:solidFill>
            <a:schemeClr val="bg1">
              <a:alpha val="4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270641" y="6264165"/>
            <a:ext cx="11498317" cy="42042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>
            <a:spLocks/>
          </p:cNvSpPr>
          <p:nvPr/>
        </p:nvSpPr>
        <p:spPr>
          <a:xfrm>
            <a:off x="8349483" y="6306207"/>
            <a:ext cx="3419475" cy="381000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algn="r">
              <a:lnSpc>
                <a:spcPct val="106000"/>
              </a:lnSpc>
              <a:spcBef>
                <a:spcPts val="0"/>
              </a:spcBef>
              <a:spcAft>
                <a:spcPts val="800"/>
              </a:spcAft>
            </a:pPr>
            <a:r>
              <a:rPr lang="ar-BH" sz="14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Sakkal Majalla" panose="02000000000000000000" pitchFamily="2" charset="-78"/>
              </a:rPr>
              <a:t>وزارة التربية والتعليم –الفصل الدراسي الثاني 2020-2021م</a:t>
            </a: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9" name="Title 1">
            <a:extLst>
              <a:ext uri="{FF2B5EF4-FFF2-40B4-BE49-F238E27FC236}">
                <a16:creationId xmlns="" xmlns:a16="http://schemas.microsoft.com/office/drawing/2014/main" id="{379034A6-E949-4067-AF33-2FE37659BF3F}"/>
              </a:ext>
            </a:extLst>
          </p:cNvPr>
          <p:cNvSpPr txBox="1">
            <a:spLocks/>
          </p:cNvSpPr>
          <p:nvPr/>
        </p:nvSpPr>
        <p:spPr>
          <a:xfrm>
            <a:off x="2283026" y="927118"/>
            <a:ext cx="7851573" cy="98715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ar-BH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أُصَوبُ كُلَّ هَمزةٍ رُسِمَتْ بِشَكلٍ خَاطئٍ فِيمَا </a:t>
            </a:r>
            <a:r>
              <a:rPr lang="ar-BH" b="1" dirty="0" smtClean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يَلِي:</a:t>
            </a:r>
            <a:endParaRPr lang="ar-BH" b="1" dirty="0">
              <a:solidFill>
                <a:srgbClr val="FF00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2" name="عنوان 1">
            <a:extLst>
              <a:ext uri="{FF2B5EF4-FFF2-40B4-BE49-F238E27FC236}">
                <a16:creationId xmlns="" xmlns:a16="http://schemas.microsoft.com/office/drawing/2014/main" id="{B5CD38D9-DD2C-49A9-8266-F4A1A105A670}"/>
              </a:ext>
            </a:extLst>
          </p:cNvPr>
          <p:cNvSpPr txBox="1">
            <a:spLocks/>
          </p:cNvSpPr>
          <p:nvPr/>
        </p:nvSpPr>
        <p:spPr>
          <a:xfrm>
            <a:off x="0" y="29499"/>
            <a:ext cx="1294924" cy="839578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rmAutofit/>
          </a:bodyPr>
          <a:lstStyle>
            <a:defPPr>
              <a:defRPr lang="ar-BH"/>
            </a:defPPr>
            <a:lvl1pPr defTabSz="457200">
              <a:spcBef>
                <a:spcPct val="0"/>
              </a:spcBef>
              <a:buNone/>
              <a:defRPr sz="4400" b="1">
                <a:solidFill>
                  <a:schemeClr val="bg1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r>
              <a:rPr lang="ar-SA" dirty="0"/>
              <a:t>أُطَبِّقُ</a:t>
            </a:r>
            <a:endParaRPr lang="en-US" dirty="0"/>
          </a:p>
        </p:txBody>
      </p:sp>
      <p:sp>
        <p:nvSpPr>
          <p:cNvPr id="13" name="Title 1">
            <a:extLst>
              <a:ext uri="{FF2B5EF4-FFF2-40B4-BE49-F238E27FC236}">
                <a16:creationId xmlns="" xmlns:a16="http://schemas.microsoft.com/office/drawing/2014/main" id="{9ED7111E-54FC-4DB2-A0F2-381FECD2F010}"/>
              </a:ext>
            </a:extLst>
          </p:cNvPr>
          <p:cNvSpPr txBox="1">
            <a:spLocks/>
          </p:cNvSpPr>
          <p:nvPr/>
        </p:nvSpPr>
        <p:spPr>
          <a:xfrm>
            <a:off x="8815729" y="29499"/>
            <a:ext cx="1692291" cy="872637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1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ar-BH" sz="40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نشاط </a:t>
            </a:r>
            <a:r>
              <a:rPr lang="ar-SA" sz="40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2</a:t>
            </a:r>
            <a:endParaRPr lang="ar-BH" sz="4000" b="1" dirty="0">
              <a:solidFill>
                <a:srgbClr val="FF00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graphicFrame>
        <p:nvGraphicFramePr>
          <p:cNvPr id="14" name="عنصر نائب للمحتوى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5770112"/>
              </p:ext>
            </p:extLst>
          </p:nvPr>
        </p:nvGraphicFramePr>
        <p:xfrm>
          <a:off x="938997" y="1969768"/>
          <a:ext cx="10515600" cy="4243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67405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3769647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4378548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994160">
                <a:tc>
                  <a:txBody>
                    <a:bodyPr/>
                    <a:lstStyle/>
                    <a:p>
                      <a:pPr algn="ctr"/>
                      <a:r>
                        <a:rPr lang="ar-BH" sz="360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التَصويبُ</a:t>
                      </a:r>
                      <a:endParaRPr lang="en-US" sz="3600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BH" sz="360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الكَلمةُ التِي ُرسِمَتْ فِيها الهَمزةُ بِشكلٍ خاطئٍ</a:t>
                      </a:r>
                      <a:endParaRPr lang="en-US" sz="3600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BH" sz="360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الجُمْلَةُ </a:t>
                      </a:r>
                      <a:endParaRPr lang="en-US" sz="3600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994160">
                <a:tc>
                  <a:txBody>
                    <a:bodyPr/>
                    <a:lstStyle/>
                    <a:p>
                      <a:pPr algn="ctr" rtl="1"/>
                      <a:r>
                        <a:rPr lang="ar-BH" sz="3200" b="1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امْرُؤُ</a:t>
                      </a:r>
                      <a:endParaRPr lang="en-US" sz="3200" b="1" dirty="0">
                        <a:solidFill>
                          <a:schemeClr val="accent6">
                            <a:lumMod val="75000"/>
                          </a:schemeClr>
                        </a:solidFill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BH" sz="3200" dirty="0">
                          <a:solidFill>
                            <a:srgbClr val="FF0000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امْرُئُ</a:t>
                      </a:r>
                      <a:endParaRPr lang="en-US" sz="3200" dirty="0">
                        <a:solidFill>
                          <a:srgbClr val="FF0000"/>
                        </a:solidFill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BH" sz="320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امْرُئُ الْقَيْسِ مِن شُعَراءِ الْعَربِ .</a:t>
                      </a:r>
                      <a:endParaRPr lang="en-US" sz="3200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994160">
                <a:tc>
                  <a:txBody>
                    <a:bodyPr/>
                    <a:lstStyle/>
                    <a:p>
                      <a:pPr algn="ctr" rtl="1"/>
                      <a:r>
                        <a:rPr lang="ar-BH" sz="3200" b="1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التَّنَبُّؤ</a:t>
                      </a:r>
                      <a:endParaRPr lang="en-US" sz="3200" b="1" dirty="0">
                        <a:solidFill>
                          <a:schemeClr val="accent6">
                            <a:lumMod val="75000"/>
                          </a:schemeClr>
                        </a:solidFill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BH" sz="3200" dirty="0" err="1">
                          <a:solidFill>
                            <a:srgbClr val="FF0000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التَنَبُأ</a:t>
                      </a:r>
                      <a:endParaRPr lang="en-US" sz="3200" dirty="0">
                        <a:solidFill>
                          <a:srgbClr val="FF0000"/>
                        </a:solidFill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BH" sz="320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مِنْ مُهِمَّاتِ الأَرْصادِ الجَوِّيَّةِ </a:t>
                      </a:r>
                      <a:r>
                        <a:rPr lang="ar-BH" sz="3200" dirty="0" err="1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التَّنَبُأ</a:t>
                      </a:r>
                      <a:r>
                        <a:rPr lang="ar-BH" sz="320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 بالطقْسِ .</a:t>
                      </a:r>
                      <a:endParaRPr lang="en-US" sz="3200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994160">
                <a:tc>
                  <a:txBody>
                    <a:bodyPr/>
                    <a:lstStyle/>
                    <a:p>
                      <a:pPr algn="ctr" rtl="1"/>
                      <a:r>
                        <a:rPr lang="ar-BH" sz="3200" b="1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التَّواطُؤ</a:t>
                      </a:r>
                      <a:endParaRPr lang="en-US" sz="3200" b="1" dirty="0">
                        <a:solidFill>
                          <a:schemeClr val="accent6">
                            <a:lumMod val="75000"/>
                          </a:schemeClr>
                        </a:solidFill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BH" sz="3200" dirty="0" err="1">
                          <a:solidFill>
                            <a:srgbClr val="FF0000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التَواطُءُ</a:t>
                      </a:r>
                      <a:endParaRPr lang="en-US" sz="3200" dirty="0">
                        <a:solidFill>
                          <a:srgbClr val="FF0000"/>
                        </a:solidFill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BH" sz="3200" dirty="0" err="1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التَّواطُءُ</a:t>
                      </a:r>
                      <a:r>
                        <a:rPr lang="ar-BH" sz="320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 مَعَ العَدوِ</a:t>
                      </a:r>
                      <a:r>
                        <a:rPr lang="ar-BH" sz="3200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 ، خيانَةٌ لِلْوَطَنِ.</a:t>
                      </a:r>
                      <a:endParaRPr lang="en-US" sz="3200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5" name="عنوان 1">
            <a:extLst>
              <a:ext uri="{FF2B5EF4-FFF2-40B4-BE49-F238E27FC236}">
                <a16:creationId xmlns="" xmlns:a16="http://schemas.microsoft.com/office/drawing/2014/main" id="{9EA64C30-3B27-4065-8391-7C4B21C98BAB}"/>
              </a:ext>
            </a:extLst>
          </p:cNvPr>
          <p:cNvSpPr txBox="1">
            <a:spLocks/>
          </p:cNvSpPr>
          <p:nvPr/>
        </p:nvSpPr>
        <p:spPr>
          <a:xfrm>
            <a:off x="0" y="839578"/>
            <a:ext cx="2209324" cy="839578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rmAutofit/>
          </a:bodyPr>
          <a:lstStyle>
            <a:defPPr>
              <a:defRPr lang="ar-BH"/>
            </a:defPPr>
            <a:lvl1pPr defTabSz="457200">
              <a:spcBef>
                <a:spcPct val="0"/>
              </a:spcBef>
              <a:buNone/>
              <a:defRPr sz="4400" b="1">
                <a:solidFill>
                  <a:schemeClr val="bg1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r>
              <a:rPr lang="ar-SA" dirty="0">
                <a:solidFill>
                  <a:schemeClr val="tx1"/>
                </a:solidFill>
              </a:rPr>
              <a:t>أُقَيِّمُ إِجَابَتِي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="" xmlns:a16="http://schemas.microsoft.com/office/drawing/2014/main" id="{6A03D062-5596-4CD9-B7C8-0B9258D96D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10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="" xmlns:a16="http://schemas.microsoft.com/office/drawing/2014/main" id="{FCE18856-B43B-493D-89E3-1D6362A507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ar-BH"/>
              <a:t>اللغة العربية/ الصّف الرّابع /الهمزة المتطرفة بعد مضموم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06966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78000">
              <a:srgbClr val="ECECEC">
                <a:alpha val="56000"/>
              </a:srgbClr>
            </a:gs>
            <a:gs pos="39000">
              <a:schemeClr val="bg1"/>
            </a:gs>
            <a:gs pos="0">
              <a:schemeClr val="bg1">
                <a:lumMod val="95000"/>
              </a:schemeClr>
            </a:gs>
            <a:gs pos="100000">
              <a:schemeClr val="bg1">
                <a:lumMod val="85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95857" y="0"/>
            <a:ext cx="1646183" cy="1268068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348343" y="1268067"/>
            <a:ext cx="11432439" cy="5379475"/>
          </a:xfrm>
          <a:prstGeom prst="rect">
            <a:avLst/>
          </a:prstGeom>
          <a:solidFill>
            <a:schemeClr val="bg1">
              <a:alpha val="4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609600" y="1268068"/>
            <a:ext cx="10972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endParaRPr lang="en-US" sz="3600" b="1" dirty="0">
              <a:cs typeface="Sultan bold" pitchFamily="2" charset="-78"/>
            </a:endParaRPr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270641" y="6264165"/>
            <a:ext cx="11498317" cy="42042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>
            <a:spLocks/>
          </p:cNvSpPr>
          <p:nvPr/>
        </p:nvSpPr>
        <p:spPr>
          <a:xfrm>
            <a:off x="8349483" y="6306207"/>
            <a:ext cx="3419475" cy="381000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algn="r">
              <a:lnSpc>
                <a:spcPct val="106000"/>
              </a:lnSpc>
              <a:spcBef>
                <a:spcPts val="0"/>
              </a:spcBef>
              <a:spcAft>
                <a:spcPts val="800"/>
              </a:spcAft>
            </a:pPr>
            <a:r>
              <a:rPr lang="ar-BH" sz="14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Sakkal Majalla" panose="02000000000000000000" pitchFamily="2" charset="-78"/>
              </a:rPr>
              <a:t>وزارة التربية والتعليم –الفصل الدراسي الثاني 2020-2021م</a:t>
            </a: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1" name="عنوان 1">
            <a:extLst>
              <a:ext uri="{FF2B5EF4-FFF2-40B4-BE49-F238E27FC236}">
                <a16:creationId xmlns="" xmlns:a16="http://schemas.microsoft.com/office/drawing/2014/main" id="{BD7A6C7D-D329-4BB4-AFA2-890EBD6B61A7}"/>
              </a:ext>
            </a:extLst>
          </p:cNvPr>
          <p:cNvSpPr txBox="1">
            <a:spLocks/>
          </p:cNvSpPr>
          <p:nvPr/>
        </p:nvSpPr>
        <p:spPr>
          <a:xfrm>
            <a:off x="-25324" y="2307085"/>
            <a:ext cx="12179772" cy="3817257"/>
          </a:xfrm>
          <a:prstGeom prst="rect">
            <a:avLst/>
          </a:prstGeom>
          <a:solidFill>
            <a:schemeClr val="bg1"/>
          </a:solidFill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lvl="0" algn="r">
              <a:lnSpc>
                <a:spcPct val="150000"/>
              </a:lnSpc>
            </a:pPr>
            <a:r>
              <a:rPr kumimoji="0" lang="ar-S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   </a:t>
            </a:r>
            <a:r>
              <a:rPr lang="ar-SA" sz="4000" b="1" dirty="0">
                <a:solidFill>
                  <a:prstClr val="black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     </a:t>
            </a:r>
            <a:r>
              <a:rPr lang="ar-BH" sz="4000" b="1" dirty="0">
                <a:solidFill>
                  <a:prstClr val="black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طَلعَتْ الشَّمسُ صَباحًا تَحْتَضِنُ قَرْيتِي الهَادِئَةَ الوَدِيعَةَ بِأَشْعَّتِها الحَانيةِ . فَاسْتَيْقَظَتْ الطُّيورُ مَسْرورَةً ، يَمْلأُ نَفْسَها ........... بِيومٍ جَميلِ .  وَلَامَسَتْ قَطراتُ النَّدى أَورَاقَ الوَرْدِ كَأنَّها ............... في صَفائِها .و سَعى أَهْلُ القَرْيَةِ ورَاءَ رِزْقِهم دُوْنَ ........... ، لِينَالُوا حَظَّهم وَنصِيبَهم فِي ........... عَجيبٍ دُوْنَ تَمْييزٍ إلا بِالعَمَلِ الجَادِّ .</a:t>
            </a:r>
            <a:endParaRPr kumimoji="0" lang="ar-SA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akkal Majalla" panose="02000000000000000000" pitchFamily="2" charset="-78"/>
              <a:ea typeface="+mj-ea"/>
              <a:cs typeface="Sakkal Majalla" panose="02000000000000000000" pitchFamily="2" charset="-78"/>
            </a:endParaRPr>
          </a:p>
        </p:txBody>
      </p:sp>
      <p:sp>
        <p:nvSpPr>
          <p:cNvPr id="12" name="عنوان 1">
            <a:extLst>
              <a:ext uri="{FF2B5EF4-FFF2-40B4-BE49-F238E27FC236}">
                <a16:creationId xmlns="" xmlns:a16="http://schemas.microsoft.com/office/drawing/2014/main" id="{B5CD38D9-DD2C-49A9-8266-F4A1A105A670}"/>
              </a:ext>
            </a:extLst>
          </p:cNvPr>
          <p:cNvSpPr txBox="1">
            <a:spLocks/>
          </p:cNvSpPr>
          <p:nvPr/>
        </p:nvSpPr>
        <p:spPr>
          <a:xfrm>
            <a:off x="21326" y="29980"/>
            <a:ext cx="1294924" cy="839578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rmAutofit/>
          </a:bodyPr>
          <a:lstStyle>
            <a:defPPr>
              <a:defRPr lang="ar-BH"/>
            </a:defPPr>
            <a:lvl1pPr defTabSz="457200">
              <a:spcBef>
                <a:spcPct val="0"/>
              </a:spcBef>
              <a:buNone/>
              <a:defRPr sz="4400" b="1">
                <a:solidFill>
                  <a:schemeClr val="bg1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BH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أوظِّفُ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akkal Majalla" panose="02000000000000000000" pitchFamily="2" charset="-78"/>
              <a:ea typeface="+mj-ea"/>
              <a:cs typeface="Sakkal Majalla" panose="02000000000000000000" pitchFamily="2" charset="-78"/>
            </a:endParaRPr>
          </a:p>
        </p:txBody>
      </p:sp>
      <p:sp>
        <p:nvSpPr>
          <p:cNvPr id="13" name="Title 1">
            <a:extLst>
              <a:ext uri="{FF2B5EF4-FFF2-40B4-BE49-F238E27FC236}">
                <a16:creationId xmlns="" xmlns:a16="http://schemas.microsoft.com/office/drawing/2014/main" id="{9ED7111E-54FC-4DB2-A0F2-381FECD2F010}"/>
              </a:ext>
            </a:extLst>
          </p:cNvPr>
          <p:cNvSpPr txBox="1">
            <a:spLocks/>
          </p:cNvSpPr>
          <p:nvPr/>
        </p:nvSpPr>
        <p:spPr>
          <a:xfrm>
            <a:off x="10372802" y="1260143"/>
            <a:ext cx="1692291" cy="872637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1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ar-BH" sz="40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نشاط 3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="" xmlns:a16="http://schemas.microsoft.com/office/drawing/2014/main" id="{7B27B6C5-69CE-42E6-9567-AA0C65DFF6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11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="" xmlns:a16="http://schemas.microsoft.com/office/drawing/2014/main" id="{ADC06E93-2792-4479-BAD6-82E2B8E853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ar-BH"/>
              <a:t>اللغة العربية/ الصّف الرّابع /الهمزة المتطرفة بعد مضموم</a:t>
            </a:r>
            <a:endParaRPr lang="en-US"/>
          </a:p>
        </p:txBody>
      </p:sp>
      <p:sp>
        <p:nvSpPr>
          <p:cNvPr id="14" name="عنوان 1">
            <a:extLst>
              <a:ext uri="{FF2B5EF4-FFF2-40B4-BE49-F238E27FC236}">
                <a16:creationId xmlns="" xmlns:a16="http://schemas.microsoft.com/office/drawing/2014/main" id="{A8C7C60A-88B4-4557-AC9B-C0CE7B460DE8}"/>
              </a:ext>
            </a:extLst>
          </p:cNvPr>
          <p:cNvSpPr txBox="1">
            <a:spLocks/>
          </p:cNvSpPr>
          <p:nvPr/>
        </p:nvSpPr>
        <p:spPr>
          <a:xfrm>
            <a:off x="1343943" y="848472"/>
            <a:ext cx="8400139" cy="998524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marL="0" marR="0" lvl="0" indent="0" algn="r" defTabSz="457200" rtl="1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BH" sz="40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أَ</a:t>
            </a:r>
            <a:r>
              <a:rPr kumimoji="0" lang="ar-SA" sz="4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Sakkal Majalla" panose="02000000000000000000" pitchFamily="2" charset="-78"/>
                <a:cs typeface="Sakkal Majalla" panose="02000000000000000000" pitchFamily="2" charset="-78"/>
              </a:rPr>
              <a:t>كْتُبُ </a:t>
            </a:r>
            <a:r>
              <a:rPr kumimoji="0" lang="ar-BH" sz="4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Sakkal Majalla" panose="02000000000000000000" pitchFamily="2" charset="-78"/>
                <a:cs typeface="Sakkal Majalla" panose="02000000000000000000" pitchFamily="2" charset="-78"/>
              </a:rPr>
              <a:t>ما يُملَى عَليّ </a:t>
            </a:r>
            <a:r>
              <a:rPr kumimoji="0" lang="ar-SA" sz="4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Sakkal Majalla" panose="02000000000000000000" pitchFamily="2" charset="-78"/>
                <a:cs typeface="Sakkal Majalla" panose="02000000000000000000" pitchFamily="2" charset="-78"/>
              </a:rPr>
              <a:t>فِي الفَرَاغِ الـمُنَاسِبِ .</a:t>
            </a:r>
          </a:p>
        </p:txBody>
      </p:sp>
    </p:spTree>
    <p:extLst>
      <p:ext uri="{BB962C8B-B14F-4D97-AF65-F5344CB8AC3E}">
        <p14:creationId xmlns:p14="http://schemas.microsoft.com/office/powerpoint/2010/main" val="31242796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78000">
              <a:srgbClr val="ECECEC">
                <a:alpha val="56000"/>
              </a:srgbClr>
            </a:gs>
            <a:gs pos="39000">
              <a:schemeClr val="bg1"/>
            </a:gs>
            <a:gs pos="0">
              <a:schemeClr val="bg1">
                <a:lumMod val="95000"/>
              </a:schemeClr>
            </a:gs>
            <a:gs pos="100000">
              <a:schemeClr val="bg1">
                <a:lumMod val="85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95857" y="0"/>
            <a:ext cx="1646183" cy="1268068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348343" y="1268067"/>
            <a:ext cx="11432439" cy="5379475"/>
          </a:xfrm>
          <a:prstGeom prst="rect">
            <a:avLst/>
          </a:prstGeom>
          <a:solidFill>
            <a:schemeClr val="bg1">
              <a:alpha val="4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609600" y="1268068"/>
            <a:ext cx="10972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endParaRPr lang="en-US" sz="3600" b="1" dirty="0">
              <a:cs typeface="Sultan bold" pitchFamily="2" charset="-78"/>
            </a:endParaRPr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270641" y="6264165"/>
            <a:ext cx="11498317" cy="42042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>
            <a:spLocks/>
          </p:cNvSpPr>
          <p:nvPr/>
        </p:nvSpPr>
        <p:spPr>
          <a:xfrm>
            <a:off x="8349483" y="6306207"/>
            <a:ext cx="3419475" cy="381000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algn="r">
              <a:lnSpc>
                <a:spcPct val="106000"/>
              </a:lnSpc>
              <a:spcBef>
                <a:spcPts val="0"/>
              </a:spcBef>
              <a:spcAft>
                <a:spcPts val="800"/>
              </a:spcAft>
            </a:pPr>
            <a:r>
              <a:rPr lang="ar-BH" sz="14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Sakkal Majalla" panose="02000000000000000000" pitchFamily="2" charset="-78"/>
              </a:rPr>
              <a:t>وزارة التربية والتعليم –الفصل الدراسي الثاني 2020-2021م</a:t>
            </a: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9" name="عنوان 1">
            <a:extLst>
              <a:ext uri="{FF2B5EF4-FFF2-40B4-BE49-F238E27FC236}">
                <a16:creationId xmlns="" xmlns:a16="http://schemas.microsoft.com/office/drawing/2014/main" id="{CED7B3B0-E0D9-46C5-BA9A-2C2E435CDF64}"/>
              </a:ext>
            </a:extLst>
          </p:cNvPr>
          <p:cNvSpPr txBox="1">
            <a:spLocks/>
          </p:cNvSpPr>
          <p:nvPr/>
        </p:nvSpPr>
        <p:spPr>
          <a:xfrm>
            <a:off x="1343943" y="848472"/>
            <a:ext cx="8400139" cy="998524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marL="0" marR="0" lvl="0" indent="0" algn="r" defTabSz="457200" rtl="1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BH" sz="40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أَ</a:t>
            </a:r>
            <a:r>
              <a:rPr kumimoji="0" lang="ar-SA" sz="4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Sakkal Majalla" panose="02000000000000000000" pitchFamily="2" charset="-78"/>
                <a:cs typeface="Sakkal Majalla" panose="02000000000000000000" pitchFamily="2" charset="-78"/>
              </a:rPr>
              <a:t>كْتُبُ </a:t>
            </a:r>
            <a:r>
              <a:rPr kumimoji="0" lang="ar-BH" sz="4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Sakkal Majalla" panose="02000000000000000000" pitchFamily="2" charset="-78"/>
                <a:cs typeface="Sakkal Majalla" panose="02000000000000000000" pitchFamily="2" charset="-78"/>
              </a:rPr>
              <a:t>ما يُملَى عَليّ </a:t>
            </a:r>
            <a:r>
              <a:rPr kumimoji="0" lang="ar-SA" sz="4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Sakkal Majalla" panose="02000000000000000000" pitchFamily="2" charset="-78"/>
                <a:cs typeface="Sakkal Majalla" panose="02000000000000000000" pitchFamily="2" charset="-78"/>
              </a:rPr>
              <a:t>فِي الفَرَاغِ الـمُنَاسِبِ .</a:t>
            </a:r>
          </a:p>
        </p:txBody>
      </p:sp>
      <p:sp>
        <p:nvSpPr>
          <p:cNvPr id="12" name="عنوان 1">
            <a:extLst>
              <a:ext uri="{FF2B5EF4-FFF2-40B4-BE49-F238E27FC236}">
                <a16:creationId xmlns="" xmlns:a16="http://schemas.microsoft.com/office/drawing/2014/main" id="{B5CD38D9-DD2C-49A9-8266-F4A1A105A670}"/>
              </a:ext>
            </a:extLst>
          </p:cNvPr>
          <p:cNvSpPr txBox="1">
            <a:spLocks/>
          </p:cNvSpPr>
          <p:nvPr/>
        </p:nvSpPr>
        <p:spPr>
          <a:xfrm>
            <a:off x="21326" y="29980"/>
            <a:ext cx="1294924" cy="839578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rmAutofit/>
          </a:bodyPr>
          <a:lstStyle>
            <a:defPPr>
              <a:defRPr lang="ar-BH"/>
            </a:defPPr>
            <a:lvl1pPr defTabSz="457200">
              <a:spcBef>
                <a:spcPct val="0"/>
              </a:spcBef>
              <a:buNone/>
              <a:defRPr sz="4400" b="1">
                <a:solidFill>
                  <a:schemeClr val="bg1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BH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أوظِّفُ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akkal Majalla" panose="02000000000000000000" pitchFamily="2" charset="-78"/>
              <a:ea typeface="+mj-ea"/>
              <a:cs typeface="Sakkal Majalla" panose="02000000000000000000" pitchFamily="2" charset="-78"/>
            </a:endParaRPr>
          </a:p>
        </p:txBody>
      </p:sp>
      <p:sp>
        <p:nvSpPr>
          <p:cNvPr id="13" name="Title 1">
            <a:extLst>
              <a:ext uri="{FF2B5EF4-FFF2-40B4-BE49-F238E27FC236}">
                <a16:creationId xmlns="" xmlns:a16="http://schemas.microsoft.com/office/drawing/2014/main" id="{9ED7111E-54FC-4DB2-A0F2-381FECD2F010}"/>
              </a:ext>
            </a:extLst>
          </p:cNvPr>
          <p:cNvSpPr txBox="1">
            <a:spLocks/>
          </p:cNvSpPr>
          <p:nvPr/>
        </p:nvSpPr>
        <p:spPr>
          <a:xfrm>
            <a:off x="10372802" y="1260143"/>
            <a:ext cx="1692291" cy="872637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1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ar-BH" sz="40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نشاط 3</a:t>
            </a:r>
          </a:p>
        </p:txBody>
      </p:sp>
      <p:sp>
        <p:nvSpPr>
          <p:cNvPr id="14" name="عنوان 1">
            <a:extLst>
              <a:ext uri="{FF2B5EF4-FFF2-40B4-BE49-F238E27FC236}">
                <a16:creationId xmlns="" xmlns:a16="http://schemas.microsoft.com/office/drawing/2014/main" id="{BD7A6C7D-D329-4BB4-AFA2-890EBD6B61A7}"/>
              </a:ext>
            </a:extLst>
          </p:cNvPr>
          <p:cNvSpPr txBox="1">
            <a:spLocks/>
          </p:cNvSpPr>
          <p:nvPr/>
        </p:nvSpPr>
        <p:spPr>
          <a:xfrm>
            <a:off x="-137732" y="2331965"/>
            <a:ext cx="12179772" cy="3817257"/>
          </a:xfrm>
          <a:prstGeom prst="rect">
            <a:avLst/>
          </a:prstGeom>
          <a:solidFill>
            <a:schemeClr val="bg1"/>
          </a:solidFill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lvl="0" algn="r">
              <a:lnSpc>
                <a:spcPct val="150000"/>
              </a:lnSpc>
            </a:pPr>
            <a:r>
              <a:rPr kumimoji="0" lang="ar-S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   </a:t>
            </a:r>
            <a:r>
              <a:rPr lang="ar-SA" sz="4000" b="1" dirty="0">
                <a:solidFill>
                  <a:prstClr val="black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     </a:t>
            </a:r>
            <a:r>
              <a:rPr lang="ar-BH" sz="4000" b="1" dirty="0">
                <a:solidFill>
                  <a:prstClr val="black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طَلعَتْ الشَّمسُ صَباحًا تَحْتَضِنُ قَرْيتِي الهَادِئةَ الوَدِيعةَ بِّأَشْعَّتِها </a:t>
            </a:r>
            <a:r>
              <a:rPr lang="ar-BH" sz="4000" b="1" dirty="0" smtClean="0">
                <a:solidFill>
                  <a:prstClr val="black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الحَانيةِ. </a:t>
            </a:r>
            <a:r>
              <a:rPr lang="ar-BH" sz="4000" b="1" dirty="0">
                <a:solidFill>
                  <a:prstClr val="black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فَاسْتَيْقَظَتْ الطُّيورُ </a:t>
            </a:r>
            <a:r>
              <a:rPr lang="ar-BH" sz="4000" b="1" dirty="0" smtClean="0">
                <a:solidFill>
                  <a:prstClr val="black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مَسْرُورَةً، </a:t>
            </a:r>
            <a:r>
              <a:rPr lang="ar-BH" sz="4000" b="1" dirty="0">
                <a:solidFill>
                  <a:prstClr val="black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يَملأُ نَفْسَها </a:t>
            </a:r>
            <a:r>
              <a:rPr lang="ar-BH" sz="4000" b="1" u="sng" dirty="0">
                <a:solidFill>
                  <a:schemeClr val="accent6">
                    <a:lumMod val="75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التَنَبُؤُ</a:t>
            </a:r>
            <a:r>
              <a:rPr lang="ar-BH" sz="4000" b="1" dirty="0">
                <a:solidFill>
                  <a:prstClr val="black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بِيومٍ </a:t>
            </a:r>
            <a:r>
              <a:rPr lang="ar-BH" sz="4000" b="1" dirty="0" smtClean="0">
                <a:solidFill>
                  <a:prstClr val="black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جَميلِ.  </a:t>
            </a:r>
            <a:r>
              <a:rPr lang="ar-BH" sz="4000" b="1" dirty="0">
                <a:solidFill>
                  <a:prstClr val="black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ولامَسَتْ قَطراتُ النَّدى أَورَاقَ الوَرْدِ كَأنَّها </a:t>
            </a:r>
            <a:r>
              <a:rPr lang="ar-BH" sz="4000" b="1" u="sng" dirty="0">
                <a:solidFill>
                  <a:schemeClr val="accent6">
                    <a:lumMod val="75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لُؤْلُؤًا</a:t>
            </a:r>
            <a:r>
              <a:rPr lang="ar-BH" sz="4000" b="1" dirty="0">
                <a:solidFill>
                  <a:prstClr val="black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في </a:t>
            </a:r>
            <a:r>
              <a:rPr lang="ar-BH" sz="4000" b="1" dirty="0" smtClean="0">
                <a:solidFill>
                  <a:prstClr val="black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صَفائِها. و </a:t>
            </a:r>
            <a:r>
              <a:rPr lang="ar-BH" sz="4000" b="1" dirty="0">
                <a:solidFill>
                  <a:prstClr val="black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سَعى أَهلُ القَريةِ ورَاءَ رِزْقِهم دُوْنَ ت</a:t>
            </a:r>
            <a:r>
              <a:rPr lang="ar-BH" sz="4000" b="1" u="sng" dirty="0">
                <a:solidFill>
                  <a:schemeClr val="accent6">
                    <a:lumMod val="75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َبَاطُؤٍ</a:t>
            </a:r>
            <a:r>
              <a:rPr lang="ar-BH" sz="4000" b="1" dirty="0">
                <a:solidFill>
                  <a:prstClr val="black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، لِينَالُوا حَظَّهم وَنصِيبَهم فِي </a:t>
            </a:r>
            <a:r>
              <a:rPr lang="ar-BH" sz="4000" b="1" u="sng" dirty="0">
                <a:solidFill>
                  <a:schemeClr val="accent6">
                    <a:lumMod val="75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تَكافُؤٍ </a:t>
            </a:r>
            <a:r>
              <a:rPr lang="ar-BH" sz="4000" b="1" dirty="0">
                <a:solidFill>
                  <a:prstClr val="black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عَجيبٍ دُوْنَ تَمْييزٍ إلا بِالعَملِ </a:t>
            </a:r>
            <a:r>
              <a:rPr lang="ar-BH" sz="4000" b="1" dirty="0" smtClean="0">
                <a:solidFill>
                  <a:prstClr val="black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الجَادِّ.</a:t>
            </a:r>
            <a:endParaRPr kumimoji="0" lang="ar-SA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akkal Majalla" panose="02000000000000000000" pitchFamily="2" charset="-78"/>
              <a:ea typeface="+mj-ea"/>
              <a:cs typeface="Sakkal Majalla" panose="02000000000000000000" pitchFamily="2" charset="-78"/>
            </a:endParaRPr>
          </a:p>
        </p:txBody>
      </p:sp>
      <p:sp>
        <p:nvSpPr>
          <p:cNvPr id="15" name="عنوان 1">
            <a:extLst>
              <a:ext uri="{FF2B5EF4-FFF2-40B4-BE49-F238E27FC236}">
                <a16:creationId xmlns="" xmlns:a16="http://schemas.microsoft.com/office/drawing/2014/main" id="{9EA64C30-3B27-4065-8391-7C4B21C98BAB}"/>
              </a:ext>
            </a:extLst>
          </p:cNvPr>
          <p:cNvSpPr txBox="1">
            <a:spLocks/>
          </p:cNvSpPr>
          <p:nvPr/>
        </p:nvSpPr>
        <p:spPr>
          <a:xfrm>
            <a:off x="0" y="886992"/>
            <a:ext cx="2209324" cy="839578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rmAutofit/>
          </a:bodyPr>
          <a:lstStyle>
            <a:defPPr>
              <a:defRPr lang="ar-BH"/>
            </a:defPPr>
            <a:lvl1pPr defTabSz="457200">
              <a:spcBef>
                <a:spcPct val="0"/>
              </a:spcBef>
              <a:buNone/>
              <a:defRPr sz="4400" b="1">
                <a:solidFill>
                  <a:schemeClr val="bg1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r>
              <a:rPr lang="ar-SA" dirty="0">
                <a:solidFill>
                  <a:schemeClr val="tx1"/>
                </a:solidFill>
              </a:rPr>
              <a:t>أُقَيِّمُ إِجَابَتِي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="" xmlns:a16="http://schemas.microsoft.com/office/drawing/2014/main" id="{DBBCCC13-B1A5-4627-A7DC-F2E6B0B37E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12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="" xmlns:a16="http://schemas.microsoft.com/office/drawing/2014/main" id="{F94D83DF-5EB2-42E5-8AD5-9CEC31C525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ar-BH"/>
              <a:t>اللغة العربية/ الصّف الرّابع /الهمزة المتطرفة بعد مضموم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33084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78000">
              <a:srgbClr val="ECECEC">
                <a:alpha val="56000"/>
              </a:srgbClr>
            </a:gs>
            <a:gs pos="39000">
              <a:schemeClr val="bg1"/>
            </a:gs>
            <a:gs pos="0">
              <a:schemeClr val="bg1">
                <a:lumMod val="95000"/>
              </a:schemeClr>
            </a:gs>
            <a:gs pos="100000">
              <a:schemeClr val="bg1">
                <a:lumMod val="85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95857" y="0"/>
            <a:ext cx="1646183" cy="1268068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348343" y="1268067"/>
            <a:ext cx="11432439" cy="5379475"/>
          </a:xfrm>
          <a:prstGeom prst="rect">
            <a:avLst/>
          </a:prstGeom>
          <a:solidFill>
            <a:schemeClr val="bg1">
              <a:alpha val="4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533399" y="3456632"/>
            <a:ext cx="10972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endParaRPr lang="en-US" sz="3600" b="1" dirty="0">
              <a:cs typeface="Sultan bold" pitchFamily="2" charset="-78"/>
            </a:endParaRPr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270641" y="6264165"/>
            <a:ext cx="11498317" cy="42042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>
            <a:spLocks/>
          </p:cNvSpPr>
          <p:nvPr/>
        </p:nvSpPr>
        <p:spPr>
          <a:xfrm>
            <a:off x="8349483" y="6306207"/>
            <a:ext cx="3419475" cy="381000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algn="r">
              <a:lnSpc>
                <a:spcPct val="106000"/>
              </a:lnSpc>
              <a:spcBef>
                <a:spcPts val="0"/>
              </a:spcBef>
              <a:spcAft>
                <a:spcPts val="800"/>
              </a:spcAft>
            </a:pPr>
            <a:r>
              <a:rPr lang="ar-BH" sz="14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Sakkal Majalla" panose="02000000000000000000" pitchFamily="2" charset="-78"/>
              </a:rPr>
              <a:t>وزارة التربية والتعليم –الفصل الدراسي الثاني 2020-2021م</a:t>
            </a: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838200" y="249471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ar-BH" sz="6600" b="1">
                <a:latin typeface="Sakkal Majalla" panose="02000000000000000000" pitchFamily="2" charset="-78"/>
                <a:cs typeface="Sakkal Majalla" panose="02000000000000000000" pitchFamily="2" charset="-78"/>
              </a:rPr>
              <a:t>انتهى الد</a:t>
            </a:r>
            <a:r>
              <a:rPr lang="ar-SA" sz="6600" b="1">
                <a:latin typeface="Sakkal Majalla" panose="02000000000000000000" pitchFamily="2" charset="-78"/>
                <a:cs typeface="Sakkal Majalla" panose="02000000000000000000" pitchFamily="2" charset="-78"/>
              </a:rPr>
              <a:t>ّ</a:t>
            </a:r>
            <a:r>
              <a:rPr lang="ar-BH" sz="6600" b="1">
                <a:latin typeface="Sakkal Majalla" panose="02000000000000000000" pitchFamily="2" charset="-78"/>
                <a:cs typeface="Sakkal Majalla" panose="02000000000000000000" pitchFamily="2" charset="-78"/>
              </a:rPr>
              <a:t>رس</a:t>
            </a:r>
            <a:endParaRPr lang="ar-BH" sz="66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="" xmlns:a16="http://schemas.microsoft.com/office/drawing/2014/main" id="{141F9157-7A12-4476-98FA-B7C85851A1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13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="" xmlns:a16="http://schemas.microsoft.com/office/drawing/2014/main" id="{337DF74D-73A7-419F-8CBC-F635588D28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ar-BH"/>
              <a:t>اللغة العربية/ الصّف الرّابع /الهمزة المتطرفة بعد مضموم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64977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95857" y="0"/>
            <a:ext cx="1646183" cy="1268068"/>
          </a:xfrm>
          <a:prstGeom prst="rect">
            <a:avLst/>
          </a:prstGeom>
        </p:spPr>
      </p:pic>
      <p:cxnSp>
        <p:nvCxnSpPr>
          <p:cNvPr id="5" name="Straight Connector 4"/>
          <p:cNvCxnSpPr/>
          <p:nvPr/>
        </p:nvCxnSpPr>
        <p:spPr>
          <a:xfrm flipV="1">
            <a:off x="270641" y="6264165"/>
            <a:ext cx="11498317" cy="42042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angle 6"/>
          <p:cNvSpPr>
            <a:spLocks/>
          </p:cNvSpPr>
          <p:nvPr/>
        </p:nvSpPr>
        <p:spPr>
          <a:xfrm>
            <a:off x="8349483" y="6306207"/>
            <a:ext cx="3419475" cy="381000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algn="r">
              <a:lnSpc>
                <a:spcPct val="106000"/>
              </a:lnSpc>
              <a:spcBef>
                <a:spcPts val="0"/>
              </a:spcBef>
              <a:spcAft>
                <a:spcPts val="800"/>
              </a:spcAft>
            </a:pPr>
            <a:r>
              <a:rPr lang="ar-BH" sz="14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Sakkal Majalla" panose="02000000000000000000" pitchFamily="2" charset="-78"/>
              </a:rPr>
              <a:t>وزارة التربية والتعليم –الفصل الدراسي الثاني 2020-2021م</a:t>
            </a: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3202655" y="784707"/>
            <a:ext cx="7577528" cy="1325563"/>
          </a:xfrm>
        </p:spPr>
        <p:txBody>
          <a:bodyPr>
            <a:normAutofit/>
          </a:bodyPr>
          <a:lstStyle/>
          <a:p>
            <a:pPr algn="r"/>
            <a:r>
              <a:rPr lang="ar-BH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anose="02000000000000000000" pitchFamily="2" charset="-78"/>
                <a:cs typeface="Sakkal Majalla" panose="02000000000000000000" pitchFamily="2" charset="-78"/>
              </a:rPr>
              <a:t>أَهدافُ </a:t>
            </a:r>
            <a:r>
              <a:rPr lang="ar-BH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anose="02000000000000000000" pitchFamily="2" charset="-78"/>
                <a:cs typeface="Sakkal Majalla" panose="02000000000000000000" pitchFamily="2" charset="-78"/>
              </a:rPr>
              <a:t>الدَّرْسِ: </a:t>
            </a:r>
            <a:endParaRPr lang="ar-BH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="" xmlns:a16="http://schemas.microsoft.com/office/drawing/2014/main" id="{56D5B1A9-90FD-4F2B-AECA-303A1FEA60AE}"/>
              </a:ext>
            </a:extLst>
          </p:cNvPr>
          <p:cNvSpPr/>
          <p:nvPr/>
        </p:nvSpPr>
        <p:spPr>
          <a:xfrm>
            <a:off x="2890685" y="1912074"/>
            <a:ext cx="7828729" cy="69087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r" rtl="1"/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1-</a:t>
            </a:r>
            <a:r>
              <a:rPr lang="ar-BH" sz="3600" b="1" dirty="0"/>
              <a:t> </a:t>
            </a:r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تَمْييزُ رَسمِ الهَمزةِ المُتَطَرِّفةِ بَعْدَ حَرْفٍ مَضَمومٍ. </a:t>
            </a:r>
            <a:r>
              <a:rPr lang="ar-BH" sz="1800" dirty="0">
                <a:latin typeface="Sakkal Majalla" panose="02000000000000000000" pitchFamily="2" charset="-78"/>
                <a:cs typeface="Sakkal Majalla" panose="02000000000000000000" pitchFamily="2" charset="-78"/>
              </a:rPr>
              <a:t>.</a:t>
            </a:r>
          </a:p>
          <a:p>
            <a:pPr algn="ctr"/>
            <a:endParaRPr lang="en-US" dirty="0"/>
          </a:p>
        </p:txBody>
      </p:sp>
      <p:sp>
        <p:nvSpPr>
          <p:cNvPr id="10" name="Rectangle 9">
            <a:extLst>
              <a:ext uri="{FF2B5EF4-FFF2-40B4-BE49-F238E27FC236}">
                <a16:creationId xmlns="" xmlns:a16="http://schemas.microsoft.com/office/drawing/2014/main" id="{3C5B95CF-B6F4-4CF5-8967-6CCBE49C4CEE}"/>
              </a:ext>
            </a:extLst>
          </p:cNvPr>
          <p:cNvSpPr/>
          <p:nvPr/>
        </p:nvSpPr>
        <p:spPr>
          <a:xfrm>
            <a:off x="2890685" y="3056749"/>
            <a:ext cx="7828729" cy="69087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indent="0" algn="r">
              <a:buNone/>
            </a:pPr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2- اسْتِنْتاجُ قاعِدَةِ الدَّرسِ مِنْ خِلالِ فِهْمِ الأمْثلَةِ </a:t>
            </a:r>
            <a:r>
              <a:rPr lang="ar-BH" sz="36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المَعْروضَةِ.  </a:t>
            </a:r>
            <a:r>
              <a:rPr lang="ar-BH" sz="1800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.</a:t>
            </a:r>
            <a:endParaRPr lang="ar-BH" sz="1800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="" xmlns:a16="http://schemas.microsoft.com/office/drawing/2014/main" id="{39B11926-53D0-405B-A642-8068D1DEC97F}"/>
              </a:ext>
            </a:extLst>
          </p:cNvPr>
          <p:cNvSpPr/>
          <p:nvPr/>
        </p:nvSpPr>
        <p:spPr>
          <a:xfrm>
            <a:off x="2890685" y="4315019"/>
            <a:ext cx="7889498" cy="69087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indent="0" algn="r">
              <a:buNone/>
            </a:pPr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3- تَوْظيفُ قاعِدَةِ الدَّرْسِ فِي الإنتاجِ الكِتابيّ </a:t>
            </a:r>
            <a:r>
              <a:rPr lang="ar-BH" sz="36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تَوْظيفًا </a:t>
            </a:r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سَليمًا.   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="" xmlns:a16="http://schemas.microsoft.com/office/drawing/2014/main" id="{90214717-F7EC-4C2A-8030-FA9C227D99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="" xmlns:a16="http://schemas.microsoft.com/office/drawing/2014/main" id="{00B9650B-2B87-4517-8619-834BBFCBF8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ar-BH"/>
              <a:t>اللغة العربية/ الصّف الرّابع /الهمزة المتطرفة بعد مضموم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28142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0" grpId="0" animBg="1"/>
      <p:bldP spid="11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22461" y="0"/>
            <a:ext cx="1119579" cy="862421"/>
          </a:xfrm>
          <a:prstGeom prst="rect">
            <a:avLst/>
          </a:prstGeom>
        </p:spPr>
      </p:pic>
      <p:cxnSp>
        <p:nvCxnSpPr>
          <p:cNvPr id="5" name="Straight Connector 4"/>
          <p:cNvCxnSpPr/>
          <p:nvPr/>
        </p:nvCxnSpPr>
        <p:spPr>
          <a:xfrm flipV="1">
            <a:off x="270641" y="6264165"/>
            <a:ext cx="11498317" cy="42042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angle 6"/>
          <p:cNvSpPr>
            <a:spLocks/>
          </p:cNvSpPr>
          <p:nvPr/>
        </p:nvSpPr>
        <p:spPr>
          <a:xfrm>
            <a:off x="8349483" y="6306207"/>
            <a:ext cx="3419475" cy="381000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algn="r">
              <a:lnSpc>
                <a:spcPct val="106000"/>
              </a:lnSpc>
              <a:spcBef>
                <a:spcPts val="0"/>
              </a:spcBef>
              <a:spcAft>
                <a:spcPts val="800"/>
              </a:spcAft>
            </a:pPr>
            <a:r>
              <a:rPr lang="ar-BH" sz="14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Sakkal Majalla" panose="02000000000000000000" pitchFamily="2" charset="-78"/>
              </a:rPr>
              <a:t>وزارة التربية والتعليم –الفصل الدراسي الثاني 2020-2021م</a:t>
            </a: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2534550" y="130349"/>
            <a:ext cx="7577528" cy="779572"/>
          </a:xfrm>
        </p:spPr>
        <p:txBody>
          <a:bodyPr>
            <a:normAutofit/>
          </a:bodyPr>
          <a:lstStyle/>
          <a:p>
            <a:pPr algn="r"/>
            <a:r>
              <a:rPr lang="ar-BH" sz="40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أَقْرَأُ النَّصَ التَّالِي ، ثُمَّ أُجيبُ عَمَّا يَليهِ مِن أَسْئلَةٍ. </a:t>
            </a:r>
          </a:p>
        </p:txBody>
      </p:sp>
      <p:sp>
        <p:nvSpPr>
          <p:cNvPr id="9" name="عنصر نائب للمحتوى 2"/>
          <p:cNvSpPr>
            <a:spLocks noGrp="1"/>
          </p:cNvSpPr>
          <p:nvPr>
            <p:ph idx="1"/>
          </p:nvPr>
        </p:nvSpPr>
        <p:spPr>
          <a:xfrm>
            <a:off x="642420" y="1086190"/>
            <a:ext cx="10835185" cy="5284357"/>
          </a:xfrm>
        </p:spPr>
        <p:txBody>
          <a:bodyPr>
            <a:normAutofit/>
          </a:bodyPr>
          <a:lstStyle/>
          <a:p>
            <a:pPr marL="0" indent="0" algn="r">
              <a:buNone/>
            </a:pPr>
            <a:r>
              <a:rPr lang="ar-BH" dirty="0">
                <a:latin typeface="Sakkal Majalla" panose="02000000000000000000" pitchFamily="2" charset="-78"/>
                <a:cs typeface="Sakkal Majalla" panose="02000000000000000000" pitchFamily="2" charset="-78"/>
              </a:rPr>
              <a:t>  </a:t>
            </a:r>
          </a:p>
          <a:p>
            <a:pPr marL="0" indent="0" algn="r">
              <a:buNone/>
            </a:pPr>
            <a:endParaRPr lang="ar-BH" dirty="0"/>
          </a:p>
          <a:p>
            <a:pPr marL="0" indent="0" algn="r">
              <a:buNone/>
            </a:pPr>
            <a:endParaRPr lang="ar-BH" dirty="0"/>
          </a:p>
          <a:p>
            <a:pPr marL="0" indent="0" algn="r">
              <a:buNone/>
            </a:pPr>
            <a:endParaRPr lang="ar-BH" dirty="0"/>
          </a:p>
          <a:p>
            <a:pPr marL="0" indent="0" algn="r">
              <a:buNone/>
            </a:pPr>
            <a:r>
              <a:rPr lang="ar-BH" sz="3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أولًا :</a:t>
            </a:r>
            <a:r>
              <a:rPr lang="ar-BH" sz="30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أَيْنَ وَقَعَتْ الْهَمْزَةُ ؟</a:t>
            </a:r>
            <a:r>
              <a:rPr lang="ar-BH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</a:p>
          <a:p>
            <a:pPr marL="0" indent="0" algn="r">
              <a:buNone/>
            </a:pPr>
            <a:r>
              <a:rPr lang="ar-BH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أ. في بِدايَةِ الْكَلِمَةِ.                     ب. في وَسَطِ الْكَلِمَةِ.          ج. في نَهايَةِ الْكَلِمَةِ.</a:t>
            </a:r>
          </a:p>
          <a:p>
            <a:pPr marL="0" indent="0" algn="r">
              <a:buNone/>
            </a:pPr>
            <a:r>
              <a:rPr lang="ar-BH" sz="3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ثانيًا:</a:t>
            </a:r>
            <a:r>
              <a:rPr lang="ar-BH" sz="30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أُلاحِظُ كَلِمَةَ تَلَكُّؤٍ ، كَيْفَ كُتِبَتْ الْهَمْزَةُ فِيها ؟</a:t>
            </a:r>
          </a:p>
          <a:p>
            <a:pPr marL="0" indent="0" algn="r">
              <a:buNone/>
            </a:pPr>
            <a:r>
              <a:rPr lang="ar-BH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أ.      على الأَلفِ.                    ب. على الْواوِ.                   ج. على الياءِ.</a:t>
            </a:r>
            <a:endParaRPr lang="ar-BH" b="1" dirty="0">
              <a:solidFill>
                <a:srgbClr val="FF00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marL="0" indent="0" algn="r">
              <a:buNone/>
            </a:pPr>
            <a:r>
              <a:rPr lang="ar-BH" sz="3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ثالثًا :</a:t>
            </a:r>
            <a:r>
              <a:rPr lang="ar-BH" sz="30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ما حَرَكَةُ الحَرْفِ الَّذي سَبَقَ الْهَمْزَةُ؟</a:t>
            </a:r>
          </a:p>
          <a:p>
            <a:pPr marL="0" indent="0" algn="r">
              <a:buNone/>
            </a:pPr>
            <a:r>
              <a:rPr lang="ar-BH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أ. الْفَتْحَةُ.                              ب الْكَسْرَةُ.                         ج. الضَّمَّةُ.</a:t>
            </a:r>
            <a:endParaRPr lang="en-US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0" name="شكل بيضاوي 9"/>
          <p:cNvSpPr/>
          <p:nvPr/>
        </p:nvSpPr>
        <p:spPr>
          <a:xfrm>
            <a:off x="4130722" y="3554974"/>
            <a:ext cx="1965278" cy="65956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شكل بيضاوي 10"/>
          <p:cNvSpPr/>
          <p:nvPr/>
        </p:nvSpPr>
        <p:spPr>
          <a:xfrm>
            <a:off x="7035597" y="4658480"/>
            <a:ext cx="1798820" cy="580873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شكل بيضاوي 11"/>
          <p:cNvSpPr/>
          <p:nvPr/>
        </p:nvSpPr>
        <p:spPr>
          <a:xfrm>
            <a:off x="4884609" y="5739946"/>
            <a:ext cx="1469036" cy="483061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itle 1">
            <a:extLst>
              <a:ext uri="{FF2B5EF4-FFF2-40B4-BE49-F238E27FC236}">
                <a16:creationId xmlns="" xmlns:a16="http://schemas.microsoft.com/office/drawing/2014/main" id="{FD8A2EA4-E80F-4C35-88C4-5FB5E33F85D3}"/>
              </a:ext>
            </a:extLst>
          </p:cNvPr>
          <p:cNvSpPr txBox="1">
            <a:spLocks/>
          </p:cNvSpPr>
          <p:nvPr/>
        </p:nvSpPr>
        <p:spPr>
          <a:xfrm>
            <a:off x="10052" y="130349"/>
            <a:ext cx="1714115" cy="574840"/>
          </a:xfrm>
          <a:prstGeom prst="rect">
            <a:avLst/>
          </a:prstGeom>
          <a:solidFill>
            <a:schemeClr val="accent4"/>
          </a:solidFill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rmAutofit fontScale="85000" lnSpcReduction="20000"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ك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ْ</a:t>
            </a:r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ت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ش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ف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ُ</a:t>
            </a:r>
            <a:endParaRPr lang="en-GB" sz="4400" b="1" dirty="0">
              <a:solidFill>
                <a:schemeClr val="bg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="" xmlns:a16="http://schemas.microsoft.com/office/drawing/2014/main" id="{9F80F8A4-0439-4F0B-94D9-ADDA7B3769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="" xmlns:a16="http://schemas.microsoft.com/office/drawing/2014/main" id="{3BC880B9-8939-4D04-8AFC-CC57DF6B13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ar-BH"/>
              <a:t>اللغة العربية/ الصّف الرّابع /الهمزة المتطرفة بعد مضموم</a:t>
            </a:r>
            <a:endParaRPr lang="en-US"/>
          </a:p>
        </p:txBody>
      </p:sp>
      <p:sp>
        <p:nvSpPr>
          <p:cNvPr id="14" name="Rectangle: Rounded Corners 13">
            <a:extLst>
              <a:ext uri="{FF2B5EF4-FFF2-40B4-BE49-F238E27FC236}">
                <a16:creationId xmlns="" xmlns:a16="http://schemas.microsoft.com/office/drawing/2014/main" id="{D11DD7F7-163D-42B6-81FB-9A39DFB84809}"/>
              </a:ext>
            </a:extLst>
          </p:cNvPr>
          <p:cNvSpPr/>
          <p:nvPr/>
        </p:nvSpPr>
        <p:spPr>
          <a:xfrm>
            <a:off x="1014046" y="844063"/>
            <a:ext cx="10339754" cy="2250830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marL="0" indent="0" algn="r">
              <a:buNone/>
            </a:pPr>
            <a:r>
              <a:rPr lang="ar-BH" sz="3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فِي يَومِ الجُمُعَةِ ، يَصْحُو حامِدٌ مُبَكِرًا  دُونَ </a:t>
            </a:r>
            <a:r>
              <a:rPr lang="ar-BH" sz="30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تَلَكُّؤٍ</a:t>
            </a:r>
            <a:r>
              <a:rPr lang="ar-BH" sz="3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أو </a:t>
            </a:r>
            <a:r>
              <a:rPr lang="ar-BH" sz="30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تَبَاطُؤٍ</a:t>
            </a:r>
            <a:r>
              <a:rPr lang="ar-BH" sz="3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كَيْ يَسْتَطيعَ الاسْتَعْدادَ لِصَلاةِ الجُمُعةِ فِي الجَامعِ الكَبيرِ .</a:t>
            </a:r>
          </a:p>
          <a:p>
            <a:pPr marL="0" indent="0" algn="r">
              <a:buNone/>
            </a:pPr>
            <a:r>
              <a:rPr lang="ar-BH" sz="3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يُحافِظُ حامدٌ عَلَى الاغْتسالِ و</a:t>
            </a:r>
            <a:r>
              <a:rPr lang="ar-BH" sz="30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التَّوَضُؤِ</a:t>
            </a:r>
            <a:r>
              <a:rPr lang="ar-BH" sz="3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بِشكلٍ سَليمٍ ، وارْتداءِ الثِّيابِ النَّظيفَةِ والمُنَاسِبَةِ للصَّلاةِ ، وَيَتَعَطَّرُ بأَطْيَبِ العُطُورِ قَبْلَ الذَّهابِ لِلجامِعِ.</a:t>
            </a:r>
          </a:p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65187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78000">
              <a:srgbClr val="ECECEC">
                <a:alpha val="56000"/>
              </a:srgbClr>
            </a:gs>
            <a:gs pos="39000">
              <a:schemeClr val="bg1"/>
            </a:gs>
            <a:gs pos="0">
              <a:schemeClr val="bg1">
                <a:lumMod val="95000"/>
              </a:schemeClr>
            </a:gs>
            <a:gs pos="100000">
              <a:schemeClr val="bg1">
                <a:lumMod val="85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95857" y="0"/>
            <a:ext cx="1646183" cy="1268068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609600" y="1268068"/>
            <a:ext cx="10972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endParaRPr lang="en-US" sz="3600" b="1" dirty="0">
              <a:cs typeface="Sultan bold" pitchFamily="2" charset="-78"/>
            </a:endParaRPr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270641" y="6264165"/>
            <a:ext cx="11498317" cy="42042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>
            <a:spLocks/>
          </p:cNvSpPr>
          <p:nvPr/>
        </p:nvSpPr>
        <p:spPr>
          <a:xfrm>
            <a:off x="8349483" y="6306207"/>
            <a:ext cx="3419475" cy="381000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algn="r">
              <a:lnSpc>
                <a:spcPct val="106000"/>
              </a:lnSpc>
              <a:spcBef>
                <a:spcPts val="0"/>
              </a:spcBef>
              <a:spcAft>
                <a:spcPts val="800"/>
              </a:spcAft>
            </a:pPr>
            <a:r>
              <a:rPr lang="ar-BH" sz="14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Sakkal Majalla" panose="02000000000000000000" pitchFamily="2" charset="-78"/>
              </a:rPr>
              <a:t>وزارة التربية والتعليم –الفصل الدراسي الثاني 2020-2021م</a:t>
            </a: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2326272" y="1136273"/>
            <a:ext cx="7539456" cy="909920"/>
          </a:xfrm>
        </p:spPr>
        <p:txBody>
          <a:bodyPr>
            <a:noAutofit/>
          </a:bodyPr>
          <a:lstStyle/>
          <a:p>
            <a:pPr algn="r"/>
            <a:r>
              <a:rPr lang="ar-SA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أُكْمِلُ مَلْءَ الـجَدْوَلِ بِمَا يُنَاسِبُ، كَمَا فِي الـمِثَالِ </a:t>
            </a:r>
            <a:r>
              <a:rPr lang="ar-BH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:</a:t>
            </a:r>
          </a:p>
        </p:txBody>
      </p:sp>
      <p:graphicFrame>
        <p:nvGraphicFramePr>
          <p:cNvPr id="1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31892948"/>
              </p:ext>
            </p:extLst>
          </p:nvPr>
        </p:nvGraphicFramePr>
        <p:xfrm>
          <a:off x="1797048" y="2436445"/>
          <a:ext cx="8445502" cy="3639783"/>
        </p:xfrm>
        <a:graphic>
          <a:graphicData uri="http://schemas.openxmlformats.org/drawingml/2006/table">
            <a:tbl>
              <a:tblPr firstRow="1" bandRow="1">
                <a:tableStyleId>{B301B821-A1FF-4177-AEE7-76D212191A09}</a:tableStyleId>
              </a:tblPr>
              <a:tblGrid>
                <a:gridCol w="2159814">
                  <a:extLst>
                    <a:ext uri="{9D8B030D-6E8A-4147-A177-3AD203B41FA5}">
                      <a16:colId xmlns="" xmlns:a16="http://schemas.microsoft.com/office/drawing/2014/main" val="3268568731"/>
                    </a:ext>
                  </a:extLst>
                </a:gridCol>
                <a:gridCol w="2302979">
                  <a:extLst>
                    <a:ext uri="{9D8B030D-6E8A-4147-A177-3AD203B41FA5}">
                      <a16:colId xmlns="" xmlns:a16="http://schemas.microsoft.com/office/drawing/2014/main" val="4230475449"/>
                    </a:ext>
                  </a:extLst>
                </a:gridCol>
                <a:gridCol w="2475394">
                  <a:extLst>
                    <a:ext uri="{9D8B030D-6E8A-4147-A177-3AD203B41FA5}">
                      <a16:colId xmlns="" xmlns:a16="http://schemas.microsoft.com/office/drawing/2014/main" val="1329541170"/>
                    </a:ext>
                  </a:extLst>
                </a:gridCol>
                <a:gridCol w="1507315">
                  <a:extLst>
                    <a:ext uri="{9D8B030D-6E8A-4147-A177-3AD203B41FA5}">
                      <a16:colId xmlns="" xmlns:a16="http://schemas.microsoft.com/office/drawing/2014/main" val="353432096"/>
                    </a:ext>
                  </a:extLst>
                </a:gridCol>
              </a:tblGrid>
              <a:tr h="891370">
                <a:tc>
                  <a:txBody>
                    <a:bodyPr/>
                    <a:lstStyle/>
                    <a:p>
                      <a:pPr algn="ctr"/>
                      <a:r>
                        <a:rPr lang="ar-SA" sz="3200" b="1" dirty="0">
                          <a:solidFill>
                            <a:schemeClr val="bg1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ش</a:t>
                      </a:r>
                      <a:r>
                        <a:rPr lang="ar-BH" sz="3200" b="1" dirty="0">
                          <a:solidFill>
                            <a:schemeClr val="bg1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َ</a:t>
                      </a:r>
                      <a:r>
                        <a:rPr lang="ar-SA" sz="3200" b="1" dirty="0">
                          <a:solidFill>
                            <a:schemeClr val="bg1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ك</a:t>
                      </a:r>
                      <a:r>
                        <a:rPr lang="ar-BH" sz="3200" b="1" dirty="0">
                          <a:solidFill>
                            <a:schemeClr val="bg1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ْ</a:t>
                      </a:r>
                      <a:r>
                        <a:rPr lang="ar-SA" sz="3200" b="1" dirty="0">
                          <a:solidFill>
                            <a:schemeClr val="bg1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ل</a:t>
                      </a:r>
                      <a:r>
                        <a:rPr lang="ar-BH" sz="3200" b="1" dirty="0">
                          <a:solidFill>
                            <a:schemeClr val="bg1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ُ</a:t>
                      </a:r>
                      <a:r>
                        <a:rPr lang="ar-SA" sz="3200" b="1" dirty="0">
                          <a:solidFill>
                            <a:schemeClr val="bg1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 اله</a:t>
                      </a:r>
                      <a:r>
                        <a:rPr lang="ar-BH" sz="3200" b="1" dirty="0">
                          <a:solidFill>
                            <a:schemeClr val="bg1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َ</a:t>
                      </a:r>
                      <a:r>
                        <a:rPr lang="ar-SA" sz="3200" b="1" dirty="0">
                          <a:solidFill>
                            <a:schemeClr val="bg1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م</a:t>
                      </a:r>
                      <a:r>
                        <a:rPr lang="ar-BH" sz="3200" b="1" dirty="0">
                          <a:solidFill>
                            <a:schemeClr val="bg1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ْ</a:t>
                      </a:r>
                      <a:r>
                        <a:rPr lang="ar-SA" sz="3200" b="1" dirty="0">
                          <a:solidFill>
                            <a:schemeClr val="bg1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ز</a:t>
                      </a:r>
                      <a:r>
                        <a:rPr lang="ar-BH" sz="3200" b="1" dirty="0">
                          <a:solidFill>
                            <a:schemeClr val="bg1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َ</a:t>
                      </a:r>
                      <a:r>
                        <a:rPr lang="ar-SA" sz="3200" b="1" dirty="0">
                          <a:solidFill>
                            <a:schemeClr val="bg1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ة</a:t>
                      </a:r>
                      <a:r>
                        <a:rPr lang="ar-BH" sz="3200" b="1" dirty="0">
                          <a:solidFill>
                            <a:schemeClr val="bg1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ِ</a:t>
                      </a:r>
                      <a:endParaRPr lang="en-US" sz="3200" b="1" dirty="0">
                        <a:solidFill>
                          <a:schemeClr val="bg1"/>
                        </a:solidFill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SA" sz="3200" b="1" dirty="0">
                          <a:solidFill>
                            <a:schemeClr val="bg1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ح</a:t>
                      </a:r>
                      <a:r>
                        <a:rPr lang="ar-BH" sz="3200" b="1" dirty="0">
                          <a:solidFill>
                            <a:schemeClr val="bg1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َ</a:t>
                      </a:r>
                      <a:r>
                        <a:rPr lang="ar-SA" sz="3200" b="1" dirty="0">
                          <a:solidFill>
                            <a:schemeClr val="bg1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ر</a:t>
                      </a:r>
                      <a:r>
                        <a:rPr lang="ar-BH" sz="3200" b="1" dirty="0">
                          <a:solidFill>
                            <a:schemeClr val="bg1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َ</a:t>
                      </a:r>
                      <a:r>
                        <a:rPr lang="ar-SA" sz="3200" b="1" dirty="0">
                          <a:solidFill>
                            <a:schemeClr val="bg1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ك</a:t>
                      </a:r>
                      <a:r>
                        <a:rPr lang="ar-BH" sz="3200" b="1" dirty="0">
                          <a:solidFill>
                            <a:schemeClr val="bg1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َ</a:t>
                      </a:r>
                      <a:r>
                        <a:rPr lang="ar-SA" sz="3200" b="1" dirty="0">
                          <a:solidFill>
                            <a:schemeClr val="bg1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ة</a:t>
                      </a:r>
                      <a:r>
                        <a:rPr lang="ar-BH" sz="3200" b="1" dirty="0">
                          <a:solidFill>
                            <a:schemeClr val="bg1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ُ</a:t>
                      </a:r>
                      <a:r>
                        <a:rPr lang="ar-SA" sz="3200" b="1" dirty="0">
                          <a:solidFill>
                            <a:schemeClr val="bg1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 ال</a:t>
                      </a:r>
                      <a:r>
                        <a:rPr lang="ar-BH" sz="3200" b="1" dirty="0">
                          <a:solidFill>
                            <a:schemeClr val="bg1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ْ</a:t>
                      </a:r>
                      <a:r>
                        <a:rPr lang="ar-SA" sz="3200" b="1" dirty="0">
                          <a:solidFill>
                            <a:schemeClr val="bg1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ح</a:t>
                      </a:r>
                      <a:r>
                        <a:rPr lang="ar-BH" sz="3200" b="1" dirty="0">
                          <a:solidFill>
                            <a:schemeClr val="bg1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َ</a:t>
                      </a:r>
                      <a:r>
                        <a:rPr lang="ar-SA" sz="3200" b="1" dirty="0">
                          <a:solidFill>
                            <a:schemeClr val="bg1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ر</a:t>
                      </a:r>
                      <a:r>
                        <a:rPr lang="ar-BH" sz="3200" b="1" dirty="0">
                          <a:solidFill>
                            <a:schemeClr val="bg1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ْ</a:t>
                      </a:r>
                      <a:r>
                        <a:rPr lang="ar-SA" sz="3200" b="1" dirty="0">
                          <a:solidFill>
                            <a:schemeClr val="bg1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ف</a:t>
                      </a:r>
                      <a:r>
                        <a:rPr lang="ar-BH" sz="3200" b="1" dirty="0">
                          <a:solidFill>
                            <a:schemeClr val="bg1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ِ</a:t>
                      </a:r>
                      <a:r>
                        <a:rPr lang="ar-SA" sz="3200" b="1" dirty="0">
                          <a:solidFill>
                            <a:schemeClr val="bg1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 السّابق</a:t>
                      </a:r>
                      <a:r>
                        <a:rPr lang="ar-BH" sz="3200" b="1" dirty="0">
                          <a:solidFill>
                            <a:schemeClr val="bg1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ِ</a:t>
                      </a:r>
                      <a:endParaRPr lang="en-US" sz="3200" b="1" dirty="0">
                        <a:solidFill>
                          <a:schemeClr val="bg1"/>
                        </a:solidFill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SA" sz="3200" b="1" dirty="0">
                          <a:solidFill>
                            <a:schemeClr val="bg1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م</a:t>
                      </a:r>
                      <a:r>
                        <a:rPr lang="ar-BH" sz="3200" b="1" dirty="0">
                          <a:solidFill>
                            <a:schemeClr val="bg1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َ</a:t>
                      </a:r>
                      <a:r>
                        <a:rPr lang="ar-SA" sz="3200" b="1" dirty="0">
                          <a:solidFill>
                            <a:schemeClr val="bg1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و</a:t>
                      </a:r>
                      <a:r>
                        <a:rPr lang="ar-BH" sz="3200" b="1" dirty="0">
                          <a:solidFill>
                            <a:schemeClr val="bg1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ْ</a:t>
                      </a:r>
                      <a:r>
                        <a:rPr lang="ar-SA" sz="3200" b="1" dirty="0">
                          <a:solidFill>
                            <a:schemeClr val="bg1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ق</a:t>
                      </a:r>
                      <a:r>
                        <a:rPr lang="ar-BH" sz="3200" b="1" dirty="0">
                          <a:solidFill>
                            <a:schemeClr val="bg1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ِ</a:t>
                      </a:r>
                      <a:r>
                        <a:rPr lang="ar-SA" sz="3200" b="1" dirty="0">
                          <a:solidFill>
                            <a:schemeClr val="bg1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ع</a:t>
                      </a:r>
                      <a:r>
                        <a:rPr lang="ar-BH" sz="3200" b="1" dirty="0">
                          <a:solidFill>
                            <a:schemeClr val="bg1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ُ</a:t>
                      </a:r>
                      <a:r>
                        <a:rPr lang="ar-SA" sz="3200" b="1" dirty="0">
                          <a:solidFill>
                            <a:schemeClr val="bg1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 اله</a:t>
                      </a:r>
                      <a:r>
                        <a:rPr lang="ar-BH" sz="3200" b="1" dirty="0">
                          <a:solidFill>
                            <a:schemeClr val="bg1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َ</a:t>
                      </a:r>
                      <a:r>
                        <a:rPr lang="ar-SA" sz="3200" b="1" dirty="0">
                          <a:solidFill>
                            <a:schemeClr val="bg1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م</a:t>
                      </a:r>
                      <a:r>
                        <a:rPr lang="ar-BH" sz="3200" b="1" dirty="0">
                          <a:solidFill>
                            <a:schemeClr val="bg1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ْ</a:t>
                      </a:r>
                      <a:r>
                        <a:rPr lang="ar-SA" sz="3200" b="1" dirty="0">
                          <a:solidFill>
                            <a:schemeClr val="bg1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ز</a:t>
                      </a:r>
                      <a:r>
                        <a:rPr lang="ar-BH" sz="3200" b="1" dirty="0">
                          <a:solidFill>
                            <a:schemeClr val="bg1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َ</a:t>
                      </a:r>
                      <a:r>
                        <a:rPr lang="ar-SA" sz="3200" b="1" dirty="0">
                          <a:solidFill>
                            <a:schemeClr val="bg1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ة</a:t>
                      </a:r>
                      <a:r>
                        <a:rPr lang="ar-BH" sz="3200" b="1" dirty="0">
                          <a:solidFill>
                            <a:schemeClr val="bg1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ِ</a:t>
                      </a:r>
                      <a:endParaRPr lang="en-US" sz="3200" b="1" dirty="0">
                        <a:solidFill>
                          <a:schemeClr val="bg1"/>
                        </a:solidFill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SA" sz="3200" b="1" dirty="0">
                          <a:solidFill>
                            <a:schemeClr val="bg1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الك</a:t>
                      </a:r>
                      <a:r>
                        <a:rPr lang="ar-BH" sz="3200" b="1" dirty="0">
                          <a:solidFill>
                            <a:schemeClr val="bg1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َ</a:t>
                      </a:r>
                      <a:r>
                        <a:rPr lang="ar-SA" sz="3200" b="1" dirty="0">
                          <a:solidFill>
                            <a:schemeClr val="bg1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ل</a:t>
                      </a:r>
                      <a:r>
                        <a:rPr lang="ar-BH" sz="3200" b="1" dirty="0">
                          <a:solidFill>
                            <a:schemeClr val="bg1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ِ</a:t>
                      </a:r>
                      <a:r>
                        <a:rPr lang="ar-SA" sz="3200" b="1" dirty="0">
                          <a:solidFill>
                            <a:schemeClr val="bg1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م</a:t>
                      </a:r>
                      <a:r>
                        <a:rPr lang="ar-BH" sz="3200" b="1" dirty="0">
                          <a:solidFill>
                            <a:schemeClr val="bg1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َ</a:t>
                      </a:r>
                      <a:r>
                        <a:rPr lang="ar-SA" sz="3200" b="1" dirty="0">
                          <a:solidFill>
                            <a:schemeClr val="bg1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ة</a:t>
                      </a:r>
                      <a:r>
                        <a:rPr lang="ar-BH" sz="3200" b="1" dirty="0">
                          <a:solidFill>
                            <a:schemeClr val="bg1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ُ</a:t>
                      </a:r>
                      <a:endParaRPr lang="en-US" sz="3200" b="1" dirty="0">
                        <a:solidFill>
                          <a:schemeClr val="bg1"/>
                        </a:solidFill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993241">
                <a:tc>
                  <a:txBody>
                    <a:bodyPr/>
                    <a:lstStyle/>
                    <a:p>
                      <a:pPr algn="ctr" rtl="1"/>
                      <a:r>
                        <a:rPr lang="ar-BH" sz="360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عَلَى الواوِ</a:t>
                      </a:r>
                      <a:endParaRPr lang="en-US" sz="3600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BH" sz="360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الضَّمَّةُ</a:t>
                      </a:r>
                      <a:endParaRPr lang="en-US" sz="3600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BH" sz="360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مُتَطَرِّفَةٌ</a:t>
                      </a:r>
                      <a:endParaRPr lang="en-US" sz="3600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BH" sz="3600" dirty="0">
                          <a:solidFill>
                            <a:srgbClr val="FF0000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تَلَكُّؤٍ</a:t>
                      </a:r>
                      <a:endParaRPr lang="en-US" sz="3600" b="1" dirty="0">
                        <a:solidFill>
                          <a:srgbClr val="FF0000"/>
                        </a:solidFill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789871">
                <a:tc>
                  <a:txBody>
                    <a:bodyPr/>
                    <a:lstStyle/>
                    <a:p>
                      <a:pPr algn="ctr" rtl="1"/>
                      <a:endParaRPr lang="en-US" sz="3600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en-US" sz="3600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en-US" sz="3600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BH" sz="3600" dirty="0">
                          <a:solidFill>
                            <a:srgbClr val="FF0000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تَبَاطُؤٍ</a:t>
                      </a:r>
                      <a:endParaRPr lang="en-US" sz="3600" b="1" dirty="0">
                        <a:solidFill>
                          <a:srgbClr val="FF0000"/>
                        </a:solidFill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789871">
                <a:tc>
                  <a:txBody>
                    <a:bodyPr/>
                    <a:lstStyle/>
                    <a:p>
                      <a:pPr algn="ctr" rtl="1"/>
                      <a:endParaRPr lang="en-US" sz="3600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en-US" sz="3600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en-US" sz="3600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BH" sz="3600" dirty="0">
                          <a:solidFill>
                            <a:srgbClr val="FF0000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التَّوَضُّؤِ</a:t>
                      </a:r>
                      <a:endParaRPr lang="en-US" sz="3600" b="1" dirty="0">
                        <a:solidFill>
                          <a:srgbClr val="FF0000"/>
                        </a:solidFill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="" xmlns:a16="http://schemas.microsoft.com/office/drawing/2014/main" val="3739306275"/>
                  </a:ext>
                </a:extLst>
              </a:tr>
            </a:tbl>
          </a:graphicData>
        </a:graphic>
      </p:graphicFrame>
      <p:sp>
        <p:nvSpPr>
          <p:cNvPr id="13" name="Title 1">
            <a:extLst>
              <a:ext uri="{FF2B5EF4-FFF2-40B4-BE49-F238E27FC236}">
                <a16:creationId xmlns="" xmlns:a16="http://schemas.microsoft.com/office/drawing/2014/main" id="{FD8A2EA4-E80F-4C35-88C4-5FB5E33F85D3}"/>
              </a:ext>
            </a:extLst>
          </p:cNvPr>
          <p:cNvSpPr txBox="1">
            <a:spLocks/>
          </p:cNvSpPr>
          <p:nvPr/>
        </p:nvSpPr>
        <p:spPr>
          <a:xfrm>
            <a:off x="18285" y="96833"/>
            <a:ext cx="1714115" cy="909920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rm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r"/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ك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ْ</a:t>
            </a:r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ت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ش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ف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ُ</a:t>
            </a:r>
            <a:endParaRPr lang="en-GB" sz="4400" b="1" dirty="0">
              <a:solidFill>
                <a:schemeClr val="bg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="" xmlns:a16="http://schemas.microsoft.com/office/drawing/2014/main" id="{0CE219D9-B677-4B41-8D8F-BD0FB943A9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="" xmlns:a16="http://schemas.microsoft.com/office/drawing/2014/main" id="{46D342AD-E2E9-4225-97D9-FDE5AC1D59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ar-BH"/>
              <a:t>اللغة العربية/ الصّف الرّابع /الهمزة المتطرفة بعد مضموم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89660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78000">
              <a:srgbClr val="ECECEC">
                <a:alpha val="56000"/>
              </a:srgbClr>
            </a:gs>
            <a:gs pos="39000">
              <a:schemeClr val="bg1"/>
            </a:gs>
            <a:gs pos="0">
              <a:schemeClr val="bg1">
                <a:lumMod val="95000"/>
              </a:schemeClr>
            </a:gs>
            <a:gs pos="100000">
              <a:schemeClr val="bg1">
                <a:lumMod val="85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95857" y="0"/>
            <a:ext cx="1646183" cy="1268068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348343" y="1268067"/>
            <a:ext cx="11432439" cy="5379475"/>
          </a:xfrm>
          <a:prstGeom prst="rect">
            <a:avLst/>
          </a:prstGeom>
          <a:solidFill>
            <a:schemeClr val="bg1">
              <a:alpha val="4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609600" y="1268068"/>
            <a:ext cx="10972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endParaRPr lang="en-US" sz="3600" b="1" dirty="0">
              <a:cs typeface="Sultan bold" pitchFamily="2" charset="-78"/>
            </a:endParaRPr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270641" y="6264165"/>
            <a:ext cx="11498317" cy="42042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>
            <a:spLocks/>
          </p:cNvSpPr>
          <p:nvPr/>
        </p:nvSpPr>
        <p:spPr>
          <a:xfrm>
            <a:off x="8349483" y="6306207"/>
            <a:ext cx="3419475" cy="381000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algn="r">
              <a:lnSpc>
                <a:spcPct val="106000"/>
              </a:lnSpc>
              <a:spcBef>
                <a:spcPts val="0"/>
              </a:spcBef>
              <a:spcAft>
                <a:spcPts val="800"/>
              </a:spcAft>
            </a:pPr>
            <a:r>
              <a:rPr lang="ar-BH" sz="14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Sakkal Majalla" panose="02000000000000000000" pitchFamily="2" charset="-78"/>
              </a:rPr>
              <a:t>وزارة التربية والتعليم –الفصل الدراسي الثاني 2020-2021م</a:t>
            </a: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1491917" y="1136273"/>
            <a:ext cx="7844588" cy="909920"/>
          </a:xfrm>
        </p:spPr>
        <p:txBody>
          <a:bodyPr>
            <a:noAutofit/>
          </a:bodyPr>
          <a:lstStyle/>
          <a:p>
            <a:pPr algn="r"/>
            <a:r>
              <a:rPr lang="ar-SA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أُكْمِلُ مَلْءَ الـجَدْوَلِ بِمَا يُنَاسِبُ، كَمَا فِي الـمِثَالِ </a:t>
            </a:r>
            <a:r>
              <a:rPr lang="ar-BH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:</a:t>
            </a:r>
          </a:p>
        </p:txBody>
      </p:sp>
      <p:sp>
        <p:nvSpPr>
          <p:cNvPr id="13" name="Title 1">
            <a:extLst>
              <a:ext uri="{FF2B5EF4-FFF2-40B4-BE49-F238E27FC236}">
                <a16:creationId xmlns="" xmlns:a16="http://schemas.microsoft.com/office/drawing/2014/main" id="{FD8A2EA4-E80F-4C35-88C4-5FB5E33F85D3}"/>
              </a:ext>
            </a:extLst>
          </p:cNvPr>
          <p:cNvSpPr txBox="1">
            <a:spLocks/>
          </p:cNvSpPr>
          <p:nvPr/>
        </p:nvSpPr>
        <p:spPr>
          <a:xfrm>
            <a:off x="87085" y="881873"/>
            <a:ext cx="1714115" cy="670340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rmAutofit fontScale="92500" lnSpcReduction="10000"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r"/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ك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ْ</a:t>
            </a:r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ت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ش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ف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ُ</a:t>
            </a:r>
            <a:endParaRPr lang="en-GB" sz="4400" b="1" dirty="0">
              <a:solidFill>
                <a:schemeClr val="bg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graphicFrame>
        <p:nvGraphicFramePr>
          <p:cNvPr id="14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82641502"/>
              </p:ext>
            </p:extLst>
          </p:nvPr>
        </p:nvGraphicFramePr>
        <p:xfrm>
          <a:off x="1613718" y="2137912"/>
          <a:ext cx="8445502" cy="3639783"/>
        </p:xfrm>
        <a:graphic>
          <a:graphicData uri="http://schemas.openxmlformats.org/drawingml/2006/table">
            <a:tbl>
              <a:tblPr firstRow="1" bandRow="1">
                <a:tableStyleId>{B301B821-A1FF-4177-AEE7-76D212191A09}</a:tableStyleId>
              </a:tblPr>
              <a:tblGrid>
                <a:gridCol w="2159814">
                  <a:extLst>
                    <a:ext uri="{9D8B030D-6E8A-4147-A177-3AD203B41FA5}">
                      <a16:colId xmlns="" xmlns:a16="http://schemas.microsoft.com/office/drawing/2014/main" val="3268568731"/>
                    </a:ext>
                  </a:extLst>
                </a:gridCol>
                <a:gridCol w="2302979">
                  <a:extLst>
                    <a:ext uri="{9D8B030D-6E8A-4147-A177-3AD203B41FA5}">
                      <a16:colId xmlns="" xmlns:a16="http://schemas.microsoft.com/office/drawing/2014/main" val="4230475449"/>
                    </a:ext>
                  </a:extLst>
                </a:gridCol>
                <a:gridCol w="2475394">
                  <a:extLst>
                    <a:ext uri="{9D8B030D-6E8A-4147-A177-3AD203B41FA5}">
                      <a16:colId xmlns="" xmlns:a16="http://schemas.microsoft.com/office/drawing/2014/main" val="1329541170"/>
                    </a:ext>
                  </a:extLst>
                </a:gridCol>
                <a:gridCol w="1507315">
                  <a:extLst>
                    <a:ext uri="{9D8B030D-6E8A-4147-A177-3AD203B41FA5}">
                      <a16:colId xmlns="" xmlns:a16="http://schemas.microsoft.com/office/drawing/2014/main" val="353432096"/>
                    </a:ext>
                  </a:extLst>
                </a:gridCol>
              </a:tblGrid>
              <a:tr h="891370">
                <a:tc>
                  <a:txBody>
                    <a:bodyPr/>
                    <a:lstStyle/>
                    <a:p>
                      <a:pPr algn="ctr"/>
                      <a:r>
                        <a:rPr lang="ar-SA" sz="3200" b="1" dirty="0">
                          <a:solidFill>
                            <a:schemeClr val="bg1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ش</a:t>
                      </a:r>
                      <a:r>
                        <a:rPr lang="ar-BH" sz="3200" b="1" dirty="0">
                          <a:solidFill>
                            <a:schemeClr val="bg1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َ</a:t>
                      </a:r>
                      <a:r>
                        <a:rPr lang="ar-SA" sz="3200" b="1" dirty="0">
                          <a:solidFill>
                            <a:schemeClr val="bg1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ك</a:t>
                      </a:r>
                      <a:r>
                        <a:rPr lang="ar-BH" sz="3200" b="1" dirty="0">
                          <a:solidFill>
                            <a:schemeClr val="bg1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ْ</a:t>
                      </a:r>
                      <a:r>
                        <a:rPr lang="ar-SA" sz="3200" b="1" dirty="0">
                          <a:solidFill>
                            <a:schemeClr val="bg1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ل</a:t>
                      </a:r>
                      <a:r>
                        <a:rPr lang="ar-BH" sz="3200" b="1" dirty="0">
                          <a:solidFill>
                            <a:schemeClr val="bg1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ُ</a:t>
                      </a:r>
                      <a:r>
                        <a:rPr lang="ar-SA" sz="3200" b="1" dirty="0">
                          <a:solidFill>
                            <a:schemeClr val="bg1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 اله</a:t>
                      </a:r>
                      <a:r>
                        <a:rPr lang="ar-BH" sz="3200" b="1" dirty="0">
                          <a:solidFill>
                            <a:schemeClr val="bg1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َ</a:t>
                      </a:r>
                      <a:r>
                        <a:rPr lang="ar-SA" sz="3200" b="1" dirty="0">
                          <a:solidFill>
                            <a:schemeClr val="bg1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م</a:t>
                      </a:r>
                      <a:r>
                        <a:rPr lang="ar-BH" sz="3200" b="1" dirty="0">
                          <a:solidFill>
                            <a:schemeClr val="bg1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ْ</a:t>
                      </a:r>
                      <a:r>
                        <a:rPr lang="ar-SA" sz="3200" b="1" dirty="0">
                          <a:solidFill>
                            <a:schemeClr val="bg1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ز</a:t>
                      </a:r>
                      <a:r>
                        <a:rPr lang="ar-BH" sz="3200" b="1" dirty="0">
                          <a:solidFill>
                            <a:schemeClr val="bg1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َ</a:t>
                      </a:r>
                      <a:r>
                        <a:rPr lang="ar-SA" sz="3200" b="1" dirty="0">
                          <a:solidFill>
                            <a:schemeClr val="bg1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ة</a:t>
                      </a:r>
                      <a:r>
                        <a:rPr lang="ar-BH" sz="3200" b="1" dirty="0">
                          <a:solidFill>
                            <a:schemeClr val="bg1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ِ</a:t>
                      </a:r>
                      <a:endParaRPr lang="en-US" sz="3200" b="1" dirty="0">
                        <a:solidFill>
                          <a:schemeClr val="bg1"/>
                        </a:solidFill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SA" sz="3200" b="1" dirty="0">
                          <a:solidFill>
                            <a:schemeClr val="bg1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ح</a:t>
                      </a:r>
                      <a:r>
                        <a:rPr lang="ar-BH" sz="3200" b="1" dirty="0">
                          <a:solidFill>
                            <a:schemeClr val="bg1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َ</a:t>
                      </a:r>
                      <a:r>
                        <a:rPr lang="ar-SA" sz="3200" b="1" dirty="0">
                          <a:solidFill>
                            <a:schemeClr val="bg1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ر</a:t>
                      </a:r>
                      <a:r>
                        <a:rPr lang="ar-BH" sz="3200" b="1" dirty="0">
                          <a:solidFill>
                            <a:schemeClr val="bg1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َ</a:t>
                      </a:r>
                      <a:r>
                        <a:rPr lang="ar-SA" sz="3200" b="1" dirty="0">
                          <a:solidFill>
                            <a:schemeClr val="bg1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ك</a:t>
                      </a:r>
                      <a:r>
                        <a:rPr lang="ar-BH" sz="3200" b="1" dirty="0">
                          <a:solidFill>
                            <a:schemeClr val="bg1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َ</a:t>
                      </a:r>
                      <a:r>
                        <a:rPr lang="ar-SA" sz="3200" b="1" dirty="0">
                          <a:solidFill>
                            <a:schemeClr val="bg1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ة</a:t>
                      </a:r>
                      <a:r>
                        <a:rPr lang="ar-BH" sz="3200" b="1" dirty="0">
                          <a:solidFill>
                            <a:schemeClr val="bg1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ُ</a:t>
                      </a:r>
                      <a:r>
                        <a:rPr lang="ar-SA" sz="3200" b="1" dirty="0">
                          <a:solidFill>
                            <a:schemeClr val="bg1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 ال</a:t>
                      </a:r>
                      <a:r>
                        <a:rPr lang="ar-BH" sz="3200" b="1" dirty="0">
                          <a:solidFill>
                            <a:schemeClr val="bg1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ْ</a:t>
                      </a:r>
                      <a:r>
                        <a:rPr lang="ar-SA" sz="3200" b="1" dirty="0">
                          <a:solidFill>
                            <a:schemeClr val="bg1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ح</a:t>
                      </a:r>
                      <a:r>
                        <a:rPr lang="ar-BH" sz="3200" b="1" dirty="0">
                          <a:solidFill>
                            <a:schemeClr val="bg1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َ</a:t>
                      </a:r>
                      <a:r>
                        <a:rPr lang="ar-SA" sz="3200" b="1" dirty="0">
                          <a:solidFill>
                            <a:schemeClr val="bg1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ر</a:t>
                      </a:r>
                      <a:r>
                        <a:rPr lang="ar-BH" sz="3200" b="1" dirty="0">
                          <a:solidFill>
                            <a:schemeClr val="bg1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ْ</a:t>
                      </a:r>
                      <a:r>
                        <a:rPr lang="ar-SA" sz="3200" b="1" dirty="0">
                          <a:solidFill>
                            <a:schemeClr val="bg1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ف</a:t>
                      </a:r>
                      <a:r>
                        <a:rPr lang="ar-BH" sz="3200" b="1" dirty="0">
                          <a:solidFill>
                            <a:schemeClr val="bg1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ِ</a:t>
                      </a:r>
                      <a:r>
                        <a:rPr lang="ar-SA" sz="3200" b="1" dirty="0">
                          <a:solidFill>
                            <a:schemeClr val="bg1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 السّابق</a:t>
                      </a:r>
                      <a:r>
                        <a:rPr lang="ar-BH" sz="3200" b="1" dirty="0">
                          <a:solidFill>
                            <a:schemeClr val="bg1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ِ</a:t>
                      </a:r>
                      <a:endParaRPr lang="en-US" sz="3200" b="1" dirty="0">
                        <a:solidFill>
                          <a:schemeClr val="bg1"/>
                        </a:solidFill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SA" sz="3200" b="1" dirty="0">
                          <a:solidFill>
                            <a:schemeClr val="bg1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م</a:t>
                      </a:r>
                      <a:r>
                        <a:rPr lang="ar-BH" sz="3200" b="1" dirty="0">
                          <a:solidFill>
                            <a:schemeClr val="bg1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َ</a:t>
                      </a:r>
                      <a:r>
                        <a:rPr lang="ar-SA" sz="3200" b="1" dirty="0">
                          <a:solidFill>
                            <a:schemeClr val="bg1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و</a:t>
                      </a:r>
                      <a:r>
                        <a:rPr lang="ar-BH" sz="3200" b="1" dirty="0">
                          <a:solidFill>
                            <a:schemeClr val="bg1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ْ</a:t>
                      </a:r>
                      <a:r>
                        <a:rPr lang="ar-SA" sz="3200" b="1" dirty="0">
                          <a:solidFill>
                            <a:schemeClr val="bg1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ق</a:t>
                      </a:r>
                      <a:r>
                        <a:rPr lang="ar-BH" sz="3200" b="1" dirty="0">
                          <a:solidFill>
                            <a:schemeClr val="bg1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ِ</a:t>
                      </a:r>
                      <a:r>
                        <a:rPr lang="ar-SA" sz="3200" b="1" dirty="0">
                          <a:solidFill>
                            <a:schemeClr val="bg1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ع</a:t>
                      </a:r>
                      <a:r>
                        <a:rPr lang="ar-BH" sz="3200" b="1" dirty="0">
                          <a:solidFill>
                            <a:schemeClr val="bg1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ُ</a:t>
                      </a:r>
                      <a:r>
                        <a:rPr lang="ar-SA" sz="3200" b="1" dirty="0">
                          <a:solidFill>
                            <a:schemeClr val="bg1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 اله</a:t>
                      </a:r>
                      <a:r>
                        <a:rPr lang="ar-BH" sz="3200" b="1" dirty="0">
                          <a:solidFill>
                            <a:schemeClr val="bg1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َ</a:t>
                      </a:r>
                      <a:r>
                        <a:rPr lang="ar-SA" sz="3200" b="1" dirty="0">
                          <a:solidFill>
                            <a:schemeClr val="bg1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م</a:t>
                      </a:r>
                      <a:r>
                        <a:rPr lang="ar-BH" sz="3200" b="1" dirty="0">
                          <a:solidFill>
                            <a:schemeClr val="bg1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ْ</a:t>
                      </a:r>
                      <a:r>
                        <a:rPr lang="ar-SA" sz="3200" b="1" dirty="0">
                          <a:solidFill>
                            <a:schemeClr val="bg1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ز</a:t>
                      </a:r>
                      <a:r>
                        <a:rPr lang="ar-BH" sz="3200" b="1" dirty="0">
                          <a:solidFill>
                            <a:schemeClr val="bg1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َ</a:t>
                      </a:r>
                      <a:r>
                        <a:rPr lang="ar-SA" sz="3200" b="1" dirty="0">
                          <a:solidFill>
                            <a:schemeClr val="bg1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ة</a:t>
                      </a:r>
                      <a:r>
                        <a:rPr lang="ar-BH" sz="3200" b="1" dirty="0">
                          <a:solidFill>
                            <a:schemeClr val="bg1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ِ</a:t>
                      </a:r>
                      <a:endParaRPr lang="en-US" sz="3200" b="1" dirty="0">
                        <a:solidFill>
                          <a:schemeClr val="bg1"/>
                        </a:solidFill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SA" sz="3200" b="1" dirty="0">
                          <a:solidFill>
                            <a:schemeClr val="bg1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الك</a:t>
                      </a:r>
                      <a:r>
                        <a:rPr lang="ar-BH" sz="3200" b="1" dirty="0">
                          <a:solidFill>
                            <a:schemeClr val="bg1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َ</a:t>
                      </a:r>
                      <a:r>
                        <a:rPr lang="ar-SA" sz="3200" b="1" dirty="0">
                          <a:solidFill>
                            <a:schemeClr val="bg1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ل</a:t>
                      </a:r>
                      <a:r>
                        <a:rPr lang="ar-BH" sz="3200" b="1" dirty="0">
                          <a:solidFill>
                            <a:schemeClr val="bg1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ِ</a:t>
                      </a:r>
                      <a:r>
                        <a:rPr lang="ar-SA" sz="3200" b="1" dirty="0">
                          <a:solidFill>
                            <a:schemeClr val="bg1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م</a:t>
                      </a:r>
                      <a:r>
                        <a:rPr lang="ar-BH" sz="3200" b="1" dirty="0">
                          <a:solidFill>
                            <a:schemeClr val="bg1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َ</a:t>
                      </a:r>
                      <a:r>
                        <a:rPr lang="ar-SA" sz="3200" b="1" dirty="0">
                          <a:solidFill>
                            <a:schemeClr val="bg1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ة</a:t>
                      </a:r>
                      <a:r>
                        <a:rPr lang="ar-BH" sz="3200" b="1" dirty="0">
                          <a:solidFill>
                            <a:schemeClr val="bg1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ُ</a:t>
                      </a:r>
                      <a:endParaRPr lang="en-US" sz="3200" b="1" dirty="0">
                        <a:solidFill>
                          <a:schemeClr val="bg1"/>
                        </a:solidFill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993241">
                <a:tc>
                  <a:txBody>
                    <a:bodyPr/>
                    <a:lstStyle/>
                    <a:p>
                      <a:pPr algn="ctr" rtl="1"/>
                      <a:r>
                        <a:rPr lang="ar-BH" sz="3600" b="1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عَلَى الواوِ</a:t>
                      </a:r>
                      <a:endParaRPr lang="en-US" sz="3600" b="1" dirty="0">
                        <a:solidFill>
                          <a:schemeClr val="accent6">
                            <a:lumMod val="75000"/>
                          </a:schemeClr>
                        </a:solidFill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BH" sz="3600" b="1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الضَّمَّةُ</a:t>
                      </a:r>
                      <a:endParaRPr lang="en-US" sz="3600" b="1" dirty="0">
                        <a:solidFill>
                          <a:schemeClr val="accent6">
                            <a:lumMod val="75000"/>
                          </a:schemeClr>
                        </a:solidFill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BH" sz="3600" b="1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مُتَطَرِّفَةٌ</a:t>
                      </a:r>
                      <a:endParaRPr lang="en-US" sz="3600" b="1" dirty="0">
                        <a:solidFill>
                          <a:schemeClr val="accent6">
                            <a:lumMod val="75000"/>
                          </a:schemeClr>
                        </a:solidFill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BH" sz="3600" dirty="0">
                          <a:solidFill>
                            <a:srgbClr val="FF0000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تَلَكُّؤٍ</a:t>
                      </a:r>
                      <a:endParaRPr lang="en-US" sz="3600" b="1" dirty="0">
                        <a:solidFill>
                          <a:srgbClr val="FF0000"/>
                        </a:solidFill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789871">
                <a:tc>
                  <a:txBody>
                    <a:bodyPr/>
                    <a:lstStyle/>
                    <a:p>
                      <a:pPr algn="ctr" rtl="1"/>
                      <a:r>
                        <a:rPr lang="ar-BH" sz="3600" b="1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عَلَى الواوِ</a:t>
                      </a:r>
                      <a:endParaRPr lang="en-US" sz="3600" b="1" dirty="0">
                        <a:solidFill>
                          <a:schemeClr val="accent6">
                            <a:lumMod val="75000"/>
                          </a:schemeClr>
                        </a:solidFill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BH" sz="3600" b="1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الضَّمَّةُ</a:t>
                      </a:r>
                      <a:endParaRPr lang="en-US" sz="3600" b="1" dirty="0">
                        <a:solidFill>
                          <a:schemeClr val="accent6">
                            <a:lumMod val="75000"/>
                          </a:schemeClr>
                        </a:solidFill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BH" sz="3600" b="1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مُتَطَرِّفَةٌ</a:t>
                      </a:r>
                      <a:endParaRPr lang="en-US" sz="3600" b="1" dirty="0">
                        <a:solidFill>
                          <a:schemeClr val="accent6">
                            <a:lumMod val="75000"/>
                          </a:schemeClr>
                        </a:solidFill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BH" sz="3600" dirty="0">
                          <a:solidFill>
                            <a:srgbClr val="FF0000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تَبَاطُؤٍ</a:t>
                      </a:r>
                      <a:endParaRPr lang="en-US" sz="3600" b="1" dirty="0">
                        <a:solidFill>
                          <a:srgbClr val="FF0000"/>
                        </a:solidFill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789871">
                <a:tc>
                  <a:txBody>
                    <a:bodyPr/>
                    <a:lstStyle/>
                    <a:p>
                      <a:pPr algn="ctr" rtl="1"/>
                      <a:r>
                        <a:rPr lang="ar-BH" sz="3600" b="1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عَلَى الواوِ</a:t>
                      </a:r>
                      <a:endParaRPr lang="en-US" sz="3600" b="1" dirty="0">
                        <a:solidFill>
                          <a:schemeClr val="accent6">
                            <a:lumMod val="75000"/>
                          </a:schemeClr>
                        </a:solidFill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BH" sz="3600" b="1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الضَّمَّةُ</a:t>
                      </a:r>
                      <a:endParaRPr lang="en-US" sz="3600" b="1" dirty="0">
                        <a:solidFill>
                          <a:schemeClr val="accent6">
                            <a:lumMod val="75000"/>
                          </a:schemeClr>
                        </a:solidFill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BH" sz="3600" b="1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مُتَطَرِّفَةٌ</a:t>
                      </a:r>
                      <a:endParaRPr lang="en-US" sz="3600" b="1" dirty="0">
                        <a:solidFill>
                          <a:schemeClr val="accent6">
                            <a:lumMod val="75000"/>
                          </a:schemeClr>
                        </a:solidFill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BH" sz="3600" dirty="0">
                          <a:solidFill>
                            <a:srgbClr val="FF0000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التَّوَضُّؤِ</a:t>
                      </a:r>
                      <a:endParaRPr lang="en-US" sz="3600" b="1" dirty="0">
                        <a:solidFill>
                          <a:srgbClr val="FF0000"/>
                        </a:solidFill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="" xmlns:a16="http://schemas.microsoft.com/office/drawing/2014/main" val="3739306275"/>
                  </a:ext>
                </a:extLst>
              </a:tr>
            </a:tbl>
          </a:graphicData>
        </a:graphic>
      </p:graphicFrame>
      <p:sp>
        <p:nvSpPr>
          <p:cNvPr id="15" name="عنوان 1">
            <a:extLst>
              <a:ext uri="{FF2B5EF4-FFF2-40B4-BE49-F238E27FC236}">
                <a16:creationId xmlns="" xmlns:a16="http://schemas.microsoft.com/office/drawing/2014/main" id="{501BCA4E-FF79-41F6-AD51-B0AD52ADB870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2209324" cy="839578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rmAutofit/>
          </a:bodyPr>
          <a:lstStyle>
            <a:defPPr>
              <a:defRPr lang="ar-BH"/>
            </a:defPPr>
            <a:lvl1pPr defTabSz="457200">
              <a:spcBef>
                <a:spcPct val="0"/>
              </a:spcBef>
              <a:buNone/>
              <a:defRPr sz="4400" b="1">
                <a:solidFill>
                  <a:schemeClr val="bg1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r>
              <a:rPr lang="ar-SA" dirty="0">
                <a:solidFill>
                  <a:schemeClr val="tx1"/>
                </a:solidFill>
              </a:rPr>
              <a:t>أُقَيِّمُ إِجَابَتِي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="" xmlns:a16="http://schemas.microsoft.com/office/drawing/2014/main" id="{2BB0EAC0-EA01-4A31-A1F6-9F1152AA9C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="" xmlns:a16="http://schemas.microsoft.com/office/drawing/2014/main" id="{25092CCC-6FF0-470D-B9A8-755C8A4A90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ar-BH"/>
              <a:t>اللغة العربية/ الصّف الرّابع /الهمزة المتطرفة بعد مضموم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50179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78000">
              <a:srgbClr val="ECECEC">
                <a:alpha val="56000"/>
              </a:srgbClr>
            </a:gs>
            <a:gs pos="39000">
              <a:schemeClr val="bg1"/>
            </a:gs>
            <a:gs pos="0">
              <a:schemeClr val="bg1">
                <a:lumMod val="95000"/>
              </a:schemeClr>
            </a:gs>
            <a:gs pos="100000">
              <a:schemeClr val="bg1">
                <a:lumMod val="85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95857" y="0"/>
            <a:ext cx="1646183" cy="1268068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609600" y="1268068"/>
            <a:ext cx="10972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endParaRPr lang="en-US" sz="3600" b="1" dirty="0">
              <a:cs typeface="Sultan bold" pitchFamily="2" charset="-78"/>
            </a:endParaRPr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270641" y="6264165"/>
            <a:ext cx="11498317" cy="42042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>
            <a:spLocks/>
          </p:cNvSpPr>
          <p:nvPr/>
        </p:nvSpPr>
        <p:spPr>
          <a:xfrm>
            <a:off x="8349483" y="6306207"/>
            <a:ext cx="3419475" cy="381000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algn="r">
              <a:lnSpc>
                <a:spcPct val="106000"/>
              </a:lnSpc>
              <a:spcBef>
                <a:spcPts val="0"/>
              </a:spcBef>
              <a:spcAft>
                <a:spcPts val="800"/>
              </a:spcAft>
            </a:pPr>
            <a:r>
              <a:rPr lang="ar-BH" sz="14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Sakkal Majalla" panose="02000000000000000000" pitchFamily="2" charset="-78"/>
              </a:rPr>
              <a:t>وزارة التربية والتعليم –الفصل الدراسي الثاني 2020-2021م</a:t>
            </a: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6" name="عنوان 1">
            <a:extLst>
              <a:ext uri="{FF2B5EF4-FFF2-40B4-BE49-F238E27FC236}">
                <a16:creationId xmlns="" xmlns:a16="http://schemas.microsoft.com/office/drawing/2014/main" id="{B5CD38D9-DD2C-49A9-8266-F4A1A105A670}"/>
              </a:ext>
            </a:extLst>
          </p:cNvPr>
          <p:cNvSpPr txBox="1">
            <a:spLocks/>
          </p:cNvSpPr>
          <p:nvPr/>
        </p:nvSpPr>
        <p:spPr>
          <a:xfrm>
            <a:off x="8153400" y="1318211"/>
            <a:ext cx="3042088" cy="998352"/>
          </a:xfrm>
          <a:prstGeom prst="rect">
            <a:avLst/>
          </a:prstGeom>
        </p:spPr>
        <p:txBody>
          <a:bodyPr vert="horz" lIns="91440" tIns="45720" rIns="91440" bIns="45720" rtlCol="0" anchor="t">
            <a:normAutofit lnSpcReduction="10000"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ar-SA" sz="6000" b="1" dirty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أ</a:t>
            </a:r>
            <a:r>
              <a:rPr lang="ar-BH" sz="6000" b="1" dirty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َ</a:t>
            </a:r>
            <a:r>
              <a:rPr lang="ar-SA" sz="6000" b="1" dirty="0" smtClean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سْتَنْتِجُ</a:t>
            </a:r>
            <a:r>
              <a:rPr lang="ar-BH" sz="6000" b="1" dirty="0" smtClean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:</a:t>
            </a:r>
            <a:endParaRPr lang="en-US" sz="6000" b="1" dirty="0">
              <a:solidFill>
                <a:srgbClr val="FF0000"/>
              </a:solidFill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sp>
        <p:nvSpPr>
          <p:cNvPr id="17" name="Round Diagonal Corner Rectangle 3"/>
          <p:cNvSpPr/>
          <p:nvPr/>
        </p:nvSpPr>
        <p:spPr>
          <a:xfrm>
            <a:off x="887104" y="2302163"/>
            <a:ext cx="9742796" cy="2794000"/>
          </a:xfrm>
          <a:prstGeom prst="round2Diag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BH" sz="60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تُكْتَبُ الهَمْزَةُ المُتَطَرِّفَةُ عَلى (واو) إِذا سَبَقَها حَرْفٌ مَضْمُومٌ. </a:t>
            </a:r>
            <a:endParaRPr lang="en-US" sz="6000" b="1" dirty="0">
              <a:solidFill>
                <a:schemeClr val="tx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="" xmlns:a16="http://schemas.microsoft.com/office/drawing/2014/main" id="{DEBABF2F-20DC-475C-8AF7-41B92792AB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="" xmlns:a16="http://schemas.microsoft.com/office/drawing/2014/main" id="{B830EB9E-9B3C-47F9-AC7E-5B78C86430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ar-BH"/>
              <a:t>اللغة العربية/ الصّف الرّابع /الهمزة المتطرفة بعد مضموم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16048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78000">
              <a:srgbClr val="ECECEC">
                <a:alpha val="56000"/>
              </a:srgbClr>
            </a:gs>
            <a:gs pos="39000">
              <a:schemeClr val="bg1"/>
            </a:gs>
            <a:gs pos="0">
              <a:schemeClr val="bg1">
                <a:lumMod val="95000"/>
              </a:schemeClr>
            </a:gs>
            <a:gs pos="100000">
              <a:schemeClr val="bg1">
                <a:lumMod val="85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95857" y="0"/>
            <a:ext cx="1646183" cy="1268068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348343" y="1268067"/>
            <a:ext cx="11432439" cy="5379475"/>
          </a:xfrm>
          <a:prstGeom prst="rect">
            <a:avLst/>
          </a:prstGeom>
          <a:solidFill>
            <a:schemeClr val="bg1">
              <a:alpha val="4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609600" y="1268068"/>
            <a:ext cx="10972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endParaRPr lang="en-US" sz="3600" b="1" dirty="0">
              <a:cs typeface="Sultan bold" pitchFamily="2" charset="-78"/>
            </a:endParaRPr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270641" y="6264165"/>
            <a:ext cx="11498317" cy="42042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>
            <a:spLocks/>
          </p:cNvSpPr>
          <p:nvPr/>
        </p:nvSpPr>
        <p:spPr>
          <a:xfrm>
            <a:off x="8349483" y="6306207"/>
            <a:ext cx="3419475" cy="381000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algn="r">
              <a:lnSpc>
                <a:spcPct val="106000"/>
              </a:lnSpc>
              <a:spcBef>
                <a:spcPts val="0"/>
              </a:spcBef>
              <a:spcAft>
                <a:spcPts val="800"/>
              </a:spcAft>
            </a:pPr>
            <a:r>
              <a:rPr lang="ar-BH" sz="14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Sakkal Majalla" panose="02000000000000000000" pitchFamily="2" charset="-78"/>
              </a:rPr>
              <a:t>وزارة التربية والتعليم –الفصل الدراسي الثاني 2020-2021م</a:t>
            </a: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9" name="عنوان 2"/>
          <p:cNvSpPr txBox="1">
            <a:spLocks/>
          </p:cNvSpPr>
          <p:nvPr/>
        </p:nvSpPr>
        <p:spPr>
          <a:xfrm>
            <a:off x="1126670" y="1484350"/>
            <a:ext cx="9786257" cy="12414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ar-BH" sz="36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أَرْسِمُ الهَمْزةَ بالشَّكلِ الصَّحيحِ فِي المَكانِ </a:t>
            </a:r>
            <a:r>
              <a:rPr lang="ar-BH" sz="3600" b="1" dirty="0" smtClean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الخَالِي، </a:t>
            </a:r>
            <a:r>
              <a:rPr lang="ar-BH" sz="36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بَعدَ مُلاحَظتِي لِحَرَكَةِ الحَرْفِ الَّذي </a:t>
            </a:r>
            <a:r>
              <a:rPr lang="ar-BH" sz="3600" b="1" dirty="0" smtClean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يَسْبقُها.</a:t>
            </a:r>
            <a:endParaRPr lang="en-US" sz="3600" b="1" dirty="0">
              <a:solidFill>
                <a:srgbClr val="FF00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graphicFrame>
        <p:nvGraphicFramePr>
          <p:cNvPr id="11" name="عنصر نائب للمحتوى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07826534"/>
              </p:ext>
            </p:extLst>
          </p:nvPr>
        </p:nvGraphicFramePr>
        <p:xfrm>
          <a:off x="1261272" y="3004932"/>
          <a:ext cx="9669455" cy="311186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669455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</a:tblGrid>
              <a:tr h="777966">
                <a:tc>
                  <a:txBody>
                    <a:bodyPr/>
                    <a:lstStyle/>
                    <a:p>
                      <a:pPr algn="r" rtl="1"/>
                      <a:r>
                        <a:rPr lang="ar-BH" sz="320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اللُـ.....لُـ....</a:t>
                      </a:r>
                      <a:r>
                        <a:rPr lang="ar-BH" sz="3200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 والمَرجانُ مِن الثَّرَواتِ الْبَحْريَّة ِ.</a:t>
                      </a:r>
                      <a:endParaRPr lang="en-US" sz="3200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777966">
                <a:tc>
                  <a:txBody>
                    <a:bodyPr/>
                    <a:lstStyle/>
                    <a:p>
                      <a:pPr algn="r" rtl="1"/>
                      <a:r>
                        <a:rPr lang="ar-BH" sz="3200" b="1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فَحَصَ طَبيبُ العُيونِ بـُ... بـُ... عَيْنِ حَمْزَةَ . </a:t>
                      </a:r>
                      <a:endParaRPr lang="en-US" sz="3200" b="1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777966">
                <a:tc>
                  <a:txBody>
                    <a:bodyPr/>
                    <a:lstStyle/>
                    <a:p>
                      <a:pPr algn="r" rtl="1"/>
                      <a:r>
                        <a:rPr lang="ar-BH" sz="3200" b="1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لمْ يَجْرُ..... أحدٌ عَلَى</a:t>
                      </a:r>
                      <a:r>
                        <a:rPr lang="ar-BH" sz="32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 مَدِّ يَدِهِ قَبْلَ أَنْ يَجْلِسَ الأَبُ عَلَى المَائِدَةِ .</a:t>
                      </a:r>
                      <a:endParaRPr lang="en-US" sz="3200" b="1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777966">
                <a:tc>
                  <a:txBody>
                    <a:bodyPr/>
                    <a:lstStyle/>
                    <a:p>
                      <a:pPr algn="r" rtl="1"/>
                      <a:r>
                        <a:rPr lang="ar-BH" sz="3200" b="1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أَخْبَرَ المُدَرِّبُ اللاّعبِينَ بِمَوْعِدِ التَّهيـُ...... لِلْمُباراةِ</a:t>
                      </a:r>
                      <a:r>
                        <a:rPr lang="ar-BH" sz="32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 .</a:t>
                      </a:r>
                      <a:endParaRPr lang="en-US" sz="3200" b="1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2" name="عنوان 1">
            <a:extLst>
              <a:ext uri="{FF2B5EF4-FFF2-40B4-BE49-F238E27FC236}">
                <a16:creationId xmlns="" xmlns:a16="http://schemas.microsoft.com/office/drawing/2014/main" id="{B5CD38D9-DD2C-49A9-8266-F4A1A105A670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94924" cy="839578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rmAutofit/>
          </a:bodyPr>
          <a:lstStyle>
            <a:defPPr>
              <a:defRPr lang="ar-BH"/>
            </a:defPPr>
            <a:lvl1pPr defTabSz="457200">
              <a:spcBef>
                <a:spcPct val="0"/>
              </a:spcBef>
              <a:buNone/>
              <a:defRPr sz="4400" b="1">
                <a:solidFill>
                  <a:schemeClr val="bg1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r>
              <a:rPr lang="ar-SA" dirty="0"/>
              <a:t>أُطَبِّقُ</a:t>
            </a:r>
            <a:endParaRPr lang="en-US" dirty="0"/>
          </a:p>
        </p:txBody>
      </p:sp>
      <p:sp>
        <p:nvSpPr>
          <p:cNvPr id="13" name="Title 1">
            <a:extLst>
              <a:ext uri="{FF2B5EF4-FFF2-40B4-BE49-F238E27FC236}">
                <a16:creationId xmlns="" xmlns:a16="http://schemas.microsoft.com/office/drawing/2014/main" id="{9ED7111E-54FC-4DB2-A0F2-381FECD2F010}"/>
              </a:ext>
            </a:extLst>
          </p:cNvPr>
          <p:cNvSpPr txBox="1">
            <a:spLocks/>
          </p:cNvSpPr>
          <p:nvPr/>
        </p:nvSpPr>
        <p:spPr>
          <a:xfrm>
            <a:off x="8550988" y="401440"/>
            <a:ext cx="1692291" cy="876275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1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ar-BH" sz="40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نشاط 1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="" xmlns:a16="http://schemas.microsoft.com/office/drawing/2014/main" id="{0E47AF20-7EC5-455E-BBE7-94D2FD0735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7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="" xmlns:a16="http://schemas.microsoft.com/office/drawing/2014/main" id="{26367DD3-ED57-4AC0-9959-2847D86AAC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ar-BH"/>
              <a:t>اللغة العربية/ الصّف الرّابع /الهمزة المتطرفة بعد مضموم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76660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78000">
              <a:srgbClr val="ECECEC">
                <a:alpha val="56000"/>
              </a:srgbClr>
            </a:gs>
            <a:gs pos="39000">
              <a:schemeClr val="bg1"/>
            </a:gs>
            <a:gs pos="0">
              <a:schemeClr val="bg1">
                <a:lumMod val="95000"/>
              </a:schemeClr>
            </a:gs>
            <a:gs pos="100000">
              <a:schemeClr val="bg1">
                <a:lumMod val="85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95857" y="0"/>
            <a:ext cx="1646183" cy="1268068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609600" y="1268068"/>
            <a:ext cx="10972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endParaRPr lang="en-US" sz="3600" b="1" dirty="0">
              <a:cs typeface="Sultan bold" pitchFamily="2" charset="-78"/>
            </a:endParaRPr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270641" y="6264165"/>
            <a:ext cx="11498317" cy="42042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>
            <a:spLocks/>
          </p:cNvSpPr>
          <p:nvPr/>
        </p:nvSpPr>
        <p:spPr>
          <a:xfrm>
            <a:off x="8349483" y="6306207"/>
            <a:ext cx="3419475" cy="381000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algn="r">
              <a:lnSpc>
                <a:spcPct val="106000"/>
              </a:lnSpc>
              <a:spcBef>
                <a:spcPts val="0"/>
              </a:spcBef>
              <a:spcAft>
                <a:spcPts val="800"/>
              </a:spcAft>
            </a:pPr>
            <a:r>
              <a:rPr lang="ar-BH" sz="14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Sakkal Majalla" panose="02000000000000000000" pitchFamily="2" charset="-78"/>
              </a:rPr>
              <a:t>وزارة التربية والتعليم –الفصل الدراسي الثاني 2020-2021م</a:t>
            </a: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9" name="عنوان 2"/>
          <p:cNvSpPr txBox="1">
            <a:spLocks/>
          </p:cNvSpPr>
          <p:nvPr/>
        </p:nvSpPr>
        <p:spPr>
          <a:xfrm>
            <a:off x="1432691" y="1698840"/>
            <a:ext cx="9786257" cy="12414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ar-BH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أَرْسُمُ الهَمْزَةَ بالشَّكلِ الصَّحيحِ فِي المَكانِ الخَالِي ، بَعدَ مُلاحَظَتِي لِحَرَكةِ الحَرْفِ الَّذي </a:t>
            </a:r>
            <a:r>
              <a:rPr lang="ar-BH" b="1" dirty="0" smtClean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يَسْبقُها.</a:t>
            </a:r>
            <a:endParaRPr lang="en-US" b="1" dirty="0">
              <a:solidFill>
                <a:srgbClr val="FF00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2" name="عنوان 1">
            <a:extLst>
              <a:ext uri="{FF2B5EF4-FFF2-40B4-BE49-F238E27FC236}">
                <a16:creationId xmlns="" xmlns:a16="http://schemas.microsoft.com/office/drawing/2014/main" id="{B5CD38D9-DD2C-49A9-8266-F4A1A105A670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94924" cy="839578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rmAutofit/>
          </a:bodyPr>
          <a:lstStyle>
            <a:defPPr>
              <a:defRPr lang="ar-BH"/>
            </a:defPPr>
            <a:lvl1pPr defTabSz="457200">
              <a:spcBef>
                <a:spcPct val="0"/>
              </a:spcBef>
              <a:buNone/>
              <a:defRPr sz="4400" b="1">
                <a:solidFill>
                  <a:schemeClr val="bg1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r>
              <a:rPr lang="ar-SA" dirty="0"/>
              <a:t>أُطَبِّقُ</a:t>
            </a:r>
            <a:endParaRPr lang="en-US" dirty="0"/>
          </a:p>
        </p:txBody>
      </p:sp>
      <p:sp>
        <p:nvSpPr>
          <p:cNvPr id="13" name="Title 1">
            <a:extLst>
              <a:ext uri="{FF2B5EF4-FFF2-40B4-BE49-F238E27FC236}">
                <a16:creationId xmlns="" xmlns:a16="http://schemas.microsoft.com/office/drawing/2014/main" id="{9ED7111E-54FC-4DB2-A0F2-381FECD2F010}"/>
              </a:ext>
            </a:extLst>
          </p:cNvPr>
          <p:cNvSpPr txBox="1">
            <a:spLocks/>
          </p:cNvSpPr>
          <p:nvPr/>
        </p:nvSpPr>
        <p:spPr>
          <a:xfrm>
            <a:off x="8666188" y="478262"/>
            <a:ext cx="1788894" cy="839578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algn="l" defTabSz="914400" rtl="1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ar-BH" sz="41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نشاط 1</a:t>
            </a:r>
          </a:p>
        </p:txBody>
      </p:sp>
      <p:graphicFrame>
        <p:nvGraphicFramePr>
          <p:cNvPr id="14" name="عنصر نائب للمحتوى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24669929"/>
              </p:ext>
            </p:extLst>
          </p:nvPr>
        </p:nvGraphicFramePr>
        <p:xfrm>
          <a:off x="1441558" y="2900000"/>
          <a:ext cx="9669455" cy="311186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669455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</a:tblGrid>
              <a:tr h="777966">
                <a:tc>
                  <a:txBody>
                    <a:bodyPr/>
                    <a:lstStyle/>
                    <a:p>
                      <a:pPr algn="r"/>
                      <a:r>
                        <a:rPr lang="ar-BH" sz="320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اللُـ</a:t>
                      </a:r>
                      <a:r>
                        <a:rPr lang="ar-BH" sz="3200" dirty="0">
                          <a:solidFill>
                            <a:srgbClr val="92D050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ُؤ</a:t>
                      </a:r>
                      <a:r>
                        <a:rPr lang="ar-BH" sz="320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لُـ</a:t>
                      </a:r>
                      <a:r>
                        <a:rPr lang="ar-BH" sz="3200" dirty="0">
                          <a:solidFill>
                            <a:srgbClr val="92D050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ؤُ</a:t>
                      </a:r>
                      <a:r>
                        <a:rPr lang="ar-BH" sz="3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 والمُرْجانُ مِن الثَّرَواتِ البَحْرِيَّة ِ.</a:t>
                      </a:r>
                      <a:endParaRPr lang="en-US" sz="3200" dirty="0">
                        <a:solidFill>
                          <a:schemeClr val="tx1"/>
                        </a:solidFill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777966">
                <a:tc>
                  <a:txBody>
                    <a:bodyPr/>
                    <a:lstStyle/>
                    <a:p>
                      <a:pPr algn="r"/>
                      <a:r>
                        <a:rPr lang="ar-BH" sz="3200" b="1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فَحَصَ طَبيبُ العُيونِ </a:t>
                      </a:r>
                      <a:r>
                        <a:rPr lang="ar-BH" sz="3200" b="1" dirty="0" err="1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بـُ</a:t>
                      </a:r>
                      <a:r>
                        <a:rPr lang="ar-BH" sz="3200" b="1" dirty="0" err="1">
                          <a:solidFill>
                            <a:srgbClr val="00B050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ؤ</a:t>
                      </a:r>
                      <a:r>
                        <a:rPr lang="ar-BH" sz="3200" b="1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 </a:t>
                      </a:r>
                      <a:r>
                        <a:rPr lang="ar-BH" sz="3200" b="1" dirty="0" err="1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بـُ</a:t>
                      </a:r>
                      <a:r>
                        <a:rPr lang="ar-BH" sz="3200" b="1" dirty="0" err="1">
                          <a:solidFill>
                            <a:srgbClr val="00B050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ؤَ</a:t>
                      </a:r>
                      <a:r>
                        <a:rPr lang="ar-BH" sz="3200" b="1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 عَيْنِ </a:t>
                      </a:r>
                      <a:r>
                        <a:rPr lang="ar-BH" sz="3200" b="1" dirty="0" smtClean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حَمْزَةَ. </a:t>
                      </a:r>
                      <a:endParaRPr lang="en-US" sz="3200" b="1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777966">
                <a:tc>
                  <a:txBody>
                    <a:bodyPr/>
                    <a:lstStyle/>
                    <a:p>
                      <a:pPr algn="r"/>
                      <a:r>
                        <a:rPr lang="ar-BH" sz="3200" b="1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لمْ يَجْرُ</a:t>
                      </a:r>
                      <a:r>
                        <a:rPr lang="ar-BH" sz="3200" b="1" dirty="0">
                          <a:solidFill>
                            <a:srgbClr val="92D050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ؤ</a:t>
                      </a:r>
                      <a:r>
                        <a:rPr lang="ar-BH" sz="3200" b="1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ْ</a:t>
                      </a:r>
                      <a:r>
                        <a:rPr lang="ar-BH" sz="3200" b="1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 أَحَدٌ عَلَى</a:t>
                      </a:r>
                      <a:r>
                        <a:rPr lang="ar-BH" sz="32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 مَدِّ يَدِهِ قَبْلَ أَنْ يَجلسَ الأَبُ عَلَى </a:t>
                      </a:r>
                      <a:r>
                        <a:rPr lang="ar-BH" sz="3200" b="1" baseline="0" dirty="0" smtClean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المَائِدَةِ.</a:t>
                      </a:r>
                      <a:endParaRPr lang="en-US" sz="3200" b="1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777966">
                <a:tc>
                  <a:txBody>
                    <a:bodyPr/>
                    <a:lstStyle/>
                    <a:p>
                      <a:pPr algn="r"/>
                      <a:r>
                        <a:rPr lang="ar-BH" sz="3200" b="1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أَخبَرَ المُدَرِّبُ اللاّعبِينَ بِمَوْعِدِ التَّهيـُ</a:t>
                      </a:r>
                      <a:r>
                        <a:rPr lang="ar-BH" sz="3200" b="1" dirty="0">
                          <a:solidFill>
                            <a:srgbClr val="92D050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ؤ</a:t>
                      </a:r>
                      <a:r>
                        <a:rPr lang="ar-BH" sz="3200" b="1" dirty="0">
                          <a:solidFill>
                            <a:srgbClr val="00B050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ِ</a:t>
                      </a:r>
                      <a:r>
                        <a:rPr lang="ar-BH" sz="3200" b="1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 </a:t>
                      </a:r>
                      <a:r>
                        <a:rPr lang="ar-BH" sz="3200" b="1" dirty="0" smtClean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لِلمُباراةِ</a:t>
                      </a:r>
                      <a:r>
                        <a:rPr lang="ar-BH" sz="3200" b="1" baseline="0" dirty="0" smtClean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.</a:t>
                      </a:r>
                      <a:endParaRPr lang="en-US" sz="3200" b="1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5" name="عنوان 1">
            <a:extLst>
              <a:ext uri="{FF2B5EF4-FFF2-40B4-BE49-F238E27FC236}">
                <a16:creationId xmlns="" xmlns:a16="http://schemas.microsoft.com/office/drawing/2014/main" id="{9EA64C30-3B27-4065-8391-7C4B21C98BAB}"/>
              </a:ext>
            </a:extLst>
          </p:cNvPr>
          <p:cNvSpPr txBox="1">
            <a:spLocks/>
          </p:cNvSpPr>
          <p:nvPr/>
        </p:nvSpPr>
        <p:spPr>
          <a:xfrm>
            <a:off x="22008" y="840914"/>
            <a:ext cx="1926713" cy="839578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rmAutofit/>
          </a:bodyPr>
          <a:lstStyle>
            <a:defPPr>
              <a:defRPr lang="ar-BH"/>
            </a:defPPr>
            <a:lvl1pPr defTabSz="457200">
              <a:spcBef>
                <a:spcPct val="0"/>
              </a:spcBef>
              <a:buNone/>
              <a:defRPr sz="4400" b="1">
                <a:solidFill>
                  <a:schemeClr val="bg1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r>
              <a:rPr lang="ar-SA" sz="4000" dirty="0">
                <a:solidFill>
                  <a:schemeClr val="tx1"/>
                </a:solidFill>
              </a:rPr>
              <a:t>أُقَيِّمُ إِجَابَتِي</a:t>
            </a:r>
            <a:endParaRPr lang="en-US" sz="4000" dirty="0">
              <a:solidFill>
                <a:schemeClr val="tx1"/>
              </a:solidFill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="" xmlns:a16="http://schemas.microsoft.com/office/drawing/2014/main" id="{353AF517-2467-4DE4-88DD-F8630966EF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8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="" xmlns:a16="http://schemas.microsoft.com/office/drawing/2014/main" id="{C5CFB107-EAC1-40DB-94B0-F0834FC631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ar-BH"/>
              <a:t>اللغة العربية/ الصّف الرّابع /الهمزة المتطرفة بعد مضموم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63325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78000">
              <a:srgbClr val="ECECEC">
                <a:alpha val="56000"/>
              </a:srgbClr>
            </a:gs>
            <a:gs pos="39000">
              <a:schemeClr val="bg1"/>
            </a:gs>
            <a:gs pos="0">
              <a:schemeClr val="bg1">
                <a:lumMod val="95000"/>
              </a:schemeClr>
            </a:gs>
            <a:gs pos="100000">
              <a:schemeClr val="bg1">
                <a:lumMod val="85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95857" y="0"/>
            <a:ext cx="1646183" cy="1268068"/>
          </a:xfrm>
          <a:prstGeom prst="rect">
            <a:avLst/>
          </a:prstGeom>
        </p:spPr>
      </p:pic>
      <p:cxnSp>
        <p:nvCxnSpPr>
          <p:cNvPr id="7" name="Straight Connector 6"/>
          <p:cNvCxnSpPr/>
          <p:nvPr/>
        </p:nvCxnSpPr>
        <p:spPr>
          <a:xfrm flipV="1">
            <a:off x="270641" y="6264165"/>
            <a:ext cx="11498317" cy="42042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>
            <a:spLocks/>
          </p:cNvSpPr>
          <p:nvPr/>
        </p:nvSpPr>
        <p:spPr>
          <a:xfrm>
            <a:off x="8349483" y="6306207"/>
            <a:ext cx="3419475" cy="381000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algn="r">
              <a:lnSpc>
                <a:spcPct val="106000"/>
              </a:lnSpc>
              <a:spcBef>
                <a:spcPts val="0"/>
              </a:spcBef>
              <a:spcAft>
                <a:spcPts val="800"/>
              </a:spcAft>
            </a:pPr>
            <a:r>
              <a:rPr lang="ar-BH" sz="14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Sakkal Majalla" panose="02000000000000000000" pitchFamily="2" charset="-78"/>
              </a:rPr>
              <a:t>وزارة التربية والتعليم –الفصل الدراسي الثاني 2020-2021م</a:t>
            </a: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9" name="Title 1">
            <a:extLst>
              <a:ext uri="{FF2B5EF4-FFF2-40B4-BE49-F238E27FC236}">
                <a16:creationId xmlns="" xmlns:a16="http://schemas.microsoft.com/office/drawing/2014/main" id="{379034A6-E949-4067-AF33-2FE37659BF3F}"/>
              </a:ext>
            </a:extLst>
          </p:cNvPr>
          <p:cNvSpPr txBox="1">
            <a:spLocks/>
          </p:cNvSpPr>
          <p:nvPr/>
        </p:nvSpPr>
        <p:spPr>
          <a:xfrm>
            <a:off x="1649983" y="693332"/>
            <a:ext cx="7726440" cy="98715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ar-BH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أُصَوبُ كُلَّ هَمزةٍ رُسِمَتْ بِشَكلٍ خَاطئٍ فِيمَا </a:t>
            </a:r>
            <a:r>
              <a:rPr lang="ar-BH" b="1" dirty="0" smtClean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يَلِي:</a:t>
            </a:r>
            <a:endParaRPr lang="ar-BH" b="1" dirty="0">
              <a:solidFill>
                <a:srgbClr val="FF00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graphicFrame>
        <p:nvGraphicFramePr>
          <p:cNvPr id="11" name="عنصر نائب للمحتوى 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75507911"/>
              </p:ext>
            </p:extLst>
          </p:nvPr>
        </p:nvGraphicFramePr>
        <p:xfrm>
          <a:off x="703347" y="1934531"/>
          <a:ext cx="10515600" cy="4243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97649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3809642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4708309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994160">
                <a:tc>
                  <a:txBody>
                    <a:bodyPr/>
                    <a:lstStyle/>
                    <a:p>
                      <a:pPr algn="ctr"/>
                      <a:r>
                        <a:rPr lang="ar-BH" sz="3600" dirty="0"/>
                        <a:t>التَصويبُ</a:t>
                      </a:r>
                      <a:endParaRPr lang="en-US" sz="3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BH" sz="3600" dirty="0"/>
                        <a:t>الكَلمةُ التِي ُرسِمَتْ فِيها الهَمزةُ بِشكلٍ خاطئٍ</a:t>
                      </a:r>
                      <a:endParaRPr lang="en-US" sz="3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BH" sz="3600" dirty="0"/>
                        <a:t>الجُمْلَةُ </a:t>
                      </a:r>
                      <a:endParaRPr lang="en-US" sz="3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994160">
                <a:tc>
                  <a:txBody>
                    <a:bodyPr/>
                    <a:lstStyle/>
                    <a:p>
                      <a:endParaRPr lang="en-US" sz="3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3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ar-BH" sz="320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امْرُئُ القَيْسِ مِنْ شُعراءِ العَرَبِ .</a:t>
                      </a:r>
                      <a:endParaRPr lang="en-US" sz="3200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994160">
                <a:tc>
                  <a:txBody>
                    <a:bodyPr/>
                    <a:lstStyle/>
                    <a:p>
                      <a:endParaRPr lang="en-US" sz="32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32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ar-BH" sz="320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مِنْ مُهِمَّاتِ الأرْصادِ الجوِّيَّةِ </a:t>
                      </a:r>
                      <a:r>
                        <a:rPr lang="ar-BH" sz="3200" dirty="0" err="1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التَنَبُأ</a:t>
                      </a:r>
                      <a:r>
                        <a:rPr lang="ar-BH" sz="320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 بالطقْسِ </a:t>
                      </a:r>
                      <a:r>
                        <a:rPr lang="ar-BH" sz="320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.</a:t>
                      </a:r>
                      <a:endParaRPr lang="en-US" sz="3200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994160">
                <a:tc>
                  <a:txBody>
                    <a:bodyPr/>
                    <a:lstStyle/>
                    <a:p>
                      <a:endParaRPr lang="en-US" sz="3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3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ar-BH" sz="3200" dirty="0" err="1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التَواطُءُ</a:t>
                      </a:r>
                      <a:r>
                        <a:rPr lang="ar-BH" sz="320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 مَعَ العَدوِ</a:t>
                      </a:r>
                      <a:r>
                        <a:rPr lang="ar-BH" sz="3200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 ، خيانَةٌ للوَطَنِ.</a:t>
                      </a:r>
                      <a:endParaRPr lang="en-US" sz="3200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2" name="عنوان 1">
            <a:extLst>
              <a:ext uri="{FF2B5EF4-FFF2-40B4-BE49-F238E27FC236}">
                <a16:creationId xmlns="" xmlns:a16="http://schemas.microsoft.com/office/drawing/2014/main" id="{B5CD38D9-DD2C-49A9-8266-F4A1A105A670}"/>
              </a:ext>
            </a:extLst>
          </p:cNvPr>
          <p:cNvSpPr txBox="1">
            <a:spLocks/>
          </p:cNvSpPr>
          <p:nvPr/>
        </p:nvSpPr>
        <p:spPr>
          <a:xfrm>
            <a:off x="0" y="29499"/>
            <a:ext cx="1294924" cy="839578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rmAutofit/>
          </a:bodyPr>
          <a:lstStyle>
            <a:defPPr>
              <a:defRPr lang="ar-BH"/>
            </a:defPPr>
            <a:lvl1pPr defTabSz="457200">
              <a:spcBef>
                <a:spcPct val="0"/>
              </a:spcBef>
              <a:buNone/>
              <a:defRPr sz="4400" b="1">
                <a:solidFill>
                  <a:schemeClr val="bg1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r>
              <a:rPr lang="ar-SA" dirty="0"/>
              <a:t>أُطَبِّقُ</a:t>
            </a:r>
            <a:endParaRPr lang="en-US" dirty="0"/>
          </a:p>
        </p:txBody>
      </p:sp>
      <p:sp>
        <p:nvSpPr>
          <p:cNvPr id="13" name="Title 1">
            <a:extLst>
              <a:ext uri="{FF2B5EF4-FFF2-40B4-BE49-F238E27FC236}">
                <a16:creationId xmlns="" xmlns:a16="http://schemas.microsoft.com/office/drawing/2014/main" id="{9ED7111E-54FC-4DB2-A0F2-381FECD2F010}"/>
              </a:ext>
            </a:extLst>
          </p:cNvPr>
          <p:cNvSpPr txBox="1">
            <a:spLocks/>
          </p:cNvSpPr>
          <p:nvPr/>
        </p:nvSpPr>
        <p:spPr>
          <a:xfrm>
            <a:off x="10372802" y="1244576"/>
            <a:ext cx="1692291" cy="663833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1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ar-BH" sz="40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نشاط </a:t>
            </a:r>
            <a:r>
              <a:rPr lang="ar-SA" sz="40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2</a:t>
            </a:r>
            <a:endParaRPr lang="ar-BH" sz="4000" b="1" dirty="0">
              <a:solidFill>
                <a:srgbClr val="FF00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="" xmlns:a16="http://schemas.microsoft.com/office/drawing/2014/main" id="{9D302A3C-7221-4FD5-AB05-9BFDA92C47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9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="" xmlns:a16="http://schemas.microsoft.com/office/drawing/2014/main" id="{FE0EBF7B-D9E4-40E9-9BC3-CB79821E1B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ar-BH"/>
              <a:t>اللغة العربية/ الصّف الرّابع /الهمزة المتطرفة بعد مضموم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79377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4" id="{9B6F7093-7B83-4D0A-BC1F-683D122F6A48}" vid="{1FAA4335-E554-4125-ACCC-D1CCCAA2166B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235</TotalTime>
  <Words>972</Words>
  <Application>Microsoft Office PowerPoint</Application>
  <PresentationFormat>Widescreen</PresentationFormat>
  <Paragraphs>143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20" baseType="lpstr">
      <vt:lpstr>Arial</vt:lpstr>
      <vt:lpstr>Calibri</vt:lpstr>
      <vt:lpstr>Calibri Light</vt:lpstr>
      <vt:lpstr>Sakkal Majalla</vt:lpstr>
      <vt:lpstr>Sultan bold</vt:lpstr>
      <vt:lpstr>Traditional Arabic</vt:lpstr>
      <vt:lpstr>Office Theme</vt:lpstr>
      <vt:lpstr>PowerPoint Presentation</vt:lpstr>
      <vt:lpstr>أَهدافُ الدَّرْسِ: </vt:lpstr>
      <vt:lpstr>أَقْرَأُ النَّصَ التَّالِي ، ثُمَّ أُجيبُ عَمَّا يَليهِ مِن أَسْئلَةٍ. </vt:lpstr>
      <vt:lpstr>أُكْمِلُ مَلْءَ الـجَدْوَلِ بِمَا يُنَاسِبُ، كَمَا فِي الـمِثَالِ :</vt:lpstr>
      <vt:lpstr>أُكْمِلُ مَلْءَ الـجَدْوَلِ بِمَا يُنَاسِبُ، كَمَا فِي الـمِثَالِ :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خولة</dc:creator>
  <cp:lastModifiedBy>Heyam  Saad Sakhir</cp:lastModifiedBy>
  <cp:revision>33</cp:revision>
  <dcterms:modified xsi:type="dcterms:W3CDTF">2021-02-04T08:46:14Z</dcterms:modified>
</cp:coreProperties>
</file>