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5" r:id="rId11"/>
    <p:sldId id="263" r:id="rId12"/>
    <p:sldId id="267" r:id="rId13"/>
    <p:sldId id="266" r:id="rId14"/>
  </p:sldIdLst>
  <p:sldSz cx="12192000" cy="6858000"/>
  <p:notesSz cx="7010400" cy="92964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78FE3-3628-419B-9AD0-5934C9FF055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8A8B9-FA08-465E-8C3C-A86736A57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26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A0A1-D7EC-428C-8649-6D131A9CB0EF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3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4CF70-4AEE-4991-A9AD-2A227CFF576E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624B-5B9A-404A-932C-3525521A3DAA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F578-E018-4FFC-885F-AED2C15AE603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4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9766-5127-47E4-9A7C-D7C0822936CA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3CFFD-F9E4-4CD8-A2F8-5D2229AD11FD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6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6A786-38B0-4177-B108-0C6C3958D56E}" type="datetime1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0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B4827-A36A-4650-9497-499F69DEDEBB}" type="datetime1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3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0B32-4974-49B4-A98F-BA41539C3F11}" type="datetime1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9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DFE-4436-4B26-9F65-F91581359ECB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1F1C-69DD-4F25-AC24-CAEE2B1341CE}" type="datetime1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2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F89C2-8697-454C-8F64-79AA2697C4B7}" type="datetime1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6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CF769E5-9D63-4170-BB47-4A2971FA21F7}"/>
              </a:ext>
            </a:extLst>
          </p:cNvPr>
          <p:cNvSpPr/>
          <p:nvPr/>
        </p:nvSpPr>
        <p:spPr>
          <a:xfrm>
            <a:off x="355474" y="1637893"/>
            <a:ext cx="11481051" cy="744634"/>
          </a:xfrm>
          <a:prstGeom prst="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اللُّغَةُ العَرَبيّةُ / الصَّفُّ الرّابعُ </a:t>
            </a:r>
            <a:r>
              <a:rPr lang="ar-BH" sz="36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الابْتِدائيّ</a:t>
            </a:r>
            <a:r>
              <a:rPr lang="ar-SA" sz="36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                                          </a:t>
            </a:r>
            <a:r>
              <a:rPr lang="ar-BH" sz="36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الفَصْلُ الدِّراسيُّ الثَّاني </a:t>
            </a:r>
            <a:endParaRPr lang="ar-SA" sz="36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مستطيل: زوايا مستديرة 201">
            <a:extLst>
              <a:ext uri="{FF2B5EF4-FFF2-40B4-BE49-F238E27FC236}">
                <a16:creationId xmlns="" xmlns:a16="http://schemas.microsoft.com/office/drawing/2014/main" id="{9A530C08-38FC-48CF-9AC9-D58143A7CB5E}"/>
              </a:ext>
            </a:extLst>
          </p:cNvPr>
          <p:cNvSpPr/>
          <p:nvPr/>
        </p:nvSpPr>
        <p:spPr>
          <a:xfrm>
            <a:off x="3656838" y="2711856"/>
            <a:ext cx="4496562" cy="1035153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BH" sz="54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القَواعِدُ الإملائيّةُ</a:t>
            </a:r>
            <a:endParaRPr lang="en-US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16D3CC6F-DFBC-4220-8BE4-CCF2923A7200}"/>
              </a:ext>
            </a:extLst>
          </p:cNvPr>
          <p:cNvSpPr txBox="1"/>
          <p:nvPr/>
        </p:nvSpPr>
        <p:spPr>
          <a:xfrm>
            <a:off x="1200150" y="4076339"/>
            <a:ext cx="9105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الـم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SA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َطَرِّفَةُ بَعْدَ حَرْفٍ مَضْمومٍ</a:t>
            </a:r>
            <a:endParaRPr lang="en-US" sz="5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48E21F94-B74C-411A-B79E-DD838CB7E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70D12A7-B758-47E7-AF41-5D8EA6297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8343" y="1268067"/>
            <a:ext cx="11432439" cy="537947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379034A6-E949-4067-AF33-2FE37659BF3F}"/>
              </a:ext>
            </a:extLst>
          </p:cNvPr>
          <p:cNvSpPr txBox="1">
            <a:spLocks/>
          </p:cNvSpPr>
          <p:nvPr/>
        </p:nvSpPr>
        <p:spPr>
          <a:xfrm>
            <a:off x="2283026" y="927118"/>
            <a:ext cx="7851573" cy="987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أُصَوبُ كُلَّ هَمزةٍ رُسِمَتْ بِشَكلٍ خَاطئٍ فِيمَا </a:t>
            </a:r>
            <a:r>
              <a:rPr lang="ar-BH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يَلِي:</a:t>
            </a:r>
            <a:endParaRPr lang="ar-BH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8815729" y="29499"/>
            <a:ext cx="1692291" cy="8726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</a:t>
            </a:r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</a:t>
            </a:r>
            <a:endParaRPr lang="ar-BH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4" name="عنصر نائب للمحتوى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770112"/>
              </p:ext>
            </p:extLst>
          </p:nvPr>
        </p:nvGraphicFramePr>
        <p:xfrm>
          <a:off x="938997" y="1969768"/>
          <a:ext cx="10515600" cy="4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740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696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7854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94160"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التَصويبُ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الكَلمةُ التِي ُرسِمَتْ فِيها الهَمزةُ بِشكلٍ خاطئٍ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الجُمْلَةُ 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94160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امْرُؤُ</a:t>
                      </a:r>
                      <a:endParaRPr lang="en-US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امْرُئُ</a:t>
                      </a:r>
                      <a:endParaRPr lang="en-US" sz="3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امْرُئُ الْقَيْسِ مِن شُعَراءِ الْعَربِ .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94160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التَّنَبُّؤ</a:t>
                      </a:r>
                      <a:endParaRPr lang="en-US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 err="1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التَنَبُأ</a:t>
                      </a:r>
                      <a:endParaRPr lang="en-US" sz="3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مِنْ مُهِمَّاتِ الأَرْصادِ الجَوِّيَّةِ </a:t>
                      </a:r>
                      <a:r>
                        <a:rPr lang="ar-BH" sz="3200" dirty="0" err="1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التَّنَبُأ</a:t>
                      </a:r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بالطقْسِ .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94160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التَّواطُؤ</a:t>
                      </a:r>
                      <a:endParaRPr lang="en-US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 err="1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التَواطُءُ</a:t>
                      </a:r>
                      <a:endParaRPr lang="en-US" sz="3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3200" dirty="0" err="1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التَّواطُءُ</a:t>
                      </a:r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مَعَ العَدوِ</a:t>
                      </a:r>
                      <a:r>
                        <a:rPr lang="ar-BH" sz="32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، خيانَةٌ لِلْوَطَنِ.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عنوان 1">
            <a:extLst>
              <a:ext uri="{FF2B5EF4-FFF2-40B4-BE49-F238E27FC236}">
                <a16:creationId xmlns="" xmlns:a16="http://schemas.microsoft.com/office/drawing/2014/main" id="{9EA64C30-3B27-4065-8391-7C4B21C98BAB}"/>
              </a:ext>
            </a:extLst>
          </p:cNvPr>
          <p:cNvSpPr txBox="1">
            <a:spLocks/>
          </p:cNvSpPr>
          <p:nvPr/>
        </p:nvSpPr>
        <p:spPr>
          <a:xfrm>
            <a:off x="0" y="839578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3D062-5596-4CD9-B7C8-0B9258D96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CE18856-B43B-493D-89E3-1D6362A5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9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8343" y="1268067"/>
            <a:ext cx="11432439" cy="537947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268068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عنوان 1">
            <a:extLst>
              <a:ext uri="{FF2B5EF4-FFF2-40B4-BE49-F238E27FC236}">
                <a16:creationId xmlns="" xmlns:a16="http://schemas.microsoft.com/office/drawing/2014/main" id="{BD7A6C7D-D329-4BB4-AFA2-890EBD6B61A7}"/>
              </a:ext>
            </a:extLst>
          </p:cNvPr>
          <p:cNvSpPr txBox="1">
            <a:spLocks/>
          </p:cNvSpPr>
          <p:nvPr/>
        </p:nvSpPr>
        <p:spPr>
          <a:xfrm>
            <a:off x="-25324" y="2307085"/>
            <a:ext cx="12179772" cy="3817257"/>
          </a:xfrm>
          <a:prstGeom prst="rect">
            <a:avLst/>
          </a:prstGeom>
          <a:solidFill>
            <a:schemeClr val="bg1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lvl="0" algn="r">
              <a:lnSpc>
                <a:spcPct val="150000"/>
              </a:lnSpc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 </a:t>
            </a:r>
            <a:r>
              <a:rPr lang="ar-SA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 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طَلعَتْ الشَّمسُ صَباحًا تَحْتَضِنُ قَرْيتِي الهَادِئَةَ الوَدِيعَةَ بِأَشْعَّتِها الحَانيةِ . فَاسْتَيْقَظَتْ الطُّيورُ مَسْرورَةً ، يَمْلأُ نَفْسَها ........... بِيومٍ جَميلِ .  وَلَامَسَتْ قَطراتُ النَّدى أَورَاقَ الوَرْدِ كَأنَّها ............... في صَفائِها .و سَعى أَهْلُ القَرْيَةِ ورَاءَ رِزْقِهم دُوْنَ ........... ، لِينَالُوا حَظَّهم وَنصِيبَهم فِي ........... عَجيبٍ دُوْنَ تَمْييزٍ إلا بِالعَمَلِ الجَادِّ .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21326" y="2998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أوظِّفُ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10372802" y="1260143"/>
            <a:ext cx="1692291" cy="8726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B27B6C5-69CE-42E6-9567-AA0C65DFF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DC06E93-2792-4479-BAD6-82E2B8E85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14" name="عنوان 1">
            <a:extLst>
              <a:ext uri="{FF2B5EF4-FFF2-40B4-BE49-F238E27FC236}">
                <a16:creationId xmlns="" xmlns:a16="http://schemas.microsoft.com/office/drawing/2014/main" id="{A8C7C60A-88B4-4557-AC9B-C0CE7B460DE8}"/>
              </a:ext>
            </a:extLst>
          </p:cNvPr>
          <p:cNvSpPr txBox="1">
            <a:spLocks/>
          </p:cNvSpPr>
          <p:nvPr/>
        </p:nvSpPr>
        <p:spPr>
          <a:xfrm>
            <a:off x="1343943" y="848472"/>
            <a:ext cx="8400139" cy="9985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كْتُبُ 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ما يُملَى عَليّ 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فِي الفَرَاغِ الـمُنَاسِبِ .</a:t>
            </a:r>
          </a:p>
        </p:txBody>
      </p:sp>
    </p:spTree>
    <p:extLst>
      <p:ext uri="{BB962C8B-B14F-4D97-AF65-F5344CB8AC3E}">
        <p14:creationId xmlns:p14="http://schemas.microsoft.com/office/powerpoint/2010/main" val="312427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8343" y="1268067"/>
            <a:ext cx="11432439" cy="537947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268068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وان 1">
            <a:extLst>
              <a:ext uri="{FF2B5EF4-FFF2-40B4-BE49-F238E27FC236}">
                <a16:creationId xmlns="" xmlns:a16="http://schemas.microsoft.com/office/drawing/2014/main" id="{CED7B3B0-E0D9-46C5-BA9A-2C2E435CDF64}"/>
              </a:ext>
            </a:extLst>
          </p:cNvPr>
          <p:cNvSpPr txBox="1">
            <a:spLocks/>
          </p:cNvSpPr>
          <p:nvPr/>
        </p:nvSpPr>
        <p:spPr>
          <a:xfrm>
            <a:off x="1343943" y="848472"/>
            <a:ext cx="8400139" cy="9985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كْتُبُ </a:t>
            </a: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ما يُملَى عَليّ </a:t>
            </a: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فِي الفَرَاغِ الـمُنَاسِبِ .</a:t>
            </a:r>
          </a:p>
        </p:txBody>
      </p:sp>
      <p:sp>
        <p:nvSpPr>
          <p:cNvPr id="12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21326" y="2998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أوظِّفُ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10372802" y="1260143"/>
            <a:ext cx="1692291" cy="8726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3</a:t>
            </a:r>
          </a:p>
        </p:txBody>
      </p:sp>
      <p:sp>
        <p:nvSpPr>
          <p:cNvPr id="14" name="عنوان 1">
            <a:extLst>
              <a:ext uri="{FF2B5EF4-FFF2-40B4-BE49-F238E27FC236}">
                <a16:creationId xmlns="" xmlns:a16="http://schemas.microsoft.com/office/drawing/2014/main" id="{BD7A6C7D-D329-4BB4-AFA2-890EBD6B61A7}"/>
              </a:ext>
            </a:extLst>
          </p:cNvPr>
          <p:cNvSpPr txBox="1">
            <a:spLocks/>
          </p:cNvSpPr>
          <p:nvPr/>
        </p:nvSpPr>
        <p:spPr>
          <a:xfrm>
            <a:off x="-137732" y="2331965"/>
            <a:ext cx="12179772" cy="3817257"/>
          </a:xfrm>
          <a:prstGeom prst="rect">
            <a:avLst/>
          </a:prstGeom>
          <a:solidFill>
            <a:schemeClr val="bg1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lvl="0" algn="r">
              <a:lnSpc>
                <a:spcPct val="150000"/>
              </a:lnSpc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 </a:t>
            </a:r>
            <a:r>
              <a:rPr lang="ar-SA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 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طَلعَتْ الشَّمسُ صَباحًا تَحْتَضِنُ قَرْيتِي الهَادِئةَ الوَدِيعةَ بِّأَشْعَّتِها </a:t>
            </a:r>
            <a:r>
              <a:rPr lang="ar-BH" sz="40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الحَانيةِ. 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فَاسْتَيْقَظَتْ الطُّيورُ </a:t>
            </a:r>
            <a:r>
              <a:rPr lang="ar-BH" sz="40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مَسْرُورَةً، 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يَملأُ نَفْسَها </a:t>
            </a:r>
            <a:r>
              <a:rPr lang="ar-BH" sz="4000" b="1" u="sng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التَنَبُؤُ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بِيومٍ </a:t>
            </a:r>
            <a:r>
              <a:rPr lang="ar-BH" sz="40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جَميلِ.  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ولامَسَتْ قَطراتُ النَّدى أَورَاقَ الوَرْدِ كَأنَّها </a:t>
            </a:r>
            <a:r>
              <a:rPr lang="ar-BH" sz="4000" b="1" u="sng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لُؤْلُؤًا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في </a:t>
            </a:r>
            <a:r>
              <a:rPr lang="ar-BH" sz="40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صَفائِها. و 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سَعى أَهلُ القَريةِ ورَاءَ رِزْقِهم دُوْنَ ت</a:t>
            </a:r>
            <a:r>
              <a:rPr lang="ar-BH" sz="4000" b="1" u="sng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َبَاطُؤٍ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لِينَالُوا حَظَّهم وَنصِيبَهم فِي </a:t>
            </a:r>
            <a:r>
              <a:rPr lang="ar-BH" sz="4000" b="1" u="sng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تَكافُؤٍ 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عَجيبٍ دُوْنَ تَمْييزٍ إلا بِالعَملِ </a:t>
            </a:r>
            <a:r>
              <a:rPr lang="ar-BH" sz="4000" b="1" dirty="0" smtClean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الجَادِّ.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15" name="عنوان 1">
            <a:extLst>
              <a:ext uri="{FF2B5EF4-FFF2-40B4-BE49-F238E27FC236}">
                <a16:creationId xmlns="" xmlns:a16="http://schemas.microsoft.com/office/drawing/2014/main" id="{9EA64C30-3B27-4065-8391-7C4B21C98BAB}"/>
              </a:ext>
            </a:extLst>
          </p:cNvPr>
          <p:cNvSpPr txBox="1">
            <a:spLocks/>
          </p:cNvSpPr>
          <p:nvPr/>
        </p:nvSpPr>
        <p:spPr>
          <a:xfrm>
            <a:off x="0" y="886992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DBBCCC13-B1A5-4627-A7DC-F2E6B0B37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94D83DF-5EB2-42E5-8AD5-9CEC31C52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0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8343" y="1268067"/>
            <a:ext cx="11432439" cy="537947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399" y="3456632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38200" y="24947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6600" b="1"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</a:t>
            </a:r>
            <a:r>
              <a:rPr lang="ar-SA" sz="6600" b="1"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6600" b="1">
                <a:latin typeface="Sakkal Majalla" panose="02000000000000000000" pitchFamily="2" charset="-78"/>
                <a:cs typeface="Sakkal Majalla" panose="02000000000000000000" pitchFamily="2" charset="-78"/>
              </a:rPr>
              <a:t>رس</a:t>
            </a:r>
            <a:endParaRPr lang="ar-BH" sz="6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141F9157-7A12-4476-98FA-B7C85851A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13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37DF74D-73A7-419F-8CBC-F635588D2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9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202655" y="784707"/>
            <a:ext cx="7577528" cy="1325563"/>
          </a:xfrm>
        </p:spPr>
        <p:txBody>
          <a:bodyPr>
            <a:normAutofit/>
          </a:bodyPr>
          <a:lstStyle/>
          <a:p>
            <a:pPr algn="r"/>
            <a:r>
              <a:rPr lang="ar-BH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أَهدافُ </a:t>
            </a:r>
            <a:r>
              <a:rPr lang="ar-BH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الدَّرْسِ: </a:t>
            </a:r>
            <a:endParaRPr lang="ar-BH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56D5B1A9-90FD-4F2B-AECA-303A1FEA60AE}"/>
              </a:ext>
            </a:extLst>
          </p:cNvPr>
          <p:cNvSpPr/>
          <p:nvPr/>
        </p:nvSpPr>
        <p:spPr>
          <a:xfrm>
            <a:off x="2890685" y="1912074"/>
            <a:ext cx="7828729" cy="690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</a:t>
            </a:r>
            <a:r>
              <a:rPr lang="ar-BH" sz="3600" b="1" dirty="0"/>
              <a:t>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تَمْييزُ رَسمِ الهَمزةِ المُتَطَرِّفةِ بَعْدَ حَرْفٍ مَضَمومٍ. </a:t>
            </a:r>
            <a:r>
              <a:rPr lang="ar-BH" sz="1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C5B95CF-B6F4-4CF5-8967-6CCBE49C4CEE}"/>
              </a:ext>
            </a:extLst>
          </p:cNvPr>
          <p:cNvSpPr/>
          <p:nvPr/>
        </p:nvSpPr>
        <p:spPr>
          <a:xfrm>
            <a:off x="2890685" y="3056749"/>
            <a:ext cx="7828729" cy="690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r">
              <a:buNone/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اسْتِنْتاجُ قاعِدَةِ الدَّرسِ مِنْ خِلالِ فِهْمِ الأمْثلَةِ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المَعْروضَةِ.  </a:t>
            </a:r>
            <a:r>
              <a:rPr lang="ar-BH" sz="1800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ar-BH" sz="1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39B11926-53D0-405B-A642-8068D1DEC97F}"/>
              </a:ext>
            </a:extLst>
          </p:cNvPr>
          <p:cNvSpPr/>
          <p:nvPr/>
        </p:nvSpPr>
        <p:spPr>
          <a:xfrm>
            <a:off x="2890685" y="4315019"/>
            <a:ext cx="7889498" cy="690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r">
              <a:buNone/>
            </a:pP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تَوْظيفُ قاعِدَةِ الدَّرْسِ فِي الإنتاجِ الكِتابيّ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تَوْظيفًا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سَليمًا.  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90214717-F7EC-4C2A-8030-FA9C227D9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0B9650B-2B87-4517-8619-834BBFCBF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1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461" y="0"/>
            <a:ext cx="1119579" cy="86242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534550" y="130349"/>
            <a:ext cx="7577528" cy="779572"/>
          </a:xfrm>
        </p:spPr>
        <p:txBody>
          <a:bodyPr>
            <a:normAutofit/>
          </a:bodyPr>
          <a:lstStyle/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أَقْرَأُ النَّصَ التَّالِي ، ثُمَّ أُجيبُ عَمَّا يَليهِ مِن أَسْئلَةٍ. </a:t>
            </a:r>
          </a:p>
        </p:txBody>
      </p:sp>
      <p:sp>
        <p:nvSpPr>
          <p:cNvPr id="9" name="عنصر نائب للمحتوى 2"/>
          <p:cNvSpPr>
            <a:spLocks noGrp="1"/>
          </p:cNvSpPr>
          <p:nvPr>
            <p:ph idx="1"/>
          </p:nvPr>
        </p:nvSpPr>
        <p:spPr>
          <a:xfrm>
            <a:off x="642420" y="1086190"/>
            <a:ext cx="10835185" cy="528435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BH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</a:p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r>
              <a:rPr lang="ar-BH" sz="3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أولًا :</a:t>
            </a:r>
            <a:r>
              <a:rPr lang="ar-BH" sz="3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أَيْنَ وَقَعَتْ الْهَمْزَةُ ؟</a:t>
            </a: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marL="0" indent="0" algn="r"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أ. في بِدايَةِ الْكَلِمَةِ.                     ب. في وَسَطِ الْكَلِمَةِ.          ج. في نَهايَةِ الْكَلِمَةِ.</a:t>
            </a:r>
          </a:p>
          <a:p>
            <a:pPr marL="0" indent="0" algn="r">
              <a:buNone/>
            </a:pPr>
            <a:r>
              <a:rPr lang="ar-BH" sz="3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ثانيًا:</a:t>
            </a:r>
            <a:r>
              <a:rPr lang="ar-BH" sz="3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أُلاحِظُ كَلِمَةَ تَلَكُّؤٍ ، كَيْفَ كُتِبَتْ الْهَمْزَةُ فِيها ؟</a:t>
            </a:r>
          </a:p>
          <a:p>
            <a:pPr marL="0" indent="0" algn="r"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أ.      على الأَلفِ.                    ب. على الْواوِ.                   ج. على الياءِ.</a:t>
            </a:r>
            <a:endParaRPr lang="ar-BH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r>
              <a:rPr lang="ar-BH" sz="3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ثالثًا :</a:t>
            </a:r>
            <a:r>
              <a:rPr lang="ar-BH" sz="3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ما حَرَكَةُ الحَرْفِ الَّذي سَبَقَ الْهَمْزَةُ؟</a:t>
            </a:r>
          </a:p>
          <a:p>
            <a:pPr marL="0" indent="0" algn="r">
              <a:buNone/>
            </a:pPr>
            <a:r>
              <a:rPr lang="ar-BH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أ. الْفَتْحَةُ.                              ب الْكَسْرَةُ.                         ج. الضَّمَّةُ.</a:t>
            </a:r>
            <a:endParaRPr lang="en-US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4130722" y="3554974"/>
            <a:ext cx="1965278" cy="6595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شكل بيضاوي 10"/>
          <p:cNvSpPr/>
          <p:nvPr/>
        </p:nvSpPr>
        <p:spPr>
          <a:xfrm>
            <a:off x="7035597" y="4658480"/>
            <a:ext cx="1798820" cy="5808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شكل بيضاوي 11"/>
          <p:cNvSpPr/>
          <p:nvPr/>
        </p:nvSpPr>
        <p:spPr>
          <a:xfrm>
            <a:off x="4884609" y="5739946"/>
            <a:ext cx="1469036" cy="4830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052" y="130349"/>
            <a:ext cx="1714115" cy="574840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9F80F8A4-0439-4F0B-94D9-ADDA7B376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BC880B9-8939-4D04-8AFC-CC57DF6B1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="" xmlns:a16="http://schemas.microsoft.com/office/drawing/2014/main" id="{D11DD7F7-163D-42B6-81FB-9A39DFB84809}"/>
              </a:ext>
            </a:extLst>
          </p:cNvPr>
          <p:cNvSpPr/>
          <p:nvPr/>
        </p:nvSpPr>
        <p:spPr>
          <a:xfrm>
            <a:off x="1014046" y="844063"/>
            <a:ext cx="10339754" cy="22508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r">
              <a:buNone/>
            </a:pPr>
            <a:r>
              <a:rPr lang="ar-BH" sz="3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فِي يَومِ الجُمُعَةِ ، يَصْحُو حامِدٌ مُبَكِرًا  دُونَ </a:t>
            </a:r>
            <a:r>
              <a:rPr lang="ar-BH" sz="3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تَلَكُّؤٍ</a:t>
            </a:r>
            <a:r>
              <a:rPr lang="ar-BH" sz="3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أو </a:t>
            </a:r>
            <a:r>
              <a:rPr lang="ar-BH" sz="3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تَبَاطُؤٍ</a:t>
            </a:r>
            <a:r>
              <a:rPr lang="ar-BH" sz="3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كَيْ يَسْتَطيعَ الاسْتَعْدادَ لِصَلاةِ الجُمُعةِ فِي الجَامعِ الكَبيرِ .</a:t>
            </a:r>
          </a:p>
          <a:p>
            <a:pPr marL="0" indent="0" algn="r">
              <a:buNone/>
            </a:pPr>
            <a:r>
              <a:rPr lang="ar-BH" sz="3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يُحافِظُ حامدٌ عَلَى الاغْتسالِ و</a:t>
            </a:r>
            <a:r>
              <a:rPr lang="ar-BH" sz="3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التَّوَضُؤِ</a:t>
            </a:r>
            <a:r>
              <a:rPr lang="ar-BH" sz="3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بِشكلٍ سَليمٍ ، وارْتداءِ الثِّيابِ النَّظيفَةِ والمُنَاسِبَةِ للصَّلاةِ ، وَيَتَعَطَّرُ بأَطْيَبِ العُطُورِ قَبْلَ الذَّهابِ لِلجامِعِ.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" y="1268068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326272" y="1136273"/>
            <a:ext cx="7539456" cy="909920"/>
          </a:xfrm>
        </p:spPr>
        <p:txBody>
          <a:bodyPr>
            <a:noAutofit/>
          </a:bodyPr>
          <a:lstStyle/>
          <a:p>
            <a:pPr algn="r"/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أُكْمِلُ مَلْءَ الـجَدْوَلِ بِمَا يُنَاسِبُ، كَمَا فِي الـمِثَالِ </a:t>
            </a: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</p:txBody>
      </p:sp>
      <p:graphicFrame>
        <p:nvGraphicFramePr>
          <p:cNvPr id="1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892948"/>
              </p:ext>
            </p:extLst>
          </p:nvPr>
        </p:nvGraphicFramePr>
        <p:xfrm>
          <a:off x="1797048" y="2436445"/>
          <a:ext cx="8445502" cy="3639783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159814">
                  <a:extLst>
                    <a:ext uri="{9D8B030D-6E8A-4147-A177-3AD203B41FA5}">
                      <a16:colId xmlns="" xmlns:a16="http://schemas.microsoft.com/office/drawing/2014/main" val="3268568731"/>
                    </a:ext>
                  </a:extLst>
                </a:gridCol>
                <a:gridCol w="2302979">
                  <a:extLst>
                    <a:ext uri="{9D8B030D-6E8A-4147-A177-3AD203B41FA5}">
                      <a16:colId xmlns="" xmlns:a16="http://schemas.microsoft.com/office/drawing/2014/main" val="4230475449"/>
                    </a:ext>
                  </a:extLst>
                </a:gridCol>
                <a:gridCol w="2475394">
                  <a:extLst>
                    <a:ext uri="{9D8B030D-6E8A-4147-A177-3AD203B41FA5}">
                      <a16:colId xmlns="" xmlns:a16="http://schemas.microsoft.com/office/drawing/2014/main" val="1329541170"/>
                    </a:ext>
                  </a:extLst>
                </a:gridCol>
                <a:gridCol w="1507315">
                  <a:extLst>
                    <a:ext uri="{9D8B030D-6E8A-4147-A177-3AD203B41FA5}">
                      <a16:colId xmlns="" xmlns:a16="http://schemas.microsoft.com/office/drawing/2014/main" val="353432096"/>
                    </a:ext>
                  </a:extLst>
                </a:gridCol>
              </a:tblGrid>
              <a:tr h="891370"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ش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اله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ز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ة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endParaRPr lang="en-US" sz="3200" b="1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ة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السّابق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endParaRPr lang="en-US" sz="3200" b="1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اله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ز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ة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endParaRPr lang="en-US" sz="3200" b="1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الك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ة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ُ</a:t>
                      </a:r>
                      <a:endParaRPr lang="en-US" sz="3200" b="1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93241">
                <a:tc>
                  <a:txBody>
                    <a:bodyPr/>
                    <a:lstStyle/>
                    <a:p>
                      <a:pPr algn="ctr" rtl="1"/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عَلَى الواوِ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الضَّمَّةُ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مُتَطَرِّفَةٌ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تَلَكُّؤٍ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89871">
                <a:tc>
                  <a:txBody>
                    <a:bodyPr/>
                    <a:lstStyle/>
                    <a:p>
                      <a:pPr algn="ctr" rtl="1"/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تَبَاطُؤٍ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89871">
                <a:tc>
                  <a:txBody>
                    <a:bodyPr/>
                    <a:lstStyle/>
                    <a:p>
                      <a:pPr algn="ctr" rtl="1"/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التَّوَضُّؤِ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739306275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=""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8285" y="96833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0CE219D9-B677-4B41-8D8F-BD0FB943A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6D342AD-E2E9-4225-97D9-FDE5AC1D5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8343" y="1268067"/>
            <a:ext cx="11432439" cy="537947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268068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91917" y="1136273"/>
            <a:ext cx="7844588" cy="909920"/>
          </a:xfrm>
        </p:spPr>
        <p:txBody>
          <a:bodyPr>
            <a:noAutofit/>
          </a:bodyPr>
          <a:lstStyle/>
          <a:p>
            <a:pPr algn="r"/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أُكْمِلُ مَلْءَ الـجَدْوَلِ بِمَا يُنَاسِبُ، كَمَا فِي الـمِثَالِ </a:t>
            </a: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87085" y="881873"/>
            <a:ext cx="1714115" cy="67034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4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641502"/>
              </p:ext>
            </p:extLst>
          </p:nvPr>
        </p:nvGraphicFramePr>
        <p:xfrm>
          <a:off x="1613718" y="2137912"/>
          <a:ext cx="8445502" cy="3639783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159814">
                  <a:extLst>
                    <a:ext uri="{9D8B030D-6E8A-4147-A177-3AD203B41FA5}">
                      <a16:colId xmlns="" xmlns:a16="http://schemas.microsoft.com/office/drawing/2014/main" val="3268568731"/>
                    </a:ext>
                  </a:extLst>
                </a:gridCol>
                <a:gridCol w="2302979">
                  <a:extLst>
                    <a:ext uri="{9D8B030D-6E8A-4147-A177-3AD203B41FA5}">
                      <a16:colId xmlns="" xmlns:a16="http://schemas.microsoft.com/office/drawing/2014/main" val="4230475449"/>
                    </a:ext>
                  </a:extLst>
                </a:gridCol>
                <a:gridCol w="2475394">
                  <a:extLst>
                    <a:ext uri="{9D8B030D-6E8A-4147-A177-3AD203B41FA5}">
                      <a16:colId xmlns="" xmlns:a16="http://schemas.microsoft.com/office/drawing/2014/main" val="1329541170"/>
                    </a:ext>
                  </a:extLst>
                </a:gridCol>
                <a:gridCol w="1507315">
                  <a:extLst>
                    <a:ext uri="{9D8B030D-6E8A-4147-A177-3AD203B41FA5}">
                      <a16:colId xmlns="" xmlns:a16="http://schemas.microsoft.com/office/drawing/2014/main" val="353432096"/>
                    </a:ext>
                  </a:extLst>
                </a:gridCol>
              </a:tblGrid>
              <a:tr h="891370"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ش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اله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ز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ة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endParaRPr lang="en-US" sz="3200" b="1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ة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السّابق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endParaRPr lang="en-US" sz="3200" b="1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اله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ز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ة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endParaRPr lang="en-US" sz="3200" b="1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الك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lang="ar-SA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ة</a:t>
                      </a:r>
                      <a:r>
                        <a:rPr lang="ar-BH" sz="3200" b="1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ُ</a:t>
                      </a:r>
                      <a:endParaRPr lang="en-US" sz="3200" b="1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93241"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عَلَى الواوِ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الضَّمَّةُ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مُتَطَرِّفَةٌ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تَلَكُّؤٍ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89871"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عَلَى الواوِ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الضَّمَّةُ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مُتَطَرِّفَةٌ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تَبَاطُؤٍ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89871"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عَلَى الواوِ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الضَّمَّةُ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مُتَطَرِّفَةٌ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التَّوَضُّؤِ</a:t>
                      </a:r>
                      <a:endParaRPr lang="en-US" sz="3600" b="1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739306275"/>
                  </a:ext>
                </a:extLst>
              </a:tr>
            </a:tbl>
          </a:graphicData>
        </a:graphic>
      </p:graphicFrame>
      <p:sp>
        <p:nvSpPr>
          <p:cNvPr id="15" name="عنوان 1">
            <a:extLst>
              <a:ext uri="{FF2B5EF4-FFF2-40B4-BE49-F238E27FC236}">
                <a16:creationId xmlns="" xmlns:a16="http://schemas.microsoft.com/office/drawing/2014/main" id="{501BCA4E-FF79-41F6-AD51-B0AD52ADB8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2BB0EAC0-EA01-4A31-A1F6-9F1152AA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5092CCC-6FF0-470D-B9A8-755C8A4A9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1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" y="1268068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8153400" y="1318211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6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</a:t>
            </a:r>
            <a:r>
              <a:rPr lang="ar-BH" sz="60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َ</a:t>
            </a:r>
            <a:r>
              <a:rPr lang="ar-SA" sz="6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سْتَنْتِجُ</a:t>
            </a:r>
            <a:r>
              <a:rPr lang="ar-BH" sz="60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endParaRPr lang="en-US" sz="60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7" name="Round Diagonal Corner Rectangle 3"/>
          <p:cNvSpPr/>
          <p:nvPr/>
        </p:nvSpPr>
        <p:spPr>
          <a:xfrm>
            <a:off x="887104" y="2302163"/>
            <a:ext cx="9742796" cy="2794000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6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تُكْتَبُ الهَمْزَةُ المُتَطَرِّفَةُ عَلى (واو) إِذا سَبَقَها حَرْفٌ مَضْمُومٌ. </a:t>
            </a:r>
            <a:endParaRPr lang="en-US" sz="6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DEBABF2F-20DC-475C-8AF7-41B92792A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830EB9E-9B3C-47F9-AC7E-5B78C8643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0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8343" y="1268067"/>
            <a:ext cx="11432439" cy="537947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268068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وان 2"/>
          <p:cNvSpPr txBox="1">
            <a:spLocks/>
          </p:cNvSpPr>
          <p:nvPr/>
        </p:nvSpPr>
        <p:spPr>
          <a:xfrm>
            <a:off x="1126670" y="1484350"/>
            <a:ext cx="9786257" cy="1241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أَرْسِمُ الهَمْزةَ بالشَّكلِ الصَّحيحِ فِي المَكانِ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الخَالِي،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بَعدَ مُلاحَظتِي لِحَرَكَةِ الحَرْفِ الَّذي </a:t>
            </a:r>
            <a:r>
              <a:rPr lang="ar-BH" sz="36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يَسْبقُها.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1" name="عنصر نائب للمحتوى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7826534"/>
              </p:ext>
            </p:extLst>
          </p:nvPr>
        </p:nvGraphicFramePr>
        <p:xfrm>
          <a:off x="1261272" y="3004932"/>
          <a:ext cx="9669455" cy="3111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9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77966">
                <a:tc>
                  <a:txBody>
                    <a:bodyPr/>
                    <a:lstStyle/>
                    <a:p>
                      <a:pPr algn="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اللُـ.....لُـ....</a:t>
                      </a:r>
                      <a:r>
                        <a:rPr lang="ar-BH" sz="32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والمَرجانُ مِن الثَّرَواتِ الْبَحْريَّة ِ.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77966">
                <a:tc>
                  <a:txBody>
                    <a:bodyPr/>
                    <a:lstStyle/>
                    <a:p>
                      <a:pPr algn="r" rtl="1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فَحَصَ طَبيبُ العُيونِ بـُ... بـُ... عَيْنِ حَمْزَةَ . 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77966">
                <a:tc>
                  <a:txBody>
                    <a:bodyPr/>
                    <a:lstStyle/>
                    <a:p>
                      <a:pPr algn="r" rtl="1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لمْ يَجْرُ..... أحدٌ عَلَى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مَدِّ يَدِهِ قَبْلَ أَنْ يَجْلِسَ الأَبُ عَلَى المَائِدَةِ 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77966">
                <a:tc>
                  <a:txBody>
                    <a:bodyPr/>
                    <a:lstStyle/>
                    <a:p>
                      <a:pPr algn="r" rtl="1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أَخْبَرَ المُدَرِّبُ اللاّعبِينَ بِمَوْعِدِ التَّهيـُ...... لِلْمُباراةِ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8550988" y="401440"/>
            <a:ext cx="1692291" cy="8762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0E47AF20-7EC5-455E-BBE7-94D2FD073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6367DD3-ED57-4AC0-9959-2847D86AA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6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" y="1268068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3600" b="1" dirty="0">
              <a:cs typeface="Sultan bold" pitchFamily="2" charset="-7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وان 2"/>
          <p:cNvSpPr txBox="1">
            <a:spLocks/>
          </p:cNvSpPr>
          <p:nvPr/>
        </p:nvSpPr>
        <p:spPr>
          <a:xfrm>
            <a:off x="1432691" y="1698840"/>
            <a:ext cx="9786257" cy="1241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أَرْسُمُ الهَمْزَةَ بالشَّكلِ الصَّحيحِ فِي المَكانِ الخَالِي ، بَعدَ مُلاحَظَتِي لِحَرَكةِ الحَرْفِ الَّذي </a:t>
            </a:r>
            <a:r>
              <a:rPr lang="ar-BH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يَسْبقُها.</a:t>
            </a:r>
            <a:endParaRPr lang="en-US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8666188" y="478262"/>
            <a:ext cx="1788894" cy="839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1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1</a:t>
            </a:r>
          </a:p>
        </p:txBody>
      </p:sp>
      <p:graphicFrame>
        <p:nvGraphicFramePr>
          <p:cNvPr id="14" name="عنصر نائب للمحتوى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4669929"/>
              </p:ext>
            </p:extLst>
          </p:nvPr>
        </p:nvGraphicFramePr>
        <p:xfrm>
          <a:off x="1441558" y="2900000"/>
          <a:ext cx="9669455" cy="3111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9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77966">
                <a:tc>
                  <a:txBody>
                    <a:bodyPr/>
                    <a:lstStyle/>
                    <a:p>
                      <a:pPr algn="r"/>
                      <a:r>
                        <a:rPr lang="ar-BH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اللُـ</a:t>
                      </a:r>
                      <a:r>
                        <a:rPr lang="ar-BH" sz="3200" dirty="0">
                          <a:solidFill>
                            <a:srgbClr val="92D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ُؤ</a:t>
                      </a:r>
                      <a:r>
                        <a:rPr lang="ar-BH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لُـ</a:t>
                      </a:r>
                      <a:r>
                        <a:rPr lang="ar-BH" sz="3200" dirty="0">
                          <a:solidFill>
                            <a:srgbClr val="92D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ؤُ</a:t>
                      </a:r>
                      <a:r>
                        <a:rPr lang="ar-BH" sz="3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والمُرْجانُ مِن الثَّرَواتِ البَحْرِيَّة ِ.</a:t>
                      </a:r>
                      <a:endParaRPr lang="en-US" sz="3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77966"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فَحَصَ طَبيبُ العُيونِ </a:t>
                      </a:r>
                      <a:r>
                        <a:rPr lang="ar-BH" sz="3200" b="1" dirty="0" err="1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بـُ</a:t>
                      </a:r>
                      <a:r>
                        <a:rPr lang="ar-BH" sz="3200" b="1" dirty="0" err="1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ؤ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dirty="0" err="1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بـُ</a:t>
                      </a:r>
                      <a:r>
                        <a:rPr lang="ar-BH" sz="3200" b="1" dirty="0" err="1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ؤَ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عَيْنِ </a:t>
                      </a:r>
                      <a:r>
                        <a:rPr lang="ar-BH" sz="32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حَمْزَةَ. 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77966"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لمْ يَجْرُ</a:t>
                      </a:r>
                      <a:r>
                        <a:rPr lang="ar-BH" sz="3200" b="1" dirty="0">
                          <a:solidFill>
                            <a:srgbClr val="92D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ؤ</a:t>
                      </a:r>
                      <a:r>
                        <a:rPr lang="ar-BH" sz="3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أَحَدٌ عَلَى</a:t>
                      </a:r>
                      <a:r>
                        <a:rPr lang="ar-BH" sz="3200" b="1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مَدِّ يَدِهِ قَبْلَ أَنْ يَجلسَ الأَبُ عَلَى 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المَائِدَةِ.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77966">
                <a:tc>
                  <a:txBody>
                    <a:bodyPr/>
                    <a:lstStyle/>
                    <a:p>
                      <a:pPr algn="r"/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أَخبَرَ المُدَرِّبُ اللاّعبِينَ بِمَوْعِدِ التَّهيـُ</a:t>
                      </a:r>
                      <a:r>
                        <a:rPr lang="ar-BH" sz="3200" b="1" dirty="0">
                          <a:solidFill>
                            <a:srgbClr val="92D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ؤ</a:t>
                      </a:r>
                      <a:r>
                        <a:rPr lang="ar-BH" sz="3200" b="1" dirty="0">
                          <a:solidFill>
                            <a:srgbClr val="00B05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BH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200" b="1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لِلمُباراةِ</a:t>
                      </a:r>
                      <a:r>
                        <a:rPr lang="ar-BH" sz="3200" b="1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عنوان 1">
            <a:extLst>
              <a:ext uri="{FF2B5EF4-FFF2-40B4-BE49-F238E27FC236}">
                <a16:creationId xmlns="" xmlns:a16="http://schemas.microsoft.com/office/drawing/2014/main" id="{9EA64C30-3B27-4065-8391-7C4B21C98BAB}"/>
              </a:ext>
            </a:extLst>
          </p:cNvPr>
          <p:cNvSpPr txBox="1">
            <a:spLocks/>
          </p:cNvSpPr>
          <p:nvPr/>
        </p:nvSpPr>
        <p:spPr>
          <a:xfrm>
            <a:off x="22008" y="840914"/>
            <a:ext cx="1926713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sz="4000" dirty="0">
                <a:solidFill>
                  <a:schemeClr val="tx1"/>
                </a:solidFill>
              </a:rPr>
              <a:t>أُقَيِّمُ إِجَابَتِي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353AF517-2467-4DE4-88DD-F8630966E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5CFB107-EAC1-40DB-94B0-F0834FC63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3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379034A6-E949-4067-AF33-2FE37659BF3F}"/>
              </a:ext>
            </a:extLst>
          </p:cNvPr>
          <p:cNvSpPr txBox="1">
            <a:spLocks/>
          </p:cNvSpPr>
          <p:nvPr/>
        </p:nvSpPr>
        <p:spPr>
          <a:xfrm>
            <a:off x="1649983" y="693332"/>
            <a:ext cx="7726440" cy="987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أُصَوبُ كُلَّ هَمزةٍ رُسِمَتْ بِشَكلٍ خَاطئٍ فِيمَا </a:t>
            </a:r>
            <a:r>
              <a:rPr lang="ar-BH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يَلِي:</a:t>
            </a:r>
            <a:endParaRPr lang="ar-BH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1" name="عنصر نائب للمحتوى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5507911"/>
              </p:ext>
            </p:extLst>
          </p:nvPr>
        </p:nvGraphicFramePr>
        <p:xfrm>
          <a:off x="703347" y="1934531"/>
          <a:ext cx="10515600" cy="4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76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096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70830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94160">
                <a:tc>
                  <a:txBody>
                    <a:bodyPr/>
                    <a:lstStyle/>
                    <a:p>
                      <a:pPr algn="ctr"/>
                      <a:r>
                        <a:rPr lang="ar-BH" sz="3600" dirty="0"/>
                        <a:t>التَصويبُ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dirty="0"/>
                        <a:t>الكَلمةُ التِي ُرسِمَتْ فِيها الهَمزةُ بِشكلٍ خاطئٍ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dirty="0"/>
                        <a:t>الجُمْلَةُ 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9416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امْرُئُ القَيْسِ مِنْ شُعراءِ العَرَبِ .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94160"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مِنْ مُهِمَّاتِ الأرْصادِ الجوِّيَّةِ </a:t>
                      </a:r>
                      <a:r>
                        <a:rPr lang="ar-BH" sz="3200" dirty="0" err="1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التَنَبُأ</a:t>
                      </a:r>
                      <a:r>
                        <a:rPr lang="ar-BH" sz="3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بالطقْسِ </a:t>
                      </a:r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9416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BH" sz="3200" dirty="0" err="1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التَواطُءُ</a:t>
                      </a:r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مَعَ العَدوِ</a:t>
                      </a:r>
                      <a:r>
                        <a:rPr lang="ar-BH" sz="3200" baseline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، خيانَةٌ للوَطَنِ.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عنوان 1">
            <a:extLst>
              <a:ext uri="{FF2B5EF4-FFF2-40B4-BE49-F238E27FC236}">
                <a16:creationId xmlns=""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9ED7111E-54FC-4DB2-A0F2-381FECD2F010}"/>
              </a:ext>
            </a:extLst>
          </p:cNvPr>
          <p:cNvSpPr txBox="1">
            <a:spLocks/>
          </p:cNvSpPr>
          <p:nvPr/>
        </p:nvSpPr>
        <p:spPr>
          <a:xfrm>
            <a:off x="10372802" y="1244576"/>
            <a:ext cx="1692291" cy="6638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</a:t>
            </a:r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</a:t>
            </a:r>
            <a:endParaRPr lang="ar-BH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9D302A3C-7221-4FD5-AB05-9BFDA92C4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E0EBF7B-D9E4-40E9-9BC3-CB79821E1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BH"/>
              <a:t>اللغة العربية/ الصّف الرّابع /الهمزة المتطرفة بعد مضموم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3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972</Words>
  <Application>Microsoft Office PowerPoint</Application>
  <PresentationFormat>Widescreen</PresentationFormat>
  <Paragraphs>143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Sakkal Majalla</vt:lpstr>
      <vt:lpstr>Sultan bold</vt:lpstr>
      <vt:lpstr>Traditional Arabic</vt:lpstr>
      <vt:lpstr>Office Theme</vt:lpstr>
      <vt:lpstr>PowerPoint Presentation</vt:lpstr>
      <vt:lpstr>أَهدافُ الدَّرْسِ: </vt:lpstr>
      <vt:lpstr>أَقْرَأُ النَّصَ التَّالِي ، ثُمَّ أُجيبُ عَمَّا يَليهِ مِن أَسْئلَةٍ. </vt:lpstr>
      <vt:lpstr>أُكْمِلُ مَلْءَ الـجَدْوَلِ بِمَا يُنَاسِبُ، كَمَا فِي الـمِثَالِ :</vt:lpstr>
      <vt:lpstr>أُكْمِلُ مَلْءَ الـجَدْوَلِ بِمَا يُنَاسِبُ، كَمَا فِي الـمِثَالِ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خولة</dc:creator>
  <cp:lastModifiedBy>Heyam  Saad Sakhir</cp:lastModifiedBy>
  <cp:revision>33</cp:revision>
  <dcterms:modified xsi:type="dcterms:W3CDTF">2021-02-04T08:46:14Z</dcterms:modified>
</cp:coreProperties>
</file>