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7" r:id="rId2"/>
    <p:sldId id="290" r:id="rId3"/>
    <p:sldId id="291" r:id="rId4"/>
    <p:sldId id="292" r:id="rId5"/>
    <p:sldId id="260" r:id="rId6"/>
    <p:sldId id="261" r:id="rId7"/>
    <p:sldId id="262" r:id="rId8"/>
    <p:sldId id="293" r:id="rId9"/>
    <p:sldId id="294" r:id="rId10"/>
    <p:sldId id="264" r:id="rId11"/>
    <p:sldId id="266" r:id="rId12"/>
    <p:sldId id="267" r:id="rId13"/>
    <p:sldId id="288" r:id="rId14"/>
    <p:sldId id="289" r:id="rId15"/>
    <p:sldId id="28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4B6C9-56F9-46BE-99C5-719068AD44E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994E1-85CC-4EC6-8966-D11DCE61A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3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05FC107A-9DCB-4AB8-AC52-6746FC7E4F20}" type="slidenum">
              <a:rPr lang="ar-SA" sz="1200" smtClean="0">
                <a:solidFill>
                  <a:srgbClr val="000000"/>
                </a:solidFill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ar-SA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2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40375254-65A7-4D2A-8C5B-F75EE13AC570}" type="slidenum">
              <a:rPr lang="ar-SA" sz="1200" smtClean="0">
                <a:solidFill>
                  <a:srgbClr val="000000"/>
                </a:solidFill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ar-SA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1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1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2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1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4990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5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6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98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66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9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1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3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8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3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7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4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DAB2757-57E5-4C71-80FC-82EFA9D0E151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53822-74B0-475E-9C98-CFDE37F3F4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266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81200" y="2133600"/>
            <a:ext cx="5577522" cy="1323439"/>
          </a:xfrm>
          <a:prstGeom prst="rect">
            <a:avLst/>
          </a:prstGeom>
          <a:solidFill>
            <a:schemeClr val="bg1">
              <a:alpha val="31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dobe Song Std L" pitchFamily="18" charset="-128"/>
                <a:ea typeface="Adobe Song Std L" pitchFamily="18" charset="-128"/>
              </a:rPr>
              <a:t>Zoo 103 </a:t>
            </a:r>
          </a:p>
          <a:p>
            <a:r>
              <a:rPr lang="en-US" sz="4000" b="1" dirty="0" smtClean="0">
                <a:latin typeface="Adobe Song Std L" pitchFamily="18" charset="-128"/>
                <a:ea typeface="Adobe Song Std L" pitchFamily="18" charset="-128"/>
              </a:rPr>
              <a:t>Lab 7</a:t>
            </a:r>
            <a:endParaRPr lang="en-US" sz="4000" b="1" dirty="0">
              <a:latin typeface="Adobe Song Std L" pitchFamily="18" charset="-128"/>
              <a:ea typeface="Adobe So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91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wwww"/>
          <p:cNvPicPr>
            <a:picLocks noChangeAspect="1" noChangeArrowheads="1"/>
          </p:cNvPicPr>
          <p:nvPr/>
        </p:nvPicPr>
        <p:blipFill rotWithShape="1">
          <a:blip r:embed="rId2" cstate="print"/>
          <a:srcRect l="49299" r="19291" b="32589"/>
          <a:stretch/>
        </p:blipFill>
        <p:spPr bwMode="auto">
          <a:xfrm>
            <a:off x="6248400" y="609600"/>
            <a:ext cx="2315677" cy="3977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8" name="Picture 7" descr="wwwww"/>
          <p:cNvPicPr>
            <a:picLocks noChangeAspect="1" noChangeArrowheads="1"/>
          </p:cNvPicPr>
          <p:nvPr/>
        </p:nvPicPr>
        <p:blipFill rotWithShape="1">
          <a:blip r:embed="rId2" cstate="print"/>
          <a:srcRect l="49299" r="19291" b="33148"/>
          <a:stretch/>
        </p:blipFill>
        <p:spPr bwMode="auto">
          <a:xfrm>
            <a:off x="3200400" y="609600"/>
            <a:ext cx="2446985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9" name="Picture 2" descr="wwwww"/>
          <p:cNvPicPr>
            <a:picLocks noChangeAspect="1" noChangeArrowheads="1"/>
          </p:cNvPicPr>
          <p:nvPr/>
        </p:nvPicPr>
        <p:blipFill rotWithShape="1">
          <a:blip r:embed="rId2" cstate="print"/>
          <a:srcRect l="8381" r="68115" b="31786"/>
          <a:stretch/>
        </p:blipFill>
        <p:spPr bwMode="auto">
          <a:xfrm>
            <a:off x="533400" y="609600"/>
            <a:ext cx="2453269" cy="4012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2" name="Rectangle 11"/>
          <p:cNvSpPr/>
          <p:nvPr/>
        </p:nvSpPr>
        <p:spPr>
          <a:xfrm>
            <a:off x="304800" y="48006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dobe Song Std L" pitchFamily="18" charset="-128"/>
                <a:ea typeface="Adobe Song Std L" pitchFamily="18" charset="-128"/>
              </a:rPr>
              <a:t>Hydra reproduction</a:t>
            </a:r>
            <a:endParaRPr lang="en-US" sz="2400" dirty="0">
              <a:latin typeface="Adobe Song Std L" pitchFamily="18" charset="-128"/>
              <a:ea typeface="Adobe So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6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wwww"/>
          <p:cNvPicPr>
            <a:picLocks noChangeAspect="1" noChangeArrowheads="1"/>
          </p:cNvPicPr>
          <p:nvPr/>
        </p:nvPicPr>
        <p:blipFill>
          <a:blip r:embed="rId2" cstate="print"/>
          <a:srcRect r="17213" b="20885"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2631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419475" y="115888"/>
            <a:ext cx="2743200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0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Fasciola</a:t>
            </a:r>
            <a:endParaRPr lang="ar-SA" sz="60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81000" y="1447800"/>
            <a:ext cx="5867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Kingdom :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Animalia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Sub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kingdom: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Eumetazoa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	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Division: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Triploblastica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Sub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d</a:t>
            </a: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ivision: </a:t>
            </a:r>
            <a:r>
              <a:rPr lang="en-US" sz="2400" b="1" dirty="0" err="1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Acoelomates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Phylum: Platyhelminthes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Class :Trematoda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Genus: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Fasciola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Species: </a:t>
            </a:r>
            <a:r>
              <a:rPr lang="en-US" sz="2400" b="1" i="1" u="sng" dirty="0" err="1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Fasciola</a:t>
            </a:r>
            <a:r>
              <a:rPr lang="en-US" sz="2400" b="1" i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US" sz="2400" b="1" i="1" u="sng" dirty="0" err="1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gigantica</a:t>
            </a:r>
            <a:endParaRPr kumimoji="0" lang="en-US" sz="32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</p:txBody>
      </p:sp>
      <p:pic>
        <p:nvPicPr>
          <p:cNvPr id="7" name="Picture 6" descr="C:\Users\Nouf\Pictures\2h5qr13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4491" t="15329" r="50000" b="3772"/>
          <a:stretch/>
        </p:blipFill>
        <p:spPr bwMode="auto">
          <a:xfrm>
            <a:off x="6019800" y="1295400"/>
            <a:ext cx="2244686" cy="52903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5948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~AUT005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t="61458" r="59342"/>
          <a:stretch>
            <a:fillRect/>
          </a:stretch>
        </p:blipFill>
        <p:spPr bwMode="auto">
          <a:xfrm>
            <a:off x="5105401" y="304800"/>
            <a:ext cx="3905602" cy="640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0" y="2667000"/>
            <a:ext cx="495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Low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They usually have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two suckers</a:t>
            </a: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, an anterior or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oral sucker </a:t>
            </a: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which encloses the mouth, and a posterior or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ventral sucker. </a:t>
            </a:r>
          </a:p>
          <a:p>
            <a:pPr marL="342900" indent="-342900" algn="justLow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 alimentary canal begins with the mouth opening. This leads into a short muscular pharynx. </a:t>
            </a:r>
          </a:p>
          <a:p>
            <a:pPr marL="342900" indent="-342900" algn="justLow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That is followed by the intestine which divides into 2, right and left, branches.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81000" y="533400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Low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They are called liver-flukes because they live in the bile ducts of cattle and other mammals leaf-like shape.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71800"/>
            <a:ext cx="502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Low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excretory system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consists of a great number of small canals which collect into a main excretory canal and opens to the outside by the excretory pore.</a:t>
            </a:r>
          </a:p>
        </p:txBody>
      </p:sp>
      <p:pic>
        <p:nvPicPr>
          <p:cNvPr id="3" name="Picture 2" descr="~AUT005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62906" t="65092" r="1805"/>
          <a:stretch/>
        </p:blipFill>
        <p:spPr bwMode="auto">
          <a:xfrm>
            <a:off x="5181600" y="533400"/>
            <a:ext cx="3823178" cy="6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1313" r="2591" b="2342"/>
          <a:stretch/>
        </p:blipFill>
        <p:spPr bwMode="auto">
          <a:xfrm>
            <a:off x="4800600" y="381000"/>
            <a:ext cx="4242225" cy="624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971800"/>
            <a:ext cx="472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Low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male genital system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consists of two testes lying approximately in the centre of the body branched and each gives off a vas deferens.</a:t>
            </a:r>
          </a:p>
          <a:p>
            <a:pPr lvl="0" indent="228600" algn="justLow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lvl="0" indent="228600" algn="justLow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The female genital system consists of a single branched ovary.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 descr="lymnaeidae-lymnaea-galba-truncatula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071802" y="1643050"/>
            <a:ext cx="3407174" cy="3490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227576" y="5638800"/>
            <a:ext cx="30956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Adobe Song Std L" pitchFamily="18" charset="-128"/>
                <a:ea typeface="Adobe Song Std L" pitchFamily="18" charset="-128"/>
              </a:rPr>
              <a:t>Limnaea snails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24865" y="457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800" dirty="0" smtClean="0">
                <a:solidFill>
                  <a:srgbClr val="FFFF00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Limnaea </a:t>
            </a:r>
            <a:r>
              <a:rPr lang="en-GB" sz="2800" dirty="0">
                <a:solidFill>
                  <a:srgbClr val="FFFF00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cailliaudi, the 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intermediate 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host </a:t>
            </a:r>
            <a:r>
              <a:rPr lang="en-GB" sz="2800" dirty="0">
                <a:solidFill>
                  <a:srgbClr val="FFFF00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of </a:t>
            </a:r>
            <a:r>
              <a:rPr lang="en-GB" sz="2800" dirty="0" err="1" smtClean="0">
                <a:solidFill>
                  <a:srgbClr val="FFFF00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fasciola</a:t>
            </a:r>
            <a:endParaRPr lang="ar-SA" sz="2000" dirty="0">
              <a:solidFill>
                <a:srgbClr val="FFFF00"/>
              </a:solidFill>
              <a:latin typeface="Adobe Song Std L" pitchFamily="18" charset="-128"/>
              <a:ea typeface="Adobe So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02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1260475"/>
            <a:ext cx="6300788" cy="513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  <a:defRPr/>
            </a:pPr>
            <a:r>
              <a:rPr lang="en-US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1-</a:t>
            </a:r>
            <a:r>
              <a:rPr lang="en-US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E</a:t>
            </a:r>
            <a:r>
              <a:rPr lang="en-GB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ggs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and note the </a:t>
            </a:r>
            <a:r>
              <a:rPr lang="en-GB" sz="2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chitinous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eggshell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with its </a:t>
            </a:r>
            <a:r>
              <a:rPr lang="en-GB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operculum</a:t>
            </a:r>
            <a:r>
              <a:rPr lang="ar-SA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غطاء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.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algn="l">
              <a:lnSpc>
                <a:spcPct val="200000"/>
              </a:lnSpc>
              <a:defRPr/>
            </a:pPr>
            <a:endParaRPr lang="en-GB" sz="2400" dirty="0">
              <a:solidFill>
                <a:prstClr val="black"/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algn="l">
              <a:lnSpc>
                <a:spcPct val="200000"/>
              </a:lnSpc>
              <a:defRPr/>
            </a:pPr>
            <a:r>
              <a:rPr lang="en-GB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2-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miracidium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is a minute free-living larva with an elongated conical </a:t>
            </a:r>
            <a:r>
              <a:rPr lang="en-GB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body</a:t>
            </a:r>
            <a:r>
              <a:rPr lang="ar-SA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جسم مخروطي</a:t>
            </a:r>
            <a:r>
              <a:rPr lang="en-GB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entirely covered by cilia penet.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algn="l">
              <a:lnSpc>
                <a:spcPct val="200000"/>
              </a:lnSpc>
              <a:defRPr/>
            </a:pPr>
            <a:endParaRPr lang="ar-SA" sz="2000" dirty="0">
              <a:solidFill>
                <a:prstClr val="black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50988" y="60325"/>
            <a:ext cx="6526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Stages in The Life ­history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:-</a:t>
            </a:r>
            <a:endParaRPr lang="en-US" sz="3200" dirty="0">
              <a:solidFill>
                <a:prstClr val="black"/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12248"/>
            <a:ext cx="2352425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49081"/>
            <a:ext cx="2389407" cy="2520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Picture 6"/>
          <p:cNvSpPr>
            <a:spLocks noChangeAspect="1" noChangeArrowheads="1"/>
          </p:cNvSpPr>
          <p:nvPr/>
        </p:nvSpPr>
        <p:spPr bwMode="auto">
          <a:xfrm>
            <a:off x="6950075" y="4857750"/>
            <a:ext cx="20510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836613"/>
            <a:ext cx="5943600" cy="5262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  <a:defRPr/>
            </a:pPr>
            <a:r>
              <a:rPr lang="en-GB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3-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sporocyst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is sac­like, covered by epidermis and thin cuticle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.</a:t>
            </a:r>
            <a:endParaRPr lang="ar-SA" sz="2400" dirty="0">
              <a:solidFill>
                <a:schemeClr val="bg2">
                  <a:lumMod val="60000"/>
                  <a:lumOff val="40000"/>
                </a:schemeClr>
              </a:solidFill>
              <a:latin typeface="Adobe Song Std L" pitchFamily="18" charset="-128"/>
              <a:ea typeface="Adobe Song Std L" pitchFamily="18" charset="-128"/>
            </a:endParaRPr>
          </a:p>
          <a:p>
            <a:pPr algn="l" rtl="0">
              <a:lnSpc>
                <a:spcPct val="250000"/>
              </a:lnSpc>
              <a:defRPr/>
            </a:pPr>
            <a:endParaRPr lang="ar-SA" sz="2400" dirty="0">
              <a:solidFill>
                <a:prstClr val="black"/>
              </a:solidFill>
              <a:latin typeface="Adobe Song Std L" pitchFamily="18" charset="-128"/>
              <a:ea typeface="Adobe Song Std L" pitchFamily="18" charset="-128"/>
            </a:endParaRPr>
          </a:p>
          <a:p>
            <a:pPr algn="l" rtl="0">
              <a:lnSpc>
                <a:spcPct val="250000"/>
              </a:lnSpc>
              <a:defRPr/>
            </a:pPr>
            <a:r>
              <a:rPr lang="en-GB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4-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redia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has an elongated body with an anterior projecting.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algn="l" rtl="0">
              <a:lnSpc>
                <a:spcPct val="250000"/>
              </a:lnSpc>
              <a:defRPr/>
            </a:pPr>
            <a:endParaRPr lang="en-GB" sz="24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02" y="3485361"/>
            <a:ext cx="2735079" cy="30110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~AUT0056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56681" t="56488" r="12947" b="10525"/>
          <a:stretch/>
        </p:blipFill>
        <p:spPr bwMode="auto">
          <a:xfrm>
            <a:off x="6157403" y="260648"/>
            <a:ext cx="2735078" cy="2745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" name="مستطيل 2"/>
          <p:cNvSpPr/>
          <p:nvPr/>
        </p:nvSpPr>
        <p:spPr>
          <a:xfrm>
            <a:off x="6157913" y="2081213"/>
            <a:ext cx="1008062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مستطيل 1"/>
          <p:cNvSpPr>
            <a:spLocks noChangeArrowheads="1"/>
          </p:cNvSpPr>
          <p:nvPr/>
        </p:nvSpPr>
        <p:spPr bwMode="auto">
          <a:xfrm>
            <a:off x="0" y="1066800"/>
            <a:ext cx="6248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rtl="0">
              <a:lnSpc>
                <a:spcPct val="250000"/>
              </a:lnSpc>
              <a:defRPr/>
            </a:pPr>
            <a:r>
              <a:rPr lang="en-GB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5-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cercaria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has a heart-shaped body, a long unforked tail, and </a:t>
            </a:r>
            <a:r>
              <a:rPr lang="en-GB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rudiments </a:t>
            </a:r>
            <a:r>
              <a:rPr lang="ar-SA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بدائي</a:t>
            </a:r>
            <a:r>
              <a:rPr lang="en-GB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of most of the adult organs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(two suckers, a pharynx)</a:t>
            </a:r>
            <a:r>
              <a:rPr lang="en-US" sz="2400" dirty="0" smtClean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.</a:t>
            </a:r>
            <a:endParaRPr lang="en-GB" sz="2400" dirty="0">
              <a:solidFill>
                <a:prstClr val="black"/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algn="l" rtl="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6-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CC0099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metacercaria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or</a:t>
            </a:r>
            <a:r>
              <a:rPr lang="en-GB" sz="24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6600FF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(encysted cercaria) </a:t>
            </a: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has lost the tail and is enclosed in a thick cyst secreted by the cystogenous cells.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9835" b="4837"/>
          <a:stretch/>
        </p:blipFill>
        <p:spPr bwMode="auto">
          <a:xfrm>
            <a:off x="6372198" y="4005064"/>
            <a:ext cx="2576273" cy="2720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27132"/>
            <a:ext cx="2576273" cy="2837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8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152401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Sponges</a:t>
            </a:r>
            <a:endParaRPr lang="ar-SA" sz="4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81000" y="10668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dobe Song Std L" pitchFamily="18" charset="-128"/>
                <a:ea typeface="Adobe Song Std L" pitchFamily="18" charset="-128"/>
              </a:rPr>
              <a:t>Kindom:Animalia</a:t>
            </a:r>
          </a:p>
          <a:p>
            <a:r>
              <a:rPr lang="en-US" sz="2400" b="1" dirty="0">
                <a:latin typeface="Adobe Song Std L" pitchFamily="18" charset="-128"/>
                <a:ea typeface="Adobe Song Std L" pitchFamily="18" charset="-128"/>
              </a:rPr>
              <a:t>Sub kingdom :Parazoa</a:t>
            </a:r>
          </a:p>
          <a:p>
            <a:r>
              <a:rPr lang="en-US" sz="2400" b="1" dirty="0">
                <a:latin typeface="Adobe Song Std L" pitchFamily="18" charset="-128"/>
                <a:ea typeface="Adobe Song Std L" pitchFamily="18" charset="-128"/>
              </a:rPr>
              <a:t>Phylum : Porifera</a:t>
            </a:r>
          </a:p>
          <a:p>
            <a:r>
              <a:rPr lang="en-US" sz="2400" b="1" dirty="0">
                <a:latin typeface="Adobe Song Std L" pitchFamily="18" charset="-128"/>
                <a:ea typeface="Adobe Song Std L" pitchFamily="18" charset="-128"/>
              </a:rPr>
              <a:t>Genus:  </a:t>
            </a:r>
            <a:r>
              <a:rPr lang="en-US" sz="2400" b="1" i="1" u="sng" dirty="0">
                <a:latin typeface="Adobe Song Std L" pitchFamily="18" charset="-128"/>
                <a:ea typeface="Adobe Song Std L" pitchFamily="18" charset="-128"/>
              </a:rPr>
              <a:t>Sponges</a:t>
            </a:r>
            <a:r>
              <a:rPr lang="en-US" sz="2400" b="1" dirty="0">
                <a:latin typeface="Adobe Song Std L" pitchFamily="18" charset="-128"/>
                <a:ea typeface="Adobe Song Std L" pitchFamily="18" charset="-128"/>
              </a:rPr>
              <a:t>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28600" y="2819400"/>
            <a:ext cx="8915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Features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:</a:t>
            </a:r>
          </a:p>
          <a:p>
            <a:pPr algn="ctr">
              <a:defRPr/>
            </a:pPr>
            <a:endParaRPr lang="en-US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dobe Song Std L" pitchFamily="18" charset="-128"/>
                <a:ea typeface="Adobe Song Std L" pitchFamily="18" charset="-128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Sponges are sessile with porous bodies and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choenocytes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The germ layers of sponges are not really tissues because the cells are relatively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unspecialized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Sponges lack nerves or muscles.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Most sponges are marine and some live in fresh water.</a:t>
            </a:r>
          </a:p>
        </p:txBody>
      </p:sp>
    </p:spTree>
    <p:extLst>
      <p:ext uri="{BB962C8B-B14F-4D97-AF65-F5344CB8AC3E}">
        <p14:creationId xmlns:p14="http://schemas.microsoft.com/office/powerpoint/2010/main" val="7643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5" descr="Life cycle of Fasciola hepatica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512" y="836712"/>
            <a:ext cx="8784976" cy="5832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60419" name="مستطيل 1"/>
          <p:cNvSpPr>
            <a:spLocks noChangeArrowheads="1"/>
          </p:cNvSpPr>
          <p:nvPr/>
        </p:nvSpPr>
        <p:spPr bwMode="auto">
          <a:xfrm>
            <a:off x="1895475" y="4763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srgbClr val="CC0099"/>
                </a:solidFill>
                <a:cs typeface="Arial" pitchFamily="34" charset="0"/>
              </a:rPr>
              <a:t>The Life cycle of Fasciola</a:t>
            </a:r>
            <a:endParaRPr lang="en-US" sz="4000" dirty="0" smtClean="0">
              <a:solidFill>
                <a:srgbClr val="CC009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~AUT005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t="3748" r="3749"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13987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6725" y="2565400"/>
            <a:ext cx="8124825" cy="1108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Under The Microscope</a:t>
            </a:r>
            <a:endParaRPr lang="ar-SA" sz="6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4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ponge fibers.png"/>
          <p:cNvPicPr>
            <a:picLocks noChangeAspect="1"/>
          </p:cNvPicPr>
          <p:nvPr/>
        </p:nvPicPr>
        <p:blipFill>
          <a:blip r:embed="rId2" cstate="print"/>
          <a:srcRect l="2096"/>
          <a:stretch>
            <a:fillRect/>
          </a:stretch>
        </p:blipFill>
        <p:spPr>
          <a:xfrm>
            <a:off x="1571604" y="476672"/>
            <a:ext cx="5986101" cy="45904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752600" y="5445125"/>
            <a:ext cx="5483225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1-Spongia fibers from bath sponge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 flipV="1">
            <a:off x="3708400" y="2492375"/>
            <a:ext cx="1655763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2933700"/>
            <a:ext cx="5000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Line 10"/>
          <p:cNvSpPr>
            <a:spLocks noChangeShapeType="1"/>
          </p:cNvSpPr>
          <p:nvPr/>
        </p:nvSpPr>
        <p:spPr bwMode="auto">
          <a:xfrm flipV="1">
            <a:off x="3708400" y="2276475"/>
            <a:ext cx="647700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074863" y="4611688"/>
            <a:ext cx="5526087" cy="22463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 - </a:t>
            </a:r>
            <a:r>
              <a:rPr lang="en-US" sz="32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</a:t>
            </a:r>
            <a:endParaRPr lang="ar-SA" sz="32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1-Testes.</a:t>
            </a:r>
            <a:endParaRPr lang="ar-SA" sz="2400" dirty="0">
              <a:solidFill>
                <a:prstClr val="black"/>
              </a:solidFill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2-Oral cone. </a:t>
            </a:r>
            <a:endParaRPr lang="ar-SA" sz="2400" dirty="0">
              <a:solidFill>
                <a:prstClr val="black"/>
              </a:solidFill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3-Tentacles.  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070100" y="150813"/>
            <a:ext cx="5526088" cy="4357687"/>
            <a:chOff x="1304" y="5"/>
            <a:chExt cx="3481" cy="2881"/>
          </a:xfrm>
        </p:grpSpPr>
        <p:pic>
          <p:nvPicPr>
            <p:cNvPr id="103426" name="Picture 2" descr="شريحة8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 l="20473" t="22572" r="18898" b="10498"/>
            <a:stretch>
              <a:fillRect/>
            </a:stretch>
          </p:blipFill>
          <p:spPr bwMode="auto">
            <a:xfrm>
              <a:off x="1304" y="5"/>
              <a:ext cx="3481" cy="288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</p:pic>
        <p:sp>
          <p:nvSpPr>
            <p:cNvPr id="64517" name="Line 4"/>
            <p:cNvSpPr>
              <a:spLocks noChangeShapeType="1"/>
            </p:cNvSpPr>
            <p:nvPr/>
          </p:nvSpPr>
          <p:spPr bwMode="auto">
            <a:xfrm>
              <a:off x="2562" y="1253"/>
              <a:ext cx="0" cy="7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4518" name="Line 5"/>
            <p:cNvSpPr>
              <a:spLocks noChangeShapeType="1"/>
            </p:cNvSpPr>
            <p:nvPr/>
          </p:nvSpPr>
          <p:spPr bwMode="auto">
            <a:xfrm>
              <a:off x="2562" y="1253"/>
              <a:ext cx="545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4519" name="Line 6"/>
            <p:cNvSpPr>
              <a:spLocks noChangeShapeType="1"/>
            </p:cNvSpPr>
            <p:nvPr/>
          </p:nvSpPr>
          <p:spPr bwMode="auto">
            <a:xfrm flipV="1">
              <a:off x="2653" y="164"/>
              <a:ext cx="1361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4520" name="Line 7"/>
            <p:cNvSpPr>
              <a:spLocks noChangeShapeType="1"/>
            </p:cNvSpPr>
            <p:nvPr/>
          </p:nvSpPr>
          <p:spPr bwMode="auto">
            <a:xfrm flipV="1">
              <a:off x="2699" y="384"/>
              <a:ext cx="1285" cy="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4521" name="Text Box 8"/>
            <p:cNvSpPr txBox="1">
              <a:spLocks noChangeArrowheads="1"/>
            </p:cNvSpPr>
            <p:nvPr/>
          </p:nvSpPr>
          <p:spPr bwMode="auto">
            <a:xfrm>
              <a:off x="2381" y="1026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64522" name="Text Box 9"/>
            <p:cNvSpPr txBox="1">
              <a:spLocks noChangeArrowheads="1"/>
            </p:cNvSpPr>
            <p:nvPr/>
          </p:nvSpPr>
          <p:spPr bwMode="auto">
            <a:xfrm>
              <a:off x="2336" y="119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3300"/>
                  </a:solidFill>
                </a:rPr>
                <a:t>3</a:t>
              </a:r>
            </a:p>
          </p:txBody>
        </p:sp>
        <p:sp>
          <p:nvSpPr>
            <p:cNvPr id="64523" name="Text Box 10"/>
            <p:cNvSpPr txBox="1">
              <a:spLocks noChangeArrowheads="1"/>
            </p:cNvSpPr>
            <p:nvPr/>
          </p:nvSpPr>
          <p:spPr bwMode="auto">
            <a:xfrm>
              <a:off x="2335" y="391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33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7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835150" y="4581525"/>
            <a:ext cx="5616575" cy="21844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 - </a:t>
            </a:r>
            <a:r>
              <a:rPr lang="en-US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</a:t>
            </a:r>
            <a:endParaRPr lang="ar-SA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1-Ovary.</a:t>
            </a:r>
            <a:endParaRPr lang="ar-SA" sz="2400" dirty="0">
              <a:solidFill>
                <a:prstClr val="black"/>
              </a:solidFill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2-Oral cone. </a:t>
            </a:r>
            <a:endParaRPr lang="ar-SA" sz="2400" dirty="0">
              <a:solidFill>
                <a:prstClr val="black"/>
              </a:solidFill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3-Tentacles.   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835150" y="333375"/>
            <a:ext cx="5616575" cy="4032250"/>
            <a:chOff x="1156" y="121"/>
            <a:chExt cx="3538" cy="2782"/>
          </a:xfrm>
        </p:grpSpPr>
        <p:pic>
          <p:nvPicPr>
            <p:cNvPr id="105474" name="Picture 2" descr="شريحة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/>
            </a:blip>
            <a:srcRect l="19685" t="27301" r="19685" b="9160"/>
            <a:stretch/>
          </p:blipFill>
          <p:spPr bwMode="auto">
            <a:xfrm>
              <a:off x="1156" y="121"/>
              <a:ext cx="3538" cy="278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</p:pic>
        <p:sp>
          <p:nvSpPr>
            <p:cNvPr id="65541" name="Line 4"/>
            <p:cNvSpPr>
              <a:spLocks noChangeShapeType="1"/>
            </p:cNvSpPr>
            <p:nvPr/>
          </p:nvSpPr>
          <p:spPr bwMode="auto">
            <a:xfrm flipV="1">
              <a:off x="1882" y="1798"/>
              <a:ext cx="817" cy="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5542" name="Line 5"/>
            <p:cNvSpPr>
              <a:spLocks noChangeShapeType="1"/>
            </p:cNvSpPr>
            <p:nvPr/>
          </p:nvSpPr>
          <p:spPr bwMode="auto">
            <a:xfrm flipV="1">
              <a:off x="1655" y="391"/>
              <a:ext cx="1361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5543" name="Line 6"/>
            <p:cNvSpPr>
              <a:spLocks noChangeShapeType="1"/>
            </p:cNvSpPr>
            <p:nvPr/>
          </p:nvSpPr>
          <p:spPr bwMode="auto">
            <a:xfrm flipV="1">
              <a:off x="1838" y="799"/>
              <a:ext cx="127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SA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5544" name="Text Box 7"/>
            <p:cNvSpPr txBox="1">
              <a:spLocks noChangeArrowheads="1"/>
            </p:cNvSpPr>
            <p:nvPr/>
          </p:nvSpPr>
          <p:spPr bwMode="auto">
            <a:xfrm>
              <a:off x="1609" y="1748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65545" name="Text Box 8"/>
            <p:cNvSpPr txBox="1">
              <a:spLocks noChangeArrowheads="1"/>
            </p:cNvSpPr>
            <p:nvPr/>
          </p:nvSpPr>
          <p:spPr bwMode="auto">
            <a:xfrm>
              <a:off x="1338" y="391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3300"/>
                  </a:solidFill>
                </a:rPr>
                <a:t>3</a:t>
              </a:r>
            </a:p>
          </p:txBody>
        </p:sp>
        <p:sp>
          <p:nvSpPr>
            <p:cNvPr id="65546" name="Text Box 9"/>
            <p:cNvSpPr txBox="1">
              <a:spLocks noChangeArrowheads="1"/>
            </p:cNvSpPr>
            <p:nvPr/>
          </p:nvSpPr>
          <p:spPr bwMode="auto">
            <a:xfrm>
              <a:off x="1474" y="799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33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2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3207" t="2296" r="32657" b="13894"/>
          <a:stretch/>
        </p:blipFill>
        <p:spPr bwMode="auto">
          <a:xfrm>
            <a:off x="446314" y="293913"/>
            <a:ext cx="3909786" cy="3831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1199" t="1599" r="12657" b="12296"/>
          <a:stretch/>
        </p:blipFill>
        <p:spPr bwMode="auto">
          <a:xfrm>
            <a:off x="4860925" y="293913"/>
            <a:ext cx="3959547" cy="3831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66564" name="Line 4"/>
          <p:cNvSpPr>
            <a:spLocks noChangeShapeType="1"/>
          </p:cNvSpPr>
          <p:nvPr/>
        </p:nvSpPr>
        <p:spPr bwMode="auto">
          <a:xfrm flipH="1">
            <a:off x="1763713" y="765175"/>
            <a:ext cx="273685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4716463" y="765175"/>
            <a:ext cx="3097212" cy="1076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H="1">
            <a:off x="2627313" y="1341438"/>
            <a:ext cx="1944687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4787900" y="1341438"/>
            <a:ext cx="1871663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4716463" y="2060575"/>
            <a:ext cx="107950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 flipH="1">
            <a:off x="3635375" y="2060575"/>
            <a:ext cx="865188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427538" y="1844675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4500563" y="1196975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4427538" y="549275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1196975" y="4437063"/>
            <a:ext cx="6769100" cy="2246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Fasciola egg</a:t>
            </a:r>
            <a:r>
              <a:rPr lang="ar-SA" sz="3200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1-Operculum.</a:t>
            </a:r>
            <a:r>
              <a:rPr lang="ar-SA" sz="2400" dirty="0">
                <a:solidFill>
                  <a:prstClr val="black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2-Developing miracidium.</a:t>
            </a:r>
            <a:r>
              <a:rPr lang="ar-SA" sz="2400" dirty="0">
                <a:solidFill>
                  <a:prstClr val="black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3-Egg shell.</a:t>
            </a:r>
          </a:p>
        </p:txBody>
      </p:sp>
    </p:spTree>
    <p:extLst>
      <p:ext uri="{BB962C8B-B14F-4D97-AF65-F5344CB8AC3E}">
        <p14:creationId xmlns:p14="http://schemas.microsoft.com/office/powerpoint/2010/main" val="30523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24000"/>
            <a:extLst/>
          </a:blip>
          <a:srcRect l="4323" b="8646"/>
          <a:stretch/>
        </p:blipFill>
        <p:spPr bwMode="auto">
          <a:xfrm>
            <a:off x="1835149" y="188913"/>
            <a:ext cx="5832475" cy="3744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67587" name="Line 4"/>
          <p:cNvSpPr>
            <a:spLocks noChangeShapeType="1"/>
          </p:cNvSpPr>
          <p:nvPr/>
        </p:nvSpPr>
        <p:spPr bwMode="auto">
          <a:xfrm flipH="1">
            <a:off x="4284663" y="47625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7588" name="Line 5"/>
          <p:cNvSpPr>
            <a:spLocks noChangeShapeType="1"/>
          </p:cNvSpPr>
          <p:nvPr/>
        </p:nvSpPr>
        <p:spPr bwMode="auto">
          <a:xfrm flipH="1">
            <a:off x="4500563" y="1125538"/>
            <a:ext cx="12954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7589" name="Line 6"/>
          <p:cNvSpPr>
            <a:spLocks noChangeShapeType="1"/>
          </p:cNvSpPr>
          <p:nvPr/>
        </p:nvSpPr>
        <p:spPr bwMode="auto">
          <a:xfrm flipV="1">
            <a:off x="2051050" y="1412875"/>
            <a:ext cx="187166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7590" name="Line 7"/>
          <p:cNvSpPr>
            <a:spLocks noChangeShapeType="1"/>
          </p:cNvSpPr>
          <p:nvPr/>
        </p:nvSpPr>
        <p:spPr bwMode="auto">
          <a:xfrm flipH="1">
            <a:off x="4643438" y="2060575"/>
            <a:ext cx="144145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724525" y="901700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1835150" y="1262063"/>
            <a:ext cx="30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7593" name="Text Box 10"/>
          <p:cNvSpPr txBox="1">
            <a:spLocks noChangeArrowheads="1"/>
          </p:cNvSpPr>
          <p:nvPr/>
        </p:nvSpPr>
        <p:spPr bwMode="auto">
          <a:xfrm>
            <a:off x="4984750" y="260350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7594" name="Text Box 11"/>
          <p:cNvSpPr txBox="1">
            <a:spLocks noChangeArrowheads="1"/>
          </p:cNvSpPr>
          <p:nvPr/>
        </p:nvSpPr>
        <p:spPr bwMode="auto">
          <a:xfrm>
            <a:off x="6064250" y="1838325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31913" y="3933825"/>
            <a:ext cx="6769100" cy="280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Miracidium of Fasciola </a:t>
            </a:r>
            <a:endParaRPr lang="en-US" sz="32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1-Boring papilla.</a:t>
            </a:r>
            <a:r>
              <a:rPr lang="ar-SA" sz="2400" dirty="0">
                <a:solidFill>
                  <a:prstClr val="black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2-Cilia.</a:t>
            </a:r>
            <a:r>
              <a:rPr lang="ar-SA" sz="2400" dirty="0">
                <a:solidFill>
                  <a:prstClr val="black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3-Eye Spots.</a:t>
            </a:r>
            <a:endParaRPr lang="ar-SA" sz="2400" dirty="0">
              <a:solidFill>
                <a:prstClr val="black"/>
              </a:solidFill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4-Germ celis.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93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6000"/>
            <a:extLst/>
          </a:blip>
          <a:srcRect l="22252" t="10912" r="13700" b="13489"/>
          <a:stretch/>
        </p:blipFill>
        <p:spPr bwMode="auto">
          <a:xfrm>
            <a:off x="1157359" y="223837"/>
            <a:ext cx="2928257" cy="46085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bright="-6000"/>
            <a:extLst/>
          </a:blip>
          <a:srcRect l="2760" r="55105"/>
          <a:stretch/>
        </p:blipFill>
        <p:spPr bwMode="auto">
          <a:xfrm>
            <a:off x="6240462" y="279400"/>
            <a:ext cx="2568575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1331913" y="4876800"/>
            <a:ext cx="6769100" cy="1814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Daughter radia of Fasciola   </a:t>
            </a:r>
            <a:endParaRPr lang="ar-SA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1- Developing radiae.</a:t>
            </a:r>
            <a:endParaRPr lang="ar-SA" sz="2800" dirty="0">
              <a:solidFill>
                <a:prstClr val="black"/>
              </a:solidFill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2- Sporocyst.</a:t>
            </a: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 flipH="1">
            <a:off x="2771775" y="1341438"/>
            <a:ext cx="2592388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5580063" y="1341438"/>
            <a:ext cx="1944687" cy="935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5292725" y="1125538"/>
            <a:ext cx="30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H="1" flipV="1">
            <a:off x="3419475" y="2636838"/>
            <a:ext cx="20161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flipV="1">
            <a:off x="5867400" y="2565400"/>
            <a:ext cx="144145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5508625" y="2701925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9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0115" r="20104" b="12485"/>
          <a:stretch/>
        </p:blipFill>
        <p:spPr bwMode="auto">
          <a:xfrm>
            <a:off x="4707065" y="262050"/>
            <a:ext cx="3644220" cy="4001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5013325" y="1539875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4716463" y="1355725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5651500" y="2565400"/>
            <a:ext cx="307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4573588" y="836613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1352550" y="4437063"/>
            <a:ext cx="6769100" cy="2462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Cercaria of Fasciola   </a:t>
            </a:r>
            <a:endParaRPr lang="ar-SA" sz="2800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1- Head.</a:t>
            </a:r>
            <a:endParaRPr lang="ar-SA" sz="2800" dirty="0">
              <a:solidFill>
                <a:prstClr val="black"/>
              </a:solidFill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2-Tail.                    </a:t>
            </a:r>
            <a:endParaRPr lang="ar-SA" sz="2800" dirty="0">
              <a:solidFill>
                <a:prstClr val="black"/>
              </a:solidFill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3-Eye spot.       </a:t>
            </a:r>
            <a:endParaRPr lang="ar-SA" sz="2800" dirty="0">
              <a:solidFill>
                <a:prstClr val="black"/>
              </a:solidFill>
            </a:endParaRPr>
          </a:p>
        </p:txBody>
      </p:sp>
      <p:pic>
        <p:nvPicPr>
          <p:cNvPr id="10" name="Picture 28" descr="200px-Fascioloides_magna_cercariae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1844" t="11826" b="24295"/>
          <a:stretch/>
        </p:blipFill>
        <p:spPr bwMode="auto">
          <a:xfrm rot="16200000">
            <a:off x="227465" y="506893"/>
            <a:ext cx="4001178" cy="35210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69641" name="Line 5"/>
          <p:cNvSpPr>
            <a:spLocks noChangeShapeType="1"/>
          </p:cNvSpPr>
          <p:nvPr/>
        </p:nvSpPr>
        <p:spPr bwMode="auto">
          <a:xfrm flipH="1">
            <a:off x="2700338" y="2708275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9642" name="Line 4"/>
          <p:cNvSpPr>
            <a:spLocks noChangeShapeType="1"/>
          </p:cNvSpPr>
          <p:nvPr/>
        </p:nvSpPr>
        <p:spPr bwMode="auto">
          <a:xfrm flipH="1" flipV="1">
            <a:off x="3276600" y="1127125"/>
            <a:ext cx="12969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2209800"/>
            <a:ext cx="9144000" cy="38164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The body of a sponge consists of two cell layers separated by a gelatinous region, the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mesohyl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.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Most sponges are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hermaphrodites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, with each individual producing both sperm and eggs.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The body of a simple sponge resembles a sac perforated with holes .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 Nearly all sponges are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suspension feeders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, collecting food particles from water.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</a:endParaRPr>
          </a:p>
          <a:p>
            <a:endParaRPr lang="en-US" dirty="0" smtClean="0"/>
          </a:p>
        </p:txBody>
      </p:sp>
      <p:sp>
        <p:nvSpPr>
          <p:cNvPr id="3" name="مستطيل 2"/>
          <p:cNvSpPr/>
          <p:nvPr/>
        </p:nvSpPr>
        <p:spPr>
          <a:xfrm>
            <a:off x="457200" y="457200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Features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430690" cy="5338482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7200" dirty="0" smtClean="0">
                <a:solidFill>
                  <a:srgbClr val="FFFF00"/>
                </a:solidFill>
              </a:rPr>
              <a:t>Thank you </a:t>
            </a:r>
            <a:endParaRPr 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6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2362200"/>
            <a:ext cx="91440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Three types of sponges are known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dobe Song Std L" pitchFamily="18" charset="-128"/>
                <a:ea typeface="Adobe Song Std L" pitchFamily="18" charset="-128"/>
                <a:cs typeface="Arial" pitchFamily="34" charset="0"/>
              </a:rPr>
              <a:t>The ascon, sycon and leucon types, according to the structural complexity of the body, the first being the simplest.</a:t>
            </a:r>
            <a:endParaRPr lang="ar-SA" sz="2800" dirty="0">
              <a:solidFill>
                <a:prstClr val="black"/>
              </a:solidFill>
              <a:latin typeface="Adobe Song Std L" pitchFamily="18" charset="-128"/>
              <a:ea typeface="Adobe So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9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0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b="50795"/>
          <a:stretch>
            <a:fillRect/>
          </a:stretch>
        </p:blipFill>
        <p:spPr bwMode="auto">
          <a:xfrm>
            <a:off x="179512" y="116632"/>
            <a:ext cx="8712968" cy="6552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سهم مسنن إلى اليمين 1"/>
          <p:cNvSpPr/>
          <p:nvPr/>
        </p:nvSpPr>
        <p:spPr>
          <a:xfrm>
            <a:off x="2484438" y="2362200"/>
            <a:ext cx="2662237" cy="490538"/>
          </a:xfrm>
          <a:prstGeom prst="notched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rgbClr val="009999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652120" y="188640"/>
            <a:ext cx="3240360" cy="345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5" name="سهم إلى اليسار 4"/>
          <p:cNvSpPr/>
          <p:nvPr/>
        </p:nvSpPr>
        <p:spPr>
          <a:xfrm>
            <a:off x="4716463" y="1557338"/>
            <a:ext cx="2592387" cy="247650"/>
          </a:xfrm>
          <a:prstGeom prst="lef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rgbClr val="009999"/>
              </a:solidFill>
            </a:endParaRPr>
          </a:p>
        </p:txBody>
      </p:sp>
      <p:pic>
        <p:nvPicPr>
          <p:cNvPr id="1029" name="Picture 7" descr="SpongeAnatomy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57317" b="35920"/>
          <a:stretch/>
        </p:blipFill>
        <p:spPr bwMode="auto">
          <a:xfrm>
            <a:off x="179512" y="116632"/>
            <a:ext cx="4176464" cy="3096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17840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can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10362" r="21324" b="21909"/>
          <a:stretch>
            <a:fillRect/>
          </a:stretch>
        </p:blipFill>
        <p:spPr bwMode="auto">
          <a:xfrm>
            <a:off x="179512" y="188640"/>
            <a:ext cx="8796024" cy="6552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4695" r="12174" b="4118"/>
          <a:stretch/>
        </p:blipFill>
        <p:spPr bwMode="auto">
          <a:xfrm>
            <a:off x="181792" y="142852"/>
            <a:ext cx="2604258" cy="31814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123825" y="3548063"/>
            <a:ext cx="2646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u="sng" dirty="0">
                <a:solidFill>
                  <a:srgbClr val="0000FF"/>
                </a:solidFill>
                <a:cs typeface="Arial" pitchFamily="34" charset="0"/>
              </a:rPr>
              <a:t>Leucosolenia</a:t>
            </a:r>
          </a:p>
        </p:txBody>
      </p:sp>
      <p:pic>
        <p:nvPicPr>
          <p:cNvPr id="6" name="Picture 2" descr="Scypha-dried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30996" y="142852"/>
            <a:ext cx="2682809" cy="307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7019925" y="3343275"/>
            <a:ext cx="1652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u="sng" dirty="0">
                <a:solidFill>
                  <a:srgbClr val="0000FF"/>
                </a:solidFill>
                <a:cs typeface="Arial" pitchFamily="34" charset="0"/>
              </a:rPr>
              <a:t>Sycon</a:t>
            </a: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3448050" y="5876925"/>
            <a:ext cx="2386013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i="1" u="sng" dirty="0">
                <a:solidFill>
                  <a:srgbClr val="0000FF"/>
                </a:solidFill>
                <a:cs typeface="Arial" pitchFamily="34" charset="0"/>
              </a:rPr>
              <a:t>Euspongia</a:t>
            </a:r>
          </a:p>
        </p:txBody>
      </p:sp>
      <p:pic>
        <p:nvPicPr>
          <p:cNvPr id="9" name="Picture 4" descr="Euspongia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b="14321"/>
          <a:stretch/>
        </p:blipFill>
        <p:spPr bwMode="auto">
          <a:xfrm>
            <a:off x="2952094" y="3294166"/>
            <a:ext cx="3214710" cy="2831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1210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851275" y="100013"/>
            <a:ext cx="1889125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Hydra</a:t>
            </a:r>
            <a:endParaRPr lang="ar-SA" sz="5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4800" y="10668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Subkingdom: Metazoa</a:t>
            </a:r>
            <a:endParaRPr lang="en-US" sz="2800" dirty="0"/>
          </a:p>
          <a:p>
            <a:r>
              <a:rPr lang="en-US" sz="2800" b="1" dirty="0"/>
              <a:t>Phylum: Coelenterata</a:t>
            </a:r>
            <a:endParaRPr lang="en-US" sz="2800" dirty="0"/>
          </a:p>
          <a:p>
            <a:r>
              <a:rPr lang="en-US" sz="2800" b="1" dirty="0"/>
              <a:t>Class:  Hydrozoa</a:t>
            </a:r>
            <a:endParaRPr lang="en-US" sz="2800" dirty="0"/>
          </a:p>
          <a:p>
            <a:r>
              <a:rPr lang="en-US" sz="2800" b="1" dirty="0"/>
              <a:t>Genus: Hydra</a:t>
            </a:r>
            <a:endParaRPr lang="en-US" sz="2800" dirty="0"/>
          </a:p>
        </p:txBody>
      </p:sp>
      <p:sp>
        <p:nvSpPr>
          <p:cNvPr id="5" name="مستطيل 4"/>
          <p:cNvSpPr/>
          <p:nvPr/>
        </p:nvSpPr>
        <p:spPr>
          <a:xfrm>
            <a:off x="228600" y="350520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They are </a:t>
            </a:r>
            <a:r>
              <a:rPr lang="en-GB" sz="2800" b="1" dirty="0" smtClean="0">
                <a:solidFill>
                  <a:srgbClr val="FF0000"/>
                </a:solidFill>
              </a:rPr>
              <a:t>radial symmetrical animals</a:t>
            </a:r>
            <a:r>
              <a:rPr lang="en-GB" sz="2800" dirty="0" smtClean="0"/>
              <a:t>, mostly marine, solitary</a:t>
            </a:r>
            <a:r>
              <a:rPr lang="ar-SA" sz="2800" dirty="0" smtClean="0"/>
              <a:t> فردية </a:t>
            </a:r>
            <a:r>
              <a:rPr lang="en-GB" sz="2800" dirty="0" smtClean="0"/>
              <a:t> or colonial and sedentary </a:t>
            </a:r>
            <a:r>
              <a:rPr lang="ar-SA" sz="2800" dirty="0" smtClean="0"/>
              <a:t>مستقرة</a:t>
            </a:r>
            <a:r>
              <a:rPr lang="en-GB" sz="2800" dirty="0" smtClean="0"/>
              <a:t> or free-swim. They are also </a:t>
            </a:r>
            <a:r>
              <a:rPr lang="en-GB" sz="2800" b="1" dirty="0" err="1" smtClean="0">
                <a:solidFill>
                  <a:srgbClr val="FF0000"/>
                </a:solidFill>
              </a:rPr>
              <a:t>diplobiastic</a:t>
            </a:r>
            <a:r>
              <a:rPr lang="en-GB" sz="2800" dirty="0" smtClean="0"/>
              <a:t>, that is, their body is built up of two cellular layers only, an outer ectoderm and an inner endoderm.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47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6200" y="1295400"/>
            <a:ext cx="9067800" cy="46782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GB" sz="2400" dirty="0" smtClean="0"/>
              <a:t> </a:t>
            </a:r>
            <a:r>
              <a:rPr lang="en-GB" sz="2800" dirty="0" smtClean="0"/>
              <a:t>They have a relatively simple body plan.</a:t>
            </a:r>
            <a:endParaRPr lang="en-US" sz="2800" dirty="0" smtClean="0"/>
          </a:p>
          <a:p>
            <a:pPr lvl="0">
              <a:buFont typeface="Arial" pitchFamily="34" charset="0"/>
              <a:buChar char="•"/>
            </a:pPr>
            <a:r>
              <a:rPr lang="en-GB" sz="2800" dirty="0" smtClean="0"/>
              <a:t> The basic body plan is a sac with a central digestive compartment, the </a:t>
            </a:r>
            <a:r>
              <a:rPr lang="en-GB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gastrovascular</a:t>
            </a: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cavity</a:t>
            </a:r>
            <a:r>
              <a:rPr lang="en-GB" sz="2800" dirty="0" smtClean="0"/>
              <a:t>. </a:t>
            </a:r>
            <a:endParaRPr lang="en-US" sz="2800" dirty="0" smtClean="0"/>
          </a:p>
          <a:p>
            <a:pPr lvl="0">
              <a:buFont typeface="Arial" pitchFamily="34" charset="0"/>
              <a:buChar char="•"/>
            </a:pPr>
            <a:r>
              <a:rPr lang="en-GB" sz="2800" dirty="0" smtClean="0"/>
              <a:t> Hydra exist only in the polyp form</a:t>
            </a:r>
            <a:r>
              <a:rPr lang="ar-SA" sz="2800" dirty="0" smtClean="0"/>
              <a:t> جالسة </a:t>
            </a:r>
            <a:r>
              <a:rPr lang="en-GB" sz="2800" dirty="0" smtClean="0"/>
              <a:t>.</a:t>
            </a:r>
            <a:endParaRPr lang="en-US" sz="2800" dirty="0" smtClean="0"/>
          </a:p>
          <a:p>
            <a:pPr lvl="0">
              <a:buFont typeface="Arial" pitchFamily="34" charset="0"/>
              <a:buChar char="•"/>
            </a:pPr>
            <a:r>
              <a:rPr lang="en-GB" sz="2800" dirty="0" smtClean="0"/>
              <a:t> When environmental conditions are </a:t>
            </a:r>
            <a:r>
              <a:rPr lang="en-GB" sz="2800" dirty="0" err="1" smtClean="0"/>
              <a:t>favorable</a:t>
            </a:r>
            <a:r>
              <a:rPr lang="en-GB" sz="2800" dirty="0" smtClean="0"/>
              <a:t>, a hydra reproduces asexually by </a:t>
            </a: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budding.</a:t>
            </a:r>
            <a:r>
              <a:rPr lang="en-GB" sz="2800" dirty="0" smtClean="0"/>
              <a:t> </a:t>
            </a:r>
            <a:endParaRPr lang="en-US" sz="2800" dirty="0" smtClean="0"/>
          </a:p>
          <a:p>
            <a:pPr lvl="0">
              <a:buFont typeface="Arial" pitchFamily="34" charset="0"/>
              <a:buChar char="•"/>
            </a:pPr>
            <a:r>
              <a:rPr lang="en-GB" sz="2800" dirty="0" smtClean="0"/>
              <a:t> When condition deteriorate </a:t>
            </a:r>
            <a:r>
              <a:rPr lang="ar-SA" sz="2800" dirty="0" smtClean="0"/>
              <a:t>الظروف الغير ملائمة </a:t>
            </a:r>
            <a:r>
              <a:rPr lang="en-US" sz="2800" dirty="0" smtClean="0"/>
              <a:t> </a:t>
            </a:r>
            <a:r>
              <a:rPr lang="en-GB" sz="2800" dirty="0" smtClean="0"/>
              <a:t>hydra can reproduce sexually by forming resistant zygote.</a:t>
            </a:r>
            <a:endParaRPr lang="en-US" sz="2800" dirty="0" smtClean="0"/>
          </a:p>
          <a:p>
            <a:pPr lvl="0">
              <a:buFont typeface="Arial" pitchFamily="34" charset="0"/>
              <a:buChar char="•"/>
            </a:pPr>
            <a:r>
              <a:rPr lang="en-GB" sz="2800" dirty="0" smtClean="0"/>
              <a:t> Hydra has </a:t>
            </a: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testes at upper part </a:t>
            </a:r>
            <a:r>
              <a:rPr lang="en-GB" sz="2800" dirty="0" smtClean="0"/>
              <a:t>and </a:t>
            </a: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ovary at the lower part </a:t>
            </a:r>
            <a:r>
              <a:rPr lang="en-GB" sz="2800" dirty="0" smtClean="0"/>
              <a:t>of the body. </a:t>
            </a:r>
            <a:endParaRPr lang="en-US" sz="2800" dirty="0" smtClean="0"/>
          </a:p>
          <a:p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2895600" y="533400"/>
            <a:ext cx="3255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External Features:</a:t>
            </a:r>
            <a:endParaRPr lang="en-US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304</TotalTime>
  <Words>682</Words>
  <Application>Microsoft Office PowerPoint</Application>
  <PresentationFormat>عرض على الشاشة (3:4)‏</PresentationFormat>
  <Paragraphs>113</Paragraphs>
  <Slides>30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reealdossari</dc:creator>
  <cp:lastModifiedBy>Dell</cp:lastModifiedBy>
  <cp:revision>28</cp:revision>
  <dcterms:created xsi:type="dcterms:W3CDTF">2013-03-10T04:05:46Z</dcterms:created>
  <dcterms:modified xsi:type="dcterms:W3CDTF">2015-10-21T20:45:28Z</dcterms:modified>
</cp:coreProperties>
</file>