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8"/>
  </p:notesMasterIdLst>
  <p:handoutMasterIdLst>
    <p:handoutMasterId r:id="rId19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7" r:id="rId12"/>
    <p:sldId id="273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ar-SA" smtClean="0"/>
              <a:t>كلية إدارة الأعمال قسم التسويق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1BC25-91D9-4F7D-8A8D-618F32A70B3E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SA" smtClean="0"/>
              <a:t>إسم المقرر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BBE7C-46F6-4DBE-B07C-15787F33A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666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ar-SA" smtClean="0"/>
              <a:t>كلية إدارة الأعمال قسم التسويق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6AA49-8749-499E-A4DB-E49E97963AD3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SA" smtClean="0"/>
              <a:t>إسم المقرر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F0EC1-46A8-4463-AE00-9D90B8064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26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F2F1-A123-474E-976D-A7AFEAEC68CE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4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54A3-656C-46F5-82B4-D46A376FC57D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7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C082D-48F5-4549-A141-332F40F4442B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78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9A25-8977-409D-9A28-0A45D61FBCBF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6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6CF9-9765-4BFD-897E-6B3B6BCF5033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6480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8B88-892F-466B-9634-54886E21F53B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5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0E25-9178-45E2-8914-E5411BB08F8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95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DC3E4-3DFB-40A3-AEA4-9181B524F2A4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2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1C06-3047-4FB3-A179-50B7BFF76527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MKT 462</a:t>
            </a:r>
            <a:r>
              <a:rPr lang="ar-SA" dirty="0" smtClean="0"/>
              <a:t>إسم ورمز المقرر:</a:t>
            </a:r>
            <a:r>
              <a:rPr lang="ar-AE" dirty="0" smtClean="0"/>
              <a:t> التسويق الصناعي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9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A4A8-D034-44EB-90E1-E259F81D3822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77335" y="64121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Andalus" panose="02020603050405020304" pitchFamily="18" charset="-78"/>
                <a:ea typeface="+mn-ea"/>
                <a:cs typeface="Andalus" panose="02020603050405020304" pitchFamily="18" charset="-78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MKT 462</a:t>
            </a:r>
            <a:r>
              <a:rPr lang="ar-SA" smtClean="0"/>
              <a:t>إسم ورمز المقرر:</a:t>
            </a:r>
            <a:r>
              <a:rPr lang="ar-AE" smtClean="0"/>
              <a:t> التسويق الصناعي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6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E923-1E80-4E84-8DFF-F5B8B5617318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86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5CF6D-8763-4827-A6F7-1DE98AB6D5D8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0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5806-A52F-4435-A0F4-6DE52AAA02D5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82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75F57-C5B3-49B1-A6BF-560BE38A7A4B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96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6FA3C-C9F4-499F-9A5E-B0A8C5B6FFD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7875-A293-408A-B597-0E705005A93A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إسم ورمز المقرر: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170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838" y="6417861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fld id="{CF9C23BD-3149-4173-A5BB-B309A8DB431C}" type="datetime1">
              <a:rPr lang="en-US" smtClean="0"/>
              <a:t>3/1/2018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676" y="64121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pPr algn="ctr"/>
            <a:r>
              <a:rPr lang="ar-SA" dirty="0" smtClean="0"/>
              <a:t>إسم ورمز المقرر: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8576" y="641217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accent1"/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fld id="{96DAC59A-14F4-463C-8E69-4E75B362C4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2" descr="http://www.rnon.com/images/rnon/arabiclogo/tabuk_university.gif"/>
          <p:cNvPicPr>
            <a:picLocks noChangeAspect="1" noChangeArrowheads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4" t="4196" r="18016" b="14261"/>
          <a:stretch/>
        </p:blipFill>
        <p:spPr bwMode="auto">
          <a:xfrm>
            <a:off x="52182" y="0"/>
            <a:ext cx="1097281" cy="100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831714" y="6412174"/>
            <a:ext cx="629761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MKT </a:t>
            </a:r>
            <a:r>
              <a:rPr lang="ar-AE" dirty="0" smtClean="0">
                <a:latin typeface="Andalus" panose="02020603050405020304" pitchFamily="18" charset="-78"/>
                <a:cs typeface="Andalus" panose="02020603050405020304" pitchFamily="18" charset="-78"/>
              </a:rPr>
              <a:t>3</a:t>
            </a:r>
            <a:r>
              <a:rPr lang="en-GB" dirty="0" smtClean="0">
                <a:latin typeface="Andalus" panose="02020603050405020304" pitchFamily="18" charset="-78"/>
                <a:cs typeface="Andalus" panose="02020603050405020304" pitchFamily="18" charset="-78"/>
              </a:rPr>
              <a:t>65</a:t>
            </a:r>
            <a:r>
              <a:rPr lang="ar-SA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إسم ورمز المقرر:</a:t>
            </a:r>
            <a:r>
              <a:rPr lang="ar-AE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إدارة المبيعات 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8918623"/>
              </p:ext>
            </p:extLst>
          </p:nvPr>
        </p:nvGraphicFramePr>
        <p:xfrm>
          <a:off x="10029874" y="0"/>
          <a:ext cx="2162126" cy="914400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2162126"/>
              </a:tblGrid>
              <a:tr h="1571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effectLst/>
                        <a:latin typeface="Andalus" panose="02020603050405020304" pitchFamily="18" charset="-78"/>
                        <a:ea typeface="Tahoma" panose="020B060403050404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0" dirty="0">
                          <a:effectLst/>
                          <a:latin typeface="Andalus" panose="02020603050405020304" pitchFamily="18" charset="-78"/>
                          <a:ea typeface="Tahoma" panose="020B0604030504040204" pitchFamily="34" charset="0"/>
                          <a:cs typeface="Andalus" panose="02020603050405020304" pitchFamily="18" charset="-78"/>
                        </a:rPr>
                        <a:t>كلية إدارة الأعمال</a:t>
                      </a:r>
                      <a:endParaRPr lang="en-US" sz="1200" b="0" dirty="0">
                        <a:effectLst/>
                        <a:latin typeface="Andalus" panose="02020603050405020304" pitchFamily="18" charset="-78"/>
                        <a:ea typeface="Tahoma" panose="020B060403050404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0" dirty="0">
                          <a:effectLst/>
                          <a:latin typeface="Andalus" panose="02020603050405020304" pitchFamily="18" charset="-78"/>
                          <a:ea typeface="Tahoma" panose="020B0604030504040204" pitchFamily="34" charset="0"/>
                          <a:cs typeface="Andalus" panose="02020603050405020304" pitchFamily="18" charset="-78"/>
                        </a:rPr>
                        <a:t>قسم التسويق </a:t>
                      </a:r>
                      <a:endParaRPr lang="en-US" sz="1200" b="0" dirty="0">
                        <a:effectLst/>
                        <a:latin typeface="Andalus" panose="02020603050405020304" pitchFamily="18" charset="-78"/>
                        <a:ea typeface="Tahoma" panose="020B0604030504040204" pitchFamily="34" charset="0"/>
                        <a:cs typeface="Andalus" panose="02020603050405020304" pitchFamily="18" charset="-78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8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>
                <a:latin typeface="Arial" panose="020B0604020202020204" pitchFamily="34" charset="0"/>
                <a:cs typeface="Arial" panose="020B0604020202020204" pitchFamily="34" charset="0"/>
              </a:rPr>
              <a:t>الفصل </a:t>
            </a:r>
            <a:r>
              <a:rPr lang="ar-AE" dirty="0" smtClean="0">
                <a:latin typeface="Arial" panose="020B0604020202020204" pitchFamily="34" charset="0"/>
                <a:cs typeface="Arial" panose="020B0604020202020204" pitchFamily="34" charset="0"/>
              </a:rPr>
              <a:t>الثاني</a:t>
            </a:r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311283" y="2444864"/>
            <a:ext cx="635798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ndalus" pitchFamily="18" charset="-78"/>
                <a:cs typeface="Akhbar MT" pitchFamily="2" charset="-78"/>
              </a:rPr>
              <a:t>التخطيط و التنبؤ بالمبيعات</a:t>
            </a:r>
            <a:endParaRPr lang="ar-SA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ndalus" pitchFamily="18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4243596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sz="2800" dirty="0"/>
              <a:t>العوامل </a:t>
            </a:r>
            <a:r>
              <a:rPr lang="ar-AE" sz="2800" dirty="0" smtClean="0"/>
              <a:t>الداخلية</a:t>
            </a:r>
            <a:endParaRPr lang="ar-AE" sz="2800" dirty="0"/>
          </a:p>
          <a:p>
            <a:pPr lvl="1" algn="r" rtl="1"/>
            <a:r>
              <a:rPr lang="ar-AE" sz="2400" dirty="0"/>
              <a:t>الخبرة </a:t>
            </a:r>
            <a:r>
              <a:rPr lang="ar-AE" sz="2400" dirty="0" smtClean="0"/>
              <a:t>الإدارية: معرفة و خبرة- تشكل قيمة كبيرة في تحقيق النجاح في التنبؤ </a:t>
            </a:r>
            <a:endParaRPr lang="ar-AE" sz="2400" dirty="0"/>
          </a:p>
          <a:p>
            <a:pPr lvl="1" algn="r" rtl="1"/>
            <a:r>
              <a:rPr lang="ar-AE" sz="2400" dirty="0"/>
              <a:t>الموارد </a:t>
            </a:r>
            <a:r>
              <a:rPr lang="ar-AE" sz="2400" dirty="0" smtClean="0"/>
              <a:t>البشرية: الكفاءات القادرة على تحقيق أهداف التسويق و المبيعات</a:t>
            </a:r>
            <a:endParaRPr lang="ar-AE" sz="2400" dirty="0"/>
          </a:p>
          <a:p>
            <a:pPr lvl="1" algn="r" rtl="1"/>
            <a:r>
              <a:rPr lang="ar-AE" sz="2400" dirty="0"/>
              <a:t>الموارد </a:t>
            </a:r>
            <a:r>
              <a:rPr lang="ar-AE" sz="2400" dirty="0" smtClean="0"/>
              <a:t>المالية: يعتبر مصدر قوة- القدرة على تمويل الخطط و البرامج</a:t>
            </a:r>
            <a:endParaRPr lang="en-GB" sz="2400" dirty="0"/>
          </a:p>
          <a:p>
            <a:pPr algn="r" rtl="1"/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العوامل التي تؤثرفي التنبؤ بالمبيعات و حجم المبيعات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0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7188"/>
          </a:xfrm>
        </p:spPr>
        <p:txBody>
          <a:bodyPr/>
          <a:lstStyle/>
          <a:p>
            <a:pPr algn="r" rtl="1"/>
            <a:r>
              <a:rPr lang="ar-AE" dirty="0" smtClean="0"/>
              <a:t>مستويات نشاط 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050" y="1677489"/>
            <a:ext cx="8596668" cy="4734685"/>
          </a:xfrm>
        </p:spPr>
        <p:txBody>
          <a:bodyPr/>
          <a:lstStyle/>
          <a:p>
            <a:pPr algn="r" rtl="1"/>
            <a:r>
              <a:rPr lang="ar-AE" sz="2800" dirty="0" smtClean="0"/>
              <a:t>هناك ثلاثة مستويات أساسية للتنبؤ بالمبيعات و تتمثل في:</a:t>
            </a:r>
          </a:p>
          <a:p>
            <a:pPr lvl="1" algn="r" rtl="1"/>
            <a:r>
              <a:rPr lang="ar-AE" sz="2400" dirty="0" smtClean="0"/>
              <a:t>التنبؤ بالمستوى الإقتصادي العام: المستوى العام للأسعار- الإتجاه نحو الإنفاق أو الإدخار</a:t>
            </a:r>
          </a:p>
          <a:p>
            <a:pPr lvl="1" algn="r" rtl="1"/>
            <a:r>
              <a:rPr lang="ar-AE" sz="2400" dirty="0" smtClean="0"/>
              <a:t>التنبؤ بالسوق الكلي للمنتج أو الخدمة: نصيب السوق من السلع و الخدمات- القوة الشرائية للمستهلكين في الأسواق المستهدفة</a:t>
            </a:r>
          </a:p>
          <a:p>
            <a:pPr lvl="1" algn="r" rtl="1"/>
            <a:r>
              <a:rPr lang="ar-AE" sz="2400" dirty="0" smtClean="0"/>
              <a:t>التنبؤ بنصيب الشركة من السوق الكلي: الطلب الفعلي الممكن تحقيقه في سوق معين</a:t>
            </a: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7188"/>
          </a:xfrm>
        </p:spPr>
        <p:txBody>
          <a:bodyPr/>
          <a:lstStyle/>
          <a:p>
            <a:pPr algn="r" rtl="1"/>
            <a:r>
              <a:rPr lang="ar-AE" dirty="0" smtClean="0"/>
              <a:t>مستويات نشاط التنبؤ بالمبيعات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81" y="1369326"/>
            <a:ext cx="7178722" cy="504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8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الخطوات الرئيسية للتنبؤ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152" y="1369018"/>
            <a:ext cx="8596668" cy="4567757"/>
          </a:xfrm>
        </p:spPr>
        <p:txBody>
          <a:bodyPr>
            <a:noAutofit/>
          </a:bodyPr>
          <a:lstStyle/>
          <a:p>
            <a:pPr algn="r" rtl="1"/>
            <a:r>
              <a:rPr lang="ar-AE" sz="2400" dirty="0" smtClean="0"/>
              <a:t>الحصول على بيانات السجلات التاريخية الماضية المتعلقة بعملية التنبؤ بالمبيعات.</a:t>
            </a:r>
          </a:p>
          <a:p>
            <a:pPr algn="r" rtl="1"/>
            <a:r>
              <a:rPr lang="ar-AE" sz="2400" dirty="0" smtClean="0"/>
              <a:t>التعرف على العوامل التي أثرت في حجم المبيعات في الفترة السابقة</a:t>
            </a:r>
          </a:p>
          <a:p>
            <a:pPr algn="r" rtl="1"/>
            <a:r>
              <a:rPr lang="ar-AE" sz="2400" dirty="0" smtClean="0"/>
              <a:t>وضع تصور للنشاط المستقبلي للمبيعات على ضوء المعلومات المتاحة</a:t>
            </a:r>
          </a:p>
          <a:p>
            <a:pPr algn="r" rtl="1"/>
            <a:r>
              <a:rPr lang="ar-AE" sz="2400" dirty="0" smtClean="0"/>
              <a:t>مراجعة و تصحيح المعلومات الخاصة بالمبيعات السابقة و الحالية</a:t>
            </a:r>
          </a:p>
          <a:p>
            <a:pPr algn="r" rtl="1"/>
            <a:r>
              <a:rPr lang="ar-AE" sz="2400" dirty="0" smtClean="0"/>
              <a:t>تحديد السلع المنافسة و البديلة</a:t>
            </a:r>
          </a:p>
          <a:p>
            <a:pPr algn="r" rtl="1"/>
            <a:r>
              <a:rPr lang="ar-AE" sz="2400" dirty="0" smtClean="0"/>
              <a:t>تحديد فترة حياة السلعة أثناء التنبؤ بالمبيعاتتحديد مستوى مرونة الطلب على السلع و الخدمات</a:t>
            </a: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9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مراحل 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1504"/>
            <a:ext cx="8596668" cy="4529969"/>
          </a:xfrm>
        </p:spPr>
        <p:txBody>
          <a:bodyPr>
            <a:normAutofit/>
          </a:bodyPr>
          <a:lstStyle/>
          <a:p>
            <a:pPr algn="r" rtl="1"/>
            <a:r>
              <a:rPr lang="ar-AE" sz="2400" u="sng" dirty="0" smtClean="0">
                <a:solidFill>
                  <a:srgbClr val="FF0000"/>
                </a:solidFill>
              </a:rPr>
              <a:t>مرحلة التنبؤ قصيرة المدى</a:t>
            </a:r>
            <a:r>
              <a:rPr lang="ar-AE" sz="2400" dirty="0" smtClean="0"/>
              <a:t>: تغطي فترة زمنية قصيرة أقل من سنة. تتميز بدقة التنبؤ</a:t>
            </a:r>
          </a:p>
          <a:p>
            <a:pPr algn="r" rtl="1"/>
            <a:endParaRPr lang="ar-AE" sz="2400" dirty="0" smtClean="0"/>
          </a:p>
          <a:p>
            <a:pPr algn="r" rtl="1"/>
            <a:r>
              <a:rPr lang="ar-AE" sz="2400" u="sng" dirty="0">
                <a:solidFill>
                  <a:srgbClr val="FF0000"/>
                </a:solidFill>
              </a:rPr>
              <a:t>مرحلة التنبؤ </a:t>
            </a:r>
            <a:r>
              <a:rPr lang="ar-AE" sz="2400" u="sng" dirty="0" smtClean="0">
                <a:solidFill>
                  <a:srgbClr val="FF0000"/>
                </a:solidFill>
              </a:rPr>
              <a:t>متوسط المدى</a:t>
            </a:r>
            <a:r>
              <a:rPr lang="ar-AE" sz="2400" dirty="0" smtClean="0"/>
              <a:t>: </a:t>
            </a:r>
            <a:r>
              <a:rPr lang="ar-AE" sz="2400" dirty="0"/>
              <a:t>تغطي فترة زمنية </a:t>
            </a:r>
            <a:r>
              <a:rPr lang="ar-AE" sz="2400" dirty="0" smtClean="0"/>
              <a:t>من سنة إلى أقل من خمس سنوات. لدى الشركة القدرة على الحصول على المعلومات و المؤشرات الإقتصادية الخاصة بالسوق.</a:t>
            </a:r>
          </a:p>
          <a:p>
            <a:pPr algn="r" rtl="1"/>
            <a:endParaRPr lang="ar-AE" sz="2400" dirty="0" smtClean="0"/>
          </a:p>
          <a:p>
            <a:pPr algn="r" rtl="1"/>
            <a:r>
              <a:rPr lang="ar-AE" sz="2400" u="sng" dirty="0">
                <a:solidFill>
                  <a:srgbClr val="FF0000"/>
                </a:solidFill>
              </a:rPr>
              <a:t>مرحلة التنبؤ </a:t>
            </a:r>
            <a:r>
              <a:rPr lang="ar-AE" sz="2400" u="sng" dirty="0" smtClean="0">
                <a:solidFill>
                  <a:srgbClr val="FF0000"/>
                </a:solidFill>
              </a:rPr>
              <a:t>طويل المدى</a:t>
            </a:r>
            <a:r>
              <a:rPr lang="ar-AE" sz="2400" dirty="0"/>
              <a:t>: تغطي فترة زمنية </a:t>
            </a:r>
            <a:r>
              <a:rPr lang="ar-AE" sz="2400" dirty="0" smtClean="0"/>
              <a:t>أكثر من خمس سنوات. يصلح للمشاريع الكبيرة و العامة المرتبطة بالبرامج الإستراتيجية للمشاريع في الأسولق المستهدفة</a:t>
            </a: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طرق 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+mj-lt"/>
              <a:buAutoNum type="arabicPeriod"/>
            </a:pPr>
            <a:r>
              <a:rPr lang="ar-AE" sz="2400" dirty="0" smtClean="0">
                <a:solidFill>
                  <a:schemeClr val="accent3">
                    <a:lumMod val="75000"/>
                  </a:schemeClr>
                </a:solidFill>
              </a:rPr>
              <a:t>الطرق التاريخية</a:t>
            </a:r>
            <a:r>
              <a:rPr lang="ar-AE" sz="2400" dirty="0" smtClean="0"/>
              <a:t>: السجلات السابقة</a:t>
            </a:r>
          </a:p>
          <a:p>
            <a:pPr algn="r" rtl="1">
              <a:buFont typeface="+mj-lt"/>
              <a:buAutoNum type="arabicPeriod"/>
            </a:pPr>
            <a:r>
              <a:rPr lang="ar-AE" sz="2400" dirty="0" smtClean="0">
                <a:solidFill>
                  <a:schemeClr val="accent3">
                    <a:lumMod val="75000"/>
                  </a:schemeClr>
                </a:solidFill>
              </a:rPr>
              <a:t>الطرق الشخصية</a:t>
            </a:r>
            <a:r>
              <a:rPr lang="ar-AE" sz="2400" dirty="0" smtClean="0"/>
              <a:t>: خبرة رجال البيع</a:t>
            </a:r>
          </a:p>
          <a:p>
            <a:pPr algn="r" rtl="1">
              <a:buFont typeface="+mj-lt"/>
              <a:buAutoNum type="arabicPeriod"/>
            </a:pPr>
            <a:r>
              <a:rPr lang="ar-AE" sz="2400" dirty="0" smtClean="0">
                <a:solidFill>
                  <a:schemeClr val="accent3">
                    <a:lumMod val="75000"/>
                  </a:schemeClr>
                </a:solidFill>
              </a:rPr>
              <a:t>الطرق الإقتصادية</a:t>
            </a:r>
            <a:r>
              <a:rPr lang="ar-AE" sz="2400" dirty="0" smtClean="0"/>
              <a:t>: متوسط إستهلاك الفرد و مرونة السعر</a:t>
            </a:r>
          </a:p>
          <a:p>
            <a:pPr algn="r" rtl="1">
              <a:buFont typeface="+mj-lt"/>
              <a:buAutoNum type="arabicPeriod"/>
            </a:pPr>
            <a:r>
              <a:rPr lang="ar-AE" sz="2400" dirty="0" smtClean="0">
                <a:solidFill>
                  <a:schemeClr val="accent3">
                    <a:lumMod val="75000"/>
                  </a:schemeClr>
                </a:solidFill>
              </a:rPr>
              <a:t>الطرق الرياضية</a:t>
            </a:r>
            <a:r>
              <a:rPr lang="ar-AE" sz="2400" dirty="0" smtClean="0"/>
              <a:t>: تحليل السلاسل الزمنية</a:t>
            </a:r>
          </a:p>
          <a:p>
            <a:pPr algn="r" rtl="1">
              <a:buFont typeface="+mj-lt"/>
              <a:buAutoNum type="arabicPeriod"/>
            </a:pPr>
            <a:r>
              <a:rPr lang="ar-AE" sz="2400" dirty="0" smtClean="0">
                <a:solidFill>
                  <a:schemeClr val="accent3">
                    <a:lumMod val="75000"/>
                  </a:schemeClr>
                </a:solidFill>
              </a:rPr>
              <a:t>الطرق الإحصائية</a:t>
            </a:r>
            <a:r>
              <a:rPr lang="ar-AE" sz="2400" dirty="0" smtClean="0"/>
              <a:t>: تحليل الإرتباط و الإنحدار</a:t>
            </a:r>
          </a:p>
          <a:p>
            <a:pPr algn="r" rtl="1">
              <a:buFont typeface="+mj-lt"/>
              <a:buAutoNum type="arabicPeriod"/>
            </a:pP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1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طرق التنبؤ بالمبيعات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29" y="1378424"/>
            <a:ext cx="8837274" cy="50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0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1282" y="1501256"/>
            <a:ext cx="9142436" cy="2429300"/>
            <a:chOff x="781" y="1828803"/>
            <a:chExt cx="9142436" cy="2208776"/>
          </a:xfrm>
        </p:grpSpPr>
        <p:sp>
          <p:nvSpPr>
            <p:cNvPr id="5" name="Freeform 4"/>
            <p:cNvSpPr/>
            <p:nvPr/>
          </p:nvSpPr>
          <p:spPr>
            <a:xfrm>
              <a:off x="4572000" y="2611546"/>
              <a:ext cx="3788475" cy="32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64376"/>
                  </a:lnTo>
                  <a:lnTo>
                    <a:pt x="3788475" y="164376"/>
                  </a:lnTo>
                  <a:lnTo>
                    <a:pt x="3788475" y="32875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4572000" y="2611546"/>
              <a:ext cx="1894237" cy="32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64376"/>
                  </a:lnTo>
                  <a:lnTo>
                    <a:pt x="1894237" y="164376"/>
                  </a:lnTo>
                  <a:lnTo>
                    <a:pt x="1894237" y="32875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4526280" y="2611546"/>
              <a:ext cx="91440" cy="32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32875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2677762" y="2611546"/>
              <a:ext cx="1894237" cy="32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94237" y="0"/>
                  </a:moveTo>
                  <a:lnTo>
                    <a:pt x="1894237" y="164376"/>
                  </a:lnTo>
                  <a:lnTo>
                    <a:pt x="0" y="164376"/>
                  </a:lnTo>
                  <a:lnTo>
                    <a:pt x="0" y="32875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783524" y="2611546"/>
              <a:ext cx="3788475" cy="32875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788475" y="0"/>
                  </a:moveTo>
                  <a:lnTo>
                    <a:pt x="3788475" y="164376"/>
                  </a:lnTo>
                  <a:lnTo>
                    <a:pt x="0" y="164376"/>
                  </a:lnTo>
                  <a:lnTo>
                    <a:pt x="0" y="328752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3047999" y="1828803"/>
              <a:ext cx="3048000" cy="782742"/>
            </a:xfrm>
            <a:custGeom>
              <a:avLst/>
              <a:gdLst>
                <a:gd name="connsiteX0" fmla="*/ 0 w 3048000"/>
                <a:gd name="connsiteY0" fmla="*/ 0 h 782742"/>
                <a:gd name="connsiteX1" fmla="*/ 3048000 w 3048000"/>
                <a:gd name="connsiteY1" fmla="*/ 0 h 782742"/>
                <a:gd name="connsiteX2" fmla="*/ 3048000 w 3048000"/>
                <a:gd name="connsiteY2" fmla="*/ 782742 h 782742"/>
                <a:gd name="connsiteX3" fmla="*/ 0 w 3048000"/>
                <a:gd name="connsiteY3" fmla="*/ 782742 h 782742"/>
                <a:gd name="connsiteX4" fmla="*/ 0 w 3048000"/>
                <a:gd name="connsiteY4" fmla="*/ 0 h 782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0" h="782742">
                  <a:moveTo>
                    <a:pt x="0" y="0"/>
                  </a:moveTo>
                  <a:lnTo>
                    <a:pt x="3048000" y="0"/>
                  </a:lnTo>
                  <a:lnTo>
                    <a:pt x="3048000" y="782742"/>
                  </a:lnTo>
                  <a:lnTo>
                    <a:pt x="0" y="782742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الفصل </a:t>
              </a:r>
              <a:r>
                <a:rPr lang="ar-A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الثاني</a:t>
              </a:r>
              <a:endParaRPr lang="en-US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781" y="2940299"/>
              <a:ext cx="1565485" cy="1097280"/>
            </a:xfrm>
            <a:custGeom>
              <a:avLst/>
              <a:gdLst>
                <a:gd name="connsiteX0" fmla="*/ 0 w 1565485"/>
                <a:gd name="connsiteY0" fmla="*/ 0 h 1097280"/>
                <a:gd name="connsiteX1" fmla="*/ 1565485 w 1565485"/>
                <a:gd name="connsiteY1" fmla="*/ 0 h 1097280"/>
                <a:gd name="connsiteX2" fmla="*/ 1565485 w 1565485"/>
                <a:gd name="connsiteY2" fmla="*/ 1097280 h 1097280"/>
                <a:gd name="connsiteX3" fmla="*/ 0 w 1565485"/>
                <a:gd name="connsiteY3" fmla="*/ 1097280 h 1097280"/>
                <a:gd name="connsiteX4" fmla="*/ 0 w 1565485"/>
                <a:gd name="connsiteY4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5485" h="1097280">
                  <a:moveTo>
                    <a:pt x="0" y="0"/>
                  </a:moveTo>
                  <a:lnTo>
                    <a:pt x="1565485" y="0"/>
                  </a:lnTo>
                  <a:lnTo>
                    <a:pt x="1565485" y="1097280"/>
                  </a:lnTo>
                  <a:lnTo>
                    <a:pt x="0" y="109728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AE" dirty="0">
                  <a:latin typeface="Arial" panose="020B0604020202020204" pitchFamily="34" charset="0"/>
                  <a:cs typeface="Arial" panose="020B0604020202020204" pitchFamily="34" charset="0"/>
                </a:rPr>
                <a:t>طرق التنبؤ بالمبيعات 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895019" y="2940298"/>
              <a:ext cx="1565485" cy="1097280"/>
            </a:xfrm>
            <a:custGeom>
              <a:avLst/>
              <a:gdLst>
                <a:gd name="connsiteX0" fmla="*/ 0 w 1565485"/>
                <a:gd name="connsiteY0" fmla="*/ 0 h 1097280"/>
                <a:gd name="connsiteX1" fmla="*/ 1565485 w 1565485"/>
                <a:gd name="connsiteY1" fmla="*/ 0 h 1097280"/>
                <a:gd name="connsiteX2" fmla="*/ 1565485 w 1565485"/>
                <a:gd name="connsiteY2" fmla="*/ 1097280 h 1097280"/>
                <a:gd name="connsiteX3" fmla="*/ 0 w 1565485"/>
                <a:gd name="connsiteY3" fmla="*/ 1097280 h 1097280"/>
                <a:gd name="connsiteX4" fmla="*/ 0 w 1565485"/>
                <a:gd name="connsiteY4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5485" h="1097280">
                  <a:moveTo>
                    <a:pt x="0" y="0"/>
                  </a:moveTo>
                  <a:lnTo>
                    <a:pt x="1565485" y="0"/>
                  </a:lnTo>
                  <a:lnTo>
                    <a:pt x="1565485" y="1097280"/>
                  </a:lnTo>
                  <a:lnTo>
                    <a:pt x="0" y="109728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AE" dirty="0">
                  <a:latin typeface="Arial" panose="020B0604020202020204" pitchFamily="34" charset="0"/>
                  <a:cs typeface="Arial" panose="020B0604020202020204" pitchFamily="34" charset="0"/>
                </a:rPr>
                <a:t>مراحل التنبؤ بالمبيعات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789257" y="2940298"/>
              <a:ext cx="1565485" cy="1097280"/>
            </a:xfrm>
            <a:custGeom>
              <a:avLst/>
              <a:gdLst>
                <a:gd name="connsiteX0" fmla="*/ 0 w 1565485"/>
                <a:gd name="connsiteY0" fmla="*/ 0 h 1097280"/>
                <a:gd name="connsiteX1" fmla="*/ 1565485 w 1565485"/>
                <a:gd name="connsiteY1" fmla="*/ 0 h 1097280"/>
                <a:gd name="connsiteX2" fmla="*/ 1565485 w 1565485"/>
                <a:gd name="connsiteY2" fmla="*/ 1097280 h 1097280"/>
                <a:gd name="connsiteX3" fmla="*/ 0 w 1565485"/>
                <a:gd name="connsiteY3" fmla="*/ 1097280 h 1097280"/>
                <a:gd name="connsiteX4" fmla="*/ 0 w 1565485"/>
                <a:gd name="connsiteY4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5485" h="1097280">
                  <a:moveTo>
                    <a:pt x="0" y="0"/>
                  </a:moveTo>
                  <a:lnTo>
                    <a:pt x="1565485" y="0"/>
                  </a:lnTo>
                  <a:lnTo>
                    <a:pt x="1565485" y="1097280"/>
                  </a:lnTo>
                  <a:lnTo>
                    <a:pt x="0" y="109728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AE" dirty="0">
                  <a:latin typeface="Arial" panose="020B0604020202020204" pitchFamily="34" charset="0"/>
                  <a:cs typeface="Arial" panose="020B0604020202020204" pitchFamily="34" charset="0"/>
                </a:rPr>
                <a:t>فوائد عملية التنبؤ بالمبيعات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5683494" y="2940298"/>
              <a:ext cx="1565485" cy="1097280"/>
            </a:xfrm>
            <a:custGeom>
              <a:avLst/>
              <a:gdLst>
                <a:gd name="connsiteX0" fmla="*/ 0 w 1565485"/>
                <a:gd name="connsiteY0" fmla="*/ 0 h 1097280"/>
                <a:gd name="connsiteX1" fmla="*/ 1565485 w 1565485"/>
                <a:gd name="connsiteY1" fmla="*/ 0 h 1097280"/>
                <a:gd name="connsiteX2" fmla="*/ 1565485 w 1565485"/>
                <a:gd name="connsiteY2" fmla="*/ 1097280 h 1097280"/>
                <a:gd name="connsiteX3" fmla="*/ 0 w 1565485"/>
                <a:gd name="connsiteY3" fmla="*/ 1097280 h 1097280"/>
                <a:gd name="connsiteX4" fmla="*/ 0 w 1565485"/>
                <a:gd name="connsiteY4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5485" h="1097280">
                  <a:moveTo>
                    <a:pt x="0" y="0"/>
                  </a:moveTo>
                  <a:lnTo>
                    <a:pt x="1565485" y="0"/>
                  </a:lnTo>
                  <a:lnTo>
                    <a:pt x="1565485" y="1097280"/>
                  </a:lnTo>
                  <a:lnTo>
                    <a:pt x="0" y="109728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AE" dirty="0">
                  <a:latin typeface="Arial" panose="020B0604020202020204" pitchFamily="34" charset="0"/>
                  <a:cs typeface="Arial" panose="020B0604020202020204" pitchFamily="34" charset="0"/>
                </a:rPr>
                <a:t>مراحل التخطيط للمبيعات</a:t>
              </a:r>
              <a:r>
                <a:rPr lang="ar-A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577732" y="2940298"/>
              <a:ext cx="1565485" cy="1097280"/>
            </a:xfrm>
            <a:custGeom>
              <a:avLst/>
              <a:gdLst>
                <a:gd name="connsiteX0" fmla="*/ 0 w 1565485"/>
                <a:gd name="connsiteY0" fmla="*/ 0 h 1097280"/>
                <a:gd name="connsiteX1" fmla="*/ 1565485 w 1565485"/>
                <a:gd name="connsiteY1" fmla="*/ 0 h 1097280"/>
                <a:gd name="connsiteX2" fmla="*/ 1565485 w 1565485"/>
                <a:gd name="connsiteY2" fmla="*/ 1097280 h 1097280"/>
                <a:gd name="connsiteX3" fmla="*/ 0 w 1565485"/>
                <a:gd name="connsiteY3" fmla="*/ 1097280 h 1097280"/>
                <a:gd name="connsiteX4" fmla="*/ 0 w 1565485"/>
                <a:gd name="connsiteY4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5485" h="1097280">
                  <a:moveTo>
                    <a:pt x="0" y="0"/>
                  </a:moveTo>
                  <a:lnTo>
                    <a:pt x="1565485" y="0"/>
                  </a:lnTo>
                  <a:lnTo>
                    <a:pt x="1565485" y="1097280"/>
                  </a:lnTo>
                  <a:lnTo>
                    <a:pt x="0" y="109728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accent1"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AE" dirty="0">
                  <a:latin typeface="Arial" panose="020B0604020202020204" pitchFamily="34" charset="0"/>
                  <a:cs typeface="Arial" panose="020B0604020202020204" pitchFamily="34" charset="0"/>
                </a:rPr>
                <a:t>مفهوم التخطيط للمبيعات</a:t>
              </a:r>
              <a:endParaRPr lang="en-US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Freeform 15"/>
          <p:cNvSpPr/>
          <p:nvPr/>
        </p:nvSpPr>
        <p:spPr>
          <a:xfrm>
            <a:off x="5501252" y="4404673"/>
            <a:ext cx="1565485" cy="1206832"/>
          </a:xfrm>
          <a:custGeom>
            <a:avLst/>
            <a:gdLst>
              <a:gd name="connsiteX0" fmla="*/ 0 w 1565485"/>
              <a:gd name="connsiteY0" fmla="*/ 0 h 1097280"/>
              <a:gd name="connsiteX1" fmla="*/ 1565485 w 1565485"/>
              <a:gd name="connsiteY1" fmla="*/ 0 h 1097280"/>
              <a:gd name="connsiteX2" fmla="*/ 1565485 w 1565485"/>
              <a:gd name="connsiteY2" fmla="*/ 1097280 h 1097280"/>
              <a:gd name="connsiteX3" fmla="*/ 0 w 1565485"/>
              <a:gd name="connsiteY3" fmla="*/ 1097280 h 1097280"/>
              <a:gd name="connsiteX4" fmla="*/ 0 w 1565485"/>
              <a:gd name="connsiteY4" fmla="*/ 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5485" h="1097280">
                <a:moveTo>
                  <a:pt x="0" y="0"/>
                </a:moveTo>
                <a:lnTo>
                  <a:pt x="1565485" y="0"/>
                </a:lnTo>
                <a:lnTo>
                  <a:pt x="1565485" y="1097280"/>
                </a:lnTo>
                <a:lnTo>
                  <a:pt x="0" y="1097280"/>
                </a:lnTo>
                <a:lnTo>
                  <a:pt x="0" y="0"/>
                </a:lnTo>
                <a:close/>
              </a:path>
            </a:pathLst>
          </a:custGeom>
          <a:gradFill flip="none" rotWithShape="0">
            <a:gsLst>
              <a:gs pos="0">
                <a:schemeClr val="accent1">
                  <a:hueOff val="0"/>
                  <a:satOff val="0"/>
                  <a:lumOff val="0"/>
                  <a:shade val="30000"/>
                  <a:satMod val="115000"/>
                </a:schemeClr>
              </a:gs>
              <a:gs pos="50000">
                <a:schemeClr val="accent1">
                  <a:hueOff val="0"/>
                  <a:satOff val="0"/>
                  <a:lumOff val="0"/>
                  <a:shade val="67500"/>
                  <a:satMod val="115000"/>
                </a:schemeClr>
              </a:gs>
              <a:gs pos="100000">
                <a:schemeClr val="accent1">
                  <a:hueOff val="0"/>
                  <a:satOff val="0"/>
                  <a:lumOff val="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95" tIns="10795" rIns="10795" bIns="10795" numCol="1" spcCol="1270" anchor="ctr" anchorCtr="0">
            <a:noAutofit/>
          </a:bodyPr>
          <a:lstStyle/>
          <a:p>
            <a:pPr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AE" dirty="0">
                <a:latin typeface="Arial" panose="020B0604020202020204" pitchFamily="34" charset="0"/>
                <a:cs typeface="Arial" panose="020B0604020202020204" pitchFamily="34" charset="0"/>
              </a:rPr>
              <a:t>التنبؤ بالمبيعات</a:t>
            </a: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119619" y="2542935"/>
            <a:ext cx="0" cy="1892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3626688" y="4435522"/>
            <a:ext cx="1565485" cy="1206832"/>
          </a:xfrm>
          <a:custGeom>
            <a:avLst/>
            <a:gdLst>
              <a:gd name="connsiteX0" fmla="*/ 0 w 1565485"/>
              <a:gd name="connsiteY0" fmla="*/ 0 h 1097280"/>
              <a:gd name="connsiteX1" fmla="*/ 1565485 w 1565485"/>
              <a:gd name="connsiteY1" fmla="*/ 0 h 1097280"/>
              <a:gd name="connsiteX2" fmla="*/ 1565485 w 1565485"/>
              <a:gd name="connsiteY2" fmla="*/ 1097280 h 1097280"/>
              <a:gd name="connsiteX3" fmla="*/ 0 w 1565485"/>
              <a:gd name="connsiteY3" fmla="*/ 1097280 h 1097280"/>
              <a:gd name="connsiteX4" fmla="*/ 0 w 1565485"/>
              <a:gd name="connsiteY4" fmla="*/ 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5485" h="1097280">
                <a:moveTo>
                  <a:pt x="0" y="0"/>
                </a:moveTo>
                <a:lnTo>
                  <a:pt x="1565485" y="0"/>
                </a:lnTo>
                <a:lnTo>
                  <a:pt x="1565485" y="1097280"/>
                </a:lnTo>
                <a:lnTo>
                  <a:pt x="0" y="1097280"/>
                </a:lnTo>
                <a:lnTo>
                  <a:pt x="0" y="0"/>
                </a:lnTo>
                <a:close/>
              </a:path>
            </a:pathLst>
          </a:custGeom>
          <a:gradFill flip="none" rotWithShape="0">
            <a:gsLst>
              <a:gs pos="0">
                <a:schemeClr val="accent1">
                  <a:hueOff val="0"/>
                  <a:satOff val="0"/>
                  <a:lumOff val="0"/>
                  <a:shade val="30000"/>
                  <a:satMod val="115000"/>
                </a:schemeClr>
              </a:gs>
              <a:gs pos="50000">
                <a:schemeClr val="accent1">
                  <a:hueOff val="0"/>
                  <a:satOff val="0"/>
                  <a:lumOff val="0"/>
                  <a:shade val="67500"/>
                  <a:satMod val="115000"/>
                </a:schemeClr>
              </a:gs>
              <a:gs pos="100000">
                <a:schemeClr val="accent1">
                  <a:hueOff val="0"/>
                  <a:satOff val="0"/>
                  <a:lumOff val="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95" tIns="10795" rIns="10795" bIns="10795" numCol="1" spcCol="1270" anchor="ctr" anchorCtr="0">
            <a:noAutofit/>
          </a:bodyPr>
          <a:lstStyle/>
          <a:p>
            <a:pPr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AE" dirty="0">
                <a:latin typeface="Arial" panose="020B0604020202020204" pitchFamily="34" charset="0"/>
                <a:cs typeface="Arial" panose="020B0604020202020204" pitchFamily="34" charset="0"/>
              </a:rPr>
              <a:t>العوامل التي تؤثرفي التنبؤ بالمبيعات و حجم المبيعات</a:t>
            </a:r>
            <a:endParaRPr lang="en-US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45055" y="2573784"/>
            <a:ext cx="0" cy="1892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96150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6245"/>
          </a:xfrm>
        </p:spPr>
        <p:txBody>
          <a:bodyPr/>
          <a:lstStyle/>
          <a:p>
            <a:pPr algn="r" rtl="1"/>
            <a:r>
              <a:rPr lang="ar-AE" dirty="0" smtClean="0">
                <a:latin typeface="Arial" panose="020B0604020202020204" pitchFamily="34" charset="0"/>
                <a:cs typeface="Arial" panose="020B0604020202020204" pitchFamily="34" charset="0"/>
              </a:rPr>
              <a:t>مفهوم التخطيط للمبيعات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77334" y="1682916"/>
            <a:ext cx="8596668" cy="4717883"/>
          </a:xfrm>
        </p:spPr>
        <p:txBody>
          <a:bodyPr>
            <a:normAutofit/>
          </a:bodyPr>
          <a:lstStyle/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هو القدرة على التنبؤ بالمبيعات و اتجاهات السوق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التنبؤ هو العمود الفقري لنشاط التخطيط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يعتمد تخطيط </a:t>
            </a:r>
            <a:r>
              <a:rPr lang="ar-AE" sz="2800" dirty="0">
                <a:latin typeface="Arial" panose="020B0604020202020204" pitchFamily="34" charset="0"/>
                <a:cs typeface="Arial" panose="020B0604020202020204" pitchFamily="34" charset="0"/>
              </a:rPr>
              <a:t>المبيعات على قدرة إدارة المبيعات على التنبؤ </a:t>
            </a:r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بالمبيعات  بلإعتماد على الأدوات الخاصة بالتنبؤ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يعتمد على العديد من العناصر:</a:t>
            </a:r>
          </a:p>
          <a:p>
            <a:pPr lvl="1" algn="r" rtl="1"/>
            <a:r>
              <a:rPr lang="ar-A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تحديد الأهداف (بعيدة و قريبة المدى)</a:t>
            </a:r>
          </a:p>
          <a:p>
            <a:pPr lvl="1" algn="r" rtl="1"/>
            <a:r>
              <a:rPr lang="ar-A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تحديد السياسات</a:t>
            </a:r>
          </a:p>
          <a:p>
            <a:pPr lvl="1" algn="r" rtl="1"/>
            <a:r>
              <a:rPr lang="ar-A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وضع البرامج</a:t>
            </a:r>
          </a:p>
          <a:p>
            <a:pPr lvl="1" algn="r" rtl="1"/>
            <a:r>
              <a:rPr lang="ar-A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توضيح الإجراءات</a:t>
            </a:r>
          </a:p>
        </p:txBody>
      </p:sp>
    </p:spTree>
    <p:extLst>
      <p:ext uri="{BB962C8B-B14F-4D97-AF65-F5344CB8AC3E}">
        <p14:creationId xmlns:p14="http://schemas.microsoft.com/office/powerpoint/2010/main" val="1079650221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Arial" panose="020B0604020202020204" pitchFamily="34" charset="0"/>
                <a:cs typeface="Arial" panose="020B0604020202020204" pitchFamily="34" charset="0"/>
              </a:rPr>
              <a:t>مراحل التخطيط للمبيعات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3680653"/>
          </a:xfrm>
        </p:spPr>
        <p:txBody>
          <a:bodyPr>
            <a:normAutofit/>
          </a:bodyPr>
          <a:lstStyle/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تحديد الأهداف القريبة و البعيدة من المبيعات (حجم المبيعات الواجب الوصول إليها في الأسواق المستهدفة)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التنبؤ بالمبيعات بالكم و الكيف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متابعة سياسات البيع المتبعة في الأسواق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تحديد الإجراءات التي يمكن إتباعها للتنبؤ بالأسواق</a:t>
            </a:r>
          </a:p>
          <a:p>
            <a:pPr algn="r" rtl="1"/>
            <a:r>
              <a:rPr lang="ar-A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تحديد ميزانية التخطيط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16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2597"/>
          </a:xfrm>
        </p:spPr>
        <p:txBody>
          <a:bodyPr/>
          <a:lstStyle/>
          <a:p>
            <a:pPr algn="r" rtl="1"/>
            <a:r>
              <a:rPr lang="ar-AE" dirty="0" smtClean="0"/>
              <a:t>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2197"/>
            <a:ext cx="8596668" cy="4789276"/>
          </a:xfrm>
        </p:spPr>
        <p:txBody>
          <a:bodyPr>
            <a:normAutofit/>
          </a:bodyPr>
          <a:lstStyle/>
          <a:p>
            <a:pPr algn="r" rtl="1"/>
            <a:r>
              <a:rPr lang="ar-AE" sz="2400" dirty="0" smtClean="0"/>
              <a:t>يمكن تعريفالتنبؤ بالمبيعات على أنه « محاولة تلمس الأحوال المستقبلية بناء على قراءة منطقية و أساسية لأحداث الماضي، لأن الماضي يقود إلى المستقبل»</a:t>
            </a:r>
          </a:p>
          <a:p>
            <a:pPr algn="r" rtl="1"/>
            <a:r>
              <a:rPr lang="ar-AE" sz="2400" dirty="0" smtClean="0"/>
              <a:t>التنبؤ بالمبيعات يختلف عن الهدف من المبيعات؟؟؟</a:t>
            </a:r>
          </a:p>
          <a:p>
            <a:pPr algn="r" rtl="1"/>
            <a:r>
              <a:rPr lang="ar-AE" sz="2400" dirty="0" smtClean="0"/>
              <a:t>......</a:t>
            </a:r>
          </a:p>
          <a:p>
            <a:pPr algn="r" rtl="1"/>
            <a:r>
              <a:rPr lang="ar-AE" sz="2400" dirty="0" smtClean="0"/>
              <a:t>......</a:t>
            </a:r>
          </a:p>
          <a:p>
            <a:pPr algn="r" rtl="1"/>
            <a:r>
              <a:rPr lang="ar-AE" sz="2400" dirty="0" smtClean="0"/>
              <a:t>......</a:t>
            </a:r>
          </a:p>
          <a:p>
            <a:pPr algn="r" rtl="1"/>
            <a:r>
              <a:rPr lang="ar-AE" sz="2400" dirty="0" smtClean="0"/>
              <a:t>القيام بعملية التنبؤ بالمبيعات بشكل صحيح يوصلنا إلى الهدف المطلوب</a:t>
            </a: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6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277" y="1019032"/>
            <a:ext cx="8596668" cy="1260143"/>
          </a:xfrm>
        </p:spPr>
        <p:txBody>
          <a:bodyPr/>
          <a:lstStyle/>
          <a:p>
            <a:pPr algn="r" rtl="1"/>
            <a:r>
              <a:rPr lang="ar-AE" dirty="0" smtClean="0"/>
              <a:t>الغرض الأساسي من 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994" y="2593074"/>
            <a:ext cx="8596668" cy="1856095"/>
          </a:xfrm>
        </p:spPr>
        <p:txBody>
          <a:bodyPr>
            <a:noAutofit/>
          </a:bodyPr>
          <a:lstStyle/>
          <a:p>
            <a:pPr algn="r" rtl="1"/>
            <a:r>
              <a:rPr lang="ar-AE" sz="2800" dirty="0" smtClean="0"/>
              <a:t>هو الوصول إلى رقم المبيعات التقديرية و الممكن تحقيقه في حالة سير الأمور بشكل طبيعي سواء كان هذا الرقم يعبر عن كمية أم قيمة لفترة زمنية قادمة</a:t>
            </a:r>
            <a:endParaRPr lang="en-GB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4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128595"/>
            <a:ext cx="8596668" cy="1320800"/>
          </a:xfrm>
        </p:spPr>
        <p:txBody>
          <a:bodyPr/>
          <a:lstStyle/>
          <a:p>
            <a:pPr algn="r" rtl="1"/>
            <a:r>
              <a:rPr lang="ar-AE" dirty="0" smtClean="0"/>
              <a:t>أهمية التنبؤ بالمبيعات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2688610"/>
            <a:ext cx="8596668" cy="1924334"/>
          </a:xfrm>
        </p:spPr>
        <p:txBody>
          <a:bodyPr>
            <a:normAutofit/>
          </a:bodyPr>
          <a:lstStyle/>
          <a:p>
            <a:pPr algn="r" rtl="1">
              <a:defRPr/>
            </a:pPr>
            <a:r>
              <a:rPr lang="ar-AE" sz="2800" dirty="0" smtClean="0">
                <a:latin typeface="Arial" pitchFamily="34" charset="0"/>
                <a:cs typeface="Arial" pitchFamily="34" charset="0"/>
              </a:rPr>
              <a:t>توجد التوازن مابين طلب المستهلكين و عرض المنتجين للسلع و الخدمات</a:t>
            </a:r>
          </a:p>
          <a:p>
            <a:pPr algn="r" rtl="1">
              <a:defRPr/>
            </a:pPr>
            <a:r>
              <a:rPr lang="ar-AE" sz="2800" dirty="0" smtClean="0">
                <a:latin typeface="Arial" pitchFamily="34" charset="0"/>
                <a:cs typeface="Arial" pitchFamily="34" charset="0"/>
              </a:rPr>
              <a:t>تعتبر نقطة الإنطلاق في التخطيط لإدارات المشروع كافة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8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فوائد عملية التنبؤ بالمبيعات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6788"/>
            <a:ext cx="8596668" cy="4734685"/>
          </a:xfrm>
        </p:spPr>
        <p:txBody>
          <a:bodyPr>
            <a:normAutofit/>
          </a:bodyPr>
          <a:lstStyle/>
          <a:p>
            <a:pPr algn="r" rtl="1"/>
            <a:r>
              <a:rPr lang="ar-AE" sz="2400" dirty="0" smtClean="0"/>
              <a:t>تحديد إحتياجات السوق من السلع و الخدمات خلال فترات زمنية معينة بالقيمة أو الكمية</a:t>
            </a:r>
          </a:p>
          <a:p>
            <a:pPr algn="r" rtl="1"/>
            <a:r>
              <a:rPr lang="ar-AE" sz="2400" dirty="0" smtClean="0"/>
              <a:t>يساعد إدارة المبيعات على تحديد الطلب على السلع الجديدة في الأسواق المستهدفة</a:t>
            </a:r>
          </a:p>
          <a:p>
            <a:pPr algn="r" rtl="1"/>
            <a:r>
              <a:rPr lang="ar-AE" sz="2400" dirty="0" smtClean="0"/>
              <a:t>يساعد على التعرف على الجهود التي يقوم بها رجال البيع</a:t>
            </a:r>
          </a:p>
          <a:p>
            <a:pPr algn="r" rtl="1"/>
            <a:r>
              <a:rPr lang="ar-AE" sz="2400" dirty="0" smtClean="0"/>
              <a:t>يساعد على التعرف على الطلب المحتمل في مناطق البيع التي يعمل فيها المشروع</a:t>
            </a:r>
          </a:p>
          <a:p>
            <a:pPr algn="r" rtl="1"/>
            <a:r>
              <a:rPr lang="ar-AE" sz="2400" dirty="0" smtClean="0"/>
              <a:t>يعمل على تحديد مراكز البيع الواجب توافرها في السوق المستهدفة </a:t>
            </a:r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/>
              <a:t>العوامل التي تؤثرفي التنبؤ بالمبيعات و حجم المبيعات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705970"/>
            <a:ext cx="8596668" cy="4625503"/>
          </a:xfrm>
        </p:spPr>
        <p:txBody>
          <a:bodyPr>
            <a:noAutofit/>
          </a:bodyPr>
          <a:lstStyle/>
          <a:p>
            <a:pPr algn="r" rtl="1"/>
            <a:r>
              <a:rPr lang="ar-AE" sz="2800" dirty="0" smtClean="0"/>
              <a:t>العوامل الخارجية</a:t>
            </a:r>
          </a:p>
          <a:p>
            <a:pPr lvl="1" algn="r" rtl="1"/>
            <a:r>
              <a:rPr lang="ar-AE" sz="2400" dirty="0" smtClean="0"/>
              <a:t>العوامل السياسية: الخلافات بين الدول- المواقف المختلفة بين الأسواق المحلية و الخارجية- شروط البيع في الأسواق المحلية</a:t>
            </a:r>
          </a:p>
          <a:p>
            <a:pPr lvl="1" algn="r" rtl="1"/>
            <a:r>
              <a:rPr lang="ar-AE" sz="2400" dirty="0" smtClean="0"/>
              <a:t>العوامل الإقتصادية: التغيرات في البرامج الإقتصادية- تغير مستوى دخل الفرد- درجة الإنتعاش الإقتصادي- نسبة الكساد- مستوى الدخل القومي</a:t>
            </a:r>
          </a:p>
          <a:p>
            <a:pPr lvl="1" algn="r" rtl="1"/>
            <a:r>
              <a:rPr lang="ar-AE" sz="2400" dirty="0" smtClean="0"/>
              <a:t>العوامل التقنية: التطور التقني- سرعة تداول المنتجات الإلكترونية بسبب تطور مجال الإتصالات</a:t>
            </a:r>
          </a:p>
          <a:p>
            <a:pPr lvl="1" algn="r" rtl="1"/>
            <a:r>
              <a:rPr lang="ar-AE" sz="2400" dirty="0" smtClean="0"/>
              <a:t>العوامل الإجتماعية: العادات و التقاليد السائدة في المجتمع- نمط الإستهلاك أم الإدخار- الكثافة السكانية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AC59A-14F4-463C-8E69-4E75B362C4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5">
      <a:dk1>
        <a:sysClr val="windowText" lastClr="000000"/>
      </a:dk1>
      <a:lt1>
        <a:sysClr val="window" lastClr="FFFFFF"/>
      </a:lt1>
      <a:dk2>
        <a:srgbClr val="A9A7BB"/>
      </a:dk2>
      <a:lt2>
        <a:srgbClr val="CEDBE6"/>
      </a:lt2>
      <a:accent1>
        <a:srgbClr val="7FC1DB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D4EAF3"/>
      </a:accent6>
      <a:hlink>
        <a:srgbClr val="A9DB66"/>
      </a:hlink>
      <a:folHlink>
        <a:srgbClr val="EFC68A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409</TotalTime>
  <Words>666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Akhbar MT</vt:lpstr>
      <vt:lpstr>Andalus</vt:lpstr>
      <vt:lpstr>Arial</vt:lpstr>
      <vt:lpstr>Calibri</vt:lpstr>
      <vt:lpstr>Tahoma</vt:lpstr>
      <vt:lpstr>Trebuchet MS</vt:lpstr>
      <vt:lpstr>Wingdings 3</vt:lpstr>
      <vt:lpstr>Facet</vt:lpstr>
      <vt:lpstr>الفصل الثاني</vt:lpstr>
      <vt:lpstr>PowerPoint Presentation</vt:lpstr>
      <vt:lpstr>مفهوم التخطيط للمبيعات</vt:lpstr>
      <vt:lpstr>مراحل التخطيط للمبيعات</vt:lpstr>
      <vt:lpstr>التنبؤ بالمبيعات</vt:lpstr>
      <vt:lpstr>الغرض الأساسي من التنبؤ بالمبيعات</vt:lpstr>
      <vt:lpstr>أهمية التنبؤ بالمبيعات</vt:lpstr>
      <vt:lpstr>فوائد عملية التنبؤ بالمبيعات</vt:lpstr>
      <vt:lpstr>العوامل التي تؤثرفي التنبؤ بالمبيعات و حجم المبيعات</vt:lpstr>
      <vt:lpstr>العوامل التي تؤثرفي التنبؤ بالمبيعات و حجم المبيعات</vt:lpstr>
      <vt:lpstr>مستويات نشاط التنبؤ بالمبيعات</vt:lpstr>
      <vt:lpstr>مستويات نشاط التنبؤ بالمبيعات</vt:lpstr>
      <vt:lpstr>الخطوات الرئيسية للتنبؤ بالمبيعات</vt:lpstr>
      <vt:lpstr>مراحل التنبؤ بالمبيعات</vt:lpstr>
      <vt:lpstr>طرق التنبؤ بالمبيعات</vt:lpstr>
      <vt:lpstr>طرق التنبؤ بالمبيعات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</dc:creator>
  <cp:lastModifiedBy>Windows User</cp:lastModifiedBy>
  <cp:revision>54</cp:revision>
  <dcterms:created xsi:type="dcterms:W3CDTF">2015-08-24T17:56:12Z</dcterms:created>
  <dcterms:modified xsi:type="dcterms:W3CDTF">2018-03-01T10:07:00Z</dcterms:modified>
</cp:coreProperties>
</file>