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heme/themeOverride39.xml" ContentType="application/vnd.openxmlformats-officedocument.themeOverride+xml"/>
  <Override PartName="/docProps/custom.xml" ContentType="application/vnd.openxmlformats-officedocument.custom-properties+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Override29.xml" ContentType="application/vnd.openxmlformats-officedocument.themeOverride+xml"/>
  <Override PartName="/ppt/theme/themeOverride3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37.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69"/>
  </p:notesMasterIdLst>
  <p:sldIdLst>
    <p:sldId id="256" r:id="rId3"/>
    <p:sldId id="267" r:id="rId4"/>
    <p:sldId id="259"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58"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257" r:id="rId67"/>
    <p:sldId id="262" r:id="rId68"/>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557C4F-7E32-4E89-AD65-8F4DB9B01CF9}" type="datetimeFigureOut">
              <a:rPr lang="ar-EG" smtClean="0"/>
              <a:pPr/>
              <a:t>28/05/1436</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A213C8-921D-4CFE-80C3-7CAA73A98C78}" type="slidenum">
              <a:rPr lang="ar-EG" smtClean="0"/>
              <a:pPr/>
              <a:t>‹#›</a:t>
            </a:fld>
            <a:endParaRPr lang="ar-EG"/>
          </a:p>
        </p:txBody>
      </p:sp>
    </p:spTree>
    <p:extLst>
      <p:ext uri="{BB962C8B-B14F-4D97-AF65-F5344CB8AC3E}">
        <p14:creationId xmlns:p14="http://schemas.microsoft.com/office/powerpoint/2010/main" xmlns="" val="10882652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673B3618-E71A-4AD4-AE80-D88877BBAEF4}" type="datetimeFigureOut">
              <a:rPr lang="fr-CA" altLang="en-US"/>
              <a:pPr/>
              <a:t>2015-03-18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07E6916C-F8EC-4709-8BE0-993BF50B9B98}" type="slidenum">
              <a:rPr lang="fr-CA" altLang="en-US"/>
              <a:pPr/>
              <a:t>‹#›</a:t>
            </a:fld>
            <a:endParaRPr lang="fr-CA" altLang="en-US"/>
          </a:p>
        </p:txBody>
      </p:sp>
    </p:spTree>
    <p:extLst>
      <p:ext uri="{BB962C8B-B14F-4D97-AF65-F5344CB8AC3E}">
        <p14:creationId xmlns:p14="http://schemas.microsoft.com/office/powerpoint/2010/main" xmlns="" val="303157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7DD889FD-FAA9-442F-BE51-ABFDD8D174CE}" type="datetimeFigureOut">
              <a:rPr lang="fr-CA" altLang="en-US"/>
              <a:pPr/>
              <a:t>2015-03-18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85382638-6BD5-4783-B434-F6BAC3C5252F}" type="slidenum">
              <a:rPr lang="fr-CA" altLang="en-US"/>
              <a:pPr/>
              <a:t>‹#›</a:t>
            </a:fld>
            <a:endParaRPr lang="fr-CA" altLang="en-US"/>
          </a:p>
        </p:txBody>
      </p:sp>
    </p:spTree>
    <p:extLst>
      <p:ext uri="{BB962C8B-B14F-4D97-AF65-F5344CB8AC3E}">
        <p14:creationId xmlns:p14="http://schemas.microsoft.com/office/powerpoint/2010/main" xmlns="" val="81231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7EE1CE83-58C6-4D1C-B755-A35908B8291E}" type="datetimeFigureOut">
              <a:rPr lang="fr-CA" altLang="en-US"/>
              <a:pPr/>
              <a:t>2015-03-18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4C2E78B6-DEF3-403D-8172-B16E95638FB4}" type="slidenum">
              <a:rPr lang="fr-CA" altLang="en-US"/>
              <a:pPr/>
              <a:t>‹#›</a:t>
            </a:fld>
            <a:endParaRPr lang="fr-CA" altLang="en-US"/>
          </a:p>
        </p:txBody>
      </p:sp>
    </p:spTree>
    <p:extLst>
      <p:ext uri="{BB962C8B-B14F-4D97-AF65-F5344CB8AC3E}">
        <p14:creationId xmlns:p14="http://schemas.microsoft.com/office/powerpoint/2010/main" xmlns="" val="2029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01A19930-419B-4FD8-BDA5-EF8A6F9F0C7C}" type="datetimeFigureOut">
              <a:rPr lang="fr-FR"/>
              <a:pPr/>
              <a:t>18/03/2015</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CB86B166-27C9-43CB-938A-65615B7053F7}" type="slidenum">
              <a:rPr lang="fr-FR"/>
              <a:pPr/>
              <a:t>‹#›</a:t>
            </a:fld>
            <a:endParaRPr lang="fr-FR"/>
          </a:p>
        </p:txBody>
      </p:sp>
    </p:spTree>
    <p:extLst>
      <p:ext uri="{BB962C8B-B14F-4D97-AF65-F5344CB8AC3E}">
        <p14:creationId xmlns:p14="http://schemas.microsoft.com/office/powerpoint/2010/main" xmlns="" val="284167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583A6471-5C76-4E6F-8C70-C67DD5663D40}" type="datetimeFigureOut">
              <a:rPr lang="fr-FR"/>
              <a:pPr/>
              <a:t>18/03/2015</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102DB0B-8FEE-4CF0-BD11-497DCAEF2D00}" type="slidenum">
              <a:rPr lang="fr-FR"/>
              <a:pPr/>
              <a:t>‹#›</a:t>
            </a:fld>
            <a:endParaRPr lang="fr-FR"/>
          </a:p>
        </p:txBody>
      </p:sp>
    </p:spTree>
    <p:extLst>
      <p:ext uri="{BB962C8B-B14F-4D97-AF65-F5344CB8AC3E}">
        <p14:creationId xmlns:p14="http://schemas.microsoft.com/office/powerpoint/2010/main" xmlns="" val="236392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8B7F0E-7498-4264-9CA5-3A1DC4322CA4}" type="datetimeFigureOut">
              <a:rPr lang="fr-FR"/>
              <a:pPr/>
              <a:t>18/03/2015</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CF26E08D-BC6A-4BB7-A530-C70321C3131F}" type="slidenum">
              <a:rPr lang="fr-FR"/>
              <a:pPr/>
              <a:t>‹#›</a:t>
            </a:fld>
            <a:endParaRPr lang="fr-FR"/>
          </a:p>
        </p:txBody>
      </p:sp>
    </p:spTree>
    <p:extLst>
      <p:ext uri="{BB962C8B-B14F-4D97-AF65-F5344CB8AC3E}">
        <p14:creationId xmlns:p14="http://schemas.microsoft.com/office/powerpoint/2010/main" xmlns="" val="43170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BE19F37D-7353-4406-A505-DD4F07B5056B}" type="datetimeFigureOut">
              <a:rPr lang="fr-FR"/>
              <a:pPr/>
              <a:t>18/03/2015</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E691FC29-378F-4A0F-B9BF-155938D219CF}" type="slidenum">
              <a:rPr lang="fr-FR"/>
              <a:pPr/>
              <a:t>‹#›</a:t>
            </a:fld>
            <a:endParaRPr lang="fr-FR"/>
          </a:p>
        </p:txBody>
      </p:sp>
    </p:spTree>
    <p:extLst>
      <p:ext uri="{BB962C8B-B14F-4D97-AF65-F5344CB8AC3E}">
        <p14:creationId xmlns:p14="http://schemas.microsoft.com/office/powerpoint/2010/main" xmlns="" val="374699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EA46DC3F-790D-4E44-9C78-458AD81899E3}" type="datetimeFigureOut">
              <a:rPr lang="fr-FR"/>
              <a:pPr/>
              <a:t>18/03/2015</a:t>
            </a:fld>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0315DC65-F4C7-4EC3-B683-4109E2A35FA8}" type="slidenum">
              <a:rPr lang="fr-FR"/>
              <a:pPr/>
              <a:t>‹#›</a:t>
            </a:fld>
            <a:endParaRPr lang="fr-FR"/>
          </a:p>
        </p:txBody>
      </p:sp>
    </p:spTree>
    <p:extLst>
      <p:ext uri="{BB962C8B-B14F-4D97-AF65-F5344CB8AC3E}">
        <p14:creationId xmlns:p14="http://schemas.microsoft.com/office/powerpoint/2010/main" xmlns="" val="340644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ADE716F5-D5C0-4FB4-BE5A-51E12ADE4C90}" type="datetimeFigureOut">
              <a:rPr lang="fr-FR"/>
              <a:pPr/>
              <a:t>18/03/2015</a:t>
            </a:fld>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011E6D7D-467C-4340-8746-0241256F78FD}" type="slidenum">
              <a:rPr lang="fr-FR"/>
              <a:pPr/>
              <a:t>‹#›</a:t>
            </a:fld>
            <a:endParaRPr lang="fr-FR"/>
          </a:p>
        </p:txBody>
      </p:sp>
    </p:spTree>
    <p:extLst>
      <p:ext uri="{BB962C8B-B14F-4D97-AF65-F5344CB8AC3E}">
        <p14:creationId xmlns:p14="http://schemas.microsoft.com/office/powerpoint/2010/main" xmlns="" val="4100305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3E9DBBA-F2EB-4AD2-A9FF-0B25C02E36A5}" type="datetimeFigureOut">
              <a:rPr lang="fr-FR"/>
              <a:pPr/>
              <a:t>18/03/2015</a:t>
            </a:fld>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F4D2C05B-BEBA-4B57-8572-96F4B0238EEB}" type="slidenum">
              <a:rPr lang="fr-FR"/>
              <a:pPr/>
              <a:t>‹#›</a:t>
            </a:fld>
            <a:endParaRPr lang="fr-FR"/>
          </a:p>
        </p:txBody>
      </p:sp>
    </p:spTree>
    <p:extLst>
      <p:ext uri="{BB962C8B-B14F-4D97-AF65-F5344CB8AC3E}">
        <p14:creationId xmlns:p14="http://schemas.microsoft.com/office/powerpoint/2010/main" xmlns="" val="42083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30D714-72B7-457A-BCB6-5A46E61F6BCF}" type="datetimeFigureOut">
              <a:rPr lang="fr-FR"/>
              <a:pPr/>
              <a:t>18/03/2015</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5AD4B8A6-BE09-431B-B189-E6DCF07FB6EB}" type="slidenum">
              <a:rPr lang="fr-FR"/>
              <a:pPr/>
              <a:t>‹#›</a:t>
            </a:fld>
            <a:endParaRPr lang="fr-FR"/>
          </a:p>
        </p:txBody>
      </p:sp>
    </p:spTree>
    <p:extLst>
      <p:ext uri="{BB962C8B-B14F-4D97-AF65-F5344CB8AC3E}">
        <p14:creationId xmlns:p14="http://schemas.microsoft.com/office/powerpoint/2010/main" xmlns="" val="317201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900A1124-81C2-4133-A261-9F8EA56B1ACF}" type="datetimeFigureOut">
              <a:rPr lang="fr-CA" altLang="en-US"/>
              <a:pPr/>
              <a:t>2015-03-18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D1CAF8F8-2C0E-43F0-BCFE-64021BB30C2B}" type="slidenum">
              <a:rPr lang="fr-CA" altLang="en-US"/>
              <a:pPr/>
              <a:t>‹#›</a:t>
            </a:fld>
            <a:endParaRPr lang="fr-CA" altLang="en-US"/>
          </a:p>
        </p:txBody>
      </p:sp>
    </p:spTree>
    <p:extLst>
      <p:ext uri="{BB962C8B-B14F-4D97-AF65-F5344CB8AC3E}">
        <p14:creationId xmlns:p14="http://schemas.microsoft.com/office/powerpoint/2010/main" xmlns="" val="272160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0AC8362-7F48-4408-8BC6-2A70A0E8AB61}" type="datetimeFigureOut">
              <a:rPr lang="fr-FR"/>
              <a:pPr/>
              <a:t>18/03/2015</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36C8E9F9-354B-4631-81C9-BC77891E9D81}" type="slidenum">
              <a:rPr lang="fr-FR"/>
              <a:pPr/>
              <a:t>‹#›</a:t>
            </a:fld>
            <a:endParaRPr lang="fr-FR"/>
          </a:p>
        </p:txBody>
      </p:sp>
    </p:spTree>
    <p:extLst>
      <p:ext uri="{BB962C8B-B14F-4D97-AF65-F5344CB8AC3E}">
        <p14:creationId xmlns:p14="http://schemas.microsoft.com/office/powerpoint/2010/main" xmlns="" val="402816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C152A96E-37DE-4DA8-9198-38ADC5372BCD}" type="datetimeFigureOut">
              <a:rPr lang="fr-FR"/>
              <a:pPr/>
              <a:t>18/03/2015</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01BBF4F-21BE-4883-BF90-B3EA451CC361}" type="slidenum">
              <a:rPr lang="fr-FR"/>
              <a:pPr/>
              <a:t>‹#›</a:t>
            </a:fld>
            <a:endParaRPr lang="fr-FR"/>
          </a:p>
        </p:txBody>
      </p:sp>
    </p:spTree>
    <p:extLst>
      <p:ext uri="{BB962C8B-B14F-4D97-AF65-F5344CB8AC3E}">
        <p14:creationId xmlns:p14="http://schemas.microsoft.com/office/powerpoint/2010/main" xmlns="" val="275588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EF08682-E285-4680-87F0-1DF55A9669AE}" type="datetimeFigureOut">
              <a:rPr lang="fr-FR"/>
              <a:pPr/>
              <a:t>18/03/2015</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D130B8FF-F0E0-44C1-82D3-ABBDA5E12731}" type="slidenum">
              <a:rPr lang="fr-FR"/>
              <a:pPr/>
              <a:t>‹#›</a:t>
            </a:fld>
            <a:endParaRPr lang="fr-FR"/>
          </a:p>
        </p:txBody>
      </p:sp>
    </p:spTree>
    <p:extLst>
      <p:ext uri="{BB962C8B-B14F-4D97-AF65-F5344CB8AC3E}">
        <p14:creationId xmlns:p14="http://schemas.microsoft.com/office/powerpoint/2010/main" xmlns="" val="394425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6DC028-E09A-4832-A1A3-264F5612E28B}" type="datetimeFigureOut">
              <a:rPr lang="fr-CA" altLang="en-US"/>
              <a:pPr/>
              <a:t>2015-03-18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C2DE74FB-EE2A-47DD-83D8-806F36C07723}" type="slidenum">
              <a:rPr lang="fr-CA" altLang="en-US"/>
              <a:pPr/>
              <a:t>‹#›</a:t>
            </a:fld>
            <a:endParaRPr lang="fr-CA" altLang="en-US"/>
          </a:p>
        </p:txBody>
      </p:sp>
    </p:spTree>
    <p:extLst>
      <p:ext uri="{BB962C8B-B14F-4D97-AF65-F5344CB8AC3E}">
        <p14:creationId xmlns:p14="http://schemas.microsoft.com/office/powerpoint/2010/main" xmlns="" val="233655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3399D46A-6B3E-4FBA-AC0B-2BFBDD197EB6}" type="datetimeFigureOut">
              <a:rPr lang="fr-CA" altLang="en-US"/>
              <a:pPr/>
              <a:t>2015-03-18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EAECC753-1A08-4E3E-8B8B-B140C8F53F63}" type="slidenum">
              <a:rPr lang="fr-CA" altLang="en-US"/>
              <a:pPr/>
              <a:t>‹#›</a:t>
            </a:fld>
            <a:endParaRPr lang="fr-CA" altLang="en-US"/>
          </a:p>
        </p:txBody>
      </p:sp>
    </p:spTree>
    <p:extLst>
      <p:ext uri="{BB962C8B-B14F-4D97-AF65-F5344CB8AC3E}">
        <p14:creationId xmlns:p14="http://schemas.microsoft.com/office/powerpoint/2010/main" xmlns="" val="275102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B196C83E-A67C-4C0A-9617-3E05E93FB5B1}" type="datetimeFigureOut">
              <a:rPr lang="fr-CA" altLang="en-US"/>
              <a:pPr/>
              <a:t>2015-03-18</a:t>
            </a:fld>
            <a:endParaRPr lang="fr-CA" altLang="en-US"/>
          </a:p>
        </p:txBody>
      </p:sp>
      <p:sp>
        <p:nvSpPr>
          <p:cNvPr id="8" name="Footer Placeholder 7"/>
          <p:cNvSpPr>
            <a:spLocks noGrp="1"/>
          </p:cNvSpPr>
          <p:nvPr>
            <p:ph type="ftr" sz="quarter" idx="11"/>
          </p:nvPr>
        </p:nvSpPr>
        <p:spPr/>
        <p:txBody>
          <a:bodyPr/>
          <a:lstStyle>
            <a:lvl1pPr>
              <a:defRPr/>
            </a:lvl1pPr>
          </a:lstStyle>
          <a:p>
            <a:endParaRPr lang="fr-CA" altLang="en-US"/>
          </a:p>
        </p:txBody>
      </p:sp>
      <p:sp>
        <p:nvSpPr>
          <p:cNvPr id="9" name="Slide Number Placeholder 8"/>
          <p:cNvSpPr>
            <a:spLocks noGrp="1"/>
          </p:cNvSpPr>
          <p:nvPr>
            <p:ph type="sldNum" sz="quarter" idx="12"/>
          </p:nvPr>
        </p:nvSpPr>
        <p:spPr/>
        <p:txBody>
          <a:bodyPr/>
          <a:lstStyle>
            <a:lvl1pPr>
              <a:defRPr/>
            </a:lvl1pPr>
          </a:lstStyle>
          <a:p>
            <a:fld id="{D637825E-6789-4674-B6EB-9B5CAD096DEB}" type="slidenum">
              <a:rPr lang="fr-CA" altLang="en-US"/>
              <a:pPr/>
              <a:t>‹#›</a:t>
            </a:fld>
            <a:endParaRPr lang="fr-CA" altLang="en-US"/>
          </a:p>
        </p:txBody>
      </p:sp>
    </p:spTree>
    <p:extLst>
      <p:ext uri="{BB962C8B-B14F-4D97-AF65-F5344CB8AC3E}">
        <p14:creationId xmlns:p14="http://schemas.microsoft.com/office/powerpoint/2010/main" xmlns="" val="108347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AF8A3049-AD15-434C-9B2E-FD0DF04F7588}" type="datetimeFigureOut">
              <a:rPr lang="fr-CA" altLang="en-US"/>
              <a:pPr/>
              <a:t>2015-03-18</a:t>
            </a:fld>
            <a:endParaRPr lang="fr-CA" altLang="en-US"/>
          </a:p>
        </p:txBody>
      </p:sp>
      <p:sp>
        <p:nvSpPr>
          <p:cNvPr id="4" name="Footer Placeholder 3"/>
          <p:cNvSpPr>
            <a:spLocks noGrp="1"/>
          </p:cNvSpPr>
          <p:nvPr>
            <p:ph type="ftr" sz="quarter" idx="11"/>
          </p:nvPr>
        </p:nvSpPr>
        <p:spPr/>
        <p:txBody>
          <a:bodyPr/>
          <a:lstStyle>
            <a:lvl1pPr>
              <a:defRPr/>
            </a:lvl1pPr>
          </a:lstStyle>
          <a:p>
            <a:endParaRPr lang="fr-CA" altLang="en-US"/>
          </a:p>
        </p:txBody>
      </p:sp>
      <p:sp>
        <p:nvSpPr>
          <p:cNvPr id="5" name="Slide Number Placeholder 4"/>
          <p:cNvSpPr>
            <a:spLocks noGrp="1"/>
          </p:cNvSpPr>
          <p:nvPr>
            <p:ph type="sldNum" sz="quarter" idx="12"/>
          </p:nvPr>
        </p:nvSpPr>
        <p:spPr/>
        <p:txBody>
          <a:bodyPr/>
          <a:lstStyle>
            <a:lvl1pPr>
              <a:defRPr/>
            </a:lvl1pPr>
          </a:lstStyle>
          <a:p>
            <a:fld id="{0885CA1D-3AE1-4E61-A2C1-A966117681E3}" type="slidenum">
              <a:rPr lang="fr-CA" altLang="en-US"/>
              <a:pPr/>
              <a:t>‹#›</a:t>
            </a:fld>
            <a:endParaRPr lang="fr-CA" altLang="en-US"/>
          </a:p>
        </p:txBody>
      </p:sp>
    </p:spTree>
    <p:extLst>
      <p:ext uri="{BB962C8B-B14F-4D97-AF65-F5344CB8AC3E}">
        <p14:creationId xmlns:p14="http://schemas.microsoft.com/office/powerpoint/2010/main" xmlns="" val="344499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FA81EDC-F94B-49D3-9959-E819BBF21A03}" type="datetimeFigureOut">
              <a:rPr lang="fr-CA" altLang="en-US"/>
              <a:pPr/>
              <a:t>2015-03-18</a:t>
            </a:fld>
            <a:endParaRPr lang="fr-CA" altLang="en-US"/>
          </a:p>
        </p:txBody>
      </p:sp>
      <p:sp>
        <p:nvSpPr>
          <p:cNvPr id="3" name="Footer Placeholder 2"/>
          <p:cNvSpPr>
            <a:spLocks noGrp="1"/>
          </p:cNvSpPr>
          <p:nvPr>
            <p:ph type="ftr" sz="quarter" idx="11"/>
          </p:nvPr>
        </p:nvSpPr>
        <p:spPr/>
        <p:txBody>
          <a:bodyPr/>
          <a:lstStyle>
            <a:lvl1pPr>
              <a:defRPr/>
            </a:lvl1pPr>
          </a:lstStyle>
          <a:p>
            <a:endParaRPr lang="fr-CA" altLang="en-US"/>
          </a:p>
        </p:txBody>
      </p:sp>
      <p:sp>
        <p:nvSpPr>
          <p:cNvPr id="4" name="Slide Number Placeholder 3"/>
          <p:cNvSpPr>
            <a:spLocks noGrp="1"/>
          </p:cNvSpPr>
          <p:nvPr>
            <p:ph type="sldNum" sz="quarter" idx="12"/>
          </p:nvPr>
        </p:nvSpPr>
        <p:spPr/>
        <p:txBody>
          <a:bodyPr/>
          <a:lstStyle>
            <a:lvl1pPr>
              <a:defRPr/>
            </a:lvl1pPr>
          </a:lstStyle>
          <a:p>
            <a:fld id="{2FAB2D11-4E5F-4186-A2E9-9A8E577241EA}" type="slidenum">
              <a:rPr lang="fr-CA" altLang="en-US"/>
              <a:pPr/>
              <a:t>‹#›</a:t>
            </a:fld>
            <a:endParaRPr lang="fr-CA" altLang="en-US"/>
          </a:p>
        </p:txBody>
      </p:sp>
    </p:spTree>
    <p:extLst>
      <p:ext uri="{BB962C8B-B14F-4D97-AF65-F5344CB8AC3E}">
        <p14:creationId xmlns:p14="http://schemas.microsoft.com/office/powerpoint/2010/main" xmlns="" val="123337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BBC98B-8615-4445-AC3F-BB9F9192C240}" type="datetimeFigureOut">
              <a:rPr lang="fr-CA" altLang="en-US"/>
              <a:pPr/>
              <a:t>2015-03-18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1EF44E66-BC61-4E0B-A591-17AEAD9EB623}" type="slidenum">
              <a:rPr lang="fr-CA" altLang="en-US"/>
              <a:pPr/>
              <a:t>‹#›</a:t>
            </a:fld>
            <a:endParaRPr lang="fr-CA" altLang="en-US"/>
          </a:p>
        </p:txBody>
      </p:sp>
    </p:spTree>
    <p:extLst>
      <p:ext uri="{BB962C8B-B14F-4D97-AF65-F5344CB8AC3E}">
        <p14:creationId xmlns:p14="http://schemas.microsoft.com/office/powerpoint/2010/main" xmlns="" val="302562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91D189-749C-4F72-9641-2717B318100C}" type="datetimeFigureOut">
              <a:rPr lang="fr-CA" altLang="en-US"/>
              <a:pPr/>
              <a:t>2015-03-18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6676B0C9-0F74-4B4F-8715-9CEC56828DB3}" type="slidenum">
              <a:rPr lang="fr-CA" altLang="en-US"/>
              <a:pPr/>
              <a:t>‹#›</a:t>
            </a:fld>
            <a:endParaRPr lang="fr-CA" altLang="en-US"/>
          </a:p>
        </p:txBody>
      </p:sp>
    </p:spTree>
    <p:extLst>
      <p:ext uri="{BB962C8B-B14F-4D97-AF65-F5344CB8AC3E}">
        <p14:creationId xmlns:p14="http://schemas.microsoft.com/office/powerpoint/2010/main" xmlns="" val="26177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Text Placeholder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Date Placeholder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4A7D26-C946-4AB4-8007-4EB71E84C79A}" type="datetimeFigureOut">
              <a:rPr lang="fr-CA" altLang="en-US"/>
              <a:pPr/>
              <a:t>2015-03-18</a:t>
            </a:fld>
            <a:endParaRPr lang="fr-CA" altLang="en-US"/>
          </a:p>
        </p:txBody>
      </p:sp>
      <p:sp>
        <p:nvSpPr>
          <p:cNvPr id="1029" name="Footer Placeholder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fr-CA" altLang="en-US"/>
          </a:p>
        </p:txBody>
      </p:sp>
      <p:sp>
        <p:nvSpPr>
          <p:cNvPr id="1030" name="Slide Number Placeholder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1A0275E-3CF2-46A8-B208-9A95405B97C1}" type="slidenum">
              <a:rPr lang="fr-CA" altLang="en-US"/>
              <a:pPr/>
              <a:t>‹#›</a:t>
            </a:fld>
            <a:endParaRPr lang="fr-CA"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单击此处编辑母版标题样式</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单击此处编辑母版文本样式</a:t>
            </a:r>
          </a:p>
          <a:p>
            <a:pPr lvl="1"/>
            <a:r>
              <a:rPr lang="fr-FR" smtClean="0"/>
              <a:t>第二级</a:t>
            </a:r>
          </a:p>
          <a:p>
            <a:pPr lvl="2"/>
            <a:r>
              <a:rPr lang="fr-FR" smtClean="0"/>
              <a:t>第三级</a:t>
            </a:r>
          </a:p>
          <a:p>
            <a:pPr lvl="3"/>
            <a:r>
              <a:rPr lang="fr-FR" smtClean="0"/>
              <a:t>第四级</a:t>
            </a:r>
          </a:p>
          <a:p>
            <a:pPr lvl="4"/>
            <a:r>
              <a:rPr lang="fr-FR" smtClean="0"/>
              <a:t>第五级</a:t>
            </a:r>
          </a:p>
        </p:txBody>
      </p:sp>
      <p:sp>
        <p:nvSpPr>
          <p:cNvPr id="2052" name="Rectangle 4"/>
          <p:cNvSpPr>
            <a:spLocks noGrp="1" noChangeArrowheads="1"/>
          </p:cNvSpPr>
          <p:nvPr>
            <p:ph type="dt" sz="half" idx="2"/>
          </p:nvPr>
        </p:nvSpPr>
        <p:spPr bwMode="auto">
          <a:xfrm>
            <a:off x="457200" y="4683125"/>
            <a:ext cx="2133600" cy="35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D631A08-C25A-4D7D-96EB-5B90355A3A55}" type="datetimeFigureOut">
              <a:rPr lang="fr-FR"/>
              <a:pPr/>
              <a:t>18/03/2015</a:t>
            </a:fld>
            <a:endParaRPr lang="fr-FR"/>
          </a:p>
        </p:txBody>
      </p:sp>
      <p:sp>
        <p:nvSpPr>
          <p:cNvPr id="2053" name="Rectangle 5"/>
          <p:cNvSpPr>
            <a:spLocks noGrp="1" noChangeArrowheads="1"/>
          </p:cNvSpPr>
          <p:nvPr>
            <p:ph type="ftr" sz="quarter" idx="3"/>
          </p:nvPr>
        </p:nvSpPr>
        <p:spPr bwMode="auto">
          <a:xfrm>
            <a:off x="3124200" y="4683125"/>
            <a:ext cx="2895600" cy="35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2054" name="Rectangle 6"/>
          <p:cNvSpPr>
            <a:spLocks noGrp="1" noChangeArrowheads="1"/>
          </p:cNvSpPr>
          <p:nvPr>
            <p:ph type="sldNum" sz="quarter" idx="4"/>
          </p:nvPr>
        </p:nvSpPr>
        <p:spPr bwMode="auto">
          <a:xfrm>
            <a:off x="6553200" y="4683125"/>
            <a:ext cx="2133600" cy="35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7A3B4A-64DA-4273-A4E7-45C67F6CE513}"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9.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5.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9.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40.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4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85800" y="500063"/>
            <a:ext cx="7772400" cy="685800"/>
          </a:xfrm>
        </p:spPr>
        <p:txBody>
          <a:bodyPr/>
          <a:lstStyle/>
          <a:p>
            <a:r>
              <a:rPr lang="ar-EG" sz="4000" dirty="0" smtClean="0"/>
              <a:t>مهارات التاثير والذكاء الاجتماعى</a:t>
            </a:r>
            <a:endParaRPr lang="fr-FR" sz="40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77238" y="4960938"/>
            <a:ext cx="719137" cy="133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2098514"/>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555714"/>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204450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قادرة </a:t>
            </a:r>
            <a:r>
              <a:rPr lang="ar-EG" sz="2400" b="1" dirty="0">
                <a:solidFill>
                  <a:srgbClr val="002060"/>
                </a:solidFill>
              </a:rPr>
              <a:t>على بذل الجهد بانتظام وكفاءة واستمرارية </a:t>
            </a:r>
            <a:endParaRPr lang="en-US" sz="7200" b="1" dirty="0">
              <a:solidFill>
                <a:srgbClr val="002060"/>
              </a:solidFill>
            </a:endParaRPr>
          </a:p>
        </p:txBody>
      </p:sp>
      <p:sp>
        <p:nvSpPr>
          <p:cNvPr id="8" name="Text Box 9"/>
          <p:cNvSpPr txBox="1">
            <a:spLocks noChangeArrowheads="1"/>
          </p:cNvSpPr>
          <p:nvPr/>
        </p:nvSpPr>
        <p:spPr bwMode="auto">
          <a:xfrm>
            <a:off x="7339254" y="2172333"/>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4</a:t>
            </a:r>
            <a:endParaRPr lang="en-US" sz="2100" b="1" dirty="0">
              <a:solidFill>
                <a:srgbClr val="FFFFFF"/>
              </a:solidFill>
            </a:endParaRPr>
          </a:p>
        </p:txBody>
      </p:sp>
      <p:sp>
        <p:nvSpPr>
          <p:cNvPr id="13" name="Line 14"/>
          <p:cNvSpPr>
            <a:spLocks noChangeShapeType="1"/>
          </p:cNvSpPr>
          <p:nvPr/>
        </p:nvSpPr>
        <p:spPr bwMode="auto">
          <a:xfrm>
            <a:off x="2043956" y="3241514"/>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764588"/>
            <a:ext cx="5738813" cy="420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2060"/>
                </a:solidFill>
              </a:rPr>
              <a:t>يتميز </a:t>
            </a:r>
            <a:r>
              <a:rPr lang="ar-EG" sz="2200" b="1" dirty="0">
                <a:solidFill>
                  <a:srgbClr val="002060"/>
                </a:solidFill>
              </a:rPr>
              <a:t>بأنه ينظر للأمور من زاوية الآخرين لا من زاويته هو.</a:t>
            </a:r>
            <a:endParaRPr lang="en-US" sz="2200" b="1" dirty="0">
              <a:solidFill>
                <a:srgbClr val="002060"/>
              </a:solidFill>
            </a:endParaRPr>
          </a:p>
        </p:txBody>
      </p:sp>
      <p:sp>
        <p:nvSpPr>
          <p:cNvPr id="20" name="Line 21"/>
          <p:cNvSpPr>
            <a:spLocks noChangeShapeType="1"/>
          </p:cNvSpPr>
          <p:nvPr/>
        </p:nvSpPr>
        <p:spPr bwMode="auto">
          <a:xfrm>
            <a:off x="2043956" y="391064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3412660"/>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يضع </a:t>
            </a:r>
            <a:r>
              <a:rPr lang="ar-EG" sz="2400" b="1" dirty="0">
                <a:solidFill>
                  <a:srgbClr val="002060"/>
                </a:solidFill>
              </a:rPr>
              <a:t>نفسه دائما محل الطرف الآخر </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أقوى الشخصيات تأثيرا </a:t>
            </a:r>
            <a:endParaRPr lang="fr-FR" sz="3200" b="1" dirty="0">
              <a:solidFill>
                <a:srgbClr val="000000"/>
              </a:solidFill>
            </a:endParaRPr>
          </a:p>
        </p:txBody>
      </p:sp>
      <p:grpSp>
        <p:nvGrpSpPr>
          <p:cNvPr id="32" name="Group 3"/>
          <p:cNvGrpSpPr>
            <a:grpSpLocks/>
          </p:cNvGrpSpPr>
          <p:nvPr/>
        </p:nvGrpSpPr>
        <p:grpSpPr bwMode="auto">
          <a:xfrm>
            <a:off x="7122368" y="2769772"/>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843591"/>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smtClean="0">
                <a:solidFill>
                  <a:srgbClr val="FFFFFF"/>
                </a:solidFill>
              </a:rPr>
              <a:t>5</a:t>
            </a:r>
            <a:endParaRPr lang="en-US" sz="2100" b="1" dirty="0">
              <a:solidFill>
                <a:srgbClr val="FFFFFF"/>
              </a:solidFill>
            </a:endParaRPr>
          </a:p>
        </p:txBody>
      </p:sp>
      <p:grpSp>
        <p:nvGrpSpPr>
          <p:cNvPr id="37" name="Group 3"/>
          <p:cNvGrpSpPr>
            <a:grpSpLocks/>
          </p:cNvGrpSpPr>
          <p:nvPr/>
        </p:nvGrpSpPr>
        <p:grpSpPr bwMode="auto">
          <a:xfrm>
            <a:off x="7122368" y="3441030"/>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3514849"/>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6</a:t>
            </a:r>
            <a:endParaRPr lang="en-US" sz="2100" b="1" dirty="0">
              <a:solidFill>
                <a:srgbClr val="FFFFFF"/>
              </a:solidFill>
            </a:endParaRPr>
          </a:p>
        </p:txBody>
      </p:sp>
      <p:sp>
        <p:nvSpPr>
          <p:cNvPr id="10" name="Rectangle 9"/>
          <p:cNvSpPr/>
          <p:nvPr/>
        </p:nvSpPr>
        <p:spPr>
          <a:xfrm>
            <a:off x="1924124" y="1245989"/>
            <a:ext cx="7184380" cy="461665"/>
          </a:xfrm>
          <a:prstGeom prst="rect">
            <a:avLst/>
          </a:prstGeom>
        </p:spPr>
        <p:txBody>
          <a:bodyPr wrap="square">
            <a:spAutoFit/>
          </a:bodyPr>
          <a:lstStyle/>
          <a:p>
            <a:pPr algn="r" rtl="1"/>
            <a:r>
              <a:rPr lang="ar-EG" sz="2400" b="1" dirty="0"/>
              <a:t>هي الشخصية الاجتماعية الناجحة الناضجة وتتسم هذه الشخصية بأنها:</a:t>
            </a:r>
          </a:p>
        </p:txBody>
      </p:sp>
    </p:spTree>
    <p:extLst>
      <p:ext uri="{BB962C8B-B14F-4D97-AF65-F5344CB8AC3E}">
        <p14:creationId xmlns:p14="http://schemas.microsoft.com/office/powerpoint/2010/main" xmlns="" val="15953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3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200" dirty="0"/>
              <a:t>عامل الناس على قدر عقولهم </a:t>
            </a:r>
            <a:endParaRPr lang="fr-FR" sz="32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قال رسول الله صلى الله عليه وسلم في حديث شريف ( أمرت أن أخاطب الناس </a:t>
            </a:r>
            <a:r>
              <a:rPr lang="ar-EG" altLang="zh-CN" sz="2800" dirty="0" smtClean="0">
                <a:solidFill>
                  <a:srgbClr val="002060"/>
                </a:solidFill>
                <a:ea typeface="SimSun" pitchFamily="2" charset="-122"/>
              </a:rPr>
              <a:t>على</a:t>
            </a:r>
            <a:br>
              <a:rPr lang="ar-EG" altLang="zh-CN" sz="2800" dirty="0" smtClean="0">
                <a:solidFill>
                  <a:srgbClr val="002060"/>
                </a:solidFill>
                <a:ea typeface="SimSun" pitchFamily="2" charset="-122"/>
              </a:rPr>
            </a:br>
            <a:r>
              <a:rPr lang="ar-EG" altLang="zh-CN" sz="2800" dirty="0" smtClean="0">
                <a:solidFill>
                  <a:srgbClr val="002060"/>
                </a:solidFill>
                <a:ea typeface="SimSun" pitchFamily="2" charset="-122"/>
              </a:rPr>
              <a:t>قدر </a:t>
            </a:r>
            <a:r>
              <a:rPr lang="ar-EG" altLang="zh-CN" sz="2800" dirty="0">
                <a:solidFill>
                  <a:srgbClr val="002060"/>
                </a:solidFill>
                <a:ea typeface="SimSun" pitchFamily="2" charset="-122"/>
              </a:rPr>
              <a:t>عقولهم </a:t>
            </a:r>
            <a:r>
              <a:rPr lang="ar-EG" altLang="zh-CN" sz="2800" dirty="0" smtClean="0">
                <a:solidFill>
                  <a:srgbClr val="002060"/>
                </a:solidFill>
                <a:ea typeface="SimSun" pitchFamily="2" charset="-122"/>
              </a:rPr>
              <a:t>)</a:t>
            </a:r>
          </a:p>
          <a:p>
            <a:pPr marL="0" indent="0" algn="justLow" rtl="1">
              <a:buNone/>
            </a:pPr>
            <a:endParaRPr lang="ar-EG" altLang="zh-CN" sz="2800" dirty="0">
              <a:solidFill>
                <a:srgbClr val="002060"/>
              </a:solidFill>
              <a:ea typeface="SimSun" pitchFamily="2" charset="-122"/>
            </a:endParaRPr>
          </a:p>
          <a:p>
            <a:pPr marL="0" indent="0" algn="justLow" rtl="1">
              <a:buNone/>
            </a:pPr>
            <a:r>
              <a:rPr lang="ar-EG" altLang="zh-CN" sz="2800" dirty="0">
                <a:solidFill>
                  <a:srgbClr val="002060"/>
                </a:solidFill>
                <a:ea typeface="SimSun" pitchFamily="2" charset="-122"/>
              </a:rPr>
              <a:t>وعلينا جميعا أن نقتدي بسنة نبينا ونعامل الناس على قدر عقولهم وسنؤثر فيهم تأثيراً ايجابيا فيجب أن تتعرف على عقول الناس وعلى عقلك أنت الذي ينتمي إلى أحد المستويات الأربعة التالية </a:t>
            </a:r>
            <a:r>
              <a:rPr lang="ar-EG" altLang="zh-CN" sz="2800" dirty="0" smtClean="0">
                <a:solidFill>
                  <a:srgbClr val="002060"/>
                </a:solidFill>
                <a:ea typeface="SimSun" pitchFamily="2" charset="-122"/>
              </a:rPr>
              <a:t>:</a:t>
            </a:r>
            <a:endParaRPr lang="ar-EG" altLang="zh-CN" sz="2800" dirty="0">
              <a:solidFill>
                <a:srgbClr val="002060"/>
              </a:solidFill>
              <a:ea typeface="SimSun" pitchFamily="2" charset="-122"/>
            </a:endParaRPr>
          </a:p>
        </p:txBody>
      </p:sp>
    </p:spTree>
    <p:extLst>
      <p:ext uri="{BB962C8B-B14F-4D97-AF65-F5344CB8AC3E}">
        <p14:creationId xmlns:p14="http://schemas.microsoft.com/office/powerpoint/2010/main" xmlns="" val="19475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المستوى </a:t>
            </a:r>
            <a:r>
              <a:rPr lang="ar-EG" sz="3200" b="1" dirty="0">
                <a:solidFill>
                  <a:srgbClr val="000000"/>
                </a:solidFill>
              </a:rPr>
              <a:t>الأول من العقول</a:t>
            </a:r>
            <a:endParaRPr lang="fr-FR" sz="3200" b="1" dirty="0">
              <a:solidFill>
                <a:srgbClr val="000000"/>
              </a:solidFill>
            </a:endParaRPr>
          </a:p>
        </p:txBody>
      </p:sp>
      <p:sp>
        <p:nvSpPr>
          <p:cNvPr id="9" name="Folded Corner 8"/>
          <p:cNvSpPr/>
          <p:nvPr/>
        </p:nvSpPr>
        <p:spPr bwMode="auto">
          <a:xfrm>
            <a:off x="4729768" y="1203598"/>
            <a:ext cx="3960440" cy="3096344"/>
          </a:xfrm>
          <a:prstGeom prst="foldedCorne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rgbClr val="7030A0"/>
                </a:solidFill>
              </a:rPr>
              <a:t>الذي نجد أصاحبه </a:t>
            </a:r>
            <a:r>
              <a:rPr lang="ar-EG" sz="2800" b="1" dirty="0" smtClean="0">
                <a:solidFill>
                  <a:srgbClr val="7030A0"/>
                </a:solidFill>
              </a:rPr>
              <a:t>يعارضون</a:t>
            </a:r>
            <a:br>
              <a:rPr lang="ar-EG" sz="2800" b="1" dirty="0" smtClean="0">
                <a:solidFill>
                  <a:srgbClr val="7030A0"/>
                </a:solidFill>
              </a:rPr>
            </a:br>
            <a:r>
              <a:rPr lang="ar-EG" sz="2800" b="1" dirty="0" smtClean="0">
                <a:solidFill>
                  <a:srgbClr val="7030A0"/>
                </a:solidFill>
              </a:rPr>
              <a:t>أي </a:t>
            </a:r>
            <a:r>
              <a:rPr lang="ar-EG" sz="2800" b="1" dirty="0">
                <a:solidFill>
                  <a:srgbClr val="7030A0"/>
                </a:solidFill>
              </a:rPr>
              <a:t>اقتراح ويسميهم البعض بأصحاب العقول المقفولة وهؤلاء اظهر الاهتمام بهم وأشعرهم بأهميتهم واجعلهم يقولون كل ما لديهم ولا </a:t>
            </a:r>
            <a:r>
              <a:rPr lang="ar-EG" sz="2800" b="1" dirty="0" smtClean="0">
                <a:solidFill>
                  <a:srgbClr val="7030A0"/>
                </a:solidFill>
              </a:rPr>
              <a:t>تجادلهم</a:t>
            </a:r>
            <a:endParaRPr kumimoji="0" lang="ar-EG" sz="2800" b="1" i="0" u="none" strike="noStrike" cap="none" normalizeH="0" baseline="0" dirty="0" smtClean="0">
              <a:ln>
                <a:noFill/>
              </a:ln>
              <a:solidFill>
                <a:srgbClr val="7030A0"/>
              </a:solidFill>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1387030"/>
            <a:ext cx="3384376" cy="3039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5586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المستوى </a:t>
            </a:r>
            <a:r>
              <a:rPr lang="ar-EG" sz="3200" b="1" dirty="0">
                <a:solidFill>
                  <a:srgbClr val="000000"/>
                </a:solidFill>
              </a:rPr>
              <a:t>الثاني من العقول </a:t>
            </a:r>
            <a:endParaRPr lang="fr-FR" sz="3200" b="1" dirty="0">
              <a:solidFill>
                <a:srgbClr val="000000"/>
              </a:solidFill>
            </a:endParaRPr>
          </a:p>
        </p:txBody>
      </p:sp>
      <p:sp>
        <p:nvSpPr>
          <p:cNvPr id="9" name="Folded Corner 8"/>
          <p:cNvSpPr/>
          <p:nvPr/>
        </p:nvSpPr>
        <p:spPr bwMode="auto">
          <a:xfrm>
            <a:off x="4729768" y="1203598"/>
            <a:ext cx="3960440" cy="3096344"/>
          </a:xfrm>
          <a:prstGeom prst="foldedCorne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rgbClr val="7030A0"/>
                </a:solidFill>
              </a:rPr>
              <a:t>وهو الذي نجد أصحابه يصغون لكل اقتراح ولكنهم لا يقتنعون إلا بالبرهان الكامل ويسمونهم العقل المفتوح وهؤلاء عاملهم بأسلوبك الهادئ المتزن الحكيم وهؤلاء وكل ما نحتاج إليه معهم هو الحجة والقدرة على الإقناع.</a:t>
            </a:r>
            <a:endParaRPr kumimoji="0" lang="ar-EG" sz="2800" b="1" i="0" u="none" strike="noStrike" cap="none" normalizeH="0" baseline="0" dirty="0" smtClean="0">
              <a:ln>
                <a:noFill/>
              </a:ln>
              <a:solidFill>
                <a:srgbClr val="7030A0"/>
              </a:solidFill>
              <a:effectLst/>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3518" y="1311610"/>
            <a:ext cx="3497718" cy="28803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2029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المستوى </a:t>
            </a:r>
            <a:r>
              <a:rPr lang="ar-EG" sz="3200" b="1" dirty="0">
                <a:solidFill>
                  <a:srgbClr val="000000"/>
                </a:solidFill>
              </a:rPr>
              <a:t>الثالث من العقول </a:t>
            </a:r>
            <a:endParaRPr lang="fr-FR" sz="3200" b="1" dirty="0">
              <a:solidFill>
                <a:srgbClr val="000000"/>
              </a:solidFill>
            </a:endParaRPr>
          </a:p>
        </p:txBody>
      </p:sp>
      <p:sp>
        <p:nvSpPr>
          <p:cNvPr id="9" name="Folded Corner 8"/>
          <p:cNvSpPr/>
          <p:nvPr/>
        </p:nvSpPr>
        <p:spPr bwMode="auto">
          <a:xfrm>
            <a:off x="4729768" y="1203598"/>
            <a:ext cx="3960440" cy="3096344"/>
          </a:xfrm>
          <a:prstGeom prst="foldedCorne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rgbClr val="7030A0"/>
                </a:solidFill>
              </a:rPr>
              <a:t>وهو الذي نجد أصحابه يصغون لما يعرض عليهم من اقتراحات ومستعدون للإقناع عند أول برهان تبديه لهم لأن عقولهم طيعة .</a:t>
            </a:r>
            <a:endParaRPr kumimoji="0" lang="ar-EG" sz="2800" b="1" i="0" u="none" strike="noStrike" cap="none" normalizeH="0" baseline="0" dirty="0" smtClean="0">
              <a:ln>
                <a:noFill/>
              </a:ln>
              <a:solidFill>
                <a:srgbClr val="7030A0"/>
              </a:solidFill>
              <a:effectLst/>
            </a:endParaRPr>
          </a:p>
        </p:txBody>
      </p:sp>
      <p:pic>
        <p:nvPicPr>
          <p:cNvPr id="307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9778" y="1347614"/>
            <a:ext cx="3612182" cy="280831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0800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المستوى </a:t>
            </a:r>
            <a:r>
              <a:rPr lang="ar-EG" sz="3200" b="1" dirty="0">
                <a:solidFill>
                  <a:srgbClr val="000000"/>
                </a:solidFill>
              </a:rPr>
              <a:t>الرابع من العقول </a:t>
            </a:r>
            <a:endParaRPr lang="fr-FR" sz="3200" b="1" dirty="0">
              <a:solidFill>
                <a:srgbClr val="000000"/>
              </a:solidFill>
            </a:endParaRPr>
          </a:p>
        </p:txBody>
      </p:sp>
      <p:sp>
        <p:nvSpPr>
          <p:cNvPr id="9" name="Folded Corner 8"/>
          <p:cNvSpPr/>
          <p:nvPr/>
        </p:nvSpPr>
        <p:spPr bwMode="auto">
          <a:xfrm>
            <a:off x="4729768" y="1203598"/>
            <a:ext cx="3960440" cy="3096344"/>
          </a:xfrm>
          <a:prstGeom prst="foldedCorne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rgbClr val="7030A0"/>
                </a:solidFill>
              </a:rPr>
              <a:t>وهو الذي نجد أصحابه في حالة سلام يتابعون الآراء والمقترحات من غير مناقشة أو تردد وبغير برهان ماداموا يثقون بك. </a:t>
            </a:r>
            <a:endParaRPr kumimoji="0" lang="ar-EG" sz="2800" b="1" i="0" u="none" strike="noStrike" cap="none" normalizeH="0" baseline="0" dirty="0" smtClean="0">
              <a:ln>
                <a:noFill/>
              </a:ln>
              <a:solidFill>
                <a:srgbClr val="7030A0"/>
              </a:solidFill>
              <a:effectLst/>
            </a:endParaRPr>
          </a:p>
        </p:txBody>
      </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5576" y="1347614"/>
            <a:ext cx="3048000"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3823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32961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17868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127560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لا </a:t>
            </a:r>
            <a:r>
              <a:rPr lang="ar-EG" sz="2400" b="1" dirty="0">
                <a:solidFill>
                  <a:srgbClr val="002060"/>
                </a:solidFill>
              </a:rPr>
              <a:t>يستطيع أي إنسان مهما بلغت قدرته أن يرضي الجميع </a:t>
            </a:r>
            <a:endParaRPr lang="en-US" sz="7200" b="1" dirty="0">
              <a:solidFill>
                <a:srgbClr val="002060"/>
              </a:solidFill>
            </a:endParaRPr>
          </a:p>
        </p:txBody>
      </p:sp>
      <p:sp>
        <p:nvSpPr>
          <p:cNvPr id="8" name="Text Box 9"/>
          <p:cNvSpPr txBox="1">
            <a:spLocks noChangeArrowheads="1"/>
          </p:cNvSpPr>
          <p:nvPr/>
        </p:nvSpPr>
        <p:spPr bwMode="auto">
          <a:xfrm>
            <a:off x="7339254" y="140343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24726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1995686"/>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واجه </a:t>
            </a:r>
            <a:r>
              <a:rPr lang="ar-EG" sz="1600" b="1" dirty="0">
                <a:solidFill>
                  <a:srgbClr val="002060"/>
                </a:solidFill>
              </a:rPr>
              <a:t>معارضيك بإهمالهم وتذكر دائما أن الصفح والتسامح من أهم عوامل النجاح </a:t>
            </a:r>
            <a:endParaRPr lang="en-US" sz="5400" b="1" dirty="0">
              <a:solidFill>
                <a:srgbClr val="002060"/>
              </a:solidFill>
            </a:endParaRPr>
          </a:p>
        </p:txBody>
      </p:sp>
      <p:sp>
        <p:nvSpPr>
          <p:cNvPr id="20" name="Line 21"/>
          <p:cNvSpPr>
            <a:spLocks noChangeShapeType="1"/>
          </p:cNvSpPr>
          <p:nvPr/>
        </p:nvSpPr>
        <p:spPr bwMode="auto">
          <a:xfrm>
            <a:off x="2043956" y="314174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2643758"/>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من </a:t>
            </a:r>
            <a:r>
              <a:rPr lang="ar-EG" sz="1600" b="1" dirty="0">
                <a:solidFill>
                  <a:srgbClr val="002060"/>
                </a:solidFill>
              </a:rPr>
              <a:t>العوامل التي تساعد الإنسان على أن يصفح ويتسامح أن يكون له هدف واضح </a:t>
            </a:r>
            <a:endParaRPr lang="en-US" sz="54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فن المواجهة مع المعارضين </a:t>
            </a:r>
            <a:endParaRPr lang="fr-FR" sz="3200" b="1" dirty="0">
              <a:solidFill>
                <a:srgbClr val="000000"/>
              </a:solidFill>
            </a:endParaRPr>
          </a:p>
        </p:txBody>
      </p:sp>
      <p:grpSp>
        <p:nvGrpSpPr>
          <p:cNvPr id="32" name="Group 3"/>
          <p:cNvGrpSpPr>
            <a:grpSpLocks/>
          </p:cNvGrpSpPr>
          <p:nvPr/>
        </p:nvGrpSpPr>
        <p:grpSpPr bwMode="auto">
          <a:xfrm>
            <a:off x="7122368" y="200087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07468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2672128"/>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2745947"/>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sp>
        <p:nvSpPr>
          <p:cNvPr id="10" name="Rectangle 9"/>
          <p:cNvSpPr/>
          <p:nvPr/>
        </p:nvSpPr>
        <p:spPr>
          <a:xfrm>
            <a:off x="457200" y="3435846"/>
            <a:ext cx="8229600" cy="830997"/>
          </a:xfrm>
          <a:prstGeom prst="rect">
            <a:avLst/>
          </a:prstGeom>
          <a:solidFill>
            <a:srgbClr val="009900"/>
          </a:solidFill>
        </p:spPr>
        <p:txBody>
          <a:bodyPr wrap="square">
            <a:spAutoFit/>
          </a:bodyPr>
          <a:lstStyle/>
          <a:p>
            <a:pPr algn="ctr" rtl="1"/>
            <a:r>
              <a:rPr lang="ar-EG" sz="2400" b="1" dirty="0" smtClean="0"/>
              <a:t>سئل </a:t>
            </a:r>
            <a:r>
              <a:rPr lang="ar-EG" sz="2400" b="1" dirty="0"/>
              <a:t>أحد الحكماء عن رأيه في معارضيه وحساده فأجاب : لم يترك لي اهتمامي بهدفي وتحقيق رسالتي وقتا للكره </a:t>
            </a:r>
            <a:r>
              <a:rPr lang="ar-EG" sz="2400" b="1" dirty="0" smtClean="0"/>
              <a:t>والحقد</a:t>
            </a:r>
            <a:endParaRPr lang="ar-EG" sz="2400" b="1" dirty="0"/>
          </a:p>
        </p:txBody>
      </p:sp>
    </p:spTree>
    <p:extLst>
      <p:ext uri="{BB962C8B-B14F-4D97-AF65-F5344CB8AC3E}">
        <p14:creationId xmlns:p14="http://schemas.microsoft.com/office/powerpoint/2010/main" xmlns="" val="3561010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36"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200" dirty="0"/>
              <a:t>التأثير في الرؤساء والمرؤوسين </a:t>
            </a:r>
            <a:endParaRPr lang="fr-FR" sz="32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يعتبر مجال العمل من المجالات التي يتأثر بها الفرد بسلوكيات رئيسه ومرؤوسيه ،، ولكي تؤثر ايجابيا في هذا المجال ينبغي ان تكتسب عدة سمات أهمها :</a:t>
            </a:r>
          </a:p>
          <a:p>
            <a:pPr algn="justLow" rtl="1">
              <a:buFont typeface="Wingdings" pitchFamily="2" charset="2"/>
              <a:buChar char="ü"/>
            </a:pPr>
            <a:r>
              <a:rPr lang="ar-EG" altLang="zh-CN" sz="2000" b="1" dirty="0" smtClean="0">
                <a:solidFill>
                  <a:srgbClr val="002060"/>
                </a:solidFill>
                <a:ea typeface="SimSun" pitchFamily="2" charset="-122"/>
              </a:rPr>
              <a:t>متانة </a:t>
            </a:r>
            <a:r>
              <a:rPr lang="ar-EG" altLang="zh-CN" sz="2000" b="1" dirty="0">
                <a:solidFill>
                  <a:srgbClr val="002060"/>
                </a:solidFill>
                <a:ea typeface="SimSun" pitchFamily="2" charset="-122"/>
              </a:rPr>
              <a:t>الخلق .</a:t>
            </a:r>
          </a:p>
          <a:p>
            <a:pPr algn="justLow" rtl="1">
              <a:buFont typeface="Wingdings" pitchFamily="2" charset="2"/>
              <a:buChar char="ü"/>
            </a:pPr>
            <a:r>
              <a:rPr lang="ar-EG" altLang="zh-CN" sz="2000" b="1" dirty="0" smtClean="0">
                <a:solidFill>
                  <a:srgbClr val="002060"/>
                </a:solidFill>
                <a:ea typeface="SimSun" pitchFamily="2" charset="-122"/>
              </a:rPr>
              <a:t>أن </a:t>
            </a:r>
            <a:r>
              <a:rPr lang="ar-EG" altLang="zh-CN" sz="2000" b="1" dirty="0">
                <a:solidFill>
                  <a:srgbClr val="002060"/>
                </a:solidFill>
                <a:ea typeface="SimSun" pitchFamily="2" charset="-122"/>
              </a:rPr>
              <a:t>تكون واثق من نفسك ولديك القدرة على اتخاذ القرار .</a:t>
            </a:r>
          </a:p>
          <a:p>
            <a:pPr algn="justLow" rtl="1">
              <a:buFont typeface="Wingdings" pitchFamily="2" charset="2"/>
              <a:buChar char="ü"/>
            </a:pPr>
            <a:r>
              <a:rPr lang="ar-EG" altLang="zh-CN" sz="2000" b="1" dirty="0" smtClean="0">
                <a:solidFill>
                  <a:srgbClr val="002060"/>
                </a:solidFill>
                <a:ea typeface="SimSun" pitchFamily="2" charset="-122"/>
              </a:rPr>
              <a:t>أن </a:t>
            </a:r>
            <a:r>
              <a:rPr lang="ar-EG" altLang="zh-CN" sz="2000" b="1" dirty="0">
                <a:solidFill>
                  <a:srgbClr val="002060"/>
                </a:solidFill>
                <a:ea typeface="SimSun" pitchFamily="2" charset="-122"/>
              </a:rPr>
              <a:t>تتسم شخصيتك بالحكمة وعدم التهور .</a:t>
            </a:r>
          </a:p>
          <a:p>
            <a:pPr algn="justLow" rtl="1">
              <a:buFont typeface="Wingdings" pitchFamily="2" charset="2"/>
              <a:buChar char="ü"/>
            </a:pPr>
            <a:r>
              <a:rPr lang="ar-EG" altLang="zh-CN" sz="2000" b="1" dirty="0" smtClean="0">
                <a:solidFill>
                  <a:srgbClr val="002060"/>
                </a:solidFill>
                <a:ea typeface="SimSun" pitchFamily="2" charset="-122"/>
              </a:rPr>
              <a:t>أن </a:t>
            </a:r>
            <a:r>
              <a:rPr lang="ar-EG" altLang="zh-CN" sz="2000" b="1" dirty="0">
                <a:solidFill>
                  <a:srgbClr val="002060"/>
                </a:solidFill>
                <a:ea typeface="SimSun" pitchFamily="2" charset="-122"/>
              </a:rPr>
              <a:t>تكون شجاعا وقادرا على التصرف والمواجهة.</a:t>
            </a:r>
          </a:p>
          <a:p>
            <a:pPr algn="justLow" rtl="1">
              <a:buFont typeface="Wingdings" pitchFamily="2" charset="2"/>
              <a:buChar char="ü"/>
            </a:pPr>
            <a:r>
              <a:rPr lang="ar-EG" altLang="zh-CN" sz="2000" b="1" dirty="0" smtClean="0">
                <a:solidFill>
                  <a:srgbClr val="002060"/>
                </a:solidFill>
                <a:ea typeface="SimSun" pitchFamily="2" charset="-122"/>
              </a:rPr>
              <a:t>أن </a:t>
            </a:r>
            <a:r>
              <a:rPr lang="ar-EG" altLang="zh-CN" sz="2000" b="1" dirty="0">
                <a:solidFill>
                  <a:srgbClr val="002060"/>
                </a:solidFill>
                <a:ea typeface="SimSun" pitchFamily="2" charset="-122"/>
              </a:rPr>
              <a:t>تكون لديك القدرة على الانجاز وإدارة العمل بنجاح .</a:t>
            </a:r>
          </a:p>
        </p:txBody>
      </p:sp>
    </p:spTree>
    <p:extLst>
      <p:ext uri="{BB962C8B-B14F-4D97-AF65-F5344CB8AC3E}">
        <p14:creationId xmlns:p14="http://schemas.microsoft.com/office/powerpoint/2010/main" xmlns="" val="3575276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200" dirty="0"/>
              <a:t>تمرين عملي</a:t>
            </a:r>
            <a:endParaRPr lang="fr-FR" sz="3200" dirty="0"/>
          </a:p>
        </p:txBody>
      </p:sp>
      <p:sp>
        <p:nvSpPr>
          <p:cNvPr id="7171" name="Content Placeholder 2"/>
          <p:cNvSpPr>
            <a:spLocks noGrp="1"/>
          </p:cNvSpPr>
          <p:nvPr>
            <p:ph idx="4294967295"/>
          </p:nvPr>
        </p:nvSpPr>
        <p:spPr/>
        <p:txBody>
          <a:bodyPr/>
          <a:lstStyle/>
          <a:p>
            <a:pPr marL="514350" indent="-514350" algn="justLow" rtl="1">
              <a:buFont typeface="+mj-lt"/>
              <a:buAutoNum type="arabicPeriod"/>
            </a:pPr>
            <a:r>
              <a:rPr lang="ar-EG" altLang="zh-CN" sz="2800" dirty="0" smtClean="0">
                <a:solidFill>
                  <a:srgbClr val="002060"/>
                </a:solidFill>
                <a:ea typeface="SimSun" pitchFamily="2" charset="-122"/>
              </a:rPr>
              <a:t>فيما </a:t>
            </a:r>
            <a:r>
              <a:rPr lang="ar-EG" altLang="zh-CN" sz="2800" dirty="0">
                <a:solidFill>
                  <a:srgbClr val="002060"/>
                </a:solidFill>
                <a:ea typeface="SimSun" pitchFamily="2" charset="-122"/>
              </a:rPr>
              <a:t>يلي بعض المواقف تحتاج إلى حلول مناسبة من أجل تحقيق الفعالية في التأثير في الآخرين, بالتعاون مع زملائك,اقترح الحل المناسب لكل موقف من هذه المواقف من خلال ما تعلمت من هذه </a:t>
            </a:r>
            <a:r>
              <a:rPr lang="ar-EG" altLang="zh-CN" sz="2800" dirty="0" smtClean="0">
                <a:solidFill>
                  <a:srgbClr val="002060"/>
                </a:solidFill>
                <a:ea typeface="SimSun" pitchFamily="2" charset="-122"/>
              </a:rPr>
              <a:t>الدورة.</a:t>
            </a:r>
          </a:p>
          <a:p>
            <a:pPr algn="justLow" rtl="1">
              <a:buFont typeface="Wingdings" pitchFamily="2" charset="2"/>
              <a:buChar char="ü"/>
            </a:pPr>
            <a:r>
              <a:rPr lang="ar-EG" altLang="zh-CN" sz="2000" b="1" dirty="0" smtClean="0">
                <a:solidFill>
                  <a:srgbClr val="002060"/>
                </a:solidFill>
                <a:ea typeface="SimSun" pitchFamily="2" charset="-122"/>
              </a:rPr>
              <a:t>شخص </a:t>
            </a:r>
            <a:r>
              <a:rPr lang="ar-EG" altLang="zh-CN" sz="2000" b="1" dirty="0">
                <a:solidFill>
                  <a:srgbClr val="002060"/>
                </a:solidFill>
                <a:ea typeface="SimSun" pitchFamily="2" charset="-122"/>
              </a:rPr>
              <a:t>يعاني من الخجل, ويتحرج في طرح أفكاره أو إبداء رأيه فيما يطرح عليه من قضايا.</a:t>
            </a:r>
          </a:p>
          <a:p>
            <a:pPr algn="justLow" rtl="1">
              <a:buFont typeface="Wingdings" pitchFamily="2" charset="2"/>
              <a:buChar char="ü"/>
            </a:pPr>
            <a:r>
              <a:rPr lang="ar-EG" altLang="zh-CN" sz="2000" b="1" dirty="0" smtClean="0">
                <a:solidFill>
                  <a:srgbClr val="002060"/>
                </a:solidFill>
                <a:ea typeface="SimSun" pitchFamily="2" charset="-122"/>
              </a:rPr>
              <a:t>مدرب </a:t>
            </a:r>
            <a:r>
              <a:rPr lang="ar-EG" altLang="zh-CN" sz="2000" b="1" dirty="0">
                <a:solidFill>
                  <a:srgbClr val="002060"/>
                </a:solidFill>
                <a:ea typeface="SimSun" pitchFamily="2" charset="-122"/>
              </a:rPr>
              <a:t>واجهه أحد المتدربين يعاني من مشكلة الامبالاة (عدم الاهتمام) بما يجري في الموقف التدريبي, فكيف يتعامل معه.</a:t>
            </a:r>
          </a:p>
          <a:p>
            <a:pPr algn="justLow" rtl="1">
              <a:buFont typeface="Wingdings" pitchFamily="2" charset="2"/>
              <a:buChar char="ü"/>
            </a:pPr>
            <a:r>
              <a:rPr lang="ar-EG" altLang="zh-CN" sz="2000" b="1" dirty="0" smtClean="0">
                <a:solidFill>
                  <a:srgbClr val="002060"/>
                </a:solidFill>
                <a:ea typeface="SimSun" pitchFamily="2" charset="-122"/>
              </a:rPr>
              <a:t>زميل </a:t>
            </a:r>
            <a:r>
              <a:rPr lang="ar-EG" altLang="zh-CN" sz="2000" b="1" dirty="0">
                <a:solidFill>
                  <a:srgbClr val="002060"/>
                </a:solidFill>
                <a:ea typeface="SimSun" pitchFamily="2" charset="-122"/>
              </a:rPr>
              <a:t>لك يتعامل مع الناس بفوقيه, ولا يتقبل آراء الآخرين مهما كانت صحيحة.</a:t>
            </a:r>
          </a:p>
        </p:txBody>
      </p:sp>
    </p:spTree>
    <p:extLst>
      <p:ext uri="{BB962C8B-B14F-4D97-AF65-F5344CB8AC3E}">
        <p14:creationId xmlns:p14="http://schemas.microsoft.com/office/powerpoint/2010/main" xmlns="" val="160373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200" dirty="0"/>
              <a:t>تمرين عملي</a:t>
            </a:r>
            <a:endParaRPr lang="fr-FR" sz="3200" dirty="0"/>
          </a:p>
        </p:txBody>
      </p:sp>
      <p:sp>
        <p:nvSpPr>
          <p:cNvPr id="7171" name="Content Placeholder 2"/>
          <p:cNvSpPr>
            <a:spLocks noGrp="1"/>
          </p:cNvSpPr>
          <p:nvPr>
            <p:ph idx="4294967295"/>
          </p:nvPr>
        </p:nvSpPr>
        <p:spPr/>
        <p:txBody>
          <a:bodyPr/>
          <a:lstStyle/>
          <a:p>
            <a:pPr marL="0" indent="0" algn="justLow" rtl="1">
              <a:buNone/>
            </a:pPr>
            <a:r>
              <a:rPr lang="ar-EG" altLang="zh-CN" sz="2800" dirty="0" smtClean="0">
                <a:solidFill>
                  <a:srgbClr val="002060"/>
                </a:solidFill>
                <a:ea typeface="SimSun" pitchFamily="2" charset="-122"/>
              </a:rPr>
              <a:t>2. حدد </a:t>
            </a:r>
            <a:r>
              <a:rPr lang="ar-EG" altLang="zh-CN" sz="2800" dirty="0">
                <a:solidFill>
                  <a:srgbClr val="002060"/>
                </a:solidFill>
                <a:ea typeface="SimSun" pitchFamily="2" charset="-122"/>
              </a:rPr>
              <a:t>الخطوات التي تقوم بها لإقناع زميل لك بالإقلاع عن التدخين, </a:t>
            </a:r>
            <a:r>
              <a:rPr lang="ar-EG" altLang="zh-CN" sz="2800" dirty="0" smtClean="0">
                <a:solidFill>
                  <a:srgbClr val="002060"/>
                </a:solidFill>
                <a:ea typeface="SimSun" pitchFamily="2" charset="-122"/>
              </a:rPr>
              <a:t/>
            </a:r>
            <a:br>
              <a:rPr lang="ar-EG" altLang="zh-CN" sz="2800" dirty="0" smtClean="0">
                <a:solidFill>
                  <a:srgbClr val="002060"/>
                </a:solidFill>
                <a:ea typeface="SimSun" pitchFamily="2" charset="-122"/>
              </a:rPr>
            </a:br>
            <a:r>
              <a:rPr lang="ar-EG" altLang="zh-CN" sz="2800" dirty="0" smtClean="0">
                <a:solidFill>
                  <a:srgbClr val="002060"/>
                </a:solidFill>
                <a:ea typeface="SimSun" pitchFamily="2" charset="-122"/>
              </a:rPr>
              <a:t>    وقيادة </a:t>
            </a:r>
            <a:r>
              <a:rPr lang="ar-EG" altLang="zh-CN" sz="2800" dirty="0">
                <a:solidFill>
                  <a:srgbClr val="002060"/>
                </a:solidFill>
                <a:ea typeface="SimSun" pitchFamily="2" charset="-122"/>
              </a:rPr>
              <a:t>السيارة بسرعات </a:t>
            </a:r>
            <a:r>
              <a:rPr lang="ar-EG" altLang="zh-CN" sz="2800" dirty="0" smtClean="0">
                <a:solidFill>
                  <a:srgbClr val="002060"/>
                </a:solidFill>
                <a:ea typeface="SimSun" pitchFamily="2" charset="-122"/>
              </a:rPr>
              <a:t>عالية</a:t>
            </a:r>
          </a:p>
          <a:p>
            <a:pPr marL="0" indent="0" algn="justLow" rtl="1">
              <a:buNone/>
            </a:pPr>
            <a:endParaRPr lang="ar-EG" altLang="zh-CN" sz="2800" dirty="0" smtClean="0">
              <a:solidFill>
                <a:srgbClr val="002060"/>
              </a:solidFill>
              <a:ea typeface="SimSun" pitchFamily="2" charset="-122"/>
            </a:endParaRPr>
          </a:p>
        </p:txBody>
      </p:sp>
      <p:graphicFrame>
        <p:nvGraphicFramePr>
          <p:cNvPr id="2" name="Table 1"/>
          <p:cNvGraphicFramePr>
            <a:graphicFrameLocks noGrp="1"/>
          </p:cNvGraphicFramePr>
          <p:nvPr>
            <p:extLst>
              <p:ext uri="{D42A27DB-BD31-4B8C-83A1-F6EECF244321}">
                <p14:modId xmlns:p14="http://schemas.microsoft.com/office/powerpoint/2010/main" xmlns="" val="3344518420"/>
              </p:ext>
            </p:extLst>
          </p:nvPr>
        </p:nvGraphicFramePr>
        <p:xfrm>
          <a:off x="1331640" y="2211710"/>
          <a:ext cx="6096000" cy="183388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ar-EG" dirty="0" smtClean="0"/>
                        <a:t>الإقلاع عن التدخين</a:t>
                      </a:r>
                      <a:endParaRPr lang="ar-EG" dirty="0"/>
                    </a:p>
                  </a:txBody>
                  <a:tcPr/>
                </a:tc>
                <a:tc>
                  <a:txBody>
                    <a:bodyPr/>
                    <a:lstStyle/>
                    <a:p>
                      <a:pPr algn="ctr" rtl="1"/>
                      <a:r>
                        <a:rPr lang="ar-EG" dirty="0" smtClean="0"/>
                        <a:t>القيادة بسرعة</a:t>
                      </a:r>
                      <a:endParaRPr lang="ar-EG" dirty="0"/>
                    </a:p>
                  </a:txBody>
                  <a:tcPr/>
                </a:tc>
              </a:tr>
              <a:tr h="370840">
                <a:tc>
                  <a:txBody>
                    <a:bodyPr/>
                    <a:lstStyle/>
                    <a:p>
                      <a:pPr rtl="1"/>
                      <a:endParaRPr lang="ar-EG" dirty="0"/>
                    </a:p>
                  </a:txBody>
                  <a:tcPr/>
                </a:tc>
                <a:tc>
                  <a:txBody>
                    <a:bodyPr/>
                    <a:lstStyle/>
                    <a:p>
                      <a:pPr rtl="1"/>
                      <a:endParaRPr lang="ar-EG" dirty="0" smtClean="0"/>
                    </a:p>
                    <a:p>
                      <a:pPr rtl="1"/>
                      <a:endParaRPr lang="ar-EG" dirty="0" smtClean="0"/>
                    </a:p>
                    <a:p>
                      <a:pPr rtl="1"/>
                      <a:endParaRPr lang="ar-EG" dirty="0" smtClean="0"/>
                    </a:p>
                    <a:p>
                      <a:pPr rtl="1"/>
                      <a:endParaRPr lang="ar-EG" dirty="0" smtClean="0"/>
                    </a:p>
                    <a:p>
                      <a:pPr rtl="1"/>
                      <a:endParaRPr lang="ar-EG" dirty="0"/>
                    </a:p>
                  </a:txBody>
                  <a:tcPr/>
                </a:tc>
              </a:tr>
            </a:tbl>
          </a:graphicData>
        </a:graphic>
      </p:graphicFrame>
    </p:spTree>
    <p:extLst>
      <p:ext uri="{BB962C8B-B14F-4D97-AF65-F5344CB8AC3E}">
        <p14:creationId xmlns:p14="http://schemas.microsoft.com/office/powerpoint/2010/main" xmlns="" val="204174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414463"/>
            <a:ext cx="7524750" cy="2113122"/>
          </a:xfrm>
          <a:prstGeom prst="rect">
            <a:avLst/>
          </a:prstGeom>
          <a:solidFill>
            <a:srgbClr val="595959">
              <a:alpha val="78038"/>
            </a:srgbClr>
          </a:solidFill>
          <a:ln w="12700">
            <a:solidFill>
              <a:schemeClr val="bg1"/>
            </a:solidFill>
            <a:miter lim="800000"/>
            <a:headEnd/>
            <a:tailEnd/>
          </a:ln>
        </p:spPr>
        <p:txBody>
          <a:bodyPr lIns="81638" tIns="40819" rIns="81638" bIns="40819"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285876"/>
            <a:ext cx="7315200" cy="2140268"/>
          </a:xfrm>
          <a:prstGeom prst="rect">
            <a:avLst/>
          </a:prstGeom>
          <a:solidFill>
            <a:srgbClr val="007E00">
              <a:alpha val="79999"/>
            </a:srgbClr>
          </a:solidFill>
          <a:ln w="12700">
            <a:solidFill>
              <a:schemeClr val="bg1"/>
            </a:solidFill>
            <a:miter lim="800000"/>
            <a:headEnd/>
            <a:tailEnd/>
          </a:ln>
        </p:spPr>
        <p:txBody>
          <a:bodyPr wrap="none" lIns="81638" tIns="40819" rIns="81638" bIns="40819" anchor="ctr"/>
          <a:lstStyle/>
          <a:p>
            <a:pPr algn="ctr" rtl="1" eaLnBrk="0" hangingPunct="0"/>
            <a:r>
              <a:rPr lang="ar-EG" altLang="zh-CN" sz="4500" b="1" dirty="0" smtClean="0">
                <a:solidFill>
                  <a:schemeClr val="bg1"/>
                </a:solidFill>
                <a:ea typeface="Microsoft YaHei" pitchFamily="34" charset="-122"/>
              </a:rPr>
              <a:t>مهارات التاثير</a:t>
            </a:r>
            <a:endParaRPr lang="ar-EG" altLang="zh-CN" sz="45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90" y="1608773"/>
            <a:ext cx="6981825" cy="297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8" tIns="40819" rIns="81638" bIns="40819">
            <a:spAutoFit/>
          </a:bodyPr>
          <a:lstStyle/>
          <a:p>
            <a:pPr algn="l" rtl="0"/>
            <a:endParaRPr lang="zh-CN" altLang="en-US" sz="14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558993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414463"/>
            <a:ext cx="7524750" cy="2113122"/>
          </a:xfrm>
          <a:prstGeom prst="rect">
            <a:avLst/>
          </a:prstGeom>
          <a:solidFill>
            <a:srgbClr val="595959">
              <a:alpha val="78038"/>
            </a:srgbClr>
          </a:solidFill>
          <a:ln w="12700">
            <a:solidFill>
              <a:schemeClr val="bg1"/>
            </a:solidFill>
            <a:miter lim="800000"/>
            <a:headEnd/>
            <a:tailEnd/>
          </a:ln>
        </p:spPr>
        <p:txBody>
          <a:bodyPr lIns="81638" tIns="40819" rIns="81638" bIns="40819" anchor="ctr"/>
          <a:lstStyle/>
          <a:p>
            <a:endParaRPr lang="zh-CN" altLang="en-US">
              <a:solidFill>
                <a:srgbClr val="000000"/>
              </a:solidFill>
            </a:endParaRPr>
          </a:p>
        </p:txBody>
      </p:sp>
      <p:sp>
        <p:nvSpPr>
          <p:cNvPr id="6148" name="AutoShape 3" descr="D8FCD644EF414d608FD23FABDBB2453F# #AutoShape 3"/>
          <p:cNvSpPr>
            <a:spLocks noChangeArrowheads="1"/>
          </p:cNvSpPr>
          <p:nvPr/>
        </p:nvSpPr>
        <p:spPr bwMode="auto">
          <a:xfrm>
            <a:off x="914400" y="1285876"/>
            <a:ext cx="7315200" cy="2140268"/>
          </a:xfrm>
          <a:prstGeom prst="rect">
            <a:avLst/>
          </a:prstGeom>
          <a:solidFill>
            <a:srgbClr val="007E00">
              <a:alpha val="79999"/>
            </a:srgbClr>
          </a:solidFill>
          <a:ln w="12700">
            <a:solidFill>
              <a:schemeClr val="bg1"/>
            </a:solidFill>
            <a:miter lim="800000"/>
            <a:headEnd/>
            <a:tailEnd/>
          </a:ln>
        </p:spPr>
        <p:txBody>
          <a:bodyPr wrap="none" lIns="81638" tIns="40819" rIns="81638" bIns="40819" anchor="ctr"/>
          <a:lstStyle/>
          <a:p>
            <a:pPr algn="ctr" rtl="1" eaLnBrk="0" hangingPunct="0"/>
            <a:r>
              <a:rPr lang="ar-EG" altLang="zh-CN" sz="4500" b="1" smtClean="0">
                <a:solidFill>
                  <a:srgbClr val="FFFFFF"/>
                </a:solidFill>
                <a:ea typeface="Microsoft YaHei" pitchFamily="34" charset="-122"/>
              </a:rPr>
              <a:t>الذكاء الاجتماعى</a:t>
            </a:r>
            <a:endParaRPr lang="ar-EG" altLang="zh-CN" sz="4500" b="1" dirty="0">
              <a:solidFill>
                <a:srgbClr val="FFFFFF"/>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090" y="1608773"/>
            <a:ext cx="6981825" cy="297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8" tIns="40819" rIns="81638" bIns="40819">
            <a:spAutoFit/>
          </a:bodyPr>
          <a:lstStyle/>
          <a:p>
            <a:endParaRPr lang="zh-CN" altLang="en-US" sz="14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889055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ar-EG" dirty="0" smtClean="0"/>
              <a:t>مقدمة</a:t>
            </a:r>
            <a:endParaRPr lang="fr-FR" dirty="0"/>
          </a:p>
        </p:txBody>
      </p:sp>
      <p:sp>
        <p:nvSpPr>
          <p:cNvPr id="7171" name="Content Placeholder 2"/>
          <p:cNvSpPr>
            <a:spLocks noGrp="1"/>
          </p:cNvSpPr>
          <p:nvPr>
            <p:ph idx="4294967295"/>
          </p:nvPr>
        </p:nvSpPr>
        <p:spPr/>
        <p:txBody>
          <a:bodyPr/>
          <a:lstStyle/>
          <a:p>
            <a:pPr marL="0" indent="0" algn="justLow" rtl="1">
              <a:buNone/>
            </a:pPr>
            <a:r>
              <a:rPr lang="ar-EG" altLang="zh-CN" sz="2400" dirty="0">
                <a:solidFill>
                  <a:srgbClr val="002060"/>
                </a:solidFill>
                <a:ea typeface="SimSun" pitchFamily="2" charset="-122"/>
              </a:rPr>
              <a:t>الذكاء الاجتماعي فن قائم بذاته وهو صفة مكتسبة وليست  وراثية تُنمى عن طريق الاختلاط بأطياف المجتمع المختلفة والتعايش معها فهو مرتبط بالأمور الاجتماعية والتجارب الحياتية التي قد يكتسبها الفرد من خلال تجاربه في الحياة فليس شرطاً أن يكون الشخص على مستوى عالٍ من الذكاء العلمي ويكون بنفس المستوى في الذكاء الاجتماعي بل قد يكون العكس تماماً وهذا ما نجده في بعض الشواهد لعلماء وعباقرة فقد كانوا قمة في الذكاء العلمي ولكنهم اجتماعياً لم يكونوا على مستوى من هذا الذكاء لعدم احتكاكهم الشديد مع المجتمع وعدم معرفة تفاصيل ودهاليز الحياة وتعقيداتها ويعكس هذا النوع من الذكاء قدرة الفرد على فهم وإدراك وملاحظة مشاعر الآخرين </a:t>
            </a:r>
            <a:r>
              <a:rPr lang="ar-EG" altLang="zh-CN" sz="2400" dirty="0" smtClean="0">
                <a:solidFill>
                  <a:srgbClr val="002060"/>
                </a:solidFill>
                <a:ea typeface="SimSun" pitchFamily="2" charset="-122"/>
              </a:rPr>
              <a:t> </a:t>
            </a:r>
            <a:br>
              <a:rPr lang="ar-EG" altLang="zh-CN" sz="2400" dirty="0" smtClean="0">
                <a:solidFill>
                  <a:srgbClr val="002060"/>
                </a:solidFill>
                <a:ea typeface="SimSun" pitchFamily="2" charset="-122"/>
              </a:rPr>
            </a:br>
            <a:r>
              <a:rPr lang="ar-EG" altLang="zh-CN" sz="2400" dirty="0" smtClean="0">
                <a:solidFill>
                  <a:srgbClr val="002060"/>
                </a:solidFill>
                <a:ea typeface="SimSun" pitchFamily="2" charset="-122"/>
              </a:rPr>
              <a:t> 			   وحالاتهم </a:t>
            </a:r>
            <a:r>
              <a:rPr lang="ar-EG" altLang="zh-CN" sz="2400" dirty="0">
                <a:solidFill>
                  <a:srgbClr val="002060"/>
                </a:solidFill>
                <a:ea typeface="SimSun" pitchFamily="2" charset="-122"/>
              </a:rPr>
              <a:t>المزاجية </a:t>
            </a:r>
            <a:endParaRPr lang="zh-CN" altLang="en-US" sz="2400" dirty="0">
              <a:solidFill>
                <a:srgbClr val="002060"/>
              </a:solidFill>
              <a:ea typeface="SimSun" pitchFamily="2" charset="-122"/>
            </a:endParaRPr>
          </a:p>
        </p:txBody>
      </p:sp>
    </p:spTree>
    <p:extLst>
      <p:ext uri="{BB962C8B-B14F-4D97-AF65-F5344CB8AC3E}">
        <p14:creationId xmlns:p14="http://schemas.microsoft.com/office/powerpoint/2010/main" xmlns="" val="719791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339975" y="206375"/>
            <a:ext cx="6346825" cy="857250"/>
          </a:xfrm>
        </p:spPr>
        <p:txBody>
          <a:bodyPr/>
          <a:lstStyle/>
          <a:p>
            <a:pPr rtl="1"/>
            <a:r>
              <a:rPr lang="ar-EG" sz="3200" b="1" dirty="0">
                <a:solidFill>
                  <a:schemeClr val="accent6">
                    <a:lumMod val="50000"/>
                  </a:schemeClr>
                </a:solidFill>
              </a:rPr>
              <a:t>أسألك سؤالا هل لديك القدرة</a:t>
            </a:r>
            <a:endParaRPr lang="fr-FR" sz="3200" b="1" dirty="0">
              <a:solidFill>
                <a:schemeClr val="accent6">
                  <a:lumMod val="50000"/>
                </a:schemeClr>
              </a:solidFill>
            </a:endParaRPr>
          </a:p>
        </p:txBody>
      </p:sp>
      <p:sp>
        <p:nvSpPr>
          <p:cNvPr id="6147" name="Content Placeholder 2"/>
          <p:cNvSpPr>
            <a:spLocks noGrp="1"/>
          </p:cNvSpPr>
          <p:nvPr>
            <p:ph idx="4294967295"/>
          </p:nvPr>
        </p:nvSpPr>
        <p:spPr>
          <a:xfrm>
            <a:off x="2339975" y="1200150"/>
            <a:ext cx="6346825" cy="3394075"/>
          </a:xfrm>
        </p:spPr>
        <p:txBody>
          <a:bodyPr/>
          <a:lstStyle/>
          <a:p>
            <a:pPr algn="r" rtl="1"/>
            <a:r>
              <a:rPr lang="ar-EG" altLang="zh-CN" sz="2400" b="1" dirty="0" smtClean="0">
                <a:solidFill>
                  <a:srgbClr val="002060"/>
                </a:solidFill>
                <a:ea typeface="SimSun" pitchFamily="2" charset="-122"/>
              </a:rPr>
              <a:t>أن </a:t>
            </a:r>
            <a:r>
              <a:rPr lang="ar-EG" altLang="zh-CN" sz="2400" b="1" dirty="0">
                <a:solidFill>
                  <a:srgbClr val="002060"/>
                </a:solidFill>
                <a:ea typeface="SimSun" pitchFamily="2" charset="-122"/>
              </a:rPr>
              <a:t>تكون شخصا جيدا وان تمتلك اكبر قدر من المهارات الاجتماعية؟ </a:t>
            </a:r>
          </a:p>
          <a:p>
            <a:pPr algn="r" rtl="1"/>
            <a:r>
              <a:rPr lang="ar-EG" altLang="zh-CN" sz="2400" b="1" dirty="0" smtClean="0">
                <a:solidFill>
                  <a:srgbClr val="002060"/>
                </a:solidFill>
                <a:ea typeface="SimSun" pitchFamily="2" charset="-122"/>
              </a:rPr>
              <a:t>أن </a:t>
            </a:r>
            <a:r>
              <a:rPr lang="ar-EG" altLang="zh-CN" sz="2400" b="1" dirty="0">
                <a:solidFill>
                  <a:srgbClr val="002060"/>
                </a:solidFill>
                <a:ea typeface="SimSun" pitchFamily="2" charset="-122"/>
              </a:rPr>
              <a:t>تتلقى الانتقادات بصدر رحب وفي نفس الوقت تعطي نفسك للغير اذا لزم الأمر؟ </a:t>
            </a:r>
          </a:p>
          <a:p>
            <a:pPr algn="r" rtl="1"/>
            <a:r>
              <a:rPr lang="ar-EG" altLang="zh-CN" sz="2400" b="1" dirty="0" smtClean="0">
                <a:solidFill>
                  <a:srgbClr val="002060"/>
                </a:solidFill>
                <a:ea typeface="SimSun" pitchFamily="2" charset="-122"/>
              </a:rPr>
              <a:t>أن </a:t>
            </a:r>
            <a:r>
              <a:rPr lang="ar-EG" altLang="zh-CN" sz="2400" b="1" dirty="0">
                <a:solidFill>
                  <a:srgbClr val="002060"/>
                </a:solidFill>
                <a:ea typeface="SimSun" pitchFamily="2" charset="-122"/>
              </a:rPr>
              <a:t>تعترف بأخطائك ؟</a:t>
            </a:r>
          </a:p>
          <a:p>
            <a:pPr algn="r" rtl="1"/>
            <a:r>
              <a:rPr lang="ar-EG" altLang="zh-CN" sz="2400" b="1" dirty="0" smtClean="0">
                <a:solidFill>
                  <a:srgbClr val="002060"/>
                </a:solidFill>
                <a:ea typeface="SimSun" pitchFamily="2" charset="-122"/>
              </a:rPr>
              <a:t>ان </a:t>
            </a:r>
            <a:r>
              <a:rPr lang="ar-EG" altLang="zh-CN" sz="2400" b="1" dirty="0">
                <a:solidFill>
                  <a:srgbClr val="002060"/>
                </a:solidFill>
                <a:ea typeface="SimSun" pitchFamily="2" charset="-122"/>
              </a:rPr>
              <a:t>تعرف كيفية الحصول على مساندة اكبر عدد من الأفراد ؟</a:t>
            </a:r>
          </a:p>
          <a:p>
            <a:pPr algn="r" rtl="1"/>
            <a:r>
              <a:rPr lang="ar-EG" altLang="zh-CN" sz="2400" b="1" dirty="0" smtClean="0">
                <a:solidFill>
                  <a:srgbClr val="002060"/>
                </a:solidFill>
                <a:ea typeface="SimSun" pitchFamily="2" charset="-122"/>
              </a:rPr>
              <a:t>ان </a:t>
            </a:r>
            <a:r>
              <a:rPr lang="ar-EG" altLang="zh-CN" sz="2400" b="1" dirty="0">
                <a:solidFill>
                  <a:srgbClr val="002060"/>
                </a:solidFill>
                <a:ea typeface="SimSun" pitchFamily="2" charset="-122"/>
              </a:rPr>
              <a:t>تتصرف في الوقت المناسب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تعريفات الذكاء الاجتماعي كما يراه علماء النفس </a:t>
            </a:r>
            <a:endParaRPr lang="fr-FR" sz="3200" b="1" dirty="0">
              <a:solidFill>
                <a:srgbClr val="000000"/>
              </a:solidFill>
            </a:endParaRPr>
          </a:p>
        </p:txBody>
      </p:sp>
      <p:sp>
        <p:nvSpPr>
          <p:cNvPr id="12" name="Freeform 11"/>
          <p:cNvSpPr/>
          <p:nvPr/>
        </p:nvSpPr>
        <p:spPr>
          <a:xfrm>
            <a:off x="809350" y="3723878"/>
            <a:ext cx="7866020"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EG" sz="2800" dirty="0" smtClean="0">
                <a:solidFill>
                  <a:srgbClr val="FFFFFF"/>
                </a:solidFill>
              </a:rPr>
              <a:t>القدرة </a:t>
            </a:r>
            <a:r>
              <a:rPr lang="ar-EG" sz="2800" dirty="0">
                <a:solidFill>
                  <a:srgbClr val="FFFFFF"/>
                </a:solidFill>
              </a:rPr>
              <a:t>على إدراك العلاقات الاجتماعية وفهم الناس والتفاعل معهم ، وحسن التصرف في المواقف والأوضاع الاجتماعية </a:t>
            </a:r>
          </a:p>
        </p:txBody>
      </p:sp>
      <p:sp>
        <p:nvSpPr>
          <p:cNvPr id="15" name="Freeform 14"/>
          <p:cNvSpPr/>
          <p:nvPr/>
        </p:nvSpPr>
        <p:spPr>
          <a:xfrm>
            <a:off x="809350" y="2427734"/>
            <a:ext cx="7848872"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2596013"/>
              <a:satOff val="1385"/>
              <a:lumOff val="-6039"/>
              <a:alphaOff val="0"/>
            </a:schemeClr>
          </a:fillRef>
          <a:effectRef idx="0">
            <a:schemeClr val="accent5">
              <a:hueOff val="-2596013"/>
              <a:satOff val="1385"/>
              <a:lumOff val="-6039"/>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EG" sz="2800" dirty="0" smtClean="0">
                <a:solidFill>
                  <a:srgbClr val="FFFFFF"/>
                </a:solidFill>
              </a:rPr>
              <a:t>القدرة </a:t>
            </a:r>
            <a:r>
              <a:rPr lang="ar-EG" sz="2800" dirty="0">
                <a:solidFill>
                  <a:srgbClr val="FFFFFF"/>
                </a:solidFill>
              </a:rPr>
              <a:t>على التحليل الاجتماعي الذي يعني القدرة على اكتشاف مشاعر واهتمامات الآخرين ببصيرة </a:t>
            </a:r>
            <a:r>
              <a:rPr lang="ar-EG" sz="2800" dirty="0" smtClean="0">
                <a:solidFill>
                  <a:srgbClr val="FFFFFF"/>
                </a:solidFill>
              </a:rPr>
              <a:t>ناقذه</a:t>
            </a:r>
            <a:endParaRPr lang="ar-EG" sz="2800" dirty="0">
              <a:solidFill>
                <a:srgbClr val="FFFFFF"/>
              </a:solidFill>
            </a:endParaRPr>
          </a:p>
        </p:txBody>
      </p:sp>
      <p:sp>
        <p:nvSpPr>
          <p:cNvPr id="16" name="Freeform 15"/>
          <p:cNvSpPr/>
          <p:nvPr/>
        </p:nvSpPr>
        <p:spPr>
          <a:xfrm>
            <a:off x="809350" y="1140718"/>
            <a:ext cx="7848872"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5192026"/>
              <a:satOff val="2770"/>
              <a:lumOff val="-12078"/>
              <a:alphaOff val="0"/>
            </a:schemeClr>
          </a:fillRef>
          <a:effectRef idx="0">
            <a:schemeClr val="accent5">
              <a:hueOff val="-5192026"/>
              <a:satOff val="2770"/>
              <a:lumOff val="-1207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EG" sz="2800" dirty="0" smtClean="0">
                <a:solidFill>
                  <a:srgbClr val="FFFFFF"/>
                </a:solidFill>
              </a:rPr>
              <a:t>القدرة </a:t>
            </a:r>
            <a:r>
              <a:rPr lang="ar-EG" sz="2800" dirty="0">
                <a:solidFill>
                  <a:srgbClr val="FFFFFF"/>
                </a:solidFill>
              </a:rPr>
              <a:t>على تنظيم المجموعات والحلول التفاوضية ، واقامة العلاقات الشخصية بما تستدعي من تعاطف </a:t>
            </a:r>
            <a:r>
              <a:rPr lang="ar-EG" sz="2800" dirty="0" smtClean="0">
                <a:solidFill>
                  <a:srgbClr val="FFFFFF"/>
                </a:solidFill>
              </a:rPr>
              <a:t>وتواصل</a:t>
            </a:r>
            <a:endParaRPr lang="ar-EG" sz="2800" dirty="0">
              <a:solidFill>
                <a:srgbClr val="FFFFFF"/>
              </a:solidFill>
            </a:endParaRPr>
          </a:p>
        </p:txBody>
      </p:sp>
    </p:spTree>
    <p:extLst>
      <p:ext uri="{BB962C8B-B14F-4D97-AF65-F5344CB8AC3E}">
        <p14:creationId xmlns:p14="http://schemas.microsoft.com/office/powerpoint/2010/main" xmlns="" val="3241837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تعريفات الذكاء الاجتماعي كما يراه علماء النفس </a:t>
            </a:r>
            <a:endParaRPr lang="fr-FR" sz="3200" b="1" dirty="0">
              <a:solidFill>
                <a:srgbClr val="000000"/>
              </a:solidFill>
            </a:endParaRPr>
          </a:p>
        </p:txBody>
      </p:sp>
      <p:sp>
        <p:nvSpPr>
          <p:cNvPr id="15" name="Freeform 14"/>
          <p:cNvSpPr/>
          <p:nvPr/>
        </p:nvSpPr>
        <p:spPr>
          <a:xfrm>
            <a:off x="4766310" y="1203598"/>
            <a:ext cx="3891912" cy="3591272"/>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a:solidFill>
            <a:srgbClr val="00B050"/>
          </a:solidFill>
        </p:spPr>
        <p:style>
          <a:lnRef idx="2">
            <a:schemeClr val="lt1">
              <a:hueOff val="0"/>
              <a:satOff val="0"/>
              <a:lumOff val="0"/>
              <a:alphaOff val="0"/>
            </a:schemeClr>
          </a:lnRef>
          <a:fillRef idx="1">
            <a:schemeClr val="accent5">
              <a:hueOff val="-2596013"/>
              <a:satOff val="1385"/>
              <a:lumOff val="-6039"/>
              <a:alphaOff val="0"/>
            </a:schemeClr>
          </a:fillRef>
          <a:effectRef idx="0">
            <a:schemeClr val="accent5">
              <a:hueOff val="-2596013"/>
              <a:satOff val="1385"/>
              <a:lumOff val="-6039"/>
              <a:alphaOff val="0"/>
            </a:schemeClr>
          </a:effectRef>
          <a:fontRef idx="minor">
            <a:schemeClr val="lt1"/>
          </a:fontRef>
        </p:style>
        <p:txBody>
          <a:bodyPr spcFirstLastPara="0" vert="horz" wrap="square" lIns="198120" tIns="198120" rIns="198120" bIns="198120" numCol="1" spcCol="1270" anchor="ctr" anchorCtr="0">
            <a:noAutofit/>
          </a:bodyPr>
          <a:lstStyle/>
          <a:p>
            <a:pPr algn="justLow" defTabSz="2311400" rtl="1">
              <a:lnSpc>
                <a:spcPct val="90000"/>
              </a:lnSpc>
              <a:spcAft>
                <a:spcPct val="35000"/>
              </a:spcAft>
            </a:pPr>
            <a:r>
              <a:rPr lang="ar-EG" sz="2800" dirty="0">
                <a:solidFill>
                  <a:srgbClr val="FFFFFF"/>
                </a:solidFill>
              </a:rPr>
              <a:t>حسن التصرف في المواقف الاجتماعية ، والقدرة على التعرف على الحالة النفسية للمتكلم ، والقدرة على تذكر الوجوه والأسماء ، وسلامة الحكم على السلوك الإنساني ، والقدرة على فهم النكتة والاشتراك مع الآخرين </a:t>
            </a:r>
            <a:r>
              <a:rPr lang="ar-EG" sz="2800" dirty="0" smtClean="0">
                <a:solidFill>
                  <a:srgbClr val="FFFFFF"/>
                </a:solidFill>
              </a:rPr>
              <a:t/>
            </a:r>
            <a:br>
              <a:rPr lang="ar-EG" sz="2800" dirty="0" smtClean="0">
                <a:solidFill>
                  <a:srgbClr val="FFFFFF"/>
                </a:solidFill>
              </a:rPr>
            </a:br>
            <a:r>
              <a:rPr lang="ar-EG" sz="2800" dirty="0" smtClean="0">
                <a:solidFill>
                  <a:srgbClr val="FFFFFF"/>
                </a:solidFill>
              </a:rPr>
              <a:t>          في </a:t>
            </a:r>
            <a:r>
              <a:rPr lang="ar-EG" sz="2800" dirty="0">
                <a:solidFill>
                  <a:srgbClr val="FFFFFF"/>
                </a:solidFill>
              </a:rPr>
              <a:t>مرحهم</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5576" y="1347614"/>
            <a:ext cx="3356252" cy="3182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2453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الأبعاد الخمسة للذكاء الاجتماعي</a:t>
            </a:r>
            <a:endParaRPr lang="fr-FR" sz="3200" b="1" dirty="0">
              <a:solidFill>
                <a:srgbClr val="000000"/>
              </a:solidFill>
            </a:endParaRPr>
          </a:p>
        </p:txBody>
      </p:sp>
      <p:sp>
        <p:nvSpPr>
          <p:cNvPr id="2" name="Folded Corner 1"/>
          <p:cNvSpPr/>
          <p:nvPr/>
        </p:nvSpPr>
        <p:spPr bwMode="auto">
          <a:xfrm>
            <a:off x="6588224" y="1347614"/>
            <a:ext cx="2232248" cy="1152128"/>
          </a:xfrm>
          <a:prstGeom prst="foldedCorner">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2800" b="1" dirty="0" smtClean="0">
                <a:solidFill>
                  <a:schemeClr val="bg1"/>
                </a:solidFill>
              </a:rPr>
              <a:t>الوعي </a:t>
            </a:r>
            <a:r>
              <a:rPr lang="ar-EG" sz="2800" b="1" dirty="0">
                <a:solidFill>
                  <a:schemeClr val="bg1"/>
                </a:solidFill>
              </a:rPr>
              <a:t>الموقفي </a:t>
            </a:r>
            <a:endParaRPr kumimoji="0" lang="ar-EG" sz="2800" b="1" i="0" u="none" strike="noStrike" cap="none" normalizeH="0" baseline="0" dirty="0" smtClean="0">
              <a:ln>
                <a:noFill/>
              </a:ln>
              <a:solidFill>
                <a:schemeClr val="bg1"/>
              </a:solidFill>
              <a:effectLst/>
            </a:endParaRPr>
          </a:p>
        </p:txBody>
      </p:sp>
      <p:sp>
        <p:nvSpPr>
          <p:cNvPr id="5" name="Folded Corner 4"/>
          <p:cNvSpPr/>
          <p:nvPr/>
        </p:nvSpPr>
        <p:spPr bwMode="auto">
          <a:xfrm>
            <a:off x="3419872" y="1347614"/>
            <a:ext cx="2232248" cy="1152128"/>
          </a:xfrm>
          <a:prstGeom prst="foldedCorner">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2800" b="1" dirty="0" smtClean="0">
                <a:solidFill>
                  <a:schemeClr val="bg1"/>
                </a:solidFill>
              </a:rPr>
              <a:t>الحضور</a:t>
            </a:r>
            <a:endParaRPr kumimoji="0" lang="ar-EG" sz="2800" b="1" i="0" u="none" strike="noStrike" cap="none" normalizeH="0" baseline="0" dirty="0" smtClean="0">
              <a:ln>
                <a:noFill/>
              </a:ln>
              <a:solidFill>
                <a:schemeClr val="bg1"/>
              </a:solidFill>
              <a:effectLst/>
            </a:endParaRPr>
          </a:p>
        </p:txBody>
      </p:sp>
      <p:sp>
        <p:nvSpPr>
          <p:cNvPr id="6" name="Folded Corner 5"/>
          <p:cNvSpPr/>
          <p:nvPr/>
        </p:nvSpPr>
        <p:spPr bwMode="auto">
          <a:xfrm>
            <a:off x="251520" y="1347614"/>
            <a:ext cx="2232248" cy="1152128"/>
          </a:xfrm>
          <a:prstGeom prst="foldedCorner">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2800" b="1" dirty="0" smtClean="0">
                <a:solidFill>
                  <a:schemeClr val="bg1"/>
                </a:solidFill>
              </a:rPr>
              <a:t>الاصالة</a:t>
            </a:r>
            <a:endParaRPr kumimoji="0" lang="ar-EG" sz="2800" b="1" i="0" u="none" strike="noStrike" cap="none" normalizeH="0" baseline="0" dirty="0" smtClean="0">
              <a:ln>
                <a:noFill/>
              </a:ln>
              <a:solidFill>
                <a:schemeClr val="bg1"/>
              </a:solidFill>
              <a:effectLst/>
            </a:endParaRPr>
          </a:p>
        </p:txBody>
      </p:sp>
      <p:sp>
        <p:nvSpPr>
          <p:cNvPr id="7" name="Folded Corner 6"/>
          <p:cNvSpPr/>
          <p:nvPr/>
        </p:nvSpPr>
        <p:spPr bwMode="auto">
          <a:xfrm>
            <a:off x="4932040" y="2931790"/>
            <a:ext cx="2232248" cy="1152128"/>
          </a:xfrm>
          <a:prstGeom prst="foldedCorner">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2800" b="1" dirty="0" smtClean="0">
                <a:solidFill>
                  <a:schemeClr val="bg1"/>
                </a:solidFill>
              </a:rPr>
              <a:t>الوضوح</a:t>
            </a:r>
            <a:endParaRPr kumimoji="0" lang="ar-EG" sz="2800" b="1" i="0" u="none" strike="noStrike" cap="none" normalizeH="0" baseline="0" dirty="0" smtClean="0">
              <a:ln>
                <a:noFill/>
              </a:ln>
              <a:solidFill>
                <a:schemeClr val="bg1"/>
              </a:solidFill>
              <a:effectLst/>
            </a:endParaRPr>
          </a:p>
        </p:txBody>
      </p:sp>
      <p:sp>
        <p:nvSpPr>
          <p:cNvPr id="8" name="Folded Corner 7"/>
          <p:cNvSpPr/>
          <p:nvPr/>
        </p:nvSpPr>
        <p:spPr bwMode="auto">
          <a:xfrm>
            <a:off x="1763688" y="2931790"/>
            <a:ext cx="2232248" cy="1152128"/>
          </a:xfrm>
          <a:prstGeom prst="foldedCorner">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200000"/>
              </a:lnSpc>
            </a:pPr>
            <a:r>
              <a:rPr lang="ar-EG" sz="2800" b="1" dirty="0" smtClean="0">
                <a:solidFill>
                  <a:schemeClr val="bg1"/>
                </a:solidFill>
              </a:rPr>
              <a:t>التعاطف</a:t>
            </a:r>
            <a:endParaRPr kumimoji="0" lang="ar-EG" sz="2800" b="1" i="0" u="none" strike="noStrike" cap="none" normalizeH="0" baseline="0" dirty="0" smtClean="0">
              <a:ln>
                <a:noFill/>
              </a:ln>
              <a:solidFill>
                <a:schemeClr val="bg1"/>
              </a:solidFill>
              <a:effectLst/>
            </a:endParaRPr>
          </a:p>
        </p:txBody>
      </p:sp>
      <p:sp>
        <p:nvSpPr>
          <p:cNvPr id="3" name="Rectangle 2"/>
          <p:cNvSpPr/>
          <p:nvPr/>
        </p:nvSpPr>
        <p:spPr>
          <a:xfrm>
            <a:off x="2267744" y="4227934"/>
            <a:ext cx="4572000" cy="646331"/>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rtl="1"/>
            <a:r>
              <a:rPr lang="ar-EG" dirty="0"/>
              <a:t>وعند وضع هذه الابعاد الخمسة التي قدمناها بلغة بسيطة معا , يصبح لدينا تعريف فعال واداة تشخيصية لمفهوم الذكاء </a:t>
            </a:r>
          </a:p>
        </p:txBody>
      </p:sp>
    </p:spTree>
    <p:extLst>
      <p:ext uri="{BB962C8B-B14F-4D97-AF65-F5344CB8AC3E}">
        <p14:creationId xmlns:p14="http://schemas.microsoft.com/office/powerpoint/2010/main" xmlns="" val="76734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4000" dirty="0"/>
              <a:t>مظاهر الذكاء الاجتماعي</a:t>
            </a:r>
            <a:endParaRPr lang="fr-FR" sz="40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السلوك الذي يدل على الذكاء الاجتماعي سلوك مركب يتضمن عدة قدرات تعبر كل منها عن أحد مظاهر الذكاء الاجتماعي, وهناك مظاهر عامة ومظاهر خاصة يبدو فيها الذكاء الاجتماعي. </a:t>
            </a:r>
            <a:endParaRPr lang="zh-CN" altLang="en-US" sz="2400" dirty="0">
              <a:solidFill>
                <a:srgbClr val="002060"/>
              </a:solidFill>
              <a:ea typeface="SimSun" pitchFamily="2" charset="-122"/>
            </a:endParaRPr>
          </a:p>
        </p:txBody>
      </p:sp>
    </p:spTree>
    <p:extLst>
      <p:ext uri="{BB962C8B-B14F-4D97-AF65-F5344CB8AC3E}">
        <p14:creationId xmlns:p14="http://schemas.microsoft.com/office/powerpoint/2010/main" xmlns="" val="4218901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32961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17868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127560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يتضمن </a:t>
            </a:r>
            <a:r>
              <a:rPr lang="ar-EG" sz="2400" b="1" dirty="0">
                <a:solidFill>
                  <a:srgbClr val="002060"/>
                </a:solidFill>
              </a:rPr>
              <a:t>السعادة مع الآخرين </a:t>
            </a:r>
            <a:endParaRPr lang="en-US" sz="7200" b="1" dirty="0">
              <a:solidFill>
                <a:srgbClr val="002060"/>
              </a:solidFill>
            </a:endParaRPr>
          </a:p>
        </p:txBody>
      </p:sp>
      <p:sp>
        <p:nvSpPr>
          <p:cNvPr id="8" name="Text Box 9"/>
          <p:cNvSpPr txBox="1">
            <a:spLocks noChangeArrowheads="1"/>
          </p:cNvSpPr>
          <p:nvPr/>
        </p:nvSpPr>
        <p:spPr bwMode="auto">
          <a:xfrm>
            <a:off x="7339254" y="140343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24726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199568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الالتزام </a:t>
            </a:r>
            <a:r>
              <a:rPr lang="ar-EG" sz="2400" b="1" dirty="0">
                <a:solidFill>
                  <a:srgbClr val="002060"/>
                </a:solidFill>
              </a:rPr>
              <a:t>بأخلاقيات المجتمع</a:t>
            </a:r>
            <a:endParaRPr lang="en-US" sz="7200" b="1" dirty="0">
              <a:solidFill>
                <a:srgbClr val="002060"/>
              </a:solidFill>
            </a:endParaRPr>
          </a:p>
        </p:txBody>
      </p:sp>
      <p:sp>
        <p:nvSpPr>
          <p:cNvPr id="20" name="Line 21"/>
          <p:cNvSpPr>
            <a:spLocks noChangeShapeType="1"/>
          </p:cNvSpPr>
          <p:nvPr/>
        </p:nvSpPr>
        <p:spPr bwMode="auto">
          <a:xfrm>
            <a:off x="2043956" y="314174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264375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مسايرة </a:t>
            </a:r>
            <a:r>
              <a:rPr lang="ar-EG" sz="2400" b="1" dirty="0">
                <a:solidFill>
                  <a:srgbClr val="002060"/>
                </a:solidFill>
              </a:rPr>
              <a:t>المعايير الاجتماعية </a:t>
            </a:r>
            <a:endParaRPr lang="en-US" sz="7200" b="1" dirty="0">
              <a:solidFill>
                <a:srgbClr val="002060"/>
              </a:solidFill>
            </a:endParaRPr>
          </a:p>
        </p:txBody>
      </p:sp>
      <p:sp>
        <p:nvSpPr>
          <p:cNvPr id="27" name="Line 28"/>
          <p:cNvSpPr>
            <a:spLocks noChangeShapeType="1"/>
          </p:cNvSpPr>
          <p:nvPr/>
        </p:nvSpPr>
        <p:spPr bwMode="auto">
          <a:xfrm>
            <a:off x="2043956" y="3827543"/>
            <a:ext cx="5078413" cy="33338"/>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8" name="Text Box 29"/>
          <p:cNvSpPr txBox="1">
            <a:spLocks noChangeArrowheads="1"/>
          </p:cNvSpPr>
          <p:nvPr/>
        </p:nvSpPr>
        <p:spPr bwMode="auto">
          <a:xfrm>
            <a:off x="1383556" y="336383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الامتثال </a:t>
            </a:r>
            <a:r>
              <a:rPr lang="ar-EG" sz="2400" b="1" dirty="0">
                <a:solidFill>
                  <a:srgbClr val="002060"/>
                </a:solidFill>
              </a:rPr>
              <a:t>لقواعد الضبط الاجتماعي </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1.	التوافق الاجتماعي</a:t>
            </a:r>
            <a:endParaRPr lang="fr-FR" sz="3200" b="1" dirty="0">
              <a:solidFill>
                <a:srgbClr val="000000"/>
              </a:solidFill>
            </a:endParaRPr>
          </a:p>
        </p:txBody>
      </p:sp>
      <p:grpSp>
        <p:nvGrpSpPr>
          <p:cNvPr id="32" name="Group 3"/>
          <p:cNvGrpSpPr>
            <a:grpSpLocks/>
          </p:cNvGrpSpPr>
          <p:nvPr/>
        </p:nvGrpSpPr>
        <p:grpSpPr bwMode="auto">
          <a:xfrm>
            <a:off x="7122368" y="200087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07468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2672128"/>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2745947"/>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grpSp>
        <p:nvGrpSpPr>
          <p:cNvPr id="42" name="Group 3"/>
          <p:cNvGrpSpPr>
            <a:grpSpLocks/>
          </p:cNvGrpSpPr>
          <p:nvPr/>
        </p:nvGrpSpPr>
        <p:grpSpPr bwMode="auto">
          <a:xfrm>
            <a:off x="7122368" y="3343386"/>
            <a:ext cx="762000" cy="498872"/>
            <a:chOff x="0" y="0"/>
            <a:chExt cx="1549" cy="1351"/>
          </a:xfrm>
        </p:grpSpPr>
        <p:sp>
          <p:nvSpPr>
            <p:cNvPr id="4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6" name="Text Box 9"/>
          <p:cNvSpPr txBox="1">
            <a:spLocks noChangeArrowheads="1"/>
          </p:cNvSpPr>
          <p:nvPr/>
        </p:nvSpPr>
        <p:spPr bwMode="auto">
          <a:xfrm>
            <a:off x="7339254" y="3417205"/>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4</a:t>
            </a:r>
            <a:endParaRPr lang="en-US" sz="2100" b="1" dirty="0">
              <a:solidFill>
                <a:srgbClr val="FFFFFF"/>
              </a:solidFill>
            </a:endParaRPr>
          </a:p>
        </p:txBody>
      </p:sp>
    </p:spTree>
    <p:extLst>
      <p:ext uri="{BB962C8B-B14F-4D97-AF65-F5344CB8AC3E}">
        <p14:creationId xmlns:p14="http://schemas.microsoft.com/office/powerpoint/2010/main" xmlns="" val="3472571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par>
                                <p:cTn id="81" presetID="53" presetClass="entr" presetSubtype="16"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27" grpId="0" animBg="1"/>
      <p:bldP spid="28" grpId="0"/>
      <p:bldP spid="36" grpId="0"/>
      <p:bldP spid="41"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761660"/>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218860"/>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1707654"/>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تتضمن </a:t>
            </a:r>
            <a:r>
              <a:rPr lang="ar-EG" sz="2400" b="1" dirty="0">
                <a:solidFill>
                  <a:srgbClr val="002060"/>
                </a:solidFill>
              </a:rPr>
              <a:t>الكفاح الاجتماعي </a:t>
            </a:r>
            <a:endParaRPr lang="en-US" sz="7200" b="1" dirty="0">
              <a:solidFill>
                <a:srgbClr val="002060"/>
              </a:solidFill>
            </a:endParaRPr>
          </a:p>
        </p:txBody>
      </p:sp>
      <p:sp>
        <p:nvSpPr>
          <p:cNvPr id="8" name="Text Box 9"/>
          <p:cNvSpPr txBox="1">
            <a:spLocks noChangeArrowheads="1"/>
          </p:cNvSpPr>
          <p:nvPr/>
        </p:nvSpPr>
        <p:spPr bwMode="auto">
          <a:xfrm>
            <a:off x="7339254" y="1835479"/>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2904660"/>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427734"/>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بذل </a:t>
            </a:r>
            <a:r>
              <a:rPr lang="ar-EG" sz="2400" b="1" dirty="0">
                <a:solidFill>
                  <a:srgbClr val="002060"/>
                </a:solidFill>
              </a:rPr>
              <a:t>كل جهد لتحقيق الرضا في العلاقات الاجتماعية </a:t>
            </a:r>
            <a:endParaRPr lang="en-US" sz="7200" b="1" dirty="0">
              <a:solidFill>
                <a:srgbClr val="002060"/>
              </a:solidFill>
            </a:endParaRPr>
          </a:p>
        </p:txBody>
      </p:sp>
      <p:sp>
        <p:nvSpPr>
          <p:cNvPr id="20" name="Line 21"/>
          <p:cNvSpPr>
            <a:spLocks noChangeShapeType="1"/>
          </p:cNvSpPr>
          <p:nvPr/>
        </p:nvSpPr>
        <p:spPr bwMode="auto">
          <a:xfrm>
            <a:off x="2043956" y="3832818"/>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3046801"/>
            <a:ext cx="5738813" cy="821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تحقيق </a:t>
            </a:r>
            <a:r>
              <a:rPr lang="ar-EG" sz="2400" b="1" dirty="0">
                <a:solidFill>
                  <a:srgbClr val="002060"/>
                </a:solidFill>
              </a:rPr>
              <a:t>توازن مستمر بين الفرد وبيئته الاجتماعية لإشباع الحاجات الشخصية </a:t>
            </a:r>
            <a:r>
              <a:rPr lang="ar-EG" sz="2400" b="1" dirty="0" smtClean="0">
                <a:solidFill>
                  <a:srgbClr val="002060"/>
                </a:solidFill>
              </a:rPr>
              <a:t>والاجتماعية</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2.	الكفاءة الاجتماعية</a:t>
            </a:r>
            <a:endParaRPr lang="fr-FR" sz="3200" b="1" dirty="0">
              <a:solidFill>
                <a:srgbClr val="000000"/>
              </a:solidFill>
            </a:endParaRPr>
          </a:p>
        </p:txBody>
      </p:sp>
      <p:grpSp>
        <p:nvGrpSpPr>
          <p:cNvPr id="32" name="Group 3"/>
          <p:cNvGrpSpPr>
            <a:grpSpLocks/>
          </p:cNvGrpSpPr>
          <p:nvPr/>
        </p:nvGrpSpPr>
        <p:grpSpPr bwMode="auto">
          <a:xfrm>
            <a:off x="7122368" y="2432918"/>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506737"/>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3363203"/>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3437022"/>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spTree>
    <p:extLst>
      <p:ext uri="{BB962C8B-B14F-4D97-AF65-F5344CB8AC3E}">
        <p14:creationId xmlns:p14="http://schemas.microsoft.com/office/powerpoint/2010/main" xmlns="" val="2512214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36"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2265716"/>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722916"/>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2211710"/>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يتضمن </a:t>
            </a:r>
            <a:r>
              <a:rPr lang="ar-EG" sz="2400" b="1" dirty="0">
                <a:solidFill>
                  <a:srgbClr val="002060"/>
                </a:solidFill>
              </a:rPr>
              <a:t>النجاح في معاملة الآخرين </a:t>
            </a:r>
            <a:endParaRPr lang="en-US" sz="7200" b="1" dirty="0">
              <a:solidFill>
                <a:srgbClr val="002060"/>
              </a:solidFill>
            </a:endParaRPr>
          </a:p>
        </p:txBody>
      </p:sp>
      <p:sp>
        <p:nvSpPr>
          <p:cNvPr id="8" name="Text Box 9"/>
          <p:cNvSpPr txBox="1">
            <a:spLocks noChangeArrowheads="1"/>
          </p:cNvSpPr>
          <p:nvPr/>
        </p:nvSpPr>
        <p:spPr bwMode="auto">
          <a:xfrm>
            <a:off x="7339254" y="2339535"/>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3408716"/>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931790"/>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 </a:t>
            </a:r>
            <a:r>
              <a:rPr lang="ar-EG" sz="2400" b="1" dirty="0">
                <a:solidFill>
                  <a:srgbClr val="002060"/>
                </a:solidFill>
              </a:rPr>
              <a:t>ويتجلى في النجاح في الاتصال الاجتماعي مهنيا وإداريا </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3.	النجاح الاجتماعي</a:t>
            </a:r>
            <a:endParaRPr lang="fr-FR" sz="3200" b="1" dirty="0">
              <a:solidFill>
                <a:srgbClr val="000000"/>
              </a:solidFill>
            </a:endParaRPr>
          </a:p>
        </p:txBody>
      </p:sp>
      <p:grpSp>
        <p:nvGrpSpPr>
          <p:cNvPr id="32" name="Group 3"/>
          <p:cNvGrpSpPr>
            <a:grpSpLocks/>
          </p:cNvGrpSpPr>
          <p:nvPr/>
        </p:nvGrpSpPr>
        <p:grpSpPr bwMode="auto">
          <a:xfrm>
            <a:off x="7122368" y="2936974"/>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3010793"/>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spTree>
    <p:extLst>
      <p:ext uri="{BB962C8B-B14F-4D97-AF65-F5344CB8AC3E}">
        <p14:creationId xmlns:p14="http://schemas.microsoft.com/office/powerpoint/2010/main" xmlns="" val="162829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ar-EG" dirty="0" smtClean="0"/>
              <a:t>مقدمة</a:t>
            </a:r>
            <a:endParaRPr lang="fr-FR" dirty="0"/>
          </a:p>
        </p:txBody>
      </p:sp>
      <p:sp>
        <p:nvSpPr>
          <p:cNvPr id="7171" name="Content Placeholder 2"/>
          <p:cNvSpPr>
            <a:spLocks noGrp="1"/>
          </p:cNvSpPr>
          <p:nvPr>
            <p:ph idx="4294967295"/>
          </p:nvPr>
        </p:nvSpPr>
        <p:spPr/>
        <p:txBody>
          <a:bodyPr/>
          <a:lstStyle/>
          <a:p>
            <a:pPr marL="0" indent="0" algn="r" rtl="1">
              <a:buNone/>
            </a:pPr>
            <a:r>
              <a:rPr lang="ar-EG" altLang="zh-CN" sz="2800" dirty="0" smtClean="0">
                <a:solidFill>
                  <a:srgbClr val="002060"/>
                </a:solidFill>
                <a:ea typeface="SimSun" pitchFamily="2" charset="-122"/>
              </a:rPr>
              <a:t>فن التأثير الإيجابي في الناس من أرقى المهارات الإنسانية التي يجب أن نتقنها لتطوير شخصيتنا والارتقاء بشخصية الآخرين وذلك عن طريق أن تمنح الآخرين مقابل ما تأخذه منهم .</a:t>
            </a:r>
          </a:p>
          <a:p>
            <a:pPr algn="r" rtl="1">
              <a:buFont typeface="Wingdings" pitchFamily="2" charset="2"/>
              <a:buChar char="ü"/>
            </a:pPr>
            <a:r>
              <a:rPr lang="ar-EG" altLang="zh-CN" sz="2800" dirty="0" smtClean="0">
                <a:solidFill>
                  <a:srgbClr val="002060"/>
                </a:solidFill>
                <a:ea typeface="SimSun" pitchFamily="2" charset="-122"/>
              </a:rPr>
              <a:t>امنحهم الحب يبادلونك إياه</a:t>
            </a:r>
          </a:p>
          <a:p>
            <a:pPr algn="r" rtl="1">
              <a:buFont typeface="Wingdings" pitchFamily="2" charset="2"/>
              <a:buChar char="ü"/>
            </a:pPr>
            <a:r>
              <a:rPr lang="ar-EG" altLang="zh-CN" sz="2800" dirty="0" smtClean="0">
                <a:solidFill>
                  <a:srgbClr val="002060"/>
                </a:solidFill>
                <a:ea typeface="SimSun" pitchFamily="2" charset="-122"/>
              </a:rPr>
              <a:t>امنحهم الاهتمام والرعاية كي يهتموا بك ويراعوا مصالحك </a:t>
            </a:r>
          </a:p>
          <a:p>
            <a:pPr algn="r" rtl="1">
              <a:buFont typeface="Wingdings" pitchFamily="2" charset="2"/>
              <a:buChar char="ü"/>
            </a:pPr>
            <a:r>
              <a:rPr lang="ar-EG" altLang="zh-CN" sz="2800" dirty="0" smtClean="0">
                <a:solidFill>
                  <a:srgbClr val="002060"/>
                </a:solidFill>
                <a:ea typeface="SimSun" pitchFamily="2" charset="-122"/>
              </a:rPr>
              <a:t>امنحهم الثقة كي تحصل على ثقتهم أن تكون أنت البادئ بالعطاء</a:t>
            </a:r>
          </a:p>
          <a:p>
            <a:pPr marL="0" indent="0" algn="r" rtl="1">
              <a:buNone/>
            </a:pPr>
            <a:endParaRPr lang="zh-CN" altLang="en-US" sz="2800" dirty="0">
              <a:solidFill>
                <a:srgbClr val="002060"/>
              </a:solidFill>
              <a:ea typeface="SimSun"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240973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86693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2067694"/>
            <a:ext cx="5738813" cy="821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تتضمن </a:t>
            </a:r>
            <a:r>
              <a:rPr lang="ar-EG" sz="2400" b="1" dirty="0">
                <a:solidFill>
                  <a:srgbClr val="002060"/>
                </a:solidFill>
              </a:rPr>
              <a:t>الالتزام سلوكيا بالمعايير الاجتماعية في المواقف والمناسبات </a:t>
            </a:r>
            <a:r>
              <a:rPr lang="ar-EG" sz="2400" b="1" dirty="0" smtClean="0">
                <a:solidFill>
                  <a:srgbClr val="002060"/>
                </a:solidFill>
              </a:rPr>
              <a:t>الاجتماعية</a:t>
            </a:r>
            <a:endParaRPr lang="en-US" sz="7200" b="1" dirty="0">
              <a:solidFill>
                <a:srgbClr val="002060"/>
              </a:solidFill>
            </a:endParaRPr>
          </a:p>
        </p:txBody>
      </p:sp>
      <p:sp>
        <p:nvSpPr>
          <p:cNvPr id="8" name="Text Box 9"/>
          <p:cNvSpPr txBox="1">
            <a:spLocks noChangeArrowheads="1"/>
          </p:cNvSpPr>
          <p:nvPr/>
        </p:nvSpPr>
        <p:spPr bwMode="auto">
          <a:xfrm>
            <a:off x="7339254" y="248355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4.	المسايرة</a:t>
            </a:r>
            <a:endParaRPr lang="fr-FR" sz="3200" b="1" dirty="0">
              <a:solidFill>
                <a:srgbClr val="000000"/>
              </a:solidFill>
            </a:endParaRPr>
          </a:p>
        </p:txBody>
      </p:sp>
    </p:spTree>
    <p:extLst>
      <p:ext uri="{BB962C8B-B14F-4D97-AF65-F5344CB8AC3E}">
        <p14:creationId xmlns:p14="http://schemas.microsoft.com/office/powerpoint/2010/main" xmlns="" val="2821378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204969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50689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199568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يتضمن </a:t>
            </a:r>
            <a:r>
              <a:rPr lang="ar-EG" sz="2400" b="1" dirty="0">
                <a:solidFill>
                  <a:srgbClr val="002060"/>
                </a:solidFill>
              </a:rPr>
              <a:t>ذلك اتباع السلوك المرغوب اجتماعيا </a:t>
            </a:r>
            <a:endParaRPr lang="en-US" sz="7200" b="1" dirty="0">
              <a:solidFill>
                <a:srgbClr val="002060"/>
              </a:solidFill>
            </a:endParaRPr>
          </a:p>
        </p:txBody>
      </p:sp>
      <p:sp>
        <p:nvSpPr>
          <p:cNvPr id="8" name="Text Box 9"/>
          <p:cNvSpPr txBox="1">
            <a:spLocks noChangeArrowheads="1"/>
          </p:cNvSpPr>
          <p:nvPr/>
        </p:nvSpPr>
        <p:spPr bwMode="auto">
          <a:xfrm>
            <a:off x="7339254" y="212351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319269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715766"/>
            <a:ext cx="5738813" cy="390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000" b="1" dirty="0" smtClean="0">
                <a:solidFill>
                  <a:srgbClr val="002060"/>
                </a:solidFill>
              </a:rPr>
              <a:t>وأصول </a:t>
            </a:r>
            <a:r>
              <a:rPr lang="ar-EG" sz="2000" b="1" dirty="0">
                <a:solidFill>
                  <a:srgbClr val="002060"/>
                </a:solidFill>
              </a:rPr>
              <a:t>المعاملة والتعامل السليم مع الآخرين وأساليبه وفنياته </a:t>
            </a:r>
            <a:endParaRPr lang="en-US" sz="6600" b="1" dirty="0">
              <a:solidFill>
                <a:srgbClr val="002060"/>
              </a:solidFill>
            </a:endParaRPr>
          </a:p>
        </p:txBody>
      </p:sp>
      <p:sp>
        <p:nvSpPr>
          <p:cNvPr id="20" name="Line 21"/>
          <p:cNvSpPr>
            <a:spLocks noChangeShapeType="1"/>
          </p:cNvSpPr>
          <p:nvPr/>
        </p:nvSpPr>
        <p:spPr bwMode="auto">
          <a:xfrm>
            <a:off x="2043956" y="3832818"/>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3344125"/>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وفي </a:t>
            </a:r>
            <a:r>
              <a:rPr lang="ar-EG" sz="2400" b="1" dirty="0">
                <a:solidFill>
                  <a:srgbClr val="002060"/>
                </a:solidFill>
              </a:rPr>
              <a:t>الحديث الشريف " الدين المعاملة</a:t>
            </a:r>
            <a:r>
              <a:rPr lang="ar-EG" sz="2400" b="1" dirty="0" smtClean="0">
                <a:solidFill>
                  <a:srgbClr val="002060"/>
                </a:solidFill>
              </a:rPr>
              <a:t>"</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5.	الإتيكيت</a:t>
            </a:r>
            <a:endParaRPr lang="fr-FR" sz="3200" b="1" dirty="0">
              <a:solidFill>
                <a:srgbClr val="000000"/>
              </a:solidFill>
            </a:endParaRPr>
          </a:p>
        </p:txBody>
      </p:sp>
      <p:grpSp>
        <p:nvGrpSpPr>
          <p:cNvPr id="32" name="Group 3"/>
          <p:cNvGrpSpPr>
            <a:grpSpLocks/>
          </p:cNvGrpSpPr>
          <p:nvPr/>
        </p:nvGrpSpPr>
        <p:grpSpPr bwMode="auto">
          <a:xfrm>
            <a:off x="7122368" y="272095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79476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3363203"/>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3437022"/>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spTree>
    <p:extLst>
      <p:ext uri="{BB962C8B-B14F-4D97-AF65-F5344CB8AC3E}">
        <p14:creationId xmlns:p14="http://schemas.microsoft.com/office/powerpoint/2010/main" xmlns="" val="210041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36"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4000" dirty="0"/>
              <a:t>المظاهر الخاصة التي يبدو فيها الذكاء الاجتماعي</a:t>
            </a:r>
            <a:endParaRPr lang="fr-FR" sz="4000" dirty="0"/>
          </a:p>
        </p:txBody>
      </p:sp>
      <p:pic>
        <p:nvPicPr>
          <p:cNvPr id="614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7544" y="1143000"/>
            <a:ext cx="8208911" cy="344497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0713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1.	حسن التصرف في المواقف الاجتماعية</a:t>
            </a:r>
            <a:endParaRPr lang="fr-FR" sz="36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ويتضمن ذلك " حسن التصرف" و " اللباقة" في ضوء المعايير الاجتماعية في المواقف الاجتماعية العامة ، ومواقف القيادة والتبعية ، ومواقف التفاعل الاجتماعي والمعاملات ، ومواقف المعاشرة الزوجية ، ومواقف الأقليات والمواقف المحرجة ... الخ ، كل هذا دون إحراج للفرد ودون إحراج للآخرين ودون اللجوء إلى الكذب والخداع. </a:t>
            </a:r>
            <a:endParaRPr lang="zh-CN" altLang="en-US" sz="2800" dirty="0">
              <a:solidFill>
                <a:srgbClr val="002060"/>
              </a:solidFill>
              <a:ea typeface="SimSun" pitchFamily="2" charset="-122"/>
            </a:endParaRPr>
          </a:p>
        </p:txBody>
      </p:sp>
    </p:spTree>
    <p:extLst>
      <p:ext uri="{BB962C8B-B14F-4D97-AF65-F5344CB8AC3E}">
        <p14:creationId xmlns:p14="http://schemas.microsoft.com/office/powerpoint/2010/main" xmlns="" val="1571567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2.	التعرف على الحالة النفسية للآخرين</a:t>
            </a:r>
            <a:endParaRPr lang="fr-FR" sz="36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ويتضمن ذلك قدرة الفرد على التعرف على حالة الآخرين التي تعبر </a:t>
            </a:r>
            <a:r>
              <a:rPr lang="ar-EG" altLang="zh-CN" sz="2800" dirty="0" smtClean="0">
                <a:solidFill>
                  <a:srgbClr val="002060"/>
                </a:solidFill>
                <a:ea typeface="SimSun" pitchFamily="2" charset="-122"/>
              </a:rPr>
              <a:t/>
            </a:r>
            <a:br>
              <a:rPr lang="ar-EG" altLang="zh-CN" sz="2800" dirty="0" smtClean="0">
                <a:solidFill>
                  <a:srgbClr val="002060"/>
                </a:solidFill>
                <a:ea typeface="SimSun" pitchFamily="2" charset="-122"/>
              </a:rPr>
            </a:br>
            <a:r>
              <a:rPr lang="ar-EG" altLang="zh-CN" sz="2800" dirty="0" smtClean="0">
                <a:solidFill>
                  <a:srgbClr val="002060"/>
                </a:solidFill>
                <a:ea typeface="SimSun" pitchFamily="2" charset="-122"/>
              </a:rPr>
              <a:t>عن </a:t>
            </a:r>
            <a:r>
              <a:rPr lang="ar-EG" altLang="zh-CN" sz="2800" dirty="0">
                <a:solidFill>
                  <a:srgbClr val="002060"/>
                </a:solidFill>
                <a:ea typeface="SimSun" pitchFamily="2" charset="-122"/>
              </a:rPr>
              <a:t>كلامهم وحركتهم ، كما في حالة الفرح أو الغضب أو الثورة أو اليأس ... الخ</a:t>
            </a:r>
            <a:endParaRPr lang="zh-CN" altLang="en-US" sz="2800" dirty="0">
              <a:solidFill>
                <a:srgbClr val="002060"/>
              </a:solidFill>
              <a:ea typeface="SimSun" pitchFamily="2" charset="-122"/>
            </a:endParaRPr>
          </a:p>
        </p:txBody>
      </p:sp>
    </p:spTree>
    <p:extLst>
      <p:ext uri="{BB962C8B-B14F-4D97-AF65-F5344CB8AC3E}">
        <p14:creationId xmlns:p14="http://schemas.microsoft.com/office/powerpoint/2010/main" xmlns="" val="3588078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3.	القدرة على تذكر الوجوه والأسماء</a:t>
            </a:r>
            <a:endParaRPr lang="fr-FR" sz="36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ويتضمن ذلك اهتمام الفرد بالآخرين مما يساعد في قدرته على تذكر وجوههم وأسمائهم.</a:t>
            </a:r>
            <a:endParaRPr lang="zh-CN" altLang="en-US" sz="2800" dirty="0">
              <a:solidFill>
                <a:srgbClr val="002060"/>
              </a:solidFill>
              <a:ea typeface="SimSun" pitchFamily="2" charset="-122"/>
            </a:endParaRPr>
          </a:p>
        </p:txBody>
      </p:sp>
    </p:spTree>
    <p:extLst>
      <p:ext uri="{BB962C8B-B14F-4D97-AF65-F5344CB8AC3E}">
        <p14:creationId xmlns:p14="http://schemas.microsoft.com/office/powerpoint/2010/main" xmlns="" val="1098377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4.	سلامة الحكم على السلوك الإنساني</a:t>
            </a:r>
            <a:endParaRPr lang="fr-FR" sz="36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ويرتبط بذلك القدرة على التنبؤ به من بعض المظاهر أو الأدلة البسيطة . ويتجلى ذلك في " الفراسة الاجتماعية" كما تظهر في القدرة على التعرف على حالة المتحدث إليه من خلال بعض المظاهر البسيطة التي قد تبدو منه مثل تعبيرات الوجه والكلام أو من ملاحظة بعض العلاقات بين المتغيرات السلوكية ومتغيرات أخرى ... وهكذا.</a:t>
            </a:r>
            <a:endParaRPr lang="zh-CN" altLang="en-US" sz="2800" dirty="0">
              <a:solidFill>
                <a:srgbClr val="002060"/>
              </a:solidFill>
              <a:ea typeface="SimSun" pitchFamily="2" charset="-122"/>
            </a:endParaRPr>
          </a:p>
        </p:txBody>
      </p:sp>
    </p:spTree>
    <p:extLst>
      <p:ext uri="{BB962C8B-B14F-4D97-AF65-F5344CB8AC3E}">
        <p14:creationId xmlns:p14="http://schemas.microsoft.com/office/powerpoint/2010/main" xmlns="" val="2674441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5.	روح الدعابة والمرح</a:t>
            </a:r>
            <a:endParaRPr lang="fr-FR" sz="36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ويتضمن ذلك القدرة على فهم النكتة ويظهر ذلك في القدرة على الاشتراك مع الآخرين في مرحهم ودعابتهم ، وظهور علامات المحبة والألفة المتبادلة مع الآخرين. </a:t>
            </a:r>
            <a:endParaRPr lang="zh-CN" altLang="en-US" sz="2800" dirty="0">
              <a:solidFill>
                <a:srgbClr val="002060"/>
              </a:solidFill>
              <a:ea typeface="SimSun" pitchFamily="2" charset="-122"/>
            </a:endParaRPr>
          </a:p>
        </p:txBody>
      </p:sp>
    </p:spTree>
    <p:extLst>
      <p:ext uri="{BB962C8B-B14F-4D97-AF65-F5344CB8AC3E}">
        <p14:creationId xmlns:p14="http://schemas.microsoft.com/office/powerpoint/2010/main" xmlns="" val="1718380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الذكاء الاجتماعي في موقع المسؤولية (الذكاء والسطوة</a:t>
            </a:r>
            <a:r>
              <a:rPr lang="ar-EG" sz="3600" dirty="0" smtClean="0"/>
              <a:t>)</a:t>
            </a:r>
            <a:endParaRPr lang="fr-FR" sz="3600" dirty="0"/>
          </a:p>
        </p:txBody>
      </p:sp>
      <p:sp>
        <p:nvSpPr>
          <p:cNvPr id="3" name="Content Placeholder 2"/>
          <p:cNvSpPr txBox="1">
            <a:spLocks/>
          </p:cNvSpPr>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a:lstStyle>
          <a:p>
            <a:pPr marL="0" indent="0" algn="justLow" rtl="1">
              <a:buNone/>
            </a:pPr>
            <a:r>
              <a:rPr lang="ar-EG" altLang="zh-CN" sz="2400" dirty="0">
                <a:solidFill>
                  <a:srgbClr val="002060"/>
                </a:solidFill>
                <a:ea typeface="SimSun" pitchFamily="2" charset="-122"/>
              </a:rPr>
              <a:t>الذكاء الاجتماعي هو القدرة على التكيف مع الاخرين وجعلهم يتعاونون معك , لذلك لا بد ان تكون السطوة (و هي القدرة على التأثير في الآخرين) والتأثير جزءا من هذه المعادلة .</a:t>
            </a:r>
          </a:p>
          <a:p>
            <a:pPr marL="0" indent="0" algn="justLow" rtl="1">
              <a:buNone/>
            </a:pPr>
            <a:r>
              <a:rPr lang="ar-EG" altLang="zh-CN" sz="2400" dirty="0">
                <a:solidFill>
                  <a:srgbClr val="002060"/>
                </a:solidFill>
                <a:ea typeface="SimSun" pitchFamily="2" charset="-122"/>
              </a:rPr>
              <a:t>ويبدو أن البعض  يدرك بصورة غريزية فعالية السطوة والتأثير ولكن البعض الاخر مازال متحيرا أمام المفهوم .فعلى المرء أن يكسب القدرة على جمع السلطات ومعرفة الوقت المناسب لاستخدامها.</a:t>
            </a:r>
          </a:p>
          <a:p>
            <a:pPr marL="0" indent="0" algn="justLow" rtl="1">
              <a:buNone/>
            </a:pPr>
            <a:r>
              <a:rPr lang="ar-EG" altLang="zh-CN" sz="2400" dirty="0">
                <a:solidFill>
                  <a:srgbClr val="002060"/>
                </a:solidFill>
                <a:ea typeface="SimSun" pitchFamily="2" charset="-122"/>
              </a:rPr>
              <a:t>تتخذ السطوة أشكالا عديدة ويمكننا أن نلخص مصادر التأثير في العناصر التالية :</a:t>
            </a:r>
          </a:p>
          <a:p>
            <a:pPr marL="0" indent="0" algn="justLow" rtl="1">
              <a:buNone/>
            </a:pPr>
            <a:r>
              <a:rPr lang="ar-EG" altLang="zh-CN" sz="2400" dirty="0" smtClean="0">
                <a:solidFill>
                  <a:srgbClr val="002060"/>
                </a:solidFill>
                <a:ea typeface="SimSun" pitchFamily="2" charset="-122"/>
              </a:rPr>
              <a:t> 		المنصب </a:t>
            </a:r>
            <a:r>
              <a:rPr lang="ar-EG" altLang="zh-CN" sz="2400" dirty="0">
                <a:solidFill>
                  <a:srgbClr val="002060"/>
                </a:solidFill>
                <a:ea typeface="SimSun" pitchFamily="2" charset="-122"/>
              </a:rPr>
              <a:t>–الفرصة –الثروة – الخبرة –العلاقات </a:t>
            </a:r>
          </a:p>
        </p:txBody>
      </p:sp>
    </p:spTree>
    <p:extLst>
      <p:ext uri="{BB962C8B-B14F-4D97-AF65-F5344CB8AC3E}">
        <p14:creationId xmlns:p14="http://schemas.microsoft.com/office/powerpoint/2010/main" xmlns="" val="2049916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1-	سطوة </a:t>
            </a:r>
            <a:r>
              <a:rPr lang="ar-EG" sz="3600" dirty="0" smtClean="0"/>
              <a:t>المنصب</a:t>
            </a:r>
            <a:endParaRPr lang="fr-FR" sz="36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وتعتمد على السلطة الرسمية  وهو ما يمكن الشخص من توجيه الاخرين وفق ما يراه وفي اطار حدود معينة. مثل :شخص ذو رتبة عسكرية</a:t>
            </a:r>
            <a:endParaRPr lang="zh-CN" altLang="en-US" sz="2400" dirty="0">
              <a:solidFill>
                <a:srgbClr val="002060"/>
              </a:solidFill>
              <a:ea typeface="SimSun" pitchFamily="2" charset="-122"/>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1419622"/>
            <a:ext cx="2628900"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29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32961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17868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127560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الكلمة </a:t>
            </a:r>
            <a:r>
              <a:rPr lang="ar-EG" sz="2400" b="1" dirty="0">
                <a:solidFill>
                  <a:srgbClr val="002060"/>
                </a:solidFill>
              </a:rPr>
              <a:t>الطيبة </a:t>
            </a:r>
            <a:endParaRPr lang="en-US" sz="7200" b="1" dirty="0">
              <a:solidFill>
                <a:srgbClr val="002060"/>
              </a:solidFill>
            </a:endParaRPr>
          </a:p>
        </p:txBody>
      </p:sp>
      <p:sp>
        <p:nvSpPr>
          <p:cNvPr id="8" name="Text Box 9"/>
          <p:cNvSpPr txBox="1">
            <a:spLocks noChangeArrowheads="1"/>
          </p:cNvSpPr>
          <p:nvPr/>
        </p:nvSpPr>
        <p:spPr bwMode="auto">
          <a:xfrm>
            <a:off x="7339254" y="140343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24726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1995686"/>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الاستماع </a:t>
            </a:r>
            <a:r>
              <a:rPr lang="ar-EG" sz="2400" b="1" dirty="0">
                <a:solidFill>
                  <a:srgbClr val="002060"/>
                </a:solidFill>
              </a:rPr>
              <a:t>إلى الآخرين باهتمام </a:t>
            </a:r>
            <a:endParaRPr lang="en-US" sz="7200" b="1" dirty="0">
              <a:solidFill>
                <a:srgbClr val="002060"/>
              </a:solidFill>
            </a:endParaRPr>
          </a:p>
        </p:txBody>
      </p:sp>
      <p:sp>
        <p:nvSpPr>
          <p:cNvPr id="20" name="Line 21"/>
          <p:cNvSpPr>
            <a:spLocks noChangeShapeType="1"/>
          </p:cNvSpPr>
          <p:nvPr/>
        </p:nvSpPr>
        <p:spPr bwMode="auto">
          <a:xfrm>
            <a:off x="2043956" y="314174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264375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مراعاة </a:t>
            </a:r>
            <a:r>
              <a:rPr lang="ar-EG" sz="2400" b="1" dirty="0">
                <a:solidFill>
                  <a:srgbClr val="002060"/>
                </a:solidFill>
              </a:rPr>
              <a:t>مشاعر الغير وإحساسهم </a:t>
            </a:r>
            <a:endParaRPr lang="en-US" sz="7200" b="1" dirty="0">
              <a:solidFill>
                <a:srgbClr val="002060"/>
              </a:solidFill>
            </a:endParaRPr>
          </a:p>
        </p:txBody>
      </p:sp>
      <p:sp>
        <p:nvSpPr>
          <p:cNvPr id="27" name="Line 28"/>
          <p:cNvSpPr>
            <a:spLocks noChangeShapeType="1"/>
          </p:cNvSpPr>
          <p:nvPr/>
        </p:nvSpPr>
        <p:spPr bwMode="auto">
          <a:xfrm>
            <a:off x="2043956" y="3827543"/>
            <a:ext cx="5078413" cy="33338"/>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8" name="Text Box 29"/>
          <p:cNvSpPr txBox="1">
            <a:spLocks noChangeArrowheads="1"/>
          </p:cNvSpPr>
          <p:nvPr/>
        </p:nvSpPr>
        <p:spPr bwMode="auto">
          <a:xfrm>
            <a:off x="1383556" y="336383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الاهتمام </a:t>
            </a:r>
            <a:r>
              <a:rPr lang="ar-EG" sz="2400" b="1" dirty="0">
                <a:solidFill>
                  <a:srgbClr val="002060"/>
                </a:solidFill>
              </a:rPr>
              <a:t>بمشكلاتهم </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t>كيف تحصل على تأثير ايجابي؟</a:t>
            </a:r>
            <a:endParaRPr lang="fr-FR" sz="3200" b="1" dirty="0"/>
          </a:p>
        </p:txBody>
      </p:sp>
      <p:grpSp>
        <p:nvGrpSpPr>
          <p:cNvPr id="32" name="Group 3"/>
          <p:cNvGrpSpPr>
            <a:grpSpLocks/>
          </p:cNvGrpSpPr>
          <p:nvPr/>
        </p:nvGrpSpPr>
        <p:grpSpPr bwMode="auto">
          <a:xfrm>
            <a:off x="7122368" y="200087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07468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2672128"/>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2745947"/>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grpSp>
        <p:nvGrpSpPr>
          <p:cNvPr id="42" name="Group 3"/>
          <p:cNvGrpSpPr>
            <a:grpSpLocks/>
          </p:cNvGrpSpPr>
          <p:nvPr/>
        </p:nvGrpSpPr>
        <p:grpSpPr bwMode="auto">
          <a:xfrm>
            <a:off x="7122368" y="3343386"/>
            <a:ext cx="762000" cy="498872"/>
            <a:chOff x="0" y="0"/>
            <a:chExt cx="1549" cy="1351"/>
          </a:xfrm>
        </p:grpSpPr>
        <p:sp>
          <p:nvSpPr>
            <p:cNvPr id="4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6" name="Text Box 9"/>
          <p:cNvSpPr txBox="1">
            <a:spLocks noChangeArrowheads="1"/>
          </p:cNvSpPr>
          <p:nvPr/>
        </p:nvSpPr>
        <p:spPr bwMode="auto">
          <a:xfrm>
            <a:off x="7339254" y="3417205"/>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4</a:t>
            </a:r>
            <a:endParaRPr lang="en-US" sz="2100" b="1" dirty="0">
              <a:solidFill>
                <a:srgbClr val="FFFFFF"/>
              </a:solidFill>
            </a:endParaRPr>
          </a:p>
        </p:txBody>
      </p:sp>
      <p:sp>
        <p:nvSpPr>
          <p:cNvPr id="9" name="Rectangle 8"/>
          <p:cNvSpPr/>
          <p:nvPr/>
        </p:nvSpPr>
        <p:spPr>
          <a:xfrm>
            <a:off x="34320" y="1779662"/>
            <a:ext cx="1801376" cy="1938992"/>
          </a:xfrm>
          <a:prstGeom prst="rect">
            <a:avLst/>
          </a:prstGeom>
          <a:solidFill>
            <a:srgbClr val="92D050"/>
          </a:solidFill>
        </p:spPr>
        <p:txBody>
          <a:bodyPr wrap="square">
            <a:spAutoFit/>
          </a:bodyPr>
          <a:lstStyle/>
          <a:p>
            <a:pPr algn="justLow" rtl="1"/>
            <a:r>
              <a:rPr lang="ar-EG" sz="2000" b="1" dirty="0">
                <a:solidFill>
                  <a:srgbClr val="002060"/>
                </a:solidFill>
              </a:rPr>
              <a:t>امنح الناس هذه الموجودات تحصل على تأثير إيجابي يجعلهم يمنحونك المقابل فورا وبدون </a:t>
            </a:r>
            <a:r>
              <a:rPr lang="ar-EG" sz="2000" b="1" dirty="0" smtClean="0">
                <a:solidFill>
                  <a:srgbClr val="002060"/>
                </a:solidFill>
              </a:rPr>
              <a:t>تردد</a:t>
            </a:r>
            <a:endParaRPr lang="ar-EG" sz="2000" b="1" dirty="0">
              <a:solidFill>
                <a:srgbClr val="002060"/>
              </a:solidFill>
            </a:endParaRPr>
          </a:p>
        </p:txBody>
      </p:sp>
    </p:spTree>
    <p:extLst>
      <p:ext uri="{BB962C8B-B14F-4D97-AF65-F5344CB8AC3E}">
        <p14:creationId xmlns:p14="http://schemas.microsoft.com/office/powerpoint/2010/main" xmlns="" val="1994499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par>
                                <p:cTn id="81" presetID="53" presetClass="entr" presetSubtype="16"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1000"/>
                                        <p:tgtEl>
                                          <p:spTgt spid="9"/>
                                        </p:tgtEl>
                                      </p:cBhvr>
                                    </p:animEffect>
                                    <p:anim calcmode="lin" valueType="num">
                                      <p:cBhvr>
                                        <p:cTn id="96" dur="1000" fill="hold"/>
                                        <p:tgtEl>
                                          <p:spTgt spid="9"/>
                                        </p:tgtEl>
                                        <p:attrNameLst>
                                          <p:attrName>ppt_x</p:attrName>
                                        </p:attrNameLst>
                                      </p:cBhvr>
                                      <p:tavLst>
                                        <p:tav tm="0">
                                          <p:val>
                                            <p:strVal val="#ppt_x"/>
                                          </p:val>
                                        </p:tav>
                                        <p:tav tm="100000">
                                          <p:val>
                                            <p:strVal val="#ppt_x"/>
                                          </p:val>
                                        </p:tav>
                                      </p:tavLst>
                                    </p:anim>
                                    <p:anim calcmode="lin" valueType="num">
                                      <p:cBhvr>
                                        <p:cTn id="9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27" grpId="0" animBg="1"/>
      <p:bldP spid="28" grpId="0"/>
      <p:bldP spid="36" grpId="0"/>
      <p:bldP spid="41" grpId="0"/>
      <p:bldP spid="46"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2-	سطوة </a:t>
            </a:r>
            <a:r>
              <a:rPr lang="ar-EG" sz="3600" dirty="0" smtClean="0"/>
              <a:t>الفرصة</a:t>
            </a:r>
            <a:endParaRPr lang="fr-FR" sz="36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 وتتمثل في مجموعة خاصة من الظروف  مثل :الإطلاع على فرصة عمل نادرة </a:t>
            </a:r>
            <a:r>
              <a:rPr lang="ar-EG" altLang="zh-CN" sz="2400" dirty="0" smtClean="0">
                <a:solidFill>
                  <a:srgbClr val="002060"/>
                </a:solidFill>
                <a:ea typeface="SimSun" pitchFamily="2" charset="-122"/>
              </a:rPr>
              <a:t>ولابد </a:t>
            </a:r>
            <a:r>
              <a:rPr lang="ar-EG" altLang="zh-CN" sz="2400" dirty="0">
                <a:solidFill>
                  <a:srgbClr val="002060"/>
                </a:solidFill>
                <a:ea typeface="SimSun" pitchFamily="2" charset="-122"/>
              </a:rPr>
              <a:t>أن تكون في المكان المناسب والزمان المناسب .</a:t>
            </a:r>
            <a:endParaRPr lang="zh-CN" altLang="en-US" sz="2400" dirty="0">
              <a:solidFill>
                <a:srgbClr val="002060"/>
              </a:solidFill>
              <a:ea typeface="SimSun" pitchFamily="2" charset="-122"/>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491630"/>
            <a:ext cx="2664296"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2368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3-	سطوة </a:t>
            </a:r>
            <a:r>
              <a:rPr lang="ar-EG" sz="3600" dirty="0" smtClean="0"/>
              <a:t>الثروة</a:t>
            </a:r>
            <a:endParaRPr lang="fr-FR" sz="36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الثروة تضفي السطوة من خلال حق التوزيع مصادر يحتاجها الآخرون .</a:t>
            </a:r>
          </a:p>
          <a:p>
            <a:pPr marL="0" indent="0" algn="justLow" rtl="1">
              <a:buNone/>
            </a:pPr>
            <a:r>
              <a:rPr lang="ar-EG" altLang="zh-CN" sz="2400" dirty="0">
                <a:solidFill>
                  <a:srgbClr val="002060"/>
                </a:solidFill>
                <a:ea typeface="SimSun" pitchFamily="2" charset="-122"/>
              </a:rPr>
              <a:t>مثل :المستثمر صاحب المحفظة الاستثمارية </a:t>
            </a:r>
            <a:r>
              <a:rPr lang="ar-EG" altLang="zh-CN" sz="2400" dirty="0" smtClean="0">
                <a:solidFill>
                  <a:srgbClr val="002060"/>
                </a:solidFill>
                <a:ea typeface="SimSun" pitchFamily="2" charset="-122"/>
              </a:rPr>
              <a:t>المتنوعة</a:t>
            </a:r>
            <a:endParaRPr lang="ar-EG" altLang="zh-CN" sz="2400" dirty="0">
              <a:solidFill>
                <a:srgbClr val="002060"/>
              </a:solidFill>
              <a:ea typeface="SimSun" pitchFamily="2"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1419622"/>
            <a:ext cx="3240410" cy="2680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2507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4-	سطوة </a:t>
            </a:r>
            <a:r>
              <a:rPr lang="ar-EG" sz="3600" dirty="0" smtClean="0"/>
              <a:t>الخبرة</a:t>
            </a:r>
            <a:endParaRPr lang="fr-FR" sz="36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تتخذ صورة المهارات الخاصة والمعارف الفريدة أو الاطلاع على معلومات مهمة تكسب المرء نوعا من أنواع التأثير, مثل: أشخاص تائهين في الغابة وتعرف أنت فقط طريق الخروج منها فأنت هنا تصبح القائد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1491630"/>
            <a:ext cx="2857500" cy="268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2435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600" dirty="0"/>
              <a:t>5-	سطوة </a:t>
            </a:r>
            <a:r>
              <a:rPr lang="ar-EG" sz="3600" dirty="0" smtClean="0"/>
              <a:t>العلاقات</a:t>
            </a:r>
            <a:endParaRPr lang="fr-FR" sz="3600" dirty="0"/>
          </a:p>
        </p:txBody>
      </p:sp>
      <p:sp>
        <p:nvSpPr>
          <p:cNvPr id="7171" name="Content Placeholder 2"/>
          <p:cNvSpPr>
            <a:spLocks noGrp="1"/>
          </p:cNvSpPr>
          <p:nvPr>
            <p:ph idx="4294967295"/>
          </p:nvPr>
        </p:nvSpPr>
        <p:spPr>
          <a:xfrm>
            <a:off x="4644008" y="1200150"/>
            <a:ext cx="4042792" cy="3394075"/>
          </a:xfrm>
        </p:spPr>
        <p:txBody>
          <a:bodyPr/>
          <a:lstStyle/>
          <a:p>
            <a:pPr marL="0" indent="0" algn="justLow" rtl="1">
              <a:buNone/>
            </a:pPr>
            <a:r>
              <a:rPr lang="ar-EG" altLang="zh-CN" sz="2400" dirty="0">
                <a:solidFill>
                  <a:srgbClr val="002060"/>
                </a:solidFill>
                <a:ea typeface="SimSun" pitchFamily="2" charset="-122"/>
              </a:rPr>
              <a:t>والتي يمكن أن يكتسبها شخص يتمتع نتيجة لمثابرته او حسن حظه بالقبول لدى أناس يمتلكون نوعا من السلطة .مثل : شخص متواضع المكانة حصل و أن دخل في علاقة شخصية مع عميل مهم أو شخصية اجتماعية معروفة ويمكن أن يستغل التأثير لما يتعدى بكثير ما هو متاح لمن هو في مكانته </a:t>
            </a:r>
            <a:r>
              <a:rPr lang="ar-EG" altLang="zh-CN" sz="2400" dirty="0" smtClean="0">
                <a:solidFill>
                  <a:srgbClr val="002060"/>
                </a:solidFill>
                <a:ea typeface="SimSun" pitchFamily="2" charset="-122"/>
              </a:rPr>
              <a:t>المتواضعة</a:t>
            </a:r>
            <a:endParaRPr lang="ar-EG" altLang="zh-CN" sz="2400" dirty="0">
              <a:solidFill>
                <a:srgbClr val="002060"/>
              </a:solidFill>
              <a:ea typeface="SimSun" pitchFamily="2" charset="-12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1203598"/>
            <a:ext cx="3240360"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9188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عود ابنك على تغيير عاداته اليومية حتى لا يقع أسيرا للعادة ولا يحب التغيير أبدا </a:t>
            </a:r>
            <a:endParaRPr lang="ar-EG" sz="24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عود ابنك ان يبحث عن الفكرة الجديدة في غير أماكنها المعتادة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من المناسب أن يتأمل الطفل الطبيعة ويبحث عن أسباب بعض الاختراعات</a:t>
            </a:r>
            <a:endParaRPr lang="ar-EG" sz="2400" b="1" dirty="0">
              <a:solidFill>
                <a:srgbClr val="FFFFFF"/>
              </a:solidFill>
            </a:endParaRPr>
          </a:p>
        </p:txBody>
      </p:sp>
    </p:spTree>
    <p:extLst>
      <p:ext uri="{BB962C8B-B14F-4D97-AF65-F5344CB8AC3E}">
        <p14:creationId xmlns:p14="http://schemas.microsoft.com/office/powerpoint/2010/main" xmlns="" val="2513730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عود ابنك على التفكير في بدائل عديدة لأفكار قد تبدو له واضحة جلية خصوصا عند حل المشكلات </a:t>
            </a:r>
            <a:endParaRPr lang="ar-EG" sz="24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اترك لابنك العنان أن يسأل ويجيب عن أسئلة : ماذا لو؟ ويربط بين ما يفكر فيه وبين ما يشاهده في الطبيعة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لا تعود ابنك أن يحصر نفسه في إجابة واحدة للسؤال بل يعدد الإجابات </a:t>
            </a:r>
            <a:endParaRPr lang="ar-EG" sz="2400" b="1" dirty="0">
              <a:solidFill>
                <a:srgbClr val="FFFFFF"/>
              </a:solidFill>
            </a:endParaRPr>
          </a:p>
        </p:txBody>
      </p:sp>
    </p:spTree>
    <p:extLst>
      <p:ext uri="{BB962C8B-B14F-4D97-AF65-F5344CB8AC3E}">
        <p14:creationId xmlns:p14="http://schemas.microsoft.com/office/powerpoint/2010/main" xmlns="" val="2447634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200" b="1" dirty="0"/>
              <a:t>على الوالدين حض الطفل على القراءة بإحضار القصص المصورة الشيقة له لأن القصص المصورة تنمي الإبداع لدى الأطفال </a:t>
            </a:r>
            <a:endParaRPr lang="ar-EG" sz="22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ليتعلم الطفل مهارات الاستماع والتحدث </a:t>
            </a:r>
            <a:r>
              <a:rPr lang="ar-SA" sz="2400" b="1" dirty="0" smtClean="0"/>
              <a:t> </a:t>
            </a:r>
            <a:r>
              <a:rPr lang="ar-SA" sz="2400" b="1" dirty="0"/>
              <a:t>ألا يقاطع المتحدث ـ متى يستمع ومتى يتكلم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التعود على زيارة الأماكن الغريبة </a:t>
            </a:r>
            <a:endParaRPr lang="ar-EG" sz="2400" b="1" dirty="0">
              <a:solidFill>
                <a:srgbClr val="FFFFFF"/>
              </a:solidFill>
            </a:endParaRPr>
          </a:p>
        </p:txBody>
      </p:sp>
    </p:spTree>
    <p:extLst>
      <p:ext uri="{BB962C8B-B14F-4D97-AF65-F5344CB8AC3E}">
        <p14:creationId xmlns:p14="http://schemas.microsoft.com/office/powerpoint/2010/main" xmlns="" val="336251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التغذية السليمة المناسبة تنمي الإبداع وتقوي الذاكرة </a:t>
            </a:r>
            <a:r>
              <a:rPr lang="ar-EG" sz="2400" b="1" dirty="0" smtClean="0"/>
              <a:t>     </a:t>
            </a:r>
            <a:r>
              <a:rPr lang="ar-SA" sz="2400" b="1" dirty="0" smtClean="0"/>
              <a:t>وتزيد </a:t>
            </a:r>
            <a:r>
              <a:rPr lang="ar-SA" sz="2400" b="1" dirty="0"/>
              <a:t>الذكاء </a:t>
            </a:r>
            <a:endParaRPr lang="ar-EG" sz="24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تجديد النشاط للطفل دوما يساعده على أن يكون مبدعا متفتح الذهن شديد التركيز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التعود على زيارة عدم إجبار الطفل على ميول معينة ، فليس من الضروري أن ابن المهندس يكون </a:t>
            </a:r>
            <a:r>
              <a:rPr lang="ar-SA" sz="2400" b="1" dirty="0" smtClean="0"/>
              <a:t>مهندسا</a:t>
            </a:r>
            <a:endParaRPr lang="ar-EG" sz="2400" b="1" dirty="0">
              <a:solidFill>
                <a:srgbClr val="FFFFFF"/>
              </a:solidFill>
            </a:endParaRPr>
          </a:p>
        </p:txBody>
      </p:sp>
    </p:spTree>
    <p:extLst>
      <p:ext uri="{BB962C8B-B14F-4D97-AF65-F5344CB8AC3E}">
        <p14:creationId xmlns:p14="http://schemas.microsoft.com/office/powerpoint/2010/main" xmlns="" val="2443607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000" b="1" dirty="0"/>
              <a:t>اطرح مشكلة أو أسئلة كثيرة تثير الاهتمام والتفكير أو مسالة معينة عليه مع مجموعة من أقرانه في جلسات مفتوحة ثم تترك له الفرصة معهم </a:t>
            </a:r>
            <a:endParaRPr lang="ar-EG" sz="20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تشجيع التخيل عند الطفل ومساعدته على التفكير الحر ، بلا تسلط او فرض وجهة نظر معينة عليه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اللعب مهم جدا لتنمية الإبداع عند الطفل ، خصوصا إن تركناه على فطرته وسجيته </a:t>
            </a:r>
            <a:endParaRPr lang="ar-EG" sz="2400" b="1" dirty="0">
              <a:solidFill>
                <a:srgbClr val="FFFFFF"/>
              </a:solidFill>
            </a:endParaRPr>
          </a:p>
        </p:txBody>
      </p:sp>
    </p:spTree>
    <p:extLst>
      <p:ext uri="{BB962C8B-B14F-4D97-AF65-F5344CB8AC3E}">
        <p14:creationId xmlns:p14="http://schemas.microsoft.com/office/powerpoint/2010/main" xmlns="" val="2393291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دور الأسرة في تنمية الذكاء </a:t>
            </a:r>
            <a:r>
              <a:rPr lang="ar-EG" sz="3200" b="1" dirty="0" smtClean="0">
                <a:solidFill>
                  <a:srgbClr val="000000"/>
                </a:solidFill>
              </a:rPr>
              <a:t>الاجتماعي</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أحبب طفلك كما هو عليه ، ولا تقيد حبك له وحنانك عليه بأية شروط </a:t>
            </a:r>
            <a:endParaRPr lang="ar-EG" sz="24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دع طفلك يستمتع بطفولته واتركه على سجيته يسأل ويتعلم ويلعب ويقلد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تشجيع الطفل على احترام قيمة مواهبه </a:t>
            </a:r>
            <a:endParaRPr lang="ar-EG" sz="2400" b="1" dirty="0">
              <a:solidFill>
                <a:srgbClr val="FFFFFF"/>
              </a:solidFill>
            </a:endParaRPr>
          </a:p>
        </p:txBody>
      </p:sp>
    </p:spTree>
    <p:extLst>
      <p:ext uri="{BB962C8B-B14F-4D97-AF65-F5344CB8AC3E}">
        <p14:creationId xmlns:p14="http://schemas.microsoft.com/office/powerpoint/2010/main" xmlns="" val="3070466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t>كيف تحرك الدوافع النفسية لدى الآخرين؟</a:t>
            </a:r>
            <a:endParaRPr lang="fr-FR" sz="3200" b="1" dirty="0"/>
          </a:p>
        </p:txBody>
      </p:sp>
      <p:sp>
        <p:nvSpPr>
          <p:cNvPr id="12" name="Freeform 11"/>
          <p:cNvSpPr/>
          <p:nvPr/>
        </p:nvSpPr>
        <p:spPr>
          <a:xfrm>
            <a:off x="1524000" y="1557411"/>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311400" rtl="1">
              <a:lnSpc>
                <a:spcPct val="90000"/>
              </a:lnSpc>
              <a:spcAft>
                <a:spcPct val="35000"/>
              </a:spcAft>
            </a:pPr>
            <a:r>
              <a:rPr lang="ar-EG" sz="2800" dirty="0" smtClean="0"/>
              <a:t>تشجيعهم </a:t>
            </a:r>
            <a:endParaRPr lang="ar-EG" sz="2800" kern="1200" dirty="0"/>
          </a:p>
        </p:txBody>
      </p:sp>
      <p:sp>
        <p:nvSpPr>
          <p:cNvPr id="15" name="Freeform 14"/>
          <p:cNvSpPr/>
          <p:nvPr/>
        </p:nvSpPr>
        <p:spPr>
          <a:xfrm>
            <a:off x="3619500" y="1557411"/>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2596013"/>
              <a:satOff val="1385"/>
              <a:lumOff val="-6039"/>
              <a:alphaOff val="0"/>
            </a:schemeClr>
          </a:fillRef>
          <a:effectRef idx="0">
            <a:schemeClr val="accent5">
              <a:hueOff val="-2596013"/>
              <a:satOff val="1385"/>
              <a:lumOff val="-6039"/>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311400" rtl="1">
              <a:lnSpc>
                <a:spcPct val="90000"/>
              </a:lnSpc>
              <a:spcAft>
                <a:spcPct val="35000"/>
              </a:spcAft>
            </a:pPr>
            <a:r>
              <a:rPr lang="ar-EG" sz="2800" dirty="0" smtClean="0"/>
              <a:t>احتوائهم </a:t>
            </a:r>
            <a:endParaRPr lang="ar-EG" sz="2800" kern="1200" dirty="0"/>
          </a:p>
        </p:txBody>
      </p:sp>
      <p:sp>
        <p:nvSpPr>
          <p:cNvPr id="16" name="Freeform 15"/>
          <p:cNvSpPr/>
          <p:nvPr/>
        </p:nvSpPr>
        <p:spPr>
          <a:xfrm>
            <a:off x="5715000" y="1557411"/>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5192026"/>
              <a:satOff val="2770"/>
              <a:lumOff val="-12078"/>
              <a:alphaOff val="0"/>
            </a:schemeClr>
          </a:fillRef>
          <a:effectRef idx="0">
            <a:schemeClr val="accent5">
              <a:hueOff val="-5192026"/>
              <a:satOff val="2770"/>
              <a:lumOff val="-12078"/>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311400" rtl="1">
              <a:lnSpc>
                <a:spcPct val="90000"/>
              </a:lnSpc>
              <a:spcAft>
                <a:spcPct val="35000"/>
              </a:spcAft>
            </a:pPr>
            <a:r>
              <a:rPr lang="ar-EG" sz="2800" dirty="0" smtClean="0"/>
              <a:t>الاعتراف </a:t>
            </a:r>
            <a:r>
              <a:rPr lang="ar-EG" sz="2800" dirty="0"/>
              <a:t>بوجودهم</a:t>
            </a:r>
            <a:endParaRPr lang="ar-EG" sz="2800" kern="1200" dirty="0"/>
          </a:p>
        </p:txBody>
      </p:sp>
      <p:sp>
        <p:nvSpPr>
          <p:cNvPr id="17" name="Freeform 16"/>
          <p:cNvSpPr/>
          <p:nvPr/>
        </p:nvSpPr>
        <p:spPr>
          <a:xfrm>
            <a:off x="1524000" y="2890912"/>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311400" rtl="1">
              <a:lnSpc>
                <a:spcPct val="90000"/>
              </a:lnSpc>
              <a:spcAft>
                <a:spcPct val="35000"/>
              </a:spcAft>
            </a:pPr>
            <a:r>
              <a:rPr lang="ar-EG" sz="2400" dirty="0" smtClean="0"/>
              <a:t>اجعلهم </a:t>
            </a:r>
            <a:r>
              <a:rPr lang="ar-EG" sz="2400" dirty="0"/>
              <a:t>يفهمون إن لهم قيمة</a:t>
            </a:r>
            <a:endParaRPr lang="ar-EG" sz="2400" kern="1200" dirty="0"/>
          </a:p>
        </p:txBody>
      </p:sp>
      <p:sp>
        <p:nvSpPr>
          <p:cNvPr id="18" name="Freeform 17"/>
          <p:cNvSpPr/>
          <p:nvPr/>
        </p:nvSpPr>
        <p:spPr>
          <a:xfrm>
            <a:off x="3619500" y="2890911"/>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311400" rtl="1">
              <a:lnSpc>
                <a:spcPct val="90000"/>
              </a:lnSpc>
              <a:spcAft>
                <a:spcPct val="35000"/>
              </a:spcAft>
            </a:pPr>
            <a:r>
              <a:rPr lang="ar-EG" sz="2800" dirty="0" smtClean="0"/>
              <a:t>مدحهم</a:t>
            </a:r>
            <a:endParaRPr lang="ar-EG" sz="5200" kern="1200" dirty="0"/>
          </a:p>
        </p:txBody>
      </p:sp>
      <p:sp>
        <p:nvSpPr>
          <p:cNvPr id="19" name="Freeform 18"/>
          <p:cNvSpPr/>
          <p:nvPr/>
        </p:nvSpPr>
        <p:spPr>
          <a:xfrm>
            <a:off x="5715000" y="2890911"/>
            <a:ext cx="1904999" cy="114300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444750" rtl="1">
              <a:lnSpc>
                <a:spcPct val="90000"/>
              </a:lnSpc>
              <a:spcAft>
                <a:spcPct val="35000"/>
              </a:spcAft>
            </a:pPr>
            <a:r>
              <a:rPr lang="ar-EG" sz="2800" dirty="0" smtClean="0"/>
              <a:t>أخذ </a:t>
            </a:r>
            <a:r>
              <a:rPr lang="ar-EG" sz="2800" dirty="0"/>
              <a:t>آرائهم </a:t>
            </a:r>
            <a:endParaRPr lang="ar-EG" sz="2800" kern="1200" dirty="0"/>
          </a:p>
        </p:txBody>
      </p:sp>
      <p:sp>
        <p:nvSpPr>
          <p:cNvPr id="22" name="Rectangle 21"/>
          <p:cNvSpPr/>
          <p:nvPr/>
        </p:nvSpPr>
        <p:spPr>
          <a:xfrm>
            <a:off x="1835696" y="4227934"/>
            <a:ext cx="5312673"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EG" sz="2400" dirty="0"/>
              <a:t>ولعل أقوى دافع يؤثر في الناس هو الابتسامة المشرقة</a:t>
            </a:r>
          </a:p>
        </p:txBody>
      </p:sp>
    </p:spTree>
    <p:extLst>
      <p:ext uri="{BB962C8B-B14F-4D97-AF65-F5344CB8AC3E}">
        <p14:creationId xmlns:p14="http://schemas.microsoft.com/office/powerpoint/2010/main" xmlns="" val="616303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ave 1"/>
          <p:cNvSpPr/>
          <p:nvPr/>
        </p:nvSpPr>
        <p:spPr bwMode="auto">
          <a:xfrm>
            <a:off x="1619672" y="1419622"/>
            <a:ext cx="5832648" cy="2039084"/>
          </a:xfrm>
          <a:prstGeom prst="wav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t>مهارات تدريب النفس على إقامة علاقات اجتماعية ناجحة مع الآخرين</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1518663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تقبل النقد وإذكاء روح النقاش واحترام حق الآخرين في التعبير عن آرائهم </a:t>
            </a:r>
            <a:endParaRPr lang="ar-EG" sz="2400" b="1" dirty="0">
              <a:solidFill>
                <a:srgbClr val="FFFFFF"/>
              </a:solidFill>
            </a:endParaRPr>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رسم الابتسامة على الوجة واكتساب روح الدعابة والقدرة على فهم النكته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smtClean="0">
                <a:solidFill>
                  <a:srgbClr val="FFFFFF"/>
                </a:solidFill>
              </a:rPr>
              <a:t>التعرف </a:t>
            </a:r>
            <a:r>
              <a:rPr lang="ar-SA" sz="2400" b="1" dirty="0">
                <a:solidFill>
                  <a:srgbClr val="FFFFFF"/>
                </a:solidFill>
              </a:rPr>
              <a:t>على الحالة النفسية للمتكلم والقدرة على تذكر الاسماء والوجوه </a:t>
            </a:r>
            <a:endParaRPr lang="ar-EG" sz="2400" b="1" dirty="0">
              <a:solidFill>
                <a:srgbClr val="FFFFFF"/>
              </a:solidFill>
            </a:endParaRPr>
          </a:p>
        </p:txBody>
      </p:sp>
    </p:spTree>
    <p:extLst>
      <p:ext uri="{BB962C8B-B14F-4D97-AF65-F5344CB8AC3E}">
        <p14:creationId xmlns:p14="http://schemas.microsoft.com/office/powerpoint/2010/main" xmlns="" val="3071679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a:t>مقابلة الأساءة بالاحسان والتدريب على استخدام </a:t>
            </a:r>
            <a:r>
              <a:rPr lang="ar-EG" sz="2400" b="1" dirty="0" smtClean="0"/>
              <a:t>       </a:t>
            </a:r>
            <a:r>
              <a:rPr lang="ar-SA" sz="2400" b="1" dirty="0" smtClean="0"/>
              <a:t>الكلمة </a:t>
            </a:r>
            <a:r>
              <a:rPr lang="ar-SA" sz="2400" b="1" dirty="0"/>
              <a:t>الطيبة </a:t>
            </a:r>
            <a:endParaRPr lang="en-US" sz="2400" b="1" dirty="0"/>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algn="ctr" defTabSz="2311400" rtl="1">
              <a:lnSpc>
                <a:spcPct val="90000"/>
              </a:lnSpc>
              <a:spcAft>
                <a:spcPct val="35000"/>
              </a:spcAft>
            </a:pPr>
            <a:r>
              <a:rPr lang="ar-SA" sz="2400" b="1" dirty="0"/>
              <a:t>تدريب النفس على تجنب الانفعال والغضب وضبطها عندما يوجه باللوم اليك </a:t>
            </a:r>
            <a:endParaRPr lang="ar-EG" sz="4800" b="1" dirty="0">
              <a:solidFill>
                <a:srgbClr val="FFFFFF"/>
              </a:solidFill>
            </a:endParaRPr>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algn="ctr" defTabSz="2444750" rtl="1">
              <a:lnSpc>
                <a:spcPct val="90000"/>
              </a:lnSpc>
              <a:spcAft>
                <a:spcPct val="35000"/>
              </a:spcAft>
            </a:pPr>
            <a:r>
              <a:rPr lang="ar-SA" sz="2400" b="1" dirty="0"/>
              <a:t>ابداء المشاعر للآخرين والتفاعل معهم ومشاركتهم في المناسبات المختلفة والاهتمام بهم </a:t>
            </a:r>
            <a:endParaRPr lang="ar-EG" sz="2400" b="1" dirty="0">
              <a:solidFill>
                <a:srgbClr val="FFFFFF"/>
              </a:solidFill>
            </a:endParaRPr>
          </a:p>
        </p:txBody>
      </p:sp>
    </p:spTree>
    <p:extLst>
      <p:ext uri="{BB962C8B-B14F-4D97-AF65-F5344CB8AC3E}">
        <p14:creationId xmlns:p14="http://schemas.microsoft.com/office/powerpoint/2010/main" xmlns="" val="1679038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a:t>ان يكون الحديث مع الطرف الآخر بحدود ولا يتطرق للمساس بأشياء شخصية تسبب الضيق للطرف الآخر </a:t>
            </a:r>
            <a:endParaRPr lang="en-US" sz="2400" b="1" dirty="0"/>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a:t>خدمة الاخرين وتقديم يد العون لهم ومساعدتهم </a:t>
            </a:r>
            <a:endParaRPr lang="en-US" sz="2400" b="1" dirty="0"/>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rtl="1"/>
            <a:r>
              <a:rPr lang="ar-SA" sz="2400" b="1" dirty="0"/>
              <a:t>تقديم الهدية وان تكون في الوقت المناسب والمكان المناسب وان تناسب من تهدى اليه</a:t>
            </a:r>
            <a:endParaRPr lang="en-US" sz="2400" b="1" dirty="0"/>
          </a:p>
        </p:txBody>
      </p:sp>
    </p:spTree>
    <p:extLst>
      <p:ext uri="{BB962C8B-B14F-4D97-AF65-F5344CB8AC3E}">
        <p14:creationId xmlns:p14="http://schemas.microsoft.com/office/powerpoint/2010/main" xmlns="" val="4169053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التعرف </a:t>
            </a:r>
            <a:r>
              <a:rPr lang="ar-SA" sz="2400" b="1" dirty="0"/>
              <a:t>على ميول واهتمامات الطرف الآخر وطرق تفكيرهم ما يحبون وما يكرهون</a:t>
            </a:r>
            <a:endParaRPr lang="en-US" sz="2400" b="1" dirty="0"/>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وضع </a:t>
            </a:r>
            <a:r>
              <a:rPr lang="ar-SA" sz="2400" b="1" dirty="0"/>
              <a:t>الاعذار للطرف الآخر وتجنب غيبته او سبه وشتمه </a:t>
            </a:r>
            <a:endParaRPr lang="en-US" sz="2400" b="1" dirty="0"/>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rtl="1"/>
            <a:r>
              <a:rPr lang="ar-SA" sz="2400" b="1" dirty="0"/>
              <a:t>قبول الحق من الطرف الآخر اذا كان صحيحا وعدم الانتقاص من حقهم </a:t>
            </a:r>
            <a:endParaRPr lang="en-US" sz="2400" b="1" dirty="0"/>
          </a:p>
        </p:txBody>
      </p:sp>
    </p:spTree>
    <p:extLst>
      <p:ext uri="{BB962C8B-B14F-4D97-AF65-F5344CB8AC3E}">
        <p14:creationId xmlns:p14="http://schemas.microsoft.com/office/powerpoint/2010/main" xmlns="" val="794992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7" name="Freeform 16"/>
          <p:cNvSpPr/>
          <p:nvPr/>
        </p:nvSpPr>
        <p:spPr>
          <a:xfrm>
            <a:off x="1331640" y="3322960"/>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7788040"/>
              <a:satOff val="4156"/>
              <a:lumOff val="-18118"/>
              <a:alphaOff val="0"/>
            </a:schemeClr>
          </a:fillRef>
          <a:effectRef idx="0">
            <a:schemeClr val="accent5">
              <a:hueOff val="-7788040"/>
              <a:satOff val="4156"/>
              <a:lumOff val="-18118"/>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تعلم </a:t>
            </a:r>
            <a:r>
              <a:rPr lang="ar-SA" sz="2400" b="1" dirty="0"/>
              <a:t>الأنصات وفن الحوار </a:t>
            </a:r>
            <a:endParaRPr lang="en-US" sz="2400" b="1" dirty="0"/>
          </a:p>
        </p:txBody>
      </p:sp>
      <p:sp>
        <p:nvSpPr>
          <p:cNvPr id="18" name="Freeform 17"/>
          <p:cNvSpPr/>
          <p:nvPr/>
        </p:nvSpPr>
        <p:spPr>
          <a:xfrm>
            <a:off x="1331640" y="2314848"/>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أن </a:t>
            </a:r>
            <a:r>
              <a:rPr lang="ar-SA" sz="2400" b="1" dirty="0"/>
              <a:t>يكن الحب موافقا للسلوك وغير متكلفا </a:t>
            </a:r>
            <a:endParaRPr lang="en-US" sz="2400" b="1" dirty="0"/>
          </a:p>
        </p:txBody>
      </p:sp>
      <p:sp>
        <p:nvSpPr>
          <p:cNvPr id="19" name="Freeform 18"/>
          <p:cNvSpPr/>
          <p:nvPr/>
        </p:nvSpPr>
        <p:spPr>
          <a:xfrm>
            <a:off x="1322512" y="127560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rtl="1"/>
            <a:r>
              <a:rPr lang="ar-SA" sz="2400" b="1" dirty="0" smtClean="0"/>
              <a:t>استخدام </a:t>
            </a:r>
            <a:r>
              <a:rPr lang="ar-SA" sz="2400" b="1" dirty="0"/>
              <a:t>التلميح لا التصريح عندما يسؤك تصرف </a:t>
            </a:r>
            <a:r>
              <a:rPr lang="ar-EG" sz="2400" b="1" dirty="0" smtClean="0"/>
              <a:t/>
            </a:r>
            <a:br>
              <a:rPr lang="ar-EG" sz="2400" b="1" dirty="0" smtClean="0"/>
            </a:br>
            <a:r>
              <a:rPr lang="ar-SA" sz="2400" b="1" dirty="0" smtClean="0"/>
              <a:t>الطرف </a:t>
            </a:r>
            <a:r>
              <a:rPr lang="ar-SA" sz="2400" b="1" dirty="0"/>
              <a:t>الآخر </a:t>
            </a:r>
            <a:endParaRPr lang="en-US" sz="2400" b="1" dirty="0"/>
          </a:p>
        </p:txBody>
      </p:sp>
    </p:spTree>
    <p:extLst>
      <p:ext uri="{BB962C8B-B14F-4D97-AF65-F5344CB8AC3E}">
        <p14:creationId xmlns:p14="http://schemas.microsoft.com/office/powerpoint/2010/main" xmlns="" val="491241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8" name="Freeform 17"/>
          <p:cNvSpPr/>
          <p:nvPr/>
        </p:nvSpPr>
        <p:spPr>
          <a:xfrm>
            <a:off x="1331640" y="274689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تدريب </a:t>
            </a:r>
            <a:r>
              <a:rPr lang="ar-SA" sz="2400" b="1" dirty="0"/>
              <a:t>النفس على عدم اساءة الظن في الآخر </a:t>
            </a:r>
            <a:endParaRPr lang="en-US" sz="2400" b="1" dirty="0"/>
          </a:p>
        </p:txBody>
      </p:sp>
      <p:sp>
        <p:nvSpPr>
          <p:cNvPr id="19" name="Freeform 18"/>
          <p:cNvSpPr/>
          <p:nvPr/>
        </p:nvSpPr>
        <p:spPr>
          <a:xfrm>
            <a:off x="1322512" y="1707654"/>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rtl="1"/>
            <a:r>
              <a:rPr lang="ar-SA" sz="2400" b="1" dirty="0" smtClean="0"/>
              <a:t>استخدام </a:t>
            </a:r>
            <a:r>
              <a:rPr lang="ar-SA" sz="2400" b="1" dirty="0"/>
              <a:t>اتيكيت االمجاملة في الوقت والمكان المناسبين </a:t>
            </a:r>
            <a:endParaRPr lang="en-US" sz="2400" b="1" dirty="0"/>
          </a:p>
        </p:txBody>
      </p:sp>
    </p:spTree>
    <p:extLst>
      <p:ext uri="{BB962C8B-B14F-4D97-AF65-F5344CB8AC3E}">
        <p14:creationId xmlns:p14="http://schemas.microsoft.com/office/powerpoint/2010/main" xmlns="" val="3367088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SA" sz="3200" b="1" dirty="0"/>
              <a:t>إقامة علاقات اجتماعية ناجحة مع الآخرين</a:t>
            </a:r>
            <a:endParaRPr lang="fr-FR" sz="3200" b="1" dirty="0">
              <a:solidFill>
                <a:srgbClr val="000000"/>
              </a:solidFill>
            </a:endParaRPr>
          </a:p>
        </p:txBody>
      </p:sp>
      <p:sp>
        <p:nvSpPr>
          <p:cNvPr id="18" name="Freeform 17"/>
          <p:cNvSpPr/>
          <p:nvPr/>
        </p:nvSpPr>
        <p:spPr>
          <a:xfrm>
            <a:off x="1331640" y="2746896"/>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0384052"/>
              <a:satOff val="5541"/>
              <a:lumOff val="-24157"/>
              <a:alphaOff val="0"/>
            </a:schemeClr>
          </a:fillRef>
          <a:effectRef idx="0">
            <a:schemeClr val="accent5">
              <a:hueOff val="-10384052"/>
              <a:satOff val="5541"/>
              <a:lumOff val="-24157"/>
              <a:alphaOff val="0"/>
            </a:schemeClr>
          </a:effectRef>
          <a:fontRef idx="minor">
            <a:schemeClr val="lt1"/>
          </a:fontRef>
        </p:style>
        <p:txBody>
          <a:bodyPr spcFirstLastPara="0" vert="horz" wrap="square" lIns="198120" tIns="198120" rIns="198120" bIns="198120" numCol="1" spcCol="1270" anchor="ctr" anchorCtr="0">
            <a:noAutofit/>
          </a:bodyPr>
          <a:lstStyle/>
          <a:p>
            <a:pPr lvl="0" algn="ctr" rtl="1"/>
            <a:r>
              <a:rPr lang="ar-SA" sz="2400" b="1" dirty="0" smtClean="0"/>
              <a:t>جودة </a:t>
            </a:r>
            <a:r>
              <a:rPr lang="ar-SA" sz="2400" b="1" dirty="0"/>
              <a:t>التعبير وحسن الحديث والمنطق واستخدام اللباقة</a:t>
            </a:r>
            <a:endParaRPr lang="en-US" sz="2400" b="1" dirty="0"/>
          </a:p>
        </p:txBody>
      </p:sp>
      <p:sp>
        <p:nvSpPr>
          <p:cNvPr id="19" name="Freeform 18"/>
          <p:cNvSpPr/>
          <p:nvPr/>
        </p:nvSpPr>
        <p:spPr>
          <a:xfrm>
            <a:off x="1322512" y="1707654"/>
            <a:ext cx="6297487" cy="760958"/>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ctr" rtl="1"/>
            <a:r>
              <a:rPr lang="ar-SA" sz="2400" b="1" dirty="0" smtClean="0"/>
              <a:t>التدريب </a:t>
            </a:r>
            <a:r>
              <a:rPr lang="ar-SA" sz="2400" b="1" dirty="0"/>
              <a:t>على عدم التكلف وتجنب الصراحة الواضحة التي تجرح الآخرين </a:t>
            </a:r>
            <a:endParaRPr lang="en-US" sz="2400" b="1" dirty="0"/>
          </a:p>
        </p:txBody>
      </p:sp>
    </p:spTree>
    <p:extLst>
      <p:ext uri="{BB962C8B-B14F-4D97-AF65-F5344CB8AC3E}">
        <p14:creationId xmlns:p14="http://schemas.microsoft.com/office/powerpoint/2010/main" xmlns="" val="2763205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ave 1"/>
          <p:cNvSpPr/>
          <p:nvPr/>
        </p:nvSpPr>
        <p:spPr bwMode="auto">
          <a:xfrm>
            <a:off x="3131840" y="483518"/>
            <a:ext cx="2808312" cy="1319004"/>
          </a:xfrm>
          <a:prstGeom prst="wav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smtClean="0">
                <a:solidFill>
                  <a:srgbClr val="000000"/>
                </a:solidFill>
              </a:rPr>
              <a:t>تطبيق</a:t>
            </a:r>
          </a:p>
        </p:txBody>
      </p:sp>
      <p:sp>
        <p:nvSpPr>
          <p:cNvPr id="3" name="Rectangle 2"/>
          <p:cNvSpPr/>
          <p:nvPr/>
        </p:nvSpPr>
        <p:spPr>
          <a:xfrm>
            <a:off x="755576" y="2110085"/>
            <a:ext cx="7632848" cy="1200329"/>
          </a:xfrm>
          <a:prstGeom prst="rect">
            <a:avLst/>
          </a:prstGeom>
        </p:spPr>
        <p:txBody>
          <a:bodyPr wrap="square">
            <a:spAutoFit/>
          </a:bodyPr>
          <a:lstStyle/>
          <a:p>
            <a:pPr algn="justLow" rtl="1"/>
            <a:r>
              <a:rPr lang="ar-EG" sz="2400" b="1" dirty="0">
                <a:solidFill>
                  <a:srgbClr val="0070C0"/>
                </a:solidFill>
              </a:rPr>
              <a:t>أمامك مجموعة من المواقف السلوكية , و المطلوب منك أن تضع السلوك الأنسب لكل موقف و تذكر أنه قد يكون هناك أكثر من حل (احرص على أن تكون إجابتك ذكية اجتماعيا)..</a:t>
            </a:r>
          </a:p>
        </p:txBody>
      </p:sp>
    </p:spTree>
    <p:extLst>
      <p:ext uri="{BB962C8B-B14F-4D97-AF65-F5344CB8AC3E}">
        <p14:creationId xmlns:p14="http://schemas.microsoft.com/office/powerpoint/2010/main" xmlns="" val="464537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r" rtl="1"/>
            <a:r>
              <a:rPr lang="ar-SA" sz="2400" b="1" dirty="0"/>
              <a:t>رئيس عمل لديه اثنان من الموظفين الأكفاء ، لكن علاقتهما ببعض غير طيبة فمن المفضل أن : </a:t>
            </a:r>
            <a:r>
              <a:rPr lang="ar-SA" sz="2400" b="1" dirty="0" smtClean="0"/>
              <a:t>...........................</a:t>
            </a:r>
            <a:endParaRPr lang="en-US" sz="2400" dirty="0"/>
          </a:p>
        </p:txBody>
      </p:sp>
    </p:spTree>
    <p:extLst>
      <p:ext uri="{BB962C8B-B14F-4D97-AF65-F5344CB8AC3E}">
        <p14:creationId xmlns:p14="http://schemas.microsoft.com/office/powerpoint/2010/main" xmlns="" val="2718931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rtl="1"/>
            <a:r>
              <a:rPr lang="ar-EG" sz="3200" dirty="0"/>
              <a:t>أشهر قواعد الــتأثير في الناس</a:t>
            </a:r>
            <a:endParaRPr lang="fr-FR" sz="3200" dirty="0"/>
          </a:p>
        </p:txBody>
      </p:sp>
      <p:sp>
        <p:nvSpPr>
          <p:cNvPr id="7171" name="Content Placeholder 2"/>
          <p:cNvSpPr>
            <a:spLocks noGrp="1"/>
          </p:cNvSpPr>
          <p:nvPr>
            <p:ph idx="4294967295"/>
          </p:nvPr>
        </p:nvSpPr>
        <p:spPr/>
        <p:txBody>
          <a:bodyPr/>
          <a:lstStyle/>
          <a:p>
            <a:pPr marL="0" indent="0" algn="justLow" rtl="1">
              <a:buNone/>
            </a:pPr>
            <a:r>
              <a:rPr lang="ar-EG" altLang="zh-CN" sz="2800" dirty="0">
                <a:solidFill>
                  <a:srgbClr val="002060"/>
                </a:solidFill>
                <a:ea typeface="SimSun" pitchFamily="2" charset="-122"/>
              </a:rPr>
              <a:t>من أشهر قوانين التأثير والتأثر من الناس (قانون تارد) وهو </a:t>
            </a:r>
            <a:r>
              <a:rPr lang="ar-EG" altLang="zh-CN" sz="2800" dirty="0" smtClean="0">
                <a:solidFill>
                  <a:srgbClr val="002060"/>
                </a:solidFill>
                <a:ea typeface="SimSun" pitchFamily="2" charset="-122"/>
              </a:rPr>
              <a:t>قانون</a:t>
            </a:r>
            <a:br>
              <a:rPr lang="ar-EG" altLang="zh-CN" sz="2800" dirty="0" smtClean="0">
                <a:solidFill>
                  <a:srgbClr val="002060"/>
                </a:solidFill>
                <a:ea typeface="SimSun" pitchFamily="2" charset="-122"/>
              </a:rPr>
            </a:br>
            <a:r>
              <a:rPr lang="ar-EG" altLang="zh-CN" sz="2800" dirty="0" smtClean="0">
                <a:solidFill>
                  <a:srgbClr val="002060"/>
                </a:solidFill>
                <a:ea typeface="SimSun" pitchFamily="2" charset="-122"/>
              </a:rPr>
              <a:t>* </a:t>
            </a:r>
            <a:r>
              <a:rPr lang="ar-EG" altLang="zh-CN" sz="2800" dirty="0">
                <a:solidFill>
                  <a:srgbClr val="002060"/>
                </a:solidFill>
                <a:ea typeface="SimSun" pitchFamily="2" charset="-122"/>
              </a:rPr>
              <a:t>الباطن الظاهر* ويقول</a:t>
            </a:r>
            <a:r>
              <a:rPr lang="ar-EG" altLang="zh-CN" sz="2800" dirty="0" smtClean="0">
                <a:solidFill>
                  <a:srgbClr val="002060"/>
                </a:solidFill>
                <a:ea typeface="SimSun" pitchFamily="2" charset="-122"/>
              </a:rPr>
              <a:t>:</a:t>
            </a:r>
          </a:p>
          <a:p>
            <a:pPr algn="r" rtl="1">
              <a:buFont typeface="Wingdings" pitchFamily="2" charset="2"/>
              <a:buChar char="ü"/>
            </a:pPr>
            <a:r>
              <a:rPr lang="ar-EG" altLang="zh-CN" sz="2800" dirty="0" smtClean="0">
                <a:solidFill>
                  <a:srgbClr val="002060"/>
                </a:solidFill>
                <a:ea typeface="SimSun" pitchFamily="2" charset="-122"/>
              </a:rPr>
              <a:t>إن </a:t>
            </a:r>
            <a:r>
              <a:rPr lang="ar-EG" altLang="zh-CN" sz="2800" dirty="0">
                <a:solidFill>
                  <a:srgbClr val="002060"/>
                </a:solidFill>
                <a:ea typeface="SimSun" pitchFamily="2" charset="-122"/>
              </a:rPr>
              <a:t>عمليات التأثير والتأثر تخضع لوجود علاقة بين ما هو ظاهر في شعورك وما هو باطن في داخلك </a:t>
            </a:r>
          </a:p>
          <a:p>
            <a:pPr algn="r" rtl="1">
              <a:buFont typeface="Wingdings" pitchFamily="2" charset="2"/>
              <a:buChar char="ü"/>
            </a:pPr>
            <a:r>
              <a:rPr lang="ar-EG" altLang="zh-CN" sz="2800" dirty="0" smtClean="0">
                <a:solidFill>
                  <a:srgbClr val="002060"/>
                </a:solidFill>
                <a:ea typeface="SimSun" pitchFamily="2" charset="-122"/>
              </a:rPr>
              <a:t>إن </a:t>
            </a:r>
            <a:r>
              <a:rPr lang="ar-EG" altLang="zh-CN" sz="2800" dirty="0">
                <a:solidFill>
                  <a:srgbClr val="002060"/>
                </a:solidFill>
                <a:ea typeface="SimSun" pitchFamily="2" charset="-122"/>
              </a:rPr>
              <a:t>تقليد الباطن متقدم على تقليد الظاهر </a:t>
            </a:r>
          </a:p>
          <a:p>
            <a:pPr marL="0" indent="0" algn="ctr" rtl="1">
              <a:buNone/>
            </a:pPr>
            <a:r>
              <a:rPr lang="ar-EG" altLang="zh-CN" sz="2400" b="1" dirty="0">
                <a:solidFill>
                  <a:srgbClr val="7030A0"/>
                </a:solidFill>
                <a:ea typeface="SimSun" pitchFamily="2" charset="-122"/>
              </a:rPr>
              <a:t>بمعنى أننا حين نتأثر نبدأ بتقليد الأفكار والعواطف قبل تقليدنا للأشخاص في أزيائهم وأحوالهم ؛ وانتقال الأفكار والمعاني أسرع من انتقال </a:t>
            </a:r>
            <a:r>
              <a:rPr lang="ar-EG" altLang="zh-CN" sz="2400" b="1" dirty="0" smtClean="0">
                <a:solidFill>
                  <a:srgbClr val="7030A0"/>
                </a:solidFill>
                <a:ea typeface="SimSun" pitchFamily="2" charset="-122"/>
              </a:rPr>
              <a:t>الألفاظ</a:t>
            </a:r>
            <a:endParaRPr lang="ar-EG" altLang="zh-CN" sz="2400" b="1" dirty="0">
              <a:solidFill>
                <a:srgbClr val="7030A0"/>
              </a:solidFill>
              <a:ea typeface="SimSun" pitchFamily="2" charset="-122"/>
            </a:endParaRPr>
          </a:p>
          <a:p>
            <a:pPr marL="0" indent="0" algn="r" rtl="1">
              <a:buNone/>
            </a:pPr>
            <a:endParaRPr lang="ar-EG" altLang="zh-CN" sz="2800" dirty="0">
              <a:solidFill>
                <a:srgbClr val="002060"/>
              </a:solidFill>
              <a:ea typeface="SimSun" pitchFamily="2" charset="-122"/>
            </a:endParaRPr>
          </a:p>
        </p:txBody>
      </p:sp>
    </p:spTree>
    <p:extLst>
      <p:ext uri="{BB962C8B-B14F-4D97-AF65-F5344CB8AC3E}">
        <p14:creationId xmlns:p14="http://schemas.microsoft.com/office/powerpoint/2010/main" xmlns="" val="42875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arn(inVertical)">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arn(inVertical)">
                                      <p:cBhvr>
                                        <p:cTn id="1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justLow" rtl="1"/>
            <a:r>
              <a:rPr lang="ar-SA" sz="2400" b="1" dirty="0" smtClean="0"/>
              <a:t>زميل </a:t>
            </a:r>
            <a:r>
              <a:rPr lang="ar-SA" sz="2400" b="1" dirty="0"/>
              <a:t>لك في العمل يفوقك مركزاً أو كفاءة ، طلب منك بأسلوب ديكتاتوري أن تؤدي عملاً بأسلوب يختلف عما </a:t>
            </a:r>
            <a:r>
              <a:rPr lang="ar-EG" sz="2400" b="1" dirty="0" smtClean="0"/>
              <a:t> </a:t>
            </a:r>
            <a:br>
              <a:rPr lang="ar-EG" sz="2400" b="1" dirty="0" smtClean="0"/>
            </a:br>
            <a:r>
              <a:rPr lang="ar-EG" sz="2400" b="1" dirty="0" smtClean="0"/>
              <a:t>                </a:t>
            </a:r>
            <a:r>
              <a:rPr lang="ar-SA" sz="2400" b="1" dirty="0" smtClean="0"/>
              <a:t>تعودت </a:t>
            </a:r>
            <a:r>
              <a:rPr lang="ar-SA" sz="2400" b="1" dirty="0"/>
              <a:t>عليه ، فكيف تتصرف؟</a:t>
            </a:r>
            <a:endParaRPr lang="en-US" sz="2400" dirty="0"/>
          </a:p>
        </p:txBody>
      </p:sp>
    </p:spTree>
    <p:extLst>
      <p:ext uri="{BB962C8B-B14F-4D97-AF65-F5344CB8AC3E}">
        <p14:creationId xmlns:p14="http://schemas.microsoft.com/office/powerpoint/2010/main" xmlns="" val="3879612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justLow" rtl="1"/>
            <a:r>
              <a:rPr lang="ar-SA" sz="2400" b="1" dirty="0" smtClean="0"/>
              <a:t>تأهب </a:t>
            </a:r>
            <a:r>
              <a:rPr lang="ar-SA" sz="2400" b="1" dirty="0"/>
              <a:t>شخص للخروج من المنزل لموعد هام وفى نفس الوقت حضر زائر ولم يكن هناك متسع من الوقت للبقاء مع </a:t>
            </a:r>
            <a:r>
              <a:rPr lang="ar-EG" sz="2400" b="1" dirty="0" smtClean="0"/>
              <a:t>     </a:t>
            </a:r>
            <a:br>
              <a:rPr lang="ar-EG" sz="2400" b="1" dirty="0" smtClean="0"/>
            </a:br>
            <a:r>
              <a:rPr lang="ar-EG" sz="2400" b="1" dirty="0" smtClean="0"/>
              <a:t>          </a:t>
            </a:r>
            <a:r>
              <a:rPr lang="ar-SA" sz="2400" b="1" dirty="0" smtClean="0"/>
              <a:t>الزائر </a:t>
            </a:r>
            <a:r>
              <a:rPr lang="ar-SA" sz="2400" b="1" dirty="0"/>
              <a:t>، فأفضل ما يفعله الشخص هو أن :</a:t>
            </a:r>
            <a:endParaRPr lang="en-US" sz="2400" dirty="0"/>
          </a:p>
        </p:txBody>
      </p:sp>
    </p:spTree>
    <p:extLst>
      <p:ext uri="{BB962C8B-B14F-4D97-AF65-F5344CB8AC3E}">
        <p14:creationId xmlns:p14="http://schemas.microsoft.com/office/powerpoint/2010/main" xmlns="" val="2427589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justLow" rtl="1"/>
            <a:r>
              <a:rPr lang="ar-SA" sz="2400" b="1" dirty="0" smtClean="0"/>
              <a:t>قابل </a:t>
            </a:r>
            <a:r>
              <a:rPr lang="ar-SA" sz="2400" b="1" dirty="0"/>
              <a:t>زيد علياً وكان الأول يعرف الآخر معرفه عادية ، و بدا على ملامح الأخير الحزن ، فإن أحسن تصرف هو أن :</a:t>
            </a:r>
            <a:endParaRPr lang="en-US" sz="2400" dirty="0"/>
          </a:p>
        </p:txBody>
      </p:sp>
    </p:spTree>
    <p:extLst>
      <p:ext uri="{BB962C8B-B14F-4D97-AF65-F5344CB8AC3E}">
        <p14:creationId xmlns:p14="http://schemas.microsoft.com/office/powerpoint/2010/main" xmlns="" val="361009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justLow" rtl="1"/>
            <a:r>
              <a:rPr lang="ar-SA" sz="2400" b="1" dirty="0" smtClean="0"/>
              <a:t>طالب </a:t>
            </a:r>
            <a:r>
              <a:rPr lang="ar-SA" sz="2400" b="1" dirty="0"/>
              <a:t>في الجامعة ، توفى والده وترك أخوين في سن المدرسة الابتدائية ، ولهم مورد قليلُ ، فإن أحسن تصرف </a:t>
            </a:r>
            <a:r>
              <a:rPr lang="ar-EG" sz="2400" b="1" dirty="0" smtClean="0"/>
              <a:t> </a:t>
            </a:r>
            <a:br>
              <a:rPr lang="ar-EG" sz="2400" b="1" dirty="0" smtClean="0"/>
            </a:br>
            <a:r>
              <a:rPr lang="ar-EG" sz="2400" b="1" dirty="0" smtClean="0"/>
              <a:t>             </a:t>
            </a:r>
            <a:r>
              <a:rPr lang="ar-SA" sz="2400" b="1" dirty="0" smtClean="0"/>
              <a:t>يمكن </a:t>
            </a:r>
            <a:r>
              <a:rPr lang="ar-SA" sz="2400" b="1" dirty="0"/>
              <a:t>أن يفعله هذا الطالب أن :</a:t>
            </a:r>
            <a:endParaRPr lang="en-US" sz="2400" dirty="0"/>
          </a:p>
        </p:txBody>
      </p:sp>
    </p:spTree>
    <p:extLst>
      <p:ext uri="{BB962C8B-B14F-4D97-AF65-F5344CB8AC3E}">
        <p14:creationId xmlns:p14="http://schemas.microsoft.com/office/powerpoint/2010/main" xmlns="" val="459631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smtClean="0">
                <a:solidFill>
                  <a:srgbClr val="000000"/>
                </a:solidFill>
              </a:rPr>
              <a:t>المواقف السلوكية</a:t>
            </a:r>
            <a:endParaRPr lang="fr-FR" sz="3200" b="1" dirty="0">
              <a:solidFill>
                <a:srgbClr val="000000"/>
              </a:solidFill>
            </a:endParaRPr>
          </a:p>
        </p:txBody>
      </p:sp>
      <p:sp>
        <p:nvSpPr>
          <p:cNvPr id="19" name="Freeform 18"/>
          <p:cNvSpPr/>
          <p:nvPr/>
        </p:nvSpPr>
        <p:spPr>
          <a:xfrm>
            <a:off x="1322511" y="1303050"/>
            <a:ext cx="6297487" cy="2160240"/>
          </a:xfrm>
          <a:custGeom>
            <a:avLst/>
            <a:gdLst>
              <a:gd name="connsiteX0" fmla="*/ 0 w 1904999"/>
              <a:gd name="connsiteY0" fmla="*/ 0 h 1143000"/>
              <a:gd name="connsiteX1" fmla="*/ 1904999 w 1904999"/>
              <a:gd name="connsiteY1" fmla="*/ 0 h 1143000"/>
              <a:gd name="connsiteX2" fmla="*/ 1904999 w 1904999"/>
              <a:gd name="connsiteY2" fmla="*/ 1143000 h 1143000"/>
              <a:gd name="connsiteX3" fmla="*/ 0 w 1904999"/>
              <a:gd name="connsiteY3" fmla="*/ 1143000 h 1143000"/>
              <a:gd name="connsiteX4" fmla="*/ 0 w 1904999"/>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999" h="1143000">
                <a:moveTo>
                  <a:pt x="0" y="0"/>
                </a:moveTo>
                <a:lnTo>
                  <a:pt x="1904999" y="0"/>
                </a:lnTo>
                <a:lnTo>
                  <a:pt x="1904999" y="1143000"/>
                </a:lnTo>
                <a:lnTo>
                  <a:pt x="0" y="1143000"/>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09550" tIns="209550" rIns="209550" bIns="209550" numCol="1" spcCol="1270" anchor="ctr" anchorCtr="0">
            <a:noAutofit/>
          </a:bodyPr>
          <a:lstStyle/>
          <a:p>
            <a:pPr lvl="0" algn="justLow" rtl="1"/>
            <a:r>
              <a:rPr lang="ar-SA" sz="2400" b="1" dirty="0" smtClean="0"/>
              <a:t>دعيت </a:t>
            </a:r>
            <a:r>
              <a:rPr lang="ar-SA" sz="2400" b="1" dirty="0"/>
              <a:t>على الغداء في بيت مضيف ، وقدم لك طعاماً </a:t>
            </a:r>
            <a:r>
              <a:rPr lang="ar-EG" sz="2400" b="1" dirty="0" smtClean="0"/>
              <a:t/>
            </a:r>
            <a:br>
              <a:rPr lang="ar-EG" sz="2400" b="1" dirty="0" smtClean="0"/>
            </a:br>
            <a:r>
              <a:rPr lang="ar-EG" sz="2400" b="1" dirty="0" smtClean="0"/>
              <a:t>       </a:t>
            </a:r>
            <a:r>
              <a:rPr lang="ar-SA" sz="2400" b="1" dirty="0" smtClean="0"/>
              <a:t>لا </a:t>
            </a:r>
            <a:r>
              <a:rPr lang="ar-SA" sz="2400" b="1" dirty="0"/>
              <a:t>تستسيغه كثيراً ، فإن أحسن تصرف هو أن :</a:t>
            </a:r>
            <a:endParaRPr lang="en-US" sz="2400" dirty="0"/>
          </a:p>
        </p:txBody>
      </p:sp>
    </p:spTree>
    <p:extLst>
      <p:ext uri="{BB962C8B-B14F-4D97-AF65-F5344CB8AC3E}">
        <p14:creationId xmlns:p14="http://schemas.microsoft.com/office/powerpoint/2010/main" xmlns="" val="591351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ar-EG" dirty="0" smtClean="0"/>
              <a:t>لعبة المنضاد</a:t>
            </a:r>
            <a:endParaRPr lang="fr-FR" dirty="0"/>
          </a:p>
        </p:txBody>
      </p:sp>
      <p:sp>
        <p:nvSpPr>
          <p:cNvPr id="5123" name="Content Placeholder 2"/>
          <p:cNvSpPr>
            <a:spLocks noGrp="1"/>
          </p:cNvSpPr>
          <p:nvPr>
            <p:ph idx="4294967295"/>
          </p:nvPr>
        </p:nvSpPr>
        <p:spPr/>
        <p:txBody>
          <a:bodyPr/>
          <a:lstStyle/>
          <a:p>
            <a:pPr marL="0" indent="0" algn="r" rtl="1">
              <a:buNone/>
            </a:pPr>
            <a:r>
              <a:rPr lang="ar-EG" altLang="zh-CN" sz="2400" dirty="0">
                <a:ea typeface="SimSun" pitchFamily="2" charset="-122"/>
              </a:rPr>
              <a:t>1-	 تخيل منطادا في الجو. </a:t>
            </a:r>
          </a:p>
          <a:p>
            <a:pPr marL="0" indent="0" algn="r" rtl="1">
              <a:buNone/>
            </a:pPr>
            <a:r>
              <a:rPr lang="ar-EG" altLang="zh-CN" sz="2400" dirty="0">
                <a:ea typeface="SimSun" pitchFamily="2" charset="-122"/>
              </a:rPr>
              <a:t>2-	 المنطاد يحوي على عالم فى الكمياء , ام حامل , شاب فى مقتبل العمر . </a:t>
            </a:r>
          </a:p>
          <a:p>
            <a:pPr marL="0" indent="0" algn="r" rtl="1">
              <a:buNone/>
            </a:pPr>
            <a:r>
              <a:rPr lang="ar-EG" altLang="zh-CN" sz="2400" dirty="0">
                <a:ea typeface="SimSun" pitchFamily="2" charset="-122"/>
              </a:rPr>
              <a:t>3-	 حدث عطب في المنطاد اثناء تحليقه في الجو ولا بد لإسقاط شخص  من </a:t>
            </a:r>
            <a:r>
              <a:rPr lang="ar-EG" altLang="zh-CN" sz="2400" dirty="0" smtClean="0">
                <a:ea typeface="SimSun" pitchFamily="2" charset="-122"/>
              </a:rPr>
              <a:t/>
            </a:r>
            <a:br>
              <a:rPr lang="ar-EG" altLang="zh-CN" sz="2400" dirty="0" smtClean="0">
                <a:ea typeface="SimSun" pitchFamily="2" charset="-122"/>
              </a:rPr>
            </a:br>
            <a:r>
              <a:rPr lang="ar-EG" altLang="zh-CN" sz="2400" dirty="0" smtClean="0">
                <a:ea typeface="SimSun" pitchFamily="2" charset="-122"/>
              </a:rPr>
              <a:t> 	المنظاد </a:t>
            </a:r>
            <a:r>
              <a:rPr lang="ar-EG" altLang="zh-CN" sz="2400" dirty="0">
                <a:ea typeface="SimSun" pitchFamily="2" charset="-122"/>
              </a:rPr>
              <a:t>من اجل </a:t>
            </a:r>
            <a:r>
              <a:rPr lang="ar-EG" altLang="zh-CN" sz="2400" dirty="0" smtClean="0">
                <a:ea typeface="SimSun" pitchFamily="2" charset="-122"/>
              </a:rPr>
              <a:t>نجاة </a:t>
            </a:r>
            <a:r>
              <a:rPr lang="ar-EG" altLang="zh-CN" sz="2400" dirty="0">
                <a:ea typeface="SimSun" pitchFamily="2" charset="-122"/>
              </a:rPr>
              <a:t>الآخرين. </a:t>
            </a:r>
          </a:p>
          <a:p>
            <a:pPr marL="0" indent="0" algn="r" rtl="1">
              <a:buNone/>
            </a:pPr>
            <a:r>
              <a:rPr lang="ar-EG" altLang="zh-CN" sz="2400" dirty="0">
                <a:ea typeface="SimSun" pitchFamily="2" charset="-122"/>
              </a:rPr>
              <a:t>4-	الاستفسار من المتدربين أي شخصين نتوقع ان يبقيا واي شخص نتوقع ان </a:t>
            </a:r>
            <a:r>
              <a:rPr lang="ar-EG" altLang="zh-CN" sz="2400" dirty="0" smtClean="0">
                <a:ea typeface="SimSun" pitchFamily="2" charset="-122"/>
              </a:rPr>
              <a:t> </a:t>
            </a:r>
            <a:br>
              <a:rPr lang="ar-EG" altLang="zh-CN" sz="2400" dirty="0" smtClean="0">
                <a:ea typeface="SimSun" pitchFamily="2" charset="-122"/>
              </a:rPr>
            </a:br>
            <a:r>
              <a:rPr lang="ar-EG" altLang="zh-CN" sz="2400" dirty="0" smtClean="0">
                <a:ea typeface="SimSun" pitchFamily="2" charset="-122"/>
              </a:rPr>
              <a:t> 	يخليا </a:t>
            </a:r>
            <a:r>
              <a:rPr lang="ar-EG" altLang="zh-CN" sz="2400" dirty="0">
                <a:ea typeface="SimSun" pitchFamily="2" charset="-122"/>
              </a:rPr>
              <a:t>المنطاد. </a:t>
            </a:r>
          </a:p>
          <a:p>
            <a:pPr marL="0" indent="0" algn="r" rtl="1">
              <a:buNone/>
            </a:pPr>
            <a:r>
              <a:rPr lang="ar-EG" altLang="zh-CN" sz="2400" dirty="0">
                <a:ea typeface="SimSun" pitchFamily="2" charset="-122"/>
              </a:rPr>
              <a:t>5-	 ناقش النتائج التي نجمت عن هذه الفعالية مع المشاركين.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059113"/>
            <a:ext cx="9144000" cy="2085975"/>
          </a:xfrm>
          <a:prstGeom prst="rect">
            <a:avLst/>
          </a:prstGeom>
          <a:solidFill>
            <a:schemeClr val="fo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ar-EG">
              <a:solidFill>
                <a:schemeClr val="bg2"/>
              </a:solidFill>
            </a:endParaRPr>
          </a:p>
        </p:txBody>
      </p:sp>
      <p:sp>
        <p:nvSpPr>
          <p:cNvPr id="9219" name="Text Box 3"/>
          <p:cNvSpPr txBox="1">
            <a:spLocks noChangeArrowheads="1"/>
          </p:cNvSpPr>
          <p:nvPr/>
        </p:nvSpPr>
        <p:spPr bwMode="auto">
          <a:xfrm>
            <a:off x="396875" y="1060450"/>
            <a:ext cx="5762625" cy="75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6000" b="1" i="1">
                <a:solidFill>
                  <a:schemeClr val="folHlink"/>
                </a:solidFill>
                <a:ea typeface="Microsoft YaHei" pitchFamily="34" charset="-122"/>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32961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17868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971600" y="1409781"/>
            <a:ext cx="6150769"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أن </a:t>
            </a:r>
            <a:r>
              <a:rPr lang="ar-EG" sz="1600" b="1" dirty="0">
                <a:solidFill>
                  <a:srgbClr val="002060"/>
                </a:solidFill>
              </a:rPr>
              <a:t>تعرف الوقت الأنسب للتأثير فيهم ولعل أنسب الأوقات عندما يكونوا على استعداد </a:t>
            </a:r>
            <a:r>
              <a:rPr lang="ar-EG" sz="1600" b="1" dirty="0" smtClean="0">
                <a:solidFill>
                  <a:srgbClr val="002060"/>
                </a:solidFill>
              </a:rPr>
              <a:t>للتأثير </a:t>
            </a:r>
            <a:endParaRPr lang="en-US" sz="5400" b="1" dirty="0">
              <a:solidFill>
                <a:srgbClr val="002060"/>
              </a:solidFill>
            </a:endParaRPr>
          </a:p>
        </p:txBody>
      </p:sp>
      <p:sp>
        <p:nvSpPr>
          <p:cNvPr id="8" name="Text Box 9"/>
          <p:cNvSpPr txBox="1">
            <a:spLocks noChangeArrowheads="1"/>
          </p:cNvSpPr>
          <p:nvPr/>
        </p:nvSpPr>
        <p:spPr bwMode="auto">
          <a:xfrm>
            <a:off x="7339254" y="1403431"/>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24726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099084"/>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ألا </a:t>
            </a:r>
            <a:r>
              <a:rPr lang="ar-EG" sz="1600" b="1" dirty="0">
                <a:solidFill>
                  <a:srgbClr val="002060"/>
                </a:solidFill>
              </a:rPr>
              <a:t>تمس ذات الآخرين من قريب أو بعيد فكما تحب ذاتك كن محبا لذات الآخرين </a:t>
            </a:r>
            <a:endParaRPr lang="en-US" sz="5400" b="1" dirty="0">
              <a:solidFill>
                <a:srgbClr val="002060"/>
              </a:solidFill>
            </a:endParaRPr>
          </a:p>
        </p:txBody>
      </p:sp>
      <p:sp>
        <p:nvSpPr>
          <p:cNvPr id="20" name="Line 21"/>
          <p:cNvSpPr>
            <a:spLocks noChangeShapeType="1"/>
          </p:cNvSpPr>
          <p:nvPr/>
        </p:nvSpPr>
        <p:spPr bwMode="auto">
          <a:xfrm>
            <a:off x="2043956" y="314174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2787774"/>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الإنصات </a:t>
            </a:r>
            <a:r>
              <a:rPr lang="ar-EG" sz="1600" b="1" dirty="0">
                <a:solidFill>
                  <a:srgbClr val="002060"/>
                </a:solidFill>
              </a:rPr>
              <a:t>والاستماع إليهم فمعظم الناس يستجيبون لمن ينصت إليهم </a:t>
            </a:r>
            <a:endParaRPr lang="en-US" sz="5400" b="1" dirty="0">
              <a:solidFill>
                <a:srgbClr val="002060"/>
              </a:solidFill>
            </a:endParaRPr>
          </a:p>
        </p:txBody>
      </p:sp>
      <p:sp>
        <p:nvSpPr>
          <p:cNvPr id="27" name="Line 28"/>
          <p:cNvSpPr>
            <a:spLocks noChangeShapeType="1"/>
          </p:cNvSpPr>
          <p:nvPr/>
        </p:nvSpPr>
        <p:spPr bwMode="auto">
          <a:xfrm>
            <a:off x="2043956" y="3827543"/>
            <a:ext cx="5078413" cy="33338"/>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8" name="Text Box 29"/>
          <p:cNvSpPr txBox="1">
            <a:spLocks noChangeArrowheads="1"/>
          </p:cNvSpPr>
          <p:nvPr/>
        </p:nvSpPr>
        <p:spPr bwMode="auto">
          <a:xfrm>
            <a:off x="457200" y="3467236"/>
            <a:ext cx="6665169"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استخدم </a:t>
            </a:r>
            <a:r>
              <a:rPr lang="ar-EG" sz="1600" b="1" dirty="0">
                <a:solidFill>
                  <a:srgbClr val="002060"/>
                </a:solidFill>
              </a:rPr>
              <a:t>قاموساُ من الكلمات المؤثرة ايجابياً والمشحونة عاطفياً وابتعد عن الكلمات السطحية للتأثير </a:t>
            </a:r>
            <a:endParaRPr lang="en-US" sz="54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مهارات الاتصال بالآخرين </a:t>
            </a:r>
            <a:endParaRPr lang="fr-FR" sz="3200" b="1" dirty="0">
              <a:solidFill>
                <a:srgbClr val="000000"/>
              </a:solidFill>
            </a:endParaRPr>
          </a:p>
        </p:txBody>
      </p:sp>
      <p:grpSp>
        <p:nvGrpSpPr>
          <p:cNvPr id="32" name="Group 3"/>
          <p:cNvGrpSpPr>
            <a:grpSpLocks/>
          </p:cNvGrpSpPr>
          <p:nvPr/>
        </p:nvGrpSpPr>
        <p:grpSpPr bwMode="auto">
          <a:xfrm>
            <a:off x="7122368" y="200087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07468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2672128"/>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2745947"/>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grpSp>
        <p:nvGrpSpPr>
          <p:cNvPr id="42" name="Group 3"/>
          <p:cNvGrpSpPr>
            <a:grpSpLocks/>
          </p:cNvGrpSpPr>
          <p:nvPr/>
        </p:nvGrpSpPr>
        <p:grpSpPr bwMode="auto">
          <a:xfrm>
            <a:off x="7122368" y="3343386"/>
            <a:ext cx="762000" cy="498872"/>
            <a:chOff x="0" y="0"/>
            <a:chExt cx="1549" cy="1351"/>
          </a:xfrm>
        </p:grpSpPr>
        <p:sp>
          <p:nvSpPr>
            <p:cNvPr id="4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6" name="Text Box 9"/>
          <p:cNvSpPr txBox="1">
            <a:spLocks noChangeArrowheads="1"/>
          </p:cNvSpPr>
          <p:nvPr/>
        </p:nvSpPr>
        <p:spPr bwMode="auto">
          <a:xfrm>
            <a:off x="7339254" y="3417205"/>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4</a:t>
            </a:r>
            <a:endParaRPr lang="en-US" sz="2100" b="1" dirty="0">
              <a:solidFill>
                <a:srgbClr val="FFFFFF"/>
              </a:solidFill>
            </a:endParaRPr>
          </a:p>
        </p:txBody>
      </p:sp>
    </p:spTree>
    <p:extLst>
      <p:ext uri="{BB962C8B-B14F-4D97-AF65-F5344CB8AC3E}">
        <p14:creationId xmlns:p14="http://schemas.microsoft.com/office/powerpoint/2010/main" xmlns="" val="433631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par>
                                <p:cTn id="81" presetID="53" presetClass="entr" presetSubtype="16"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27" grpId="0" animBg="1"/>
      <p:bldP spid="28" grpId="0"/>
      <p:bldP spid="36"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1329612"/>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17868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971600" y="1409781"/>
            <a:ext cx="6150769"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الفهم </a:t>
            </a:r>
            <a:r>
              <a:rPr lang="ar-EG" sz="1600" b="1" dirty="0">
                <a:solidFill>
                  <a:srgbClr val="002060"/>
                </a:solidFill>
              </a:rPr>
              <a:t>الصحيح للأمور يجعلك على صداقة دائما مع الآخرين فتسبر غبور أفكارهم </a:t>
            </a:r>
            <a:endParaRPr lang="en-US" sz="5400" b="1" dirty="0">
              <a:solidFill>
                <a:srgbClr val="002060"/>
              </a:solidFill>
            </a:endParaRPr>
          </a:p>
        </p:txBody>
      </p:sp>
      <p:sp>
        <p:nvSpPr>
          <p:cNvPr id="8" name="Text Box 9"/>
          <p:cNvSpPr txBox="1">
            <a:spLocks noChangeArrowheads="1"/>
          </p:cNvSpPr>
          <p:nvPr/>
        </p:nvSpPr>
        <p:spPr bwMode="auto">
          <a:xfrm>
            <a:off x="7339253" y="1403431"/>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5</a:t>
            </a:r>
            <a:endParaRPr lang="en-US" sz="2100" b="1" dirty="0">
              <a:solidFill>
                <a:srgbClr val="FFFFFF"/>
              </a:solidFill>
            </a:endParaRPr>
          </a:p>
        </p:txBody>
      </p:sp>
      <p:sp>
        <p:nvSpPr>
          <p:cNvPr id="13" name="Line 14"/>
          <p:cNvSpPr>
            <a:spLocks noChangeShapeType="1"/>
          </p:cNvSpPr>
          <p:nvPr/>
        </p:nvSpPr>
        <p:spPr bwMode="auto">
          <a:xfrm>
            <a:off x="2043956" y="2472612"/>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099084"/>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امتنع </a:t>
            </a:r>
            <a:r>
              <a:rPr lang="ar-EG" sz="1600" b="1" dirty="0">
                <a:solidFill>
                  <a:srgbClr val="002060"/>
                </a:solidFill>
              </a:rPr>
              <a:t>عن استخدام كلمة لا وليكن أسلوبك في معالجة الأمور الرفقة واللين </a:t>
            </a:r>
            <a:endParaRPr lang="en-US" sz="5400" b="1" dirty="0">
              <a:solidFill>
                <a:srgbClr val="002060"/>
              </a:solidFill>
            </a:endParaRPr>
          </a:p>
        </p:txBody>
      </p:sp>
      <p:sp>
        <p:nvSpPr>
          <p:cNvPr id="20" name="Line 21"/>
          <p:cNvSpPr>
            <a:spLocks noChangeShapeType="1"/>
          </p:cNvSpPr>
          <p:nvPr/>
        </p:nvSpPr>
        <p:spPr bwMode="auto">
          <a:xfrm>
            <a:off x="2043956" y="314174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2787774"/>
            <a:ext cx="5738813"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اقتنع </a:t>
            </a:r>
            <a:r>
              <a:rPr lang="ar-EG" sz="1600" b="1" dirty="0">
                <a:solidFill>
                  <a:srgbClr val="002060"/>
                </a:solidFill>
              </a:rPr>
              <a:t>تماما بالفكرة التي تريد أن توصلها للآخرين وتحمس لتنفيذها.</a:t>
            </a:r>
            <a:endParaRPr lang="en-US" sz="5400" b="1" dirty="0">
              <a:solidFill>
                <a:srgbClr val="002060"/>
              </a:solidFill>
            </a:endParaRPr>
          </a:p>
        </p:txBody>
      </p:sp>
      <p:sp>
        <p:nvSpPr>
          <p:cNvPr id="27" name="Line 28"/>
          <p:cNvSpPr>
            <a:spLocks noChangeShapeType="1"/>
          </p:cNvSpPr>
          <p:nvPr/>
        </p:nvSpPr>
        <p:spPr bwMode="auto">
          <a:xfrm>
            <a:off x="2043956" y="3827543"/>
            <a:ext cx="5078413" cy="33338"/>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8" name="Text Box 29"/>
          <p:cNvSpPr txBox="1">
            <a:spLocks noChangeArrowheads="1"/>
          </p:cNvSpPr>
          <p:nvPr/>
        </p:nvSpPr>
        <p:spPr bwMode="auto">
          <a:xfrm>
            <a:off x="1547664" y="3467236"/>
            <a:ext cx="5574705" cy="3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1600" b="1" dirty="0" smtClean="0">
                <a:solidFill>
                  <a:srgbClr val="002060"/>
                </a:solidFill>
              </a:rPr>
              <a:t>أن </a:t>
            </a:r>
            <a:r>
              <a:rPr lang="ar-EG" sz="1600" b="1" dirty="0">
                <a:solidFill>
                  <a:srgbClr val="002060"/>
                </a:solidFill>
              </a:rPr>
              <a:t>تتحكم تماما بأعصابك وبقدر هذا التحكم يكون النجاح حليفك .</a:t>
            </a:r>
            <a:endParaRPr lang="en-US" sz="54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مهارات الاتصال بالآخرين </a:t>
            </a:r>
            <a:endParaRPr lang="fr-FR" sz="3200" b="1" dirty="0">
              <a:solidFill>
                <a:srgbClr val="000000"/>
              </a:solidFill>
            </a:endParaRPr>
          </a:p>
        </p:txBody>
      </p:sp>
      <p:grpSp>
        <p:nvGrpSpPr>
          <p:cNvPr id="32" name="Group 3"/>
          <p:cNvGrpSpPr>
            <a:grpSpLocks/>
          </p:cNvGrpSpPr>
          <p:nvPr/>
        </p:nvGrpSpPr>
        <p:grpSpPr bwMode="auto">
          <a:xfrm>
            <a:off x="7122368" y="2000870"/>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074689"/>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smtClean="0">
                <a:solidFill>
                  <a:srgbClr val="FFFFFF"/>
                </a:solidFill>
              </a:rPr>
              <a:t>6</a:t>
            </a:r>
            <a:endParaRPr lang="en-US" sz="2100" b="1" dirty="0">
              <a:solidFill>
                <a:srgbClr val="FFFFFF"/>
              </a:solidFill>
            </a:endParaRPr>
          </a:p>
        </p:txBody>
      </p:sp>
      <p:grpSp>
        <p:nvGrpSpPr>
          <p:cNvPr id="37" name="Group 3"/>
          <p:cNvGrpSpPr>
            <a:grpSpLocks/>
          </p:cNvGrpSpPr>
          <p:nvPr/>
        </p:nvGrpSpPr>
        <p:grpSpPr bwMode="auto">
          <a:xfrm>
            <a:off x="7122368" y="2672128"/>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2745947"/>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7</a:t>
            </a:r>
            <a:endParaRPr lang="en-US" sz="2100" b="1" dirty="0">
              <a:solidFill>
                <a:srgbClr val="FFFFFF"/>
              </a:solidFill>
            </a:endParaRPr>
          </a:p>
        </p:txBody>
      </p:sp>
      <p:grpSp>
        <p:nvGrpSpPr>
          <p:cNvPr id="42" name="Group 3"/>
          <p:cNvGrpSpPr>
            <a:grpSpLocks/>
          </p:cNvGrpSpPr>
          <p:nvPr/>
        </p:nvGrpSpPr>
        <p:grpSpPr bwMode="auto">
          <a:xfrm>
            <a:off x="7122368" y="3343386"/>
            <a:ext cx="762000" cy="498872"/>
            <a:chOff x="0" y="0"/>
            <a:chExt cx="1549" cy="1351"/>
          </a:xfrm>
        </p:grpSpPr>
        <p:sp>
          <p:nvSpPr>
            <p:cNvPr id="4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6" name="Text Box 9"/>
          <p:cNvSpPr txBox="1">
            <a:spLocks noChangeArrowheads="1"/>
          </p:cNvSpPr>
          <p:nvPr/>
        </p:nvSpPr>
        <p:spPr bwMode="auto">
          <a:xfrm>
            <a:off x="7339253" y="3417205"/>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8</a:t>
            </a:r>
            <a:endParaRPr lang="en-US" sz="2100" b="1" dirty="0">
              <a:solidFill>
                <a:srgbClr val="FFFFFF"/>
              </a:solidFill>
            </a:endParaRPr>
          </a:p>
        </p:txBody>
      </p:sp>
    </p:spTree>
    <p:extLst>
      <p:ext uri="{BB962C8B-B14F-4D97-AF65-F5344CB8AC3E}">
        <p14:creationId xmlns:p14="http://schemas.microsoft.com/office/powerpoint/2010/main" xmlns="" val="3255779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par>
                                <p:cTn id="81" presetID="53" presetClass="entr" presetSubtype="16"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27" grpId="0" animBg="1"/>
      <p:bldP spid="28" grpId="0"/>
      <p:bldP spid="36" grpId="0"/>
      <p:bldP spid="41"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122368" y="2098514"/>
            <a:ext cx="762000" cy="498872"/>
            <a:chOff x="0" y="0"/>
            <a:chExt cx="1549" cy="1351"/>
          </a:xfrm>
        </p:grpSpPr>
        <p:sp>
          <p:nvSpPr>
            <p:cNvPr id="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6" name="Line 7"/>
          <p:cNvSpPr>
            <a:spLocks noChangeShapeType="1"/>
          </p:cNvSpPr>
          <p:nvPr/>
        </p:nvSpPr>
        <p:spPr bwMode="auto">
          <a:xfrm>
            <a:off x="2043956" y="2555714"/>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7" name="Text Box 8"/>
          <p:cNvSpPr txBox="1">
            <a:spLocks noChangeArrowheads="1"/>
          </p:cNvSpPr>
          <p:nvPr/>
        </p:nvSpPr>
        <p:spPr bwMode="auto">
          <a:xfrm>
            <a:off x="1383556" y="204450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تكون </a:t>
            </a:r>
            <a:r>
              <a:rPr lang="ar-EG" sz="2400" b="1" dirty="0">
                <a:solidFill>
                  <a:srgbClr val="002060"/>
                </a:solidFill>
              </a:rPr>
              <a:t>دائما نشيطة </a:t>
            </a:r>
            <a:endParaRPr lang="en-US" sz="7200" b="1" dirty="0">
              <a:solidFill>
                <a:srgbClr val="002060"/>
              </a:solidFill>
            </a:endParaRPr>
          </a:p>
        </p:txBody>
      </p:sp>
      <p:sp>
        <p:nvSpPr>
          <p:cNvPr id="8" name="Text Box 9"/>
          <p:cNvSpPr txBox="1">
            <a:spLocks noChangeArrowheads="1"/>
          </p:cNvSpPr>
          <p:nvPr/>
        </p:nvSpPr>
        <p:spPr bwMode="auto">
          <a:xfrm>
            <a:off x="7339254" y="2172333"/>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a:solidFill>
                  <a:srgbClr val="FFFFFF"/>
                </a:solidFill>
              </a:rPr>
              <a:t>1</a:t>
            </a:r>
          </a:p>
        </p:txBody>
      </p:sp>
      <p:sp>
        <p:nvSpPr>
          <p:cNvPr id="13" name="Line 14"/>
          <p:cNvSpPr>
            <a:spLocks noChangeShapeType="1"/>
          </p:cNvSpPr>
          <p:nvPr/>
        </p:nvSpPr>
        <p:spPr bwMode="auto">
          <a:xfrm>
            <a:off x="2043956" y="3241514"/>
            <a:ext cx="5078413" cy="3572"/>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14" name="Text Box 15"/>
          <p:cNvSpPr txBox="1">
            <a:spLocks noChangeArrowheads="1"/>
          </p:cNvSpPr>
          <p:nvPr/>
        </p:nvSpPr>
        <p:spPr bwMode="auto">
          <a:xfrm>
            <a:off x="1383556" y="2764588"/>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دءوبة </a:t>
            </a:r>
            <a:r>
              <a:rPr lang="ar-EG" sz="2400" b="1" dirty="0">
                <a:solidFill>
                  <a:srgbClr val="002060"/>
                </a:solidFill>
              </a:rPr>
              <a:t>على العمل المتواصل </a:t>
            </a:r>
            <a:endParaRPr lang="en-US" sz="7200" b="1" dirty="0">
              <a:solidFill>
                <a:srgbClr val="002060"/>
              </a:solidFill>
            </a:endParaRPr>
          </a:p>
        </p:txBody>
      </p:sp>
      <p:sp>
        <p:nvSpPr>
          <p:cNvPr id="20" name="Line 21"/>
          <p:cNvSpPr>
            <a:spLocks noChangeShapeType="1"/>
          </p:cNvSpPr>
          <p:nvPr/>
        </p:nvSpPr>
        <p:spPr bwMode="auto">
          <a:xfrm>
            <a:off x="2043956" y="391064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nchor="ctr"/>
          <a:lstStyle/>
          <a:p>
            <a:pPr algn="ctr" rtl="1"/>
            <a:endParaRPr lang="ar-EG" sz="2400">
              <a:solidFill>
                <a:prstClr val="black"/>
              </a:solidFill>
              <a:latin typeface="Arial" charset="0"/>
            </a:endParaRPr>
          </a:p>
        </p:txBody>
      </p:sp>
      <p:sp>
        <p:nvSpPr>
          <p:cNvPr id="21" name="Text Box 22"/>
          <p:cNvSpPr txBox="1">
            <a:spLocks noChangeArrowheads="1"/>
          </p:cNvSpPr>
          <p:nvPr/>
        </p:nvSpPr>
        <p:spPr bwMode="auto">
          <a:xfrm>
            <a:off x="1383556" y="3412660"/>
            <a:ext cx="5738813" cy="45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002060"/>
                </a:solidFill>
              </a:rPr>
              <a:t>قادرة </a:t>
            </a:r>
            <a:r>
              <a:rPr lang="ar-EG" sz="2400" b="1" dirty="0">
                <a:solidFill>
                  <a:srgbClr val="002060"/>
                </a:solidFill>
              </a:rPr>
              <a:t>على بذل الجهد بانتظام وكفاءة واستمرارية </a:t>
            </a:r>
            <a:endParaRPr lang="en-US" sz="7200" b="1" dirty="0">
              <a:solidFill>
                <a:srgbClr val="002060"/>
              </a:solidFill>
            </a:endParaRPr>
          </a:p>
        </p:txBody>
      </p:sp>
      <p:sp>
        <p:nvSpPr>
          <p:cNvPr id="31" name="Title 1"/>
          <p:cNvSpPr txBox="1">
            <a:spLocks/>
          </p:cNvSpPr>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a:r>
              <a:rPr lang="ar-EG" sz="3200" b="1" dirty="0">
                <a:solidFill>
                  <a:srgbClr val="000000"/>
                </a:solidFill>
              </a:rPr>
              <a:t>أقوى الشخصيات تأثيرا </a:t>
            </a:r>
            <a:endParaRPr lang="fr-FR" sz="3200" b="1" dirty="0">
              <a:solidFill>
                <a:srgbClr val="000000"/>
              </a:solidFill>
            </a:endParaRPr>
          </a:p>
        </p:txBody>
      </p:sp>
      <p:grpSp>
        <p:nvGrpSpPr>
          <p:cNvPr id="32" name="Group 3"/>
          <p:cNvGrpSpPr>
            <a:grpSpLocks/>
          </p:cNvGrpSpPr>
          <p:nvPr/>
        </p:nvGrpSpPr>
        <p:grpSpPr bwMode="auto">
          <a:xfrm>
            <a:off x="7122368" y="2769772"/>
            <a:ext cx="762000" cy="498872"/>
            <a:chOff x="0" y="0"/>
            <a:chExt cx="1549" cy="1351"/>
          </a:xfrm>
        </p:grpSpPr>
        <p:sp>
          <p:nvSpPr>
            <p:cNvPr id="33"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4"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5"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36" name="Text Box 9"/>
          <p:cNvSpPr txBox="1">
            <a:spLocks noChangeArrowheads="1"/>
          </p:cNvSpPr>
          <p:nvPr/>
        </p:nvSpPr>
        <p:spPr bwMode="auto">
          <a:xfrm>
            <a:off x="7339253" y="2843591"/>
            <a:ext cx="313940"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GB" sz="2100" b="1" dirty="0">
                <a:solidFill>
                  <a:srgbClr val="FFFFFF"/>
                </a:solidFill>
              </a:rPr>
              <a:t>2</a:t>
            </a:r>
            <a:endParaRPr lang="en-US" sz="2100" b="1" dirty="0">
              <a:solidFill>
                <a:srgbClr val="FFFFFF"/>
              </a:solidFill>
            </a:endParaRPr>
          </a:p>
        </p:txBody>
      </p:sp>
      <p:grpSp>
        <p:nvGrpSpPr>
          <p:cNvPr id="37" name="Group 3"/>
          <p:cNvGrpSpPr>
            <a:grpSpLocks/>
          </p:cNvGrpSpPr>
          <p:nvPr/>
        </p:nvGrpSpPr>
        <p:grpSpPr bwMode="auto">
          <a:xfrm>
            <a:off x="7122368" y="3441030"/>
            <a:ext cx="762000" cy="498872"/>
            <a:chOff x="0" y="0"/>
            <a:chExt cx="1549" cy="1351"/>
          </a:xfrm>
        </p:grpSpPr>
        <p:sp>
          <p:nvSpPr>
            <p:cNvPr id="38" name="AutoShape 4"/>
            <p:cNvSpPr>
              <a:spLocks noChangeArrowheads="1"/>
            </p:cNvSpPr>
            <p:nvPr/>
          </p:nvSpPr>
          <p:spPr bwMode="auto">
            <a:xfrm>
              <a:off x="13" y="23"/>
              <a:ext cx="1536" cy="1328"/>
            </a:xfrm>
            <a:prstGeom prst="hexagon">
              <a:avLst>
                <a:gd name="adj" fmla="val 28916"/>
                <a:gd name="vf" fmla="val 115470"/>
              </a:avLst>
            </a:prstGeom>
            <a:solidFill>
              <a:srgbClr val="00B05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3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endParaRPr lang="ar-EG" sz="700">
                <a:solidFill>
                  <a:srgbClr val="333300"/>
                </a:solidFill>
                <a:latin typeface="Verdana" pitchFamily="34" charset="0"/>
              </a:endParaRPr>
            </a:p>
          </p:txBody>
        </p:sp>
        <p:sp>
          <p:nvSpPr>
            <p:cNvPr id="40" name="AutoShape 6"/>
            <p:cNvSpPr>
              <a:spLocks noChangeArrowheads="1"/>
            </p:cNvSpPr>
            <p:nvPr/>
          </p:nvSpPr>
          <p:spPr bwMode="auto">
            <a:xfrm>
              <a:off x="90" y="81"/>
              <a:ext cx="1349" cy="1167"/>
            </a:xfrm>
            <a:prstGeom prst="hexagon">
              <a:avLst>
                <a:gd name="adj" fmla="val 28896"/>
                <a:gd name="vf" fmla="val 115470"/>
              </a:avLst>
            </a:prstGeom>
            <a:gradFill>
              <a:gsLst>
                <a:gs pos="0">
                  <a:srgbClr val="00B050"/>
                </a:gs>
                <a:gs pos="50000">
                  <a:srgbClr val="92D050"/>
                </a:gs>
                <a:gs pos="100000">
                  <a:srgbClr val="009900"/>
                </a:gs>
              </a:gsLst>
              <a:lin ang="5400000" scaled="0"/>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defRPr/>
              </a:pPr>
              <a:endParaRPr lang="ar-EG" sz="700">
                <a:solidFill>
                  <a:srgbClr val="333300"/>
                </a:solidFill>
                <a:latin typeface="Verdana" panose="020B0604030504040204" pitchFamily="34" charset="0"/>
              </a:endParaRPr>
            </a:p>
          </p:txBody>
        </p:sp>
      </p:grpSp>
      <p:sp>
        <p:nvSpPr>
          <p:cNvPr id="41" name="Text Box 9"/>
          <p:cNvSpPr txBox="1">
            <a:spLocks noChangeArrowheads="1"/>
          </p:cNvSpPr>
          <p:nvPr/>
        </p:nvSpPr>
        <p:spPr bwMode="auto">
          <a:xfrm>
            <a:off x="7339254" y="3514849"/>
            <a:ext cx="313939" cy="405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1633" tIns="40816" rIns="81633" bIns="40816">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en-US" sz="2100" b="1" dirty="0" smtClean="0">
                <a:solidFill>
                  <a:srgbClr val="FFFFFF"/>
                </a:solidFill>
              </a:rPr>
              <a:t>3</a:t>
            </a:r>
            <a:endParaRPr lang="en-US" sz="2100" b="1" dirty="0">
              <a:solidFill>
                <a:srgbClr val="FFFFFF"/>
              </a:solidFill>
            </a:endParaRPr>
          </a:p>
        </p:txBody>
      </p:sp>
      <p:sp>
        <p:nvSpPr>
          <p:cNvPr id="10" name="Rectangle 9"/>
          <p:cNvSpPr/>
          <p:nvPr/>
        </p:nvSpPr>
        <p:spPr>
          <a:xfrm>
            <a:off x="1924124" y="1245989"/>
            <a:ext cx="7184380" cy="461665"/>
          </a:xfrm>
          <a:prstGeom prst="rect">
            <a:avLst/>
          </a:prstGeom>
        </p:spPr>
        <p:txBody>
          <a:bodyPr wrap="square">
            <a:spAutoFit/>
          </a:bodyPr>
          <a:lstStyle/>
          <a:p>
            <a:pPr algn="r" rtl="1"/>
            <a:r>
              <a:rPr lang="ar-EG" sz="2400" b="1" dirty="0"/>
              <a:t>هي الشخصية الاجتماعية الناجحة الناضجة وتتسم هذه الشخصية بأنها:</a:t>
            </a:r>
          </a:p>
        </p:txBody>
      </p:sp>
    </p:spTree>
    <p:extLst>
      <p:ext uri="{BB962C8B-B14F-4D97-AF65-F5344CB8AC3E}">
        <p14:creationId xmlns:p14="http://schemas.microsoft.com/office/powerpoint/2010/main" xmlns="" val="1031082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animBg="1"/>
      <p:bldP spid="14" grpId="0"/>
      <p:bldP spid="20" grpId="0" animBg="1"/>
      <p:bldP spid="21" grpId="0"/>
      <p:bldP spid="36" grpId="0"/>
      <p:bldP spid="41"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211</TotalTime>
  <Pages>0</Pages>
  <Words>2206</Words>
  <Characters>0</Characters>
  <Application>Microsoft Office PowerPoint</Application>
  <DocSecurity>0</DocSecurity>
  <PresentationFormat>On-screen Show (16:9)</PresentationFormat>
  <Lines>0</Lines>
  <Paragraphs>257</Paragraphs>
  <Slides>66</Slides>
  <Notes>0</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默认设计模板_2</vt:lpstr>
      <vt:lpstr>مهارات التاثير والذكاء الاجتماعى</vt:lpstr>
      <vt:lpstr>Slide 2</vt:lpstr>
      <vt:lpstr>مقدمة</vt:lpstr>
      <vt:lpstr>Slide 4</vt:lpstr>
      <vt:lpstr>Slide 5</vt:lpstr>
      <vt:lpstr>أشهر قواعد الــتأثير في الناس</vt:lpstr>
      <vt:lpstr>Slide 7</vt:lpstr>
      <vt:lpstr>Slide 8</vt:lpstr>
      <vt:lpstr>Slide 9</vt:lpstr>
      <vt:lpstr>Slide 10</vt:lpstr>
      <vt:lpstr>عامل الناس على قدر عقولهم </vt:lpstr>
      <vt:lpstr>Slide 12</vt:lpstr>
      <vt:lpstr>Slide 13</vt:lpstr>
      <vt:lpstr>Slide 14</vt:lpstr>
      <vt:lpstr>Slide 15</vt:lpstr>
      <vt:lpstr>Slide 16</vt:lpstr>
      <vt:lpstr>التأثير في الرؤساء والمرؤوسين </vt:lpstr>
      <vt:lpstr>تمرين عملي</vt:lpstr>
      <vt:lpstr>تمرين عملي</vt:lpstr>
      <vt:lpstr>Slide 20</vt:lpstr>
      <vt:lpstr>مقدمة</vt:lpstr>
      <vt:lpstr>أسألك سؤالا هل لديك القدرة</vt:lpstr>
      <vt:lpstr>Slide 23</vt:lpstr>
      <vt:lpstr>Slide 24</vt:lpstr>
      <vt:lpstr>Slide 25</vt:lpstr>
      <vt:lpstr>مظاهر الذكاء الاجتماعي</vt:lpstr>
      <vt:lpstr>Slide 27</vt:lpstr>
      <vt:lpstr>Slide 28</vt:lpstr>
      <vt:lpstr>Slide 29</vt:lpstr>
      <vt:lpstr>Slide 30</vt:lpstr>
      <vt:lpstr>Slide 31</vt:lpstr>
      <vt:lpstr>المظاهر الخاصة التي يبدو فيها الذكاء الاجتماعي</vt:lpstr>
      <vt:lpstr>1. حسن التصرف في المواقف الاجتماعية</vt:lpstr>
      <vt:lpstr>2. التعرف على الحالة النفسية للآخرين</vt:lpstr>
      <vt:lpstr>3. القدرة على تذكر الوجوه والأسماء</vt:lpstr>
      <vt:lpstr>4. سلامة الحكم على السلوك الإنساني</vt:lpstr>
      <vt:lpstr>5. روح الدعابة والمرح</vt:lpstr>
      <vt:lpstr>الذكاء الاجتماعي في موقع المسؤولية (الذكاء والسطوة)</vt:lpstr>
      <vt:lpstr>1- سطوة المنصب</vt:lpstr>
      <vt:lpstr>2- سطوة الفرصة</vt:lpstr>
      <vt:lpstr>3- سطوة الثروة</vt:lpstr>
      <vt:lpstr>4- سطوة الخبرة</vt:lpstr>
      <vt:lpstr>5- سطوة العلاقات</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لعبة المنضاد</vt:lpstr>
      <vt:lpstr>Slide 66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Ric6000</dc:creator>
  <cp:lastModifiedBy>atar</cp:lastModifiedBy>
  <cp:revision>36</cp:revision>
  <cp:lastPrinted>1899-12-30T00:00:00Z</cp:lastPrinted>
  <dcterms:created xsi:type="dcterms:W3CDTF">2010-11-17T20:19:02Z</dcterms:created>
  <dcterms:modified xsi:type="dcterms:W3CDTF">2015-03-18T14:32:00Z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