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356" r:id="rId2"/>
    <p:sldId id="357" r:id="rId3"/>
    <p:sldId id="358" r:id="rId4"/>
    <p:sldId id="359" r:id="rId5"/>
    <p:sldId id="259" r:id="rId6"/>
    <p:sldId id="375" r:id="rId7"/>
    <p:sldId id="361" r:id="rId8"/>
    <p:sldId id="362" r:id="rId9"/>
    <p:sldId id="363" r:id="rId10"/>
    <p:sldId id="360" r:id="rId11"/>
    <p:sldId id="364" r:id="rId12"/>
    <p:sldId id="365" r:id="rId13"/>
    <p:sldId id="366" r:id="rId14"/>
    <p:sldId id="367" r:id="rId15"/>
    <p:sldId id="376" r:id="rId16"/>
    <p:sldId id="368" r:id="rId17"/>
    <p:sldId id="297" r:id="rId18"/>
    <p:sldId id="369" r:id="rId19"/>
    <p:sldId id="370" r:id="rId20"/>
    <p:sldId id="371" r:id="rId21"/>
    <p:sldId id="342" r:id="rId22"/>
    <p:sldId id="372" r:id="rId23"/>
    <p:sldId id="373" r:id="rId24"/>
    <p:sldId id="374"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99"/>
    <a:srgbClr val="800000"/>
    <a:srgbClr val="003300"/>
    <a:srgbClr val="0000FF"/>
    <a:srgbClr val="6600CC"/>
    <a:srgbClr val="9900CC"/>
    <a:srgbClr val="660033"/>
    <a:srgbClr val="FFFFCC"/>
    <a:srgbClr val="336600"/>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0" d="100"/>
          <a:sy n="30" d="100"/>
        </p:scale>
        <p:origin x="-72" y="-7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8D9BFFD-FE0E-4ACF-AB95-5462C2247740}" type="datetimeFigureOut">
              <a:rPr lang="ar-SA" smtClean="0"/>
              <a:pPr/>
              <a:t>25/12/1437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D46261D-980C-4B48-9AA8-DFA3A6B85D16}"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1DFE86A-DBE9-42DF-AE20-1B107C923AA3}" type="datetimeFigureOut">
              <a:rPr lang="ar-SA" smtClean="0"/>
              <a:pPr/>
              <a:t>25/12/1437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AE59D98-4C5B-42C9-994B-D45CD33BA719}" type="slidenum">
              <a:rPr lang="ar-SA" smtClean="0"/>
              <a:pPr/>
              <a:t>‹#›</a:t>
            </a:fld>
            <a:endParaRPr lang="ar-SA"/>
          </a:p>
        </p:txBody>
      </p:sp>
    </p:spTree>
  </p:cSld>
  <p:clrMapOvr>
    <a:masterClrMapping/>
  </p:clrMapOvr>
  <p:transition>
    <p:wheel spokes="3"/>
    <p:sndAc>
      <p:stSnd>
        <p:snd r:embed="rId1" name="CH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DFE86A-DBE9-42DF-AE20-1B107C923AA3}" type="datetimeFigureOut">
              <a:rPr lang="ar-SA" smtClean="0"/>
              <a:pPr/>
              <a:t>25/12/1437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E59D98-4C5B-42C9-994B-D45CD33BA719}"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3"/>
    <p:sndAc>
      <p:stSnd>
        <p:snd r:embed="rId13" name="CHA.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6.wav"/></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audio" Target="../media/audio13.wav"/><Relationship Id="rId4" Type="http://schemas.openxmlformats.org/officeDocument/2006/relationships/audio" Target="../media/audio12.wav"/></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audio" Target="../media/audio12.wav"/><Relationship Id="rId4" Type="http://schemas.openxmlformats.org/officeDocument/2006/relationships/audio" Target="../media/audio6.wav"/></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7"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6.wav"/></Relationships>
</file>

<file path=ppt/slides/_rels/slide1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14.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6.wav"/><Relationship Id="rId4" Type="http://schemas.openxmlformats.org/officeDocument/2006/relationships/audio" Target="../media/audio15.wav"/></Relationships>
</file>

<file path=ppt/slides/_rels/slide1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4.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6.wav"/><Relationship Id="rId4" Type="http://schemas.openxmlformats.org/officeDocument/2006/relationships/audio" Target="../media/audio15.wav"/></Relationships>
</file>

<file path=ppt/slides/_rels/slide17.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8.wav"/></Relationships>
</file>

<file path=ppt/slides/_rels/slide1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0.wav"/></Relationships>
</file>

<file path=ppt/slides/_rels/slide1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0.wav"/></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3.wav"/></Relationships>
</file>

<file path=ppt/slides/_rels/slide23.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3.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10.wav"/></Relationships>
</file>

<file path=ppt/slides/_rels/slide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New folder (2)\uyg.gif"/>
          <p:cNvPicPr>
            <a:picLocks noChangeAspect="1" noChangeArrowheads="1"/>
          </p:cNvPicPr>
          <p:nvPr/>
        </p:nvPicPr>
        <p:blipFill>
          <a:blip r:embed="rId4" cstate="print"/>
          <a:stretch>
            <a:fillRect/>
          </a:stretch>
        </p:blipFill>
        <p:spPr bwMode="auto">
          <a:xfrm rot="19660149">
            <a:off x="1884846" y="911606"/>
            <a:ext cx="5616732" cy="4347487"/>
          </a:xfrm>
          <a:prstGeom prst="rect">
            <a:avLst/>
          </a:prstGeom>
          <a:noFill/>
          <a:ln>
            <a:noFill/>
          </a:ln>
          <a:effectLst>
            <a:outerShdw blurRad="225425" dist="50800" dir="5220000" algn="ctr">
              <a:srgbClr val="000000">
                <a:alpha val="33000"/>
              </a:srgbClr>
            </a:outerShdw>
          </a:effectLst>
        </p:spPr>
      </p:pic>
      <p:sp>
        <p:nvSpPr>
          <p:cNvPr id="5" name="مربع نص 4"/>
          <p:cNvSpPr txBox="1"/>
          <p:nvPr/>
        </p:nvSpPr>
        <p:spPr>
          <a:xfrm>
            <a:off x="2786050" y="2428868"/>
            <a:ext cx="4184159" cy="1200329"/>
          </a:xfrm>
          <a:prstGeom prst="rect">
            <a:avLst/>
          </a:prstGeom>
          <a:noFill/>
        </p:spPr>
        <p:txBody>
          <a:bodyPr wrap="none" rtlCol="1">
            <a:spAutoFit/>
          </a:bodyPr>
          <a:lstStyle/>
          <a:p>
            <a:r>
              <a:rPr lang="ar-EG" sz="7200" b="1" dirty="0" smtClean="0">
                <a:solidFill>
                  <a:schemeClr val="bg1"/>
                </a:solidFill>
              </a:rPr>
              <a:t>الوحدة الأولى</a:t>
            </a:r>
            <a:endParaRPr lang="en-US" sz="7200" b="1" dirty="0">
              <a:solidFill>
                <a:schemeClr val="bg1"/>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1097 - squeak.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rot="5400000" flipH="1">
            <a:off x="2797739" y="-2274351"/>
            <a:ext cx="3548522" cy="8572560"/>
            <a:chOff x="500034" y="1000108"/>
            <a:chExt cx="8143932" cy="5214974"/>
          </a:xfrm>
        </p:grpSpPr>
        <p:sp>
          <p:nvSpPr>
            <p:cNvPr id="3" name="مخطط انسيابي: محطة طرفية 2"/>
            <p:cNvSpPr/>
            <p:nvPr/>
          </p:nvSpPr>
          <p:spPr>
            <a:xfrm>
              <a:off x="500034" y="1000108"/>
              <a:ext cx="8143932" cy="5214974"/>
            </a:xfrm>
            <a:prstGeom prst="round2Diag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ذو زوايا قطرية مخدوشة 3"/>
            <p:cNvSpPr/>
            <p:nvPr/>
          </p:nvSpPr>
          <p:spPr>
            <a:xfrm>
              <a:off x="928671" y="1087025"/>
              <a:ext cx="7358116" cy="5084600"/>
            </a:xfrm>
            <a:prstGeom prst="round2DiagRect">
              <a:avLst/>
            </a:prstGeom>
            <a:solidFill>
              <a:srgbClr val="FFCCFF"/>
            </a:solidFill>
            <a:ln w="53975">
              <a:gradFill>
                <a:gsLst>
                  <a:gs pos="0">
                    <a:srgbClr val="FF3399"/>
                  </a:gs>
                  <a:gs pos="25000">
                    <a:srgbClr val="FF6633"/>
                  </a:gs>
                  <a:gs pos="50000">
                    <a:srgbClr val="FFFF00"/>
                  </a:gs>
                  <a:gs pos="75000">
                    <a:srgbClr val="01A78F"/>
                  </a:gs>
                  <a:gs pos="100000">
                    <a:srgbClr val="3366FF"/>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0000FF"/>
                </a:solidFill>
              </a:endParaRPr>
            </a:p>
          </p:txBody>
        </p:sp>
      </p:grpSp>
      <p:sp>
        <p:nvSpPr>
          <p:cNvPr id="5" name="Rectangle 1"/>
          <p:cNvSpPr>
            <a:spLocks noChangeArrowheads="1"/>
          </p:cNvSpPr>
          <p:nvPr/>
        </p:nvSpPr>
        <p:spPr bwMode="auto">
          <a:xfrm>
            <a:off x="357158" y="495240"/>
            <a:ext cx="8286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3600" b="1" dirty="0" smtClean="0">
                <a:solidFill>
                  <a:srgbClr val="800000"/>
                </a:solidFill>
              </a:rPr>
              <a:t>ثانياً: </a:t>
            </a:r>
            <a:r>
              <a:rPr lang="ar-EG" sz="3600" b="1" dirty="0" smtClean="0">
                <a:solidFill>
                  <a:srgbClr val="000099"/>
                </a:solidFill>
              </a:rPr>
              <a:t>إذا حدث أن شاهدت حادث سيارة معتاداً أو حادث شغب يسيراً في ملعب لكرة القدم، ثم في اليوم التالي قرأت الخبر في صحيفتين مختلفتين، فبم تسمى رواية الصحيفة التي أغفلت سبب الحادث؟ وبم تسمى رواية الصحيفة الأخرى التي زادت في حجم الحادث؟</a:t>
            </a:r>
            <a:endParaRPr lang="en-US" sz="3600" dirty="0">
              <a:solidFill>
                <a:srgbClr val="000099"/>
              </a:solidFill>
            </a:endParaRPr>
          </a:p>
        </p:txBody>
      </p:sp>
      <p:pic>
        <p:nvPicPr>
          <p:cNvPr id="6" name="صورة 5" descr="1340.gif"/>
          <p:cNvPicPr>
            <a:picLocks noChangeAspect="1"/>
          </p:cNvPicPr>
          <p:nvPr/>
        </p:nvPicPr>
        <p:blipFill>
          <a:blip r:embed="rId7" cstate="print"/>
          <a:stretch>
            <a:fillRect/>
          </a:stretch>
        </p:blipFill>
        <p:spPr>
          <a:xfrm>
            <a:off x="285720" y="4214818"/>
            <a:ext cx="8572560" cy="1966391"/>
          </a:xfrm>
          <a:prstGeom prst="rect">
            <a:avLst/>
          </a:prstGeom>
          <a:scene3d>
            <a:camera prst="perspectiveBelow"/>
            <a:lightRig rig="threePt" dir="t"/>
          </a:scene3d>
        </p:spPr>
      </p:pic>
      <p:sp>
        <p:nvSpPr>
          <p:cNvPr id="7" name="Rectangle 1"/>
          <p:cNvSpPr>
            <a:spLocks noChangeArrowheads="1"/>
          </p:cNvSpPr>
          <p:nvPr/>
        </p:nvSpPr>
        <p:spPr bwMode="auto">
          <a:xfrm>
            <a:off x="428596" y="4643145"/>
            <a:ext cx="814393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solidFill>
                  <a:srgbClr val="800000"/>
                </a:solidFill>
              </a:rPr>
              <a:t>أسمي رواية الصحيفة الأولى رواية </a:t>
            </a:r>
            <a:r>
              <a:rPr lang="ar-EG" sz="1000" dirty="0" smtClean="0">
                <a:solidFill>
                  <a:srgbClr val="800000"/>
                </a:solidFill>
              </a:rPr>
              <a:t>.............................................................................</a:t>
            </a:r>
            <a:endParaRPr lang="en-US" sz="1000" dirty="0">
              <a:solidFill>
                <a:srgbClr val="800000"/>
              </a:solidFill>
            </a:endParaRPr>
          </a:p>
        </p:txBody>
      </p:sp>
      <p:sp>
        <p:nvSpPr>
          <p:cNvPr id="8" name="مربع نص 7"/>
          <p:cNvSpPr txBox="1"/>
          <p:nvPr/>
        </p:nvSpPr>
        <p:spPr>
          <a:xfrm>
            <a:off x="1428728" y="4643446"/>
            <a:ext cx="1271502" cy="646331"/>
          </a:xfrm>
          <a:prstGeom prst="rect">
            <a:avLst/>
          </a:prstGeom>
          <a:noFill/>
        </p:spPr>
        <p:txBody>
          <a:bodyPr wrap="none" rtlCol="0">
            <a:spAutoFit/>
          </a:bodyPr>
          <a:lstStyle/>
          <a:p>
            <a:pPr algn="ctr"/>
            <a:r>
              <a:rPr lang="ar-SA" sz="3600" b="1" dirty="0" smtClean="0">
                <a:solidFill>
                  <a:srgbClr val="C00000"/>
                </a:solidFill>
              </a:rPr>
              <a:t>مضللة.</a:t>
            </a:r>
            <a:endParaRPr lang="en-US" sz="36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fmla="#ppt_w*sin(2.5*pi*$)">
                                          <p:val>
                                            <p:fltVal val="0"/>
                                          </p:val>
                                        </p:tav>
                                        <p:tav tm="100000">
                                          <p:val>
                                            <p:fltVal val="1"/>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05 - basketball net swich.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fmla="#ppt_w*sin(2.5*pi*$)">
                                          <p:val>
                                            <p:fltVal val="0"/>
                                          </p:val>
                                        </p:tav>
                                        <p:tav tm="100000">
                                          <p:val>
                                            <p:fltVal val="1"/>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0105 - basketball net swich.wav"/>
                                        </p:tgtEl>
                                      </p:cMediaNode>
                                    </p:audio>
                                  </p:sub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hammer.wav"/>
                                        </p:tgtEl>
                                      </p:cMediaNode>
                                    </p:audio>
                                  </p:subTnLst>
                                </p:cTn>
                              </p:par>
                              <p:par>
                                <p:cTn id="23" presetID="43"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0569 - golf swing.wav"/>
                                        </p:tgtEl>
                                      </p:cMediaNode>
                                    </p:audio>
                                  </p:sub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2.5"/>
                                          </p:val>
                                        </p:tav>
                                        <p:tav tm="100000">
                                          <p:val>
                                            <p:strVal val="#ppt_w"/>
                                          </p:val>
                                        </p:tav>
                                      </p:tavLst>
                                    </p:anim>
                                    <p:anim calcmode="lin" valueType="num">
                                      <p:cBhvr>
                                        <p:cTn id="35" dur="500" fill="hold"/>
                                        <p:tgtEl>
                                          <p:spTgt spid="8"/>
                                        </p:tgtEl>
                                        <p:attrNameLst>
                                          <p:attrName>ppt_h</p:attrName>
                                        </p:attrNameLst>
                                      </p:cBhvr>
                                      <p:tavLst>
                                        <p:tav tm="0">
                                          <p:val>
                                            <p:strVal val="#ppt_h*0.01"/>
                                          </p:val>
                                        </p:tav>
                                        <p:tav tm="100000">
                                          <p:val>
                                            <p:strVal val="#ppt_h"/>
                                          </p:val>
                                        </p:tav>
                                      </p:tavLst>
                                    </p:anim>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h+1"/>
                                          </p:val>
                                        </p:tav>
                                        <p:tav tm="100000">
                                          <p:val>
                                            <p:strVal val="#ppt_y"/>
                                          </p:val>
                                        </p:tav>
                                      </p:tavLst>
                                    </p:anim>
                                    <p:animEffect transition="in" filter="fade">
                                      <p:cBhvr>
                                        <p:cTn id="38"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6" name="1267 - tw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rot="5400000" flipH="1">
            <a:off x="2797739" y="-2274351"/>
            <a:ext cx="3548522" cy="8572560"/>
            <a:chOff x="500034" y="1000108"/>
            <a:chExt cx="8143932" cy="5214974"/>
          </a:xfrm>
        </p:grpSpPr>
        <p:sp>
          <p:nvSpPr>
            <p:cNvPr id="3" name="مخطط انسيابي: محطة طرفية 2"/>
            <p:cNvSpPr/>
            <p:nvPr/>
          </p:nvSpPr>
          <p:spPr>
            <a:xfrm>
              <a:off x="500034" y="1000108"/>
              <a:ext cx="8143932" cy="5214974"/>
            </a:xfrm>
            <a:prstGeom prst="round2Diag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ذو زوايا قطرية مخدوشة 3"/>
            <p:cNvSpPr/>
            <p:nvPr/>
          </p:nvSpPr>
          <p:spPr>
            <a:xfrm>
              <a:off x="928671" y="1087025"/>
              <a:ext cx="7358116" cy="5084600"/>
            </a:xfrm>
            <a:prstGeom prst="round2DiagRect">
              <a:avLst/>
            </a:prstGeom>
            <a:solidFill>
              <a:srgbClr val="FFCCFF"/>
            </a:solidFill>
            <a:ln w="53975">
              <a:gradFill>
                <a:gsLst>
                  <a:gs pos="0">
                    <a:srgbClr val="FF3399"/>
                  </a:gs>
                  <a:gs pos="25000">
                    <a:srgbClr val="FF6633"/>
                  </a:gs>
                  <a:gs pos="50000">
                    <a:srgbClr val="FFFF00"/>
                  </a:gs>
                  <a:gs pos="75000">
                    <a:srgbClr val="01A78F"/>
                  </a:gs>
                  <a:gs pos="100000">
                    <a:srgbClr val="3366FF"/>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0000FF"/>
                </a:solidFill>
              </a:endParaRPr>
            </a:p>
          </p:txBody>
        </p:sp>
      </p:grpSp>
      <p:sp>
        <p:nvSpPr>
          <p:cNvPr id="5" name="Rectangle 1"/>
          <p:cNvSpPr>
            <a:spLocks noChangeArrowheads="1"/>
          </p:cNvSpPr>
          <p:nvPr/>
        </p:nvSpPr>
        <p:spPr bwMode="auto">
          <a:xfrm>
            <a:off x="357158" y="495240"/>
            <a:ext cx="828680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3600" b="1" dirty="0" smtClean="0">
                <a:solidFill>
                  <a:srgbClr val="800000"/>
                </a:solidFill>
              </a:rPr>
              <a:t>ثانياً: </a:t>
            </a:r>
            <a:r>
              <a:rPr lang="ar-EG" sz="3600" b="1" dirty="0" smtClean="0">
                <a:solidFill>
                  <a:srgbClr val="000099"/>
                </a:solidFill>
              </a:rPr>
              <a:t>إذا حدث أن شاهدت حادث سيارة معتاداً أو حادث شغب يسيراً في ملعب لكرة القدم، ثم في اليوم التالي قرأت الخبر في صحيفتين مختلفتين، فبم تسمى رواية الصحيفة التي أغفلت سبب الحادث؟ وبم تسمى رواية الصحيفة الأخرى التي زادت في حجم الحادث؟</a:t>
            </a:r>
            <a:endParaRPr lang="en-US" sz="3600" dirty="0">
              <a:solidFill>
                <a:srgbClr val="000099"/>
              </a:solidFill>
            </a:endParaRPr>
          </a:p>
        </p:txBody>
      </p:sp>
      <p:pic>
        <p:nvPicPr>
          <p:cNvPr id="6" name="صورة 5" descr="1340.gif"/>
          <p:cNvPicPr>
            <a:picLocks noChangeAspect="1"/>
          </p:cNvPicPr>
          <p:nvPr/>
        </p:nvPicPr>
        <p:blipFill>
          <a:blip r:embed="rId6" cstate="print"/>
          <a:stretch>
            <a:fillRect/>
          </a:stretch>
        </p:blipFill>
        <p:spPr>
          <a:xfrm>
            <a:off x="285720" y="4214818"/>
            <a:ext cx="8572560" cy="1966391"/>
          </a:xfrm>
          <a:prstGeom prst="rect">
            <a:avLst/>
          </a:prstGeom>
          <a:scene3d>
            <a:camera prst="perspectiveBelow"/>
            <a:lightRig rig="threePt" dir="t"/>
          </a:scene3d>
        </p:spPr>
      </p:pic>
      <p:sp>
        <p:nvSpPr>
          <p:cNvPr id="7" name="Rectangle 1"/>
          <p:cNvSpPr>
            <a:spLocks noChangeArrowheads="1"/>
          </p:cNvSpPr>
          <p:nvPr/>
        </p:nvSpPr>
        <p:spPr bwMode="auto">
          <a:xfrm>
            <a:off x="428596" y="4643145"/>
            <a:ext cx="814393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3600" b="1" dirty="0" smtClean="0">
                <a:solidFill>
                  <a:srgbClr val="800000"/>
                </a:solidFill>
              </a:rPr>
              <a:t>أسمي رواية الصحيفة الأخرى رواية</a:t>
            </a:r>
            <a:r>
              <a:rPr lang="ar-EG" sz="1000" dirty="0" smtClean="0">
                <a:solidFill>
                  <a:srgbClr val="800000"/>
                </a:solidFill>
              </a:rPr>
              <a:t>.............................................................................</a:t>
            </a:r>
            <a:endParaRPr lang="en-US" sz="1000" dirty="0">
              <a:solidFill>
                <a:srgbClr val="800000"/>
              </a:solidFill>
            </a:endParaRPr>
          </a:p>
        </p:txBody>
      </p:sp>
      <p:sp>
        <p:nvSpPr>
          <p:cNvPr id="9" name="مربع نص 8"/>
          <p:cNvSpPr txBox="1"/>
          <p:nvPr/>
        </p:nvSpPr>
        <p:spPr>
          <a:xfrm>
            <a:off x="3428992" y="5286388"/>
            <a:ext cx="1271502" cy="646331"/>
          </a:xfrm>
          <a:prstGeom prst="rect">
            <a:avLst/>
          </a:prstGeom>
          <a:noFill/>
        </p:spPr>
        <p:txBody>
          <a:bodyPr wrap="none" rtlCol="0">
            <a:spAutoFit/>
          </a:bodyPr>
          <a:lstStyle/>
          <a:p>
            <a:pPr algn="ctr"/>
            <a:r>
              <a:rPr lang="ar-SA" sz="3600" b="1" dirty="0" smtClean="0">
                <a:solidFill>
                  <a:srgbClr val="C00000"/>
                </a:solidFill>
              </a:rPr>
              <a:t>مضللة.</a:t>
            </a:r>
            <a:endParaRPr lang="en-US" sz="36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13" presetID="43"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
                                        <p:tgtEl>
                                          <p:spTgt spid="7"/>
                                        </p:tgtEl>
                                      </p:cBhvr>
                                    </p:animEffect>
                                    <p:anim calcmode="lin" valueType="num">
                                      <p:cBhvr>
                                        <p:cTn id="16" dur="400" fill="hold"/>
                                        <p:tgtEl>
                                          <p:spTgt spid="7"/>
                                        </p:tgtEl>
                                        <p:attrNameLst>
                                          <p:attrName>ppt_x</p:attrName>
                                        </p:attrNameLst>
                                      </p:cBhvr>
                                      <p:tavLst>
                                        <p:tav tm="0">
                                          <p:val>
                                            <p:strVal val="#ppt_x"/>
                                          </p:val>
                                        </p:tav>
                                        <p:tav tm="100000">
                                          <p:val>
                                            <p:strVal val="#ppt_x"/>
                                          </p:val>
                                        </p:tav>
                                      </p:tavLst>
                                    </p:anim>
                                    <p:anim calcmode="lin" valueType="num">
                                      <p:cBhvr>
                                        <p:cTn id="17" dur="400" fill="hold"/>
                                        <p:tgtEl>
                                          <p:spTgt spid="7"/>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569 - golf swing.wav"/>
                                        </p:tgtEl>
                                      </p:cMediaNode>
                                    </p:audio>
                                  </p:sub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2.5"/>
                                          </p:val>
                                        </p:tav>
                                        <p:tav tm="100000">
                                          <p:val>
                                            <p:strVal val="#ppt_w"/>
                                          </p:val>
                                        </p:tav>
                                      </p:tavLst>
                                    </p:anim>
                                    <p:anim calcmode="lin" valueType="num">
                                      <p:cBhvr>
                                        <p:cTn id="25" dur="500" fill="hold"/>
                                        <p:tgtEl>
                                          <p:spTgt spid="9"/>
                                        </p:tgtEl>
                                        <p:attrNameLst>
                                          <p:attrName>ppt_h</p:attrName>
                                        </p:attrNameLst>
                                      </p:cBhvr>
                                      <p:tavLst>
                                        <p:tav tm="0">
                                          <p:val>
                                            <p:strVal val="#ppt_h*0.01"/>
                                          </p:val>
                                        </p:tav>
                                        <p:tav tm="100000">
                                          <p:val>
                                            <p:strVal val="#ppt_h"/>
                                          </p:val>
                                        </p:tav>
                                      </p:tavLst>
                                    </p:anim>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h+1"/>
                                          </p:val>
                                        </p:tav>
                                        <p:tav tm="100000">
                                          <p:val>
                                            <p:strVal val="#ppt_y"/>
                                          </p:val>
                                        </p:tav>
                                      </p:tavLst>
                                    </p:anim>
                                    <p:animEffect transition="in" filter="fade">
                                      <p:cBhvr>
                                        <p:cTn id="28"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5" name="1267 - tw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rot="5400000" flipH="1">
            <a:off x="2797739" y="-2274351"/>
            <a:ext cx="3548522" cy="8572560"/>
            <a:chOff x="500034" y="1000108"/>
            <a:chExt cx="8143932" cy="5214974"/>
          </a:xfrm>
        </p:grpSpPr>
        <p:sp>
          <p:nvSpPr>
            <p:cNvPr id="3" name="مخطط انسيابي: محطة طرفية 2"/>
            <p:cNvSpPr/>
            <p:nvPr/>
          </p:nvSpPr>
          <p:spPr>
            <a:xfrm>
              <a:off x="500034" y="1000108"/>
              <a:ext cx="8143932" cy="5214974"/>
            </a:xfrm>
            <a:prstGeom prst="round2Diag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ذو زوايا قطرية مخدوشة 3"/>
            <p:cNvSpPr/>
            <p:nvPr/>
          </p:nvSpPr>
          <p:spPr>
            <a:xfrm>
              <a:off x="928671" y="1087025"/>
              <a:ext cx="7358116" cy="5084600"/>
            </a:xfrm>
            <a:prstGeom prst="round2DiagRect">
              <a:avLst/>
            </a:prstGeom>
            <a:solidFill>
              <a:srgbClr val="FFCCFF"/>
            </a:solidFill>
            <a:ln w="53975">
              <a:gradFill>
                <a:gsLst>
                  <a:gs pos="0">
                    <a:srgbClr val="FF3399"/>
                  </a:gs>
                  <a:gs pos="25000">
                    <a:srgbClr val="FF6633"/>
                  </a:gs>
                  <a:gs pos="50000">
                    <a:srgbClr val="FFFF00"/>
                  </a:gs>
                  <a:gs pos="75000">
                    <a:srgbClr val="01A78F"/>
                  </a:gs>
                  <a:gs pos="100000">
                    <a:srgbClr val="3366FF"/>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0000FF"/>
                </a:solidFill>
              </a:endParaRPr>
            </a:p>
          </p:txBody>
        </p:sp>
      </p:grpSp>
      <p:sp>
        <p:nvSpPr>
          <p:cNvPr id="5" name="Rectangle 1"/>
          <p:cNvSpPr>
            <a:spLocks noChangeArrowheads="1"/>
          </p:cNvSpPr>
          <p:nvPr/>
        </p:nvSpPr>
        <p:spPr bwMode="auto">
          <a:xfrm>
            <a:off x="357158" y="714356"/>
            <a:ext cx="82868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3600" b="1" dirty="0" smtClean="0">
                <a:solidFill>
                  <a:srgbClr val="800000"/>
                </a:solidFill>
              </a:rPr>
              <a:t>ثالثاً: </a:t>
            </a:r>
            <a:r>
              <a:rPr lang="ar-EG" sz="3600" b="1" dirty="0" smtClean="0">
                <a:solidFill>
                  <a:srgbClr val="000099"/>
                </a:solidFill>
              </a:rPr>
              <a:t>إذا شاهدت برنامجاً حواريًّا في التلفاز يستشهد بكلام مبتور من سياقه لأحد الناس، ثم يحكم المتحاورون على ذلك الرجل بحكم معين في غيابه بناء على كلام </a:t>
            </a:r>
            <a:r>
              <a:rPr lang="ar-EG" sz="3600" b="1" dirty="0" err="1" smtClean="0">
                <a:solidFill>
                  <a:srgbClr val="000099"/>
                </a:solidFill>
              </a:rPr>
              <a:t>مجزوء</a:t>
            </a:r>
            <a:r>
              <a:rPr lang="ar-EG" sz="3600" b="1" dirty="0" smtClean="0">
                <a:solidFill>
                  <a:srgbClr val="000099"/>
                </a:solidFill>
              </a:rPr>
              <a:t>، فبم تحكم على ذلك التصرف؟</a:t>
            </a:r>
            <a:endParaRPr lang="en-US" sz="3600" dirty="0">
              <a:solidFill>
                <a:srgbClr val="000099"/>
              </a:solidFill>
            </a:endParaRPr>
          </a:p>
        </p:txBody>
      </p:sp>
      <p:pic>
        <p:nvPicPr>
          <p:cNvPr id="6" name="صورة 5" descr="1340.gif"/>
          <p:cNvPicPr>
            <a:picLocks noChangeAspect="1"/>
          </p:cNvPicPr>
          <p:nvPr/>
        </p:nvPicPr>
        <p:blipFill>
          <a:blip r:embed="rId6" cstate="print"/>
          <a:stretch>
            <a:fillRect/>
          </a:stretch>
        </p:blipFill>
        <p:spPr>
          <a:xfrm>
            <a:off x="285720" y="4214818"/>
            <a:ext cx="8572560" cy="1966391"/>
          </a:xfrm>
          <a:prstGeom prst="rect">
            <a:avLst/>
          </a:prstGeom>
          <a:scene3d>
            <a:camera prst="perspectiveBelow"/>
            <a:lightRig rig="threePt" dir="t"/>
          </a:scene3d>
        </p:spPr>
      </p:pic>
      <p:sp>
        <p:nvSpPr>
          <p:cNvPr id="7" name="Rectangle 1"/>
          <p:cNvSpPr>
            <a:spLocks noChangeArrowheads="1"/>
          </p:cNvSpPr>
          <p:nvPr/>
        </p:nvSpPr>
        <p:spPr bwMode="auto">
          <a:xfrm>
            <a:off x="428596" y="4514687"/>
            <a:ext cx="814393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3600" b="1" dirty="0" smtClean="0">
                <a:solidFill>
                  <a:srgbClr val="C00000"/>
                </a:solidFill>
              </a:rPr>
              <a:t>تصرف غير أخلاقي ولا يلتزم بمعايير المهنية الإعلامية وهذا من أساليب التضليل الإعلامي. </a:t>
            </a:r>
            <a:endParaRPr lang="en-US"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fmla="#ppt_w*sin(2.5*pi*$)">
                                          <p:val>
                                            <p:fltVal val="0"/>
                                          </p:val>
                                        </p:tav>
                                        <p:tav tm="100000">
                                          <p:val>
                                            <p:fltVal val="1"/>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05 - basketball net swich.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fmla="#ppt_w*sin(2.5*pi*$)">
                                          <p:val>
                                            <p:fltVal val="0"/>
                                          </p:val>
                                        </p:tav>
                                        <p:tav tm="100000">
                                          <p:val>
                                            <p:fltVal val="1"/>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0105 - basketball net swich.wav"/>
                                        </p:tgtEl>
                                      </p:cMediaNode>
                                    </p:audio>
                                  </p:sub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hammer.wav"/>
                                        </p:tgtEl>
                                      </p:cMediaNode>
                                    </p:audio>
                                  </p:subTnLst>
                                </p:cTn>
                              </p:par>
                              <p:par>
                                <p:cTn id="23" presetID="43"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0569 - golf sw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rot="5400000" flipH="1">
            <a:off x="2797739" y="-2274351"/>
            <a:ext cx="3548522" cy="8572560"/>
            <a:chOff x="500034" y="1000108"/>
            <a:chExt cx="8143932" cy="5214974"/>
          </a:xfrm>
        </p:grpSpPr>
        <p:sp>
          <p:nvSpPr>
            <p:cNvPr id="3" name="مخطط انسيابي: محطة طرفية 2"/>
            <p:cNvSpPr/>
            <p:nvPr/>
          </p:nvSpPr>
          <p:spPr>
            <a:xfrm>
              <a:off x="500034" y="1000108"/>
              <a:ext cx="8143932" cy="5214974"/>
            </a:xfrm>
            <a:prstGeom prst="round2Diag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ذو زوايا قطرية مخدوشة 3"/>
            <p:cNvSpPr/>
            <p:nvPr/>
          </p:nvSpPr>
          <p:spPr>
            <a:xfrm>
              <a:off x="928671" y="1087025"/>
              <a:ext cx="7358116" cy="5084600"/>
            </a:xfrm>
            <a:prstGeom prst="round2DiagRect">
              <a:avLst/>
            </a:prstGeom>
            <a:solidFill>
              <a:srgbClr val="FFCCFF"/>
            </a:solidFill>
            <a:ln w="53975">
              <a:gradFill>
                <a:gsLst>
                  <a:gs pos="0">
                    <a:srgbClr val="FF3399"/>
                  </a:gs>
                  <a:gs pos="25000">
                    <a:srgbClr val="FF6633"/>
                  </a:gs>
                  <a:gs pos="50000">
                    <a:srgbClr val="FFFF00"/>
                  </a:gs>
                  <a:gs pos="75000">
                    <a:srgbClr val="01A78F"/>
                  </a:gs>
                  <a:gs pos="100000">
                    <a:srgbClr val="3366FF"/>
                  </a:gs>
                </a:gsLst>
                <a:lin ang="5400000" scaled="0"/>
              </a:gra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0000FF"/>
                </a:solidFill>
              </a:endParaRPr>
            </a:p>
          </p:txBody>
        </p:sp>
      </p:grpSp>
      <p:sp>
        <p:nvSpPr>
          <p:cNvPr id="5" name="Rectangle 1"/>
          <p:cNvSpPr>
            <a:spLocks noChangeArrowheads="1"/>
          </p:cNvSpPr>
          <p:nvPr/>
        </p:nvSpPr>
        <p:spPr bwMode="auto">
          <a:xfrm>
            <a:off x="357158" y="1228539"/>
            <a:ext cx="82868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3600" b="1" dirty="0" smtClean="0">
                <a:solidFill>
                  <a:srgbClr val="800000"/>
                </a:solidFill>
              </a:rPr>
              <a:t>رابعاً: </a:t>
            </a:r>
            <a:r>
              <a:rPr lang="ar-EG" sz="3600" b="1" dirty="0" smtClean="0">
                <a:solidFill>
                  <a:srgbClr val="000099"/>
                </a:solidFill>
              </a:rPr>
              <a:t>أيهما أوثق في رأيك للتثبت من معلومة محددة أهي الموسوعات التقليدية أم </a:t>
            </a:r>
            <a:r>
              <a:rPr lang="ar-EG" sz="3600" b="1" dirty="0" err="1" smtClean="0">
                <a:solidFill>
                  <a:srgbClr val="000099"/>
                </a:solidFill>
              </a:rPr>
              <a:t>ويكيبيديا</a:t>
            </a:r>
            <a:r>
              <a:rPr lang="ar-EG" sz="3600" b="1" dirty="0" smtClean="0">
                <a:solidFill>
                  <a:srgbClr val="000099"/>
                </a:solidFill>
              </a:rPr>
              <a:t>؟ ولماذا؟</a:t>
            </a:r>
            <a:endParaRPr lang="en-US" sz="3600" dirty="0">
              <a:solidFill>
                <a:srgbClr val="000099"/>
              </a:solidFill>
            </a:endParaRPr>
          </a:p>
        </p:txBody>
      </p:sp>
      <p:pic>
        <p:nvPicPr>
          <p:cNvPr id="6" name="صورة 5" descr="1340.gif"/>
          <p:cNvPicPr>
            <a:picLocks noChangeAspect="1"/>
          </p:cNvPicPr>
          <p:nvPr/>
        </p:nvPicPr>
        <p:blipFill>
          <a:blip r:embed="rId7" cstate="print"/>
          <a:stretch>
            <a:fillRect/>
          </a:stretch>
        </p:blipFill>
        <p:spPr>
          <a:xfrm>
            <a:off x="285720" y="4214818"/>
            <a:ext cx="8572560" cy="1966391"/>
          </a:xfrm>
          <a:prstGeom prst="rect">
            <a:avLst/>
          </a:prstGeom>
          <a:scene3d>
            <a:camera prst="perspectiveBelow"/>
            <a:lightRig rig="threePt" dir="t"/>
          </a:scene3d>
        </p:spPr>
      </p:pic>
      <p:sp>
        <p:nvSpPr>
          <p:cNvPr id="7" name="Rectangle 1"/>
          <p:cNvSpPr>
            <a:spLocks noChangeArrowheads="1"/>
          </p:cNvSpPr>
          <p:nvPr/>
        </p:nvSpPr>
        <p:spPr bwMode="auto">
          <a:xfrm>
            <a:off x="428596" y="4429132"/>
            <a:ext cx="814393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solidFill>
                  <a:srgbClr val="800000"/>
                </a:solidFill>
              </a:rPr>
              <a:t>الأوثق:</a:t>
            </a:r>
            <a:r>
              <a:rPr lang="ar-EG" sz="1000" dirty="0" smtClean="0">
                <a:solidFill>
                  <a:srgbClr val="800000"/>
                </a:solidFill>
              </a:rPr>
              <a:t>.............................................................................</a:t>
            </a:r>
            <a:endParaRPr lang="en-US" sz="1000" dirty="0">
              <a:solidFill>
                <a:srgbClr val="800000"/>
              </a:solidFill>
            </a:endParaRPr>
          </a:p>
        </p:txBody>
      </p:sp>
      <p:sp>
        <p:nvSpPr>
          <p:cNvPr id="8" name="مربع نص 7"/>
          <p:cNvSpPr txBox="1"/>
          <p:nvPr/>
        </p:nvSpPr>
        <p:spPr>
          <a:xfrm>
            <a:off x="3960071" y="4429132"/>
            <a:ext cx="3390672" cy="646331"/>
          </a:xfrm>
          <a:prstGeom prst="rect">
            <a:avLst/>
          </a:prstGeom>
          <a:noFill/>
        </p:spPr>
        <p:txBody>
          <a:bodyPr wrap="none" rtlCol="0">
            <a:spAutoFit/>
          </a:bodyPr>
          <a:lstStyle/>
          <a:p>
            <a:r>
              <a:rPr lang="ar-SA" sz="3600" b="1" dirty="0" smtClean="0">
                <a:solidFill>
                  <a:srgbClr val="C00000"/>
                </a:solidFill>
              </a:rPr>
              <a:t>الموسوعات التقليدية.</a:t>
            </a:r>
            <a:endParaRPr lang="en-US" sz="3600" b="1" dirty="0">
              <a:solidFill>
                <a:srgbClr val="C00000"/>
              </a:solidFill>
            </a:endParaRPr>
          </a:p>
        </p:txBody>
      </p:sp>
      <p:sp>
        <p:nvSpPr>
          <p:cNvPr id="9" name="Rectangle 1"/>
          <p:cNvSpPr>
            <a:spLocks noChangeArrowheads="1"/>
          </p:cNvSpPr>
          <p:nvPr/>
        </p:nvSpPr>
        <p:spPr bwMode="auto">
          <a:xfrm>
            <a:off x="357158" y="5286388"/>
            <a:ext cx="814393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ar-EG" sz="3600" b="1" dirty="0" smtClean="0">
                <a:solidFill>
                  <a:srgbClr val="800000"/>
                </a:solidFill>
              </a:rPr>
              <a:t>السبب:</a:t>
            </a:r>
            <a:r>
              <a:rPr lang="ar-EG" sz="1000" dirty="0" smtClean="0">
                <a:solidFill>
                  <a:srgbClr val="800000"/>
                </a:solidFill>
              </a:rPr>
              <a:t>.............................................................................</a:t>
            </a:r>
            <a:endParaRPr lang="en-US" sz="1000" dirty="0">
              <a:solidFill>
                <a:srgbClr val="800000"/>
              </a:solidFill>
            </a:endParaRPr>
          </a:p>
        </p:txBody>
      </p:sp>
      <p:sp>
        <p:nvSpPr>
          <p:cNvPr id="10" name="مربع نص 9"/>
          <p:cNvSpPr txBox="1"/>
          <p:nvPr/>
        </p:nvSpPr>
        <p:spPr>
          <a:xfrm>
            <a:off x="4167556" y="5286388"/>
            <a:ext cx="3111749" cy="646331"/>
          </a:xfrm>
          <a:prstGeom prst="rect">
            <a:avLst/>
          </a:prstGeom>
          <a:noFill/>
        </p:spPr>
        <p:txBody>
          <a:bodyPr wrap="none" rtlCol="0">
            <a:spAutoFit/>
          </a:bodyPr>
          <a:lstStyle/>
          <a:p>
            <a:r>
              <a:rPr lang="ar-SA" sz="3600" b="1" dirty="0" smtClean="0">
                <a:solidFill>
                  <a:srgbClr val="C00000"/>
                </a:solidFill>
              </a:rPr>
              <a:t>التخصص والتدقيق.</a:t>
            </a:r>
            <a:endParaRPr lang="en-US"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fmla="#ppt_w*sin(2.5*pi*$)">
                                          <p:val>
                                            <p:fltVal val="0"/>
                                          </p:val>
                                        </p:tav>
                                        <p:tav tm="100000">
                                          <p:val>
                                            <p:fltVal val="1"/>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05 - basketball net swich.wav"/>
                                        </p:tgtEl>
                                      </p:cMediaNode>
                                    </p:audio>
                                  </p:subTnLst>
                                </p:cTn>
                              </p:par>
                              <p:par>
                                <p:cTn id="9" presetID="19"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fmla="#ppt_w*sin(2.5*pi*$)">
                                          <p:val>
                                            <p:fltVal val="0"/>
                                          </p:val>
                                        </p:tav>
                                        <p:tav tm="100000">
                                          <p:val>
                                            <p:fltVal val="1"/>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0105 - basketball net swich.wav"/>
                                        </p:tgtEl>
                                      </p:cMediaNode>
                                    </p:audio>
                                  </p:sub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hammer.wav"/>
                                        </p:tgtEl>
                                      </p:cMediaNode>
                                    </p:audio>
                                  </p:subTnLst>
                                </p:cTn>
                              </p:par>
                              <p:par>
                                <p:cTn id="23" presetID="43"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0569 - golf swing.wav"/>
                                        </p:tgtEl>
                                      </p:cMediaNode>
                                    </p:audio>
                                  </p:sub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2.5"/>
                                          </p:val>
                                        </p:tav>
                                        <p:tav tm="100000">
                                          <p:val>
                                            <p:strVal val="#ppt_w"/>
                                          </p:val>
                                        </p:tav>
                                      </p:tavLst>
                                    </p:anim>
                                    <p:anim calcmode="lin" valueType="num">
                                      <p:cBhvr>
                                        <p:cTn id="35" dur="500" fill="hold"/>
                                        <p:tgtEl>
                                          <p:spTgt spid="8"/>
                                        </p:tgtEl>
                                        <p:attrNameLst>
                                          <p:attrName>ppt_h</p:attrName>
                                        </p:attrNameLst>
                                      </p:cBhvr>
                                      <p:tavLst>
                                        <p:tav tm="0">
                                          <p:val>
                                            <p:strVal val="#ppt_h*0.01"/>
                                          </p:val>
                                        </p:tav>
                                        <p:tav tm="100000">
                                          <p:val>
                                            <p:strVal val="#ppt_h"/>
                                          </p:val>
                                        </p:tav>
                                      </p:tavLst>
                                    </p:anim>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h+1"/>
                                          </p:val>
                                        </p:tav>
                                        <p:tav tm="100000">
                                          <p:val>
                                            <p:strVal val="#ppt_y"/>
                                          </p:val>
                                        </p:tav>
                                      </p:tavLst>
                                    </p:anim>
                                    <p:animEffect transition="in" filter="fade">
                                      <p:cBhvr>
                                        <p:cTn id="38"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6" name="1267 - twang.wav"/>
                                        </p:tgtEl>
                                      </p:cMediaNode>
                                    </p:audio>
                                  </p:sub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
                                        <p:tgtEl>
                                          <p:spTgt spid="9"/>
                                        </p:tgtEl>
                                      </p:cBhvr>
                                    </p:animEffect>
                                    <p:anim calcmode="lin" valueType="num">
                                      <p:cBhvr>
                                        <p:cTn id="44" dur="400" fill="hold"/>
                                        <p:tgtEl>
                                          <p:spTgt spid="9"/>
                                        </p:tgtEl>
                                        <p:attrNameLst>
                                          <p:attrName>ppt_x</p:attrName>
                                        </p:attrNameLst>
                                      </p:cBhvr>
                                      <p:tavLst>
                                        <p:tav tm="0">
                                          <p:val>
                                            <p:strVal val="#ppt_x"/>
                                          </p:val>
                                        </p:tav>
                                        <p:tav tm="100000">
                                          <p:val>
                                            <p:strVal val="#ppt_x"/>
                                          </p:val>
                                        </p:tav>
                                      </p:tavLst>
                                    </p:anim>
                                    <p:anim calcmode="lin" valueType="num">
                                      <p:cBhvr>
                                        <p:cTn id="45" dur="400" fill="hold"/>
                                        <p:tgtEl>
                                          <p:spTgt spid="9"/>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0569 - golf swing.wav"/>
                                        </p:tgtEl>
                                      </p:cMediaNode>
                                    </p:audio>
                                  </p:sub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strVal val="#ppt_w*2.5"/>
                                          </p:val>
                                        </p:tav>
                                        <p:tav tm="100000">
                                          <p:val>
                                            <p:strVal val="#ppt_w"/>
                                          </p:val>
                                        </p:tav>
                                      </p:tavLst>
                                    </p:anim>
                                    <p:anim calcmode="lin" valueType="num">
                                      <p:cBhvr>
                                        <p:cTn id="53" dur="500" fill="hold"/>
                                        <p:tgtEl>
                                          <p:spTgt spid="10"/>
                                        </p:tgtEl>
                                        <p:attrNameLst>
                                          <p:attrName>ppt_h</p:attrName>
                                        </p:attrNameLst>
                                      </p:cBhvr>
                                      <p:tavLst>
                                        <p:tav tm="0">
                                          <p:val>
                                            <p:strVal val="#ppt_h*0.01"/>
                                          </p:val>
                                        </p:tav>
                                        <p:tav tm="100000">
                                          <p:val>
                                            <p:strVal val="#ppt_h"/>
                                          </p:val>
                                        </p:tav>
                                      </p:tavLst>
                                    </p:anim>
                                    <p:anim calcmode="lin" valueType="num">
                                      <p:cBhvr>
                                        <p:cTn id="54" dur="500" fill="hold"/>
                                        <p:tgtEl>
                                          <p:spTgt spid="10"/>
                                        </p:tgtEl>
                                        <p:attrNameLst>
                                          <p:attrName>ppt_x</p:attrName>
                                        </p:attrNameLst>
                                      </p:cBhvr>
                                      <p:tavLst>
                                        <p:tav tm="0">
                                          <p:val>
                                            <p:strVal val="#ppt_x"/>
                                          </p:val>
                                        </p:tav>
                                        <p:tav tm="100000">
                                          <p:val>
                                            <p:strVal val="#ppt_x"/>
                                          </p:val>
                                        </p:tav>
                                      </p:tavLst>
                                    </p:anim>
                                    <p:anim calcmode="lin" valueType="num">
                                      <p:cBhvr>
                                        <p:cTn id="55" dur="500" fill="hold"/>
                                        <p:tgtEl>
                                          <p:spTgt spid="10"/>
                                        </p:tgtEl>
                                        <p:attrNameLst>
                                          <p:attrName>ppt_y</p:attrName>
                                        </p:attrNameLst>
                                      </p:cBhvr>
                                      <p:tavLst>
                                        <p:tav tm="0">
                                          <p:val>
                                            <p:strVal val="#ppt_h+1"/>
                                          </p:val>
                                        </p:tav>
                                        <p:tav tm="100000">
                                          <p:val>
                                            <p:strVal val="#ppt_y"/>
                                          </p:val>
                                        </p:tav>
                                      </p:tavLst>
                                    </p:anim>
                                    <p:animEffect transition="in" filter="fade">
                                      <p:cBhvr>
                                        <p:cTn id="56" dur="500"/>
                                        <p:tgtEl>
                                          <p:spTgt spid="10"/>
                                        </p:tgtEl>
                                      </p:cBhvr>
                                    </p:animEffect>
                                  </p:childTnLst>
                                  <p:subTnLst>
                                    <p:audio>
                                      <p:cMediaNode>
                                        <p:cTn display="0" masterRel="sameClick">
                                          <p:stCondLst>
                                            <p:cond evt="begin" delay="0">
                                              <p:tn val="50"/>
                                            </p:cond>
                                          </p:stCondLst>
                                          <p:endCondLst>
                                            <p:cond evt="onStopAudio" delay="0">
                                              <p:tgtEl>
                                                <p:sldTgt/>
                                              </p:tgtEl>
                                            </p:cond>
                                          </p:endCondLst>
                                        </p:cTn>
                                        <p:tgtEl>
                                          <p:sndTgt r:embed="rId6" name="1267 - tw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1.png"/>
          <p:cNvPicPr>
            <a:picLocks noChangeAspect="1"/>
          </p:cNvPicPr>
          <p:nvPr/>
        </p:nvPicPr>
        <p:blipFill>
          <a:blip r:embed="rId7" cstate="print">
            <a:lum bright="68000" contrast="40000"/>
          </a:blip>
          <a:stretch>
            <a:fillRect/>
          </a:stretch>
        </p:blipFill>
        <p:spPr>
          <a:xfrm>
            <a:off x="0" y="285728"/>
            <a:ext cx="9144000" cy="2428892"/>
          </a:xfrm>
          <a:prstGeom prst="rect">
            <a:avLst/>
          </a:prstGeom>
        </p:spPr>
      </p:pic>
      <p:sp>
        <p:nvSpPr>
          <p:cNvPr id="8" name="مربع نص 7"/>
          <p:cNvSpPr txBox="1"/>
          <p:nvPr/>
        </p:nvSpPr>
        <p:spPr>
          <a:xfrm>
            <a:off x="642910" y="489876"/>
            <a:ext cx="7786742" cy="1938992"/>
          </a:xfrm>
          <a:prstGeom prst="rect">
            <a:avLst/>
          </a:prstGeom>
          <a:noFill/>
        </p:spPr>
        <p:txBody>
          <a:bodyPr wrap="square" rtlCol="1">
            <a:spAutoFit/>
          </a:bodyPr>
          <a:lstStyle/>
          <a:p>
            <a:r>
              <a:rPr lang="ar-EG" sz="4000" b="1" dirty="0" smtClean="0">
                <a:solidFill>
                  <a:srgbClr val="000099"/>
                </a:solidFill>
              </a:rPr>
              <a:t>خامساً: </a:t>
            </a:r>
            <a:r>
              <a:rPr lang="ar-EG" sz="4000" b="1" dirty="0" smtClean="0">
                <a:solidFill>
                  <a:srgbClr val="800000"/>
                </a:solidFill>
              </a:rPr>
              <a:t>إذا وردت معلومة طبية في مجلة طبية أو معلومة علمية في مجلة علمية متخصصة، فكيف يمكن أن تكون درجة مصداقيتها؟ ولماذا؟</a:t>
            </a:r>
            <a:endParaRPr lang="en-US" sz="4000" dirty="0">
              <a:solidFill>
                <a:srgbClr val="800000"/>
              </a:solidFill>
            </a:endParaRPr>
          </a:p>
        </p:txBody>
      </p:sp>
      <p:pic>
        <p:nvPicPr>
          <p:cNvPr id="4" name="صورة 3" descr="Old-Paper[1].gif"/>
          <p:cNvPicPr>
            <a:picLocks noChangeAspect="1"/>
          </p:cNvPicPr>
          <p:nvPr/>
        </p:nvPicPr>
        <p:blipFill>
          <a:blip r:embed="rId8" cstate="print">
            <a:duotone>
              <a:prstClr val="black"/>
              <a:srgbClr val="9900CC">
                <a:tint val="45000"/>
                <a:satMod val="400000"/>
              </a:srgbClr>
            </a:duotone>
            <a:lum bright="34000" contrast="86000"/>
          </a:blip>
          <a:stretch>
            <a:fillRect/>
          </a:stretch>
        </p:blipFill>
        <p:spPr>
          <a:xfrm>
            <a:off x="357158" y="3286124"/>
            <a:ext cx="8392478" cy="2571768"/>
          </a:xfrm>
          <a:prstGeom prst="rect">
            <a:avLst/>
          </a:prstGeom>
        </p:spPr>
      </p:pic>
      <p:sp>
        <p:nvSpPr>
          <p:cNvPr id="5" name="مربع نص 4"/>
          <p:cNvSpPr txBox="1"/>
          <p:nvPr/>
        </p:nvSpPr>
        <p:spPr>
          <a:xfrm>
            <a:off x="1142976" y="3645290"/>
            <a:ext cx="6699133" cy="1477328"/>
          </a:xfrm>
          <a:prstGeom prst="rect">
            <a:avLst/>
          </a:prstGeom>
          <a:noFill/>
        </p:spPr>
        <p:txBody>
          <a:bodyPr wrap="square" rtlCol="1">
            <a:spAutoFit/>
          </a:bodyPr>
          <a:lstStyle/>
          <a:p>
            <a:r>
              <a:rPr lang="ar-EG" sz="4000" b="1" dirty="0" smtClean="0">
                <a:solidFill>
                  <a:srgbClr val="CC0099"/>
                </a:solidFill>
              </a:rPr>
              <a:t>درجة مصداقيتها: </a:t>
            </a:r>
          </a:p>
          <a:p>
            <a:endParaRPr lang="ar-EG" sz="4000" b="1" dirty="0" smtClean="0">
              <a:solidFill>
                <a:srgbClr val="CC0099"/>
              </a:solidFill>
            </a:endParaRPr>
          </a:p>
          <a:p>
            <a:pPr algn="ctr"/>
            <a:r>
              <a:rPr lang="ar-EG" sz="1000" dirty="0" smtClean="0">
                <a:solidFill>
                  <a:srgbClr val="CC0099"/>
                </a:solidFill>
              </a:rPr>
              <a:t>......................................................................................</a:t>
            </a:r>
            <a:endParaRPr lang="en-US" sz="1000" dirty="0">
              <a:solidFill>
                <a:srgbClr val="CC0099"/>
              </a:solidFill>
            </a:endParaRPr>
          </a:p>
        </p:txBody>
      </p:sp>
      <p:sp>
        <p:nvSpPr>
          <p:cNvPr id="6" name="مربع نص 5"/>
          <p:cNvSpPr txBox="1"/>
          <p:nvPr/>
        </p:nvSpPr>
        <p:spPr>
          <a:xfrm>
            <a:off x="1928794" y="4640057"/>
            <a:ext cx="5376793" cy="646331"/>
          </a:xfrm>
          <a:prstGeom prst="rect">
            <a:avLst/>
          </a:prstGeom>
          <a:noFill/>
        </p:spPr>
        <p:txBody>
          <a:bodyPr wrap="none" rtlCol="0">
            <a:spAutoFit/>
          </a:bodyPr>
          <a:lstStyle/>
          <a:p>
            <a:pPr algn="ctr"/>
            <a:r>
              <a:rPr lang="ar-SA" sz="3600" b="1" dirty="0" smtClean="0">
                <a:solidFill>
                  <a:srgbClr val="C00000"/>
                </a:solidFill>
              </a:rPr>
              <a:t>صادقة في مضمونها وموثوق </a:t>
            </a:r>
            <a:r>
              <a:rPr lang="ar-SA" sz="3600" b="1" dirty="0" err="1" smtClean="0">
                <a:solidFill>
                  <a:srgbClr val="C00000"/>
                </a:solidFill>
              </a:rPr>
              <a:t>بها</a:t>
            </a:r>
            <a:r>
              <a:rPr lang="ar-SA" sz="3600" b="1" dirty="0" smtClean="0">
                <a:solidFill>
                  <a:srgbClr val="C00000"/>
                </a:solidFill>
              </a:rPr>
              <a:t>. </a:t>
            </a:r>
            <a:endParaRPr lang="en-US"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2.5"/>
                                          </p:val>
                                        </p:tav>
                                        <p:tav tm="100000">
                                          <p:val>
                                            <p:strVal val="#ppt_w"/>
                                          </p:val>
                                        </p:tav>
                                      </p:tavLst>
                                    </p:anim>
                                    <p:anim calcmode="lin" valueType="num">
                                      <p:cBhvr>
                                        <p:cTn id="8" dur="1000" fill="hold"/>
                                        <p:tgtEl>
                                          <p:spTgt spid="10"/>
                                        </p:tgtEl>
                                        <p:attrNameLst>
                                          <p:attrName>ppt_h</p:attrName>
                                        </p:attrNameLst>
                                      </p:cBhvr>
                                      <p:tavLst>
                                        <p:tav tm="0">
                                          <p:val>
                                            <p:strVal val="#ppt_h*0.01"/>
                                          </p:val>
                                        </p:tav>
                                        <p:tav tm="100000">
                                          <p:val>
                                            <p:strVal val="#ppt_h"/>
                                          </p:val>
                                        </p:tav>
                                      </p:tavLst>
                                    </p:anim>
                                    <p:anim calcmode="lin" valueType="num">
                                      <p:cBhvr>
                                        <p:cTn id="9" dur="1000" fill="hold"/>
                                        <p:tgtEl>
                                          <p:spTgt spid="10"/>
                                        </p:tgtEl>
                                        <p:attrNameLst>
                                          <p:attrName>ppt_x</p:attrName>
                                        </p:attrNameLst>
                                      </p:cBhvr>
                                      <p:tavLst>
                                        <p:tav tm="0">
                                          <p:val>
                                            <p:strVal val="#ppt_x"/>
                                          </p:val>
                                        </p:tav>
                                        <p:tav tm="100000">
                                          <p:val>
                                            <p:strVal val="#ppt_x"/>
                                          </p:val>
                                        </p:tav>
                                      </p:tavLst>
                                    </p:anim>
                                    <p:anim calcmode="lin" valueType="num">
                                      <p:cBhvr>
                                        <p:cTn id="10" dur="1000" fill="hold"/>
                                        <p:tgtEl>
                                          <p:spTgt spid="10"/>
                                        </p:tgtEl>
                                        <p:attrNameLst>
                                          <p:attrName>ppt_y</p:attrName>
                                        </p:attrNameLst>
                                      </p:cBhvr>
                                      <p:tavLst>
                                        <p:tav tm="0">
                                          <p:val>
                                            <p:strVal val="#ppt_h+1"/>
                                          </p:val>
                                        </p:tav>
                                        <p:tav tm="100000">
                                          <p:val>
                                            <p:strVal val="#ppt_y"/>
                                          </p:val>
                                        </p:tav>
                                      </p:tavLst>
                                    </p:anim>
                                    <p:animEffect transition="in" filter="fade">
                                      <p:cBhvr>
                                        <p:cTn id="11"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par>
                                <p:cTn id="12" presetID="2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4" name="0096 - bang from gunshot.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5" name="1087 - spring.wav"/>
                                        </p:tgtEl>
                                      </p:cMediaNode>
                                    </p:audio>
                                  </p:subTnLst>
                                </p:cTn>
                              </p:par>
                              <p:par>
                                <p:cTn id="24" presetID="50" presetClass="entr" presetSubtype="0" decel="10000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1087 - spring.wav"/>
                                        </p:tgtEl>
                                      </p:cMediaNode>
                                    </p:audio>
                                  </p:sub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ppt_w*2.5"/>
                                          </p:val>
                                        </p:tav>
                                        <p:tav tm="100000">
                                          <p:val>
                                            <p:strVal val="#ppt_w"/>
                                          </p:val>
                                        </p:tav>
                                      </p:tavLst>
                                    </p:anim>
                                    <p:anim calcmode="lin" valueType="num">
                                      <p:cBhvr>
                                        <p:cTn id="34" dur="500" fill="hold"/>
                                        <p:tgtEl>
                                          <p:spTgt spid="6"/>
                                        </p:tgtEl>
                                        <p:attrNameLst>
                                          <p:attrName>ppt_h</p:attrName>
                                        </p:attrNameLst>
                                      </p:cBhvr>
                                      <p:tavLst>
                                        <p:tav tm="0">
                                          <p:val>
                                            <p:strVal val="#ppt_h*0.01"/>
                                          </p:val>
                                        </p:tav>
                                        <p:tav tm="100000">
                                          <p:val>
                                            <p:strVal val="#ppt_h"/>
                                          </p:val>
                                        </p:tav>
                                      </p:tavLst>
                                    </p:anim>
                                    <p:anim calcmode="lin" valueType="num">
                                      <p:cBhvr>
                                        <p:cTn id="35" dur="500" fill="hold"/>
                                        <p:tgtEl>
                                          <p:spTgt spid="6"/>
                                        </p:tgtEl>
                                        <p:attrNameLst>
                                          <p:attrName>ppt_x</p:attrName>
                                        </p:attrNameLst>
                                      </p:cBhvr>
                                      <p:tavLst>
                                        <p:tav tm="0">
                                          <p:val>
                                            <p:strVal val="#ppt_x"/>
                                          </p:val>
                                        </p:tav>
                                        <p:tav tm="100000">
                                          <p:val>
                                            <p:strVal val="#ppt_x"/>
                                          </p:val>
                                        </p:tav>
                                      </p:tavLst>
                                    </p:anim>
                                    <p:anim calcmode="lin" valueType="num">
                                      <p:cBhvr>
                                        <p:cTn id="36" dur="500" fill="hold"/>
                                        <p:tgtEl>
                                          <p:spTgt spid="6"/>
                                        </p:tgtEl>
                                        <p:attrNameLst>
                                          <p:attrName>ppt_y</p:attrName>
                                        </p:attrNameLst>
                                      </p:cBhvr>
                                      <p:tavLst>
                                        <p:tav tm="0">
                                          <p:val>
                                            <p:strVal val="#ppt_h+1"/>
                                          </p:val>
                                        </p:tav>
                                        <p:tav tm="100000">
                                          <p:val>
                                            <p:strVal val="#ppt_y"/>
                                          </p:val>
                                        </p:tav>
                                      </p:tavLst>
                                    </p:anim>
                                    <p:animEffect transition="in" filter="fade">
                                      <p:cBhvr>
                                        <p:cTn id="37"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1267 - tw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1.png"/>
          <p:cNvPicPr>
            <a:picLocks noChangeAspect="1"/>
          </p:cNvPicPr>
          <p:nvPr/>
        </p:nvPicPr>
        <p:blipFill>
          <a:blip r:embed="rId5" cstate="print">
            <a:lum bright="68000" contrast="40000"/>
          </a:blip>
          <a:stretch>
            <a:fillRect/>
          </a:stretch>
        </p:blipFill>
        <p:spPr>
          <a:xfrm>
            <a:off x="0" y="285728"/>
            <a:ext cx="9144000" cy="2428892"/>
          </a:xfrm>
          <a:prstGeom prst="rect">
            <a:avLst/>
          </a:prstGeom>
        </p:spPr>
      </p:pic>
      <p:sp>
        <p:nvSpPr>
          <p:cNvPr id="8" name="مربع نص 7"/>
          <p:cNvSpPr txBox="1"/>
          <p:nvPr/>
        </p:nvSpPr>
        <p:spPr>
          <a:xfrm>
            <a:off x="642910" y="489876"/>
            <a:ext cx="7786742" cy="1938992"/>
          </a:xfrm>
          <a:prstGeom prst="rect">
            <a:avLst/>
          </a:prstGeom>
          <a:noFill/>
        </p:spPr>
        <p:txBody>
          <a:bodyPr wrap="square" rtlCol="1">
            <a:spAutoFit/>
          </a:bodyPr>
          <a:lstStyle/>
          <a:p>
            <a:r>
              <a:rPr lang="ar-EG" sz="4000" b="1" dirty="0" smtClean="0">
                <a:solidFill>
                  <a:srgbClr val="000099"/>
                </a:solidFill>
              </a:rPr>
              <a:t>خامساً: </a:t>
            </a:r>
            <a:r>
              <a:rPr lang="ar-EG" sz="4000" b="1" dirty="0" smtClean="0">
                <a:solidFill>
                  <a:srgbClr val="800000"/>
                </a:solidFill>
              </a:rPr>
              <a:t>إذا وردت معلومة طبية في مجلة طبية أو معلومة علمية في مجلة علمية متخصصة، فكيف يمكن أن تكون درجة مصداقيتها؟ ولماذا؟</a:t>
            </a:r>
            <a:endParaRPr lang="en-US" sz="4000" dirty="0">
              <a:solidFill>
                <a:srgbClr val="800000"/>
              </a:solidFill>
            </a:endParaRPr>
          </a:p>
        </p:txBody>
      </p:sp>
      <p:pic>
        <p:nvPicPr>
          <p:cNvPr id="4" name="صورة 3" descr="Old-Paper[1].gif"/>
          <p:cNvPicPr>
            <a:picLocks noChangeAspect="1"/>
          </p:cNvPicPr>
          <p:nvPr/>
        </p:nvPicPr>
        <p:blipFill>
          <a:blip r:embed="rId6" cstate="print">
            <a:duotone>
              <a:prstClr val="black"/>
              <a:srgbClr val="9900CC">
                <a:tint val="45000"/>
                <a:satMod val="400000"/>
              </a:srgbClr>
            </a:duotone>
            <a:lum bright="34000" contrast="86000"/>
          </a:blip>
          <a:stretch>
            <a:fillRect/>
          </a:stretch>
        </p:blipFill>
        <p:spPr>
          <a:xfrm>
            <a:off x="357158" y="3286124"/>
            <a:ext cx="8392478" cy="2571768"/>
          </a:xfrm>
          <a:prstGeom prst="rect">
            <a:avLst/>
          </a:prstGeom>
        </p:spPr>
      </p:pic>
      <p:sp>
        <p:nvSpPr>
          <p:cNvPr id="7" name="مربع نص 6"/>
          <p:cNvSpPr txBox="1"/>
          <p:nvPr/>
        </p:nvSpPr>
        <p:spPr>
          <a:xfrm>
            <a:off x="1000100" y="3857628"/>
            <a:ext cx="6699133" cy="1323439"/>
          </a:xfrm>
          <a:prstGeom prst="rect">
            <a:avLst/>
          </a:prstGeom>
          <a:noFill/>
        </p:spPr>
        <p:txBody>
          <a:bodyPr wrap="square" rtlCol="1">
            <a:spAutoFit/>
          </a:bodyPr>
          <a:lstStyle/>
          <a:p>
            <a:r>
              <a:rPr lang="ar-EG" sz="4000" b="1" dirty="0" smtClean="0">
                <a:solidFill>
                  <a:srgbClr val="CC0099"/>
                </a:solidFill>
              </a:rPr>
              <a:t>السبب:</a:t>
            </a:r>
            <a:r>
              <a:rPr lang="ar-EG" sz="1000" dirty="0" smtClean="0">
                <a:solidFill>
                  <a:srgbClr val="CC0099"/>
                </a:solidFill>
              </a:rPr>
              <a:t>.</a:t>
            </a:r>
          </a:p>
          <a:p>
            <a:endParaRPr lang="ar-EG" sz="1000" dirty="0" smtClean="0">
              <a:solidFill>
                <a:srgbClr val="CC0099"/>
              </a:solidFill>
            </a:endParaRPr>
          </a:p>
          <a:p>
            <a:endParaRPr lang="ar-EG" sz="1000" dirty="0" smtClean="0">
              <a:solidFill>
                <a:srgbClr val="CC0099"/>
              </a:solidFill>
            </a:endParaRPr>
          </a:p>
          <a:p>
            <a:pPr algn="ctr"/>
            <a:endParaRPr lang="ar-EG" sz="1000" dirty="0" smtClean="0">
              <a:solidFill>
                <a:srgbClr val="CC0099"/>
              </a:solidFill>
            </a:endParaRPr>
          </a:p>
          <a:p>
            <a:pPr algn="ctr"/>
            <a:r>
              <a:rPr lang="ar-EG" sz="1000" dirty="0" smtClean="0">
                <a:solidFill>
                  <a:srgbClr val="CC0099"/>
                </a:solidFill>
              </a:rPr>
              <a:t>.....................................................................................</a:t>
            </a:r>
            <a:endParaRPr lang="en-US" sz="1000" dirty="0">
              <a:solidFill>
                <a:srgbClr val="CC0099"/>
              </a:solidFill>
            </a:endParaRPr>
          </a:p>
        </p:txBody>
      </p:sp>
      <p:sp>
        <p:nvSpPr>
          <p:cNvPr id="9" name="مربع نص 8"/>
          <p:cNvSpPr txBox="1"/>
          <p:nvPr/>
        </p:nvSpPr>
        <p:spPr>
          <a:xfrm>
            <a:off x="3571868" y="4643446"/>
            <a:ext cx="1734770" cy="646331"/>
          </a:xfrm>
          <a:prstGeom prst="rect">
            <a:avLst/>
          </a:prstGeom>
          <a:noFill/>
        </p:spPr>
        <p:txBody>
          <a:bodyPr wrap="none" rtlCol="0">
            <a:spAutoFit/>
          </a:bodyPr>
          <a:lstStyle/>
          <a:p>
            <a:pPr algn="ctr"/>
            <a:r>
              <a:rPr lang="ar-SA" sz="3600" b="1" dirty="0" smtClean="0">
                <a:solidFill>
                  <a:srgbClr val="C00000"/>
                </a:solidFill>
              </a:rPr>
              <a:t>التخصص.</a:t>
            </a:r>
            <a:endParaRPr lang="en-US" sz="36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1087 - spring.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1087 - spring.wav"/>
                                        </p:tgtEl>
                                      </p:cMediaNode>
                                    </p:audio>
                                  </p:subTnLst>
                                </p:cTn>
                              </p:par>
                            </p:childTnLst>
                          </p:cTn>
                        </p:par>
                      </p:childTnLst>
                    </p:cTn>
                  </p:par>
                  <p:par>
                    <p:cTn id="15" fill="hold">
                      <p:stCondLst>
                        <p:cond delay="indefinite"/>
                      </p:stCondLst>
                      <p:childTnLst>
                        <p:par>
                          <p:cTn id="16" fill="hold">
                            <p:stCondLst>
                              <p:cond delay="0"/>
                            </p:stCondLst>
                            <p:childTnLst>
                              <p:par>
                                <p:cTn id="17" presetID="58" presetClass="entr" presetSubtype="0" ac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2.5"/>
                                          </p:val>
                                        </p:tav>
                                        <p:tav tm="100000">
                                          <p:val>
                                            <p:strVal val="#ppt_w"/>
                                          </p:val>
                                        </p:tav>
                                      </p:tavLst>
                                    </p:anim>
                                    <p:anim calcmode="lin" valueType="num">
                                      <p:cBhvr>
                                        <p:cTn id="20" dur="500" fill="hold"/>
                                        <p:tgtEl>
                                          <p:spTgt spid="9"/>
                                        </p:tgtEl>
                                        <p:attrNameLst>
                                          <p:attrName>ppt_h</p:attrName>
                                        </p:attrNameLst>
                                      </p:cBhvr>
                                      <p:tavLst>
                                        <p:tav tm="0">
                                          <p:val>
                                            <p:strVal val="#ppt_h*0.01"/>
                                          </p:val>
                                        </p:tav>
                                        <p:tav tm="100000">
                                          <p:val>
                                            <p:strVal val="#ppt_h"/>
                                          </p:val>
                                        </p:tav>
                                      </p:tavLst>
                                    </p:anim>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h+1"/>
                                          </p:val>
                                        </p:tav>
                                        <p:tav tm="100000">
                                          <p:val>
                                            <p:strVal val="#ppt_y"/>
                                          </p:val>
                                        </p:tav>
                                      </p:tavLst>
                                    </p:anim>
                                    <p:animEffect transition="in" filter="fade">
                                      <p:cBhvr>
                                        <p:cTn id="23"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1267 - tw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1.png"/>
          <p:cNvPicPr>
            <a:picLocks noChangeAspect="1"/>
          </p:cNvPicPr>
          <p:nvPr/>
        </p:nvPicPr>
        <p:blipFill>
          <a:blip r:embed="rId7" cstate="print">
            <a:lum bright="68000" contrast="40000"/>
          </a:blip>
          <a:stretch>
            <a:fillRect/>
          </a:stretch>
        </p:blipFill>
        <p:spPr>
          <a:xfrm>
            <a:off x="0" y="285728"/>
            <a:ext cx="9144000" cy="2428892"/>
          </a:xfrm>
          <a:prstGeom prst="rect">
            <a:avLst/>
          </a:prstGeom>
        </p:spPr>
      </p:pic>
      <p:sp>
        <p:nvSpPr>
          <p:cNvPr id="8" name="مربع نص 7"/>
          <p:cNvSpPr txBox="1"/>
          <p:nvPr/>
        </p:nvSpPr>
        <p:spPr>
          <a:xfrm>
            <a:off x="642910" y="357166"/>
            <a:ext cx="7786742" cy="2308324"/>
          </a:xfrm>
          <a:prstGeom prst="rect">
            <a:avLst/>
          </a:prstGeom>
          <a:noFill/>
        </p:spPr>
        <p:txBody>
          <a:bodyPr wrap="square" rtlCol="1">
            <a:spAutoFit/>
          </a:bodyPr>
          <a:lstStyle/>
          <a:p>
            <a:pPr algn="ctr"/>
            <a:r>
              <a:rPr lang="ar-EG" sz="3600" b="1" dirty="0" smtClean="0">
                <a:solidFill>
                  <a:srgbClr val="000099"/>
                </a:solidFill>
              </a:rPr>
              <a:t>سادساً: </a:t>
            </a:r>
            <a:r>
              <a:rPr lang="ar-EG" sz="3600" b="1" dirty="0" smtClean="0">
                <a:solidFill>
                  <a:srgbClr val="800000"/>
                </a:solidFill>
              </a:rPr>
              <a:t>خبر يقول: قامت مدرستنا بتنظيم مباراة في كرة القدم بين الصف الأول الثانوي والصف الثالث الثانوي انتهت المباراة بفوز فريق الصف الثالث، ثم وُزعت عليهم الجوائز.</a:t>
            </a:r>
            <a:endParaRPr lang="en-US" sz="3600" dirty="0">
              <a:solidFill>
                <a:srgbClr val="800000"/>
              </a:solidFill>
            </a:endParaRPr>
          </a:p>
        </p:txBody>
      </p:sp>
      <p:pic>
        <p:nvPicPr>
          <p:cNvPr id="4" name="صورة 3" descr="Old-Paper[1].gif"/>
          <p:cNvPicPr>
            <a:picLocks noChangeAspect="1"/>
          </p:cNvPicPr>
          <p:nvPr/>
        </p:nvPicPr>
        <p:blipFill>
          <a:blip r:embed="rId8" cstate="print"/>
          <a:stretch>
            <a:fillRect/>
          </a:stretch>
        </p:blipFill>
        <p:spPr>
          <a:xfrm>
            <a:off x="142877" y="2857496"/>
            <a:ext cx="8858279" cy="3714776"/>
          </a:xfrm>
          <a:prstGeom prst="rect">
            <a:avLst/>
          </a:prstGeom>
        </p:spPr>
      </p:pic>
      <p:sp>
        <p:nvSpPr>
          <p:cNvPr id="5" name="مربع نص 4"/>
          <p:cNvSpPr txBox="1"/>
          <p:nvPr/>
        </p:nvSpPr>
        <p:spPr>
          <a:xfrm>
            <a:off x="1857356" y="3149742"/>
            <a:ext cx="6699133" cy="707886"/>
          </a:xfrm>
          <a:prstGeom prst="rect">
            <a:avLst/>
          </a:prstGeom>
          <a:noFill/>
        </p:spPr>
        <p:txBody>
          <a:bodyPr wrap="square" rtlCol="1">
            <a:spAutoFit/>
          </a:bodyPr>
          <a:lstStyle/>
          <a:p>
            <a:r>
              <a:rPr lang="ar-EG" sz="4000" b="1" dirty="0" smtClean="0">
                <a:solidFill>
                  <a:srgbClr val="CC0099"/>
                </a:solidFill>
              </a:rPr>
              <a:t>ما المفقود في الخبر السابق؟</a:t>
            </a:r>
            <a:endParaRPr lang="en-US" sz="4000" dirty="0">
              <a:solidFill>
                <a:srgbClr val="CC0099"/>
              </a:solidFill>
            </a:endParaRPr>
          </a:p>
        </p:txBody>
      </p:sp>
      <p:sp>
        <p:nvSpPr>
          <p:cNvPr id="9" name="مربع نص 8"/>
          <p:cNvSpPr txBox="1"/>
          <p:nvPr/>
        </p:nvSpPr>
        <p:spPr>
          <a:xfrm>
            <a:off x="642910" y="4214818"/>
            <a:ext cx="7929618" cy="1754326"/>
          </a:xfrm>
          <a:prstGeom prst="rect">
            <a:avLst/>
          </a:prstGeom>
          <a:noFill/>
        </p:spPr>
        <p:txBody>
          <a:bodyPr wrap="square" rtlCol="0">
            <a:spAutoFit/>
          </a:bodyPr>
          <a:lstStyle/>
          <a:p>
            <a:pPr algn="ctr"/>
            <a:r>
              <a:rPr lang="ar-SA" sz="3600" b="1" dirty="0" smtClean="0">
                <a:solidFill>
                  <a:srgbClr val="C00000"/>
                </a:solidFill>
              </a:rPr>
              <a:t>الإخبار بقيام المدرسة بتنظيم مباراة بين الصف الأول والصف الثالث، انتهاء المباراة بفوز الصف الثالث، توزيع الجوائز.</a:t>
            </a:r>
            <a:endParaRPr lang="en-US"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2.5"/>
                                          </p:val>
                                        </p:tav>
                                        <p:tav tm="100000">
                                          <p:val>
                                            <p:strVal val="#ppt_w"/>
                                          </p:val>
                                        </p:tav>
                                      </p:tavLst>
                                    </p:anim>
                                    <p:anim calcmode="lin" valueType="num">
                                      <p:cBhvr>
                                        <p:cTn id="8" dur="1000" fill="hold"/>
                                        <p:tgtEl>
                                          <p:spTgt spid="10"/>
                                        </p:tgtEl>
                                        <p:attrNameLst>
                                          <p:attrName>ppt_h</p:attrName>
                                        </p:attrNameLst>
                                      </p:cBhvr>
                                      <p:tavLst>
                                        <p:tav tm="0">
                                          <p:val>
                                            <p:strVal val="#ppt_h*0.01"/>
                                          </p:val>
                                        </p:tav>
                                        <p:tav tm="100000">
                                          <p:val>
                                            <p:strVal val="#ppt_h"/>
                                          </p:val>
                                        </p:tav>
                                      </p:tavLst>
                                    </p:anim>
                                    <p:anim calcmode="lin" valueType="num">
                                      <p:cBhvr>
                                        <p:cTn id="9" dur="1000" fill="hold"/>
                                        <p:tgtEl>
                                          <p:spTgt spid="10"/>
                                        </p:tgtEl>
                                        <p:attrNameLst>
                                          <p:attrName>ppt_x</p:attrName>
                                        </p:attrNameLst>
                                      </p:cBhvr>
                                      <p:tavLst>
                                        <p:tav tm="0">
                                          <p:val>
                                            <p:strVal val="#ppt_x"/>
                                          </p:val>
                                        </p:tav>
                                        <p:tav tm="100000">
                                          <p:val>
                                            <p:strVal val="#ppt_x"/>
                                          </p:val>
                                        </p:tav>
                                      </p:tavLst>
                                    </p:anim>
                                    <p:anim calcmode="lin" valueType="num">
                                      <p:cBhvr>
                                        <p:cTn id="10" dur="1000" fill="hold"/>
                                        <p:tgtEl>
                                          <p:spTgt spid="10"/>
                                        </p:tgtEl>
                                        <p:attrNameLst>
                                          <p:attrName>ppt_y</p:attrName>
                                        </p:attrNameLst>
                                      </p:cBhvr>
                                      <p:tavLst>
                                        <p:tav tm="0">
                                          <p:val>
                                            <p:strVal val="#ppt_h+1"/>
                                          </p:val>
                                        </p:tav>
                                        <p:tav tm="100000">
                                          <p:val>
                                            <p:strVal val="#ppt_y"/>
                                          </p:val>
                                        </p:tav>
                                      </p:tavLst>
                                    </p:anim>
                                    <p:animEffect transition="in" filter="fade">
                                      <p:cBhvr>
                                        <p:cTn id="11"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0084 - arcade game sound.wav"/>
                                        </p:tgtEl>
                                      </p:cMediaNode>
                                    </p:audio>
                                  </p:subTnLst>
                                </p:cTn>
                              </p:par>
                              <p:par>
                                <p:cTn id="12" presetID="2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4" name="0096 - bang from gunshot.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5" name="1087 - spring.wav"/>
                                        </p:tgtEl>
                                      </p:cMediaNode>
                                    </p:audio>
                                  </p:subTnLst>
                                </p:cTn>
                              </p:par>
                              <p:par>
                                <p:cTn id="24" presetID="50" presetClass="entr" presetSubtype="0" decel="10000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1087 - spring.wav"/>
                                        </p:tgtEl>
                                      </p:cMediaNode>
                                    </p:audio>
                                  </p:subTnLst>
                                </p:cTn>
                              </p:par>
                            </p:childTnLst>
                          </p:cTn>
                        </p:par>
                      </p:childTnLst>
                    </p:cTn>
                  </p:par>
                  <p:par>
                    <p:cTn id="29" fill="hold">
                      <p:stCondLst>
                        <p:cond delay="indefinite"/>
                      </p:stCondLst>
                      <p:childTnLst>
                        <p:par>
                          <p:cTn id="30" fill="hold">
                            <p:stCondLst>
                              <p:cond delay="0"/>
                            </p:stCondLst>
                            <p:childTnLst>
                              <p:par>
                                <p:cTn id="31" presetID="58" presetClass="entr" presetSubtype="0" ac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strVal val="#ppt_w*2.5"/>
                                          </p:val>
                                        </p:tav>
                                        <p:tav tm="100000">
                                          <p:val>
                                            <p:strVal val="#ppt_w"/>
                                          </p:val>
                                        </p:tav>
                                      </p:tavLst>
                                    </p:anim>
                                    <p:anim calcmode="lin" valueType="num">
                                      <p:cBhvr>
                                        <p:cTn id="34" dur="500" fill="hold"/>
                                        <p:tgtEl>
                                          <p:spTgt spid="9"/>
                                        </p:tgtEl>
                                        <p:attrNameLst>
                                          <p:attrName>ppt_h</p:attrName>
                                        </p:attrNameLst>
                                      </p:cBhvr>
                                      <p:tavLst>
                                        <p:tav tm="0">
                                          <p:val>
                                            <p:strVal val="#ppt_h*0.01"/>
                                          </p:val>
                                        </p:tav>
                                        <p:tav tm="100000">
                                          <p:val>
                                            <p:strVal val="#ppt_h"/>
                                          </p:val>
                                        </p:tav>
                                      </p:tavLst>
                                    </p:anim>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h+1"/>
                                          </p:val>
                                        </p:tav>
                                        <p:tav tm="100000">
                                          <p:val>
                                            <p:strVal val="#ppt_y"/>
                                          </p:val>
                                        </p:tav>
                                      </p:tavLst>
                                    </p:anim>
                                    <p:animEffect transition="in" filter="fade">
                                      <p:cBhvr>
                                        <p:cTn id="37"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6" name="1267 - tw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a:grpSpLocks/>
          </p:cNvGrpSpPr>
          <p:nvPr/>
        </p:nvGrpSpPr>
        <p:grpSpPr bwMode="auto">
          <a:xfrm>
            <a:off x="714348" y="285728"/>
            <a:ext cx="7992888" cy="1857388"/>
            <a:chOff x="1357290" y="1107522"/>
            <a:chExt cx="7072330" cy="4393180"/>
          </a:xfrm>
        </p:grpSpPr>
        <p:sp>
          <p:nvSpPr>
            <p:cNvPr id="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6" name="Group 26"/>
            <p:cNvGrpSpPr>
              <a:grpSpLocks/>
            </p:cNvGrpSpPr>
            <p:nvPr/>
          </p:nvGrpSpPr>
          <p:grpSpPr bwMode="auto">
            <a:xfrm>
              <a:off x="1571604" y="1107522"/>
              <a:ext cx="6858016" cy="4393180"/>
              <a:chOff x="1571604" y="1107522"/>
              <a:chExt cx="6858016" cy="4393180"/>
            </a:xfrm>
          </p:grpSpPr>
          <p:sp>
            <p:nvSpPr>
              <p:cNvPr id="8"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11" name="مستطيل 10"/>
          <p:cNvSpPr/>
          <p:nvPr/>
        </p:nvSpPr>
        <p:spPr>
          <a:xfrm>
            <a:off x="1052483" y="605363"/>
            <a:ext cx="7200800" cy="1323439"/>
          </a:xfrm>
          <a:prstGeom prst="rect">
            <a:avLst/>
          </a:prstGeom>
        </p:spPr>
        <p:txBody>
          <a:bodyPr wrap="square">
            <a:spAutoFit/>
          </a:bodyPr>
          <a:lstStyle/>
          <a:p>
            <a:pPr algn="ctr"/>
            <a:r>
              <a:rPr lang="ar-EG" sz="4000" b="1" dirty="0" smtClean="0">
                <a:solidFill>
                  <a:srgbClr val="000099"/>
                </a:solidFill>
              </a:rPr>
              <a:t>سابعاً: </a:t>
            </a:r>
            <a:r>
              <a:rPr lang="ar-EG" sz="4000" b="1" dirty="0" smtClean="0">
                <a:solidFill>
                  <a:srgbClr val="800000"/>
                </a:solidFill>
              </a:rPr>
              <a:t>ميز في العبارات التالية بين الرأي والحقيقة</a:t>
            </a:r>
            <a:endParaRPr lang="en-US" sz="4000" dirty="0">
              <a:solidFill>
                <a:srgbClr val="800000"/>
              </a:solidFill>
            </a:endParaRPr>
          </a:p>
        </p:txBody>
      </p:sp>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857520"/>
                <a:gridCol w="2857520"/>
                <a:gridCol w="2857520"/>
              </a:tblGrid>
              <a:tr h="928694">
                <a:tc>
                  <a:txBody>
                    <a:bodyPr/>
                    <a:lstStyle/>
                    <a:p>
                      <a:pPr rtl="1"/>
                      <a:endParaRPr lang="ar-EG" dirty="0"/>
                    </a:p>
                  </a:txBody>
                  <a:tcPr>
                    <a:solidFill>
                      <a:srgbClr val="0000FF"/>
                    </a:solidFill>
                  </a:tcPr>
                </a:tc>
                <a:tc>
                  <a:txBody>
                    <a:bodyPr/>
                    <a:lstStyle/>
                    <a:p>
                      <a:pPr rtl="1"/>
                      <a:endParaRPr lang="ar-EG"/>
                    </a:p>
                  </a:txBody>
                  <a:tcPr>
                    <a:solidFill>
                      <a:srgbClr val="0000FF"/>
                    </a:solidFill>
                  </a:tcPr>
                </a:tc>
                <a:tc>
                  <a:txBody>
                    <a:bodyPr/>
                    <a:lstStyle/>
                    <a:p>
                      <a:pPr rtl="1"/>
                      <a:endParaRPr lang="ar-EG" dirty="0"/>
                    </a:p>
                  </a:txBody>
                  <a:tcPr>
                    <a:solidFill>
                      <a:srgbClr val="0000FF"/>
                    </a:solidFill>
                  </a:tcPr>
                </a:tc>
              </a:tr>
              <a:tr h="2670682">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r>
            </a:tbl>
          </a:graphicData>
        </a:graphic>
      </p:graphicFrame>
      <p:sp>
        <p:nvSpPr>
          <p:cNvPr id="14" name="مستطيل 13"/>
          <p:cNvSpPr/>
          <p:nvPr/>
        </p:nvSpPr>
        <p:spPr>
          <a:xfrm>
            <a:off x="6705268" y="2571744"/>
            <a:ext cx="1152880" cy="646331"/>
          </a:xfrm>
          <a:prstGeom prst="rect">
            <a:avLst/>
          </a:prstGeom>
        </p:spPr>
        <p:txBody>
          <a:bodyPr wrap="none">
            <a:spAutoFit/>
          </a:bodyPr>
          <a:lstStyle/>
          <a:p>
            <a:r>
              <a:rPr lang="ar-EG" sz="3600" b="1" dirty="0" smtClean="0">
                <a:solidFill>
                  <a:schemeClr val="bg1"/>
                </a:solidFill>
              </a:rPr>
              <a:t>العبارة</a:t>
            </a:r>
            <a:endParaRPr lang="ar-EG" sz="3600" dirty="0">
              <a:solidFill>
                <a:schemeClr val="bg1"/>
              </a:solidFill>
            </a:endParaRPr>
          </a:p>
        </p:txBody>
      </p:sp>
      <p:sp>
        <p:nvSpPr>
          <p:cNvPr id="15" name="مستطيل 14"/>
          <p:cNvSpPr/>
          <p:nvPr/>
        </p:nvSpPr>
        <p:spPr>
          <a:xfrm>
            <a:off x="4062806" y="2571744"/>
            <a:ext cx="1042273" cy="646331"/>
          </a:xfrm>
          <a:prstGeom prst="rect">
            <a:avLst/>
          </a:prstGeom>
        </p:spPr>
        <p:txBody>
          <a:bodyPr wrap="none">
            <a:spAutoFit/>
          </a:bodyPr>
          <a:lstStyle/>
          <a:p>
            <a:r>
              <a:rPr lang="ar-EG" sz="3600" b="1" dirty="0" smtClean="0">
                <a:solidFill>
                  <a:schemeClr val="bg1"/>
                </a:solidFill>
              </a:rPr>
              <a:t>حقيقة</a:t>
            </a:r>
            <a:endParaRPr lang="ar-EG" sz="3600" dirty="0">
              <a:solidFill>
                <a:schemeClr val="bg1"/>
              </a:solidFill>
            </a:endParaRPr>
          </a:p>
        </p:txBody>
      </p:sp>
      <p:sp>
        <p:nvSpPr>
          <p:cNvPr id="16" name="مستطيل 15"/>
          <p:cNvSpPr/>
          <p:nvPr/>
        </p:nvSpPr>
        <p:spPr>
          <a:xfrm>
            <a:off x="1348652" y="2571744"/>
            <a:ext cx="782587" cy="646331"/>
          </a:xfrm>
          <a:prstGeom prst="rect">
            <a:avLst/>
          </a:prstGeom>
        </p:spPr>
        <p:txBody>
          <a:bodyPr wrap="none">
            <a:spAutoFit/>
          </a:bodyPr>
          <a:lstStyle/>
          <a:p>
            <a:r>
              <a:rPr lang="ar-EG" sz="3600" b="1" dirty="0" smtClean="0">
                <a:solidFill>
                  <a:schemeClr val="bg1"/>
                </a:solidFill>
              </a:rPr>
              <a:t>رأي</a:t>
            </a:r>
            <a:endParaRPr lang="ar-EG" sz="3600" dirty="0">
              <a:solidFill>
                <a:schemeClr val="bg1"/>
              </a:solidFill>
            </a:endParaRPr>
          </a:p>
        </p:txBody>
      </p:sp>
      <p:sp>
        <p:nvSpPr>
          <p:cNvPr id="19" name="مستطيل 18"/>
          <p:cNvSpPr/>
          <p:nvPr/>
        </p:nvSpPr>
        <p:spPr>
          <a:xfrm>
            <a:off x="6000760" y="3786190"/>
            <a:ext cx="2806979" cy="1754326"/>
          </a:xfrm>
          <a:prstGeom prst="rect">
            <a:avLst/>
          </a:prstGeom>
        </p:spPr>
        <p:txBody>
          <a:bodyPr wrap="square">
            <a:spAutoFit/>
          </a:bodyPr>
          <a:lstStyle/>
          <a:p>
            <a:pPr algn="ctr"/>
            <a:r>
              <a:rPr lang="ar-EG" sz="3600" b="1" dirty="0" smtClean="0">
                <a:solidFill>
                  <a:srgbClr val="000099"/>
                </a:solidFill>
              </a:rPr>
              <a:t>يحد المملكة من جهة الغرب البحر الأحمر</a:t>
            </a:r>
            <a:endParaRPr lang="ar-EG" sz="3600" dirty="0">
              <a:solidFill>
                <a:srgbClr val="000099"/>
              </a:solidFill>
            </a:endParaRPr>
          </a:p>
        </p:txBody>
      </p:sp>
      <p:sp>
        <p:nvSpPr>
          <p:cNvPr id="20" name="مستطيل 19"/>
          <p:cNvSpPr/>
          <p:nvPr/>
        </p:nvSpPr>
        <p:spPr>
          <a:xfrm>
            <a:off x="3143240" y="4214818"/>
            <a:ext cx="2857520" cy="646331"/>
          </a:xfrm>
          <a:prstGeom prst="rect">
            <a:avLst/>
          </a:prstGeom>
        </p:spPr>
        <p:txBody>
          <a:bodyPr wrap="square">
            <a:spAutoFit/>
          </a:bodyPr>
          <a:lstStyle/>
          <a:p>
            <a:pPr algn="ctr"/>
            <a:r>
              <a:rPr lang="ar-SA" sz="3600" b="1" dirty="0" smtClean="0">
                <a:solidFill>
                  <a:srgbClr val="C00000"/>
                </a:solidFill>
              </a:rPr>
              <a:t>حقيقة</a:t>
            </a:r>
            <a:endParaRPr lang="ar-EG"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3" name="0945 - pop.wav"/>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4" name="SNARE6.WAV"/>
                                        </p:tgtEl>
                                      </p:cMediaNode>
                                    </p:audio>
                                  </p:subTnLst>
                                </p:cTn>
                              </p:par>
                              <p:par>
                                <p:cTn id="22" presetID="4"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3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800" decel="100000"/>
                                        <p:tgtEl>
                                          <p:spTgt spid="19"/>
                                        </p:tgtEl>
                                      </p:cBhvr>
                                    </p:animEffect>
                                    <p:anim calcmode="lin" valueType="num">
                                      <p:cBhvr>
                                        <p:cTn id="34" dur="800" decel="100000" fill="hold"/>
                                        <p:tgtEl>
                                          <p:spTgt spid="19"/>
                                        </p:tgtEl>
                                        <p:attrNameLst>
                                          <p:attrName>style.rotation</p:attrName>
                                        </p:attrNameLst>
                                      </p:cBhvr>
                                      <p:tavLst>
                                        <p:tav tm="0">
                                          <p:val>
                                            <p:fltVal val="-90"/>
                                          </p:val>
                                        </p:tav>
                                        <p:tav tm="100000">
                                          <p:val>
                                            <p:fltVal val="0"/>
                                          </p:val>
                                        </p:tav>
                                      </p:tavLst>
                                    </p:anim>
                                    <p:anim calcmode="lin" valueType="num">
                                      <p:cBhvr>
                                        <p:cTn id="35" dur="800" decel="100000" fill="hold"/>
                                        <p:tgtEl>
                                          <p:spTgt spid="19"/>
                                        </p:tgtEl>
                                        <p:attrNameLst>
                                          <p:attrName>ppt_x</p:attrName>
                                        </p:attrNameLst>
                                      </p:cBhvr>
                                      <p:tavLst>
                                        <p:tav tm="0">
                                          <p:val>
                                            <p:strVal val="#ppt_x+0.4"/>
                                          </p:val>
                                        </p:tav>
                                        <p:tav tm="100000">
                                          <p:val>
                                            <p:strVal val="#ppt_x-0.05"/>
                                          </p:val>
                                        </p:tav>
                                      </p:tavLst>
                                    </p:anim>
                                    <p:anim calcmode="lin" valueType="num">
                                      <p:cBhvr>
                                        <p:cTn id="36" dur="800" decel="100000" fill="hold"/>
                                        <p:tgtEl>
                                          <p:spTgt spid="1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GUIRO1.WAV"/>
                                        </p:tgtEl>
                                      </p:cMediaNode>
                                    </p:audio>
                                  </p:sub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by="(-#ppt_w*2)" calcmode="lin" valueType="num">
                                      <p:cBhvr rctx="PPT">
                                        <p:cTn id="43" dur="500" autoRev="1" fill="hold">
                                          <p:stCondLst>
                                            <p:cond delay="0"/>
                                          </p:stCondLst>
                                        </p:cTn>
                                        <p:tgtEl>
                                          <p:spTgt spid="20"/>
                                        </p:tgtEl>
                                        <p:attrNameLst>
                                          <p:attrName>ppt_w</p:attrName>
                                        </p:attrNameLst>
                                      </p:cBhvr>
                                    </p:anim>
                                    <p:anim by="(#ppt_w*0.50)" calcmode="lin" valueType="num">
                                      <p:cBhvr>
                                        <p:cTn id="44" dur="500" decel="50000" autoRev="1" fill="hold">
                                          <p:stCondLst>
                                            <p:cond delay="0"/>
                                          </p:stCondLst>
                                        </p:cTn>
                                        <p:tgtEl>
                                          <p:spTgt spid="20"/>
                                        </p:tgtEl>
                                        <p:attrNameLst>
                                          <p:attrName>ppt_x</p:attrName>
                                        </p:attrNameLst>
                                      </p:cBhvr>
                                    </p:anim>
                                    <p:anim from="(-#ppt_h/2)" to="(#ppt_y)" calcmode="lin" valueType="num">
                                      <p:cBhvr>
                                        <p:cTn id="45" dur="1000" fill="hold">
                                          <p:stCondLst>
                                            <p:cond delay="0"/>
                                          </p:stCondLst>
                                        </p:cTn>
                                        <p:tgtEl>
                                          <p:spTgt spid="20"/>
                                        </p:tgtEl>
                                        <p:attrNameLst>
                                          <p:attrName>ppt_y</p:attrName>
                                        </p:attrNameLst>
                                      </p:cBhvr>
                                    </p:anim>
                                    <p:animRot by="21600000">
                                      <p:cBhvr>
                                        <p:cTn id="46" dur="1000" fill="hold">
                                          <p:stCondLst>
                                            <p:cond delay="0"/>
                                          </p:stCondLst>
                                        </p:cTn>
                                        <p:tgtEl>
                                          <p:spTgt spid="2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6" name="SHAK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714348" y="285728"/>
            <a:ext cx="7992888" cy="1857388"/>
            <a:chOff x="1357290" y="1107522"/>
            <a:chExt cx="7072330" cy="4393180"/>
          </a:xfrm>
        </p:grpSpPr>
        <p:sp>
          <p:nvSpPr>
            <p:cNvPr id="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3" name="Group 26"/>
            <p:cNvGrpSpPr>
              <a:grpSpLocks/>
            </p:cNvGrpSpPr>
            <p:nvPr/>
          </p:nvGrpSpPr>
          <p:grpSpPr bwMode="auto">
            <a:xfrm>
              <a:off x="1571604" y="1107522"/>
              <a:ext cx="6858016" cy="4393180"/>
              <a:chOff x="1571604" y="1107522"/>
              <a:chExt cx="6858016" cy="4393180"/>
            </a:xfrm>
          </p:grpSpPr>
          <p:sp>
            <p:nvSpPr>
              <p:cNvPr id="8"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11" name="مستطيل 10"/>
          <p:cNvSpPr/>
          <p:nvPr/>
        </p:nvSpPr>
        <p:spPr>
          <a:xfrm>
            <a:off x="1052483" y="605363"/>
            <a:ext cx="7200800" cy="1323439"/>
          </a:xfrm>
          <a:prstGeom prst="rect">
            <a:avLst/>
          </a:prstGeom>
        </p:spPr>
        <p:txBody>
          <a:bodyPr wrap="square">
            <a:spAutoFit/>
          </a:bodyPr>
          <a:lstStyle/>
          <a:p>
            <a:pPr algn="ctr"/>
            <a:r>
              <a:rPr lang="ar-EG" sz="4000" b="1" dirty="0" smtClean="0">
                <a:solidFill>
                  <a:srgbClr val="000099"/>
                </a:solidFill>
              </a:rPr>
              <a:t>سابعاً: </a:t>
            </a:r>
            <a:r>
              <a:rPr lang="ar-EG" sz="4000" b="1" dirty="0" smtClean="0">
                <a:solidFill>
                  <a:srgbClr val="800000"/>
                </a:solidFill>
              </a:rPr>
              <a:t>ميز في العبارات التالية بين الرأي والحقيقة</a:t>
            </a:r>
            <a:endParaRPr lang="en-US" sz="4000" dirty="0">
              <a:solidFill>
                <a:srgbClr val="800000"/>
              </a:solidFill>
            </a:endParaRPr>
          </a:p>
        </p:txBody>
      </p:sp>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857520"/>
                <a:gridCol w="2857520"/>
                <a:gridCol w="2857520"/>
              </a:tblGrid>
              <a:tr h="928694">
                <a:tc>
                  <a:txBody>
                    <a:bodyPr/>
                    <a:lstStyle/>
                    <a:p>
                      <a:pPr rtl="1"/>
                      <a:endParaRPr lang="ar-EG" dirty="0"/>
                    </a:p>
                  </a:txBody>
                  <a:tcPr>
                    <a:solidFill>
                      <a:srgbClr val="0000FF"/>
                    </a:solidFill>
                  </a:tcPr>
                </a:tc>
                <a:tc>
                  <a:txBody>
                    <a:bodyPr/>
                    <a:lstStyle/>
                    <a:p>
                      <a:pPr rtl="1"/>
                      <a:endParaRPr lang="ar-EG"/>
                    </a:p>
                  </a:txBody>
                  <a:tcPr>
                    <a:solidFill>
                      <a:srgbClr val="0000FF"/>
                    </a:solidFill>
                  </a:tcPr>
                </a:tc>
                <a:tc>
                  <a:txBody>
                    <a:bodyPr/>
                    <a:lstStyle/>
                    <a:p>
                      <a:pPr rtl="1"/>
                      <a:endParaRPr lang="ar-EG" dirty="0"/>
                    </a:p>
                  </a:txBody>
                  <a:tcPr>
                    <a:solidFill>
                      <a:srgbClr val="0000FF"/>
                    </a:solidFill>
                  </a:tcPr>
                </a:tc>
              </a:tr>
              <a:tr h="2670682">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r>
            </a:tbl>
          </a:graphicData>
        </a:graphic>
      </p:graphicFrame>
      <p:sp>
        <p:nvSpPr>
          <p:cNvPr id="14" name="مستطيل 13"/>
          <p:cNvSpPr/>
          <p:nvPr/>
        </p:nvSpPr>
        <p:spPr>
          <a:xfrm>
            <a:off x="6705268" y="2571744"/>
            <a:ext cx="1152880" cy="646331"/>
          </a:xfrm>
          <a:prstGeom prst="rect">
            <a:avLst/>
          </a:prstGeom>
        </p:spPr>
        <p:txBody>
          <a:bodyPr wrap="none">
            <a:spAutoFit/>
          </a:bodyPr>
          <a:lstStyle/>
          <a:p>
            <a:r>
              <a:rPr lang="ar-EG" sz="3600" b="1" dirty="0" smtClean="0">
                <a:solidFill>
                  <a:schemeClr val="bg1"/>
                </a:solidFill>
              </a:rPr>
              <a:t>العبارة</a:t>
            </a:r>
            <a:endParaRPr lang="ar-EG" sz="3600" dirty="0">
              <a:solidFill>
                <a:schemeClr val="bg1"/>
              </a:solidFill>
            </a:endParaRPr>
          </a:p>
        </p:txBody>
      </p:sp>
      <p:sp>
        <p:nvSpPr>
          <p:cNvPr id="15" name="مستطيل 14"/>
          <p:cNvSpPr/>
          <p:nvPr/>
        </p:nvSpPr>
        <p:spPr>
          <a:xfrm>
            <a:off x="4062806" y="2571744"/>
            <a:ext cx="1042273" cy="646331"/>
          </a:xfrm>
          <a:prstGeom prst="rect">
            <a:avLst/>
          </a:prstGeom>
        </p:spPr>
        <p:txBody>
          <a:bodyPr wrap="none">
            <a:spAutoFit/>
          </a:bodyPr>
          <a:lstStyle/>
          <a:p>
            <a:r>
              <a:rPr lang="ar-EG" sz="3600" b="1" dirty="0" smtClean="0">
                <a:solidFill>
                  <a:schemeClr val="bg1"/>
                </a:solidFill>
              </a:rPr>
              <a:t>حقيقة</a:t>
            </a:r>
            <a:endParaRPr lang="ar-EG" sz="3600" dirty="0">
              <a:solidFill>
                <a:schemeClr val="bg1"/>
              </a:solidFill>
            </a:endParaRPr>
          </a:p>
        </p:txBody>
      </p:sp>
      <p:sp>
        <p:nvSpPr>
          <p:cNvPr id="16" name="مستطيل 15"/>
          <p:cNvSpPr/>
          <p:nvPr/>
        </p:nvSpPr>
        <p:spPr>
          <a:xfrm>
            <a:off x="1348652" y="2571744"/>
            <a:ext cx="782587" cy="646331"/>
          </a:xfrm>
          <a:prstGeom prst="rect">
            <a:avLst/>
          </a:prstGeom>
        </p:spPr>
        <p:txBody>
          <a:bodyPr wrap="none">
            <a:spAutoFit/>
          </a:bodyPr>
          <a:lstStyle/>
          <a:p>
            <a:r>
              <a:rPr lang="ar-EG" sz="3600" b="1" dirty="0" smtClean="0">
                <a:solidFill>
                  <a:schemeClr val="bg1"/>
                </a:solidFill>
              </a:rPr>
              <a:t>رأي</a:t>
            </a:r>
            <a:endParaRPr lang="ar-EG" sz="3600" dirty="0">
              <a:solidFill>
                <a:schemeClr val="bg1"/>
              </a:solidFill>
            </a:endParaRPr>
          </a:p>
        </p:txBody>
      </p:sp>
      <p:sp>
        <p:nvSpPr>
          <p:cNvPr id="19" name="مستطيل 18"/>
          <p:cNvSpPr/>
          <p:nvPr/>
        </p:nvSpPr>
        <p:spPr>
          <a:xfrm>
            <a:off x="6000760" y="3786190"/>
            <a:ext cx="2806979" cy="1754326"/>
          </a:xfrm>
          <a:prstGeom prst="rect">
            <a:avLst/>
          </a:prstGeom>
        </p:spPr>
        <p:txBody>
          <a:bodyPr wrap="square">
            <a:spAutoFit/>
          </a:bodyPr>
          <a:lstStyle/>
          <a:p>
            <a:pPr algn="ctr"/>
            <a:r>
              <a:rPr lang="ar-EG" sz="3600" b="1" dirty="0" smtClean="0">
                <a:solidFill>
                  <a:srgbClr val="000099"/>
                </a:solidFill>
              </a:rPr>
              <a:t>الحياة في الريف أجمل من الحياة في المدينة</a:t>
            </a:r>
            <a:endParaRPr lang="ar-EG" sz="3600" dirty="0">
              <a:solidFill>
                <a:srgbClr val="000099"/>
              </a:solidFill>
            </a:endParaRPr>
          </a:p>
        </p:txBody>
      </p:sp>
      <p:sp>
        <p:nvSpPr>
          <p:cNvPr id="21" name="مستطيل 20"/>
          <p:cNvSpPr/>
          <p:nvPr/>
        </p:nvSpPr>
        <p:spPr>
          <a:xfrm>
            <a:off x="285720" y="4201547"/>
            <a:ext cx="2857520" cy="646331"/>
          </a:xfrm>
          <a:prstGeom prst="rect">
            <a:avLst/>
          </a:prstGeom>
        </p:spPr>
        <p:txBody>
          <a:bodyPr wrap="square">
            <a:spAutoFit/>
          </a:bodyPr>
          <a:lstStyle/>
          <a:p>
            <a:pPr algn="ctr"/>
            <a:r>
              <a:rPr lang="ar-SA" sz="3600" b="1" dirty="0" smtClean="0">
                <a:solidFill>
                  <a:srgbClr val="C00000"/>
                </a:solidFill>
              </a:rPr>
              <a:t>رأي</a:t>
            </a:r>
            <a:endParaRPr lang="ar-EG"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IRO1.WAV"/>
                                        </p:tgtEl>
                                      </p:cMediaNode>
                                    </p:audio>
                                  </p:sub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SHAK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714348" y="285728"/>
            <a:ext cx="7992888" cy="1857388"/>
            <a:chOff x="1357290" y="1107522"/>
            <a:chExt cx="7072330" cy="4393180"/>
          </a:xfrm>
        </p:grpSpPr>
        <p:sp>
          <p:nvSpPr>
            <p:cNvPr id="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3" name="Group 26"/>
            <p:cNvGrpSpPr>
              <a:grpSpLocks/>
            </p:cNvGrpSpPr>
            <p:nvPr/>
          </p:nvGrpSpPr>
          <p:grpSpPr bwMode="auto">
            <a:xfrm>
              <a:off x="1571604" y="1107522"/>
              <a:ext cx="6858016" cy="4393180"/>
              <a:chOff x="1571604" y="1107522"/>
              <a:chExt cx="6858016" cy="4393180"/>
            </a:xfrm>
          </p:grpSpPr>
          <p:sp>
            <p:nvSpPr>
              <p:cNvPr id="8"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11" name="مستطيل 10"/>
          <p:cNvSpPr/>
          <p:nvPr/>
        </p:nvSpPr>
        <p:spPr>
          <a:xfrm>
            <a:off x="1052483" y="605363"/>
            <a:ext cx="7200800" cy="1323439"/>
          </a:xfrm>
          <a:prstGeom prst="rect">
            <a:avLst/>
          </a:prstGeom>
        </p:spPr>
        <p:txBody>
          <a:bodyPr wrap="square">
            <a:spAutoFit/>
          </a:bodyPr>
          <a:lstStyle/>
          <a:p>
            <a:pPr algn="ctr"/>
            <a:r>
              <a:rPr lang="ar-EG" sz="4000" b="1" dirty="0" smtClean="0">
                <a:solidFill>
                  <a:srgbClr val="000099"/>
                </a:solidFill>
              </a:rPr>
              <a:t>سابعاً: </a:t>
            </a:r>
            <a:r>
              <a:rPr lang="ar-EG" sz="4000" b="1" dirty="0" smtClean="0">
                <a:solidFill>
                  <a:srgbClr val="800000"/>
                </a:solidFill>
              </a:rPr>
              <a:t>ميز في العبارات التالية بين الرأي والحقيقة</a:t>
            </a:r>
            <a:endParaRPr lang="en-US" sz="4000" dirty="0">
              <a:solidFill>
                <a:srgbClr val="800000"/>
              </a:solidFill>
            </a:endParaRPr>
          </a:p>
        </p:txBody>
      </p:sp>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857520"/>
                <a:gridCol w="2857520"/>
                <a:gridCol w="2857520"/>
              </a:tblGrid>
              <a:tr h="928694">
                <a:tc>
                  <a:txBody>
                    <a:bodyPr/>
                    <a:lstStyle/>
                    <a:p>
                      <a:pPr rtl="1"/>
                      <a:endParaRPr lang="ar-EG" dirty="0"/>
                    </a:p>
                  </a:txBody>
                  <a:tcPr>
                    <a:solidFill>
                      <a:srgbClr val="0000FF"/>
                    </a:solidFill>
                  </a:tcPr>
                </a:tc>
                <a:tc>
                  <a:txBody>
                    <a:bodyPr/>
                    <a:lstStyle/>
                    <a:p>
                      <a:pPr rtl="1"/>
                      <a:endParaRPr lang="ar-EG"/>
                    </a:p>
                  </a:txBody>
                  <a:tcPr>
                    <a:solidFill>
                      <a:srgbClr val="0000FF"/>
                    </a:solidFill>
                  </a:tcPr>
                </a:tc>
                <a:tc>
                  <a:txBody>
                    <a:bodyPr/>
                    <a:lstStyle/>
                    <a:p>
                      <a:pPr rtl="1"/>
                      <a:endParaRPr lang="ar-EG" dirty="0"/>
                    </a:p>
                  </a:txBody>
                  <a:tcPr>
                    <a:solidFill>
                      <a:srgbClr val="0000FF"/>
                    </a:solidFill>
                  </a:tcPr>
                </a:tc>
              </a:tr>
              <a:tr h="2670682">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r>
            </a:tbl>
          </a:graphicData>
        </a:graphic>
      </p:graphicFrame>
      <p:sp>
        <p:nvSpPr>
          <p:cNvPr id="14" name="مستطيل 13"/>
          <p:cNvSpPr/>
          <p:nvPr/>
        </p:nvSpPr>
        <p:spPr>
          <a:xfrm>
            <a:off x="6705268" y="2571744"/>
            <a:ext cx="1152880" cy="646331"/>
          </a:xfrm>
          <a:prstGeom prst="rect">
            <a:avLst/>
          </a:prstGeom>
        </p:spPr>
        <p:txBody>
          <a:bodyPr wrap="none">
            <a:spAutoFit/>
          </a:bodyPr>
          <a:lstStyle/>
          <a:p>
            <a:r>
              <a:rPr lang="ar-EG" sz="3600" b="1" dirty="0" smtClean="0">
                <a:solidFill>
                  <a:schemeClr val="bg1"/>
                </a:solidFill>
              </a:rPr>
              <a:t>العبارة</a:t>
            </a:r>
            <a:endParaRPr lang="ar-EG" sz="3600" dirty="0">
              <a:solidFill>
                <a:schemeClr val="bg1"/>
              </a:solidFill>
            </a:endParaRPr>
          </a:p>
        </p:txBody>
      </p:sp>
      <p:sp>
        <p:nvSpPr>
          <p:cNvPr id="15" name="مستطيل 14"/>
          <p:cNvSpPr/>
          <p:nvPr/>
        </p:nvSpPr>
        <p:spPr>
          <a:xfrm>
            <a:off x="4062806" y="2571744"/>
            <a:ext cx="1042273" cy="646331"/>
          </a:xfrm>
          <a:prstGeom prst="rect">
            <a:avLst/>
          </a:prstGeom>
        </p:spPr>
        <p:txBody>
          <a:bodyPr wrap="none">
            <a:spAutoFit/>
          </a:bodyPr>
          <a:lstStyle/>
          <a:p>
            <a:r>
              <a:rPr lang="ar-EG" sz="3600" b="1" dirty="0" smtClean="0">
                <a:solidFill>
                  <a:schemeClr val="bg1"/>
                </a:solidFill>
              </a:rPr>
              <a:t>حقيقة</a:t>
            </a:r>
            <a:endParaRPr lang="ar-EG" sz="3600" dirty="0">
              <a:solidFill>
                <a:schemeClr val="bg1"/>
              </a:solidFill>
            </a:endParaRPr>
          </a:p>
        </p:txBody>
      </p:sp>
      <p:sp>
        <p:nvSpPr>
          <p:cNvPr id="16" name="مستطيل 15"/>
          <p:cNvSpPr/>
          <p:nvPr/>
        </p:nvSpPr>
        <p:spPr>
          <a:xfrm>
            <a:off x="1348652" y="2571744"/>
            <a:ext cx="782587" cy="646331"/>
          </a:xfrm>
          <a:prstGeom prst="rect">
            <a:avLst/>
          </a:prstGeom>
        </p:spPr>
        <p:txBody>
          <a:bodyPr wrap="none">
            <a:spAutoFit/>
          </a:bodyPr>
          <a:lstStyle/>
          <a:p>
            <a:r>
              <a:rPr lang="ar-EG" sz="3600" b="1" dirty="0" smtClean="0">
                <a:solidFill>
                  <a:schemeClr val="bg1"/>
                </a:solidFill>
              </a:rPr>
              <a:t>رأي</a:t>
            </a:r>
            <a:endParaRPr lang="ar-EG" sz="3600" dirty="0">
              <a:solidFill>
                <a:schemeClr val="bg1"/>
              </a:solidFill>
            </a:endParaRPr>
          </a:p>
        </p:txBody>
      </p:sp>
      <p:sp>
        <p:nvSpPr>
          <p:cNvPr id="19" name="مستطيل 18"/>
          <p:cNvSpPr/>
          <p:nvPr/>
        </p:nvSpPr>
        <p:spPr>
          <a:xfrm>
            <a:off x="6000760" y="3786190"/>
            <a:ext cx="2806979" cy="1754326"/>
          </a:xfrm>
          <a:prstGeom prst="rect">
            <a:avLst/>
          </a:prstGeom>
        </p:spPr>
        <p:txBody>
          <a:bodyPr wrap="square">
            <a:spAutoFit/>
          </a:bodyPr>
          <a:lstStyle/>
          <a:p>
            <a:pPr algn="ctr"/>
            <a:r>
              <a:rPr lang="ar-EG" sz="3600" b="1" dirty="0" smtClean="0">
                <a:solidFill>
                  <a:srgbClr val="000099"/>
                </a:solidFill>
              </a:rPr>
              <a:t>مادة اللغة العربية أسهل من مادة الرياضيات</a:t>
            </a:r>
            <a:endParaRPr lang="ar-EG" sz="3600" dirty="0">
              <a:solidFill>
                <a:srgbClr val="000099"/>
              </a:solidFill>
            </a:endParaRPr>
          </a:p>
        </p:txBody>
      </p:sp>
      <p:sp>
        <p:nvSpPr>
          <p:cNvPr id="21" name="مستطيل 20"/>
          <p:cNvSpPr/>
          <p:nvPr/>
        </p:nvSpPr>
        <p:spPr>
          <a:xfrm>
            <a:off x="285720" y="4201547"/>
            <a:ext cx="2857520" cy="646331"/>
          </a:xfrm>
          <a:prstGeom prst="rect">
            <a:avLst/>
          </a:prstGeom>
        </p:spPr>
        <p:txBody>
          <a:bodyPr wrap="square">
            <a:spAutoFit/>
          </a:bodyPr>
          <a:lstStyle/>
          <a:p>
            <a:pPr algn="ctr"/>
            <a:r>
              <a:rPr lang="ar-SA" sz="3600" b="1" dirty="0" smtClean="0">
                <a:solidFill>
                  <a:srgbClr val="C00000"/>
                </a:solidFill>
              </a:rPr>
              <a:t>رأي</a:t>
            </a:r>
            <a:endParaRPr lang="ar-EG"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IRO1.WAV"/>
                                        </p:tgtEl>
                                      </p:cMediaNode>
                                    </p:audio>
                                  </p:sub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SHAK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lll.gif"/>
          <p:cNvPicPr>
            <a:picLocks noChangeAspect="1"/>
          </p:cNvPicPr>
          <p:nvPr/>
        </p:nvPicPr>
        <p:blipFill>
          <a:blip r:embed="rId4" cstate="print">
            <a:lum contrast="40000"/>
          </a:blip>
          <a:stretch>
            <a:fillRect/>
          </a:stretch>
        </p:blipFill>
        <p:spPr>
          <a:xfrm>
            <a:off x="1408832" y="1705350"/>
            <a:ext cx="6200138" cy="3030647"/>
          </a:xfrm>
          <a:prstGeom prst="rect">
            <a:avLst/>
          </a:prstGeom>
        </p:spPr>
      </p:pic>
      <p:sp>
        <p:nvSpPr>
          <p:cNvPr id="33793" name="Rectangle 1"/>
          <p:cNvSpPr>
            <a:spLocks noChangeArrowheads="1"/>
          </p:cNvSpPr>
          <p:nvPr/>
        </p:nvSpPr>
        <p:spPr bwMode="auto">
          <a:xfrm>
            <a:off x="1646182" y="2563176"/>
            <a:ext cx="530088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0"/>
            <a:r>
              <a:rPr lang="ar-EG" sz="7200" b="1" dirty="0" smtClean="0">
                <a:solidFill>
                  <a:srgbClr val="0000FF"/>
                </a:solidFill>
              </a:rPr>
              <a:t>الوحدة القرائية</a:t>
            </a:r>
            <a:endParaRPr lang="en-US" sz="7200" dirty="0">
              <a:solidFill>
                <a:srgbClr val="0000FF"/>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35 - تدفق مياه النهر.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33793"/>
                                        </p:tgtEl>
                                        <p:attrNameLst>
                                          <p:attrName>style.visibility</p:attrName>
                                        </p:attrNameLst>
                                      </p:cBhvr>
                                      <p:to>
                                        <p:strVal val="visible"/>
                                      </p:to>
                                    </p:set>
                                    <p:anim calcmode="lin" valueType="num">
                                      <p:cBhvr>
                                        <p:cTn id="11" dur="1000" fill="hold"/>
                                        <p:tgtEl>
                                          <p:spTgt spid="33793"/>
                                        </p:tgtEl>
                                        <p:attrNameLst>
                                          <p:attrName>ppt_w</p:attrName>
                                        </p:attrNameLst>
                                      </p:cBhvr>
                                      <p:tavLst>
                                        <p:tav tm="0">
                                          <p:val>
                                            <p:fltVal val="0"/>
                                          </p:val>
                                        </p:tav>
                                        <p:tav tm="100000">
                                          <p:val>
                                            <p:strVal val="#ppt_w"/>
                                          </p:val>
                                        </p:tav>
                                      </p:tavLst>
                                    </p:anim>
                                    <p:anim calcmode="lin" valueType="num">
                                      <p:cBhvr>
                                        <p:cTn id="12" dur="1000" fill="hold"/>
                                        <p:tgtEl>
                                          <p:spTgt spid="337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714348" y="285728"/>
            <a:ext cx="7992888" cy="1857388"/>
            <a:chOff x="1357290" y="1107522"/>
            <a:chExt cx="7072330" cy="4393180"/>
          </a:xfrm>
        </p:grpSpPr>
        <p:sp>
          <p:nvSpPr>
            <p:cNvPr id="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3" name="Group 26"/>
            <p:cNvGrpSpPr>
              <a:grpSpLocks/>
            </p:cNvGrpSpPr>
            <p:nvPr/>
          </p:nvGrpSpPr>
          <p:grpSpPr bwMode="auto">
            <a:xfrm>
              <a:off x="1571604" y="1107522"/>
              <a:ext cx="6858016" cy="4393180"/>
              <a:chOff x="1571604" y="1107522"/>
              <a:chExt cx="6858016" cy="4393180"/>
            </a:xfrm>
          </p:grpSpPr>
          <p:sp>
            <p:nvSpPr>
              <p:cNvPr id="8"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11" name="مستطيل 10"/>
          <p:cNvSpPr/>
          <p:nvPr/>
        </p:nvSpPr>
        <p:spPr>
          <a:xfrm>
            <a:off x="1052483" y="605363"/>
            <a:ext cx="7200800" cy="1323439"/>
          </a:xfrm>
          <a:prstGeom prst="rect">
            <a:avLst/>
          </a:prstGeom>
        </p:spPr>
        <p:txBody>
          <a:bodyPr wrap="square">
            <a:spAutoFit/>
          </a:bodyPr>
          <a:lstStyle/>
          <a:p>
            <a:pPr algn="ctr"/>
            <a:r>
              <a:rPr lang="ar-EG" sz="4000" b="1" dirty="0" smtClean="0">
                <a:solidFill>
                  <a:srgbClr val="000099"/>
                </a:solidFill>
              </a:rPr>
              <a:t>سابعاً: </a:t>
            </a:r>
            <a:r>
              <a:rPr lang="ar-EG" sz="4000" b="1" dirty="0" smtClean="0">
                <a:solidFill>
                  <a:srgbClr val="800000"/>
                </a:solidFill>
              </a:rPr>
              <a:t>ميز في العبارات التالية بين الرأي والحقيقة</a:t>
            </a:r>
            <a:endParaRPr lang="en-US" sz="4000" dirty="0">
              <a:solidFill>
                <a:srgbClr val="800000"/>
              </a:solidFill>
            </a:endParaRPr>
          </a:p>
        </p:txBody>
      </p:sp>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857520"/>
                <a:gridCol w="2857520"/>
                <a:gridCol w="2857520"/>
              </a:tblGrid>
              <a:tr h="928694">
                <a:tc>
                  <a:txBody>
                    <a:bodyPr/>
                    <a:lstStyle/>
                    <a:p>
                      <a:pPr rtl="1"/>
                      <a:endParaRPr lang="ar-EG" dirty="0"/>
                    </a:p>
                  </a:txBody>
                  <a:tcPr>
                    <a:solidFill>
                      <a:srgbClr val="0000FF"/>
                    </a:solidFill>
                  </a:tcPr>
                </a:tc>
                <a:tc>
                  <a:txBody>
                    <a:bodyPr/>
                    <a:lstStyle/>
                    <a:p>
                      <a:pPr rtl="1"/>
                      <a:endParaRPr lang="ar-EG"/>
                    </a:p>
                  </a:txBody>
                  <a:tcPr>
                    <a:solidFill>
                      <a:srgbClr val="0000FF"/>
                    </a:solidFill>
                  </a:tcPr>
                </a:tc>
                <a:tc>
                  <a:txBody>
                    <a:bodyPr/>
                    <a:lstStyle/>
                    <a:p>
                      <a:pPr rtl="1"/>
                      <a:endParaRPr lang="ar-EG" dirty="0"/>
                    </a:p>
                  </a:txBody>
                  <a:tcPr>
                    <a:solidFill>
                      <a:srgbClr val="0000FF"/>
                    </a:solidFill>
                  </a:tcPr>
                </a:tc>
              </a:tr>
              <a:tr h="2670682">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c>
                  <a:txBody>
                    <a:bodyPr/>
                    <a:lstStyle/>
                    <a:p>
                      <a:pPr rtl="1"/>
                      <a:endParaRPr lang="ar-EG" dirty="0"/>
                    </a:p>
                  </a:txBody>
                  <a:tc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tcPr>
                </a:tc>
              </a:tr>
            </a:tbl>
          </a:graphicData>
        </a:graphic>
      </p:graphicFrame>
      <p:sp>
        <p:nvSpPr>
          <p:cNvPr id="14" name="مستطيل 13"/>
          <p:cNvSpPr/>
          <p:nvPr/>
        </p:nvSpPr>
        <p:spPr>
          <a:xfrm>
            <a:off x="6705268" y="2571744"/>
            <a:ext cx="1152880" cy="646331"/>
          </a:xfrm>
          <a:prstGeom prst="rect">
            <a:avLst/>
          </a:prstGeom>
        </p:spPr>
        <p:txBody>
          <a:bodyPr wrap="none">
            <a:spAutoFit/>
          </a:bodyPr>
          <a:lstStyle/>
          <a:p>
            <a:r>
              <a:rPr lang="ar-EG" sz="3600" b="1" dirty="0" smtClean="0">
                <a:solidFill>
                  <a:schemeClr val="bg1"/>
                </a:solidFill>
              </a:rPr>
              <a:t>العبارة</a:t>
            </a:r>
            <a:endParaRPr lang="ar-EG" sz="3600" dirty="0">
              <a:solidFill>
                <a:schemeClr val="bg1"/>
              </a:solidFill>
            </a:endParaRPr>
          </a:p>
        </p:txBody>
      </p:sp>
      <p:sp>
        <p:nvSpPr>
          <p:cNvPr id="15" name="مستطيل 14"/>
          <p:cNvSpPr/>
          <p:nvPr/>
        </p:nvSpPr>
        <p:spPr>
          <a:xfrm>
            <a:off x="4062806" y="2571744"/>
            <a:ext cx="1042273" cy="646331"/>
          </a:xfrm>
          <a:prstGeom prst="rect">
            <a:avLst/>
          </a:prstGeom>
        </p:spPr>
        <p:txBody>
          <a:bodyPr wrap="none">
            <a:spAutoFit/>
          </a:bodyPr>
          <a:lstStyle/>
          <a:p>
            <a:r>
              <a:rPr lang="ar-EG" sz="3600" b="1" dirty="0" smtClean="0">
                <a:solidFill>
                  <a:schemeClr val="bg1"/>
                </a:solidFill>
              </a:rPr>
              <a:t>حقيقة</a:t>
            </a:r>
            <a:endParaRPr lang="ar-EG" sz="3600" dirty="0">
              <a:solidFill>
                <a:schemeClr val="bg1"/>
              </a:solidFill>
            </a:endParaRPr>
          </a:p>
        </p:txBody>
      </p:sp>
      <p:sp>
        <p:nvSpPr>
          <p:cNvPr id="16" name="مستطيل 15"/>
          <p:cNvSpPr/>
          <p:nvPr/>
        </p:nvSpPr>
        <p:spPr>
          <a:xfrm>
            <a:off x="1348652" y="2571744"/>
            <a:ext cx="782587" cy="646331"/>
          </a:xfrm>
          <a:prstGeom prst="rect">
            <a:avLst/>
          </a:prstGeom>
        </p:spPr>
        <p:txBody>
          <a:bodyPr wrap="none">
            <a:spAutoFit/>
          </a:bodyPr>
          <a:lstStyle/>
          <a:p>
            <a:r>
              <a:rPr lang="ar-EG" sz="3600" b="1" dirty="0" smtClean="0">
                <a:solidFill>
                  <a:schemeClr val="bg1"/>
                </a:solidFill>
              </a:rPr>
              <a:t>رأي</a:t>
            </a:r>
            <a:endParaRPr lang="ar-EG" sz="3600" dirty="0">
              <a:solidFill>
                <a:schemeClr val="bg1"/>
              </a:solidFill>
            </a:endParaRPr>
          </a:p>
        </p:txBody>
      </p:sp>
      <p:sp>
        <p:nvSpPr>
          <p:cNvPr id="19" name="مستطيل 18"/>
          <p:cNvSpPr/>
          <p:nvPr/>
        </p:nvSpPr>
        <p:spPr>
          <a:xfrm>
            <a:off x="6000760" y="3786190"/>
            <a:ext cx="2806979" cy="1200329"/>
          </a:xfrm>
          <a:prstGeom prst="rect">
            <a:avLst/>
          </a:prstGeom>
        </p:spPr>
        <p:txBody>
          <a:bodyPr wrap="square">
            <a:spAutoFit/>
          </a:bodyPr>
          <a:lstStyle/>
          <a:p>
            <a:pPr algn="ctr"/>
            <a:r>
              <a:rPr lang="ar-EG" sz="3600" b="1" dirty="0" smtClean="0">
                <a:solidFill>
                  <a:srgbClr val="000099"/>
                </a:solidFill>
              </a:rPr>
              <a:t>إندونيسيا دولة إسلامية</a:t>
            </a:r>
            <a:endParaRPr lang="ar-EG" sz="3600" dirty="0">
              <a:solidFill>
                <a:srgbClr val="000099"/>
              </a:solidFill>
            </a:endParaRPr>
          </a:p>
        </p:txBody>
      </p:sp>
      <p:sp>
        <p:nvSpPr>
          <p:cNvPr id="20" name="مستطيل 19"/>
          <p:cNvSpPr/>
          <p:nvPr/>
        </p:nvSpPr>
        <p:spPr>
          <a:xfrm>
            <a:off x="3143240" y="4214818"/>
            <a:ext cx="2857520" cy="646331"/>
          </a:xfrm>
          <a:prstGeom prst="rect">
            <a:avLst/>
          </a:prstGeom>
        </p:spPr>
        <p:txBody>
          <a:bodyPr wrap="square">
            <a:spAutoFit/>
          </a:bodyPr>
          <a:lstStyle/>
          <a:p>
            <a:pPr algn="ctr"/>
            <a:r>
              <a:rPr lang="ar-SA" sz="3600" b="1" dirty="0" smtClean="0">
                <a:solidFill>
                  <a:srgbClr val="C00000"/>
                </a:solidFill>
              </a:rPr>
              <a:t>حقيقة</a:t>
            </a:r>
            <a:endParaRPr lang="ar-EG" sz="36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IRO1.WAV"/>
                                        </p:tgtEl>
                                      </p:cMediaNode>
                                    </p:audio>
                                  </p:sub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SHAK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501716"/>
                <a:gridCol w="1504258"/>
                <a:gridCol w="1547802"/>
                <a:gridCol w="1590024"/>
                <a:gridCol w="1428760"/>
              </a:tblGrid>
              <a:tr h="928694">
                <a:tc>
                  <a:txBody>
                    <a:bodyPr/>
                    <a:lstStyle/>
                    <a:p>
                      <a:pPr rtl="1"/>
                      <a:endParaRPr lang="ar-EG" dirty="0"/>
                    </a:p>
                  </a:txBody>
                  <a:tcPr>
                    <a:solidFill>
                      <a:srgbClr val="CC0099"/>
                    </a:solidFill>
                  </a:tcPr>
                </a:tc>
                <a:tc>
                  <a:txBody>
                    <a:bodyPr/>
                    <a:lstStyle/>
                    <a:p>
                      <a:pPr rtl="1"/>
                      <a:endParaRPr lang="ar-EG"/>
                    </a:p>
                  </a:txBody>
                  <a:tcPr>
                    <a:solidFill>
                      <a:srgbClr val="CC0099"/>
                    </a:solidFill>
                  </a:tcPr>
                </a:tc>
                <a:tc>
                  <a:txBody>
                    <a:bodyPr/>
                    <a:lstStyle/>
                    <a:p>
                      <a:pPr rtl="1"/>
                      <a:endParaRPr lang="ar-EG"/>
                    </a:p>
                  </a:txBody>
                  <a:tcPr>
                    <a:solidFill>
                      <a:srgbClr val="CC0099"/>
                    </a:solidFill>
                  </a:tcPr>
                </a:tc>
                <a:tc>
                  <a:txBody>
                    <a:bodyPr/>
                    <a:lstStyle/>
                    <a:p>
                      <a:pPr rtl="1"/>
                      <a:endParaRPr lang="ar-EG" dirty="0"/>
                    </a:p>
                  </a:txBody>
                  <a:tcPr>
                    <a:solidFill>
                      <a:srgbClr val="CC0099"/>
                    </a:solidFill>
                  </a:tcPr>
                </a:tc>
                <a:tc>
                  <a:txBody>
                    <a:bodyPr/>
                    <a:lstStyle/>
                    <a:p>
                      <a:pPr rtl="1"/>
                      <a:endParaRPr lang="ar-EG" dirty="0"/>
                    </a:p>
                  </a:txBody>
                  <a:tcPr>
                    <a:solidFill>
                      <a:srgbClr val="CC0099"/>
                    </a:solidFill>
                  </a:tcPr>
                </a:tc>
              </a:tr>
              <a:tr h="2670682">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r>
            </a:tbl>
          </a:graphicData>
        </a:graphic>
      </p:graphicFrame>
      <p:sp>
        <p:nvSpPr>
          <p:cNvPr id="14" name="مستطيل 13"/>
          <p:cNvSpPr/>
          <p:nvPr/>
        </p:nvSpPr>
        <p:spPr>
          <a:xfrm>
            <a:off x="7122724" y="2643182"/>
            <a:ext cx="939680" cy="523220"/>
          </a:xfrm>
          <a:prstGeom prst="rect">
            <a:avLst/>
          </a:prstGeom>
        </p:spPr>
        <p:txBody>
          <a:bodyPr wrap="none">
            <a:spAutoFit/>
          </a:bodyPr>
          <a:lstStyle/>
          <a:p>
            <a:r>
              <a:rPr lang="ar-EG" sz="2800" b="1" dirty="0" smtClean="0">
                <a:solidFill>
                  <a:schemeClr val="bg1"/>
                </a:solidFill>
              </a:rPr>
              <a:t>العبارة</a:t>
            </a:r>
            <a:endParaRPr lang="ar-EG" sz="2800" dirty="0">
              <a:solidFill>
                <a:schemeClr val="bg1"/>
              </a:solidFill>
            </a:endParaRPr>
          </a:p>
        </p:txBody>
      </p:sp>
      <p:sp>
        <p:nvSpPr>
          <p:cNvPr id="15" name="مستطيل 14"/>
          <p:cNvSpPr/>
          <p:nvPr/>
        </p:nvSpPr>
        <p:spPr>
          <a:xfrm>
            <a:off x="5151314" y="2643182"/>
            <a:ext cx="904414" cy="523220"/>
          </a:xfrm>
          <a:prstGeom prst="rect">
            <a:avLst/>
          </a:prstGeom>
        </p:spPr>
        <p:txBody>
          <a:bodyPr wrap="none">
            <a:spAutoFit/>
          </a:bodyPr>
          <a:lstStyle/>
          <a:p>
            <a:r>
              <a:rPr lang="ar-EG" sz="2800" b="1" dirty="0" smtClean="0">
                <a:solidFill>
                  <a:schemeClr val="bg1"/>
                </a:solidFill>
              </a:rPr>
              <a:t>تضليل</a:t>
            </a:r>
            <a:endParaRPr lang="ar-EG" sz="2800" dirty="0">
              <a:solidFill>
                <a:schemeClr val="bg1"/>
              </a:solidFill>
            </a:endParaRPr>
          </a:p>
        </p:txBody>
      </p:sp>
      <p:sp>
        <p:nvSpPr>
          <p:cNvPr id="16" name="مستطيل 15"/>
          <p:cNvSpPr/>
          <p:nvPr/>
        </p:nvSpPr>
        <p:spPr>
          <a:xfrm>
            <a:off x="3777291" y="2643182"/>
            <a:ext cx="723275" cy="523220"/>
          </a:xfrm>
          <a:prstGeom prst="rect">
            <a:avLst/>
          </a:prstGeom>
        </p:spPr>
        <p:txBody>
          <a:bodyPr wrap="none">
            <a:spAutoFit/>
          </a:bodyPr>
          <a:lstStyle/>
          <a:p>
            <a:r>
              <a:rPr lang="ar-EG" sz="2800" b="1" dirty="0" smtClean="0">
                <a:solidFill>
                  <a:schemeClr val="bg1"/>
                </a:solidFill>
              </a:rPr>
              <a:t>تحيز</a:t>
            </a:r>
            <a:endParaRPr lang="ar-EG" sz="2800" dirty="0">
              <a:solidFill>
                <a:schemeClr val="bg1"/>
              </a:solidFill>
            </a:endParaRPr>
          </a:p>
        </p:txBody>
      </p:sp>
      <p:sp>
        <p:nvSpPr>
          <p:cNvPr id="17" name="مستطيل 16"/>
          <p:cNvSpPr/>
          <p:nvPr/>
        </p:nvSpPr>
        <p:spPr>
          <a:xfrm>
            <a:off x="1714481" y="2428868"/>
            <a:ext cx="1571635" cy="954107"/>
          </a:xfrm>
          <a:prstGeom prst="rect">
            <a:avLst/>
          </a:prstGeom>
        </p:spPr>
        <p:txBody>
          <a:bodyPr wrap="square">
            <a:spAutoFit/>
          </a:bodyPr>
          <a:lstStyle/>
          <a:p>
            <a:pPr algn="ctr"/>
            <a:r>
              <a:rPr lang="ar-EG" sz="2800" b="1" dirty="0" smtClean="0">
                <a:solidFill>
                  <a:schemeClr val="bg1"/>
                </a:solidFill>
              </a:rPr>
              <a:t>تنميط (قولبة)</a:t>
            </a:r>
            <a:endParaRPr lang="ar-EG" sz="2800" dirty="0">
              <a:solidFill>
                <a:schemeClr val="bg1"/>
              </a:solidFill>
            </a:endParaRPr>
          </a:p>
        </p:txBody>
      </p:sp>
      <p:sp>
        <p:nvSpPr>
          <p:cNvPr id="18" name="مستطيل 17"/>
          <p:cNvSpPr/>
          <p:nvPr/>
        </p:nvSpPr>
        <p:spPr>
          <a:xfrm>
            <a:off x="571472" y="2620028"/>
            <a:ext cx="880369" cy="523220"/>
          </a:xfrm>
          <a:prstGeom prst="rect">
            <a:avLst/>
          </a:prstGeom>
        </p:spPr>
        <p:txBody>
          <a:bodyPr wrap="none">
            <a:spAutoFit/>
          </a:bodyPr>
          <a:lstStyle/>
          <a:p>
            <a:r>
              <a:rPr lang="ar-EG" sz="2800" b="1" dirty="0" smtClean="0">
                <a:solidFill>
                  <a:schemeClr val="bg1"/>
                </a:solidFill>
              </a:rPr>
              <a:t>مبالغة</a:t>
            </a:r>
            <a:endParaRPr lang="ar-EG" sz="2800" dirty="0">
              <a:solidFill>
                <a:schemeClr val="bg1"/>
              </a:solidFill>
            </a:endParaRPr>
          </a:p>
        </p:txBody>
      </p:sp>
      <p:sp>
        <p:nvSpPr>
          <p:cNvPr id="19" name="مستطيل 18"/>
          <p:cNvSpPr/>
          <p:nvPr/>
        </p:nvSpPr>
        <p:spPr>
          <a:xfrm>
            <a:off x="6357950" y="3446223"/>
            <a:ext cx="2433239" cy="2554545"/>
          </a:xfrm>
          <a:prstGeom prst="rect">
            <a:avLst/>
          </a:prstGeom>
        </p:spPr>
        <p:txBody>
          <a:bodyPr wrap="square">
            <a:spAutoFit/>
          </a:bodyPr>
          <a:lstStyle/>
          <a:p>
            <a:pPr algn="ctr"/>
            <a:r>
              <a:rPr lang="ar-EG" sz="3200" b="1" dirty="0" smtClean="0">
                <a:solidFill>
                  <a:srgbClr val="000099"/>
                </a:solidFill>
              </a:rPr>
              <a:t>جميع طلاب المدارس المجاورة لمدرستنا متفوقون دراسياً.</a:t>
            </a:r>
            <a:endParaRPr lang="ar-EG" sz="3200" dirty="0">
              <a:solidFill>
                <a:srgbClr val="000099"/>
              </a:solidFill>
            </a:endParaRPr>
          </a:p>
        </p:txBody>
      </p:sp>
      <p:sp>
        <p:nvSpPr>
          <p:cNvPr id="23" name="مستطيل 22"/>
          <p:cNvSpPr/>
          <p:nvPr/>
        </p:nvSpPr>
        <p:spPr>
          <a:xfrm>
            <a:off x="285720" y="4130109"/>
            <a:ext cx="1428760" cy="923330"/>
          </a:xfrm>
          <a:prstGeom prst="rect">
            <a:avLst/>
          </a:prstGeom>
        </p:spPr>
        <p:txBody>
          <a:bodyPr wrap="square">
            <a:spAutoFit/>
          </a:bodyPr>
          <a:lstStyle/>
          <a:p>
            <a:pPr algn="ctr"/>
            <a:r>
              <a:rPr lang="ar-EG" sz="5400" b="1" dirty="0" smtClean="0">
                <a:solidFill>
                  <a:srgbClr val="C00000"/>
                </a:solidFill>
                <a:sym typeface="Wingdings"/>
              </a:rPr>
              <a:t></a:t>
            </a:r>
            <a:endParaRPr lang="ar-EG" sz="5400" dirty="0">
              <a:solidFill>
                <a:srgbClr val="C00000"/>
              </a:solidFill>
            </a:endParaRPr>
          </a:p>
        </p:txBody>
      </p:sp>
      <p:grpSp>
        <p:nvGrpSpPr>
          <p:cNvPr id="24" name="Group 33"/>
          <p:cNvGrpSpPr>
            <a:grpSpLocks/>
          </p:cNvGrpSpPr>
          <p:nvPr/>
        </p:nvGrpSpPr>
        <p:grpSpPr bwMode="auto">
          <a:xfrm>
            <a:off x="714348" y="285728"/>
            <a:ext cx="7992888" cy="1857388"/>
            <a:chOff x="1357290" y="1107522"/>
            <a:chExt cx="7072330" cy="4393180"/>
          </a:xfrm>
        </p:grpSpPr>
        <p:sp>
          <p:nvSpPr>
            <p:cNvPr id="2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26" name="Group 26"/>
            <p:cNvGrpSpPr>
              <a:grpSpLocks/>
            </p:cNvGrpSpPr>
            <p:nvPr/>
          </p:nvGrpSpPr>
          <p:grpSpPr bwMode="auto">
            <a:xfrm>
              <a:off x="1571604" y="1107522"/>
              <a:ext cx="6858016" cy="4393180"/>
              <a:chOff x="1571604" y="1107522"/>
              <a:chExt cx="6858016" cy="4393180"/>
            </a:xfrm>
          </p:grpSpPr>
          <p:sp>
            <p:nvSpPr>
              <p:cNvPr id="27"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8"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9"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30" name="مستطيل 29"/>
          <p:cNvSpPr/>
          <p:nvPr/>
        </p:nvSpPr>
        <p:spPr>
          <a:xfrm>
            <a:off x="1000100" y="585597"/>
            <a:ext cx="7200800" cy="1200329"/>
          </a:xfrm>
          <a:prstGeom prst="rect">
            <a:avLst/>
          </a:prstGeom>
        </p:spPr>
        <p:txBody>
          <a:bodyPr wrap="square">
            <a:spAutoFit/>
          </a:bodyPr>
          <a:lstStyle/>
          <a:p>
            <a:pPr algn="ctr"/>
            <a:r>
              <a:rPr lang="ar-EG" sz="3600" b="1" dirty="0" smtClean="0">
                <a:solidFill>
                  <a:srgbClr val="800000"/>
                </a:solidFill>
              </a:rPr>
              <a:t>ثامناً: </a:t>
            </a:r>
            <a:r>
              <a:rPr lang="ar-EG" sz="3600" b="1" dirty="0" smtClean="0">
                <a:solidFill>
                  <a:srgbClr val="000099"/>
                </a:solidFill>
              </a:rPr>
              <a:t>صنف العبارات في الجدول التالي بحسب ما يمكن أن تسمى بناء على مضمونها</a:t>
            </a:r>
            <a:endParaRPr lang="en-US" sz="3600" dirty="0">
              <a:solidFill>
                <a:srgbClr val="000099"/>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subTnLst>
                                    <p:audio>
                                      <p:cMediaNode>
                                        <p:cTn display="0" masterRel="sameClick">
                                          <p:stCondLst>
                                            <p:cond evt="begin" delay="0">
                                              <p:tn val="11"/>
                                            </p:cond>
                                          </p:stCondLst>
                                          <p:endCondLst>
                                            <p:cond evt="onStopAudio" delay="0">
                                              <p:tgtEl>
                                                <p:sldTgt/>
                                              </p:tgtEl>
                                            </p:cond>
                                          </p:endCondLst>
                                        </p:cTn>
                                        <p:tgtEl>
                                          <p:sndTgt r:embed="rId3" name="0945 - pop.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3"/>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3"/>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4" name="1074 - spin sound.wav"/>
                                        </p:tgtEl>
                                      </p:cMediaNode>
                                    </p:audio>
                                  </p:subTnLst>
                                </p:cTn>
                              </p:par>
                              <p:par>
                                <p:cTn id="29" presetID="50" presetClass="entr" presetSubtype="0"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3"/>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subTnLst>
                                    <p:audio>
                                      <p:cMediaNode>
                                        <p:cTn display="0" masterRel="sameClick">
                                          <p:stCondLst>
                                            <p:cond evt="begin" delay="0">
                                              <p:tn val="29"/>
                                            </p:cond>
                                          </p:stCondLst>
                                          <p:endCondLst>
                                            <p:cond evt="onStopAudio" delay="0">
                                              <p:tgtEl>
                                                <p:sldTgt/>
                                              </p:tgtEl>
                                            </p:cond>
                                          </p:endCondLst>
                                        </p:cTn>
                                        <p:tgtEl>
                                          <p:sndTgt r:embed="rId4" name="1074 - spin sound.wav"/>
                                        </p:tgtEl>
                                      </p:cMediaNode>
                                    </p:audio>
                                  </p:subTnLst>
                                </p:cTn>
                              </p:par>
                              <p:par>
                                <p:cTn id="34" presetID="50" presetClass="entr" presetSubtype="0" decel="10000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strVal val="#ppt_w+.3"/>
                                          </p:val>
                                        </p:tav>
                                        <p:tav tm="100000">
                                          <p:val>
                                            <p:strVal val="#ppt_w"/>
                                          </p:val>
                                        </p:tav>
                                      </p:tavLst>
                                    </p:anim>
                                    <p:anim calcmode="lin" valueType="num">
                                      <p:cBhvr>
                                        <p:cTn id="37" dur="1000" fill="hold"/>
                                        <p:tgtEl>
                                          <p:spTgt spid="16"/>
                                        </p:tgtEl>
                                        <p:attrNameLst>
                                          <p:attrName>ppt_h</p:attrName>
                                        </p:attrNameLst>
                                      </p:cBhvr>
                                      <p:tavLst>
                                        <p:tav tm="0">
                                          <p:val>
                                            <p:strVal val="#ppt_h"/>
                                          </p:val>
                                        </p:tav>
                                        <p:tav tm="100000">
                                          <p:val>
                                            <p:strVal val="#ppt_h"/>
                                          </p:val>
                                        </p:tav>
                                      </p:tavLst>
                                    </p:anim>
                                    <p:animEffect transition="in" filter="fade">
                                      <p:cBhvr>
                                        <p:cTn id="38" dur="1000"/>
                                        <p:tgtEl>
                                          <p:spTgt spid="16"/>
                                        </p:tgtEl>
                                      </p:cBhvr>
                                    </p:animEffect>
                                  </p:childTnLst>
                                  <p:subTnLst>
                                    <p:audio>
                                      <p:cMediaNode>
                                        <p:cTn display="0" masterRel="sameClick">
                                          <p:stCondLst>
                                            <p:cond evt="begin" delay="0">
                                              <p:tn val="34"/>
                                            </p:cond>
                                          </p:stCondLst>
                                          <p:endCondLst>
                                            <p:cond evt="onStopAudio" delay="0">
                                              <p:tgtEl>
                                                <p:sldTgt/>
                                              </p:tgtEl>
                                            </p:cond>
                                          </p:endCondLst>
                                        </p:cTn>
                                        <p:tgtEl>
                                          <p:sndTgt r:embed="rId4" name="1074 - spin sound.wav"/>
                                        </p:tgtEl>
                                      </p:cMediaNode>
                                    </p:audio>
                                  </p:subTnLst>
                                </p:cTn>
                              </p:par>
                              <p:par>
                                <p:cTn id="39" presetID="50" presetClass="entr" presetSubtype="0" decel="10000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3"/>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subTnLst>
                                    <p:audio>
                                      <p:cMediaNode>
                                        <p:cTn display="0" masterRel="sameClick">
                                          <p:stCondLst>
                                            <p:cond evt="begin" delay="0">
                                              <p:tn val="39"/>
                                            </p:cond>
                                          </p:stCondLst>
                                          <p:endCondLst>
                                            <p:cond evt="onStopAudio" delay="0">
                                              <p:tgtEl>
                                                <p:sldTgt/>
                                              </p:tgtEl>
                                            </p:cond>
                                          </p:endCondLst>
                                        </p:cTn>
                                        <p:tgtEl>
                                          <p:sndTgt r:embed="rId4" name="1074 - spin sound.wav"/>
                                        </p:tgtEl>
                                      </p:cMediaNode>
                                    </p:audio>
                                  </p:subTnLst>
                                </p:cTn>
                              </p:par>
                              <p:par>
                                <p:cTn id="44" presetID="50" presetClass="entr" presetSubtype="0" decel="10000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3"/>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4" name="1074 - spin sound.wav"/>
                                        </p:tgtEl>
                                      </p:cMediaNode>
                                    </p:audio>
                                  </p:subTnLst>
                                </p:cTn>
                              </p:par>
                            </p:childTnLst>
                          </p:cTn>
                        </p:par>
                      </p:childTnLst>
                    </p:cTn>
                  </p:par>
                  <p:par>
                    <p:cTn id="49" fill="hold">
                      <p:stCondLst>
                        <p:cond delay="indefinite"/>
                      </p:stCondLst>
                      <p:childTnLst>
                        <p:par>
                          <p:cTn id="50" fill="hold">
                            <p:stCondLst>
                              <p:cond delay="0"/>
                            </p:stCondLst>
                            <p:childTnLst>
                              <p:par>
                                <p:cTn id="51" presetID="58" presetClass="entr" presetSubtype="0" accel="10000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strVal val="#ppt_w*2.5"/>
                                          </p:val>
                                        </p:tav>
                                        <p:tav tm="100000">
                                          <p:val>
                                            <p:strVal val="#ppt_w"/>
                                          </p:val>
                                        </p:tav>
                                      </p:tavLst>
                                    </p:anim>
                                    <p:anim calcmode="lin" valueType="num">
                                      <p:cBhvr>
                                        <p:cTn id="54" dur="500" fill="hold"/>
                                        <p:tgtEl>
                                          <p:spTgt spid="19"/>
                                        </p:tgtEl>
                                        <p:attrNameLst>
                                          <p:attrName>ppt_h</p:attrName>
                                        </p:attrNameLst>
                                      </p:cBhvr>
                                      <p:tavLst>
                                        <p:tav tm="0">
                                          <p:val>
                                            <p:strVal val="#ppt_h*0.01"/>
                                          </p:val>
                                        </p:tav>
                                        <p:tav tm="100000">
                                          <p:val>
                                            <p:strVal val="#ppt_h"/>
                                          </p:val>
                                        </p:tav>
                                      </p:tavLst>
                                    </p:anim>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h+1"/>
                                          </p:val>
                                        </p:tav>
                                        <p:tav tm="100000">
                                          <p:val>
                                            <p:strVal val="#ppt_y"/>
                                          </p:val>
                                        </p:tav>
                                      </p:tavLst>
                                    </p:anim>
                                    <p:animEffect transition="in" filter="fade">
                                      <p:cBhvr>
                                        <p:cTn id="57" dur="500"/>
                                        <p:tgtEl>
                                          <p:spTgt spid="19"/>
                                        </p:tgtEl>
                                      </p:cBhvr>
                                    </p:animEffect>
                                  </p:childTnLst>
                                  <p:subTnLst>
                                    <p:audio>
                                      <p:cMediaNode>
                                        <p:cTn display="0" masterRel="sameClick">
                                          <p:stCondLst>
                                            <p:cond evt="begin" delay="0">
                                              <p:tn val="51"/>
                                            </p:cond>
                                          </p:stCondLst>
                                          <p:endCondLst>
                                            <p:cond evt="onStopAudio" delay="0">
                                              <p:tgtEl>
                                                <p:sldTgt/>
                                              </p:tgtEl>
                                            </p:cond>
                                          </p:endCondLst>
                                        </p:cTn>
                                        <p:tgtEl>
                                          <p:sndTgt r:embed="rId5" name="1291 - wet and squishy.wav"/>
                                        </p:tgtEl>
                                      </p:cMediaNode>
                                    </p:audio>
                                  </p:subTnLst>
                                </p:cTn>
                              </p:par>
                            </p:childTnLst>
                          </p:cTn>
                        </p:par>
                      </p:childTnLst>
                    </p:cTn>
                  </p:par>
                  <p:par>
                    <p:cTn id="58" fill="hold">
                      <p:stCondLst>
                        <p:cond delay="indefinite"/>
                      </p:stCondLst>
                      <p:childTnLst>
                        <p:par>
                          <p:cTn id="59" fill="hold">
                            <p:stCondLst>
                              <p:cond delay="0"/>
                            </p:stCondLst>
                            <p:childTnLst>
                              <p:par>
                                <p:cTn id="60" presetID="43"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
                                        <p:tgtEl>
                                          <p:spTgt spid="23"/>
                                        </p:tgtEl>
                                      </p:cBhvr>
                                    </p:animEffect>
                                    <p:anim calcmode="lin" valueType="num">
                                      <p:cBhvr>
                                        <p:cTn id="63" dur="400" fill="hold"/>
                                        <p:tgtEl>
                                          <p:spTgt spid="23"/>
                                        </p:tgtEl>
                                        <p:attrNameLst>
                                          <p:attrName>ppt_x</p:attrName>
                                        </p:attrNameLst>
                                      </p:cBhvr>
                                      <p:tavLst>
                                        <p:tav tm="0">
                                          <p:val>
                                            <p:strVal val="#ppt_x"/>
                                          </p:val>
                                        </p:tav>
                                        <p:tav tm="100000">
                                          <p:val>
                                            <p:strVal val="#ppt_x"/>
                                          </p:val>
                                        </p:tav>
                                      </p:tavLst>
                                    </p:anim>
                                    <p:anim calcmode="lin" valueType="num">
                                      <p:cBhvr>
                                        <p:cTn id="64" dur="400" fill="hold"/>
                                        <p:tgtEl>
                                          <p:spTgt spid="23"/>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0708 - low tone bongo 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3"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501716"/>
                <a:gridCol w="1504258"/>
                <a:gridCol w="1547802"/>
                <a:gridCol w="1590024"/>
                <a:gridCol w="1428760"/>
              </a:tblGrid>
              <a:tr h="928694">
                <a:tc>
                  <a:txBody>
                    <a:bodyPr/>
                    <a:lstStyle/>
                    <a:p>
                      <a:pPr rtl="1"/>
                      <a:endParaRPr lang="ar-EG" dirty="0"/>
                    </a:p>
                  </a:txBody>
                  <a:tcPr>
                    <a:solidFill>
                      <a:srgbClr val="CC0099"/>
                    </a:solidFill>
                  </a:tcPr>
                </a:tc>
                <a:tc>
                  <a:txBody>
                    <a:bodyPr/>
                    <a:lstStyle/>
                    <a:p>
                      <a:pPr rtl="1"/>
                      <a:endParaRPr lang="ar-EG"/>
                    </a:p>
                  </a:txBody>
                  <a:tcPr>
                    <a:solidFill>
                      <a:srgbClr val="CC0099"/>
                    </a:solidFill>
                  </a:tcPr>
                </a:tc>
                <a:tc>
                  <a:txBody>
                    <a:bodyPr/>
                    <a:lstStyle/>
                    <a:p>
                      <a:pPr rtl="1"/>
                      <a:endParaRPr lang="ar-EG"/>
                    </a:p>
                  </a:txBody>
                  <a:tcPr>
                    <a:solidFill>
                      <a:srgbClr val="CC0099"/>
                    </a:solidFill>
                  </a:tcPr>
                </a:tc>
                <a:tc>
                  <a:txBody>
                    <a:bodyPr/>
                    <a:lstStyle/>
                    <a:p>
                      <a:pPr rtl="1"/>
                      <a:endParaRPr lang="ar-EG" dirty="0"/>
                    </a:p>
                  </a:txBody>
                  <a:tcPr>
                    <a:solidFill>
                      <a:srgbClr val="CC0099"/>
                    </a:solidFill>
                  </a:tcPr>
                </a:tc>
                <a:tc>
                  <a:txBody>
                    <a:bodyPr/>
                    <a:lstStyle/>
                    <a:p>
                      <a:pPr rtl="1"/>
                      <a:endParaRPr lang="ar-EG" dirty="0"/>
                    </a:p>
                  </a:txBody>
                  <a:tcPr>
                    <a:solidFill>
                      <a:srgbClr val="CC0099"/>
                    </a:solidFill>
                  </a:tcPr>
                </a:tc>
              </a:tr>
              <a:tr h="2670682">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r>
            </a:tbl>
          </a:graphicData>
        </a:graphic>
      </p:graphicFrame>
      <p:sp>
        <p:nvSpPr>
          <p:cNvPr id="14" name="مستطيل 13"/>
          <p:cNvSpPr/>
          <p:nvPr/>
        </p:nvSpPr>
        <p:spPr>
          <a:xfrm>
            <a:off x="7122724" y="2643182"/>
            <a:ext cx="939680" cy="523220"/>
          </a:xfrm>
          <a:prstGeom prst="rect">
            <a:avLst/>
          </a:prstGeom>
        </p:spPr>
        <p:txBody>
          <a:bodyPr wrap="none">
            <a:spAutoFit/>
          </a:bodyPr>
          <a:lstStyle/>
          <a:p>
            <a:r>
              <a:rPr lang="ar-EG" sz="2800" b="1" dirty="0" smtClean="0">
                <a:solidFill>
                  <a:schemeClr val="bg1"/>
                </a:solidFill>
              </a:rPr>
              <a:t>العبارة</a:t>
            </a:r>
            <a:endParaRPr lang="ar-EG" sz="2800" dirty="0">
              <a:solidFill>
                <a:schemeClr val="bg1"/>
              </a:solidFill>
            </a:endParaRPr>
          </a:p>
        </p:txBody>
      </p:sp>
      <p:sp>
        <p:nvSpPr>
          <p:cNvPr id="15" name="مستطيل 14"/>
          <p:cNvSpPr/>
          <p:nvPr/>
        </p:nvSpPr>
        <p:spPr>
          <a:xfrm>
            <a:off x="5151314" y="2643182"/>
            <a:ext cx="904414" cy="523220"/>
          </a:xfrm>
          <a:prstGeom prst="rect">
            <a:avLst/>
          </a:prstGeom>
        </p:spPr>
        <p:txBody>
          <a:bodyPr wrap="none">
            <a:spAutoFit/>
          </a:bodyPr>
          <a:lstStyle/>
          <a:p>
            <a:r>
              <a:rPr lang="ar-EG" sz="2800" b="1" dirty="0" smtClean="0">
                <a:solidFill>
                  <a:schemeClr val="bg1"/>
                </a:solidFill>
              </a:rPr>
              <a:t>تضليل</a:t>
            </a:r>
            <a:endParaRPr lang="ar-EG" sz="2800" dirty="0">
              <a:solidFill>
                <a:schemeClr val="bg1"/>
              </a:solidFill>
            </a:endParaRPr>
          </a:p>
        </p:txBody>
      </p:sp>
      <p:sp>
        <p:nvSpPr>
          <p:cNvPr id="16" name="مستطيل 15"/>
          <p:cNvSpPr/>
          <p:nvPr/>
        </p:nvSpPr>
        <p:spPr>
          <a:xfrm>
            <a:off x="3777291" y="2643182"/>
            <a:ext cx="723275" cy="523220"/>
          </a:xfrm>
          <a:prstGeom prst="rect">
            <a:avLst/>
          </a:prstGeom>
        </p:spPr>
        <p:txBody>
          <a:bodyPr wrap="none">
            <a:spAutoFit/>
          </a:bodyPr>
          <a:lstStyle/>
          <a:p>
            <a:r>
              <a:rPr lang="ar-EG" sz="2800" b="1" dirty="0" smtClean="0">
                <a:solidFill>
                  <a:schemeClr val="bg1"/>
                </a:solidFill>
              </a:rPr>
              <a:t>تحيز</a:t>
            </a:r>
            <a:endParaRPr lang="ar-EG" sz="2800" dirty="0">
              <a:solidFill>
                <a:schemeClr val="bg1"/>
              </a:solidFill>
            </a:endParaRPr>
          </a:p>
        </p:txBody>
      </p:sp>
      <p:sp>
        <p:nvSpPr>
          <p:cNvPr id="17" name="مستطيل 16"/>
          <p:cNvSpPr/>
          <p:nvPr/>
        </p:nvSpPr>
        <p:spPr>
          <a:xfrm>
            <a:off x="1714481" y="2428868"/>
            <a:ext cx="1571635" cy="954107"/>
          </a:xfrm>
          <a:prstGeom prst="rect">
            <a:avLst/>
          </a:prstGeom>
        </p:spPr>
        <p:txBody>
          <a:bodyPr wrap="square">
            <a:spAutoFit/>
          </a:bodyPr>
          <a:lstStyle/>
          <a:p>
            <a:pPr algn="ctr"/>
            <a:r>
              <a:rPr lang="ar-EG" sz="2800" b="1" dirty="0" smtClean="0">
                <a:solidFill>
                  <a:schemeClr val="bg1"/>
                </a:solidFill>
              </a:rPr>
              <a:t>تنميط (قولبة)</a:t>
            </a:r>
            <a:endParaRPr lang="ar-EG" sz="2800" dirty="0">
              <a:solidFill>
                <a:schemeClr val="bg1"/>
              </a:solidFill>
            </a:endParaRPr>
          </a:p>
        </p:txBody>
      </p:sp>
      <p:sp>
        <p:nvSpPr>
          <p:cNvPr id="18" name="مستطيل 17"/>
          <p:cNvSpPr/>
          <p:nvPr/>
        </p:nvSpPr>
        <p:spPr>
          <a:xfrm>
            <a:off x="571472" y="2620028"/>
            <a:ext cx="880369" cy="523220"/>
          </a:xfrm>
          <a:prstGeom prst="rect">
            <a:avLst/>
          </a:prstGeom>
        </p:spPr>
        <p:txBody>
          <a:bodyPr wrap="none">
            <a:spAutoFit/>
          </a:bodyPr>
          <a:lstStyle/>
          <a:p>
            <a:r>
              <a:rPr lang="ar-EG" sz="2800" b="1" dirty="0" smtClean="0">
                <a:solidFill>
                  <a:schemeClr val="bg1"/>
                </a:solidFill>
              </a:rPr>
              <a:t>مبالغة</a:t>
            </a:r>
            <a:endParaRPr lang="ar-EG" sz="2800" dirty="0">
              <a:solidFill>
                <a:schemeClr val="bg1"/>
              </a:solidFill>
            </a:endParaRPr>
          </a:p>
        </p:txBody>
      </p:sp>
      <p:sp>
        <p:nvSpPr>
          <p:cNvPr id="19" name="مستطيل 18"/>
          <p:cNvSpPr/>
          <p:nvPr/>
        </p:nvSpPr>
        <p:spPr>
          <a:xfrm>
            <a:off x="6357950" y="3429000"/>
            <a:ext cx="2571768" cy="2554545"/>
          </a:xfrm>
          <a:prstGeom prst="rect">
            <a:avLst/>
          </a:prstGeom>
        </p:spPr>
        <p:txBody>
          <a:bodyPr wrap="square">
            <a:spAutoFit/>
          </a:bodyPr>
          <a:lstStyle/>
          <a:p>
            <a:pPr algn="ctr"/>
            <a:r>
              <a:rPr lang="ar-EG" sz="3200" b="1" dirty="0" smtClean="0">
                <a:solidFill>
                  <a:srgbClr val="000099"/>
                </a:solidFill>
              </a:rPr>
              <a:t>أدركت من تجاربي أن السيارات الأمريكية أقوى من السيارات اليابانية.</a:t>
            </a:r>
            <a:endParaRPr lang="ar-EG" sz="3200" dirty="0">
              <a:solidFill>
                <a:srgbClr val="000099"/>
              </a:solidFill>
            </a:endParaRPr>
          </a:p>
        </p:txBody>
      </p:sp>
      <p:grpSp>
        <p:nvGrpSpPr>
          <p:cNvPr id="2" name="Group 33"/>
          <p:cNvGrpSpPr>
            <a:grpSpLocks/>
          </p:cNvGrpSpPr>
          <p:nvPr/>
        </p:nvGrpSpPr>
        <p:grpSpPr bwMode="auto">
          <a:xfrm>
            <a:off x="714348" y="285728"/>
            <a:ext cx="7992888" cy="1857388"/>
            <a:chOff x="1357290" y="1107522"/>
            <a:chExt cx="7072330" cy="4393180"/>
          </a:xfrm>
        </p:grpSpPr>
        <p:sp>
          <p:nvSpPr>
            <p:cNvPr id="2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3" name="Group 26"/>
            <p:cNvGrpSpPr>
              <a:grpSpLocks/>
            </p:cNvGrpSpPr>
            <p:nvPr/>
          </p:nvGrpSpPr>
          <p:grpSpPr bwMode="auto">
            <a:xfrm>
              <a:off x="1571604" y="1107522"/>
              <a:ext cx="6858016" cy="4393180"/>
              <a:chOff x="1571604" y="1107522"/>
              <a:chExt cx="6858016" cy="4393180"/>
            </a:xfrm>
          </p:grpSpPr>
          <p:sp>
            <p:nvSpPr>
              <p:cNvPr id="27"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8"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9"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30" name="مستطيل 29"/>
          <p:cNvSpPr/>
          <p:nvPr/>
        </p:nvSpPr>
        <p:spPr>
          <a:xfrm>
            <a:off x="1000100" y="585597"/>
            <a:ext cx="7200800" cy="1200329"/>
          </a:xfrm>
          <a:prstGeom prst="rect">
            <a:avLst/>
          </a:prstGeom>
        </p:spPr>
        <p:txBody>
          <a:bodyPr wrap="square">
            <a:spAutoFit/>
          </a:bodyPr>
          <a:lstStyle/>
          <a:p>
            <a:pPr algn="ctr"/>
            <a:r>
              <a:rPr lang="ar-EG" sz="3600" b="1" dirty="0" smtClean="0">
                <a:solidFill>
                  <a:srgbClr val="800000"/>
                </a:solidFill>
              </a:rPr>
              <a:t>ثامناً: </a:t>
            </a:r>
            <a:r>
              <a:rPr lang="ar-EG" sz="3600" b="1" dirty="0" smtClean="0">
                <a:solidFill>
                  <a:srgbClr val="000099"/>
                </a:solidFill>
              </a:rPr>
              <a:t>صنف العبارات في الجدول التالي بحسب ما يمكن أن تسمى بناء على مضمونها</a:t>
            </a:r>
            <a:endParaRPr lang="en-US" sz="3600" dirty="0">
              <a:solidFill>
                <a:srgbClr val="000099"/>
              </a:solidFill>
            </a:endParaRPr>
          </a:p>
        </p:txBody>
      </p:sp>
      <p:sp>
        <p:nvSpPr>
          <p:cNvPr id="24" name="مستطيل 23"/>
          <p:cNvSpPr/>
          <p:nvPr/>
        </p:nvSpPr>
        <p:spPr>
          <a:xfrm>
            <a:off x="1785918" y="4143380"/>
            <a:ext cx="1428760" cy="923330"/>
          </a:xfrm>
          <a:prstGeom prst="rect">
            <a:avLst/>
          </a:prstGeom>
        </p:spPr>
        <p:txBody>
          <a:bodyPr wrap="square">
            <a:spAutoFit/>
          </a:bodyPr>
          <a:lstStyle/>
          <a:p>
            <a:pPr algn="ctr"/>
            <a:r>
              <a:rPr lang="ar-EG" sz="5400" b="1" dirty="0" smtClean="0">
                <a:solidFill>
                  <a:srgbClr val="C00000"/>
                </a:solidFill>
                <a:sym typeface="Wingdings"/>
              </a:rPr>
              <a:t></a:t>
            </a:r>
            <a:endParaRPr lang="ar-EG" sz="54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1291 - wet and squishy.wav"/>
                                        </p:tgtEl>
                                      </p:cMediaNode>
                                    </p:audio>
                                  </p:sub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
                                        <p:tgtEl>
                                          <p:spTgt spid="24"/>
                                        </p:tgtEl>
                                      </p:cBhvr>
                                    </p:animEffect>
                                    <p:anim calcmode="lin" valueType="num">
                                      <p:cBhvr>
                                        <p:cTn id="17" dur="400" fill="hold"/>
                                        <p:tgtEl>
                                          <p:spTgt spid="24"/>
                                        </p:tgtEl>
                                        <p:attrNameLst>
                                          <p:attrName>ppt_x</p:attrName>
                                        </p:attrNameLst>
                                      </p:cBhvr>
                                      <p:tavLst>
                                        <p:tav tm="0">
                                          <p:val>
                                            <p:strVal val="#ppt_x"/>
                                          </p:val>
                                        </p:tav>
                                        <p:tav tm="100000">
                                          <p:val>
                                            <p:strVal val="#ppt_x"/>
                                          </p:val>
                                        </p:tav>
                                      </p:tavLst>
                                    </p:anim>
                                    <p:anim calcmode="lin" valueType="num">
                                      <p:cBhvr>
                                        <p:cTn id="18" dur="400" fill="hold"/>
                                        <p:tgtEl>
                                          <p:spTgt spid="2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708 - low tone bongo 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501716"/>
                <a:gridCol w="1504258"/>
                <a:gridCol w="1547802"/>
                <a:gridCol w="1590024"/>
                <a:gridCol w="1428760"/>
              </a:tblGrid>
              <a:tr h="928694">
                <a:tc>
                  <a:txBody>
                    <a:bodyPr/>
                    <a:lstStyle/>
                    <a:p>
                      <a:pPr rtl="1"/>
                      <a:endParaRPr lang="ar-EG" dirty="0"/>
                    </a:p>
                  </a:txBody>
                  <a:tcPr>
                    <a:solidFill>
                      <a:srgbClr val="CC0099"/>
                    </a:solidFill>
                  </a:tcPr>
                </a:tc>
                <a:tc>
                  <a:txBody>
                    <a:bodyPr/>
                    <a:lstStyle/>
                    <a:p>
                      <a:pPr rtl="1"/>
                      <a:endParaRPr lang="ar-EG"/>
                    </a:p>
                  </a:txBody>
                  <a:tcPr>
                    <a:solidFill>
                      <a:srgbClr val="CC0099"/>
                    </a:solidFill>
                  </a:tcPr>
                </a:tc>
                <a:tc>
                  <a:txBody>
                    <a:bodyPr/>
                    <a:lstStyle/>
                    <a:p>
                      <a:pPr rtl="1"/>
                      <a:endParaRPr lang="ar-EG"/>
                    </a:p>
                  </a:txBody>
                  <a:tcPr>
                    <a:solidFill>
                      <a:srgbClr val="CC0099"/>
                    </a:solidFill>
                  </a:tcPr>
                </a:tc>
                <a:tc>
                  <a:txBody>
                    <a:bodyPr/>
                    <a:lstStyle/>
                    <a:p>
                      <a:pPr rtl="1"/>
                      <a:endParaRPr lang="ar-EG" dirty="0"/>
                    </a:p>
                  </a:txBody>
                  <a:tcPr>
                    <a:solidFill>
                      <a:srgbClr val="CC0099"/>
                    </a:solidFill>
                  </a:tcPr>
                </a:tc>
                <a:tc>
                  <a:txBody>
                    <a:bodyPr/>
                    <a:lstStyle/>
                    <a:p>
                      <a:pPr rtl="1"/>
                      <a:endParaRPr lang="ar-EG" dirty="0"/>
                    </a:p>
                  </a:txBody>
                  <a:tcPr>
                    <a:solidFill>
                      <a:srgbClr val="CC0099"/>
                    </a:solidFill>
                  </a:tcPr>
                </a:tc>
              </a:tr>
              <a:tr h="2670682">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r>
            </a:tbl>
          </a:graphicData>
        </a:graphic>
      </p:graphicFrame>
      <p:sp>
        <p:nvSpPr>
          <p:cNvPr id="14" name="مستطيل 13"/>
          <p:cNvSpPr/>
          <p:nvPr/>
        </p:nvSpPr>
        <p:spPr>
          <a:xfrm>
            <a:off x="7122724" y="2643182"/>
            <a:ext cx="939680" cy="523220"/>
          </a:xfrm>
          <a:prstGeom prst="rect">
            <a:avLst/>
          </a:prstGeom>
        </p:spPr>
        <p:txBody>
          <a:bodyPr wrap="none">
            <a:spAutoFit/>
          </a:bodyPr>
          <a:lstStyle/>
          <a:p>
            <a:r>
              <a:rPr lang="ar-EG" sz="2800" b="1" dirty="0" smtClean="0">
                <a:solidFill>
                  <a:schemeClr val="bg1"/>
                </a:solidFill>
              </a:rPr>
              <a:t>العبارة</a:t>
            </a:r>
            <a:endParaRPr lang="ar-EG" sz="2800" dirty="0">
              <a:solidFill>
                <a:schemeClr val="bg1"/>
              </a:solidFill>
            </a:endParaRPr>
          </a:p>
        </p:txBody>
      </p:sp>
      <p:sp>
        <p:nvSpPr>
          <p:cNvPr id="15" name="مستطيل 14"/>
          <p:cNvSpPr/>
          <p:nvPr/>
        </p:nvSpPr>
        <p:spPr>
          <a:xfrm>
            <a:off x="5151314" y="2643182"/>
            <a:ext cx="904414" cy="523220"/>
          </a:xfrm>
          <a:prstGeom prst="rect">
            <a:avLst/>
          </a:prstGeom>
        </p:spPr>
        <p:txBody>
          <a:bodyPr wrap="none">
            <a:spAutoFit/>
          </a:bodyPr>
          <a:lstStyle/>
          <a:p>
            <a:r>
              <a:rPr lang="ar-EG" sz="2800" b="1" dirty="0" smtClean="0">
                <a:solidFill>
                  <a:schemeClr val="bg1"/>
                </a:solidFill>
              </a:rPr>
              <a:t>تضليل</a:t>
            </a:r>
            <a:endParaRPr lang="ar-EG" sz="2800" dirty="0">
              <a:solidFill>
                <a:schemeClr val="bg1"/>
              </a:solidFill>
            </a:endParaRPr>
          </a:p>
        </p:txBody>
      </p:sp>
      <p:sp>
        <p:nvSpPr>
          <p:cNvPr id="16" name="مستطيل 15"/>
          <p:cNvSpPr/>
          <p:nvPr/>
        </p:nvSpPr>
        <p:spPr>
          <a:xfrm>
            <a:off x="3777291" y="2643182"/>
            <a:ext cx="723275" cy="523220"/>
          </a:xfrm>
          <a:prstGeom prst="rect">
            <a:avLst/>
          </a:prstGeom>
        </p:spPr>
        <p:txBody>
          <a:bodyPr wrap="none">
            <a:spAutoFit/>
          </a:bodyPr>
          <a:lstStyle/>
          <a:p>
            <a:r>
              <a:rPr lang="ar-EG" sz="2800" b="1" dirty="0" smtClean="0">
                <a:solidFill>
                  <a:schemeClr val="bg1"/>
                </a:solidFill>
              </a:rPr>
              <a:t>تحيز</a:t>
            </a:r>
            <a:endParaRPr lang="ar-EG" sz="2800" dirty="0">
              <a:solidFill>
                <a:schemeClr val="bg1"/>
              </a:solidFill>
            </a:endParaRPr>
          </a:p>
        </p:txBody>
      </p:sp>
      <p:sp>
        <p:nvSpPr>
          <p:cNvPr id="17" name="مستطيل 16"/>
          <p:cNvSpPr/>
          <p:nvPr/>
        </p:nvSpPr>
        <p:spPr>
          <a:xfrm>
            <a:off x="1714481" y="2428868"/>
            <a:ext cx="1571635" cy="954107"/>
          </a:xfrm>
          <a:prstGeom prst="rect">
            <a:avLst/>
          </a:prstGeom>
        </p:spPr>
        <p:txBody>
          <a:bodyPr wrap="square">
            <a:spAutoFit/>
          </a:bodyPr>
          <a:lstStyle/>
          <a:p>
            <a:pPr algn="ctr"/>
            <a:r>
              <a:rPr lang="ar-EG" sz="2800" b="1" dirty="0" smtClean="0">
                <a:solidFill>
                  <a:schemeClr val="bg1"/>
                </a:solidFill>
              </a:rPr>
              <a:t>تنميط (قولبة)</a:t>
            </a:r>
            <a:endParaRPr lang="ar-EG" sz="2800" dirty="0">
              <a:solidFill>
                <a:schemeClr val="bg1"/>
              </a:solidFill>
            </a:endParaRPr>
          </a:p>
        </p:txBody>
      </p:sp>
      <p:sp>
        <p:nvSpPr>
          <p:cNvPr id="18" name="مستطيل 17"/>
          <p:cNvSpPr/>
          <p:nvPr/>
        </p:nvSpPr>
        <p:spPr>
          <a:xfrm>
            <a:off x="571472" y="2620028"/>
            <a:ext cx="880369" cy="523220"/>
          </a:xfrm>
          <a:prstGeom prst="rect">
            <a:avLst/>
          </a:prstGeom>
        </p:spPr>
        <p:txBody>
          <a:bodyPr wrap="none">
            <a:spAutoFit/>
          </a:bodyPr>
          <a:lstStyle/>
          <a:p>
            <a:r>
              <a:rPr lang="ar-EG" sz="2800" b="1" dirty="0" smtClean="0">
                <a:solidFill>
                  <a:schemeClr val="bg1"/>
                </a:solidFill>
              </a:rPr>
              <a:t>مبالغة</a:t>
            </a:r>
            <a:endParaRPr lang="ar-EG" sz="2800" dirty="0">
              <a:solidFill>
                <a:schemeClr val="bg1"/>
              </a:solidFill>
            </a:endParaRPr>
          </a:p>
        </p:txBody>
      </p:sp>
      <p:sp>
        <p:nvSpPr>
          <p:cNvPr id="19" name="مستطيل 18"/>
          <p:cNvSpPr/>
          <p:nvPr/>
        </p:nvSpPr>
        <p:spPr>
          <a:xfrm>
            <a:off x="6357950" y="3429000"/>
            <a:ext cx="2571768" cy="2554545"/>
          </a:xfrm>
          <a:prstGeom prst="rect">
            <a:avLst/>
          </a:prstGeom>
        </p:spPr>
        <p:txBody>
          <a:bodyPr wrap="square">
            <a:spAutoFit/>
          </a:bodyPr>
          <a:lstStyle/>
          <a:p>
            <a:pPr algn="ctr"/>
            <a:r>
              <a:rPr lang="ar-EG" sz="3200" b="1" dirty="0" smtClean="0">
                <a:solidFill>
                  <a:srgbClr val="000099"/>
                </a:solidFill>
              </a:rPr>
              <a:t>تبين لي من خلال زيارتي لدولة ......... أن نسبة 50% من الشعب غير مثقفين.</a:t>
            </a:r>
            <a:endParaRPr lang="ar-EG" sz="3200" dirty="0">
              <a:solidFill>
                <a:srgbClr val="000099"/>
              </a:solidFill>
            </a:endParaRPr>
          </a:p>
        </p:txBody>
      </p:sp>
      <p:grpSp>
        <p:nvGrpSpPr>
          <p:cNvPr id="2" name="Group 33"/>
          <p:cNvGrpSpPr>
            <a:grpSpLocks/>
          </p:cNvGrpSpPr>
          <p:nvPr/>
        </p:nvGrpSpPr>
        <p:grpSpPr bwMode="auto">
          <a:xfrm>
            <a:off x="714348" y="285728"/>
            <a:ext cx="7992888" cy="1857388"/>
            <a:chOff x="1357290" y="1107522"/>
            <a:chExt cx="7072330" cy="4393180"/>
          </a:xfrm>
        </p:grpSpPr>
        <p:sp>
          <p:nvSpPr>
            <p:cNvPr id="2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3" name="Group 26"/>
            <p:cNvGrpSpPr>
              <a:grpSpLocks/>
            </p:cNvGrpSpPr>
            <p:nvPr/>
          </p:nvGrpSpPr>
          <p:grpSpPr bwMode="auto">
            <a:xfrm>
              <a:off x="1571604" y="1107522"/>
              <a:ext cx="6858016" cy="4393180"/>
              <a:chOff x="1571604" y="1107522"/>
              <a:chExt cx="6858016" cy="4393180"/>
            </a:xfrm>
          </p:grpSpPr>
          <p:sp>
            <p:nvSpPr>
              <p:cNvPr id="27"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8"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9"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30" name="مستطيل 29"/>
          <p:cNvSpPr/>
          <p:nvPr/>
        </p:nvSpPr>
        <p:spPr>
          <a:xfrm>
            <a:off x="1000100" y="585597"/>
            <a:ext cx="7200800" cy="1200329"/>
          </a:xfrm>
          <a:prstGeom prst="rect">
            <a:avLst/>
          </a:prstGeom>
        </p:spPr>
        <p:txBody>
          <a:bodyPr wrap="square">
            <a:spAutoFit/>
          </a:bodyPr>
          <a:lstStyle/>
          <a:p>
            <a:pPr algn="ctr"/>
            <a:r>
              <a:rPr lang="ar-EG" sz="3600" b="1" dirty="0" smtClean="0">
                <a:solidFill>
                  <a:srgbClr val="800000"/>
                </a:solidFill>
              </a:rPr>
              <a:t>ثامناً: </a:t>
            </a:r>
            <a:r>
              <a:rPr lang="ar-EG" sz="3600" b="1" dirty="0" smtClean="0">
                <a:solidFill>
                  <a:srgbClr val="000099"/>
                </a:solidFill>
              </a:rPr>
              <a:t>صنف العبارات في الجدول التالي بحسب ما يمكن أن تسمى بناء على مضمونها</a:t>
            </a:r>
            <a:endParaRPr lang="en-US" sz="3600" dirty="0">
              <a:solidFill>
                <a:srgbClr val="000099"/>
              </a:solidFill>
            </a:endParaRPr>
          </a:p>
        </p:txBody>
      </p:sp>
      <p:sp>
        <p:nvSpPr>
          <p:cNvPr id="24" name="مستطيل 23"/>
          <p:cNvSpPr/>
          <p:nvPr/>
        </p:nvSpPr>
        <p:spPr>
          <a:xfrm>
            <a:off x="3357554" y="4071942"/>
            <a:ext cx="1428760" cy="923330"/>
          </a:xfrm>
          <a:prstGeom prst="rect">
            <a:avLst/>
          </a:prstGeom>
        </p:spPr>
        <p:txBody>
          <a:bodyPr wrap="square">
            <a:spAutoFit/>
          </a:bodyPr>
          <a:lstStyle/>
          <a:p>
            <a:pPr algn="ctr"/>
            <a:r>
              <a:rPr lang="ar-EG" sz="5400" b="1" dirty="0" smtClean="0">
                <a:solidFill>
                  <a:srgbClr val="C00000"/>
                </a:solidFill>
                <a:sym typeface="Wingdings"/>
              </a:rPr>
              <a:t></a:t>
            </a:r>
            <a:endParaRPr lang="ar-EG" sz="54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1291 - wet and squishy.wav"/>
                                        </p:tgtEl>
                                      </p:cMediaNode>
                                    </p:audio>
                                  </p:sub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
                                        <p:tgtEl>
                                          <p:spTgt spid="24"/>
                                        </p:tgtEl>
                                      </p:cBhvr>
                                    </p:animEffect>
                                    <p:anim calcmode="lin" valueType="num">
                                      <p:cBhvr>
                                        <p:cTn id="17" dur="400" fill="hold"/>
                                        <p:tgtEl>
                                          <p:spTgt spid="24"/>
                                        </p:tgtEl>
                                        <p:attrNameLst>
                                          <p:attrName>ppt_x</p:attrName>
                                        </p:attrNameLst>
                                      </p:cBhvr>
                                      <p:tavLst>
                                        <p:tav tm="0">
                                          <p:val>
                                            <p:strVal val="#ppt_x"/>
                                          </p:val>
                                        </p:tav>
                                        <p:tav tm="100000">
                                          <p:val>
                                            <p:strVal val="#ppt_x"/>
                                          </p:val>
                                        </p:tav>
                                      </p:tavLst>
                                    </p:anim>
                                    <p:anim calcmode="lin" valueType="num">
                                      <p:cBhvr>
                                        <p:cTn id="18" dur="400" fill="hold"/>
                                        <p:tgtEl>
                                          <p:spTgt spid="2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708 - low tone bongo 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جدول 12"/>
          <p:cNvGraphicFramePr>
            <a:graphicFrameLocks noGrp="1"/>
          </p:cNvGraphicFramePr>
          <p:nvPr/>
        </p:nvGraphicFramePr>
        <p:xfrm>
          <a:off x="285720" y="2428868"/>
          <a:ext cx="8572560" cy="3599376"/>
        </p:xfrm>
        <a:graphic>
          <a:graphicData uri="http://schemas.openxmlformats.org/drawingml/2006/table">
            <a:tbl>
              <a:tblPr rtl="1" firstRow="1" bandRow="1">
                <a:tableStyleId>{5C22544A-7EE6-4342-B048-85BDC9FD1C3A}</a:tableStyleId>
              </a:tblPr>
              <a:tblGrid>
                <a:gridCol w="2501716"/>
                <a:gridCol w="1504258"/>
                <a:gridCol w="1547802"/>
                <a:gridCol w="1590024"/>
                <a:gridCol w="1428760"/>
              </a:tblGrid>
              <a:tr h="928694">
                <a:tc>
                  <a:txBody>
                    <a:bodyPr/>
                    <a:lstStyle/>
                    <a:p>
                      <a:pPr rtl="1"/>
                      <a:endParaRPr lang="ar-EG" dirty="0"/>
                    </a:p>
                  </a:txBody>
                  <a:tcPr>
                    <a:solidFill>
                      <a:srgbClr val="CC0099"/>
                    </a:solidFill>
                  </a:tcPr>
                </a:tc>
                <a:tc>
                  <a:txBody>
                    <a:bodyPr/>
                    <a:lstStyle/>
                    <a:p>
                      <a:pPr rtl="1"/>
                      <a:endParaRPr lang="ar-EG"/>
                    </a:p>
                  </a:txBody>
                  <a:tcPr>
                    <a:solidFill>
                      <a:srgbClr val="CC0099"/>
                    </a:solidFill>
                  </a:tcPr>
                </a:tc>
                <a:tc>
                  <a:txBody>
                    <a:bodyPr/>
                    <a:lstStyle/>
                    <a:p>
                      <a:pPr rtl="1"/>
                      <a:endParaRPr lang="ar-EG"/>
                    </a:p>
                  </a:txBody>
                  <a:tcPr>
                    <a:solidFill>
                      <a:srgbClr val="CC0099"/>
                    </a:solidFill>
                  </a:tcPr>
                </a:tc>
                <a:tc>
                  <a:txBody>
                    <a:bodyPr/>
                    <a:lstStyle/>
                    <a:p>
                      <a:pPr rtl="1"/>
                      <a:endParaRPr lang="ar-EG" dirty="0"/>
                    </a:p>
                  </a:txBody>
                  <a:tcPr>
                    <a:solidFill>
                      <a:srgbClr val="CC0099"/>
                    </a:solidFill>
                  </a:tcPr>
                </a:tc>
                <a:tc>
                  <a:txBody>
                    <a:bodyPr/>
                    <a:lstStyle/>
                    <a:p>
                      <a:pPr rtl="1"/>
                      <a:endParaRPr lang="ar-EG" dirty="0"/>
                    </a:p>
                  </a:txBody>
                  <a:tcPr>
                    <a:solidFill>
                      <a:srgbClr val="CC0099"/>
                    </a:solidFill>
                  </a:tcPr>
                </a:tc>
              </a:tr>
              <a:tr h="2670682">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c>
                  <a:txBody>
                    <a:bodyPr/>
                    <a:lstStyle/>
                    <a:p>
                      <a:pPr rtl="1"/>
                      <a:endParaRPr lang="ar-EG" dirty="0"/>
                    </a:p>
                  </a:txBody>
                  <a:tcPr>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lin ang="18900000" scaled="1"/>
                      <a:tileRect/>
                    </a:gradFill>
                  </a:tcPr>
                </a:tc>
              </a:tr>
            </a:tbl>
          </a:graphicData>
        </a:graphic>
      </p:graphicFrame>
      <p:sp>
        <p:nvSpPr>
          <p:cNvPr id="14" name="مستطيل 13"/>
          <p:cNvSpPr/>
          <p:nvPr/>
        </p:nvSpPr>
        <p:spPr>
          <a:xfrm>
            <a:off x="7122724" y="2643182"/>
            <a:ext cx="939680" cy="523220"/>
          </a:xfrm>
          <a:prstGeom prst="rect">
            <a:avLst/>
          </a:prstGeom>
        </p:spPr>
        <p:txBody>
          <a:bodyPr wrap="none">
            <a:spAutoFit/>
          </a:bodyPr>
          <a:lstStyle/>
          <a:p>
            <a:r>
              <a:rPr lang="ar-EG" sz="2800" b="1" dirty="0" smtClean="0">
                <a:solidFill>
                  <a:schemeClr val="bg1"/>
                </a:solidFill>
              </a:rPr>
              <a:t>العبارة</a:t>
            </a:r>
            <a:endParaRPr lang="ar-EG" sz="2800" dirty="0">
              <a:solidFill>
                <a:schemeClr val="bg1"/>
              </a:solidFill>
            </a:endParaRPr>
          </a:p>
        </p:txBody>
      </p:sp>
      <p:sp>
        <p:nvSpPr>
          <p:cNvPr id="15" name="مستطيل 14"/>
          <p:cNvSpPr/>
          <p:nvPr/>
        </p:nvSpPr>
        <p:spPr>
          <a:xfrm>
            <a:off x="5151314" y="2643182"/>
            <a:ext cx="904414" cy="523220"/>
          </a:xfrm>
          <a:prstGeom prst="rect">
            <a:avLst/>
          </a:prstGeom>
        </p:spPr>
        <p:txBody>
          <a:bodyPr wrap="none">
            <a:spAutoFit/>
          </a:bodyPr>
          <a:lstStyle/>
          <a:p>
            <a:r>
              <a:rPr lang="ar-EG" sz="2800" b="1" dirty="0" smtClean="0">
                <a:solidFill>
                  <a:schemeClr val="bg1"/>
                </a:solidFill>
              </a:rPr>
              <a:t>تضليل</a:t>
            </a:r>
            <a:endParaRPr lang="ar-EG" sz="2800" dirty="0">
              <a:solidFill>
                <a:schemeClr val="bg1"/>
              </a:solidFill>
            </a:endParaRPr>
          </a:p>
        </p:txBody>
      </p:sp>
      <p:sp>
        <p:nvSpPr>
          <p:cNvPr id="16" name="مستطيل 15"/>
          <p:cNvSpPr/>
          <p:nvPr/>
        </p:nvSpPr>
        <p:spPr>
          <a:xfrm>
            <a:off x="3777291" y="2643182"/>
            <a:ext cx="723275" cy="523220"/>
          </a:xfrm>
          <a:prstGeom prst="rect">
            <a:avLst/>
          </a:prstGeom>
        </p:spPr>
        <p:txBody>
          <a:bodyPr wrap="none">
            <a:spAutoFit/>
          </a:bodyPr>
          <a:lstStyle/>
          <a:p>
            <a:r>
              <a:rPr lang="ar-EG" sz="2800" b="1" dirty="0" smtClean="0">
                <a:solidFill>
                  <a:schemeClr val="bg1"/>
                </a:solidFill>
              </a:rPr>
              <a:t>تحيز</a:t>
            </a:r>
            <a:endParaRPr lang="ar-EG" sz="2800" dirty="0">
              <a:solidFill>
                <a:schemeClr val="bg1"/>
              </a:solidFill>
            </a:endParaRPr>
          </a:p>
        </p:txBody>
      </p:sp>
      <p:sp>
        <p:nvSpPr>
          <p:cNvPr id="17" name="مستطيل 16"/>
          <p:cNvSpPr/>
          <p:nvPr/>
        </p:nvSpPr>
        <p:spPr>
          <a:xfrm>
            <a:off x="1714481" y="2428868"/>
            <a:ext cx="1571635" cy="954107"/>
          </a:xfrm>
          <a:prstGeom prst="rect">
            <a:avLst/>
          </a:prstGeom>
        </p:spPr>
        <p:txBody>
          <a:bodyPr wrap="square">
            <a:spAutoFit/>
          </a:bodyPr>
          <a:lstStyle/>
          <a:p>
            <a:pPr algn="ctr"/>
            <a:r>
              <a:rPr lang="ar-EG" sz="2800" b="1" dirty="0" smtClean="0">
                <a:solidFill>
                  <a:schemeClr val="bg1"/>
                </a:solidFill>
              </a:rPr>
              <a:t>تنميط (قولبة)</a:t>
            </a:r>
            <a:endParaRPr lang="ar-EG" sz="2800" dirty="0">
              <a:solidFill>
                <a:schemeClr val="bg1"/>
              </a:solidFill>
            </a:endParaRPr>
          </a:p>
        </p:txBody>
      </p:sp>
      <p:sp>
        <p:nvSpPr>
          <p:cNvPr id="18" name="مستطيل 17"/>
          <p:cNvSpPr/>
          <p:nvPr/>
        </p:nvSpPr>
        <p:spPr>
          <a:xfrm>
            <a:off x="571472" y="2620028"/>
            <a:ext cx="880369" cy="523220"/>
          </a:xfrm>
          <a:prstGeom prst="rect">
            <a:avLst/>
          </a:prstGeom>
        </p:spPr>
        <p:txBody>
          <a:bodyPr wrap="none">
            <a:spAutoFit/>
          </a:bodyPr>
          <a:lstStyle/>
          <a:p>
            <a:r>
              <a:rPr lang="ar-EG" sz="2800" b="1" dirty="0" smtClean="0">
                <a:solidFill>
                  <a:schemeClr val="bg1"/>
                </a:solidFill>
              </a:rPr>
              <a:t>مبالغة</a:t>
            </a:r>
            <a:endParaRPr lang="ar-EG" sz="2800" dirty="0">
              <a:solidFill>
                <a:schemeClr val="bg1"/>
              </a:solidFill>
            </a:endParaRPr>
          </a:p>
        </p:txBody>
      </p:sp>
      <p:sp>
        <p:nvSpPr>
          <p:cNvPr id="19" name="مستطيل 18"/>
          <p:cNvSpPr/>
          <p:nvPr/>
        </p:nvSpPr>
        <p:spPr>
          <a:xfrm>
            <a:off x="6357950" y="3581475"/>
            <a:ext cx="2571768" cy="2062103"/>
          </a:xfrm>
          <a:prstGeom prst="rect">
            <a:avLst/>
          </a:prstGeom>
        </p:spPr>
        <p:txBody>
          <a:bodyPr wrap="square">
            <a:spAutoFit/>
          </a:bodyPr>
          <a:lstStyle/>
          <a:p>
            <a:pPr algn="ctr"/>
            <a:r>
              <a:rPr lang="ar-EG" sz="3200" b="1" dirty="0" smtClean="0">
                <a:solidFill>
                  <a:srgbClr val="000099"/>
                </a:solidFill>
              </a:rPr>
              <a:t>لا تأكل </a:t>
            </a:r>
            <a:r>
              <a:rPr lang="ar-EG" sz="3200" b="1" dirty="0" err="1" smtClean="0">
                <a:solidFill>
                  <a:srgbClr val="000099"/>
                </a:solidFill>
              </a:rPr>
              <a:t>الشوكولاتة</a:t>
            </a:r>
            <a:r>
              <a:rPr lang="ar-EG" sz="3200" b="1" dirty="0" smtClean="0">
                <a:solidFill>
                  <a:srgbClr val="000099"/>
                </a:solidFill>
              </a:rPr>
              <a:t> فهي السبب الأول في ظهور حب الشباب.</a:t>
            </a:r>
            <a:endParaRPr lang="ar-EG" sz="3200" dirty="0">
              <a:solidFill>
                <a:srgbClr val="000099"/>
              </a:solidFill>
            </a:endParaRPr>
          </a:p>
        </p:txBody>
      </p:sp>
      <p:grpSp>
        <p:nvGrpSpPr>
          <p:cNvPr id="2" name="Group 33"/>
          <p:cNvGrpSpPr>
            <a:grpSpLocks/>
          </p:cNvGrpSpPr>
          <p:nvPr/>
        </p:nvGrpSpPr>
        <p:grpSpPr bwMode="auto">
          <a:xfrm>
            <a:off x="714348" y="285728"/>
            <a:ext cx="7992888" cy="1857388"/>
            <a:chOff x="1357290" y="1107522"/>
            <a:chExt cx="7072330" cy="4393180"/>
          </a:xfrm>
        </p:grpSpPr>
        <p:sp>
          <p:nvSpPr>
            <p:cNvPr id="25" name="Wave 6"/>
            <p:cNvSpPr/>
            <p:nvPr/>
          </p:nvSpPr>
          <p:spPr>
            <a:xfrm rot="10800000">
              <a:off x="1357290" y="1643080"/>
              <a:ext cx="4214842" cy="3857621"/>
            </a:xfrm>
            <a:prstGeom prst="wave">
              <a:avLst/>
            </a:prstGeom>
            <a:solidFill>
              <a:srgbClr val="0000FF"/>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nvGrpSpPr>
            <p:cNvPr id="3" name="Group 26"/>
            <p:cNvGrpSpPr>
              <a:grpSpLocks/>
            </p:cNvGrpSpPr>
            <p:nvPr/>
          </p:nvGrpSpPr>
          <p:grpSpPr bwMode="auto">
            <a:xfrm>
              <a:off x="1571604" y="1107522"/>
              <a:ext cx="6858016" cy="4393180"/>
              <a:chOff x="1571604" y="1107522"/>
              <a:chExt cx="6858016" cy="4393180"/>
            </a:xfrm>
          </p:grpSpPr>
          <p:sp>
            <p:nvSpPr>
              <p:cNvPr id="27" name="Wave 10"/>
              <p:cNvSpPr/>
              <p:nvPr/>
            </p:nvSpPr>
            <p:spPr>
              <a:xfrm rot="10642235">
                <a:off x="1601352" y="1107522"/>
                <a:ext cx="4214842" cy="4115376"/>
              </a:xfrm>
              <a:prstGeom prst="wave">
                <a:avLst/>
              </a:prstGeom>
              <a:solidFill>
                <a:srgbClr val="CC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8" name="Wave 11"/>
              <p:cNvSpPr/>
              <p:nvPr/>
            </p:nvSpPr>
            <p:spPr>
              <a:xfrm rot="5400000">
                <a:off x="4036199" y="1107281"/>
                <a:ext cx="4214842" cy="4572000"/>
              </a:xfrm>
              <a:prstGeom prst="wav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9" name="Snip Same Side Corner Rectangle 12"/>
              <p:cNvSpPr/>
              <p:nvPr/>
            </p:nvSpPr>
            <p:spPr>
              <a:xfrm>
                <a:off x="1571604" y="1428736"/>
                <a:ext cx="6471269" cy="3929090"/>
              </a:xfrm>
              <a:prstGeom prst="snip2SameRect">
                <a:avLst>
                  <a:gd name="adj1" fmla="val 12812"/>
                  <a:gd name="adj2" fmla="val 0"/>
                </a:avLst>
              </a:prstGeom>
              <a:gradFill>
                <a:gsLst>
                  <a:gs pos="50000">
                    <a:srgbClr val="FFFFCC"/>
                  </a:gs>
                  <a:gs pos="100000">
                    <a:srgbClr val="00FF00"/>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30" name="مستطيل 29"/>
          <p:cNvSpPr/>
          <p:nvPr/>
        </p:nvSpPr>
        <p:spPr>
          <a:xfrm>
            <a:off x="1000100" y="585597"/>
            <a:ext cx="7200800" cy="1200329"/>
          </a:xfrm>
          <a:prstGeom prst="rect">
            <a:avLst/>
          </a:prstGeom>
        </p:spPr>
        <p:txBody>
          <a:bodyPr wrap="square">
            <a:spAutoFit/>
          </a:bodyPr>
          <a:lstStyle/>
          <a:p>
            <a:pPr algn="ctr"/>
            <a:r>
              <a:rPr lang="ar-EG" sz="3600" b="1" dirty="0" smtClean="0">
                <a:solidFill>
                  <a:srgbClr val="800000"/>
                </a:solidFill>
              </a:rPr>
              <a:t>ثامناً: </a:t>
            </a:r>
            <a:r>
              <a:rPr lang="ar-EG" sz="3600" b="1" dirty="0" smtClean="0">
                <a:solidFill>
                  <a:srgbClr val="000099"/>
                </a:solidFill>
              </a:rPr>
              <a:t>صنف العبارات في الجدول التالي بحسب ما يمكن أن تسمى بناء على مضمونها</a:t>
            </a:r>
            <a:endParaRPr lang="en-US" sz="3600" dirty="0">
              <a:solidFill>
                <a:srgbClr val="000099"/>
              </a:solidFill>
            </a:endParaRPr>
          </a:p>
        </p:txBody>
      </p:sp>
      <p:sp>
        <p:nvSpPr>
          <p:cNvPr id="24" name="مستطيل 23"/>
          <p:cNvSpPr/>
          <p:nvPr/>
        </p:nvSpPr>
        <p:spPr>
          <a:xfrm>
            <a:off x="4929190" y="4214818"/>
            <a:ext cx="1428760" cy="923330"/>
          </a:xfrm>
          <a:prstGeom prst="rect">
            <a:avLst/>
          </a:prstGeom>
        </p:spPr>
        <p:txBody>
          <a:bodyPr wrap="square">
            <a:spAutoFit/>
          </a:bodyPr>
          <a:lstStyle/>
          <a:p>
            <a:pPr algn="ctr"/>
            <a:r>
              <a:rPr lang="ar-EG" sz="5400" b="1" dirty="0" smtClean="0">
                <a:solidFill>
                  <a:srgbClr val="C00000"/>
                </a:solidFill>
                <a:sym typeface="Wingdings"/>
              </a:rPr>
              <a:t></a:t>
            </a:r>
            <a:endParaRPr lang="ar-EG" sz="5400"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2.5"/>
                                          </p:val>
                                        </p:tav>
                                        <p:tav tm="100000">
                                          <p:val>
                                            <p:strVal val="#ppt_w"/>
                                          </p:val>
                                        </p:tav>
                                      </p:tavLst>
                                    </p:anim>
                                    <p:anim calcmode="lin" valueType="num">
                                      <p:cBhvr>
                                        <p:cTn id="8" dur="500" fill="hold"/>
                                        <p:tgtEl>
                                          <p:spTgt spid="19"/>
                                        </p:tgtEl>
                                        <p:attrNameLst>
                                          <p:attrName>ppt_h</p:attrName>
                                        </p:attrNameLst>
                                      </p:cBhvr>
                                      <p:tavLst>
                                        <p:tav tm="0">
                                          <p:val>
                                            <p:strVal val="#ppt_h*0.01"/>
                                          </p:val>
                                        </p:tav>
                                        <p:tav tm="100000">
                                          <p:val>
                                            <p:strVal val="#ppt_h"/>
                                          </p:val>
                                        </p:tav>
                                      </p:tavLst>
                                    </p:anim>
                                    <p:anim calcmode="lin" valueType="num">
                                      <p:cBhvr>
                                        <p:cTn id="9" dur="500" fill="hold"/>
                                        <p:tgtEl>
                                          <p:spTgt spid="19"/>
                                        </p:tgtEl>
                                        <p:attrNameLst>
                                          <p:attrName>ppt_x</p:attrName>
                                        </p:attrNameLst>
                                      </p:cBhvr>
                                      <p:tavLst>
                                        <p:tav tm="0">
                                          <p:val>
                                            <p:strVal val="#ppt_x"/>
                                          </p:val>
                                        </p:tav>
                                        <p:tav tm="100000">
                                          <p:val>
                                            <p:strVal val="#ppt_x"/>
                                          </p:val>
                                        </p:tav>
                                      </p:tavLst>
                                    </p:anim>
                                    <p:anim calcmode="lin" valueType="num">
                                      <p:cBhvr>
                                        <p:cTn id="10" dur="500" fill="hold"/>
                                        <p:tgtEl>
                                          <p:spTgt spid="19"/>
                                        </p:tgtEl>
                                        <p:attrNameLst>
                                          <p:attrName>ppt_y</p:attrName>
                                        </p:attrNameLst>
                                      </p:cBhvr>
                                      <p:tavLst>
                                        <p:tav tm="0">
                                          <p:val>
                                            <p:strVal val="#ppt_h+1"/>
                                          </p:val>
                                        </p:tav>
                                        <p:tav tm="100000">
                                          <p:val>
                                            <p:strVal val="#ppt_y"/>
                                          </p:val>
                                        </p:tav>
                                      </p:tavLst>
                                    </p:anim>
                                    <p:animEffect transition="in" filter="fade">
                                      <p:cBhvr>
                                        <p:cTn id="11"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1291 - wet and squishy.wav"/>
                                        </p:tgtEl>
                                      </p:cMediaNode>
                                    </p:audio>
                                  </p:sub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
                                        <p:tgtEl>
                                          <p:spTgt spid="24"/>
                                        </p:tgtEl>
                                      </p:cBhvr>
                                    </p:animEffect>
                                    <p:anim calcmode="lin" valueType="num">
                                      <p:cBhvr>
                                        <p:cTn id="17" dur="400" fill="hold"/>
                                        <p:tgtEl>
                                          <p:spTgt spid="24"/>
                                        </p:tgtEl>
                                        <p:attrNameLst>
                                          <p:attrName>ppt_x</p:attrName>
                                        </p:attrNameLst>
                                      </p:cBhvr>
                                      <p:tavLst>
                                        <p:tav tm="0">
                                          <p:val>
                                            <p:strVal val="#ppt_x"/>
                                          </p:val>
                                        </p:tav>
                                        <p:tav tm="100000">
                                          <p:val>
                                            <p:strVal val="#ppt_x"/>
                                          </p:val>
                                        </p:tav>
                                      </p:tavLst>
                                    </p:anim>
                                    <p:anim calcmode="lin" valueType="num">
                                      <p:cBhvr>
                                        <p:cTn id="18" dur="400" fill="hold"/>
                                        <p:tgtEl>
                                          <p:spTgt spid="2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708 - low tone bongo 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الشغل\شغل ابتدء من يوم 5 شهر 10 سنة 2013\كل البراويز\براويز خالصة\New Folder\0009.png"/>
          <p:cNvPicPr>
            <a:picLocks noChangeAspect="1" noChangeArrowheads="1"/>
          </p:cNvPicPr>
          <p:nvPr/>
        </p:nvPicPr>
        <p:blipFill>
          <a:blip r:embed="rId4" cstate="print">
            <a:lum bright="-10000" contrast="40000"/>
          </a:blip>
          <a:stretch>
            <a:fillRect/>
          </a:stretch>
        </p:blipFill>
        <p:spPr bwMode="auto">
          <a:xfrm>
            <a:off x="1428728" y="571480"/>
            <a:ext cx="6390241" cy="2942695"/>
          </a:xfrm>
          <a:prstGeom prst="rect">
            <a:avLst/>
          </a:prstGeom>
          <a:noFill/>
        </p:spPr>
      </p:pic>
      <p:sp>
        <p:nvSpPr>
          <p:cNvPr id="5" name="مربع نص 4"/>
          <p:cNvSpPr txBox="1"/>
          <p:nvPr/>
        </p:nvSpPr>
        <p:spPr>
          <a:xfrm rot="21468346">
            <a:off x="1924678" y="1471409"/>
            <a:ext cx="5284230" cy="1107996"/>
          </a:xfrm>
          <a:prstGeom prst="rect">
            <a:avLst/>
          </a:prstGeom>
          <a:noFill/>
        </p:spPr>
        <p:txBody>
          <a:bodyPr wrap="square" rtlCol="1">
            <a:spAutoFit/>
          </a:bodyPr>
          <a:lstStyle/>
          <a:p>
            <a:pPr algn="ctr"/>
            <a:r>
              <a:rPr lang="ar-EG" sz="6600" b="1" dirty="0" smtClean="0">
                <a:solidFill>
                  <a:schemeClr val="bg1"/>
                </a:solidFill>
              </a:rPr>
              <a:t>القراءة الإعلامية</a:t>
            </a:r>
            <a:endParaRPr lang="en-US" sz="6600" dirty="0">
              <a:solidFill>
                <a:schemeClr val="bg1"/>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941 - pop.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BCKQC035.WMF"/>
          <p:cNvPicPr>
            <a:picLocks noChangeAspect="1"/>
          </p:cNvPicPr>
          <p:nvPr/>
        </p:nvPicPr>
        <p:blipFill>
          <a:blip r:embed="rId4" cstate="print"/>
          <a:stretch>
            <a:fillRect/>
          </a:stretch>
        </p:blipFill>
        <p:spPr bwMode="auto">
          <a:xfrm>
            <a:off x="1500166" y="2000240"/>
            <a:ext cx="6143668" cy="2214578"/>
          </a:xfrm>
          <a:prstGeom prst="rect">
            <a:avLst/>
          </a:prstGeom>
          <a:noFill/>
          <a:ln w="9525">
            <a:noFill/>
            <a:miter lim="800000"/>
            <a:headEnd/>
            <a:tailEnd/>
          </a:ln>
        </p:spPr>
      </p:pic>
      <p:sp>
        <p:nvSpPr>
          <p:cNvPr id="3" name="Rectangle 1"/>
          <p:cNvSpPr>
            <a:spLocks noChangeArrowheads="1"/>
          </p:cNvSpPr>
          <p:nvPr/>
        </p:nvSpPr>
        <p:spPr bwMode="auto">
          <a:xfrm>
            <a:off x="2071670" y="2577108"/>
            <a:ext cx="500066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5400" b="1" dirty="0" smtClean="0">
                <a:solidFill>
                  <a:srgbClr val="003300"/>
                </a:solidFill>
              </a:rPr>
              <a:t>الاختبار القبلي</a:t>
            </a:r>
            <a:endParaRPr lang="en-US" sz="5400" dirty="0">
              <a:solidFill>
                <a:srgbClr val="0033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206 - telephone beep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1206 - telephone beep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lined-white-paper.jpg"/>
          <p:cNvPicPr>
            <a:picLocks noChangeAspect="1"/>
          </p:cNvPicPr>
          <p:nvPr/>
        </p:nvPicPr>
        <p:blipFill>
          <a:blip r:embed="rId7" cstate="print">
            <a:duotone>
              <a:prstClr val="black"/>
              <a:schemeClr val="accent4">
                <a:tint val="45000"/>
                <a:satMod val="400000"/>
              </a:schemeClr>
            </a:duotone>
            <a:lum contrast="40000"/>
          </a:blip>
          <a:stretch>
            <a:fillRect/>
          </a:stretch>
        </p:blipFill>
        <p:spPr>
          <a:xfrm>
            <a:off x="357159" y="142853"/>
            <a:ext cx="8429684" cy="2000264"/>
          </a:xfrm>
          <a:prstGeom prst="roundRect">
            <a:avLst/>
          </a:prstGeom>
          <a:scene3d>
            <a:camera prst="perspectiveAbove"/>
            <a:lightRig rig="threePt" dir="t"/>
          </a:scene3d>
          <a:sp3d extrusionH="203200" contourW="158750">
            <a:bevelT w="133350" h="476250" prst="angle"/>
            <a:extrusionClr>
              <a:srgbClr val="6600CC"/>
            </a:extrusionClr>
            <a:contourClr>
              <a:srgbClr val="6600CC"/>
            </a:contourClr>
          </a:sp3d>
        </p:spPr>
      </p:pic>
      <p:sp>
        <p:nvSpPr>
          <p:cNvPr id="10" name="مربع نص 9"/>
          <p:cNvSpPr txBox="1"/>
          <p:nvPr/>
        </p:nvSpPr>
        <p:spPr>
          <a:xfrm>
            <a:off x="571471" y="500042"/>
            <a:ext cx="7929619" cy="1323439"/>
          </a:xfrm>
          <a:prstGeom prst="rect">
            <a:avLst/>
          </a:prstGeom>
          <a:noFill/>
        </p:spPr>
        <p:txBody>
          <a:bodyPr wrap="square" rtlCol="1">
            <a:spAutoFit/>
          </a:bodyPr>
          <a:lstStyle/>
          <a:p>
            <a:pPr algn="ctr"/>
            <a:r>
              <a:rPr lang="ar-EG" sz="4000" b="1" dirty="0" smtClean="0">
                <a:solidFill>
                  <a:srgbClr val="000099"/>
                </a:solidFill>
              </a:rPr>
              <a:t>أولاً: اكتب في الجدول التالي خصائص كل وسيلة إعلامية كما في المثال الأول:</a:t>
            </a:r>
            <a:endParaRPr lang="en-US" sz="4000" dirty="0">
              <a:solidFill>
                <a:srgbClr val="000099"/>
              </a:solidFill>
            </a:endParaRPr>
          </a:p>
        </p:txBody>
      </p:sp>
      <p:graphicFrame>
        <p:nvGraphicFramePr>
          <p:cNvPr id="11" name="جدول 10"/>
          <p:cNvGraphicFramePr>
            <a:graphicFrameLocks noGrp="1"/>
          </p:cNvGraphicFramePr>
          <p:nvPr/>
        </p:nvGraphicFramePr>
        <p:xfrm>
          <a:off x="285720" y="2285992"/>
          <a:ext cx="8572560" cy="4357718"/>
        </p:xfrm>
        <a:graphic>
          <a:graphicData uri="http://schemas.openxmlformats.org/drawingml/2006/table">
            <a:tbl>
              <a:tblPr rtl="1"/>
              <a:tblGrid>
                <a:gridCol w="4286280"/>
                <a:gridCol w="4286280"/>
              </a:tblGrid>
              <a:tr h="831501">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r>
              <a:tr h="3526217">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2" name="مستطيل 11"/>
          <p:cNvSpPr/>
          <p:nvPr/>
        </p:nvSpPr>
        <p:spPr>
          <a:xfrm>
            <a:off x="5626143" y="2428868"/>
            <a:ext cx="2486578" cy="584775"/>
          </a:xfrm>
          <a:prstGeom prst="rect">
            <a:avLst/>
          </a:prstGeom>
        </p:spPr>
        <p:txBody>
          <a:bodyPr wrap="none">
            <a:spAutoFit/>
          </a:bodyPr>
          <a:lstStyle/>
          <a:p>
            <a:r>
              <a:rPr lang="ar-EG" sz="3200" b="1" dirty="0" smtClean="0">
                <a:solidFill>
                  <a:srgbClr val="FFFF00"/>
                </a:solidFill>
              </a:rPr>
              <a:t>الوسيلة الإعلامية</a:t>
            </a:r>
            <a:endParaRPr lang="en-US" sz="3200" dirty="0">
              <a:solidFill>
                <a:srgbClr val="FFFF00"/>
              </a:solidFill>
            </a:endParaRPr>
          </a:p>
        </p:txBody>
      </p:sp>
      <p:sp>
        <p:nvSpPr>
          <p:cNvPr id="13" name="مستطيل 12"/>
          <p:cNvSpPr/>
          <p:nvPr/>
        </p:nvSpPr>
        <p:spPr>
          <a:xfrm>
            <a:off x="714348" y="2428868"/>
            <a:ext cx="3199915" cy="584775"/>
          </a:xfrm>
          <a:prstGeom prst="rect">
            <a:avLst/>
          </a:prstGeom>
        </p:spPr>
        <p:txBody>
          <a:bodyPr wrap="none">
            <a:spAutoFit/>
          </a:bodyPr>
          <a:lstStyle/>
          <a:p>
            <a:r>
              <a:rPr lang="ar-EG" sz="3200" b="1" dirty="0" smtClean="0">
                <a:solidFill>
                  <a:srgbClr val="FFFF00"/>
                </a:solidFill>
              </a:rPr>
              <a:t>خصائصها ونقاط قوتها</a:t>
            </a:r>
            <a:endParaRPr lang="en-US" sz="3200" dirty="0">
              <a:solidFill>
                <a:srgbClr val="FFFF00"/>
              </a:solidFill>
            </a:endParaRPr>
          </a:p>
        </p:txBody>
      </p:sp>
      <p:sp>
        <p:nvSpPr>
          <p:cNvPr id="14" name="مستطيل 13"/>
          <p:cNvSpPr/>
          <p:nvPr/>
        </p:nvSpPr>
        <p:spPr>
          <a:xfrm>
            <a:off x="4644008" y="3573016"/>
            <a:ext cx="4214842" cy="2308324"/>
          </a:xfrm>
          <a:prstGeom prst="rect">
            <a:avLst/>
          </a:prstGeom>
        </p:spPr>
        <p:txBody>
          <a:bodyPr wrap="square">
            <a:spAutoFit/>
          </a:bodyPr>
          <a:lstStyle/>
          <a:p>
            <a:pPr algn="ctr"/>
            <a:r>
              <a:rPr lang="ar-EG" sz="3600" b="1" dirty="0" smtClean="0">
                <a:solidFill>
                  <a:srgbClr val="003300"/>
                </a:solidFill>
              </a:rPr>
              <a:t>الإعلام الإلكتروني (الإنترنت والمنتديات ووسائل التواصل الاجتماعي </a:t>
            </a:r>
            <a:r>
              <a:rPr lang="ar-EG" sz="3600" b="1" dirty="0" err="1" smtClean="0">
                <a:solidFill>
                  <a:srgbClr val="003300"/>
                </a:solidFill>
              </a:rPr>
              <a:t>إلخ</a:t>
            </a:r>
            <a:r>
              <a:rPr lang="ar-EG" sz="3600" b="1" dirty="0" smtClean="0">
                <a:solidFill>
                  <a:srgbClr val="003300"/>
                </a:solidFill>
              </a:rPr>
              <a:t>)</a:t>
            </a:r>
            <a:endParaRPr lang="en-US" sz="3600" dirty="0">
              <a:solidFill>
                <a:srgbClr val="003300"/>
              </a:solidFill>
            </a:endParaRPr>
          </a:p>
        </p:txBody>
      </p:sp>
      <p:sp>
        <p:nvSpPr>
          <p:cNvPr id="15" name="مستطيل 14"/>
          <p:cNvSpPr/>
          <p:nvPr/>
        </p:nvSpPr>
        <p:spPr>
          <a:xfrm>
            <a:off x="285720" y="3357562"/>
            <a:ext cx="4286279" cy="2831544"/>
          </a:xfrm>
          <a:prstGeom prst="rect">
            <a:avLst/>
          </a:prstGeom>
        </p:spPr>
        <p:txBody>
          <a:bodyPr wrap="square">
            <a:spAutoFit/>
          </a:bodyPr>
          <a:lstStyle/>
          <a:p>
            <a:pPr algn="ctr"/>
            <a:r>
              <a:rPr lang="ar-EG" sz="3200" b="1" dirty="0" smtClean="0">
                <a:solidFill>
                  <a:srgbClr val="000099"/>
                </a:solidFill>
              </a:rPr>
              <a:t>سرعة إنتاجه وتطويره وتحديثه </a:t>
            </a:r>
            <a:endParaRPr lang="en-US" sz="3200" dirty="0" smtClean="0">
              <a:solidFill>
                <a:srgbClr val="000099"/>
              </a:solidFill>
            </a:endParaRPr>
          </a:p>
          <a:p>
            <a:pPr algn="ctr"/>
            <a:r>
              <a:rPr lang="ar-EG" sz="3200" b="1" dirty="0" smtClean="0">
                <a:solidFill>
                  <a:srgbClr val="000099"/>
                </a:solidFill>
              </a:rPr>
              <a:t>سهولة الوصول إليه</a:t>
            </a:r>
            <a:endParaRPr lang="en-US" sz="3200" dirty="0" smtClean="0">
              <a:solidFill>
                <a:srgbClr val="000099"/>
              </a:solidFill>
            </a:endParaRPr>
          </a:p>
          <a:p>
            <a:pPr algn="ctr"/>
            <a:r>
              <a:rPr lang="ar-EG" sz="3200" b="1" dirty="0" smtClean="0">
                <a:solidFill>
                  <a:srgbClr val="000099"/>
                </a:solidFill>
              </a:rPr>
              <a:t>قدرة المستخدم على التفاعل والمشاركة </a:t>
            </a:r>
          </a:p>
          <a:p>
            <a:pPr algn="ctr"/>
            <a:endParaRPr lang="ar-EG" sz="3200" b="1" dirty="0" smtClean="0">
              <a:solidFill>
                <a:srgbClr val="000099"/>
              </a:solidFill>
            </a:endParaRPr>
          </a:p>
          <a:p>
            <a:pPr algn="ctr"/>
            <a:r>
              <a:rPr lang="ar-EG" sz="900" dirty="0" smtClean="0">
                <a:solidFill>
                  <a:srgbClr val="000099"/>
                </a:solidFill>
              </a:rPr>
              <a:t>...................................................................................................................................................................</a:t>
            </a:r>
            <a:endParaRPr lang="en-US" sz="900" dirty="0">
              <a:solidFill>
                <a:srgbClr val="000099"/>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4" name="0366 - cracking sound.wav"/>
                                        </p:tgtEl>
                                      </p:cMediaNode>
                                    </p:audio>
                                  </p:sub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4" name="0366 - cracking sound.wav"/>
                                        </p:tgtEl>
                                      </p:cMediaNode>
                                    </p:audio>
                                  </p:sub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4" name="0366 - cracking sound.wav"/>
                                        </p:tgtEl>
                                      </p:cMediaNode>
                                    </p:audio>
                                  </p:subTnLst>
                                </p:cTn>
                              </p:par>
                              <p:par>
                                <p:cTn id="24" presetID="43"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
                                        <p:tgtEl>
                                          <p:spTgt spid="15"/>
                                        </p:tgtEl>
                                      </p:cBhvr>
                                    </p:animEffect>
                                    <p:anim calcmode="lin" valueType="num">
                                      <p:cBhvr>
                                        <p:cTn id="27" dur="400" fill="hold"/>
                                        <p:tgtEl>
                                          <p:spTgt spid="15"/>
                                        </p:tgtEl>
                                        <p:attrNameLst>
                                          <p:attrName>ppt_x</p:attrName>
                                        </p:attrNameLst>
                                      </p:cBhvr>
                                      <p:tavLst>
                                        <p:tav tm="0">
                                          <p:val>
                                            <p:strVal val="#ppt_x"/>
                                          </p:val>
                                        </p:tav>
                                        <p:tav tm="100000">
                                          <p:val>
                                            <p:strVal val="#ppt_x"/>
                                          </p:val>
                                        </p:tav>
                                      </p:tavLst>
                                    </p:anim>
                                    <p:anim calcmode="lin" valueType="num">
                                      <p:cBhvr>
                                        <p:cTn id="28" dur="400" fill="hold"/>
                                        <p:tgtEl>
                                          <p:spTgt spid="15"/>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0448 - drum beat.wav"/>
                                        </p:tgtEl>
                                      </p:cMediaNode>
                                    </p:audio>
                                  </p:sub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6" name="1001 - scraping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lined-white-paper.jpg"/>
          <p:cNvPicPr>
            <a:picLocks noChangeAspect="1"/>
          </p:cNvPicPr>
          <p:nvPr/>
        </p:nvPicPr>
        <p:blipFill>
          <a:blip r:embed="rId4" cstate="print">
            <a:duotone>
              <a:prstClr val="black"/>
              <a:schemeClr val="accent4">
                <a:tint val="45000"/>
                <a:satMod val="400000"/>
              </a:schemeClr>
            </a:duotone>
            <a:lum contrast="40000"/>
          </a:blip>
          <a:stretch>
            <a:fillRect/>
          </a:stretch>
        </p:blipFill>
        <p:spPr>
          <a:xfrm>
            <a:off x="357159" y="142853"/>
            <a:ext cx="8429684" cy="2000264"/>
          </a:xfrm>
          <a:prstGeom prst="roundRect">
            <a:avLst/>
          </a:prstGeom>
          <a:scene3d>
            <a:camera prst="perspectiveAbove"/>
            <a:lightRig rig="threePt" dir="t"/>
          </a:scene3d>
          <a:sp3d extrusionH="203200" contourW="158750">
            <a:bevelT w="133350" h="476250" prst="angle"/>
            <a:extrusionClr>
              <a:srgbClr val="6600CC"/>
            </a:extrusionClr>
            <a:contourClr>
              <a:srgbClr val="6600CC"/>
            </a:contourClr>
          </a:sp3d>
        </p:spPr>
      </p:pic>
      <p:sp>
        <p:nvSpPr>
          <p:cNvPr id="10" name="مربع نص 9"/>
          <p:cNvSpPr txBox="1"/>
          <p:nvPr/>
        </p:nvSpPr>
        <p:spPr>
          <a:xfrm>
            <a:off x="571471" y="500042"/>
            <a:ext cx="7929619" cy="1323439"/>
          </a:xfrm>
          <a:prstGeom prst="rect">
            <a:avLst/>
          </a:prstGeom>
          <a:noFill/>
        </p:spPr>
        <p:txBody>
          <a:bodyPr wrap="square" rtlCol="1">
            <a:spAutoFit/>
          </a:bodyPr>
          <a:lstStyle/>
          <a:p>
            <a:pPr algn="ctr"/>
            <a:r>
              <a:rPr lang="ar-EG" sz="4000" b="1" dirty="0" smtClean="0">
                <a:solidFill>
                  <a:srgbClr val="000099"/>
                </a:solidFill>
              </a:rPr>
              <a:t>أولاً: اكتب في الجدول التالي خصائص كل وسيلة إعلامية كما في المثال الأول:</a:t>
            </a:r>
            <a:endParaRPr lang="en-US" sz="4000" dirty="0">
              <a:solidFill>
                <a:srgbClr val="000099"/>
              </a:solidFill>
            </a:endParaRPr>
          </a:p>
        </p:txBody>
      </p:sp>
      <p:graphicFrame>
        <p:nvGraphicFramePr>
          <p:cNvPr id="11" name="جدول 10"/>
          <p:cNvGraphicFramePr>
            <a:graphicFrameLocks noGrp="1"/>
          </p:cNvGraphicFramePr>
          <p:nvPr/>
        </p:nvGraphicFramePr>
        <p:xfrm>
          <a:off x="285720" y="2285992"/>
          <a:ext cx="8572560" cy="4357718"/>
        </p:xfrm>
        <a:graphic>
          <a:graphicData uri="http://schemas.openxmlformats.org/drawingml/2006/table">
            <a:tbl>
              <a:tblPr rtl="1"/>
              <a:tblGrid>
                <a:gridCol w="4286280"/>
                <a:gridCol w="4286280"/>
              </a:tblGrid>
              <a:tr h="831501">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r>
              <a:tr h="3526217">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2" name="مستطيل 11"/>
          <p:cNvSpPr/>
          <p:nvPr/>
        </p:nvSpPr>
        <p:spPr>
          <a:xfrm>
            <a:off x="5626143" y="2428868"/>
            <a:ext cx="2486578" cy="584775"/>
          </a:xfrm>
          <a:prstGeom prst="rect">
            <a:avLst/>
          </a:prstGeom>
        </p:spPr>
        <p:txBody>
          <a:bodyPr wrap="none">
            <a:spAutoFit/>
          </a:bodyPr>
          <a:lstStyle/>
          <a:p>
            <a:r>
              <a:rPr lang="ar-EG" sz="3200" b="1" dirty="0" smtClean="0">
                <a:solidFill>
                  <a:srgbClr val="FFFF00"/>
                </a:solidFill>
              </a:rPr>
              <a:t>الوسيلة الإعلامية</a:t>
            </a:r>
            <a:endParaRPr lang="en-US" sz="3200" dirty="0">
              <a:solidFill>
                <a:srgbClr val="FFFF00"/>
              </a:solidFill>
            </a:endParaRPr>
          </a:p>
        </p:txBody>
      </p:sp>
      <p:sp>
        <p:nvSpPr>
          <p:cNvPr id="13" name="مستطيل 12"/>
          <p:cNvSpPr/>
          <p:nvPr/>
        </p:nvSpPr>
        <p:spPr>
          <a:xfrm>
            <a:off x="714348" y="2428868"/>
            <a:ext cx="3199915" cy="584775"/>
          </a:xfrm>
          <a:prstGeom prst="rect">
            <a:avLst/>
          </a:prstGeom>
        </p:spPr>
        <p:txBody>
          <a:bodyPr wrap="none">
            <a:spAutoFit/>
          </a:bodyPr>
          <a:lstStyle/>
          <a:p>
            <a:r>
              <a:rPr lang="ar-EG" sz="3200" b="1" dirty="0" smtClean="0">
                <a:solidFill>
                  <a:srgbClr val="FFFF00"/>
                </a:solidFill>
              </a:rPr>
              <a:t>خصائصها ونقاط قوتها</a:t>
            </a:r>
            <a:endParaRPr lang="en-US" sz="3200" dirty="0">
              <a:solidFill>
                <a:srgbClr val="FFFF00"/>
              </a:solidFill>
            </a:endParaRPr>
          </a:p>
        </p:txBody>
      </p:sp>
      <p:sp>
        <p:nvSpPr>
          <p:cNvPr id="14" name="مستطيل 13"/>
          <p:cNvSpPr/>
          <p:nvPr/>
        </p:nvSpPr>
        <p:spPr>
          <a:xfrm>
            <a:off x="4643438" y="3780542"/>
            <a:ext cx="4214842" cy="2308324"/>
          </a:xfrm>
          <a:prstGeom prst="rect">
            <a:avLst/>
          </a:prstGeom>
        </p:spPr>
        <p:txBody>
          <a:bodyPr wrap="square">
            <a:spAutoFit/>
          </a:bodyPr>
          <a:lstStyle/>
          <a:p>
            <a:pPr algn="ctr"/>
            <a:r>
              <a:rPr lang="ar-EG" sz="3600" b="1" dirty="0" smtClean="0">
                <a:solidFill>
                  <a:srgbClr val="003300"/>
                </a:solidFill>
              </a:rPr>
              <a:t>الإعلام الإلكتروني (الإنترنت والمنتديات ووسائل التواصل الاجتماعي </a:t>
            </a:r>
            <a:r>
              <a:rPr lang="ar-EG" sz="3600" b="1" dirty="0" err="1" smtClean="0">
                <a:solidFill>
                  <a:srgbClr val="003300"/>
                </a:solidFill>
              </a:rPr>
              <a:t>إلخ</a:t>
            </a:r>
            <a:r>
              <a:rPr lang="ar-EG" sz="3600" b="1" dirty="0" smtClean="0">
                <a:solidFill>
                  <a:srgbClr val="003300"/>
                </a:solidFill>
              </a:rPr>
              <a:t>)</a:t>
            </a:r>
            <a:endParaRPr lang="en-US" sz="3600" dirty="0">
              <a:solidFill>
                <a:srgbClr val="003300"/>
              </a:solidFill>
            </a:endParaRPr>
          </a:p>
        </p:txBody>
      </p:sp>
      <p:sp>
        <p:nvSpPr>
          <p:cNvPr id="16" name="مربع نص 15"/>
          <p:cNvSpPr txBox="1"/>
          <p:nvPr/>
        </p:nvSpPr>
        <p:spPr>
          <a:xfrm>
            <a:off x="285720" y="3786190"/>
            <a:ext cx="4286280" cy="1569660"/>
          </a:xfrm>
          <a:prstGeom prst="rect">
            <a:avLst/>
          </a:prstGeom>
          <a:noFill/>
        </p:spPr>
        <p:txBody>
          <a:bodyPr wrap="square" rtlCol="0">
            <a:spAutoFit/>
          </a:bodyPr>
          <a:lstStyle/>
          <a:p>
            <a:pPr algn="ctr"/>
            <a:r>
              <a:rPr lang="ar-SA" sz="3200" b="1" dirty="0" smtClean="0">
                <a:solidFill>
                  <a:srgbClr val="C00000"/>
                </a:solidFill>
              </a:rPr>
              <a:t>ومن خصائصه أيضاً التنوع – المرونة – المساحة الجغرافية – قلة التكاليف – التفاعلية</a:t>
            </a:r>
            <a:endParaRPr lang="en-US" sz="32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0" decel="100000"/>
                                        <p:tgtEl>
                                          <p:spTgt spid="16"/>
                                        </p:tgtEl>
                                      </p:cBhvr>
                                    </p:animEffect>
                                    <p:anim calcmode="lin" valueType="num">
                                      <p:cBhvr>
                                        <p:cTn id="8" dur="800" decel="100000" fill="hold"/>
                                        <p:tgtEl>
                                          <p:spTgt spid="16"/>
                                        </p:tgtEl>
                                        <p:attrNameLst>
                                          <p:attrName>style.rotation</p:attrName>
                                        </p:attrNameLst>
                                      </p:cBhvr>
                                      <p:tavLst>
                                        <p:tav tm="0">
                                          <p:val>
                                            <p:fltVal val="-90"/>
                                          </p:val>
                                        </p:tav>
                                        <p:tav tm="100000">
                                          <p:val>
                                            <p:fltVal val="0"/>
                                          </p:val>
                                        </p:tav>
                                      </p:tavLst>
                                    </p:anim>
                                    <p:anim calcmode="lin" valueType="num">
                                      <p:cBhvr>
                                        <p:cTn id="9" dur="800" decel="100000" fill="hold"/>
                                        <p:tgtEl>
                                          <p:spTgt spid="16"/>
                                        </p:tgtEl>
                                        <p:attrNameLst>
                                          <p:attrName>ppt_x</p:attrName>
                                        </p:attrNameLst>
                                      </p:cBhvr>
                                      <p:tavLst>
                                        <p:tav tm="0">
                                          <p:val>
                                            <p:strVal val="#ppt_x+0.4"/>
                                          </p:val>
                                        </p:tav>
                                        <p:tav tm="100000">
                                          <p:val>
                                            <p:strVal val="#ppt_x-0.05"/>
                                          </p:val>
                                        </p:tav>
                                      </p:tavLst>
                                    </p:anim>
                                    <p:anim calcmode="lin" valueType="num">
                                      <p:cBhvr>
                                        <p:cTn id="10" dur="800" decel="100000" fill="hold"/>
                                        <p:tgtEl>
                                          <p:spTgt spid="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733 - medium pitched thu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lined-white-paper.jpg"/>
          <p:cNvPicPr>
            <a:picLocks noChangeAspect="1"/>
          </p:cNvPicPr>
          <p:nvPr/>
        </p:nvPicPr>
        <p:blipFill>
          <a:blip r:embed="rId5" cstate="print">
            <a:duotone>
              <a:prstClr val="black"/>
              <a:schemeClr val="accent4">
                <a:tint val="45000"/>
                <a:satMod val="400000"/>
              </a:schemeClr>
            </a:duotone>
            <a:lum contrast="40000"/>
          </a:blip>
          <a:stretch>
            <a:fillRect/>
          </a:stretch>
        </p:blipFill>
        <p:spPr>
          <a:xfrm>
            <a:off x="357159" y="142853"/>
            <a:ext cx="8429684" cy="2000264"/>
          </a:xfrm>
          <a:prstGeom prst="roundRect">
            <a:avLst/>
          </a:prstGeom>
          <a:scene3d>
            <a:camera prst="perspectiveAbove"/>
            <a:lightRig rig="threePt" dir="t"/>
          </a:scene3d>
          <a:sp3d extrusionH="203200" contourW="158750">
            <a:bevelT w="133350" h="476250" prst="angle"/>
            <a:extrusionClr>
              <a:srgbClr val="6600CC"/>
            </a:extrusionClr>
            <a:contourClr>
              <a:srgbClr val="6600CC"/>
            </a:contourClr>
          </a:sp3d>
        </p:spPr>
      </p:pic>
      <p:sp>
        <p:nvSpPr>
          <p:cNvPr id="10" name="مربع نص 9"/>
          <p:cNvSpPr txBox="1"/>
          <p:nvPr/>
        </p:nvSpPr>
        <p:spPr>
          <a:xfrm>
            <a:off x="571471" y="500042"/>
            <a:ext cx="7929619" cy="1323439"/>
          </a:xfrm>
          <a:prstGeom prst="rect">
            <a:avLst/>
          </a:prstGeom>
          <a:noFill/>
        </p:spPr>
        <p:txBody>
          <a:bodyPr wrap="square" rtlCol="1">
            <a:spAutoFit/>
          </a:bodyPr>
          <a:lstStyle/>
          <a:p>
            <a:pPr algn="ctr"/>
            <a:r>
              <a:rPr lang="ar-EG" sz="4000" b="1" dirty="0" smtClean="0">
                <a:solidFill>
                  <a:srgbClr val="000099"/>
                </a:solidFill>
              </a:rPr>
              <a:t>أولاً: اكتب في الجدول التالي خصائص كل وسيلة إعلامية كما في المثال الأول:</a:t>
            </a:r>
            <a:endParaRPr lang="en-US" sz="4000" dirty="0">
              <a:solidFill>
                <a:srgbClr val="000099"/>
              </a:solidFill>
            </a:endParaRPr>
          </a:p>
        </p:txBody>
      </p:sp>
      <p:graphicFrame>
        <p:nvGraphicFramePr>
          <p:cNvPr id="11" name="جدول 10"/>
          <p:cNvGraphicFramePr>
            <a:graphicFrameLocks noGrp="1"/>
          </p:cNvGraphicFramePr>
          <p:nvPr/>
        </p:nvGraphicFramePr>
        <p:xfrm>
          <a:off x="285720" y="2285992"/>
          <a:ext cx="8572560" cy="4357718"/>
        </p:xfrm>
        <a:graphic>
          <a:graphicData uri="http://schemas.openxmlformats.org/drawingml/2006/table">
            <a:tbl>
              <a:tblPr rtl="1"/>
              <a:tblGrid>
                <a:gridCol w="4286280"/>
                <a:gridCol w="4286280"/>
              </a:tblGrid>
              <a:tr h="831501">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r>
              <a:tr h="3526217">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2" name="مستطيل 11"/>
          <p:cNvSpPr/>
          <p:nvPr/>
        </p:nvSpPr>
        <p:spPr>
          <a:xfrm>
            <a:off x="5626143" y="2428868"/>
            <a:ext cx="2486578" cy="584775"/>
          </a:xfrm>
          <a:prstGeom prst="rect">
            <a:avLst/>
          </a:prstGeom>
        </p:spPr>
        <p:txBody>
          <a:bodyPr wrap="none">
            <a:spAutoFit/>
          </a:bodyPr>
          <a:lstStyle/>
          <a:p>
            <a:r>
              <a:rPr lang="ar-EG" sz="3200" b="1" dirty="0" smtClean="0">
                <a:solidFill>
                  <a:srgbClr val="FFFF00"/>
                </a:solidFill>
              </a:rPr>
              <a:t>الوسيلة الإعلامية</a:t>
            </a:r>
            <a:endParaRPr lang="en-US" sz="3200" dirty="0">
              <a:solidFill>
                <a:srgbClr val="FFFF00"/>
              </a:solidFill>
            </a:endParaRPr>
          </a:p>
        </p:txBody>
      </p:sp>
      <p:sp>
        <p:nvSpPr>
          <p:cNvPr id="13" name="مستطيل 12"/>
          <p:cNvSpPr/>
          <p:nvPr/>
        </p:nvSpPr>
        <p:spPr>
          <a:xfrm>
            <a:off x="714348" y="2428868"/>
            <a:ext cx="3199915" cy="584775"/>
          </a:xfrm>
          <a:prstGeom prst="rect">
            <a:avLst/>
          </a:prstGeom>
        </p:spPr>
        <p:txBody>
          <a:bodyPr wrap="none">
            <a:spAutoFit/>
          </a:bodyPr>
          <a:lstStyle/>
          <a:p>
            <a:r>
              <a:rPr lang="ar-EG" sz="3200" b="1" dirty="0" smtClean="0">
                <a:solidFill>
                  <a:srgbClr val="FFFF00"/>
                </a:solidFill>
              </a:rPr>
              <a:t>خصائصها ونقاط قوتها</a:t>
            </a:r>
            <a:endParaRPr lang="en-US" sz="3200" dirty="0">
              <a:solidFill>
                <a:srgbClr val="FFFF00"/>
              </a:solidFill>
            </a:endParaRPr>
          </a:p>
        </p:txBody>
      </p:sp>
      <p:sp>
        <p:nvSpPr>
          <p:cNvPr id="14" name="مستطيل 13"/>
          <p:cNvSpPr/>
          <p:nvPr/>
        </p:nvSpPr>
        <p:spPr>
          <a:xfrm>
            <a:off x="4572000" y="4354305"/>
            <a:ext cx="4214842" cy="646331"/>
          </a:xfrm>
          <a:prstGeom prst="rect">
            <a:avLst/>
          </a:prstGeom>
        </p:spPr>
        <p:txBody>
          <a:bodyPr wrap="square">
            <a:spAutoFit/>
          </a:bodyPr>
          <a:lstStyle/>
          <a:p>
            <a:pPr algn="ctr"/>
            <a:r>
              <a:rPr lang="ar-EG" sz="3600" b="1" dirty="0" smtClean="0">
                <a:solidFill>
                  <a:srgbClr val="003300"/>
                </a:solidFill>
              </a:rPr>
              <a:t>الصحيفة (الجريدة)</a:t>
            </a:r>
            <a:endParaRPr lang="en-US" sz="3600" dirty="0">
              <a:solidFill>
                <a:srgbClr val="003300"/>
              </a:solidFill>
            </a:endParaRPr>
          </a:p>
        </p:txBody>
      </p:sp>
      <p:sp>
        <p:nvSpPr>
          <p:cNvPr id="16" name="مربع نص 15"/>
          <p:cNvSpPr txBox="1"/>
          <p:nvPr/>
        </p:nvSpPr>
        <p:spPr>
          <a:xfrm>
            <a:off x="357158" y="3643315"/>
            <a:ext cx="4214842" cy="2554545"/>
          </a:xfrm>
          <a:prstGeom prst="rect">
            <a:avLst/>
          </a:prstGeom>
          <a:noFill/>
        </p:spPr>
        <p:txBody>
          <a:bodyPr wrap="square" rtlCol="0">
            <a:spAutoFit/>
          </a:bodyPr>
          <a:lstStyle/>
          <a:p>
            <a:pPr algn="ctr"/>
            <a:r>
              <a:rPr lang="ar-SA" sz="3200" b="1" dirty="0" smtClean="0">
                <a:solidFill>
                  <a:srgbClr val="C00000"/>
                </a:solidFill>
              </a:rPr>
              <a:t>في متناول الجميع – معالجة القضايا الجادة – نشر بعض التسلية – نشر الأخبار الفورية المباشرة – نشر الصور المصاحبة للأخبار</a:t>
            </a:r>
            <a:endParaRPr lang="en-US" sz="32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1001 - scraping sound.wav"/>
                                        </p:tgtEl>
                                      </p:cMediaNode>
                                    </p:audio>
                                  </p:sub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800" decel="100000"/>
                                        <p:tgtEl>
                                          <p:spTgt spid="16"/>
                                        </p:tgtEl>
                                      </p:cBhvr>
                                    </p:animEffect>
                                    <p:anim calcmode="lin" valueType="num">
                                      <p:cBhvr>
                                        <p:cTn id="16" dur="800" decel="100000" fill="hold"/>
                                        <p:tgtEl>
                                          <p:spTgt spid="16"/>
                                        </p:tgtEl>
                                        <p:attrNameLst>
                                          <p:attrName>style.rotation</p:attrName>
                                        </p:attrNameLst>
                                      </p:cBhvr>
                                      <p:tavLst>
                                        <p:tav tm="0">
                                          <p:val>
                                            <p:fltVal val="-90"/>
                                          </p:val>
                                        </p:tav>
                                        <p:tav tm="100000">
                                          <p:val>
                                            <p:fltVal val="0"/>
                                          </p:val>
                                        </p:tav>
                                      </p:tavLst>
                                    </p:anim>
                                    <p:anim calcmode="lin" valueType="num">
                                      <p:cBhvr>
                                        <p:cTn id="17" dur="800" decel="100000" fill="hold"/>
                                        <p:tgtEl>
                                          <p:spTgt spid="16"/>
                                        </p:tgtEl>
                                        <p:attrNameLst>
                                          <p:attrName>ppt_x</p:attrName>
                                        </p:attrNameLst>
                                      </p:cBhvr>
                                      <p:tavLst>
                                        <p:tav tm="0">
                                          <p:val>
                                            <p:strVal val="#ppt_x+0.4"/>
                                          </p:val>
                                        </p:tav>
                                        <p:tav tm="100000">
                                          <p:val>
                                            <p:strVal val="#ppt_x-0.05"/>
                                          </p:val>
                                        </p:tav>
                                      </p:tavLst>
                                    </p:anim>
                                    <p:anim calcmode="lin" valueType="num">
                                      <p:cBhvr>
                                        <p:cTn id="18" dur="800" decel="100000" fill="hold"/>
                                        <p:tgtEl>
                                          <p:spTgt spid="1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33 - medium pitched thu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lined-white-paper.jpg"/>
          <p:cNvPicPr>
            <a:picLocks noChangeAspect="1"/>
          </p:cNvPicPr>
          <p:nvPr/>
        </p:nvPicPr>
        <p:blipFill>
          <a:blip r:embed="rId5" cstate="print">
            <a:duotone>
              <a:prstClr val="black"/>
              <a:schemeClr val="accent4">
                <a:tint val="45000"/>
                <a:satMod val="400000"/>
              </a:schemeClr>
            </a:duotone>
            <a:lum contrast="40000"/>
          </a:blip>
          <a:stretch>
            <a:fillRect/>
          </a:stretch>
        </p:blipFill>
        <p:spPr>
          <a:xfrm>
            <a:off x="357159" y="142853"/>
            <a:ext cx="8429684" cy="2000264"/>
          </a:xfrm>
          <a:prstGeom prst="roundRect">
            <a:avLst/>
          </a:prstGeom>
          <a:scene3d>
            <a:camera prst="perspectiveAbove"/>
            <a:lightRig rig="threePt" dir="t"/>
          </a:scene3d>
          <a:sp3d extrusionH="203200" contourW="158750">
            <a:bevelT w="133350" h="476250" prst="angle"/>
            <a:extrusionClr>
              <a:srgbClr val="6600CC"/>
            </a:extrusionClr>
            <a:contourClr>
              <a:srgbClr val="6600CC"/>
            </a:contourClr>
          </a:sp3d>
        </p:spPr>
      </p:pic>
      <p:sp>
        <p:nvSpPr>
          <p:cNvPr id="10" name="مربع نص 9"/>
          <p:cNvSpPr txBox="1"/>
          <p:nvPr/>
        </p:nvSpPr>
        <p:spPr>
          <a:xfrm>
            <a:off x="571471" y="500042"/>
            <a:ext cx="7929619" cy="1323439"/>
          </a:xfrm>
          <a:prstGeom prst="rect">
            <a:avLst/>
          </a:prstGeom>
          <a:noFill/>
        </p:spPr>
        <p:txBody>
          <a:bodyPr wrap="square" rtlCol="1">
            <a:spAutoFit/>
          </a:bodyPr>
          <a:lstStyle/>
          <a:p>
            <a:pPr algn="ctr"/>
            <a:r>
              <a:rPr lang="ar-EG" sz="4000" b="1" dirty="0" smtClean="0">
                <a:solidFill>
                  <a:srgbClr val="000099"/>
                </a:solidFill>
              </a:rPr>
              <a:t>أولاً: اكتب في الجدول التالي خصائص كل وسيلة إعلامية كما في المثال الأول:</a:t>
            </a:r>
            <a:endParaRPr lang="en-US" sz="4000" dirty="0">
              <a:solidFill>
                <a:srgbClr val="000099"/>
              </a:solidFill>
            </a:endParaRPr>
          </a:p>
        </p:txBody>
      </p:sp>
      <p:graphicFrame>
        <p:nvGraphicFramePr>
          <p:cNvPr id="11" name="جدول 10"/>
          <p:cNvGraphicFramePr>
            <a:graphicFrameLocks noGrp="1"/>
          </p:cNvGraphicFramePr>
          <p:nvPr/>
        </p:nvGraphicFramePr>
        <p:xfrm>
          <a:off x="285720" y="2285992"/>
          <a:ext cx="8572560" cy="4357718"/>
        </p:xfrm>
        <a:graphic>
          <a:graphicData uri="http://schemas.openxmlformats.org/drawingml/2006/table">
            <a:tbl>
              <a:tblPr rtl="1"/>
              <a:tblGrid>
                <a:gridCol w="4286280"/>
                <a:gridCol w="4286280"/>
              </a:tblGrid>
              <a:tr h="831501">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r>
              <a:tr h="3526217">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2" name="مستطيل 11"/>
          <p:cNvSpPr/>
          <p:nvPr/>
        </p:nvSpPr>
        <p:spPr>
          <a:xfrm>
            <a:off x="5626143" y="2428868"/>
            <a:ext cx="2486578" cy="584775"/>
          </a:xfrm>
          <a:prstGeom prst="rect">
            <a:avLst/>
          </a:prstGeom>
        </p:spPr>
        <p:txBody>
          <a:bodyPr wrap="none">
            <a:spAutoFit/>
          </a:bodyPr>
          <a:lstStyle/>
          <a:p>
            <a:r>
              <a:rPr lang="ar-EG" sz="3200" b="1" dirty="0" smtClean="0">
                <a:solidFill>
                  <a:srgbClr val="FFFF00"/>
                </a:solidFill>
              </a:rPr>
              <a:t>الوسيلة الإعلامية</a:t>
            </a:r>
            <a:endParaRPr lang="en-US" sz="3200" dirty="0">
              <a:solidFill>
                <a:srgbClr val="FFFF00"/>
              </a:solidFill>
            </a:endParaRPr>
          </a:p>
        </p:txBody>
      </p:sp>
      <p:sp>
        <p:nvSpPr>
          <p:cNvPr id="13" name="مستطيل 12"/>
          <p:cNvSpPr/>
          <p:nvPr/>
        </p:nvSpPr>
        <p:spPr>
          <a:xfrm>
            <a:off x="714348" y="2428868"/>
            <a:ext cx="3199915" cy="584775"/>
          </a:xfrm>
          <a:prstGeom prst="rect">
            <a:avLst/>
          </a:prstGeom>
        </p:spPr>
        <p:txBody>
          <a:bodyPr wrap="none">
            <a:spAutoFit/>
          </a:bodyPr>
          <a:lstStyle/>
          <a:p>
            <a:r>
              <a:rPr lang="ar-EG" sz="3200" b="1" dirty="0" smtClean="0">
                <a:solidFill>
                  <a:srgbClr val="FFFF00"/>
                </a:solidFill>
              </a:rPr>
              <a:t>خصائصها ونقاط قوتها</a:t>
            </a:r>
            <a:endParaRPr lang="en-US" sz="3200" dirty="0">
              <a:solidFill>
                <a:srgbClr val="FFFF00"/>
              </a:solidFill>
            </a:endParaRPr>
          </a:p>
        </p:txBody>
      </p:sp>
      <p:sp>
        <p:nvSpPr>
          <p:cNvPr id="14" name="مستطيل 13"/>
          <p:cNvSpPr/>
          <p:nvPr/>
        </p:nvSpPr>
        <p:spPr>
          <a:xfrm>
            <a:off x="4572000" y="4354305"/>
            <a:ext cx="4214842" cy="646331"/>
          </a:xfrm>
          <a:prstGeom prst="rect">
            <a:avLst/>
          </a:prstGeom>
        </p:spPr>
        <p:txBody>
          <a:bodyPr wrap="square">
            <a:spAutoFit/>
          </a:bodyPr>
          <a:lstStyle/>
          <a:p>
            <a:pPr algn="ctr"/>
            <a:r>
              <a:rPr lang="ar-EG" sz="3600" b="1" dirty="0" smtClean="0">
                <a:solidFill>
                  <a:srgbClr val="003300"/>
                </a:solidFill>
              </a:rPr>
              <a:t>الإذاعة</a:t>
            </a:r>
            <a:endParaRPr lang="en-US" sz="3600" dirty="0">
              <a:solidFill>
                <a:srgbClr val="003300"/>
              </a:solidFill>
            </a:endParaRPr>
          </a:p>
        </p:txBody>
      </p:sp>
      <p:sp>
        <p:nvSpPr>
          <p:cNvPr id="16" name="مربع نص 15"/>
          <p:cNvSpPr txBox="1"/>
          <p:nvPr/>
        </p:nvSpPr>
        <p:spPr>
          <a:xfrm>
            <a:off x="357158" y="3643315"/>
            <a:ext cx="4214842" cy="2554545"/>
          </a:xfrm>
          <a:prstGeom prst="rect">
            <a:avLst/>
          </a:prstGeom>
          <a:noFill/>
        </p:spPr>
        <p:txBody>
          <a:bodyPr wrap="square" rtlCol="0">
            <a:spAutoFit/>
          </a:bodyPr>
          <a:lstStyle/>
          <a:p>
            <a:pPr algn="ctr"/>
            <a:r>
              <a:rPr lang="ar-SA" sz="3200" b="1" dirty="0" smtClean="0">
                <a:solidFill>
                  <a:srgbClr val="C00000"/>
                </a:solidFill>
              </a:rPr>
              <a:t>سعة الانتشار – القدرة على مخاطبة جميع المستويات – سهولة المتابعة حتى مع الانشغال – قلة التكلفة – تساعد المستمع على التخيل</a:t>
            </a:r>
            <a:endParaRPr lang="en-US" sz="32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1001 - scraping sound.wav"/>
                                        </p:tgtEl>
                                      </p:cMediaNode>
                                    </p:audio>
                                  </p:sub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800" decel="100000"/>
                                        <p:tgtEl>
                                          <p:spTgt spid="16"/>
                                        </p:tgtEl>
                                      </p:cBhvr>
                                    </p:animEffect>
                                    <p:anim calcmode="lin" valueType="num">
                                      <p:cBhvr>
                                        <p:cTn id="16" dur="800" decel="100000" fill="hold"/>
                                        <p:tgtEl>
                                          <p:spTgt spid="16"/>
                                        </p:tgtEl>
                                        <p:attrNameLst>
                                          <p:attrName>style.rotation</p:attrName>
                                        </p:attrNameLst>
                                      </p:cBhvr>
                                      <p:tavLst>
                                        <p:tav tm="0">
                                          <p:val>
                                            <p:fltVal val="-90"/>
                                          </p:val>
                                        </p:tav>
                                        <p:tav tm="100000">
                                          <p:val>
                                            <p:fltVal val="0"/>
                                          </p:val>
                                        </p:tav>
                                      </p:tavLst>
                                    </p:anim>
                                    <p:anim calcmode="lin" valueType="num">
                                      <p:cBhvr>
                                        <p:cTn id="17" dur="800" decel="100000" fill="hold"/>
                                        <p:tgtEl>
                                          <p:spTgt spid="16"/>
                                        </p:tgtEl>
                                        <p:attrNameLst>
                                          <p:attrName>ppt_x</p:attrName>
                                        </p:attrNameLst>
                                      </p:cBhvr>
                                      <p:tavLst>
                                        <p:tav tm="0">
                                          <p:val>
                                            <p:strVal val="#ppt_x+0.4"/>
                                          </p:val>
                                        </p:tav>
                                        <p:tav tm="100000">
                                          <p:val>
                                            <p:strVal val="#ppt_x-0.05"/>
                                          </p:val>
                                        </p:tav>
                                      </p:tavLst>
                                    </p:anim>
                                    <p:anim calcmode="lin" valueType="num">
                                      <p:cBhvr>
                                        <p:cTn id="18" dur="800" decel="100000" fill="hold"/>
                                        <p:tgtEl>
                                          <p:spTgt spid="1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33 - medium pitched thu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lined-white-paper.jpg"/>
          <p:cNvPicPr>
            <a:picLocks noChangeAspect="1"/>
          </p:cNvPicPr>
          <p:nvPr/>
        </p:nvPicPr>
        <p:blipFill>
          <a:blip r:embed="rId5" cstate="print">
            <a:duotone>
              <a:prstClr val="black"/>
              <a:schemeClr val="accent4">
                <a:tint val="45000"/>
                <a:satMod val="400000"/>
              </a:schemeClr>
            </a:duotone>
            <a:lum contrast="40000"/>
          </a:blip>
          <a:stretch>
            <a:fillRect/>
          </a:stretch>
        </p:blipFill>
        <p:spPr>
          <a:xfrm>
            <a:off x="357159" y="142853"/>
            <a:ext cx="8429684" cy="2000264"/>
          </a:xfrm>
          <a:prstGeom prst="roundRect">
            <a:avLst/>
          </a:prstGeom>
          <a:scene3d>
            <a:camera prst="perspectiveAbove"/>
            <a:lightRig rig="threePt" dir="t"/>
          </a:scene3d>
          <a:sp3d extrusionH="203200" contourW="158750">
            <a:bevelT w="133350" h="476250" prst="angle"/>
            <a:extrusionClr>
              <a:srgbClr val="6600CC"/>
            </a:extrusionClr>
            <a:contourClr>
              <a:srgbClr val="6600CC"/>
            </a:contourClr>
          </a:sp3d>
        </p:spPr>
      </p:pic>
      <p:sp>
        <p:nvSpPr>
          <p:cNvPr id="10" name="مربع نص 9"/>
          <p:cNvSpPr txBox="1"/>
          <p:nvPr/>
        </p:nvSpPr>
        <p:spPr>
          <a:xfrm>
            <a:off x="571471" y="500042"/>
            <a:ext cx="7929619" cy="1323439"/>
          </a:xfrm>
          <a:prstGeom prst="rect">
            <a:avLst/>
          </a:prstGeom>
          <a:noFill/>
        </p:spPr>
        <p:txBody>
          <a:bodyPr wrap="square" rtlCol="1">
            <a:spAutoFit/>
          </a:bodyPr>
          <a:lstStyle/>
          <a:p>
            <a:pPr algn="ctr"/>
            <a:r>
              <a:rPr lang="ar-EG" sz="4000" b="1" dirty="0" smtClean="0">
                <a:solidFill>
                  <a:srgbClr val="800000"/>
                </a:solidFill>
              </a:rPr>
              <a:t>أولاً: </a:t>
            </a:r>
            <a:r>
              <a:rPr lang="ar-EG" sz="4000" b="1" dirty="0" smtClean="0">
                <a:solidFill>
                  <a:srgbClr val="000099"/>
                </a:solidFill>
              </a:rPr>
              <a:t>اكتب في الجدول التالي خصائص كل وسيلة إعلامية كما في المثال الأول:</a:t>
            </a:r>
            <a:endParaRPr lang="en-US" sz="4000" dirty="0">
              <a:solidFill>
                <a:srgbClr val="000099"/>
              </a:solidFill>
            </a:endParaRPr>
          </a:p>
        </p:txBody>
      </p:sp>
      <p:graphicFrame>
        <p:nvGraphicFramePr>
          <p:cNvPr id="11" name="جدول 10"/>
          <p:cNvGraphicFramePr>
            <a:graphicFrameLocks noGrp="1"/>
          </p:cNvGraphicFramePr>
          <p:nvPr/>
        </p:nvGraphicFramePr>
        <p:xfrm>
          <a:off x="285720" y="2285992"/>
          <a:ext cx="8572560" cy="4357718"/>
        </p:xfrm>
        <a:graphic>
          <a:graphicData uri="http://schemas.openxmlformats.org/drawingml/2006/table">
            <a:tbl>
              <a:tblPr rtl="1"/>
              <a:tblGrid>
                <a:gridCol w="4286280"/>
                <a:gridCol w="4286280"/>
              </a:tblGrid>
              <a:tr h="831501">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c>
                  <a:txBody>
                    <a:bodyPr/>
                    <a:lstStyle/>
                    <a:p>
                      <a:endParaRPr lang="en-US" dirty="0"/>
                    </a:p>
                  </a:txBody>
                  <a:tcPr marL="63944" marR="63944" marT="0" marB="0">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solidFill>
                      <a:srgbClr val="800000"/>
                    </a:solidFill>
                  </a:tcPr>
                </a:tc>
              </a:tr>
              <a:tr h="3526217">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2" name="مستطيل 11"/>
          <p:cNvSpPr/>
          <p:nvPr/>
        </p:nvSpPr>
        <p:spPr>
          <a:xfrm>
            <a:off x="5626143" y="2428868"/>
            <a:ext cx="2486578" cy="584775"/>
          </a:xfrm>
          <a:prstGeom prst="rect">
            <a:avLst/>
          </a:prstGeom>
        </p:spPr>
        <p:txBody>
          <a:bodyPr wrap="none">
            <a:spAutoFit/>
          </a:bodyPr>
          <a:lstStyle/>
          <a:p>
            <a:r>
              <a:rPr lang="ar-EG" sz="3200" b="1" dirty="0" smtClean="0">
                <a:solidFill>
                  <a:srgbClr val="FFFF00"/>
                </a:solidFill>
              </a:rPr>
              <a:t>الوسيلة الإعلامية</a:t>
            </a:r>
            <a:endParaRPr lang="en-US" sz="3200" dirty="0">
              <a:solidFill>
                <a:srgbClr val="FFFF00"/>
              </a:solidFill>
            </a:endParaRPr>
          </a:p>
        </p:txBody>
      </p:sp>
      <p:sp>
        <p:nvSpPr>
          <p:cNvPr id="13" name="مستطيل 12"/>
          <p:cNvSpPr/>
          <p:nvPr/>
        </p:nvSpPr>
        <p:spPr>
          <a:xfrm>
            <a:off x="714348" y="2428868"/>
            <a:ext cx="3199915" cy="584775"/>
          </a:xfrm>
          <a:prstGeom prst="rect">
            <a:avLst/>
          </a:prstGeom>
        </p:spPr>
        <p:txBody>
          <a:bodyPr wrap="none">
            <a:spAutoFit/>
          </a:bodyPr>
          <a:lstStyle/>
          <a:p>
            <a:r>
              <a:rPr lang="ar-EG" sz="3200" b="1" dirty="0" smtClean="0">
                <a:solidFill>
                  <a:srgbClr val="FFFF00"/>
                </a:solidFill>
              </a:rPr>
              <a:t>خصائصها ونقاط قوتها</a:t>
            </a:r>
            <a:endParaRPr lang="en-US" sz="3200" dirty="0">
              <a:solidFill>
                <a:srgbClr val="FFFF00"/>
              </a:solidFill>
            </a:endParaRPr>
          </a:p>
        </p:txBody>
      </p:sp>
      <p:sp>
        <p:nvSpPr>
          <p:cNvPr id="14" name="مستطيل 13"/>
          <p:cNvSpPr/>
          <p:nvPr/>
        </p:nvSpPr>
        <p:spPr>
          <a:xfrm>
            <a:off x="4572000" y="4354305"/>
            <a:ext cx="4214842" cy="646331"/>
          </a:xfrm>
          <a:prstGeom prst="rect">
            <a:avLst/>
          </a:prstGeom>
        </p:spPr>
        <p:txBody>
          <a:bodyPr wrap="square">
            <a:spAutoFit/>
          </a:bodyPr>
          <a:lstStyle/>
          <a:p>
            <a:pPr algn="ctr"/>
            <a:r>
              <a:rPr lang="ar-EG" sz="3600" b="1" dirty="0" smtClean="0">
                <a:solidFill>
                  <a:srgbClr val="003300"/>
                </a:solidFill>
              </a:rPr>
              <a:t>التلفاز</a:t>
            </a:r>
            <a:endParaRPr lang="en-US" sz="3600" dirty="0">
              <a:solidFill>
                <a:srgbClr val="003300"/>
              </a:solidFill>
            </a:endParaRPr>
          </a:p>
        </p:txBody>
      </p:sp>
      <p:sp>
        <p:nvSpPr>
          <p:cNvPr id="16" name="مربع نص 15"/>
          <p:cNvSpPr txBox="1"/>
          <p:nvPr/>
        </p:nvSpPr>
        <p:spPr>
          <a:xfrm>
            <a:off x="357158" y="3643315"/>
            <a:ext cx="4214842" cy="2062103"/>
          </a:xfrm>
          <a:prstGeom prst="rect">
            <a:avLst/>
          </a:prstGeom>
          <a:noFill/>
        </p:spPr>
        <p:txBody>
          <a:bodyPr wrap="square" rtlCol="0">
            <a:spAutoFit/>
          </a:bodyPr>
          <a:lstStyle/>
          <a:p>
            <a:pPr algn="ctr"/>
            <a:r>
              <a:rPr lang="ar-SA" sz="3200" b="1" dirty="0" smtClean="0">
                <a:solidFill>
                  <a:srgbClr val="C00000"/>
                </a:solidFill>
              </a:rPr>
              <a:t>التثقيف والتعليم – التربية – الحضور المتزامن الآنية – </a:t>
            </a:r>
            <a:r>
              <a:rPr lang="ar-SA" sz="3200" b="1" dirty="0" err="1" smtClean="0">
                <a:solidFill>
                  <a:srgbClr val="C00000"/>
                </a:solidFill>
              </a:rPr>
              <a:t>اشراك</a:t>
            </a:r>
            <a:r>
              <a:rPr lang="ar-SA" sz="3200" b="1" dirty="0" smtClean="0">
                <a:solidFill>
                  <a:srgbClr val="C00000"/>
                </a:solidFill>
              </a:rPr>
              <a:t> حاستي السمع والبصر – مخاطبة الرأي العام</a:t>
            </a:r>
            <a:endParaRPr lang="en-US" sz="3200" b="1" dirty="0">
              <a:solidFill>
                <a:srgbClr val="C00000"/>
              </a:solidFill>
            </a:endParaRPr>
          </a:p>
        </p:txBody>
      </p:sp>
    </p:spTree>
  </p:cSld>
  <p:clrMapOvr>
    <a:masterClrMapping/>
  </p:clrMapOvr>
  <p:transition>
    <p:wheel spokes="3"/>
    <p:sndAc>
      <p:stSnd>
        <p:snd r:embed="rId2" name="CH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1001 - scraping sound.wav"/>
                                        </p:tgtEl>
                                      </p:cMediaNode>
                                    </p:audio>
                                  </p:sub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800" decel="100000"/>
                                        <p:tgtEl>
                                          <p:spTgt spid="16"/>
                                        </p:tgtEl>
                                      </p:cBhvr>
                                    </p:animEffect>
                                    <p:anim calcmode="lin" valueType="num">
                                      <p:cBhvr>
                                        <p:cTn id="16" dur="800" decel="100000" fill="hold"/>
                                        <p:tgtEl>
                                          <p:spTgt spid="16"/>
                                        </p:tgtEl>
                                        <p:attrNameLst>
                                          <p:attrName>style.rotation</p:attrName>
                                        </p:attrNameLst>
                                      </p:cBhvr>
                                      <p:tavLst>
                                        <p:tav tm="0">
                                          <p:val>
                                            <p:fltVal val="-90"/>
                                          </p:val>
                                        </p:tav>
                                        <p:tav tm="100000">
                                          <p:val>
                                            <p:fltVal val="0"/>
                                          </p:val>
                                        </p:tav>
                                      </p:tavLst>
                                    </p:anim>
                                    <p:anim calcmode="lin" valueType="num">
                                      <p:cBhvr>
                                        <p:cTn id="17" dur="800" decel="100000" fill="hold"/>
                                        <p:tgtEl>
                                          <p:spTgt spid="16"/>
                                        </p:tgtEl>
                                        <p:attrNameLst>
                                          <p:attrName>ppt_x</p:attrName>
                                        </p:attrNameLst>
                                      </p:cBhvr>
                                      <p:tavLst>
                                        <p:tav tm="0">
                                          <p:val>
                                            <p:strVal val="#ppt_x+0.4"/>
                                          </p:val>
                                        </p:tav>
                                        <p:tav tm="100000">
                                          <p:val>
                                            <p:strVal val="#ppt_x-0.05"/>
                                          </p:val>
                                        </p:tav>
                                      </p:tavLst>
                                    </p:anim>
                                    <p:anim calcmode="lin" valueType="num">
                                      <p:cBhvr>
                                        <p:cTn id="18" dur="800" decel="100000" fill="hold"/>
                                        <p:tgtEl>
                                          <p:spTgt spid="1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733 - medium pitched thu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755</Words>
  <Application>Microsoft Office PowerPoint</Application>
  <PresentationFormat>عرض على الشاشة (3:4)‏</PresentationFormat>
  <Paragraphs>117</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اللغوي3 كتاب التطبيقات المستوى الخامس النظام الفصلي للتعليم الثانوي المسار الأدبي ومدارس تحفيظ القرآن الكريم الوحدة الأولى</dc:title>
  <dc:subject>الاختبار القبلي</dc:subject>
  <dc:creator>أ / بندر الحازمي</dc:creator>
  <cp:keywords>حقيبة انجاز المعلم والمعلمة</cp:keywords>
  <cp:lastModifiedBy>secretools world</cp:lastModifiedBy>
  <cp:revision>320</cp:revision>
  <dcterms:created xsi:type="dcterms:W3CDTF">2012-11-26T10:21:12Z</dcterms:created>
  <dcterms:modified xsi:type="dcterms:W3CDTF">2016-09-27T07:24:37Z</dcterms:modified>
</cp:coreProperties>
</file>