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13"/>
  </p:notesMasterIdLst>
  <p:sldIdLst>
    <p:sldId id="402" r:id="rId3"/>
    <p:sldId id="410" r:id="rId4"/>
    <p:sldId id="400" r:id="rId5"/>
    <p:sldId id="265" r:id="rId6"/>
    <p:sldId id="420" r:id="rId7"/>
    <p:sldId id="416" r:id="rId8"/>
    <p:sldId id="421" r:id="rId9"/>
    <p:sldId id="308" r:id="rId10"/>
    <p:sldId id="423" r:id="rId11"/>
    <p:sldId id="4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99FF"/>
    <a:srgbClr val="FFCCFF"/>
    <a:srgbClr val="CCFFFF"/>
    <a:srgbClr val="9900CC"/>
    <a:srgbClr val="006600"/>
    <a:srgbClr val="99FF99"/>
    <a:srgbClr val="EC02BF"/>
    <a:srgbClr val="66FF66"/>
    <a:srgbClr val="F75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FBD880-6722-D237-118C-B1F733834A2E}" v="10" dt="2020-05-09T19:08:46.812"/>
    <p1510:client id="{5C2FB92E-EF9F-71B9-2896-2C06FAE77438}" v="436" dt="2020-05-10T12:28:08.096"/>
    <p1510:client id="{326AED4E-6C08-B1CB-E7B1-113D393557B3}" v="121" dt="2020-05-09T18:42:06.623"/>
    <p1510:client id="{398DAD2D-B787-55E4-C012-6CDB819AA63A}" v="75" dt="2020-05-10T10:14:19.124"/>
    <p1510:client id="{55299A58-E580-53E7-863B-11B71355E709}" v="14" dt="2020-05-10T12:51:05.179"/>
    <p1510:client id="{752868AB-F392-8D1B-F50F-14CBD354AE53}" v="922" dt="2020-05-09T19:16:26.218"/>
    <p1510:client id="{59694400-E745-B531-33A1-521F9CF63F49}" v="40" dt="2020-05-10T10:33:59.966"/>
    <p1510:client id="{76B9AF21-49E2-7C20-A5D7-9D86AC05A377}" v="27" dt="2020-05-10T10:57:19.012"/>
    <p1510:client id="{A5F14C53-B59D-300A-3B32-8A11E31D4BCC}" v="22" dt="2020-05-09T19:21:17.327"/>
    <p1510:client id="{AF41BA6C-9D96-458E-B2BA-7606B45A1DFD}" v="1" dt="2020-05-09T18:22:44.823"/>
    <p1510:client id="{C1394CFB-E8AD-1252-FDC5-ADE3EE78E5EF}" v="390" dt="2020-05-10T12:46:35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 snapToGrid="0">
      <p:cViewPr>
        <p:scale>
          <a:sx n="72" d="100"/>
          <a:sy n="72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 Anwar Ajoor" userId="S::870504916@moe.gov.bh::8c509eaa-6021-45e3-bae5-9ce4439cfd27" providerId="AD" clId="Web-{55299A58-E580-53E7-863B-11B71355E709}"/>
    <pc:docChg chg="modSld">
      <pc:chgData name="Dana  Anwar Ajoor" userId="S::870504916@moe.gov.bh::8c509eaa-6021-45e3-bae5-9ce4439cfd27" providerId="AD" clId="Web-{55299A58-E580-53E7-863B-11B71355E709}" dt="2020-05-10T12:51:05.179" v="12" actId="1076"/>
      <pc:docMkLst>
        <pc:docMk/>
      </pc:docMkLst>
      <pc:sldChg chg="addSp modSp">
        <pc:chgData name="Dana  Anwar Ajoor" userId="S::870504916@moe.gov.bh::8c509eaa-6021-45e3-bae5-9ce4439cfd27" providerId="AD" clId="Web-{55299A58-E580-53E7-863B-11B71355E709}" dt="2020-05-10T12:51:05.179" v="12" actId="1076"/>
        <pc:sldMkLst>
          <pc:docMk/>
          <pc:sldMk cId="3503423434" sldId="309"/>
        </pc:sldMkLst>
        <pc:spChg chg="mod">
          <ac:chgData name="Dana  Anwar Ajoor" userId="S::870504916@moe.gov.bh::8c509eaa-6021-45e3-bae5-9ce4439cfd27" providerId="AD" clId="Web-{55299A58-E580-53E7-863B-11B71355E709}" dt="2020-05-10T12:50:57.460" v="11" actId="14100"/>
          <ac:spMkLst>
            <pc:docMk/>
            <pc:sldMk cId="3503423434" sldId="309"/>
            <ac:spMk id="6" creationId="{FED2CA7C-D768-4F15-B09D-9D93C03DC7C3}"/>
          </ac:spMkLst>
        </pc:spChg>
        <pc:picChg chg="add mod">
          <ac:chgData name="Dana  Anwar Ajoor" userId="S::870504916@moe.gov.bh::8c509eaa-6021-45e3-bae5-9ce4439cfd27" providerId="AD" clId="Web-{55299A58-E580-53E7-863B-11B71355E709}" dt="2020-05-10T12:51:05.179" v="12" actId="1076"/>
          <ac:picMkLst>
            <pc:docMk/>
            <pc:sldMk cId="3503423434" sldId="309"/>
            <ac:picMk id="2" creationId="{4FFC4A03-5C82-476B-B606-8ADEA73BB6B0}"/>
          </ac:picMkLst>
        </pc:picChg>
      </pc:sldChg>
    </pc:docChg>
  </pc:docChgLst>
  <pc:docChgLst>
    <pc:chgData name="Dana  Anwar Ajoor" userId="S::870504916@moe.gov.bh::8c509eaa-6021-45e3-bae5-9ce4439cfd27" providerId="AD" clId="Web-{C1394CFB-E8AD-1252-FDC5-ADE3EE78E5EF}"/>
    <pc:docChg chg="modSld">
      <pc:chgData name="Dana  Anwar Ajoor" userId="S::870504916@moe.gov.bh::8c509eaa-6021-45e3-bae5-9ce4439cfd27" providerId="AD" clId="Web-{C1394CFB-E8AD-1252-FDC5-ADE3EE78E5EF}" dt="2020-05-10T12:46:35.169" v="382"/>
      <pc:docMkLst>
        <pc:docMk/>
      </pc:docMkLst>
      <pc:sldChg chg="addSp delSp modSp">
        <pc:chgData name="Dana  Anwar Ajoor" userId="S::870504916@moe.gov.bh::8c509eaa-6021-45e3-bae5-9ce4439cfd27" providerId="AD" clId="Web-{C1394CFB-E8AD-1252-FDC5-ADE3EE78E5EF}" dt="2020-05-10T12:46:35.169" v="382"/>
        <pc:sldMkLst>
          <pc:docMk/>
          <pc:sldMk cId="3503423434" sldId="309"/>
        </pc:sldMkLst>
        <pc:spChg chg="add del mod">
          <ac:chgData name="Dana  Anwar Ajoor" userId="S::870504916@moe.gov.bh::8c509eaa-6021-45e3-bae5-9ce4439cfd27" providerId="AD" clId="Web-{C1394CFB-E8AD-1252-FDC5-ADE3EE78E5EF}" dt="2020-05-10T12:45:03.121" v="371"/>
          <ac:spMkLst>
            <pc:docMk/>
            <pc:sldMk cId="3503423434" sldId="309"/>
            <ac:spMk id="3" creationId="{BB191C7A-AA02-4B91-B417-4B00B964558E}"/>
          </ac:spMkLst>
        </pc:spChg>
        <pc:spChg chg="add del mod">
          <ac:chgData name="Dana  Anwar Ajoor" userId="S::870504916@moe.gov.bh::8c509eaa-6021-45e3-bae5-9ce4439cfd27" providerId="AD" clId="Web-{C1394CFB-E8AD-1252-FDC5-ADE3EE78E5EF}" dt="2020-05-10T12:46:35.169" v="382"/>
          <ac:spMkLst>
            <pc:docMk/>
            <pc:sldMk cId="3503423434" sldId="309"/>
            <ac:spMk id="4" creationId="{7D9AAF56-A49A-4B25-A86D-B5D3115CDABC}"/>
          </ac:spMkLst>
        </pc:spChg>
        <pc:spChg chg="mod">
          <ac:chgData name="Dana  Anwar Ajoor" userId="S::870504916@moe.gov.bh::8c509eaa-6021-45e3-bae5-9ce4439cfd27" providerId="AD" clId="Web-{C1394CFB-E8AD-1252-FDC5-ADE3EE78E5EF}" dt="2020-05-10T12:43:13.605" v="354" actId="14100"/>
          <ac:spMkLst>
            <pc:docMk/>
            <pc:sldMk cId="3503423434" sldId="309"/>
            <ac:spMk id="6" creationId="{FED2CA7C-D768-4F15-B09D-9D93C03DC7C3}"/>
          </ac:spMkLst>
        </pc:spChg>
        <pc:picChg chg="del">
          <ac:chgData name="Dana  Anwar Ajoor" userId="S::870504916@moe.gov.bh::8c509eaa-6021-45e3-bae5-9ce4439cfd27" providerId="AD" clId="Web-{C1394CFB-E8AD-1252-FDC5-ADE3EE78E5EF}" dt="2020-05-10T12:33:44.475" v="21"/>
          <ac:picMkLst>
            <pc:docMk/>
            <pc:sldMk cId="3503423434" sldId="309"/>
            <ac:picMk id="2" creationId="{DE82743E-FE36-4BFF-81DB-71C64A4A86D9}"/>
          </ac:picMkLst>
        </pc:picChg>
      </pc:sldChg>
      <pc:sldChg chg="modSp">
        <pc:chgData name="Dana  Anwar Ajoor" userId="S::870504916@moe.gov.bh::8c509eaa-6021-45e3-bae5-9ce4439cfd27" providerId="AD" clId="Web-{C1394CFB-E8AD-1252-FDC5-ADE3EE78E5EF}" dt="2020-05-10T12:43:53.980" v="363" actId="20577"/>
        <pc:sldMkLst>
          <pc:docMk/>
          <pc:sldMk cId="275988628" sldId="402"/>
        </pc:sldMkLst>
        <pc:spChg chg="mod">
          <ac:chgData name="Dana  Anwar Ajoor" userId="S::870504916@moe.gov.bh::8c509eaa-6021-45e3-bae5-9ce4439cfd27" providerId="AD" clId="Web-{C1394CFB-E8AD-1252-FDC5-ADE3EE78E5EF}" dt="2020-05-10T12:32:59.553" v="6" actId="20577"/>
          <ac:spMkLst>
            <pc:docMk/>
            <pc:sldMk cId="275988628" sldId="402"/>
            <ac:spMk id="2" creationId="{00000000-0000-0000-0000-000000000000}"/>
          </ac:spMkLst>
        </pc:spChg>
        <pc:spChg chg="mod">
          <ac:chgData name="Dana  Anwar Ajoor" userId="S::870504916@moe.gov.bh::8c509eaa-6021-45e3-bae5-9ce4439cfd27" providerId="AD" clId="Web-{C1394CFB-E8AD-1252-FDC5-ADE3EE78E5EF}" dt="2020-05-10T12:33:09.521" v="11" actId="20577"/>
          <ac:spMkLst>
            <pc:docMk/>
            <pc:sldMk cId="275988628" sldId="402"/>
            <ac:spMk id="3" creationId="{00000000-0000-0000-0000-000000000000}"/>
          </ac:spMkLst>
        </pc:spChg>
        <pc:spChg chg="mod">
          <ac:chgData name="Dana  Anwar Ajoor" userId="S::870504916@moe.gov.bh::8c509eaa-6021-45e3-bae5-9ce4439cfd27" providerId="AD" clId="Web-{C1394CFB-E8AD-1252-FDC5-ADE3EE78E5EF}" dt="2020-05-10T12:43:53.980" v="363" actId="20577"/>
          <ac:spMkLst>
            <pc:docMk/>
            <pc:sldMk cId="275988628" sldId="402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C07ACDC-28F0-44E4-B58C-6AB2374512E4}" type="datetimeFigureOut">
              <a:rPr lang="ar-BH" smtClean="0"/>
              <a:pPr/>
              <a:t>29/01/1442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731266-02C8-4977-8ED2-CCFF6241E552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1655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3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BH" dirty="0"/>
              <a:t>ما رأيكم يا أصدقائي الأعزاء أن نستخرج معًا الكلمات الممدودة في الأبيات الثلاثة الأولى ونضعها في الجدول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0753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BH" dirty="0"/>
              <a:t>انتبهوا يا أعزائي لهذه الكلمات (تقرأ الكلمات وحدةوحدة) </a:t>
            </a:r>
          </a:p>
          <a:p>
            <a:r>
              <a:rPr lang="ar-BH" dirty="0"/>
              <a:t>ركزوا في الحرف المشدد ، انهمن الأهمية في هذه المرحلة أن تكتبوا الحرف المكرر بوضع الشدة والحركة التابعة له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54157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BH" dirty="0"/>
              <a:t>يا اصدقاء تعالوا لنستخرج الكلمات المنونة في الأبيات 3-4-5 </a:t>
            </a:r>
          </a:p>
          <a:p>
            <a:r>
              <a:rPr lang="ar-BH" dirty="0"/>
              <a:t>(تقرأ الكلمات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6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9459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BH" dirty="0"/>
              <a:t>أستاذ – استاذ لدي سؤال </a:t>
            </a:r>
          </a:p>
          <a:p>
            <a:r>
              <a:rPr lang="ar-BH" dirty="0"/>
              <a:t>لماذا نضع الألف في نهاية التنوين بالفتح مثل راضيًا و دائمًا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90683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BH" dirty="0"/>
              <a:t>المعلم يقرأ القاعدة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8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18770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BH" dirty="0"/>
              <a:t>ما رأيكم يا ابنائي أن أَختبركم في كتابة الكلمات المنونة بالفتح لأرى مدى استيعابكم لما تم التركيز عليه في السابق </a:t>
            </a:r>
          </a:p>
          <a:p>
            <a:endParaRPr lang="ar-BH" dirty="0"/>
          </a:p>
          <a:p>
            <a:r>
              <a:rPr lang="ar-BH"/>
              <a:t>يقرأ المعلم الكلمات وحدة وحدة و تنزل كل كلمة (املاء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9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1088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5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5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63146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00943-C6DA-43EF-B217-FAEEAAF9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2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0429E-9FE6-42E4-87FA-DD4F52DE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AC53E-1468-45A7-9356-79A49AED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4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C3BC1-DBF1-4731-9734-CCAA95354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80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D336A-FCE5-4F99-BA5F-82043863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86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7C3D0-1886-4BDF-99B2-C18239F5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7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77CA6-F9A2-4B8F-BF47-7C07B84C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9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9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35958-696A-4A20-9DA3-9FDFC79E9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2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30528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97452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3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29B29-6939-4986-A5F9-8A22FA78358F}" type="datetimeFigureOut">
              <a:rPr lang="ar-BH" smtClean="0"/>
              <a:t>29/01/1442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3865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8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75820" y="1702358"/>
            <a:ext cx="1358441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ar-BH" sz="2800" dirty="0">
                <a:solidFill>
                  <a:schemeClr val="tx1"/>
                </a:solidFill>
                <a:cs typeface="Arial"/>
              </a:rPr>
              <a:t>الدَّرْسُ 7</a:t>
            </a:r>
            <a:endParaRPr lang="en-US" sz="2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138" y="1763913"/>
            <a:ext cx="179374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ar-BH" sz="2800" dirty="0">
                <a:solidFill>
                  <a:schemeClr val="tx1"/>
                </a:solidFill>
                <a:cs typeface="Arial"/>
              </a:rPr>
              <a:t>صفحة 26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84031-F0E3-4AF6-B8B8-043B54527107}"/>
              </a:ext>
            </a:extLst>
          </p:cNvPr>
          <p:cNvSpPr txBox="1"/>
          <p:nvPr/>
        </p:nvSpPr>
        <p:spPr>
          <a:xfrm>
            <a:off x="3055694" y="1702358"/>
            <a:ext cx="5584723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solidFill>
                  <a:prstClr val="black"/>
                </a:solidFill>
              </a:rPr>
              <a:t>الْحَلْقَةُ الْأَولَى –الفَصْلُ الأَوَلُ  </a:t>
            </a:r>
            <a:r>
              <a:rPr lang="en-US" sz="2800" dirty="0">
                <a:solidFill>
                  <a:prstClr val="black"/>
                </a:solidFill>
              </a:rPr>
              <a:t>–</a:t>
            </a:r>
            <a:r>
              <a:rPr lang="ar-BH" sz="2800" dirty="0">
                <a:solidFill>
                  <a:prstClr val="black"/>
                </a:solidFill>
              </a:rPr>
              <a:t>اللُّغَةُ الْعَرَبِيَّةُ </a:t>
            </a:r>
            <a:endParaRPr lang="en-US" sz="2800" dirty="0">
              <a:solidFill>
                <a:prstClr val="black"/>
              </a:solidFill>
            </a:endParaRPr>
          </a:p>
          <a:p>
            <a:pPr algn="ctr"/>
            <a:r>
              <a:rPr lang="ar-BH" sz="2800" dirty="0">
                <a:solidFill>
                  <a:prstClr val="black"/>
                </a:solidFill>
              </a:rPr>
              <a:t>الصَّفُّ الثّالِثُ الابتدائيّ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37222" y="3547357"/>
            <a:ext cx="4898577" cy="1364776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cs typeface="Arial"/>
              </a:rPr>
              <a:t>أنْشـودَةُ صَديقي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D1B692-F27A-445E-AB65-CFD1A733A6D3}"/>
              </a:ext>
            </a:extLst>
          </p:cNvPr>
          <p:cNvPicPr/>
          <p:nvPr/>
        </p:nvPicPr>
        <p:blipFill rotWithShape="1">
          <a:blip r:embed="rId5"/>
          <a:srcRect l="55241" t="61025" r="37008" b="28675"/>
          <a:stretch/>
        </p:blipFill>
        <p:spPr bwMode="auto">
          <a:xfrm>
            <a:off x="8741616" y="2523726"/>
            <a:ext cx="2892366" cy="3004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D8191-567E-443D-9002-402643853395}"/>
              </a:ext>
            </a:extLst>
          </p:cNvPr>
          <p:cNvPicPr/>
          <p:nvPr/>
        </p:nvPicPr>
        <p:blipFill rotWithShape="1">
          <a:blip r:embed="rId6"/>
          <a:srcRect l="63720" t="25890" r="28407" b="56847"/>
          <a:stretch/>
        </p:blipFill>
        <p:spPr bwMode="auto">
          <a:xfrm>
            <a:off x="62129" y="2523726"/>
            <a:ext cx="2892366" cy="3004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-2020-06-09-00-12-55">
            <a:hlinkClick r:id="" action="ppaction://media"/>
            <a:extLst>
              <a:ext uri="{FF2B5EF4-FFF2-40B4-BE49-F238E27FC236}">
                <a16:creationId xmlns:a16="http://schemas.microsoft.com/office/drawing/2014/main" id="{CA554052-F17A-4B39-AB83-241D34289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538" y="5765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C 0.06901 3.33333E-6 0.125 0.05602 0.125 0.125 C 0.125 0.19398 0.06901 0.25 6.25E-7 0.25 C -0.06901 0.25 -0.125 0.19398 -0.125 0.125 C -0.125 0.05602 -0.06901 3.33333E-6 6.25E-7 3.33333E-6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C 0.06901 2.96296E-6 0.125 0.05602 0.125 0.125 C 0.125 0.19398 0.06901 0.25 2.08333E-6 0.25 C -0.06901 0.25 -0.125 0.19398 -0.125 0.125 C -0.125 0.05602 -0.06901 2.96296E-6 2.08333E-6 2.96296E-6 Z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C 0.06901 2.96296E-6 0.125 0.05602 0.125 0.125 C 0.125 0.19398 0.06901 0.25 3.125E-6 0.25 C -0.06901 0.25 -0.125 0.19398 -0.125 0.125 C -0.125 0.05602 -0.06901 2.96296E-6 3.125E-6 2.96296E-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dirty="0">
                <a:solidFill>
                  <a:schemeClr val="tx2"/>
                </a:solidFill>
              </a:rPr>
              <a:t>وفَّقَكَ الله</a:t>
            </a: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0334" y="6058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4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09601" y="2704117"/>
            <a:ext cx="112807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2800" dirty="0">
                <a:cs typeface="Arial"/>
              </a:rPr>
              <a:t>التَّمْييزُ بَيْنَ أَنْواعِ التَّنْوينِ (الفتحِ – الضمِ – الكسرِ) تمييزًا سليمًا.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1" y="3429000"/>
            <a:ext cx="112807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التَّمْييزُ بَيْنَ الْمَدِ بالْواوِ وَالياءِ والألفِ تَمْييزًا سليمًا.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A82A7B-2B49-46D7-925C-017F871F12A5}"/>
              </a:ext>
            </a:extLst>
          </p:cNvPr>
          <p:cNvSpPr/>
          <p:nvPr/>
        </p:nvSpPr>
        <p:spPr>
          <a:xfrm>
            <a:off x="9806609" y="795130"/>
            <a:ext cx="1789043" cy="861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</a:rPr>
              <a:t>الْأَهْدافُ: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88767-9D60-461C-9EEE-231DCDAC5637}"/>
              </a:ext>
            </a:extLst>
          </p:cNvPr>
          <p:cNvSpPr txBox="1"/>
          <p:nvPr/>
        </p:nvSpPr>
        <p:spPr>
          <a:xfrm>
            <a:off x="609601" y="1985682"/>
            <a:ext cx="112807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2800" dirty="0"/>
              <a:t>قِراءَةُ الأنْشودَةِ قِراءَةً جَهْرِيَةً سَليمَةً (مُراعاةُ الْمُدودِ- التَّشْكيلُ – تَمَثُلُ الْمَعْنَى)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4EC45-8135-4509-8552-354F2ABE194E}"/>
              </a:ext>
            </a:extLst>
          </p:cNvPr>
          <p:cNvSpPr txBox="1"/>
          <p:nvPr/>
        </p:nvSpPr>
        <p:spPr>
          <a:xfrm>
            <a:off x="609601" y="4153883"/>
            <a:ext cx="112807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تَمْييزُ الْحُروفِ الْمُشدْدَةِ (لَفْظًا) تَمْييزًا سَليمًا </a:t>
            </a:r>
          </a:p>
        </p:txBody>
      </p:sp>
    </p:spTree>
    <p:extLst>
      <p:ext uri="{BB962C8B-B14F-4D97-AF65-F5344CB8AC3E}">
        <p14:creationId xmlns:p14="http://schemas.microsoft.com/office/powerpoint/2010/main" val="45711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88DDFB-8358-4BBE-A534-95EA5A7B1F79}"/>
              </a:ext>
            </a:extLst>
          </p:cNvPr>
          <p:cNvSpPr/>
          <p:nvPr/>
        </p:nvSpPr>
        <p:spPr>
          <a:xfrm>
            <a:off x="1589649" y="2844225"/>
            <a:ext cx="9312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rtl="1">
              <a:buAutoNum type="arabicPeriod"/>
            </a:pPr>
            <a:r>
              <a:rPr lang="en-US" sz="3200" dirty="0">
                <a:latin typeface="Arial"/>
                <a:cs typeface="Calibri"/>
              </a:rPr>
              <a:t>ر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فيـق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الر</a:t>
            </a:r>
            <a:r>
              <a:rPr lang="ar-BH" sz="3200" dirty="0">
                <a:latin typeface="Arial"/>
                <a:cs typeface="Calibri"/>
              </a:rPr>
              <a:t>ُّ</a:t>
            </a:r>
            <a:r>
              <a:rPr lang="en-US" sz="3200" dirty="0">
                <a:latin typeface="Arial"/>
                <a:cs typeface="Calibri"/>
              </a:rPr>
              <a:t>وح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 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ال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ق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</a:t>
            </a:r>
            <a:r>
              <a:rPr lang="ar-BH" sz="3200" dirty="0">
                <a:latin typeface="Arial"/>
                <a:cs typeface="Calibri"/>
              </a:rPr>
              <a:t>لْبِ</a:t>
            </a:r>
            <a:r>
              <a:rPr lang="en-US" sz="3200" dirty="0">
                <a:latin typeface="Arial"/>
                <a:cs typeface="Calibri"/>
              </a:rPr>
              <a:t>                      </a:t>
            </a:r>
            <a:r>
              <a:rPr lang="ar-BH" sz="3200" dirty="0">
                <a:latin typeface="Arial"/>
                <a:cs typeface="Calibri"/>
              </a:rPr>
              <a:t> </a:t>
            </a:r>
            <a:r>
              <a:rPr lang="en-US" sz="3200" dirty="0">
                <a:latin typeface="Arial"/>
                <a:cs typeface="Calibri"/>
              </a:rPr>
              <a:t>    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و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د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 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ح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ـــبـ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</a:t>
            </a:r>
          </a:p>
        </p:txBody>
      </p:sp>
      <p:pic>
        <p:nvPicPr>
          <p:cNvPr id="6" name="Picture 2" descr="A drawing of a person&#10;&#10;Description generated with high confidence">
            <a:extLst>
              <a:ext uri="{FF2B5EF4-FFF2-40B4-BE49-F238E27FC236}">
                <a16:creationId xmlns:a16="http://schemas.microsoft.com/office/drawing/2014/main" id="{6F0FDDFB-8464-4C5E-8B18-7523F2B2A9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4237" y="722590"/>
            <a:ext cx="3505200" cy="2033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18198A-8296-4D8E-AFFB-B52CEE6B2A5F}"/>
              </a:ext>
            </a:extLst>
          </p:cNvPr>
          <p:cNvSpPr/>
          <p:nvPr/>
        </p:nvSpPr>
        <p:spPr>
          <a:xfrm>
            <a:off x="1589649" y="3470802"/>
            <a:ext cx="9312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2.  </a:t>
            </a:r>
            <a:r>
              <a:rPr lang="en-US" sz="3200" dirty="0">
                <a:latin typeface="Arial"/>
                <a:cs typeface="Calibri"/>
              </a:rPr>
              <a:t>أ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س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ـائ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ل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ع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إ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 ي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غ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ـب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     </a:t>
            </a:r>
            <a:r>
              <a:rPr lang="ar-BH" sz="3200" dirty="0">
                <a:latin typeface="Arial"/>
                <a:cs typeface="Calibri"/>
              </a:rPr>
              <a:t>         </a:t>
            </a:r>
            <a:r>
              <a:rPr lang="en-US" sz="3200" dirty="0">
                <a:latin typeface="Arial"/>
                <a:cs typeface="Calibri"/>
              </a:rPr>
              <a:t>              ل</a:t>
            </a:r>
            <a:r>
              <a:rPr lang="ar-BH" sz="3200" dirty="0">
                <a:latin typeface="Arial"/>
                <a:cs typeface="Calibri"/>
              </a:rPr>
              <a:t>ِأَ</a:t>
            </a:r>
            <a:r>
              <a:rPr lang="en-US" sz="3200" dirty="0">
                <a:latin typeface="Arial"/>
                <a:cs typeface="Calibri"/>
              </a:rPr>
              <a:t>ح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ــظى م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ب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ال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ق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ـر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ب</a:t>
            </a:r>
            <a:r>
              <a:rPr lang="ar-BH" sz="3200" dirty="0">
                <a:latin typeface="Arial"/>
                <a:cs typeface="Calibri"/>
              </a:rPr>
              <a:t>ِ</a:t>
            </a:r>
            <a:endParaRPr lang="en-US" sz="3200" dirty="0">
              <a:latin typeface="Arial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0695A-6AD0-485B-9F0C-B6486980856A}"/>
              </a:ext>
            </a:extLst>
          </p:cNvPr>
          <p:cNvSpPr/>
          <p:nvPr/>
        </p:nvSpPr>
        <p:spPr>
          <a:xfrm>
            <a:off x="1589649" y="4055577"/>
            <a:ext cx="9312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3.  </a:t>
            </a:r>
            <a:r>
              <a:rPr lang="en-US" sz="3200" dirty="0">
                <a:latin typeface="Arial"/>
                <a:cs typeface="Calibri"/>
              </a:rPr>
              <a:t>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ف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ـر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حي 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ك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ر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بي     </a:t>
            </a:r>
            <a:r>
              <a:rPr lang="ar-BH" sz="3200" dirty="0">
                <a:latin typeface="Arial"/>
                <a:cs typeface="Calibri"/>
              </a:rPr>
              <a:t>         </a:t>
            </a:r>
            <a:r>
              <a:rPr lang="en-US" sz="3200" dirty="0">
                <a:latin typeface="Arial"/>
                <a:cs typeface="Calibri"/>
              </a:rPr>
              <a:t>            أ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راه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</a:t>
            </a:r>
            <a:r>
              <a:rPr lang="ar-BH" sz="3200" dirty="0">
                <a:latin typeface="Arial"/>
                <a:cs typeface="Calibri"/>
              </a:rPr>
              <a:t>د</a:t>
            </a:r>
            <a:r>
              <a:rPr lang="en-US" sz="3200" dirty="0">
                <a:latin typeface="Arial"/>
                <a:cs typeface="Calibri"/>
              </a:rPr>
              <a:t>ائ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ــمًا ج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ــبي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50235-9369-4128-9155-CC6AAD739FAE}"/>
              </a:ext>
            </a:extLst>
          </p:cNvPr>
          <p:cNvSpPr/>
          <p:nvPr/>
        </p:nvSpPr>
        <p:spPr>
          <a:xfrm>
            <a:off x="1603716" y="4640352"/>
            <a:ext cx="9312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4. </a:t>
            </a:r>
            <a:r>
              <a:rPr lang="en-US" sz="3200" dirty="0">
                <a:latin typeface="Arial"/>
                <a:cs typeface="Calibri"/>
              </a:rPr>
              <a:t>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ج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ـد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 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ـع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بي      </a:t>
            </a:r>
            <a:r>
              <a:rPr lang="ar-BH" sz="3200" dirty="0">
                <a:latin typeface="Arial"/>
                <a:cs typeface="Calibri"/>
              </a:rPr>
              <a:t>    </a:t>
            </a:r>
            <a:r>
              <a:rPr lang="en-US" sz="3200" dirty="0">
                <a:latin typeface="Arial"/>
                <a:cs typeface="Calibri"/>
              </a:rPr>
              <a:t>                 </a:t>
            </a:r>
            <a:r>
              <a:rPr lang="ar-BH" sz="3200" dirty="0">
                <a:latin typeface="Arial"/>
                <a:cs typeface="Calibri"/>
              </a:rPr>
              <a:t> </a:t>
            </a:r>
            <a:r>
              <a:rPr lang="en-US" sz="3200" dirty="0">
                <a:latin typeface="Arial"/>
                <a:cs typeface="Calibri"/>
              </a:rPr>
              <a:t>ي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زام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ـل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ني ب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ــلا ت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ــع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ــب</a:t>
            </a:r>
            <a:r>
              <a:rPr lang="ar-BH" sz="3200" dirty="0">
                <a:latin typeface="Arial"/>
                <a:cs typeface="Calibri"/>
              </a:rPr>
              <a:t>ِ</a:t>
            </a:r>
            <a:endParaRPr lang="en-US" sz="3200" dirty="0">
              <a:latin typeface="Arial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8D3389-DE0A-42A9-9D2F-588211EE28B5}"/>
              </a:ext>
            </a:extLst>
          </p:cNvPr>
          <p:cNvSpPr/>
          <p:nvPr/>
        </p:nvSpPr>
        <p:spPr>
          <a:xfrm>
            <a:off x="1589649" y="5266929"/>
            <a:ext cx="9312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5. </a:t>
            </a:r>
            <a:r>
              <a:rPr lang="en-US" sz="3200" dirty="0">
                <a:latin typeface="Arial"/>
                <a:cs typeface="Calibri"/>
              </a:rPr>
              <a:t>إ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ذا أ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د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عــوه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في ط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بٍ     </a:t>
            </a:r>
            <a:r>
              <a:rPr lang="ar-BH" sz="3200" dirty="0">
                <a:latin typeface="Arial"/>
                <a:cs typeface="Calibri"/>
              </a:rPr>
              <a:t>     </a:t>
            </a:r>
            <a:r>
              <a:rPr lang="en-US" sz="3200" dirty="0">
                <a:latin typeface="Arial"/>
                <a:cs typeface="Calibri"/>
              </a:rPr>
              <a:t> </a:t>
            </a:r>
            <a:r>
              <a:rPr lang="ar-BH" sz="3200" dirty="0">
                <a:latin typeface="Arial"/>
                <a:cs typeface="Calibri"/>
              </a:rPr>
              <a:t> </a:t>
            </a:r>
            <a:r>
              <a:rPr lang="en-US" sz="3200" dirty="0">
                <a:latin typeface="Arial"/>
                <a:cs typeface="Calibri"/>
              </a:rPr>
              <a:t>                 ي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ــب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 راض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 err="1">
                <a:latin typeface="Arial"/>
                <a:cs typeface="Calibri"/>
              </a:rPr>
              <a:t>يً</a:t>
            </a:r>
            <a:r>
              <a:rPr lang="en-US" sz="3200" dirty="0">
                <a:latin typeface="Arial"/>
                <a:cs typeface="Calibri"/>
              </a:rPr>
              <a:t>ــا ط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ــبي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8230D1-A2CA-4BE4-9F1A-79B6362019A3}"/>
              </a:ext>
            </a:extLst>
          </p:cNvPr>
          <p:cNvSpPr/>
          <p:nvPr/>
        </p:nvSpPr>
        <p:spPr>
          <a:xfrm>
            <a:off x="1603716" y="5792026"/>
            <a:ext cx="9312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6. </a:t>
            </a:r>
            <a:r>
              <a:rPr lang="en-US" sz="3200" dirty="0">
                <a:latin typeface="Arial"/>
                <a:cs typeface="Calibri"/>
              </a:rPr>
              <a:t>ت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صــاد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ق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نا على ال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أ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د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ب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         </a:t>
            </a:r>
            <a:r>
              <a:rPr lang="ar-BH" sz="3200" dirty="0">
                <a:latin typeface="Arial"/>
                <a:cs typeface="Calibri"/>
              </a:rPr>
              <a:t>          </a:t>
            </a:r>
            <a:r>
              <a:rPr lang="en-US" sz="3200" dirty="0">
                <a:latin typeface="Arial"/>
                <a:cs typeface="Calibri"/>
              </a:rPr>
              <a:t>          ت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صـاف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ي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نا ب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ــلا غ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ض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ــب</a:t>
            </a:r>
            <a:r>
              <a:rPr lang="ar-BH" sz="3200" dirty="0">
                <a:latin typeface="Arial"/>
                <a:cs typeface="Calibri"/>
              </a:rPr>
              <a:t>ِ</a:t>
            </a:r>
            <a:endParaRPr lang="en-US" sz="3200" dirty="0">
              <a:latin typeface="Arial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59691" y="571697"/>
            <a:ext cx="1556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4000" b="1" dirty="0">
                <a:solidFill>
                  <a:srgbClr val="FF0000"/>
                </a:solidFill>
              </a:rPr>
              <a:t>أُنشِدُ ،،،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6177" y="116914"/>
            <a:ext cx="224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3200" b="1">
                <a:cs typeface="Arial"/>
              </a:rPr>
              <a:t>أنْشـودَةُ </a:t>
            </a:r>
            <a:r>
              <a:rPr lang="ar-BH" sz="3200" b="1" dirty="0">
                <a:cs typeface="Arial"/>
              </a:rPr>
              <a:t>صَديقي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E8FDD9-281B-48FC-914C-9E11675F4B54}"/>
              </a:ext>
            </a:extLst>
          </p:cNvPr>
          <p:cNvSpPr/>
          <p:nvPr/>
        </p:nvSpPr>
        <p:spPr>
          <a:xfrm>
            <a:off x="305615" y="171565"/>
            <a:ext cx="3564020" cy="4754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100" dirty="0">
                <a:solidFill>
                  <a:schemeClr val="tx1"/>
                </a:solidFill>
              </a:rPr>
              <a:t>اللُّغَة الْعَرَبِيَّة -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الثّالث</a:t>
            </a:r>
            <a:r>
              <a:rPr lang="ar-BH" sz="2100" dirty="0">
                <a:solidFill>
                  <a:schemeClr val="tx1"/>
                </a:solidFill>
              </a:rPr>
              <a:t> – صَديقي</a:t>
            </a: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4" name="AUDIO-2020-06-09-00-15-28">
            <a:hlinkClick r:id="" action="ppaction://media"/>
            <a:extLst>
              <a:ext uri="{FF2B5EF4-FFF2-40B4-BE49-F238E27FC236}">
                <a16:creationId xmlns:a16="http://schemas.microsoft.com/office/drawing/2014/main" id="{C5363325-043B-4D1A-B027-1F361B254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81" y="5851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257392-9ADF-4178-ABC9-6105957DC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961857"/>
              </p:ext>
            </p:extLst>
          </p:nvPr>
        </p:nvGraphicFramePr>
        <p:xfrm>
          <a:off x="229723" y="1003728"/>
          <a:ext cx="4164856" cy="48505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3417">
                  <a:extLst>
                    <a:ext uri="{9D8B030D-6E8A-4147-A177-3AD203B41FA5}">
                      <a16:colId xmlns:a16="http://schemas.microsoft.com/office/drawing/2014/main" val="3392806516"/>
                    </a:ext>
                  </a:extLst>
                </a:gridCol>
                <a:gridCol w="1514902">
                  <a:extLst>
                    <a:ext uri="{9D8B030D-6E8A-4147-A177-3AD203B41FA5}">
                      <a16:colId xmlns:a16="http://schemas.microsoft.com/office/drawing/2014/main" val="3319958282"/>
                    </a:ext>
                  </a:extLst>
                </a:gridCol>
                <a:gridCol w="1296537">
                  <a:extLst>
                    <a:ext uri="{9D8B030D-6E8A-4147-A177-3AD203B41FA5}">
                      <a16:colId xmlns:a16="http://schemas.microsoft.com/office/drawing/2014/main" val="41400930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ar-BH" sz="2400" dirty="0"/>
                        <a:t>مد بالياء</a:t>
                      </a:r>
                      <a:endParaRPr lang="en-US" sz="24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dirty="0"/>
                        <a:t>مد بالواو</a:t>
                      </a:r>
                      <a:endParaRPr lang="en-US" sz="24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dirty="0"/>
                        <a:t>مد بالألف</a:t>
                      </a:r>
                      <a:endParaRPr lang="en-US" sz="24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582580"/>
                  </a:ext>
                </a:extLst>
              </a:tr>
              <a:tr h="549168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743667"/>
                  </a:ext>
                </a:extLst>
              </a:tr>
              <a:tr h="549168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513193"/>
                  </a:ext>
                </a:extLst>
              </a:tr>
              <a:tr h="549168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3633"/>
                  </a:ext>
                </a:extLst>
              </a:tr>
              <a:tr h="549168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041740"/>
                  </a:ext>
                </a:extLst>
              </a:tr>
              <a:tr h="549168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77364"/>
                  </a:ext>
                </a:extLst>
              </a:tr>
              <a:tr h="549168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892518"/>
                  </a:ext>
                </a:extLst>
              </a:tr>
              <a:tr h="5491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ar-BH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16588"/>
                  </a:ext>
                </a:extLst>
              </a:tr>
              <a:tr h="5491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ar-BH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195135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CC6C91DE-CE56-4B0E-A99D-EBE31ABD311A}"/>
              </a:ext>
            </a:extLst>
          </p:cNvPr>
          <p:cNvSpPr txBox="1"/>
          <p:nvPr/>
        </p:nvSpPr>
        <p:spPr>
          <a:xfrm>
            <a:off x="3286974" y="2021411"/>
            <a:ext cx="689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/>
                <a:cs typeface="Calibri"/>
              </a:rPr>
              <a:t>أ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 err="1">
                <a:latin typeface="Arial"/>
                <a:cs typeface="Calibri"/>
              </a:rPr>
              <a:t>راه</a:t>
            </a:r>
            <a:r>
              <a:rPr lang="ar-BH" sz="3200" dirty="0">
                <a:latin typeface="Arial"/>
                <a:cs typeface="Calibri"/>
              </a:rPr>
              <a:t>ُ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1D29B2-71E7-4932-87BC-09C339C0CBE6}"/>
              </a:ext>
            </a:extLst>
          </p:cNvPr>
          <p:cNvSpPr txBox="1"/>
          <p:nvPr/>
        </p:nvSpPr>
        <p:spPr>
          <a:xfrm>
            <a:off x="302537" y="3084476"/>
            <a:ext cx="112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/>
                <a:cs typeface="Calibri"/>
              </a:rPr>
              <a:t>ف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ـر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 err="1">
                <a:latin typeface="Arial"/>
                <a:cs typeface="Calibri"/>
              </a:rPr>
              <a:t>حي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1A0D08-B775-4C6D-970C-61A81CD5AEF1}"/>
              </a:ext>
            </a:extLst>
          </p:cNvPr>
          <p:cNvSpPr txBox="1"/>
          <p:nvPr/>
        </p:nvSpPr>
        <p:spPr>
          <a:xfrm>
            <a:off x="302537" y="2551739"/>
            <a:ext cx="112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>
                <a:latin typeface="Arial"/>
                <a:cs typeface="Calibri"/>
              </a:rPr>
              <a:t>حُ</a:t>
            </a:r>
            <a:r>
              <a:rPr lang="en-US" sz="3200" dirty="0">
                <a:latin typeface="Arial"/>
                <a:cs typeface="Calibri"/>
              </a:rPr>
              <a:t>ــبـ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DB72A7-3798-4329-8A76-00F93C145DFD}"/>
              </a:ext>
            </a:extLst>
          </p:cNvPr>
          <p:cNvSpPr txBox="1"/>
          <p:nvPr/>
        </p:nvSpPr>
        <p:spPr>
          <a:xfrm>
            <a:off x="322696" y="1999964"/>
            <a:ext cx="108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/>
                <a:cs typeface="Calibri"/>
              </a:rPr>
              <a:t>و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د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06A08D-D2D1-4469-A08A-622B732462DE}"/>
              </a:ext>
            </a:extLst>
          </p:cNvPr>
          <p:cNvSpPr txBox="1"/>
          <p:nvPr/>
        </p:nvSpPr>
        <p:spPr>
          <a:xfrm>
            <a:off x="322697" y="1474798"/>
            <a:ext cx="108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/>
                <a:cs typeface="Calibri"/>
              </a:rPr>
              <a:t>ر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 err="1">
                <a:latin typeface="Arial"/>
                <a:cs typeface="Calibri"/>
              </a:rPr>
              <a:t>فيـق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</a:t>
            </a:r>
            <a:endParaRPr lang="en-US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B7190E-829B-448B-8A18-59EF6457B306}"/>
              </a:ext>
            </a:extLst>
          </p:cNvPr>
          <p:cNvSpPr txBox="1"/>
          <p:nvPr/>
        </p:nvSpPr>
        <p:spPr>
          <a:xfrm>
            <a:off x="1729894" y="1456972"/>
            <a:ext cx="1050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/>
                <a:cs typeface="Calibri"/>
              </a:rPr>
              <a:t>الر</a:t>
            </a:r>
            <a:r>
              <a:rPr lang="ar-BH" sz="3200" dirty="0">
                <a:latin typeface="Arial"/>
                <a:cs typeface="Calibri"/>
              </a:rPr>
              <a:t>ُّ</a:t>
            </a:r>
            <a:r>
              <a:rPr lang="en-US" sz="3200" dirty="0" err="1">
                <a:latin typeface="Arial"/>
                <a:cs typeface="Calibri"/>
              </a:rPr>
              <a:t>وح</a:t>
            </a:r>
            <a:r>
              <a:rPr lang="ar-BH" sz="3200" dirty="0">
                <a:latin typeface="Arial"/>
                <a:cs typeface="Calibri"/>
              </a:rPr>
              <a:t>ِ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4A4428-1C8F-408D-8FB7-DF9102208C1F}"/>
              </a:ext>
            </a:extLst>
          </p:cNvPr>
          <p:cNvSpPr txBox="1"/>
          <p:nvPr/>
        </p:nvSpPr>
        <p:spPr>
          <a:xfrm>
            <a:off x="3108200" y="1475638"/>
            <a:ext cx="1046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/>
                <a:cs typeface="Calibri"/>
              </a:rPr>
              <a:t>أ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س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</a:t>
            </a:r>
            <a:r>
              <a:rPr lang="en-US" sz="3200" dirty="0" err="1">
                <a:latin typeface="Arial"/>
                <a:cs typeface="Calibri"/>
              </a:rPr>
              <a:t>ائ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ل</a:t>
            </a:r>
            <a:r>
              <a:rPr lang="ar-BH" sz="3200" dirty="0">
                <a:latin typeface="Arial"/>
                <a:cs typeface="Calibri"/>
              </a:rPr>
              <a:t>ُ</a:t>
            </a:r>
            <a:endParaRPr lang="en-US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1F1340-8600-4EC1-8473-AB7547F33FC0}"/>
              </a:ext>
            </a:extLst>
          </p:cNvPr>
          <p:cNvSpPr txBox="1"/>
          <p:nvPr/>
        </p:nvSpPr>
        <p:spPr>
          <a:xfrm>
            <a:off x="322695" y="3642594"/>
            <a:ext cx="110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>
                <a:latin typeface="Arial"/>
                <a:cs typeface="Calibri"/>
              </a:rPr>
              <a:t>كَ</a:t>
            </a:r>
            <a:r>
              <a:rPr lang="en-US" sz="3200" dirty="0">
                <a:latin typeface="Arial"/>
                <a:cs typeface="Calibri"/>
              </a:rPr>
              <a:t>ر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 err="1">
                <a:latin typeface="Arial"/>
                <a:cs typeface="Calibri"/>
              </a:rPr>
              <a:t>بي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EDE530-6717-4A4B-8565-08CC250D0597}"/>
              </a:ext>
            </a:extLst>
          </p:cNvPr>
          <p:cNvSpPr txBox="1"/>
          <p:nvPr/>
        </p:nvSpPr>
        <p:spPr>
          <a:xfrm>
            <a:off x="302538" y="4188494"/>
            <a:ext cx="125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>
                <a:latin typeface="Arial"/>
                <a:cs typeface="Calibri"/>
              </a:rPr>
              <a:t>جَ</a:t>
            </a:r>
            <a:r>
              <a:rPr lang="en-US" sz="3200" dirty="0">
                <a:latin typeface="Arial"/>
                <a:cs typeface="Calibri"/>
              </a:rPr>
              <a:t>ـن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</a:t>
            </a:r>
            <a:r>
              <a:rPr lang="en-US" sz="3200" dirty="0" err="1">
                <a:latin typeface="Arial"/>
                <a:cs typeface="Calibri"/>
              </a:rPr>
              <a:t>بي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EBD51E-2370-4B9F-8C2E-B97702308AF5}"/>
              </a:ext>
            </a:extLst>
          </p:cNvPr>
          <p:cNvSpPr/>
          <p:nvPr/>
        </p:nvSpPr>
        <p:spPr>
          <a:xfrm>
            <a:off x="4475790" y="788612"/>
            <a:ext cx="770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AutoNum type="arabicPeriod"/>
            </a:pPr>
            <a:r>
              <a:rPr lang="en-US" sz="3200" dirty="0">
                <a:latin typeface="Arial"/>
                <a:cs typeface="Calibri"/>
              </a:rPr>
              <a:t>ر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فيـق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الر</a:t>
            </a:r>
            <a:r>
              <a:rPr lang="ar-BH" sz="3200" dirty="0">
                <a:latin typeface="Arial"/>
                <a:cs typeface="Calibri"/>
              </a:rPr>
              <a:t>ُّ</a:t>
            </a:r>
            <a:r>
              <a:rPr lang="en-US" sz="3200" dirty="0">
                <a:latin typeface="Arial"/>
                <a:cs typeface="Calibri"/>
              </a:rPr>
              <a:t>وح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 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ال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ق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</a:t>
            </a:r>
            <a:r>
              <a:rPr lang="ar-BH" sz="3200" dirty="0">
                <a:latin typeface="Arial"/>
                <a:cs typeface="Calibri"/>
              </a:rPr>
              <a:t>لْبِ</a:t>
            </a:r>
            <a:r>
              <a:rPr lang="en-US" sz="3200" dirty="0">
                <a:latin typeface="Arial"/>
                <a:cs typeface="Calibri"/>
              </a:rPr>
              <a:t>              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و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د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 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ح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ـــبـ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6D1CB6-FE92-4287-A1DB-18E519CBA5CE}"/>
              </a:ext>
            </a:extLst>
          </p:cNvPr>
          <p:cNvSpPr/>
          <p:nvPr/>
        </p:nvSpPr>
        <p:spPr>
          <a:xfrm>
            <a:off x="4475790" y="1415189"/>
            <a:ext cx="770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2.  </a:t>
            </a:r>
            <a:r>
              <a:rPr lang="en-US" sz="3200" dirty="0">
                <a:latin typeface="Arial"/>
                <a:cs typeface="Calibri"/>
              </a:rPr>
              <a:t>أ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س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ـائ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ل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ع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إ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 ي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غ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ـب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     </a:t>
            </a:r>
            <a:r>
              <a:rPr lang="ar-BH" sz="3200" dirty="0">
                <a:latin typeface="Arial"/>
                <a:cs typeface="Calibri"/>
              </a:rPr>
              <a:t>      </a:t>
            </a:r>
            <a:r>
              <a:rPr lang="en-US" sz="3200" dirty="0">
                <a:latin typeface="Arial"/>
                <a:cs typeface="Calibri"/>
              </a:rPr>
              <a:t>   ل</a:t>
            </a:r>
            <a:r>
              <a:rPr lang="ar-BH" sz="3200" dirty="0">
                <a:latin typeface="Arial"/>
                <a:cs typeface="Calibri"/>
              </a:rPr>
              <a:t>ِأَ</a:t>
            </a:r>
            <a:r>
              <a:rPr lang="en-US" sz="3200" dirty="0">
                <a:latin typeface="Arial"/>
                <a:cs typeface="Calibri"/>
              </a:rPr>
              <a:t>ح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ــظى م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ب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ال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ق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ـر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ب</a:t>
            </a:r>
            <a:r>
              <a:rPr lang="ar-BH" sz="3200" dirty="0">
                <a:latin typeface="Arial"/>
                <a:cs typeface="Calibri"/>
              </a:rPr>
              <a:t>ِ</a:t>
            </a:r>
            <a:endParaRPr lang="en-US" sz="3200" dirty="0">
              <a:latin typeface="Arial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EED3B4-D733-4C4A-BE9A-34FB9F04CCBD}"/>
              </a:ext>
            </a:extLst>
          </p:cNvPr>
          <p:cNvSpPr/>
          <p:nvPr/>
        </p:nvSpPr>
        <p:spPr>
          <a:xfrm>
            <a:off x="4475790" y="1999964"/>
            <a:ext cx="770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3.  </a:t>
            </a:r>
            <a:r>
              <a:rPr lang="en-US" sz="3200" dirty="0">
                <a:latin typeface="Arial"/>
                <a:cs typeface="Calibri"/>
              </a:rPr>
              <a:t>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ف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ـر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حي 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ك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ر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 err="1">
                <a:latin typeface="Arial"/>
                <a:cs typeface="Calibri"/>
              </a:rPr>
              <a:t>بي</a:t>
            </a:r>
            <a:r>
              <a:rPr lang="en-US" sz="3200" dirty="0">
                <a:latin typeface="Arial"/>
                <a:cs typeface="Calibri"/>
              </a:rPr>
              <a:t>        </a:t>
            </a:r>
            <a:r>
              <a:rPr lang="ar-BH" sz="3200" dirty="0">
                <a:latin typeface="Arial"/>
                <a:cs typeface="Calibri"/>
              </a:rPr>
              <a:t> </a:t>
            </a:r>
            <a:r>
              <a:rPr lang="en-US" sz="3200" dirty="0">
                <a:latin typeface="Arial"/>
                <a:cs typeface="Calibri"/>
              </a:rPr>
              <a:t>  أ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راه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</a:t>
            </a:r>
            <a:r>
              <a:rPr lang="ar-BH" sz="3200" dirty="0">
                <a:latin typeface="Arial"/>
                <a:cs typeface="Calibri"/>
              </a:rPr>
              <a:t>د</a:t>
            </a:r>
            <a:r>
              <a:rPr lang="en-US" sz="3200" dirty="0">
                <a:latin typeface="Arial"/>
                <a:cs typeface="Calibri"/>
              </a:rPr>
              <a:t>ائ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ــمًا ج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ــبي</a:t>
            </a:r>
          </a:p>
        </p:txBody>
      </p:sp>
      <p:pic>
        <p:nvPicPr>
          <p:cNvPr id="2" name="b03d968a-fe81-4be7-b5d1-dc4b97b29886">
            <a:hlinkClick r:id="" action="ppaction://media"/>
            <a:extLst>
              <a:ext uri="{FF2B5EF4-FFF2-40B4-BE49-F238E27FC236}">
                <a16:creationId xmlns:a16="http://schemas.microsoft.com/office/drawing/2014/main" id="{2D14358A-B5F1-4AE5-BF03-B0BD47C0A3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5851" y="2551739"/>
            <a:ext cx="4036423" cy="37368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546A75-7010-4832-A0D0-72E5DC28E16A}"/>
              </a:ext>
            </a:extLst>
          </p:cNvPr>
          <p:cNvSpPr/>
          <p:nvPr/>
        </p:nvSpPr>
        <p:spPr>
          <a:xfrm>
            <a:off x="305615" y="171565"/>
            <a:ext cx="3564020" cy="4754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100" dirty="0">
                <a:solidFill>
                  <a:schemeClr val="tx1"/>
                </a:solidFill>
              </a:rPr>
              <a:t>اللُّغَة الْعَرَبِيَّة -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الثّالث</a:t>
            </a:r>
            <a:r>
              <a:rPr lang="ar-BH" sz="2100" dirty="0">
                <a:solidFill>
                  <a:schemeClr val="tx1"/>
                </a:solidFill>
              </a:rPr>
              <a:t> – صَديقي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3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" grpId="0"/>
      <p:bldP spid="24" grpId="0"/>
      <p:bldP spid="26" grpId="0"/>
      <p:bldP spid="27" grpId="0"/>
      <p:bldP spid="28" grpId="0"/>
      <p:bldP spid="31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265796" y="1462831"/>
            <a:ext cx="2050473" cy="1357746"/>
          </a:xfrm>
          <a:prstGeom prst="ellipse">
            <a:avLst/>
          </a:prstGeom>
          <a:solidFill>
            <a:srgbClr val="CC99FF">
              <a:alpha val="34902"/>
            </a:srgbClr>
          </a:solidFill>
          <a:ln w="57150">
            <a:solidFill>
              <a:srgbClr val="99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/>
                <a:cs typeface="Calibri"/>
              </a:rPr>
              <a:t>ي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ــب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882734" y="1462831"/>
            <a:ext cx="2050473" cy="1357746"/>
          </a:xfrm>
          <a:prstGeom prst="ellipse">
            <a:avLst/>
          </a:prstGeom>
          <a:solidFill>
            <a:srgbClr val="CC99FF">
              <a:alpha val="34902"/>
            </a:srgbClr>
          </a:solidFill>
          <a:ln w="57150">
            <a:solidFill>
              <a:srgbClr val="99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/>
                <a:cs typeface="Calibri"/>
              </a:rPr>
              <a:t>الر</a:t>
            </a:r>
            <a:r>
              <a:rPr lang="ar-BH" sz="3200" dirty="0">
                <a:latin typeface="Arial"/>
                <a:cs typeface="Calibri"/>
              </a:rPr>
              <a:t>ُّ</a:t>
            </a:r>
            <a:r>
              <a:rPr lang="en-US" sz="3200" dirty="0" err="1">
                <a:latin typeface="Arial"/>
                <a:cs typeface="Calibri"/>
              </a:rPr>
              <a:t>وح</a:t>
            </a:r>
            <a:r>
              <a:rPr lang="ar-BH" sz="3200" dirty="0">
                <a:latin typeface="Arial"/>
                <a:cs typeface="Calibri"/>
              </a:rPr>
              <a:t>ِ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265796" y="3877356"/>
            <a:ext cx="2050473" cy="1357746"/>
          </a:xfrm>
          <a:prstGeom prst="ellipse">
            <a:avLst/>
          </a:prstGeom>
          <a:solidFill>
            <a:srgbClr val="CC99FF">
              <a:alpha val="34902"/>
            </a:srgbClr>
          </a:solidFill>
          <a:ln w="57150">
            <a:solidFill>
              <a:srgbClr val="99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جِ</a:t>
            </a:r>
            <a:r>
              <a:rPr lang="en-US" sz="3200" dirty="0">
                <a:latin typeface="Arial"/>
                <a:cs typeface="Calibri"/>
              </a:rPr>
              <a:t>ـد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48859" y="1462831"/>
            <a:ext cx="2050473" cy="1357746"/>
          </a:xfrm>
          <a:prstGeom prst="ellipse">
            <a:avLst/>
          </a:prstGeom>
          <a:solidFill>
            <a:srgbClr val="CC99FF">
              <a:alpha val="34902"/>
            </a:srgbClr>
          </a:solidFill>
          <a:ln w="57150">
            <a:solidFill>
              <a:srgbClr val="99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وُ</a:t>
            </a:r>
            <a:r>
              <a:rPr lang="en-US" sz="3200" dirty="0">
                <a:latin typeface="Arial"/>
                <a:cs typeface="Calibri"/>
              </a:rPr>
              <a:t>د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9882733" y="3877356"/>
            <a:ext cx="2050473" cy="1357746"/>
          </a:xfrm>
          <a:prstGeom prst="ellipse">
            <a:avLst/>
          </a:prstGeom>
          <a:solidFill>
            <a:srgbClr val="CC99FF">
              <a:alpha val="34902"/>
            </a:srgbClr>
          </a:solidFill>
          <a:ln w="57150">
            <a:solidFill>
              <a:srgbClr val="99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حُ</a:t>
            </a:r>
            <a:r>
              <a:rPr lang="en-US" sz="3200" dirty="0">
                <a:latin typeface="Arial"/>
                <a:cs typeface="Calibri"/>
              </a:rPr>
              <a:t>ـــبـ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24db9c30-0cec-41eb-b794-1825337ca96f">
            <a:hlinkClick r:id="" action="ppaction://media"/>
            <a:extLst>
              <a:ext uri="{FF2B5EF4-FFF2-40B4-BE49-F238E27FC236}">
                <a16:creationId xmlns:a16="http://schemas.microsoft.com/office/drawing/2014/main" id="{4D2BF339-545A-4007-83B3-209BE7E72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523" y="952264"/>
            <a:ext cx="3227871" cy="4477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EEFF06-B3D9-48C9-A945-24EB9510AA7E}"/>
              </a:ext>
            </a:extLst>
          </p:cNvPr>
          <p:cNvSpPr/>
          <p:nvPr/>
        </p:nvSpPr>
        <p:spPr>
          <a:xfrm>
            <a:off x="305615" y="171565"/>
            <a:ext cx="3564020" cy="4754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100" dirty="0">
                <a:solidFill>
                  <a:schemeClr val="tx1"/>
                </a:solidFill>
              </a:rPr>
              <a:t>اللُّغَة الْعَرَبِيَّة -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الثّالث</a:t>
            </a:r>
            <a:r>
              <a:rPr lang="ar-BH" sz="2100" dirty="0">
                <a:solidFill>
                  <a:schemeClr val="tx1"/>
                </a:solidFill>
              </a:rPr>
              <a:t> – صَديقي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4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19875"/>
              </p:ext>
            </p:extLst>
          </p:nvPr>
        </p:nvGraphicFramePr>
        <p:xfrm>
          <a:off x="231823" y="2715904"/>
          <a:ext cx="4690077" cy="35978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59">
                  <a:extLst>
                    <a:ext uri="{9D8B030D-6E8A-4147-A177-3AD203B41FA5}">
                      <a16:colId xmlns:a16="http://schemas.microsoft.com/office/drawing/2014/main" val="726463882"/>
                    </a:ext>
                  </a:extLst>
                </a:gridCol>
                <a:gridCol w="1563359">
                  <a:extLst>
                    <a:ext uri="{9D8B030D-6E8A-4147-A177-3AD203B41FA5}">
                      <a16:colId xmlns:a16="http://schemas.microsoft.com/office/drawing/2014/main" val="3858099878"/>
                    </a:ext>
                  </a:extLst>
                </a:gridCol>
                <a:gridCol w="1563359">
                  <a:extLst>
                    <a:ext uri="{9D8B030D-6E8A-4147-A177-3AD203B41FA5}">
                      <a16:colId xmlns:a16="http://schemas.microsoft.com/office/drawing/2014/main" val="4109892131"/>
                    </a:ext>
                  </a:extLst>
                </a:gridCol>
              </a:tblGrid>
              <a:tr h="851341"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FF0000"/>
                          </a:solidFill>
                        </a:rPr>
                        <a:t>ــٍ</a:t>
                      </a:r>
                      <a:endParaRPr lang="en-US" sz="5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FF0000"/>
                          </a:solidFill>
                        </a:rPr>
                        <a:t>ــً</a:t>
                      </a:r>
                      <a:endParaRPr lang="en-US" sz="5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FF0000"/>
                          </a:solidFill>
                        </a:rPr>
                        <a:t>ــٌ</a:t>
                      </a:r>
                      <a:endParaRPr lang="en-US" sz="5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085377"/>
                  </a:ext>
                </a:extLst>
              </a:tr>
              <a:tr h="87069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005452"/>
                  </a:ext>
                </a:extLst>
              </a:tr>
              <a:tr h="80566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465078"/>
                  </a:ext>
                </a:extLst>
              </a:tr>
              <a:tr h="100707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52059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0E6058-A384-466E-AEFF-9C02E4B4FA34}"/>
              </a:ext>
            </a:extLst>
          </p:cNvPr>
          <p:cNvSpPr txBox="1"/>
          <p:nvPr/>
        </p:nvSpPr>
        <p:spPr>
          <a:xfrm>
            <a:off x="1981255" y="3829272"/>
            <a:ext cx="111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>
                <a:latin typeface="Arial"/>
                <a:cs typeface="Calibri"/>
              </a:rPr>
              <a:t>د</a:t>
            </a:r>
            <a:r>
              <a:rPr lang="en-US" sz="3200" dirty="0" err="1">
                <a:latin typeface="Arial"/>
                <a:cs typeface="Calibri"/>
              </a:rPr>
              <a:t>ائ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ــ</a:t>
            </a:r>
            <a:r>
              <a:rPr lang="en-US" sz="3200" dirty="0" err="1">
                <a:latin typeface="Arial"/>
                <a:cs typeface="Calibri"/>
              </a:rPr>
              <a:t>مًا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B24FC-EB43-4770-B073-A9404D1A8741}"/>
              </a:ext>
            </a:extLst>
          </p:cNvPr>
          <p:cNvSpPr txBox="1"/>
          <p:nvPr/>
        </p:nvSpPr>
        <p:spPr>
          <a:xfrm>
            <a:off x="1857816" y="4625151"/>
            <a:ext cx="1365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/>
                <a:cs typeface="Calibri"/>
              </a:rPr>
              <a:t>راض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 err="1">
                <a:latin typeface="Arial"/>
                <a:cs typeface="Calibri"/>
              </a:rPr>
              <a:t>يً</a:t>
            </a:r>
            <a:r>
              <a:rPr lang="en-US" sz="3200" dirty="0">
                <a:latin typeface="Arial"/>
                <a:cs typeface="Calibri"/>
              </a:rPr>
              <a:t>ــا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762C05-4CFC-4A77-88D0-3EB4769962D2}"/>
              </a:ext>
            </a:extLst>
          </p:cNvPr>
          <p:cNvSpPr txBox="1"/>
          <p:nvPr/>
        </p:nvSpPr>
        <p:spPr>
          <a:xfrm>
            <a:off x="541724" y="3829271"/>
            <a:ext cx="92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/>
                <a:cs typeface="Calibri"/>
              </a:rPr>
              <a:t>ط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 err="1">
                <a:latin typeface="Arial"/>
                <a:cs typeface="Calibri"/>
              </a:rPr>
              <a:t>بٍ</a:t>
            </a:r>
            <a:endParaRPr lang="en-US" sz="3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004339-8BA3-4584-8440-E2BBEA509061}"/>
              </a:ext>
            </a:extLst>
          </p:cNvPr>
          <p:cNvSpPr/>
          <p:nvPr/>
        </p:nvSpPr>
        <p:spPr>
          <a:xfrm>
            <a:off x="3345730" y="471846"/>
            <a:ext cx="8698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3.  </a:t>
            </a:r>
            <a:r>
              <a:rPr lang="en-US" sz="3200" dirty="0">
                <a:latin typeface="Arial"/>
                <a:cs typeface="Calibri"/>
              </a:rPr>
              <a:t>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ف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ـر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حي 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ك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ر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 err="1">
                <a:latin typeface="Arial"/>
                <a:cs typeface="Calibri"/>
              </a:rPr>
              <a:t>بي</a:t>
            </a:r>
            <a:r>
              <a:rPr lang="ar-BH" sz="3200" dirty="0">
                <a:latin typeface="Arial"/>
                <a:cs typeface="Calibri"/>
              </a:rPr>
              <a:t>         </a:t>
            </a:r>
            <a:r>
              <a:rPr lang="en-US" sz="3200" dirty="0">
                <a:latin typeface="Arial"/>
                <a:cs typeface="Calibri"/>
              </a:rPr>
              <a:t>              أ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راه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</a:t>
            </a:r>
            <a:r>
              <a:rPr lang="ar-BH" sz="3200" dirty="0">
                <a:latin typeface="Arial"/>
                <a:cs typeface="Calibri"/>
              </a:rPr>
              <a:t>د</a:t>
            </a:r>
            <a:r>
              <a:rPr lang="en-US" sz="3200" dirty="0">
                <a:latin typeface="Arial"/>
                <a:cs typeface="Calibri"/>
              </a:rPr>
              <a:t>ائ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ــمًا ج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ــن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ــبي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CBE0DA-2F3A-4F52-88EF-444BC16CA0AC}"/>
              </a:ext>
            </a:extLst>
          </p:cNvPr>
          <p:cNvSpPr/>
          <p:nvPr/>
        </p:nvSpPr>
        <p:spPr>
          <a:xfrm>
            <a:off x="3222899" y="1060395"/>
            <a:ext cx="8821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4. </a:t>
            </a:r>
            <a:r>
              <a:rPr lang="en-US" sz="3200" dirty="0">
                <a:latin typeface="Arial"/>
                <a:cs typeface="Calibri"/>
              </a:rPr>
              <a:t>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ج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ـد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 و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في 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ـع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بي      </a:t>
            </a:r>
            <a:r>
              <a:rPr lang="ar-BH" sz="3200" dirty="0">
                <a:latin typeface="Arial"/>
                <a:cs typeface="Calibri"/>
              </a:rPr>
              <a:t>           </a:t>
            </a:r>
            <a:r>
              <a:rPr lang="en-US" sz="3200" dirty="0">
                <a:latin typeface="Arial"/>
                <a:cs typeface="Calibri"/>
              </a:rPr>
              <a:t>        </a:t>
            </a:r>
            <a:r>
              <a:rPr lang="ar-BH" sz="3200" dirty="0">
                <a:latin typeface="Arial"/>
                <a:cs typeface="Calibri"/>
              </a:rPr>
              <a:t> </a:t>
            </a:r>
            <a:r>
              <a:rPr lang="en-US" sz="3200" dirty="0">
                <a:latin typeface="Arial"/>
                <a:cs typeface="Calibri"/>
              </a:rPr>
              <a:t>ي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زام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ـل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ني ب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ــلا ت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ــع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ــب</a:t>
            </a:r>
            <a:r>
              <a:rPr lang="ar-BH" sz="3200" dirty="0">
                <a:latin typeface="Arial"/>
                <a:cs typeface="Calibri"/>
              </a:rPr>
              <a:t>ِ</a:t>
            </a:r>
            <a:endParaRPr lang="en-US" sz="3200" dirty="0">
              <a:latin typeface="Arial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D19275-0AF6-495F-A092-A865F99DE193}"/>
              </a:ext>
            </a:extLst>
          </p:cNvPr>
          <p:cNvSpPr/>
          <p:nvPr/>
        </p:nvSpPr>
        <p:spPr>
          <a:xfrm>
            <a:off x="3222900" y="1640845"/>
            <a:ext cx="8821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dirty="0">
                <a:latin typeface="Arial"/>
                <a:cs typeface="Calibri"/>
              </a:rPr>
              <a:t>5. </a:t>
            </a:r>
            <a:r>
              <a:rPr lang="en-US" sz="3200" dirty="0">
                <a:latin typeface="Arial"/>
                <a:cs typeface="Calibri"/>
              </a:rPr>
              <a:t>إ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>
                <a:latin typeface="Arial"/>
                <a:cs typeface="Calibri"/>
              </a:rPr>
              <a:t>ذا أ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د</a:t>
            </a:r>
            <a:r>
              <a:rPr lang="ar-BH" sz="3200" dirty="0">
                <a:latin typeface="Arial"/>
                <a:cs typeface="Calibri"/>
              </a:rPr>
              <a:t>ْ</a:t>
            </a:r>
            <a:r>
              <a:rPr lang="en-US" sz="3200" dirty="0">
                <a:latin typeface="Arial"/>
                <a:cs typeface="Calibri"/>
              </a:rPr>
              <a:t>عــوه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 في ط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بٍ     </a:t>
            </a:r>
            <a:r>
              <a:rPr lang="ar-BH" sz="3200" dirty="0">
                <a:latin typeface="Arial"/>
                <a:cs typeface="Calibri"/>
              </a:rPr>
              <a:t>           </a:t>
            </a:r>
            <a:r>
              <a:rPr lang="en-US" sz="3200" dirty="0">
                <a:latin typeface="Arial"/>
                <a:cs typeface="Calibri"/>
              </a:rPr>
              <a:t> </a:t>
            </a:r>
            <a:r>
              <a:rPr lang="ar-BH" sz="3200" dirty="0">
                <a:latin typeface="Arial"/>
                <a:cs typeface="Calibri"/>
              </a:rPr>
              <a:t> </a:t>
            </a:r>
            <a:r>
              <a:rPr lang="en-US" sz="3200" dirty="0">
                <a:latin typeface="Arial"/>
                <a:cs typeface="Calibri"/>
              </a:rPr>
              <a:t>         ي</a:t>
            </a:r>
            <a:r>
              <a:rPr lang="ar-BH" sz="3200" dirty="0">
                <a:latin typeface="Arial"/>
                <a:cs typeface="Calibri"/>
              </a:rPr>
              <a:t>ُ</a:t>
            </a:r>
            <a:r>
              <a:rPr lang="en-US" sz="3200" dirty="0">
                <a:latin typeface="Arial"/>
                <a:cs typeface="Calibri"/>
              </a:rPr>
              <a:t>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ــب</a:t>
            </a:r>
            <a:r>
              <a:rPr lang="ar-BH" sz="3200" dirty="0">
                <a:latin typeface="Arial"/>
                <a:cs typeface="Calibri"/>
              </a:rPr>
              <a:t>ِّ</a:t>
            </a:r>
            <a:r>
              <a:rPr lang="en-US" sz="3200" dirty="0">
                <a:latin typeface="Arial"/>
                <a:cs typeface="Calibri"/>
              </a:rPr>
              <a:t>ي راض</a:t>
            </a:r>
            <a:r>
              <a:rPr lang="ar-BH" sz="3200" dirty="0">
                <a:latin typeface="Arial"/>
                <a:cs typeface="Calibri"/>
              </a:rPr>
              <a:t>ِ</a:t>
            </a:r>
            <a:r>
              <a:rPr lang="en-US" sz="3200" dirty="0" err="1">
                <a:latin typeface="Arial"/>
                <a:cs typeface="Calibri"/>
              </a:rPr>
              <a:t>يً</a:t>
            </a:r>
            <a:r>
              <a:rPr lang="en-US" sz="3200" dirty="0">
                <a:latin typeface="Arial"/>
                <a:cs typeface="Calibri"/>
              </a:rPr>
              <a:t>ــا ط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ل</a:t>
            </a:r>
            <a:r>
              <a:rPr lang="ar-BH" sz="3200" dirty="0">
                <a:latin typeface="Arial"/>
                <a:cs typeface="Calibri"/>
              </a:rPr>
              <a:t>َ</a:t>
            </a:r>
            <a:r>
              <a:rPr lang="en-US" sz="3200" dirty="0">
                <a:latin typeface="Arial"/>
                <a:cs typeface="Calibri"/>
              </a:rPr>
              <a:t>ــبي</a:t>
            </a:r>
          </a:p>
        </p:txBody>
      </p:sp>
      <p:pic>
        <p:nvPicPr>
          <p:cNvPr id="2" name="afc7bd15-4b9f-4a56-a95e-a4fc419a74b9">
            <a:hlinkClick r:id="" action="ppaction://media"/>
            <a:extLst>
              <a:ext uri="{FF2B5EF4-FFF2-40B4-BE49-F238E27FC236}">
                <a16:creationId xmlns:a16="http://schemas.microsoft.com/office/drawing/2014/main" id="{3CE56DD8-BA7D-47A0-A4C7-FE0369F5E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4276" y="2345635"/>
            <a:ext cx="6096000" cy="38298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FCF1F5-53C8-401E-BB41-B79E4CAF508F}"/>
              </a:ext>
            </a:extLst>
          </p:cNvPr>
          <p:cNvSpPr/>
          <p:nvPr/>
        </p:nvSpPr>
        <p:spPr>
          <a:xfrm>
            <a:off x="305615" y="171565"/>
            <a:ext cx="3564020" cy="4754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100" dirty="0">
                <a:solidFill>
                  <a:schemeClr val="tx1"/>
                </a:solidFill>
              </a:rPr>
              <a:t>اللُّغَة الْعَرَبِيَّة -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الثّالث</a:t>
            </a:r>
            <a:r>
              <a:rPr lang="ar-BH" sz="2100" dirty="0">
                <a:solidFill>
                  <a:schemeClr val="tx1"/>
                </a:solidFill>
              </a:rPr>
              <a:t> – صَديقي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  <p:bldP spid="12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1f9e7e7-fdf8-4ea9-8403-4cbc9ea4fea5">
            <a:hlinkClick r:id="" action="ppaction://media"/>
            <a:extLst>
              <a:ext uri="{FF2B5EF4-FFF2-40B4-BE49-F238E27FC236}">
                <a16:creationId xmlns:a16="http://schemas.microsoft.com/office/drawing/2014/main" id="{42DDA575-6A22-4632-B125-8A751D91E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2930" y="742122"/>
            <a:ext cx="6096000" cy="4967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9EC9C8-45EF-4AD9-8045-F9DA0C654D83}"/>
              </a:ext>
            </a:extLst>
          </p:cNvPr>
          <p:cNvSpPr/>
          <p:nvPr/>
        </p:nvSpPr>
        <p:spPr>
          <a:xfrm>
            <a:off x="305615" y="171565"/>
            <a:ext cx="3564020" cy="4754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100" dirty="0">
                <a:solidFill>
                  <a:schemeClr val="tx1"/>
                </a:solidFill>
              </a:rPr>
              <a:t>اللُّغَة الْعَرَبِيَّة -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الثّالث</a:t>
            </a:r>
            <a:r>
              <a:rPr lang="ar-BH" sz="2100" dirty="0">
                <a:solidFill>
                  <a:schemeClr val="tx1"/>
                </a:solidFill>
              </a:rPr>
              <a:t> – صَديقي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ECE429-8752-4BD8-8DDC-92B9C488BD4B}"/>
              </a:ext>
            </a:extLst>
          </p:cNvPr>
          <p:cNvSpPr txBox="1"/>
          <p:nvPr/>
        </p:nvSpPr>
        <p:spPr>
          <a:xfrm>
            <a:off x="1132935" y="403733"/>
            <a:ext cx="9730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6000" b="1" dirty="0">
                <a:cs typeface="+mj-cs"/>
              </a:rPr>
              <a:t>قاعِدَةُ تَنْوينِ الْفَتْحِ:</a:t>
            </a:r>
            <a:endParaRPr lang="en-US" sz="6000" b="1" dirty="0"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B39E29-C0D8-468A-A251-FF6F89B687FA}"/>
              </a:ext>
            </a:extLst>
          </p:cNvPr>
          <p:cNvSpPr/>
          <p:nvPr/>
        </p:nvSpPr>
        <p:spPr>
          <a:xfrm>
            <a:off x="1664129" y="1841457"/>
            <a:ext cx="8961120" cy="4104978"/>
          </a:xfrm>
          <a:prstGeom prst="rect">
            <a:avLst/>
          </a:prstGeom>
          <a:solidFill>
            <a:srgbClr val="99FF99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/>
              <a:t>هِي نونٌ ساكِنةٌ تُلحَقُ بآخِرِ الْاسْمِ لَفْظًا لا كِتابةً، عبارةً عن فَتْحَتَيْنِ توضَعُ في الْحَرْفِ الْأَخيرِ. </a:t>
            </a:r>
          </a:p>
          <a:p>
            <a:pPr algn="ctr"/>
            <a:r>
              <a:rPr lang="ar-BH" sz="3200" dirty="0"/>
              <a:t>توضَعُ أَلِفُ (</a:t>
            </a:r>
            <a:r>
              <a:rPr lang="ar-BH" sz="3200" u="sng" dirty="0">
                <a:solidFill>
                  <a:srgbClr val="FF0000"/>
                </a:solidFill>
              </a:rPr>
              <a:t>الْعِوَض</a:t>
            </a:r>
            <a:r>
              <a:rPr lang="ar-BH" sz="3200" dirty="0"/>
              <a:t>) بَعْدَ جَميعِ الْحُروفِ الْمُنَوَّنَةِ بالْفتْحِ </a:t>
            </a:r>
          </a:p>
          <a:p>
            <a:pPr algn="ctr"/>
            <a:r>
              <a:rPr lang="ar-BH" sz="3200" dirty="0">
                <a:solidFill>
                  <a:srgbClr val="006600"/>
                </a:solidFill>
              </a:rPr>
              <a:t>عَدا التَّاء الْمَرْبوطَةِ والْهَمْزَةِ الْمَسْبوقَةِ بأَلفٍ</a:t>
            </a:r>
          </a:p>
          <a:p>
            <a:pPr algn="ctr"/>
            <a:endParaRPr lang="ar-BH" sz="3200" dirty="0"/>
          </a:p>
          <a:p>
            <a:pPr algn="ctr"/>
            <a:r>
              <a:rPr lang="ar-BH" sz="3200" dirty="0"/>
              <a:t>مثل: </a:t>
            </a:r>
            <a:r>
              <a:rPr lang="ar-BH" sz="3200" dirty="0">
                <a:solidFill>
                  <a:schemeClr val="accent1">
                    <a:lumMod val="50000"/>
                  </a:schemeClr>
                </a:solidFill>
              </a:rPr>
              <a:t>جَنَّةً – رَحْمَةً </a:t>
            </a:r>
          </a:p>
          <a:p>
            <a:pPr algn="ctr"/>
            <a:r>
              <a:rPr lang="ar-BH" sz="3200" dirty="0">
                <a:solidFill>
                  <a:schemeClr val="accent1">
                    <a:lumMod val="50000"/>
                  </a:schemeClr>
                </a:solidFill>
              </a:rPr>
              <a:t>سَماءً – دُعاءً - ماءً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AUDIO-2020-06-09-01-19-07">
            <a:hlinkClick r:id="" action="ppaction://media"/>
            <a:extLst>
              <a:ext uri="{FF2B5EF4-FFF2-40B4-BE49-F238E27FC236}">
                <a16:creationId xmlns:a16="http://schemas.microsoft.com/office/drawing/2014/main" id="{48CCADE7-7DF5-4457-BFF6-5B605C072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31" y="5823365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F34B4C-7F69-4DC9-980E-870A95DE819C}"/>
              </a:ext>
            </a:extLst>
          </p:cNvPr>
          <p:cNvSpPr/>
          <p:nvPr/>
        </p:nvSpPr>
        <p:spPr>
          <a:xfrm>
            <a:off x="305615" y="171565"/>
            <a:ext cx="3564020" cy="4754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100" dirty="0">
                <a:solidFill>
                  <a:schemeClr val="tx1"/>
                </a:solidFill>
              </a:rPr>
              <a:t>اللُّغَة الْعَرَبِيَّة -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الثّالث</a:t>
            </a:r>
            <a:r>
              <a:rPr lang="ar-BH" sz="2100" dirty="0">
                <a:solidFill>
                  <a:schemeClr val="tx1"/>
                </a:solidFill>
              </a:rPr>
              <a:t> – صَديقي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9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383912" y="265152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ساعَةً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000850" y="265152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كُرَةً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766975" y="265152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مِسْطَرَةً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F315E0-4EDA-4359-9F25-8B19D49446D6}"/>
              </a:ext>
            </a:extLst>
          </p:cNvPr>
          <p:cNvSpPr/>
          <p:nvPr/>
        </p:nvSpPr>
        <p:spPr>
          <a:xfrm>
            <a:off x="7383912" y="1964998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غِذاءً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41B492-A1DB-450B-AB38-3F58769B5667}"/>
              </a:ext>
            </a:extLst>
          </p:cNvPr>
          <p:cNvSpPr/>
          <p:nvPr/>
        </p:nvSpPr>
        <p:spPr>
          <a:xfrm>
            <a:off x="10000850" y="1964998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مَساءً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863454-3A91-4D89-A6B6-BE566154D4FB}"/>
              </a:ext>
            </a:extLst>
          </p:cNvPr>
          <p:cNvSpPr/>
          <p:nvPr/>
        </p:nvSpPr>
        <p:spPr>
          <a:xfrm>
            <a:off x="4766975" y="1964998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وَفاءً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B58B8A-E1EB-44C2-80D3-734782C0B286}"/>
              </a:ext>
            </a:extLst>
          </p:cNvPr>
          <p:cNvSpPr/>
          <p:nvPr/>
        </p:nvSpPr>
        <p:spPr>
          <a:xfrm>
            <a:off x="7383912" y="3850069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دَفْتَرًا 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2A23C7-6746-482B-9FA0-432063ECB531}"/>
              </a:ext>
            </a:extLst>
          </p:cNvPr>
          <p:cNvSpPr/>
          <p:nvPr/>
        </p:nvSpPr>
        <p:spPr>
          <a:xfrm>
            <a:off x="10000850" y="3850069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كِتابًا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41EA71-3452-46D8-9DF5-7E1B477B533A}"/>
              </a:ext>
            </a:extLst>
          </p:cNvPr>
          <p:cNvSpPr/>
          <p:nvPr/>
        </p:nvSpPr>
        <p:spPr>
          <a:xfrm>
            <a:off x="4766975" y="3850069"/>
            <a:ext cx="2050473" cy="1357746"/>
          </a:xfrm>
          <a:prstGeom prst="ellipse">
            <a:avLst/>
          </a:prstGeom>
          <a:solidFill>
            <a:srgbClr val="CCFFFF">
              <a:alpha val="34902"/>
            </a:srgbClr>
          </a:solidFill>
          <a:ln w="57150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>
                <a:latin typeface="Arial"/>
                <a:cs typeface="Calibri"/>
              </a:rPr>
              <a:t>قَلَمًا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ffad947d-ff2e-44c1-9752-43856318c7b6">
            <a:hlinkClick r:id="" action="ppaction://media"/>
            <a:extLst>
              <a:ext uri="{FF2B5EF4-FFF2-40B4-BE49-F238E27FC236}">
                <a16:creationId xmlns:a16="http://schemas.microsoft.com/office/drawing/2014/main" id="{A8077649-7F63-4321-B574-78DB858B0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678" y="896252"/>
            <a:ext cx="4365062" cy="4381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53439A-6F07-4BDE-A771-15287F5C4B92}"/>
              </a:ext>
            </a:extLst>
          </p:cNvPr>
          <p:cNvSpPr/>
          <p:nvPr/>
        </p:nvSpPr>
        <p:spPr>
          <a:xfrm>
            <a:off x="305615" y="171565"/>
            <a:ext cx="3564020" cy="4754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100" dirty="0">
                <a:solidFill>
                  <a:schemeClr val="tx1"/>
                </a:solidFill>
              </a:rPr>
              <a:t>اللُّغَة الْعَرَبِيَّة -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فّ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الثّالث</a:t>
            </a:r>
            <a:r>
              <a:rPr lang="ar-BH" sz="2100" dirty="0">
                <a:solidFill>
                  <a:schemeClr val="tx1"/>
                </a:solidFill>
              </a:rPr>
              <a:t> – صَديقي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PPT 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484</TotalTime>
  <Words>621</Words>
  <Application>Microsoft Office PowerPoint</Application>
  <PresentationFormat>Widescreen</PresentationFormat>
  <Paragraphs>89</Paragraphs>
  <Slides>10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Sakkal Majalla</vt:lpstr>
      <vt:lpstr>Times New Roman</vt:lpstr>
      <vt:lpstr>Wingdings</vt:lpstr>
      <vt:lpstr>قالب الدروس</vt:lpstr>
      <vt:lpstr>PPT TMPLT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57</cp:revision>
  <dcterms:created xsi:type="dcterms:W3CDTF">2020-03-04T09:39:20Z</dcterms:created>
  <dcterms:modified xsi:type="dcterms:W3CDTF">2020-09-16T14:38:32Z</dcterms:modified>
</cp:coreProperties>
</file>