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slideLayouts/slideLayout15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2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  <p:sldMasterId id="2147483684" r:id="rId2"/>
  </p:sldMasterIdLst>
  <p:sldIdLst>
    <p:sldId id="278" r:id="rId3"/>
    <p:sldId id="277" r:id="rId4"/>
    <p:sldId id="257" r:id="rId5"/>
    <p:sldId id="258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../slides/slide3.xml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../slides/slide3.xml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01/02/38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9221279"/>
      </p:ext>
    </p:extLst>
  </p:cSld>
  <p:clrMapOvr>
    <a:masterClrMapping/>
  </p:clrMapOvr>
  <p:transition>
    <p:zoom/>
    <p:sndAc>
      <p:stSnd>
        <p:snd r:embed="rId1" name="laser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01/02/38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6833633"/>
      </p:ext>
    </p:extLst>
  </p:cSld>
  <p:clrMapOvr>
    <a:masterClrMapping/>
  </p:clrMapOvr>
  <p:transition>
    <p:zoom/>
    <p:sndAc>
      <p:stSnd>
        <p:snd r:embed="rId1" name="laser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01/02/38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2535188"/>
      </p:ext>
    </p:extLst>
  </p:cSld>
  <p:clrMapOvr>
    <a:masterClrMapping/>
  </p:clrMapOvr>
  <p:transition>
    <p:zoom/>
    <p:sndAc>
      <p:stSnd>
        <p:snd r:embed="rId1" name="laser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323805301"/>
      </p:ext>
    </p:extLst>
  </p:cSld>
  <p:clrMapOvr>
    <a:masterClrMapping/>
  </p:clrMapOvr>
  <p:transition spd="slow">
    <p:cover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شكل بيضاوي 9">
            <a:hlinkClick r:id="" action="ppaction://hlinkshowjump?jump=nextslide"/>
          </p:cNvPr>
          <p:cNvSpPr/>
          <p:nvPr userDrawn="1"/>
        </p:nvSpPr>
        <p:spPr>
          <a:xfrm>
            <a:off x="6865052" y="5517232"/>
            <a:ext cx="2278948" cy="1224136"/>
          </a:xfrm>
          <a:prstGeom prst="ellipse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SA" sz="4400" b="1" kern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/>
              </a:rPr>
              <a:t>دخول</a:t>
            </a:r>
          </a:p>
        </p:txBody>
      </p:sp>
    </p:spTree>
    <p:extLst>
      <p:ext uri="{BB962C8B-B14F-4D97-AF65-F5344CB8AC3E}">
        <p14:creationId xmlns:p14="http://schemas.microsoft.com/office/powerpoint/2010/main" xmlns="" val="76804446"/>
      </p:ext>
    </p:extLst>
  </p:cSld>
  <p:clrMapOvr>
    <a:masterClrMapping/>
  </p:clrMapOvr>
  <p:transition spd="slow">
    <p:cover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CC940B-A705-41F2-9C2E-F2FF1FA54844}" type="datetimeFigureOut">
              <a:rPr lang="ar-SA">
                <a:solidFill>
                  <a:prstClr val="black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01/02/38</a:t>
            </a:fld>
            <a:endParaRPr lang="ar-SA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ar-SA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7B3558E-53E2-4700-A1EF-54C7E4C9B99B}" type="slidenum">
              <a:rPr lang="ar-SA">
                <a:solidFill>
                  <a:prstClr val="black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ar-SA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0999793"/>
      </p:ext>
    </p:extLst>
  </p:cSld>
  <p:clrMapOvr>
    <a:masterClrMapping/>
  </p:clrMapOvr>
  <p:transition spd="slow">
    <p:cover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خطط انسيابي: تحضير 7">
            <a:hlinkClick r:id="rId2" action="ppaction://hlinksldjump"/>
          </p:cNvPr>
          <p:cNvSpPr/>
          <p:nvPr userDrawn="1"/>
        </p:nvSpPr>
        <p:spPr>
          <a:xfrm>
            <a:off x="3332964" y="6287466"/>
            <a:ext cx="3312368" cy="473576"/>
          </a:xfrm>
          <a:prstGeom prst="flowChartPreparat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 dirty="0" smtClean="0">
                <a:solidFill>
                  <a:prstClr val="black"/>
                </a:solidFill>
              </a:rPr>
              <a:t>الفهرس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9" name="شارة رتبة 8">
            <a:hlinkClick r:id="" action="ppaction://hlinkshowjump?jump=previousslide"/>
          </p:cNvPr>
          <p:cNvSpPr/>
          <p:nvPr userDrawn="1"/>
        </p:nvSpPr>
        <p:spPr>
          <a:xfrm>
            <a:off x="5997260" y="6310854"/>
            <a:ext cx="1728192" cy="450188"/>
          </a:xfrm>
          <a:prstGeom prst="chevron">
            <a:avLst>
              <a:gd name="adj" fmla="val 90762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 dirty="0" smtClean="0">
                <a:solidFill>
                  <a:prstClr val="black"/>
                </a:solidFill>
              </a:rPr>
              <a:t>السابق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10" name="شارة رتبة 9">
            <a:hlinkClick r:id="" action="ppaction://hlinkshowjump?jump=nextslide"/>
          </p:cNvPr>
          <p:cNvSpPr/>
          <p:nvPr userDrawn="1"/>
        </p:nvSpPr>
        <p:spPr>
          <a:xfrm flipH="1">
            <a:off x="2324852" y="6310854"/>
            <a:ext cx="1728192" cy="450188"/>
          </a:xfrm>
          <a:prstGeom prst="chevron">
            <a:avLst>
              <a:gd name="adj" fmla="val 90762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 dirty="0" smtClean="0">
                <a:solidFill>
                  <a:prstClr val="black"/>
                </a:solidFill>
              </a:rPr>
              <a:t>التالي</a:t>
            </a:r>
            <a:endParaRPr lang="ar-SA" sz="2400" b="1" dirty="0">
              <a:solidFill>
                <a:prstClr val="black"/>
              </a:solidFill>
            </a:endParaRPr>
          </a:p>
        </p:txBody>
      </p:sp>
      <p:pic>
        <p:nvPicPr>
          <p:cNvPr id="11" name="Picture 8" descr="D:\Work2\exxit.png">
            <a:hlinkHover r:id="" action="ppaction://hlinkshowjump?jump=endshow" highlightClick="1">
              <a:snd r:embed="rId3" name="الترجمة من Google_2.wav"/>
            </a:hlinkHover>
          </p:cNvPr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08" y="5694689"/>
            <a:ext cx="1125538" cy="112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صورة 1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6504"/>
          <a:stretch/>
        </p:blipFill>
        <p:spPr>
          <a:xfrm>
            <a:off x="-108520" y="-55860"/>
            <a:ext cx="9324528" cy="15406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3139904500"/>
      </p:ext>
    </p:extLst>
  </p:cSld>
  <p:clrMapOvr>
    <a:masterClrMapping/>
  </p:clrMapOvr>
  <p:transition spd="slow">
    <p:cover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07EA747-23B9-4B77-BD76-8D6225EDDABC}" type="datetimeFigureOut">
              <a:rPr lang="ar-SA">
                <a:solidFill>
                  <a:prstClr val="black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01/02/38</a:t>
            </a:fld>
            <a:endParaRPr lang="ar-SA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8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ar-SA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9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4DF437-2A62-4EFD-9891-F800DE2AA7EE}" type="slidenum">
              <a:rPr lang="ar-SA">
                <a:solidFill>
                  <a:prstClr val="black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ar-SA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1198770"/>
      </p:ext>
    </p:extLst>
  </p:cSld>
  <p:clrMapOvr>
    <a:masterClrMapping/>
  </p:clrMapOvr>
  <p:transition spd="slow">
    <p:cover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939A95B-C627-4E5C-860F-91907ACC4BDF}" type="datetimeFigureOut">
              <a:rPr lang="ar-SA">
                <a:solidFill>
                  <a:prstClr val="black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01/02/38</a:t>
            </a:fld>
            <a:endParaRPr lang="ar-SA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4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ar-SA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5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00BF8B-0BF8-4FAB-876F-EF9EEF4B3894}" type="slidenum">
              <a:rPr lang="ar-SA">
                <a:solidFill>
                  <a:prstClr val="black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ar-SA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3662367"/>
      </p:ext>
    </p:extLst>
  </p:cSld>
  <p:clrMapOvr>
    <a:masterClrMapping/>
  </p:clrMapOvr>
  <p:transition spd="slow">
    <p:cover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126E9F-4CDC-48BB-BDCB-54858415C095}" type="datetimeFigureOut">
              <a:rPr lang="ar-SA">
                <a:solidFill>
                  <a:prstClr val="black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01/02/38</a:t>
            </a:fld>
            <a:endParaRPr lang="ar-SA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ar-SA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4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CA49AC9-85D5-4CD7-B7CB-68EB4A03ACFF}" type="slidenum">
              <a:rPr lang="ar-SA">
                <a:solidFill>
                  <a:prstClr val="black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ar-SA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0354477"/>
      </p:ext>
    </p:extLst>
  </p:cSld>
  <p:clrMapOvr>
    <a:masterClrMapping/>
  </p:clrMapOvr>
  <p:transition spd="slow">
    <p:cover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خطط انسيابي: تحضير 7">
            <a:hlinkClick r:id="rId2" action="ppaction://hlinksldjump"/>
          </p:cNvPr>
          <p:cNvSpPr/>
          <p:nvPr userDrawn="1"/>
        </p:nvSpPr>
        <p:spPr>
          <a:xfrm>
            <a:off x="3332964" y="6287466"/>
            <a:ext cx="3312368" cy="473576"/>
          </a:xfrm>
          <a:prstGeom prst="flowChartPreparat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 dirty="0" smtClean="0">
                <a:solidFill>
                  <a:srgbClr val="002060"/>
                </a:solidFill>
              </a:rPr>
              <a:t>الفهرس</a:t>
            </a:r>
            <a:endParaRPr lang="ar-SA" sz="2400" b="1" dirty="0">
              <a:solidFill>
                <a:srgbClr val="002060"/>
              </a:solidFill>
            </a:endParaRPr>
          </a:p>
        </p:txBody>
      </p:sp>
      <p:sp>
        <p:nvSpPr>
          <p:cNvPr id="9" name="شارة رتبة 8">
            <a:hlinkClick r:id="" action="ppaction://hlinkshowjump?jump=previousslide"/>
          </p:cNvPr>
          <p:cNvSpPr/>
          <p:nvPr userDrawn="1"/>
        </p:nvSpPr>
        <p:spPr>
          <a:xfrm>
            <a:off x="5997260" y="6310854"/>
            <a:ext cx="1728192" cy="450188"/>
          </a:xfrm>
          <a:prstGeom prst="chevron">
            <a:avLst>
              <a:gd name="adj" fmla="val 90762"/>
            </a:avLst>
          </a:prstGeom>
          <a:ln>
            <a:solidFill>
              <a:srgbClr val="0070C0"/>
            </a:solidFill>
          </a:ln>
        </p:spPr>
        <p:style>
          <a:lnRef idx="0">
            <a:schemeClr val="accent2"/>
          </a:lnRef>
          <a:fillRef idx="1002">
            <a:schemeClr val="dk1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 dirty="0" smtClean="0">
                <a:solidFill>
                  <a:srgbClr val="C00000"/>
                </a:solidFill>
              </a:rPr>
              <a:t>السابق</a:t>
            </a:r>
            <a:endParaRPr lang="ar-SA" sz="2400" b="1" dirty="0">
              <a:solidFill>
                <a:srgbClr val="C00000"/>
              </a:solidFill>
            </a:endParaRPr>
          </a:p>
        </p:txBody>
      </p:sp>
      <p:sp>
        <p:nvSpPr>
          <p:cNvPr id="10" name="شارة رتبة 9">
            <a:hlinkClick r:id="" action="ppaction://hlinkshowjump?jump=nextslide"/>
          </p:cNvPr>
          <p:cNvSpPr/>
          <p:nvPr userDrawn="1"/>
        </p:nvSpPr>
        <p:spPr>
          <a:xfrm flipH="1">
            <a:off x="2324852" y="6310854"/>
            <a:ext cx="1728192" cy="450188"/>
          </a:xfrm>
          <a:prstGeom prst="chevron">
            <a:avLst>
              <a:gd name="adj" fmla="val 90762"/>
            </a:avLst>
          </a:prstGeom>
          <a:ln>
            <a:solidFill>
              <a:srgbClr val="0070C0"/>
            </a:solidFill>
          </a:ln>
        </p:spPr>
        <p:style>
          <a:lnRef idx="0">
            <a:schemeClr val="accent2"/>
          </a:lnRef>
          <a:fillRef idx="1002">
            <a:schemeClr val="dk1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 dirty="0" smtClean="0">
                <a:solidFill>
                  <a:srgbClr val="C00000"/>
                </a:solidFill>
              </a:rPr>
              <a:t>التالي</a:t>
            </a:r>
            <a:endParaRPr lang="ar-SA" sz="2400" b="1" dirty="0">
              <a:solidFill>
                <a:srgbClr val="C00000"/>
              </a:solidFill>
            </a:endParaRPr>
          </a:p>
        </p:txBody>
      </p:sp>
      <p:pic>
        <p:nvPicPr>
          <p:cNvPr id="11" name="Picture 8" descr="D:\Work2\exxit.png">
            <a:hlinkHover r:id="" action="ppaction://hlinkshowjump?jump=endshow" highlightClick="1">
              <a:snd r:embed="rId3" name="الترجمة من Google_2.wav"/>
            </a:hlinkHover>
          </p:cNvPr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08" y="5694689"/>
            <a:ext cx="1125538" cy="112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51205968"/>
      </p:ext>
    </p:extLst>
  </p:cSld>
  <p:clrMapOvr>
    <a:masterClrMapping/>
  </p:clrMapOvr>
  <p:transition spd="slow">
    <p:cover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01/02/38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1983817"/>
      </p:ext>
    </p:extLst>
  </p:cSld>
  <p:clrMapOvr>
    <a:masterClrMapping/>
  </p:clrMapOvr>
  <p:transition>
    <p:zoom/>
    <p:sndAc>
      <p:stSnd>
        <p:snd r:embed="rId1" name="laser.wav"/>
      </p:stSnd>
    </p:sndAc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 userDrawn="1"/>
        </p:nvSpPr>
        <p:spPr>
          <a:xfrm>
            <a:off x="1115616" y="-72008"/>
            <a:ext cx="8100392" cy="6237312"/>
          </a:xfrm>
          <a:prstGeom prst="rect">
            <a:avLst/>
          </a:prstGeom>
          <a:ln>
            <a:noFill/>
          </a:ln>
          <a:effectLst>
            <a:softEdge rad="6350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ar-S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5722041"/>
      </p:ext>
    </p:extLst>
  </p:cSld>
  <p:clrMapOvr>
    <a:masterClrMapping/>
  </p:clrMapOvr>
  <p:transition spd="slow">
    <p:cover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B2815F-5EAE-4EE4-93F6-350B7680E0AB}" type="datetimeFigureOut">
              <a:rPr lang="ar-SA">
                <a:solidFill>
                  <a:prstClr val="black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01/02/38</a:t>
            </a:fld>
            <a:endParaRPr lang="ar-SA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ar-SA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A981D7A-9E1C-4504-8842-6FAE2A7BA93C}" type="slidenum">
              <a:rPr lang="ar-SA">
                <a:solidFill>
                  <a:prstClr val="black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ar-SA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2722077"/>
      </p:ext>
    </p:extLst>
  </p:cSld>
  <p:clrMapOvr>
    <a:masterClrMapping/>
  </p:clrMapOvr>
  <p:transition spd="slow">
    <p:cover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4B8C5D-BB34-4724-8E56-A6A06EE04A0A}" type="datetimeFigureOut">
              <a:rPr lang="ar-SA">
                <a:solidFill>
                  <a:prstClr val="black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01/02/38</a:t>
            </a:fld>
            <a:endParaRPr lang="ar-SA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ar-SA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DC17A39-A0B3-4C2A-8703-D36A2C8E5B74}" type="slidenum">
              <a:rPr lang="ar-SA">
                <a:solidFill>
                  <a:prstClr val="black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ar-SA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5943418"/>
      </p:ext>
    </p:extLst>
  </p:cSld>
  <p:clrMapOvr>
    <a:masterClrMapping/>
  </p:clrMapOvr>
  <p:transition spd="slow">
    <p:cover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8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9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70983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sz="19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70983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sz="19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70983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sz="19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70983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sz="19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70983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sz="19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70983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sz="19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1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70983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sz="19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70983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sz="19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70983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sz="190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70983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900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70983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900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70983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90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70983" fontAlgn="auto">
                <a:spcBef>
                  <a:spcPts val="0"/>
                </a:spcBef>
                <a:spcAft>
                  <a:spcPts val="0"/>
                </a:spcAft>
              </a:pPr>
              <a:endParaRPr lang="en-US" sz="1900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70983" fontAlgn="auto">
                <a:spcBef>
                  <a:spcPts val="0"/>
                </a:spcBef>
                <a:spcAft>
                  <a:spcPts val="0"/>
                </a:spcAft>
              </a:pPr>
              <a:endParaRPr lang="en-US" sz="1900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70983" fontAlgn="auto">
                <a:spcBef>
                  <a:spcPts val="0"/>
                </a:spcBef>
                <a:spcAft>
                  <a:spcPts val="0"/>
                </a:spcAft>
              </a:pPr>
              <a:endParaRPr lang="en-US" sz="1900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70983" fontAlgn="auto">
                <a:spcBef>
                  <a:spcPts val="0"/>
                </a:spcBef>
                <a:spcAft>
                  <a:spcPts val="0"/>
                </a:spcAft>
              </a:pPr>
              <a:endParaRPr lang="en-US" sz="1900">
                <a:solidFill>
                  <a:prstClr val="black"/>
                </a:solidFill>
              </a:endParaRPr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70983" fontAlgn="auto">
                <a:spcBef>
                  <a:spcPts val="0"/>
                </a:spcBef>
                <a:spcAft>
                  <a:spcPts val="0"/>
                </a:spcAft>
              </a:pPr>
              <a:endParaRPr lang="en-US" sz="1900">
                <a:solidFill>
                  <a:prstClr val="black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 fontAlgn="auto">
                <a:spcBef>
                  <a:spcPts val="0"/>
                </a:spcBef>
                <a:spcAft>
                  <a:spcPts val="0"/>
                </a:spcAft>
              </a:pPr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 fontAlgn="auto">
                <a:spcBef>
                  <a:spcPts val="0"/>
                </a:spcBef>
                <a:spcAft>
                  <a:spcPts val="0"/>
                </a:spcAft>
              </a:pPr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 fontAlgn="auto">
                <a:spcBef>
                  <a:spcPts val="0"/>
                </a:spcBef>
                <a:spcAft>
                  <a:spcPts val="0"/>
                </a:spcAft>
              </a:pPr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 fontAlgn="auto">
                <a:spcBef>
                  <a:spcPts val="0"/>
                </a:spcBef>
                <a:spcAft>
                  <a:spcPts val="0"/>
                </a:spcAft>
              </a:pPr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 fontAlgn="auto">
                <a:spcBef>
                  <a:spcPts val="0"/>
                </a:spcBef>
                <a:spcAft>
                  <a:spcPts val="0"/>
                </a:spcAft>
              </a:pPr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 fontAlgn="auto">
                <a:spcBef>
                  <a:spcPts val="0"/>
                </a:spcBef>
                <a:spcAft>
                  <a:spcPts val="0"/>
                </a:spcAft>
              </a:pPr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 fontAlgn="auto">
                <a:spcBef>
                  <a:spcPts val="0"/>
                </a:spcBef>
                <a:spcAft>
                  <a:spcPts val="0"/>
                </a:spcAft>
              </a:pPr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 fontAlgn="auto">
                <a:spcBef>
                  <a:spcPts val="0"/>
                </a:spcBef>
                <a:spcAft>
                  <a:spcPts val="0"/>
                </a:spcAft>
              </a:pPr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 fontAlgn="auto">
                <a:spcBef>
                  <a:spcPts val="0"/>
                </a:spcBef>
                <a:spcAft>
                  <a:spcPts val="0"/>
                </a:spcAft>
              </a:pPr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 fontAlgn="auto">
                <a:spcBef>
                  <a:spcPts val="0"/>
                </a:spcBef>
                <a:spcAft>
                  <a:spcPts val="0"/>
                </a:spcAft>
              </a:pPr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 fontAlgn="auto">
                <a:spcBef>
                  <a:spcPts val="0"/>
                </a:spcBef>
                <a:spcAft>
                  <a:spcPts val="0"/>
                </a:spcAft>
              </a:pPr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 fontAlgn="auto">
                <a:spcBef>
                  <a:spcPts val="0"/>
                </a:spcBef>
                <a:spcAft>
                  <a:spcPts val="0"/>
                </a:spcAft>
              </a:pPr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 fontAlgn="auto">
                <a:spcBef>
                  <a:spcPts val="0"/>
                </a:spcBef>
                <a:spcAft>
                  <a:spcPts val="0"/>
                </a:spcAft>
              </a:pPr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 fontAlgn="auto">
                <a:spcBef>
                  <a:spcPts val="0"/>
                </a:spcBef>
                <a:spcAft>
                  <a:spcPts val="0"/>
                </a:spcAft>
              </a:pPr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 fontAlgn="auto">
                <a:spcBef>
                  <a:spcPts val="0"/>
                </a:spcBef>
                <a:spcAft>
                  <a:spcPts val="0"/>
                </a:spcAft>
              </a:pPr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 fontAlgn="auto">
                <a:spcBef>
                  <a:spcPts val="0"/>
                </a:spcBef>
                <a:spcAft>
                  <a:spcPts val="0"/>
                </a:spcAft>
              </a:pPr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 fontAlgn="auto">
                <a:spcBef>
                  <a:spcPts val="0"/>
                </a:spcBef>
                <a:spcAft>
                  <a:spcPts val="0"/>
                </a:spcAft>
              </a:pPr>
              <a:endParaRPr lang="en-US" sz="1900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 defTabSz="970983" fontAlgn="auto">
              <a:spcBef>
                <a:spcPts val="0"/>
              </a:spcBef>
              <a:spcAft>
                <a:spcPts val="0"/>
              </a:spcAft>
            </a:pPr>
            <a:endParaRPr lang="en-US" sz="1900">
              <a:solidFill>
                <a:prstClr val="white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649096" y="-21510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 defTabSz="970983" fontAlgn="auto">
              <a:spcBef>
                <a:spcPts val="0"/>
              </a:spcBef>
              <a:spcAft>
                <a:spcPts val="0"/>
              </a:spcAft>
            </a:pPr>
            <a:endParaRPr lang="en-US" sz="19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6" y="2708476"/>
            <a:ext cx="3313355" cy="170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6" y="4421080"/>
            <a:ext cx="3309803" cy="126062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5" y="1516829"/>
            <a:ext cx="2133600" cy="750981"/>
          </a:xfrm>
          <a:prstGeom prst="rect">
            <a:avLst/>
          </a:prstGeom>
        </p:spPr>
        <p:txBody>
          <a:bodyPr anchor="b"/>
          <a:lstStyle>
            <a:lvl1pPr algn="l">
              <a:defRPr sz="2400"/>
            </a:lvl1pPr>
          </a:lstStyle>
          <a:p>
            <a:fld id="{1B8ABB09-4A1D-463E-8065-109CC2B7EFAA}" type="datetimeFigureOut">
              <a:rPr lang="ar-SA" smtClean="0"/>
              <a:pPr/>
              <a:t>01/02/38</a:t>
            </a:fld>
            <a:endParaRPr lang="ar-S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 defTabSz="970983" fontAlgn="auto">
              <a:spcBef>
                <a:spcPts val="0"/>
              </a:spcBef>
              <a:spcAft>
                <a:spcPts val="0"/>
              </a:spcAft>
            </a:pPr>
            <a:endParaRPr lang="en-US" sz="190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7"/>
            <a:ext cx="2831592" cy="36512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SA">
              <a:solidFill>
                <a:srgbClr val="0F6FC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7"/>
            <a:ext cx="643666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B34F065-1154-456A-91E3-76DE8E75E17B}" type="slidenum">
              <a:rPr lang="ar-SA" smtClean="0">
                <a:solidFill>
                  <a:srgbClr val="0F6FC6"/>
                </a:solidFill>
              </a:rPr>
              <a:pPr/>
              <a:t>‹#›</a:t>
            </a:fld>
            <a:endParaRPr lang="ar-SA">
              <a:solidFill>
                <a:srgbClr val="0F6FC6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 defTabSz="970983" fontAlgn="auto">
              <a:spcBef>
                <a:spcPts val="0"/>
              </a:spcBef>
              <a:spcAft>
                <a:spcPts val="0"/>
              </a:spcAft>
            </a:pPr>
            <a:endParaRPr lang="en-US" sz="19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74158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01/02/38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1842516"/>
      </p:ext>
    </p:extLst>
  </p:cSld>
  <p:clrMapOvr>
    <a:masterClrMapping/>
  </p:clrMapOvr>
  <p:transition>
    <p:zoom/>
    <p:sndAc>
      <p:stSnd>
        <p:snd r:embed="rId1" name="laser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01/02/38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7570944"/>
      </p:ext>
    </p:extLst>
  </p:cSld>
  <p:clrMapOvr>
    <a:masterClrMapping/>
  </p:clrMapOvr>
  <p:transition>
    <p:zoom/>
    <p:sndAc>
      <p:stSnd>
        <p:snd r:embed="rId1" name="laser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01/02/38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2713449"/>
      </p:ext>
    </p:extLst>
  </p:cSld>
  <p:clrMapOvr>
    <a:masterClrMapping/>
  </p:clrMapOvr>
  <p:transition>
    <p:zoom/>
    <p:sndAc>
      <p:stSnd>
        <p:snd r:embed="rId1" name="laser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01/02/38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678963"/>
      </p:ext>
    </p:extLst>
  </p:cSld>
  <p:clrMapOvr>
    <a:masterClrMapping/>
  </p:clrMapOvr>
  <p:transition>
    <p:zoom/>
    <p:sndAc>
      <p:stSnd>
        <p:snd r:embed="rId1" name="laser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01/02/38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9797491"/>
      </p:ext>
    </p:extLst>
  </p:cSld>
  <p:clrMapOvr>
    <a:masterClrMapping/>
  </p:clrMapOvr>
  <p:transition>
    <p:zoom/>
    <p:sndAc>
      <p:stSnd>
        <p:snd r:embed="rId1" name="laser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01/02/38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1490881"/>
      </p:ext>
    </p:extLst>
  </p:cSld>
  <p:clrMapOvr>
    <a:masterClrMapping/>
  </p:clrMapOvr>
  <p:transition>
    <p:zoom/>
    <p:sndAc>
      <p:stSnd>
        <p:snd r:embed="rId1" name="laser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01/02/38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0004684"/>
      </p:ext>
    </p:extLst>
  </p:cSld>
  <p:clrMapOvr>
    <a:masterClrMapping/>
  </p:clrMapOvr>
  <p:transition>
    <p:zoom/>
    <p:sndAc>
      <p:stSnd>
        <p:snd r:embed="rId1" name="laser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18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6" Type="http://schemas.openxmlformats.org/officeDocument/2006/relationships/audio" Target="../media/audio2.wav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" Target="../slides/slide3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lum/>
          </a:blip>
          <a:srcRect/>
          <a:stretch>
            <a:fillRect t="-28000" b="-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01/02/38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7251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zoom/>
    <p:sndAc>
      <p:stSnd>
        <p:snd r:embed="rId13" name="laser.wav"/>
      </p:stSnd>
    </p:sndAc>
  </p:transition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lum/>
          </a:blip>
          <a:srcRect/>
          <a:stretch>
            <a:fillRect t="-28000" b="-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خطط انسيابي: تحضير 6">
            <a:hlinkClick r:id="rId15" action="ppaction://hlinksldjump"/>
          </p:cNvPr>
          <p:cNvSpPr/>
          <p:nvPr userDrawn="1"/>
        </p:nvSpPr>
        <p:spPr>
          <a:xfrm>
            <a:off x="3332964" y="6287466"/>
            <a:ext cx="3312368" cy="473576"/>
          </a:xfrm>
          <a:prstGeom prst="flowChartPreparat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 dirty="0" smtClean="0">
                <a:solidFill>
                  <a:srgbClr val="002060"/>
                </a:solidFill>
              </a:rPr>
              <a:t>الفهرس</a:t>
            </a:r>
            <a:endParaRPr lang="ar-SA" sz="2400" b="1" dirty="0">
              <a:solidFill>
                <a:srgbClr val="002060"/>
              </a:solidFill>
            </a:endParaRPr>
          </a:p>
        </p:txBody>
      </p:sp>
      <p:sp>
        <p:nvSpPr>
          <p:cNvPr id="8" name="شارة رتبة 7">
            <a:hlinkClick r:id="" action="ppaction://hlinkshowjump?jump=previousslide"/>
          </p:cNvPr>
          <p:cNvSpPr/>
          <p:nvPr userDrawn="1"/>
        </p:nvSpPr>
        <p:spPr>
          <a:xfrm>
            <a:off x="5997260" y="6310854"/>
            <a:ext cx="1728192" cy="450188"/>
          </a:xfrm>
          <a:prstGeom prst="chevron">
            <a:avLst>
              <a:gd name="adj" fmla="val 90762"/>
            </a:avLst>
          </a:prstGeom>
          <a:ln>
            <a:solidFill>
              <a:srgbClr val="0070C0"/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 dirty="0" smtClean="0">
                <a:solidFill>
                  <a:srgbClr val="002060"/>
                </a:solidFill>
              </a:rPr>
              <a:t>السابق</a:t>
            </a:r>
            <a:endParaRPr lang="ar-SA" sz="2400" b="1" dirty="0">
              <a:solidFill>
                <a:srgbClr val="002060"/>
              </a:solidFill>
            </a:endParaRPr>
          </a:p>
        </p:txBody>
      </p:sp>
      <p:sp>
        <p:nvSpPr>
          <p:cNvPr id="9" name="شارة رتبة 8">
            <a:hlinkClick r:id="" action="ppaction://hlinkshowjump?jump=nextslide"/>
          </p:cNvPr>
          <p:cNvSpPr/>
          <p:nvPr userDrawn="1"/>
        </p:nvSpPr>
        <p:spPr>
          <a:xfrm flipH="1">
            <a:off x="2324852" y="6310854"/>
            <a:ext cx="1728192" cy="450188"/>
          </a:xfrm>
          <a:prstGeom prst="chevron">
            <a:avLst>
              <a:gd name="adj" fmla="val 90762"/>
            </a:avLst>
          </a:prstGeom>
          <a:ln>
            <a:solidFill>
              <a:srgbClr val="0070C0"/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 dirty="0" smtClean="0">
                <a:solidFill>
                  <a:srgbClr val="002060"/>
                </a:solidFill>
              </a:rPr>
              <a:t>التالي</a:t>
            </a:r>
            <a:endParaRPr lang="ar-SA" sz="2400" b="1" dirty="0">
              <a:solidFill>
                <a:srgbClr val="002060"/>
              </a:solidFill>
            </a:endParaRPr>
          </a:p>
        </p:txBody>
      </p:sp>
      <p:pic>
        <p:nvPicPr>
          <p:cNvPr id="10" name="Picture 8" descr="D:\Work2\exxit.png">
            <a:hlinkHover r:id="" action="ppaction://hlinkshowjump?jump=endshow" highlightClick="1">
              <a:snd r:embed="rId16" name="الترجمة من Google_2.wav"/>
            </a:hlinkHover>
          </p:cNvPr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57108" y="5694689"/>
            <a:ext cx="1125538" cy="112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صورة 3"/>
          <p:cNvPicPr>
            <a:picLocks noChangeAspect="1"/>
          </p:cNvPicPr>
          <p:nvPr userDrawn="1"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0617" b="12152"/>
          <a:stretch/>
        </p:blipFill>
        <p:spPr>
          <a:xfrm>
            <a:off x="0" y="0"/>
            <a:ext cx="9121956" cy="1117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512" y="1240836"/>
            <a:ext cx="1850596" cy="16121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512" y="2752937"/>
            <a:ext cx="1728192" cy="146815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مستطيل 4"/>
          <p:cNvSpPr/>
          <p:nvPr userDrawn="1"/>
        </p:nvSpPr>
        <p:spPr>
          <a:xfrm>
            <a:off x="1043608" y="836712"/>
            <a:ext cx="8208912" cy="5474142"/>
          </a:xfrm>
          <a:prstGeom prst="rect">
            <a:avLst/>
          </a:prstGeom>
          <a:solidFill>
            <a:schemeClr val="lt1">
              <a:alpha val="85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ar-S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77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ransition spd="slow">
    <p:cover dir="r"/>
  </p:transition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audio" Target="../media/audio3.wav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23.xml"/><Relationship Id="rId1" Type="http://schemas.openxmlformats.org/officeDocument/2006/relationships/tags" Target="../tags/tag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6" Type="http://schemas.openxmlformats.org/officeDocument/2006/relationships/audio" Target="../media/audio11.wav"/><Relationship Id="rId5" Type="http://schemas.openxmlformats.org/officeDocument/2006/relationships/image" Target="../media/image2.png"/><Relationship Id="rId4" Type="http://schemas.openxmlformats.org/officeDocument/2006/relationships/audio" Target="../media/audio2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7" Type="http://schemas.openxmlformats.org/officeDocument/2006/relationships/audio" Target="../media/audio11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6" Type="http://schemas.openxmlformats.org/officeDocument/2006/relationships/image" Target="../media/image11.png"/><Relationship Id="rId5" Type="http://schemas.openxmlformats.org/officeDocument/2006/relationships/image" Target="../media/image2.png"/><Relationship Id="rId4" Type="http://schemas.openxmlformats.org/officeDocument/2006/relationships/audio" Target="../media/audio2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7" Type="http://schemas.openxmlformats.org/officeDocument/2006/relationships/audio" Target="../media/audio11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6" Type="http://schemas.openxmlformats.org/officeDocument/2006/relationships/image" Target="../media/image12.png"/><Relationship Id="rId5" Type="http://schemas.openxmlformats.org/officeDocument/2006/relationships/image" Target="../media/image2.png"/><Relationship Id="rId4" Type="http://schemas.openxmlformats.org/officeDocument/2006/relationships/audio" Target="../media/audio2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6" Type="http://schemas.openxmlformats.org/officeDocument/2006/relationships/audio" Target="../media/audio11.wav"/><Relationship Id="rId5" Type="http://schemas.openxmlformats.org/officeDocument/2006/relationships/image" Target="../media/image2.png"/><Relationship Id="rId4" Type="http://schemas.openxmlformats.org/officeDocument/2006/relationships/audio" Target="../media/audio2.wav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audio" Target="../media/audio11.wav"/><Relationship Id="rId5" Type="http://schemas.openxmlformats.org/officeDocument/2006/relationships/image" Target="../media/image2.png"/><Relationship Id="rId4" Type="http://schemas.openxmlformats.org/officeDocument/2006/relationships/audio" Target="../media/audio2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audio" Target="../media/audio11.wav"/><Relationship Id="rId5" Type="http://schemas.openxmlformats.org/officeDocument/2006/relationships/image" Target="../media/image2.png"/><Relationship Id="rId4" Type="http://schemas.openxmlformats.org/officeDocument/2006/relationships/audio" Target="../media/audio2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audio" Target="../media/audio11.wav"/><Relationship Id="rId5" Type="http://schemas.openxmlformats.org/officeDocument/2006/relationships/image" Target="../media/image2.png"/><Relationship Id="rId4" Type="http://schemas.openxmlformats.org/officeDocument/2006/relationships/audio" Target="../media/audio2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7" Type="http://schemas.openxmlformats.org/officeDocument/2006/relationships/audio" Target="../media/audio11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image" Target="../media/image10.png"/><Relationship Id="rId5" Type="http://schemas.openxmlformats.org/officeDocument/2006/relationships/image" Target="../media/image2.png"/><Relationship Id="rId4" Type="http://schemas.openxmlformats.org/officeDocument/2006/relationships/audio" Target="../media/audio2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audio" Target="../media/audio11.wav"/><Relationship Id="rId5" Type="http://schemas.openxmlformats.org/officeDocument/2006/relationships/image" Target="../media/image2.png"/><Relationship Id="rId4" Type="http://schemas.openxmlformats.org/officeDocument/2006/relationships/audio" Target="../media/audio2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audio" Target="../media/audio11.wav"/><Relationship Id="rId5" Type="http://schemas.openxmlformats.org/officeDocument/2006/relationships/image" Target="../media/image2.png"/><Relationship Id="rId4" Type="http://schemas.openxmlformats.org/officeDocument/2006/relationships/audio" Target="../media/audio2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6" Type="http://schemas.openxmlformats.org/officeDocument/2006/relationships/audio" Target="../media/audio11.wav"/><Relationship Id="rId5" Type="http://schemas.openxmlformats.org/officeDocument/2006/relationships/image" Target="../media/image2.png"/><Relationship Id="rId4" Type="http://schemas.openxmlformats.org/officeDocument/2006/relationships/audio" Target="../media/audio2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مجموعة 12"/>
          <p:cNvGrpSpPr/>
          <p:nvPr/>
        </p:nvGrpSpPr>
        <p:grpSpPr>
          <a:xfrm>
            <a:off x="2271143" y="2"/>
            <a:ext cx="4457700" cy="1179698"/>
            <a:chOff x="2274540" y="0"/>
            <a:chExt cx="4457700" cy="845423"/>
          </a:xfrm>
        </p:grpSpPr>
        <p:pic>
          <p:nvPicPr>
            <p:cNvPr id="8" name="صورة 7"/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="" xmlns:a14="http://schemas.microsoft.com/office/drawing/2010/main">
                    <a14:imgLayer r:embed="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274540" y="0"/>
              <a:ext cx="4457700" cy="845423"/>
            </a:xfrm>
            <a:prstGeom prst="downArrowCallout">
              <a:avLst/>
            </a:prstGeom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pic>
        <p:sp>
          <p:nvSpPr>
            <p:cNvPr id="9" name="مستطيل 8"/>
            <p:cNvSpPr/>
            <p:nvPr/>
          </p:nvSpPr>
          <p:spPr>
            <a:xfrm>
              <a:off x="2808808" y="116632"/>
              <a:ext cx="3225563" cy="675777"/>
            </a:xfrm>
            <a:prstGeom prst="downArrowCallout">
              <a:avLst/>
            </a:prstGeom>
            <a:scene3d>
              <a:camera prst="orthographicFront"/>
              <a:lightRig rig="threePt" dir="t"/>
            </a:scene3d>
            <a:sp3d>
              <a:bevelT prst="slope"/>
            </a:sp3d>
          </p:spPr>
          <p:txBody>
            <a:bodyPr wrap="none">
              <a:spAutoFit/>
            </a:bodyPr>
            <a:lstStyle/>
            <a:p>
              <a:pPr algn="ctr" defTabSz="970811" fontAlgn="auto">
                <a:spcBef>
                  <a:spcPts val="0"/>
                </a:spcBef>
                <a:spcAft>
                  <a:spcPts val="0"/>
                </a:spcAft>
              </a:pPr>
              <a:r>
                <a:rPr lang="ar-SA" sz="3400" b="1" dirty="0">
                  <a:ln w="10541" cmpd="sng">
                    <a:solidFill>
                      <a:srgbClr val="0F6FC6">
                        <a:shade val="88000"/>
                        <a:satMod val="110000"/>
                      </a:srgbClr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/>
                  <a:cs typeface="Sakkal Majalla"/>
                </a:rPr>
                <a:t>استراتيجية أعواد المثلجات</a:t>
              </a:r>
              <a:endParaRPr lang="ar-EG" sz="3400" b="1" dirty="0">
                <a:ln w="10541" cmpd="sng">
                  <a:solidFill>
                    <a:srgbClr val="0F6FC6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/>
                <a:cs typeface="Sakkal Majalla"/>
              </a:endParaRPr>
            </a:p>
          </p:txBody>
        </p:sp>
      </p:grpSp>
      <p:pic>
        <p:nvPicPr>
          <p:cNvPr id="15" name="صورة 14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 cstate="email">
            <a:extLst>
              <a:ext uri="{BEBA8EAE-BF5A-486C-A8C5-ECC9F3942E4B}">
                <a14:imgProps xmlns="" xmlns:a14="http://schemas.microsoft.com/office/drawing/2010/main">
                  <a14:imgLayer r:embed="">
                    <a14:imgEffect>
                      <a14:sharpenSoften amount="5000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 rot="16200000" flipH="1" flipV="1">
            <a:off x="2203247" y="5809106"/>
            <a:ext cx="1011187" cy="953342"/>
          </a:xfrm>
          <a:prstGeom prst="rect">
            <a:avLst/>
          </a:prstGeom>
        </p:spPr>
      </p:pic>
      <p:pic>
        <p:nvPicPr>
          <p:cNvPr id="17" name="صورة 16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9655" y="5860616"/>
            <a:ext cx="909360" cy="964536"/>
          </a:xfrm>
          <a:prstGeom prst="rect">
            <a:avLst/>
          </a:prstGeom>
        </p:spPr>
      </p:pic>
      <p:grpSp>
        <p:nvGrpSpPr>
          <p:cNvPr id="3" name="مجموعة 19"/>
          <p:cNvGrpSpPr/>
          <p:nvPr/>
        </p:nvGrpSpPr>
        <p:grpSpPr>
          <a:xfrm>
            <a:off x="346672" y="990600"/>
            <a:ext cx="8568728" cy="5364551"/>
            <a:chOff x="523875" y="1116452"/>
            <a:chExt cx="8096250" cy="5120860"/>
          </a:xfrm>
        </p:grpSpPr>
        <p:pic>
          <p:nvPicPr>
            <p:cNvPr id="24" name="صورة 23"/>
            <p:cNvPicPr>
              <a:picLocks noChangeAspect="1"/>
            </p:cNvPicPr>
            <p:nvPr/>
          </p:nvPicPr>
          <p:blipFill>
            <a:blip r:embed="rId7">
              <a:extLst>
                <a:ext uri="{BEBA8EAE-BF5A-486C-A8C5-ECC9F3942E4B}">
                  <a14:imgProps xmlns="" xmlns:a14="http://schemas.microsoft.com/office/drawing/2010/main">
                    <a14:imgLayer r:embed="">
                      <a14:imgEffect>
                        <a14:sharpenSoften amount="50000"/>
                      </a14:imgEffect>
                      <a14:imgEffect>
                        <a14:brightnessContrast contrast="40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23875" y="1116452"/>
              <a:ext cx="8096250" cy="5120860"/>
            </a:xfrm>
            <a:prstGeom prst="rect">
              <a:avLst/>
            </a:prstGeom>
          </p:spPr>
        </p:pic>
        <p:sp>
          <p:nvSpPr>
            <p:cNvPr id="26" name="مربع نص 26"/>
            <p:cNvSpPr txBox="1"/>
            <p:nvPr/>
          </p:nvSpPr>
          <p:spPr>
            <a:xfrm>
              <a:off x="4509263" y="1573284"/>
              <a:ext cx="3830189" cy="3907479"/>
            </a:xfrm>
            <a:prstGeom prst="rect">
              <a:avLst/>
            </a:prstGeom>
            <a:noFill/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>
              <a:defPPr>
                <a:defRPr lang="ar-EG"/>
              </a:defPPr>
              <a:lvl1pPr marL="0" algn="r" defTabSz="914400" rtl="1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70811" fontAlgn="auto">
                <a:spcBef>
                  <a:spcPts val="0"/>
                </a:spcBef>
                <a:spcAft>
                  <a:spcPts val="0"/>
                </a:spcAft>
              </a:pPr>
              <a:r>
                <a:rPr lang="ar-SA" sz="2600" b="1" u="sng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خطوات تنفيذ الاستراتيجية</a:t>
              </a:r>
            </a:p>
            <a:p>
              <a:pPr algn="ctr" defTabSz="970811" fontAlgn="auto">
                <a:spcBef>
                  <a:spcPts val="0"/>
                </a:spcBef>
                <a:spcAft>
                  <a:spcPts val="0"/>
                </a:spcAft>
              </a:pPr>
              <a:endParaRPr lang="ar-SA" sz="2600" b="1" dirty="0">
                <a:solidFill>
                  <a:prstClr val="black"/>
                </a:solidFill>
              </a:endParaRPr>
            </a:p>
            <a:p>
              <a:pPr marL="300499" indent="-300499" algn="ctr" defTabSz="970811" fontAlgn="auto"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q"/>
              </a:pPr>
              <a:r>
                <a:rPr lang="ar-SA" sz="2600" b="1" dirty="0">
                  <a:solidFill>
                    <a:srgbClr val="FF0000"/>
                  </a:solidFill>
                </a:rPr>
                <a:t>يكتب أسماء الطلاب علي أعواد المثلجات ويضعها في علبة أول الفصل.</a:t>
              </a:r>
            </a:p>
            <a:p>
              <a:pPr marL="300499" indent="-300499" algn="ctr" defTabSz="970811" fontAlgn="auto"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q"/>
              </a:pPr>
              <a:r>
                <a:rPr lang="ar-SA" sz="2600" b="1" dirty="0">
                  <a:solidFill>
                    <a:srgbClr val="FF0000"/>
                  </a:solidFill>
                </a:rPr>
                <a:t>ضع الأعواد في علبة في مقدمة الفصل </a:t>
              </a:r>
            </a:p>
            <a:p>
              <a:pPr marL="300499" indent="-300499" algn="ctr" defTabSz="970811" fontAlgn="auto"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q"/>
              </a:pPr>
              <a:r>
                <a:rPr lang="ar-SA" sz="2600" b="1" dirty="0">
                  <a:solidFill>
                    <a:srgbClr val="FF0000"/>
                  </a:solidFill>
                </a:rPr>
                <a:t>أخبرهم بالطريقة وكيف تتم </a:t>
              </a:r>
            </a:p>
            <a:p>
              <a:pPr marL="300499" indent="-300499" algn="ctr" defTabSz="970811" fontAlgn="auto"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q"/>
              </a:pPr>
              <a:r>
                <a:rPr lang="ar-SA" sz="2600" b="1" dirty="0">
                  <a:solidFill>
                    <a:srgbClr val="002060"/>
                  </a:solidFill>
                </a:rPr>
                <a:t>يشرح المعلم عنصر من الدرس ويختار عودا من العلبة .</a:t>
              </a:r>
            </a:p>
            <a:p>
              <a:pPr marL="300499" indent="-300499" algn="ctr" defTabSz="970811" fontAlgn="auto"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q"/>
              </a:pPr>
              <a:r>
                <a:rPr lang="ar-SA" sz="2600" b="1" dirty="0">
                  <a:solidFill>
                    <a:srgbClr val="0BD0D9">
                      <a:lumMod val="50000"/>
                    </a:srgbClr>
                  </a:solidFill>
                </a:rPr>
                <a:t>يوجه سؤال للطالب ثم يعيد العود للعلبة مرة ثانيه وهكذا</a:t>
              </a:r>
              <a:endParaRPr lang="ar-EG" sz="2600" b="1" dirty="0">
                <a:solidFill>
                  <a:srgbClr val="0BD0D9">
                    <a:lumMod val="50000"/>
                  </a:srgbClr>
                </a:solidFill>
              </a:endParaRPr>
            </a:p>
          </p:txBody>
        </p:sp>
      </p:grpSp>
      <p:pic>
        <p:nvPicPr>
          <p:cNvPr id="1026" name="Picture 2" descr="C:\Users\Hasib\Desktop\بدون عنوان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42911" y="1285860"/>
            <a:ext cx="3571899" cy="4857784"/>
          </a:xfrm>
          <a:prstGeom prst="rect">
            <a:avLst/>
          </a:prstGeom>
          <a:noFill/>
        </p:spPr>
      </p:pic>
    </p:spTree>
    <p:custDataLst>
      <p:tags r:id="rId1"/>
    </p:custDataLst>
    <p:extLst>
      <p:ext uri="{BB962C8B-B14F-4D97-AF65-F5344CB8AC3E}">
        <p14:creationId xmlns="" xmlns:p14="http://schemas.microsoft.com/office/powerpoint/2010/main" val="1964741687"/>
      </p:ext>
    </p:extLst>
  </p:cSld>
  <p:clrMapOvr>
    <a:masterClrMapping/>
  </p:clrMapOvr>
  <p:transition spd="slow">
    <p:cover dir="r"/>
    <p:sndAc>
      <p:stSnd>
        <p:snd r:embed="rId3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8" descr="D:\Work2\exxit.png">
            <a:hlinkClick r:id="" action="ppaction://hlinkshowjump?jump=endshow"/>
            <a:hlinkHover r:id="" action="ppaction://noaction" highlightClick="1">
              <a:snd r:embed="rId4" name="الترجمة من Google_2.wav"/>
            </a:hlinkHover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4157" y="6042291"/>
            <a:ext cx="892103" cy="70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مجموعة 10"/>
          <p:cNvGrpSpPr/>
          <p:nvPr/>
        </p:nvGrpSpPr>
        <p:grpSpPr>
          <a:xfrm>
            <a:off x="1984382" y="6059330"/>
            <a:ext cx="6443601" cy="760831"/>
            <a:chOff x="1691680" y="5715517"/>
            <a:chExt cx="6443601" cy="1065706"/>
          </a:xfrm>
        </p:grpSpPr>
        <p:sp>
          <p:nvSpPr>
            <p:cNvPr id="12" name="سهم مسنن إلى اليمين 11">
              <a:hlinkClick r:id="" action="ppaction://hlinkshowjump?jump=previousslide"/>
            </p:cNvPr>
            <p:cNvSpPr/>
            <p:nvPr/>
          </p:nvSpPr>
          <p:spPr>
            <a:xfrm>
              <a:off x="5542993" y="5730239"/>
              <a:ext cx="2592288" cy="1050984"/>
            </a:xfrm>
            <a:prstGeom prst="notchedRightArrow">
              <a:avLst>
                <a:gd name="adj1" fmla="val 50000"/>
                <a:gd name="adj2" fmla="val 37571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السابق</a:t>
              </a:r>
            </a:p>
          </p:txBody>
        </p:sp>
        <p:sp>
          <p:nvSpPr>
            <p:cNvPr id="13" name="سهم مسنن إلى اليمين 12">
              <a:hlinkClick r:id="" action="ppaction://hlinkshowjump?jump=nextslide"/>
            </p:cNvPr>
            <p:cNvSpPr/>
            <p:nvPr/>
          </p:nvSpPr>
          <p:spPr>
            <a:xfrm flipH="1">
              <a:off x="1691680" y="5715517"/>
              <a:ext cx="2721452" cy="1050984"/>
            </a:xfrm>
            <a:prstGeom prst="notchedRightArrow">
              <a:avLst>
                <a:gd name="adj1" fmla="val 50000"/>
                <a:gd name="adj2" fmla="val 41714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التالي</a:t>
              </a:r>
            </a:p>
          </p:txBody>
        </p:sp>
        <p:sp>
          <p:nvSpPr>
            <p:cNvPr id="14" name="مخطط انسيابي: تحضير 13">
              <a:hlinkClick r:id="" action="ppaction://hlinkshowjump?jump=firstslide"/>
            </p:cNvPr>
            <p:cNvSpPr/>
            <p:nvPr/>
          </p:nvSpPr>
          <p:spPr>
            <a:xfrm>
              <a:off x="3412931" y="5792496"/>
              <a:ext cx="2952328" cy="926470"/>
            </a:xfrm>
            <a:prstGeom prst="flowChartPreparation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الرئــــيسية</a:t>
              </a:r>
            </a:p>
          </p:txBody>
        </p:sp>
      </p:grpSp>
      <p:grpSp>
        <p:nvGrpSpPr>
          <p:cNvPr id="43" name="مجموعة 42"/>
          <p:cNvGrpSpPr/>
          <p:nvPr/>
        </p:nvGrpSpPr>
        <p:grpSpPr>
          <a:xfrm>
            <a:off x="584158" y="332656"/>
            <a:ext cx="8341838" cy="2232248"/>
            <a:chOff x="6156176" y="826988"/>
            <a:chExt cx="2987824" cy="787896"/>
          </a:xfrm>
        </p:grpSpPr>
        <p:sp>
          <p:nvSpPr>
            <p:cNvPr id="44" name="مستطيل 43"/>
            <p:cNvSpPr/>
            <p:nvPr/>
          </p:nvSpPr>
          <p:spPr>
            <a:xfrm>
              <a:off x="7131839" y="826988"/>
              <a:ext cx="2012161" cy="787896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sz="300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endParaRPr>
            </a:p>
          </p:txBody>
        </p:sp>
        <p:sp>
          <p:nvSpPr>
            <p:cNvPr id="45" name="مخطط انسيابي: معالجة متعاقبة 44"/>
            <p:cNvSpPr/>
            <p:nvPr/>
          </p:nvSpPr>
          <p:spPr>
            <a:xfrm>
              <a:off x="6156176" y="863000"/>
              <a:ext cx="2987824" cy="720080"/>
            </a:xfrm>
            <a:prstGeom prst="flowChartAlternateProcess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 sz="300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endParaRPr>
            </a:p>
          </p:txBody>
        </p:sp>
      </p:grpSp>
      <p:sp>
        <p:nvSpPr>
          <p:cNvPr id="46" name="مربع نص 45"/>
          <p:cNvSpPr txBox="1"/>
          <p:nvPr/>
        </p:nvSpPr>
        <p:spPr>
          <a:xfrm>
            <a:off x="899592" y="476672"/>
            <a:ext cx="7962906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000" b="1" kern="0" dirty="0">
                <a:solidFill>
                  <a:sysClr val="windowText" lastClr="000000"/>
                </a:solidFill>
                <a:latin typeface="Sakkal Majalla" pitchFamily="2" charset="-78"/>
                <a:cs typeface="Sakkal Majalla" pitchFamily="2" charset="-78"/>
              </a:rPr>
              <a:t>أضاف كمية قليلة من غاز الهيدروجين إلى الأنبوب </a:t>
            </a:r>
            <a:r>
              <a:rPr lang="ar-SA" sz="3000" b="1" kern="0" dirty="0" smtClean="0">
                <a:solidFill>
                  <a:sysClr val="windowText" lastClr="000000"/>
                </a:solidFill>
                <a:latin typeface="Sakkal Majalla" pitchFamily="2" charset="-78"/>
                <a:cs typeface="Sakkal Majalla" pitchFamily="2" charset="-78"/>
              </a:rPr>
              <a:t>فعمل </a:t>
            </a:r>
            <a:r>
              <a:rPr lang="ar-SA" sz="3000" b="1" kern="0" dirty="0">
                <a:solidFill>
                  <a:sysClr val="windowText" lastClr="000000"/>
                </a:solidFill>
                <a:latin typeface="Sakkal Majalla" pitchFamily="2" charset="-78"/>
                <a:cs typeface="Sakkal Majalla" pitchFamily="2" charset="-78"/>
              </a:rPr>
              <a:t>المجال الكهربائي على انتزاع الإلكترونات من </a:t>
            </a:r>
            <a:r>
              <a:rPr lang="ar-SA" sz="3000" b="1" kern="0" dirty="0" smtClean="0">
                <a:solidFill>
                  <a:sysClr val="windowText" lastClr="000000"/>
                </a:solidFill>
                <a:latin typeface="Sakkal Majalla" pitchFamily="2" charset="-78"/>
                <a:cs typeface="Sakkal Majalla" pitchFamily="2" charset="-78"/>
              </a:rPr>
              <a:t>ذرات </a:t>
            </a:r>
            <a:r>
              <a:rPr lang="ar-SA" sz="3000" b="1" kern="0" dirty="0">
                <a:solidFill>
                  <a:sysClr val="windowText" lastClr="000000"/>
                </a:solidFill>
                <a:latin typeface="Sakkal Majalla" pitchFamily="2" charset="-78"/>
                <a:cs typeface="Sakkal Majalla" pitchFamily="2" charset="-78"/>
              </a:rPr>
              <a:t>الهيدروجين فحولها إلى أيونات </a:t>
            </a:r>
            <a:r>
              <a:rPr lang="ar-SA" sz="3000" b="1" kern="0" dirty="0" smtClean="0">
                <a:solidFill>
                  <a:sysClr val="windowText" lastClr="000000"/>
                </a:solidFill>
                <a:latin typeface="Sakkal Majalla" pitchFamily="2" charset="-78"/>
                <a:cs typeface="Sakkal Majalla" pitchFamily="2" charset="-78"/>
              </a:rPr>
              <a:t>موجبة ثم </a:t>
            </a:r>
            <a:r>
              <a:rPr lang="ar-SA" sz="3000" b="1" kern="0" dirty="0">
                <a:solidFill>
                  <a:sysClr val="windowText" lastClr="000000"/>
                </a:solidFill>
                <a:latin typeface="Sakkal Majalla" pitchFamily="2" charset="-78"/>
                <a:cs typeface="Sakkal Majalla" pitchFamily="2" charset="-78"/>
              </a:rPr>
              <a:t>سارع أيونات الهيدروجين أو البروتونات من </a:t>
            </a:r>
            <a:r>
              <a:rPr lang="ar-SA" sz="3000" b="1" kern="0" dirty="0" smtClean="0">
                <a:solidFill>
                  <a:sysClr val="windowText" lastClr="000000"/>
                </a:solidFill>
                <a:latin typeface="Sakkal Majalla" pitchFamily="2" charset="-78"/>
                <a:cs typeface="Sakkal Majalla" pitchFamily="2" charset="-78"/>
              </a:rPr>
              <a:t>خلال شق </a:t>
            </a:r>
            <a:r>
              <a:rPr lang="ar-SA" sz="3000" b="1" kern="0" dirty="0">
                <a:solidFill>
                  <a:sysClr val="windowText" lastClr="000000"/>
                </a:solidFill>
                <a:latin typeface="Sakkal Majalla" pitchFamily="2" charset="-78"/>
                <a:cs typeface="Sakkal Majalla" pitchFamily="2" charset="-78"/>
              </a:rPr>
              <a:t>ضيق في </a:t>
            </a:r>
            <a:r>
              <a:rPr lang="ar-SA" sz="3000" b="1" kern="0" dirty="0" smtClean="0">
                <a:solidFill>
                  <a:sysClr val="windowText" lastClr="000000"/>
                </a:solidFill>
                <a:latin typeface="Sakkal Majalla" pitchFamily="2" charset="-78"/>
                <a:cs typeface="Sakkal Majalla" pitchFamily="2" charset="-78"/>
              </a:rPr>
              <a:t>المصعد</a:t>
            </a:r>
            <a:endParaRPr lang="ar-SA" sz="3000" b="1" kern="0" dirty="0">
              <a:solidFill>
                <a:sysClr val="windowText" lastClr="000000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grpSp>
        <p:nvGrpSpPr>
          <p:cNvPr id="36" name="مجموعة 35"/>
          <p:cNvGrpSpPr/>
          <p:nvPr/>
        </p:nvGrpSpPr>
        <p:grpSpPr>
          <a:xfrm>
            <a:off x="611560" y="2924944"/>
            <a:ext cx="8341838" cy="1159679"/>
            <a:chOff x="6156176" y="826988"/>
            <a:chExt cx="2987824" cy="787896"/>
          </a:xfrm>
        </p:grpSpPr>
        <p:sp>
          <p:nvSpPr>
            <p:cNvPr id="37" name="مستطيل 36"/>
            <p:cNvSpPr/>
            <p:nvPr/>
          </p:nvSpPr>
          <p:spPr>
            <a:xfrm>
              <a:off x="7131839" y="826988"/>
              <a:ext cx="2012161" cy="787896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sz="300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endParaRPr>
            </a:p>
          </p:txBody>
        </p:sp>
        <p:sp>
          <p:nvSpPr>
            <p:cNvPr id="38" name="مخطط انسيابي: معالجة متعاقبة 37"/>
            <p:cNvSpPr/>
            <p:nvPr/>
          </p:nvSpPr>
          <p:spPr>
            <a:xfrm>
              <a:off x="6156176" y="863000"/>
              <a:ext cx="2987824" cy="720080"/>
            </a:xfrm>
            <a:prstGeom prst="flowChartAlternateProcess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 sz="300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endParaRPr>
            </a:p>
          </p:txBody>
        </p:sp>
      </p:grpSp>
      <p:sp>
        <p:nvSpPr>
          <p:cNvPr id="39" name="مربع نص 38"/>
          <p:cNvSpPr txBox="1"/>
          <p:nvPr/>
        </p:nvSpPr>
        <p:spPr>
          <a:xfrm>
            <a:off x="926994" y="2996952"/>
            <a:ext cx="7962906" cy="98488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>
              <a:defRPr/>
            </a:pPr>
            <a:r>
              <a:rPr lang="ar-SA" sz="3000" b="1" kern="0" dirty="0">
                <a:latin typeface="Sakkal Majalla" pitchFamily="2" charset="-78"/>
                <a:cs typeface="Sakkal Majalla" pitchFamily="2" charset="-78"/>
              </a:rPr>
              <a:t>باستخدام هذه التقنية أمكن حساب كتلة البروتون والتي تساوي </a:t>
            </a:r>
            <a:r>
              <a:rPr lang="ar-SA" sz="3000" b="1" kern="0" dirty="0" smtClean="0">
                <a:latin typeface="Sakkal Majalla" pitchFamily="2" charset="-78"/>
                <a:cs typeface="Sakkal Majalla" pitchFamily="2" charset="-78"/>
              </a:rPr>
              <a:t>:</a:t>
            </a:r>
          </a:p>
          <a:p>
            <a:pPr>
              <a:defRPr/>
            </a:pPr>
            <a:r>
              <a:rPr lang="en-US" sz="2800" b="1" kern="0" dirty="0">
                <a:solidFill>
                  <a:srgbClr val="FF0000"/>
                </a:solidFill>
                <a:latin typeface="Franklin Gothic Book"/>
              </a:rPr>
              <a:t>1.67x10-27 </a:t>
            </a:r>
            <a:r>
              <a:rPr lang="en-US" sz="2800" b="1" kern="0" dirty="0" smtClean="0">
                <a:solidFill>
                  <a:srgbClr val="FF0000"/>
                </a:solidFill>
                <a:latin typeface="Franklin Gothic Book"/>
              </a:rPr>
              <a:t>kg</a:t>
            </a:r>
            <a:endParaRPr lang="ar-SA" sz="3000" b="1" kern="0" dirty="0">
              <a:solidFill>
                <a:srgbClr val="FF0000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grpSp>
        <p:nvGrpSpPr>
          <p:cNvPr id="40" name="مجموعة 39"/>
          <p:cNvGrpSpPr/>
          <p:nvPr/>
        </p:nvGrpSpPr>
        <p:grpSpPr>
          <a:xfrm>
            <a:off x="611560" y="4429561"/>
            <a:ext cx="8341838" cy="1159679"/>
            <a:chOff x="6156176" y="826988"/>
            <a:chExt cx="2987824" cy="787896"/>
          </a:xfrm>
        </p:grpSpPr>
        <p:sp>
          <p:nvSpPr>
            <p:cNvPr id="41" name="مستطيل 40"/>
            <p:cNvSpPr/>
            <p:nvPr/>
          </p:nvSpPr>
          <p:spPr>
            <a:xfrm>
              <a:off x="7131839" y="826988"/>
              <a:ext cx="2012161" cy="787896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sz="300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endParaRPr>
            </a:p>
          </p:txBody>
        </p:sp>
        <p:sp>
          <p:nvSpPr>
            <p:cNvPr id="42" name="مخطط انسيابي: معالجة متعاقبة 41"/>
            <p:cNvSpPr/>
            <p:nvPr/>
          </p:nvSpPr>
          <p:spPr>
            <a:xfrm>
              <a:off x="6156176" y="863000"/>
              <a:ext cx="2987824" cy="720080"/>
            </a:xfrm>
            <a:prstGeom prst="flowChartAlternateProcess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 sz="300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endParaRPr>
            </a:p>
          </p:txBody>
        </p:sp>
      </p:grpSp>
      <p:sp>
        <p:nvSpPr>
          <p:cNvPr id="47" name="مربع نص 46"/>
          <p:cNvSpPr txBox="1"/>
          <p:nvPr/>
        </p:nvSpPr>
        <p:spPr>
          <a:xfrm>
            <a:off x="926994" y="4501569"/>
            <a:ext cx="7962906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>
              <a:defRPr/>
            </a:pPr>
            <a:r>
              <a:rPr lang="ar-SA" sz="3200" b="1" kern="0" dirty="0">
                <a:solidFill>
                  <a:sysClr val="windowText" lastClr="000000"/>
                </a:solidFill>
                <a:latin typeface="Sakkal Majalla" pitchFamily="2" charset="-78"/>
                <a:cs typeface="Sakkal Majalla" pitchFamily="2" charset="-78"/>
              </a:rPr>
              <a:t>ولتحديد كتل الأيونات الثقيلة المنتجة بعد انتزاع </a:t>
            </a:r>
            <a:r>
              <a:rPr lang="ar-SA" sz="3200" b="1" kern="0" dirty="0" smtClean="0">
                <a:solidFill>
                  <a:sysClr val="windowText" lastClr="000000"/>
                </a:solidFill>
                <a:latin typeface="Sakkal Majalla" pitchFamily="2" charset="-78"/>
                <a:cs typeface="Sakkal Majalla" pitchFamily="2" charset="-78"/>
              </a:rPr>
              <a:t>الإلكترونات </a:t>
            </a:r>
            <a:r>
              <a:rPr lang="ar-SA" sz="3200" b="1" kern="0" dirty="0">
                <a:solidFill>
                  <a:sysClr val="windowText" lastClr="000000"/>
                </a:solidFill>
                <a:latin typeface="Sakkal Majalla" pitchFamily="2" charset="-78"/>
                <a:cs typeface="Sakkal Majalla" pitchFamily="2" charset="-78"/>
              </a:rPr>
              <a:t>من الغازات مثل(الهيليوم والنيون والأرجون)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7112482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d"/>
        <p:sndAc>
          <p:stSnd>
            <p:snd r:embed="rId6" name="laser.wav"/>
          </p:stSnd>
        </p:sndAc>
      </p:transition>
    </mc:Choice>
    <mc:Fallback>
      <p:transition spd="slow">
        <p:fade/>
        <p:sndAc>
          <p:stSnd>
            <p:snd r:embed="rId3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39" grpId="0"/>
      <p:bldP spid="4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8" descr="D:\Work2\exxit.png">
            <a:hlinkClick r:id="" action="ppaction://hlinkshowjump?jump=endshow"/>
            <a:hlinkHover r:id="" action="ppaction://noaction" highlightClick="1">
              <a:snd r:embed="rId4" name="الترجمة من Google_2.wav"/>
            </a:hlinkHover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4157" y="6042291"/>
            <a:ext cx="892103" cy="70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مجموعة 10"/>
          <p:cNvGrpSpPr/>
          <p:nvPr/>
        </p:nvGrpSpPr>
        <p:grpSpPr>
          <a:xfrm>
            <a:off x="1984382" y="6059330"/>
            <a:ext cx="6443601" cy="760831"/>
            <a:chOff x="1691680" y="5715517"/>
            <a:chExt cx="6443601" cy="1065706"/>
          </a:xfrm>
        </p:grpSpPr>
        <p:sp>
          <p:nvSpPr>
            <p:cNvPr id="12" name="سهم مسنن إلى اليمين 11">
              <a:hlinkClick r:id="" action="ppaction://hlinkshowjump?jump=previousslide"/>
            </p:cNvPr>
            <p:cNvSpPr/>
            <p:nvPr/>
          </p:nvSpPr>
          <p:spPr>
            <a:xfrm>
              <a:off x="5542993" y="5730239"/>
              <a:ext cx="2592288" cy="1050984"/>
            </a:xfrm>
            <a:prstGeom prst="notchedRightArrow">
              <a:avLst>
                <a:gd name="adj1" fmla="val 50000"/>
                <a:gd name="adj2" fmla="val 37571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السابق</a:t>
              </a:r>
            </a:p>
          </p:txBody>
        </p:sp>
        <p:sp>
          <p:nvSpPr>
            <p:cNvPr id="13" name="سهم مسنن إلى اليمين 12">
              <a:hlinkClick r:id="" action="ppaction://hlinkshowjump?jump=nextslide"/>
            </p:cNvPr>
            <p:cNvSpPr/>
            <p:nvPr/>
          </p:nvSpPr>
          <p:spPr>
            <a:xfrm flipH="1">
              <a:off x="1691680" y="5715517"/>
              <a:ext cx="2721452" cy="1050984"/>
            </a:xfrm>
            <a:prstGeom prst="notchedRightArrow">
              <a:avLst>
                <a:gd name="adj1" fmla="val 50000"/>
                <a:gd name="adj2" fmla="val 41714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التالي</a:t>
              </a:r>
            </a:p>
          </p:txBody>
        </p:sp>
        <p:sp>
          <p:nvSpPr>
            <p:cNvPr id="14" name="مخطط انسيابي: تحضير 13">
              <a:hlinkClick r:id="" action="ppaction://hlinkshowjump?jump=firstslide"/>
            </p:cNvPr>
            <p:cNvSpPr/>
            <p:nvPr/>
          </p:nvSpPr>
          <p:spPr>
            <a:xfrm>
              <a:off x="3412931" y="5792496"/>
              <a:ext cx="2952328" cy="926470"/>
            </a:xfrm>
            <a:prstGeom prst="flowChartPreparation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الرئــــيسية</a:t>
              </a:r>
            </a:p>
          </p:txBody>
        </p:sp>
      </p:grpSp>
      <p:grpSp>
        <p:nvGrpSpPr>
          <p:cNvPr id="29" name="مجموعة 28"/>
          <p:cNvGrpSpPr/>
          <p:nvPr/>
        </p:nvGrpSpPr>
        <p:grpSpPr>
          <a:xfrm>
            <a:off x="6144477" y="44624"/>
            <a:ext cx="2780452" cy="781637"/>
            <a:chOff x="2456145" y="-16933"/>
            <a:chExt cx="4536504" cy="781637"/>
          </a:xfrm>
        </p:grpSpPr>
        <p:sp>
          <p:nvSpPr>
            <p:cNvPr id="30" name="مستطيل مستدير الزوايا 29"/>
            <p:cNvSpPr/>
            <p:nvPr/>
          </p:nvSpPr>
          <p:spPr>
            <a:xfrm>
              <a:off x="2456145" y="0"/>
              <a:ext cx="4536504" cy="764704"/>
            </a:xfrm>
            <a:prstGeom prst="round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1" name="مستطيل مستدير الزوايا 30"/>
            <p:cNvSpPr/>
            <p:nvPr/>
          </p:nvSpPr>
          <p:spPr>
            <a:xfrm>
              <a:off x="2456146" y="-16933"/>
              <a:ext cx="4384502" cy="764704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32" name="مربع نص 31"/>
          <p:cNvSpPr txBox="1"/>
          <p:nvPr/>
        </p:nvSpPr>
        <p:spPr>
          <a:xfrm>
            <a:off x="6300191" y="155631"/>
            <a:ext cx="2302839" cy="5539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000" b="1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مطياف الكتلة</a:t>
            </a:r>
            <a:endParaRPr lang="ar-SA" sz="3000" b="1" dirty="0">
              <a:solidFill>
                <a:srgbClr val="FFFF00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grpSp>
        <p:nvGrpSpPr>
          <p:cNvPr id="43" name="مجموعة 42"/>
          <p:cNvGrpSpPr/>
          <p:nvPr/>
        </p:nvGrpSpPr>
        <p:grpSpPr>
          <a:xfrm>
            <a:off x="584158" y="908720"/>
            <a:ext cx="8341838" cy="1159679"/>
            <a:chOff x="6156176" y="826988"/>
            <a:chExt cx="2987824" cy="787896"/>
          </a:xfrm>
        </p:grpSpPr>
        <p:sp>
          <p:nvSpPr>
            <p:cNvPr id="44" name="مستطيل 43"/>
            <p:cNvSpPr/>
            <p:nvPr/>
          </p:nvSpPr>
          <p:spPr>
            <a:xfrm>
              <a:off x="7131839" y="826988"/>
              <a:ext cx="2012161" cy="787896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sz="300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endParaRPr>
            </a:p>
          </p:txBody>
        </p:sp>
        <p:sp>
          <p:nvSpPr>
            <p:cNvPr id="45" name="مخطط انسيابي: معالجة متعاقبة 44"/>
            <p:cNvSpPr/>
            <p:nvPr/>
          </p:nvSpPr>
          <p:spPr>
            <a:xfrm>
              <a:off x="6156176" y="863000"/>
              <a:ext cx="2987824" cy="720080"/>
            </a:xfrm>
            <a:prstGeom prst="flowChartAlternateProcess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 sz="300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endParaRPr>
            </a:p>
          </p:txBody>
        </p:sp>
      </p:grpSp>
      <p:sp>
        <p:nvSpPr>
          <p:cNvPr id="46" name="مربع نص 45"/>
          <p:cNvSpPr txBox="1"/>
          <p:nvPr/>
        </p:nvSpPr>
        <p:spPr>
          <a:xfrm>
            <a:off x="899592" y="980728"/>
            <a:ext cx="7962906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defRPr/>
            </a:pPr>
            <a:r>
              <a:rPr lang="ar-SA" sz="3000" b="1" kern="0" dirty="0" smtClean="0">
                <a:solidFill>
                  <a:sysClr val="windowText" lastClr="000000"/>
                </a:solidFill>
                <a:latin typeface="Sakkal Majalla" pitchFamily="2" charset="-78"/>
                <a:cs typeface="Sakkal Majalla" pitchFamily="2" charset="-78"/>
              </a:rPr>
              <a:t>وخلص </a:t>
            </a:r>
            <a:r>
              <a:rPr lang="ar-SA" sz="3000" b="1" kern="0" dirty="0">
                <a:solidFill>
                  <a:sysClr val="windowText" lastClr="000000"/>
                </a:solidFill>
                <a:latin typeface="Sakkal Majalla" pitchFamily="2" charset="-78"/>
                <a:cs typeface="Sakkal Majalla" pitchFamily="2" charset="-78"/>
              </a:rPr>
              <a:t>تومسون إلى أن الذرات المختلفة من العنصر نفسه لها خصائص كيميائية متماثلة لكن لها كتلاً مختلفة (النظير</a:t>
            </a:r>
            <a:r>
              <a:rPr lang="ar-SA" sz="3000" b="1" kern="0" dirty="0" smtClean="0">
                <a:solidFill>
                  <a:sysClr val="windowText" lastClr="000000"/>
                </a:solidFill>
                <a:latin typeface="Sakkal Majalla" pitchFamily="2" charset="-78"/>
                <a:cs typeface="Sakkal Majalla" pitchFamily="2" charset="-78"/>
              </a:rPr>
              <a:t>)</a:t>
            </a:r>
            <a:endParaRPr lang="ar-SA" sz="3000" b="1" kern="0" dirty="0">
              <a:solidFill>
                <a:sysClr val="windowText" lastClr="000000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grpSp>
        <p:nvGrpSpPr>
          <p:cNvPr id="36" name="مجموعة 35"/>
          <p:cNvGrpSpPr/>
          <p:nvPr/>
        </p:nvGrpSpPr>
        <p:grpSpPr>
          <a:xfrm>
            <a:off x="594789" y="2996952"/>
            <a:ext cx="8341838" cy="1159679"/>
            <a:chOff x="6156176" y="826988"/>
            <a:chExt cx="2987824" cy="787896"/>
          </a:xfrm>
        </p:grpSpPr>
        <p:sp>
          <p:nvSpPr>
            <p:cNvPr id="37" name="مستطيل 36"/>
            <p:cNvSpPr/>
            <p:nvPr/>
          </p:nvSpPr>
          <p:spPr>
            <a:xfrm>
              <a:off x="7131839" y="826988"/>
              <a:ext cx="2012161" cy="787896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sz="300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endParaRPr>
            </a:p>
          </p:txBody>
        </p:sp>
        <p:sp>
          <p:nvSpPr>
            <p:cNvPr id="38" name="مخطط انسيابي: معالجة متعاقبة 37"/>
            <p:cNvSpPr/>
            <p:nvPr/>
          </p:nvSpPr>
          <p:spPr>
            <a:xfrm>
              <a:off x="6156176" y="863000"/>
              <a:ext cx="2987824" cy="720080"/>
            </a:xfrm>
            <a:prstGeom prst="flowChartAlternateProcess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 sz="300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endParaRPr>
            </a:p>
          </p:txBody>
        </p:sp>
      </p:grpSp>
      <p:sp>
        <p:nvSpPr>
          <p:cNvPr id="39" name="مربع نص 38"/>
          <p:cNvSpPr txBox="1"/>
          <p:nvPr/>
        </p:nvSpPr>
        <p:spPr>
          <a:xfrm>
            <a:off x="910223" y="3133417"/>
            <a:ext cx="7962906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>
              <a:defRPr/>
            </a:pPr>
            <a:r>
              <a:rPr lang="ar-SA" sz="3000" b="1" kern="0" dirty="0">
                <a:solidFill>
                  <a:sysClr val="windowText" lastClr="000000"/>
                </a:solidFill>
                <a:latin typeface="Sakkal Majalla" pitchFamily="2" charset="-78"/>
                <a:cs typeface="Sakkal Majalla" pitchFamily="2" charset="-78"/>
              </a:rPr>
              <a:t>هو الجهاز المماثل لأنبوب أشعة المهبط </a:t>
            </a:r>
            <a:r>
              <a:rPr lang="ar-SA" sz="3000" b="1" kern="0" dirty="0" smtClean="0">
                <a:solidFill>
                  <a:sysClr val="windowText" lastClr="000000"/>
                </a:solidFill>
                <a:latin typeface="Sakkal Majalla" pitchFamily="2" charset="-78"/>
                <a:cs typeface="Sakkal Majalla" pitchFamily="2" charset="-78"/>
              </a:rPr>
              <a:t>لتومسون والذي </a:t>
            </a:r>
            <a:r>
              <a:rPr lang="ar-SA" sz="3000" b="1" kern="0" dirty="0">
                <a:solidFill>
                  <a:sysClr val="windowText" lastClr="000000"/>
                </a:solidFill>
                <a:latin typeface="Sakkal Majalla" pitchFamily="2" charset="-78"/>
                <a:cs typeface="Sakkal Majalla" pitchFamily="2" charset="-78"/>
              </a:rPr>
              <a:t>يستخدم لدراسة النظائر وقياس النسبة بين </a:t>
            </a:r>
            <a:r>
              <a:rPr lang="ar-SA" sz="3000" b="1" kern="0" dirty="0" smtClean="0">
                <a:solidFill>
                  <a:sysClr val="windowText" lastClr="000000"/>
                </a:solidFill>
                <a:latin typeface="Sakkal Majalla" pitchFamily="2" charset="-78"/>
                <a:cs typeface="Sakkal Majalla" pitchFamily="2" charset="-78"/>
              </a:rPr>
              <a:t>الأيون </a:t>
            </a:r>
            <a:r>
              <a:rPr lang="ar-SA" sz="3000" b="1" kern="0" dirty="0">
                <a:solidFill>
                  <a:sysClr val="windowText" lastClr="000000"/>
                </a:solidFill>
                <a:latin typeface="Sakkal Majalla" pitchFamily="2" charset="-78"/>
                <a:cs typeface="Sakkal Majalla" pitchFamily="2" charset="-78"/>
              </a:rPr>
              <a:t>الموجب وكتلته (</a:t>
            </a:r>
            <a:r>
              <a:rPr lang="en-US" sz="3000" b="1" kern="0" dirty="0">
                <a:solidFill>
                  <a:sysClr val="windowText" lastClr="000000"/>
                </a:solidFill>
                <a:latin typeface="Sakkal Majalla" pitchFamily="2" charset="-78"/>
                <a:cs typeface="Sakkal Majalla" pitchFamily="2" charset="-78"/>
              </a:rPr>
              <a:t>q/m</a:t>
            </a:r>
            <a:r>
              <a:rPr lang="ar-SA" sz="3000" b="1" kern="0" dirty="0">
                <a:solidFill>
                  <a:sysClr val="windowText" lastClr="000000"/>
                </a:solidFill>
                <a:latin typeface="Sakkal Majalla" pitchFamily="2" charset="-78"/>
                <a:cs typeface="Sakkal Majalla" pitchFamily="2" charset="-78"/>
              </a:rPr>
              <a:t>) بدقة</a:t>
            </a:r>
          </a:p>
        </p:txBody>
      </p:sp>
      <p:grpSp>
        <p:nvGrpSpPr>
          <p:cNvPr id="40" name="مجموعة 39"/>
          <p:cNvGrpSpPr/>
          <p:nvPr/>
        </p:nvGrpSpPr>
        <p:grpSpPr>
          <a:xfrm>
            <a:off x="5181796" y="2143307"/>
            <a:ext cx="3754831" cy="781637"/>
            <a:chOff x="2456145" y="-16933"/>
            <a:chExt cx="4536504" cy="781637"/>
          </a:xfrm>
        </p:grpSpPr>
        <p:sp>
          <p:nvSpPr>
            <p:cNvPr id="41" name="مستطيل مستدير الزوايا 40"/>
            <p:cNvSpPr/>
            <p:nvPr/>
          </p:nvSpPr>
          <p:spPr>
            <a:xfrm>
              <a:off x="2456145" y="0"/>
              <a:ext cx="4536504" cy="764704"/>
            </a:xfrm>
            <a:prstGeom prst="round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42" name="مستطيل مستدير الزوايا 41"/>
            <p:cNvSpPr/>
            <p:nvPr/>
          </p:nvSpPr>
          <p:spPr>
            <a:xfrm>
              <a:off x="2456146" y="-16933"/>
              <a:ext cx="4384502" cy="764704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47" name="مربع نص 46"/>
          <p:cNvSpPr txBox="1"/>
          <p:nvPr/>
        </p:nvSpPr>
        <p:spPr>
          <a:xfrm>
            <a:off x="5436096" y="2254314"/>
            <a:ext cx="3178634" cy="5539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000" b="1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المراد بمطياف الكتلة</a:t>
            </a:r>
            <a:endParaRPr lang="ar-SA" sz="3000" b="1" dirty="0">
              <a:solidFill>
                <a:srgbClr val="FFFF00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48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03647" y="4293096"/>
            <a:ext cx="6301934" cy="1690880"/>
          </a:xfrm>
          <a:prstGeom prst="rect">
            <a:avLst/>
          </a:prstGeom>
          <a:ln w="38100" cap="sq">
            <a:solidFill>
              <a:srgbClr val="FF0000"/>
            </a:solidFill>
            <a:prstDash val="dash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21596056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d"/>
        <p:sndAc>
          <p:stSnd>
            <p:snd r:embed="rId7" name="laser.wav"/>
          </p:stSnd>
        </p:sndAc>
      </p:transition>
    </mc:Choice>
    <mc:Fallback>
      <p:transition spd="slow">
        <p:fade/>
        <p:sndAc>
          <p:stSnd>
            <p:snd r:embed="rId3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46" grpId="0"/>
      <p:bldP spid="39" grpId="0"/>
      <p:bldP spid="4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8" descr="D:\Work2\exxit.png">
            <a:hlinkClick r:id="" action="ppaction://hlinkshowjump?jump=endshow"/>
            <a:hlinkHover r:id="" action="ppaction://noaction" highlightClick="1">
              <a:snd r:embed="rId4" name="الترجمة من Google_2.wav"/>
            </a:hlinkHover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4157" y="6042291"/>
            <a:ext cx="892103" cy="70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مجموعة 10"/>
          <p:cNvGrpSpPr/>
          <p:nvPr/>
        </p:nvGrpSpPr>
        <p:grpSpPr>
          <a:xfrm>
            <a:off x="1984382" y="6059330"/>
            <a:ext cx="6443601" cy="760831"/>
            <a:chOff x="1691680" y="5715517"/>
            <a:chExt cx="6443601" cy="1065706"/>
          </a:xfrm>
        </p:grpSpPr>
        <p:sp>
          <p:nvSpPr>
            <p:cNvPr id="12" name="سهم مسنن إلى اليمين 11">
              <a:hlinkClick r:id="" action="ppaction://hlinkshowjump?jump=previousslide"/>
            </p:cNvPr>
            <p:cNvSpPr/>
            <p:nvPr/>
          </p:nvSpPr>
          <p:spPr>
            <a:xfrm>
              <a:off x="5542993" y="5730239"/>
              <a:ext cx="2592288" cy="1050984"/>
            </a:xfrm>
            <a:prstGeom prst="notchedRightArrow">
              <a:avLst>
                <a:gd name="adj1" fmla="val 50000"/>
                <a:gd name="adj2" fmla="val 37571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السابق</a:t>
              </a:r>
            </a:p>
          </p:txBody>
        </p:sp>
        <p:sp>
          <p:nvSpPr>
            <p:cNvPr id="13" name="سهم مسنن إلى اليمين 12">
              <a:hlinkClick r:id="" action="ppaction://hlinkshowjump?jump=nextslide"/>
            </p:cNvPr>
            <p:cNvSpPr/>
            <p:nvPr/>
          </p:nvSpPr>
          <p:spPr>
            <a:xfrm flipH="1">
              <a:off x="1691680" y="5715517"/>
              <a:ext cx="2721452" cy="1050984"/>
            </a:xfrm>
            <a:prstGeom prst="notchedRightArrow">
              <a:avLst>
                <a:gd name="adj1" fmla="val 50000"/>
                <a:gd name="adj2" fmla="val 41714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التالي</a:t>
              </a:r>
            </a:p>
          </p:txBody>
        </p:sp>
        <p:sp>
          <p:nvSpPr>
            <p:cNvPr id="14" name="مخطط انسيابي: تحضير 13">
              <a:hlinkClick r:id="" action="ppaction://hlinkshowjump?jump=firstslide"/>
            </p:cNvPr>
            <p:cNvSpPr/>
            <p:nvPr/>
          </p:nvSpPr>
          <p:spPr>
            <a:xfrm>
              <a:off x="3412931" y="5792496"/>
              <a:ext cx="2952328" cy="926470"/>
            </a:xfrm>
            <a:prstGeom prst="flowChartPreparation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الرئــــيسية</a:t>
              </a:r>
            </a:p>
          </p:txBody>
        </p:sp>
      </p:grpSp>
      <p:grpSp>
        <p:nvGrpSpPr>
          <p:cNvPr id="29" name="مجموعة 28"/>
          <p:cNvGrpSpPr/>
          <p:nvPr/>
        </p:nvGrpSpPr>
        <p:grpSpPr>
          <a:xfrm>
            <a:off x="6144477" y="44624"/>
            <a:ext cx="2780452" cy="781637"/>
            <a:chOff x="2456145" y="-16933"/>
            <a:chExt cx="4536504" cy="781637"/>
          </a:xfrm>
        </p:grpSpPr>
        <p:sp>
          <p:nvSpPr>
            <p:cNvPr id="30" name="مستطيل مستدير الزوايا 29"/>
            <p:cNvSpPr/>
            <p:nvPr/>
          </p:nvSpPr>
          <p:spPr>
            <a:xfrm>
              <a:off x="2456145" y="0"/>
              <a:ext cx="4536504" cy="764704"/>
            </a:xfrm>
            <a:prstGeom prst="round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1" name="مستطيل مستدير الزوايا 30"/>
            <p:cNvSpPr/>
            <p:nvPr/>
          </p:nvSpPr>
          <p:spPr>
            <a:xfrm>
              <a:off x="2456146" y="-16933"/>
              <a:ext cx="4384502" cy="764704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32" name="مربع نص 31"/>
          <p:cNvSpPr txBox="1"/>
          <p:nvPr/>
        </p:nvSpPr>
        <p:spPr>
          <a:xfrm>
            <a:off x="6300191" y="155631"/>
            <a:ext cx="2302839" cy="5539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000" b="1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النتائج</a:t>
            </a:r>
            <a:endParaRPr lang="ar-SA" sz="3000" b="1" dirty="0">
              <a:solidFill>
                <a:srgbClr val="FFFF00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grpSp>
        <p:nvGrpSpPr>
          <p:cNvPr id="43" name="مجموعة 42"/>
          <p:cNvGrpSpPr/>
          <p:nvPr/>
        </p:nvGrpSpPr>
        <p:grpSpPr>
          <a:xfrm>
            <a:off x="2627784" y="908720"/>
            <a:ext cx="6298212" cy="656783"/>
            <a:chOff x="6156176" y="826988"/>
            <a:chExt cx="2987824" cy="787896"/>
          </a:xfrm>
        </p:grpSpPr>
        <p:sp>
          <p:nvSpPr>
            <p:cNvPr id="44" name="مستطيل 43"/>
            <p:cNvSpPr/>
            <p:nvPr/>
          </p:nvSpPr>
          <p:spPr>
            <a:xfrm>
              <a:off x="7131839" y="826988"/>
              <a:ext cx="2012161" cy="787896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sz="300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endParaRPr>
            </a:p>
          </p:txBody>
        </p:sp>
        <p:sp>
          <p:nvSpPr>
            <p:cNvPr id="45" name="مخطط انسيابي: معالجة متعاقبة 44"/>
            <p:cNvSpPr/>
            <p:nvPr/>
          </p:nvSpPr>
          <p:spPr>
            <a:xfrm>
              <a:off x="6156176" y="863000"/>
              <a:ext cx="2987824" cy="720080"/>
            </a:xfrm>
            <a:prstGeom prst="flowChartAlternateProcess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 sz="300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endParaRPr>
            </a:p>
          </p:txBody>
        </p:sp>
      </p:grpSp>
      <p:sp>
        <p:nvSpPr>
          <p:cNvPr id="46" name="مربع نص 45"/>
          <p:cNvSpPr txBox="1"/>
          <p:nvPr/>
        </p:nvSpPr>
        <p:spPr>
          <a:xfrm>
            <a:off x="2627784" y="980728"/>
            <a:ext cx="623471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>
              <a:defRPr/>
            </a:pPr>
            <a:r>
              <a:rPr lang="ar-SA" sz="3200" b="1" kern="0" dirty="0">
                <a:solidFill>
                  <a:sysClr val="windowText" lastClr="000000"/>
                </a:solidFill>
                <a:latin typeface="Sakkal Majalla" pitchFamily="2" charset="-78"/>
                <a:cs typeface="Sakkal Majalla" pitchFamily="2" charset="-78"/>
              </a:rPr>
              <a:t>نسبة شحنة الأيون إلى كتلته في مطياف الكتلة :</a:t>
            </a:r>
          </a:p>
        </p:txBody>
      </p:sp>
      <p:grpSp>
        <p:nvGrpSpPr>
          <p:cNvPr id="36" name="مجموعة 35"/>
          <p:cNvGrpSpPr/>
          <p:nvPr/>
        </p:nvGrpSpPr>
        <p:grpSpPr>
          <a:xfrm>
            <a:off x="3705632" y="3565465"/>
            <a:ext cx="5330863" cy="2311807"/>
            <a:chOff x="6156176" y="826988"/>
            <a:chExt cx="2987824" cy="787896"/>
          </a:xfrm>
        </p:grpSpPr>
        <p:sp>
          <p:nvSpPr>
            <p:cNvPr id="37" name="مستطيل 36"/>
            <p:cNvSpPr/>
            <p:nvPr/>
          </p:nvSpPr>
          <p:spPr>
            <a:xfrm>
              <a:off x="7131839" y="826988"/>
              <a:ext cx="2012161" cy="787896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sz="300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endParaRPr>
            </a:p>
          </p:txBody>
        </p:sp>
        <p:sp>
          <p:nvSpPr>
            <p:cNvPr id="38" name="مخطط انسيابي: معالجة متعاقبة 37"/>
            <p:cNvSpPr/>
            <p:nvPr/>
          </p:nvSpPr>
          <p:spPr>
            <a:xfrm>
              <a:off x="6156176" y="863000"/>
              <a:ext cx="2987824" cy="720080"/>
            </a:xfrm>
            <a:prstGeom prst="flowChartAlternateProcess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 sz="300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endParaRPr>
            </a:p>
          </p:txBody>
        </p:sp>
      </p:grpSp>
      <p:sp>
        <p:nvSpPr>
          <p:cNvPr id="39" name="مربع نص 38"/>
          <p:cNvSpPr txBox="1"/>
          <p:nvPr/>
        </p:nvSpPr>
        <p:spPr>
          <a:xfrm>
            <a:off x="3779912" y="3735320"/>
            <a:ext cx="5121078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defRPr/>
            </a:pPr>
            <a:r>
              <a:rPr lang="ar-SA" sz="3000" b="1" kern="0" dirty="0">
                <a:solidFill>
                  <a:sysClr val="windowText" lastClr="000000"/>
                </a:solidFill>
                <a:latin typeface="Sakkal Majalla" pitchFamily="2" charset="-78"/>
                <a:cs typeface="Sakkal Majalla" pitchFamily="2" charset="-78"/>
              </a:rPr>
              <a:t>عند</a:t>
            </a:r>
            <a:r>
              <a:rPr lang="ar-SA" sz="3000" b="1" kern="0" dirty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SA" sz="3000" b="1" kern="0" dirty="0">
                <a:solidFill>
                  <a:sysClr val="windowText" lastClr="000000"/>
                </a:solidFill>
                <a:latin typeface="Sakkal Majalla" pitchFamily="2" charset="-78"/>
                <a:cs typeface="Sakkal Majalla" pitchFamily="2" charset="-78"/>
              </a:rPr>
              <a:t>تحرير أول إلكترون نحصل على ذرة أحادية التأين (</a:t>
            </a:r>
            <a:r>
              <a:rPr lang="en-US" sz="3000" b="1" kern="0" dirty="0">
                <a:solidFill>
                  <a:sysClr val="windowText" lastClr="000000"/>
                </a:solidFill>
                <a:latin typeface="Sakkal Majalla" pitchFamily="2" charset="-78"/>
                <a:cs typeface="Sakkal Majalla" pitchFamily="2" charset="-78"/>
              </a:rPr>
              <a:t>1+</a:t>
            </a:r>
            <a:r>
              <a:rPr lang="ar-SA" sz="3000" b="1" kern="0" dirty="0" smtClean="0">
                <a:solidFill>
                  <a:sysClr val="windowText" lastClr="000000"/>
                </a:solidFill>
                <a:latin typeface="Sakkal Majalla" pitchFamily="2" charset="-78"/>
                <a:cs typeface="Sakkal Majalla" pitchFamily="2" charset="-78"/>
              </a:rPr>
              <a:t>)؛ </a:t>
            </a:r>
            <a:r>
              <a:rPr lang="ar-SA" sz="3000" b="1" kern="0" dirty="0">
                <a:solidFill>
                  <a:sysClr val="windowText" lastClr="000000"/>
                </a:solidFill>
                <a:latin typeface="Sakkal Majalla" pitchFamily="2" charset="-78"/>
                <a:cs typeface="Sakkal Majalla" pitchFamily="2" charset="-78"/>
              </a:rPr>
              <a:t>أي أن الإلكترونات المتسارعة ذات الطاقة العالية يمكن إنتاج أيونات أحادية وأيونات </a:t>
            </a:r>
            <a:r>
              <a:rPr lang="ar-SA" sz="3000" b="1" kern="0" dirty="0" smtClean="0">
                <a:solidFill>
                  <a:sysClr val="windowText" lastClr="000000"/>
                </a:solidFill>
                <a:latin typeface="Sakkal Majalla" pitchFamily="2" charset="-78"/>
                <a:cs typeface="Sakkal Majalla" pitchFamily="2" charset="-78"/>
              </a:rPr>
              <a:t>ثنائية</a:t>
            </a:r>
            <a:endParaRPr lang="ar-SA" sz="3000" b="1" kern="0" dirty="0">
              <a:solidFill>
                <a:sysClr val="windowText" lastClr="000000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grpSp>
        <p:nvGrpSpPr>
          <p:cNvPr id="40" name="مجموعة 39"/>
          <p:cNvGrpSpPr/>
          <p:nvPr/>
        </p:nvGrpSpPr>
        <p:grpSpPr>
          <a:xfrm>
            <a:off x="6382868" y="2650263"/>
            <a:ext cx="2636436" cy="781637"/>
            <a:chOff x="2456145" y="-16933"/>
            <a:chExt cx="4536504" cy="781637"/>
          </a:xfrm>
        </p:grpSpPr>
        <p:sp>
          <p:nvSpPr>
            <p:cNvPr id="41" name="مستطيل مستدير الزوايا 40"/>
            <p:cNvSpPr/>
            <p:nvPr/>
          </p:nvSpPr>
          <p:spPr>
            <a:xfrm>
              <a:off x="2456145" y="0"/>
              <a:ext cx="4536504" cy="764704"/>
            </a:xfrm>
            <a:prstGeom prst="round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42" name="مستطيل مستدير الزوايا 41"/>
            <p:cNvSpPr/>
            <p:nvPr/>
          </p:nvSpPr>
          <p:spPr>
            <a:xfrm>
              <a:off x="2456146" y="-16933"/>
              <a:ext cx="4384502" cy="764704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47" name="مربع نص 46"/>
          <p:cNvSpPr txBox="1"/>
          <p:nvPr/>
        </p:nvSpPr>
        <p:spPr>
          <a:xfrm>
            <a:off x="6588610" y="2761270"/>
            <a:ext cx="2231862" cy="5539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000" b="1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تحليل النظائر</a:t>
            </a:r>
            <a:endParaRPr lang="ar-SA" sz="3000" b="1" dirty="0">
              <a:solidFill>
                <a:srgbClr val="FFFF00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24" name="عنوان 1"/>
          <p:cNvSpPr txBox="1">
            <a:spLocks/>
          </p:cNvSpPr>
          <p:nvPr/>
        </p:nvSpPr>
        <p:spPr>
          <a:xfrm>
            <a:off x="2990727" y="1520984"/>
            <a:ext cx="1151855" cy="1273191"/>
          </a:xfrm>
          <a:prstGeom prst="rect">
            <a:avLst/>
          </a:prstGeom>
        </p:spPr>
        <p:txBody>
          <a:bodyPr lIns="45720" rIns="4572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t>q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t>m</a:t>
            </a:r>
            <a:endParaRPr kumimoji="0" lang="ar-SA" sz="3600" b="1" i="0" u="none" strike="noStrike" kern="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Franklin Gothic Book"/>
              <a:ea typeface="+mj-ea"/>
              <a:cs typeface="Tahoma"/>
            </a:endParaRPr>
          </a:p>
        </p:txBody>
      </p:sp>
      <p:sp>
        <p:nvSpPr>
          <p:cNvPr id="25" name="عنوان 1"/>
          <p:cNvSpPr txBox="1">
            <a:spLocks/>
          </p:cNvSpPr>
          <p:nvPr/>
        </p:nvSpPr>
        <p:spPr>
          <a:xfrm>
            <a:off x="38399" y="1609710"/>
            <a:ext cx="9144000" cy="710952"/>
          </a:xfrm>
          <a:prstGeom prst="rect">
            <a:avLst/>
          </a:prstGeom>
        </p:spPr>
        <p:txBody>
          <a:bodyPr lIns="45720" rIns="4572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t>___ = __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t>_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t>___</a:t>
            </a:r>
            <a:endParaRPr kumimoji="0" lang="ar-SA" sz="4000" b="1" i="0" u="none" strike="noStrike" kern="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Franklin Gothic Book"/>
              <a:ea typeface="+mj-ea"/>
              <a:cs typeface="Tahoma"/>
            </a:endParaRPr>
          </a:p>
        </p:txBody>
      </p:sp>
      <p:sp>
        <p:nvSpPr>
          <p:cNvPr id="26" name="عنوان 1"/>
          <p:cNvSpPr txBox="1">
            <a:spLocks/>
          </p:cNvSpPr>
          <p:nvPr/>
        </p:nvSpPr>
        <p:spPr>
          <a:xfrm>
            <a:off x="4610399" y="1450232"/>
            <a:ext cx="1764704" cy="1607211"/>
          </a:xfrm>
          <a:prstGeom prst="rect">
            <a:avLst/>
          </a:prstGeom>
        </p:spPr>
        <p:txBody>
          <a:bodyPr lIns="45720" rIns="4572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t>2V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t>B</a:t>
            </a:r>
            <a:r>
              <a:rPr kumimoji="0" lang="en-US" sz="3600" b="1" i="0" u="none" strike="noStrike" kern="0" cap="none" spc="0" normalizeH="0" baseline="3000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t>2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t>r</a:t>
            </a:r>
            <a:r>
              <a:rPr kumimoji="0" lang="en-US" sz="3600" b="1" i="0" u="none" strike="noStrike" kern="0" cap="none" spc="0" normalizeH="0" baseline="3000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t>2</a:t>
            </a:r>
            <a:endParaRPr kumimoji="0" lang="ar-SA" sz="3600" b="1" i="0" u="none" strike="noStrike" kern="0" cap="none" spc="0" normalizeH="0" baseline="3000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Franklin Gothic Book"/>
              <a:ea typeface="+mj-ea"/>
              <a:cs typeface="Tahoma"/>
            </a:endParaRPr>
          </a:p>
        </p:txBody>
      </p:sp>
      <p:pic>
        <p:nvPicPr>
          <p:cNvPr id="27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3528" y="2780928"/>
            <a:ext cx="3243126" cy="326616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40211576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d"/>
        <p:sndAc>
          <p:stSnd>
            <p:snd r:embed="rId7" name="laser.wav"/>
          </p:stSnd>
        </p:sndAc>
      </p:transition>
    </mc:Choice>
    <mc:Fallback>
      <p:transition spd="slow">
        <p:fade/>
        <p:sndAc>
          <p:stSnd>
            <p:snd r:embed="rId3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46" grpId="0"/>
      <p:bldP spid="39" grpId="0"/>
      <p:bldP spid="47" grpId="0"/>
      <p:bldP spid="24" grpId="0"/>
      <p:bldP spid="25" grpId="0"/>
      <p:bldP spid="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8" descr="D:\Work2\exxit.png">
            <a:hlinkClick r:id="" action="ppaction://hlinkshowjump?jump=endshow"/>
            <a:hlinkHover r:id="" action="ppaction://noaction" highlightClick="1">
              <a:snd r:embed="rId4" name="الترجمة من Google_2.wav"/>
            </a:hlinkHover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4157" y="6042291"/>
            <a:ext cx="892103" cy="70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مجموعة 10"/>
          <p:cNvGrpSpPr/>
          <p:nvPr/>
        </p:nvGrpSpPr>
        <p:grpSpPr>
          <a:xfrm>
            <a:off x="1984382" y="6059330"/>
            <a:ext cx="6443601" cy="760831"/>
            <a:chOff x="1691680" y="5715517"/>
            <a:chExt cx="6443601" cy="1065706"/>
          </a:xfrm>
        </p:grpSpPr>
        <p:sp>
          <p:nvSpPr>
            <p:cNvPr id="12" name="سهم مسنن إلى اليمين 11">
              <a:hlinkClick r:id="" action="ppaction://hlinkshowjump?jump=previousslide"/>
            </p:cNvPr>
            <p:cNvSpPr/>
            <p:nvPr/>
          </p:nvSpPr>
          <p:spPr>
            <a:xfrm>
              <a:off x="5542993" y="5730239"/>
              <a:ext cx="2592288" cy="1050984"/>
            </a:xfrm>
            <a:prstGeom prst="notchedRightArrow">
              <a:avLst>
                <a:gd name="adj1" fmla="val 50000"/>
                <a:gd name="adj2" fmla="val 37571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السابق</a:t>
              </a:r>
            </a:p>
          </p:txBody>
        </p:sp>
        <p:sp>
          <p:nvSpPr>
            <p:cNvPr id="13" name="سهم مسنن إلى اليمين 12">
              <a:hlinkClick r:id="" action="ppaction://hlinkshowjump?jump=nextslide"/>
            </p:cNvPr>
            <p:cNvSpPr/>
            <p:nvPr/>
          </p:nvSpPr>
          <p:spPr>
            <a:xfrm flipH="1">
              <a:off x="1691680" y="5715517"/>
              <a:ext cx="2721452" cy="1050984"/>
            </a:xfrm>
            <a:prstGeom prst="notchedRightArrow">
              <a:avLst>
                <a:gd name="adj1" fmla="val 50000"/>
                <a:gd name="adj2" fmla="val 41714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التالي</a:t>
              </a:r>
            </a:p>
          </p:txBody>
        </p:sp>
        <p:sp>
          <p:nvSpPr>
            <p:cNvPr id="14" name="مخطط انسيابي: تحضير 13">
              <a:hlinkClick r:id="" action="ppaction://hlinkshowjump?jump=firstslide"/>
            </p:cNvPr>
            <p:cNvSpPr/>
            <p:nvPr/>
          </p:nvSpPr>
          <p:spPr>
            <a:xfrm>
              <a:off x="3412931" y="5792496"/>
              <a:ext cx="2952328" cy="926470"/>
            </a:xfrm>
            <a:prstGeom prst="flowChartPreparation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الرئــــيسية</a:t>
              </a:r>
            </a:p>
          </p:txBody>
        </p:sp>
      </p:grpSp>
      <p:grpSp>
        <p:nvGrpSpPr>
          <p:cNvPr id="29" name="مجموعة 28"/>
          <p:cNvGrpSpPr/>
          <p:nvPr/>
        </p:nvGrpSpPr>
        <p:grpSpPr>
          <a:xfrm>
            <a:off x="6144477" y="44624"/>
            <a:ext cx="2780452" cy="781637"/>
            <a:chOff x="2456145" y="-16933"/>
            <a:chExt cx="4536504" cy="781637"/>
          </a:xfrm>
        </p:grpSpPr>
        <p:sp>
          <p:nvSpPr>
            <p:cNvPr id="30" name="مستطيل مستدير الزوايا 29"/>
            <p:cNvSpPr/>
            <p:nvPr/>
          </p:nvSpPr>
          <p:spPr>
            <a:xfrm>
              <a:off x="2456145" y="0"/>
              <a:ext cx="4536504" cy="764704"/>
            </a:xfrm>
            <a:prstGeom prst="round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1" name="مستطيل مستدير الزوايا 30"/>
            <p:cNvSpPr/>
            <p:nvPr/>
          </p:nvSpPr>
          <p:spPr>
            <a:xfrm>
              <a:off x="2456146" y="-16933"/>
              <a:ext cx="4384502" cy="764704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32" name="مربع نص 31"/>
          <p:cNvSpPr txBox="1"/>
          <p:nvPr/>
        </p:nvSpPr>
        <p:spPr>
          <a:xfrm>
            <a:off x="6300191" y="155631"/>
            <a:ext cx="2302839" cy="5539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000" b="1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تطبيقات أخرى</a:t>
            </a:r>
            <a:endParaRPr lang="ar-SA" sz="3000" b="1" dirty="0">
              <a:solidFill>
                <a:srgbClr val="FFFF00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grpSp>
        <p:nvGrpSpPr>
          <p:cNvPr id="43" name="مجموعة 42"/>
          <p:cNvGrpSpPr/>
          <p:nvPr/>
        </p:nvGrpSpPr>
        <p:grpSpPr>
          <a:xfrm>
            <a:off x="3923928" y="1260049"/>
            <a:ext cx="5002068" cy="656783"/>
            <a:chOff x="6156176" y="826988"/>
            <a:chExt cx="2987824" cy="787896"/>
          </a:xfrm>
        </p:grpSpPr>
        <p:sp>
          <p:nvSpPr>
            <p:cNvPr id="44" name="مستطيل 43"/>
            <p:cNvSpPr/>
            <p:nvPr/>
          </p:nvSpPr>
          <p:spPr>
            <a:xfrm>
              <a:off x="7131839" y="826988"/>
              <a:ext cx="2012161" cy="787896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sz="300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endParaRPr>
            </a:p>
          </p:txBody>
        </p:sp>
        <p:sp>
          <p:nvSpPr>
            <p:cNvPr id="45" name="مخطط انسيابي: معالجة متعاقبة 44"/>
            <p:cNvSpPr/>
            <p:nvPr/>
          </p:nvSpPr>
          <p:spPr>
            <a:xfrm>
              <a:off x="6156176" y="863000"/>
              <a:ext cx="2987824" cy="720080"/>
            </a:xfrm>
            <a:prstGeom prst="flowChartAlternateProcess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 sz="300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endParaRPr>
            </a:p>
          </p:txBody>
        </p:sp>
      </p:grpSp>
      <p:sp>
        <p:nvSpPr>
          <p:cNvPr id="46" name="مربع نص 45"/>
          <p:cNvSpPr txBox="1"/>
          <p:nvPr/>
        </p:nvSpPr>
        <p:spPr>
          <a:xfrm>
            <a:off x="3923928" y="1332057"/>
            <a:ext cx="493857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>
              <a:defRPr/>
            </a:pPr>
            <a:r>
              <a:rPr lang="ar-SA" sz="3200" b="1" kern="0" dirty="0" smtClean="0">
                <a:solidFill>
                  <a:sysClr val="windowText" lastClr="000000"/>
                </a:solidFill>
                <a:latin typeface="Sakkal Majalla" pitchFamily="2" charset="-78"/>
                <a:cs typeface="Sakkal Majalla" pitchFamily="2" charset="-78"/>
              </a:rPr>
              <a:t>لمطياف الكتلة استخدامات متعددة:</a:t>
            </a:r>
            <a:endParaRPr lang="ar-SA" sz="3200" b="1" kern="0" dirty="0">
              <a:solidFill>
                <a:sysClr val="windowText" lastClr="000000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28" name="عنوان 1"/>
          <p:cNvSpPr txBox="1">
            <a:spLocks/>
          </p:cNvSpPr>
          <p:nvPr/>
        </p:nvSpPr>
        <p:spPr>
          <a:xfrm>
            <a:off x="1461794" y="2205013"/>
            <a:ext cx="7452088" cy="719931"/>
          </a:xfrm>
          <a:prstGeom prst="rect">
            <a:avLst/>
          </a:prstGeom>
        </p:spPr>
        <p:txBody>
          <a:bodyPr lIns="45720" rIns="4572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0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Sakkal Majalla" pitchFamily="2" charset="-78"/>
                <a:ea typeface="+mj-ea"/>
                <a:cs typeface="Sakkal Majalla" pitchFamily="2" charset="-78"/>
              </a:rPr>
              <a:t>(1) لفحص عينة من اليورانيوم إلى النظائر المكونة </a:t>
            </a:r>
            <a:r>
              <a:rPr kumimoji="0" lang="ar-SA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Sakkal Majalla" pitchFamily="2" charset="-78"/>
                <a:ea typeface="+mj-ea"/>
                <a:cs typeface="Sakkal Majalla" pitchFamily="2" charset="-78"/>
              </a:rPr>
              <a:t>لها.</a:t>
            </a:r>
            <a:endParaRPr kumimoji="0" lang="ar-SA" sz="3000" b="1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Sakkal Majalla" pitchFamily="2" charset="-78"/>
              <a:ea typeface="+mj-ea"/>
              <a:cs typeface="Sakkal Majalla" pitchFamily="2" charset="-78"/>
            </a:endParaRPr>
          </a:p>
        </p:txBody>
      </p:sp>
      <p:sp>
        <p:nvSpPr>
          <p:cNvPr id="33" name="عنوان 1"/>
          <p:cNvSpPr txBox="1">
            <a:spLocks/>
          </p:cNvSpPr>
          <p:nvPr/>
        </p:nvSpPr>
        <p:spPr>
          <a:xfrm>
            <a:off x="347735" y="2924944"/>
            <a:ext cx="8545523" cy="936104"/>
          </a:xfrm>
          <a:prstGeom prst="rect">
            <a:avLst/>
          </a:prstGeom>
        </p:spPr>
        <p:txBody>
          <a:bodyPr lIns="45720" rIns="4572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0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Sakkal Majalla" pitchFamily="2" charset="-78"/>
                <a:ea typeface="+mj-ea"/>
                <a:cs typeface="Sakkal Majalla" pitchFamily="2" charset="-78"/>
              </a:rPr>
              <a:t>(2) </a:t>
            </a:r>
            <a:r>
              <a:rPr kumimoji="0" lang="ar-SA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Sakkal Majalla" pitchFamily="2" charset="-78"/>
                <a:ea typeface="+mj-ea"/>
                <a:cs typeface="Sakkal Majalla" pitchFamily="2" charset="-78"/>
              </a:rPr>
              <a:t>لالتقاط </a:t>
            </a:r>
            <a:r>
              <a:rPr kumimoji="0" lang="ar-SA" sz="30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Sakkal Majalla" pitchFamily="2" charset="-78"/>
                <a:ea typeface="+mj-ea"/>
                <a:cs typeface="Sakkal Majalla" pitchFamily="2" charset="-78"/>
              </a:rPr>
              <a:t>وتحديد أثر كميات الجزيئات في عينة </a:t>
            </a:r>
            <a:r>
              <a:rPr kumimoji="0" lang="ar-SA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Sakkal Majalla" pitchFamily="2" charset="-78"/>
                <a:ea typeface="+mj-ea"/>
                <a:cs typeface="Sakkal Majalla" pitchFamily="2" charset="-78"/>
              </a:rPr>
              <a:t>ما.</a:t>
            </a:r>
            <a:endParaRPr kumimoji="0" lang="ar-SA" sz="3000" b="1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Sakkal Majalla" pitchFamily="2" charset="-78"/>
              <a:ea typeface="+mj-ea"/>
              <a:cs typeface="Sakkal Majalla" pitchFamily="2" charset="-78"/>
            </a:endParaRPr>
          </a:p>
        </p:txBody>
      </p:sp>
      <p:sp>
        <p:nvSpPr>
          <p:cNvPr id="34" name="عنوان 1"/>
          <p:cNvSpPr txBox="1">
            <a:spLocks/>
          </p:cNvSpPr>
          <p:nvPr/>
        </p:nvSpPr>
        <p:spPr>
          <a:xfrm>
            <a:off x="852986" y="4032672"/>
            <a:ext cx="8006032" cy="105251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3000" b="1" kern="0" dirty="0">
                <a:latin typeface="Sakkal Majalla" pitchFamily="2" charset="-78"/>
                <a:ea typeface="+mj-ea"/>
                <a:cs typeface="Sakkal Majalla" pitchFamily="2" charset="-78"/>
              </a:rPr>
              <a:t>(وهذا التطبيق يستخدم على نظاق واسع في علوم البيئة والعلوم الجنائية 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9609469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d"/>
        <p:sndAc>
          <p:stSnd>
            <p:snd r:embed="rId6" name="laser.wav"/>
          </p:stSnd>
        </p:sndAc>
      </p:transition>
    </mc:Choice>
    <mc:Fallback>
      <p:transition spd="slow">
        <p:fade/>
        <p:sndAc>
          <p:stSnd>
            <p:snd r:embed="rId3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46" grpId="0"/>
      <p:bldP spid="28" grpId="0"/>
      <p:bldP spid="33" grpId="0"/>
      <p:bldP spid="3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مستطيل 19"/>
          <p:cNvSpPr/>
          <p:nvPr/>
        </p:nvSpPr>
        <p:spPr>
          <a:xfrm>
            <a:off x="-514831" y="4016493"/>
            <a:ext cx="5096137" cy="1077218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reflection blurRad="6350" stA="52000" endA="300" endPos="35000" dir="5400000" sy="-100000" algn="bl" rotWithShape="0"/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SA" sz="3200" b="1" kern="0" dirty="0">
                <a:solidFill>
                  <a:prstClr val="black"/>
                </a:solidFill>
                <a:latin typeface="Franklin Gothic Book"/>
              </a:rPr>
              <a:t>تفاعلات المجالات الكهربائية </a:t>
            </a:r>
            <a:endParaRPr lang="ar-SA" sz="3200" b="1" kern="0" dirty="0" smtClean="0">
              <a:solidFill>
                <a:prstClr val="black"/>
              </a:solidFill>
              <a:latin typeface="Franklin Gothic Book"/>
            </a:endParaRPr>
          </a:p>
          <a:p>
            <a:pPr algn="ctr">
              <a:defRPr/>
            </a:pPr>
            <a:r>
              <a:rPr lang="ar-SA" sz="3200" b="1" kern="0" dirty="0" smtClean="0">
                <a:solidFill>
                  <a:prstClr val="black"/>
                </a:solidFill>
                <a:latin typeface="Franklin Gothic Book"/>
              </a:rPr>
              <a:t>و </a:t>
            </a:r>
            <a:r>
              <a:rPr lang="ar-SA" sz="3200" b="1" kern="0" dirty="0">
                <a:solidFill>
                  <a:prstClr val="black"/>
                </a:solidFill>
                <a:latin typeface="Franklin Gothic Book"/>
              </a:rPr>
              <a:t>المغناطيسية والمادة </a:t>
            </a:r>
            <a:endParaRPr lang="ar-EG" sz="3200" b="1" kern="0" dirty="0">
              <a:solidFill>
                <a:prstClr val="black"/>
              </a:solidFill>
              <a:latin typeface="Franklin Gothic Book"/>
            </a:endParaRPr>
          </a:p>
        </p:txBody>
      </p:sp>
      <p:sp>
        <p:nvSpPr>
          <p:cNvPr id="21" name="مستطيل 11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-232334" y="494386"/>
            <a:ext cx="4846907" cy="1446550"/>
          </a:xfrm>
          <a:prstGeom prst="rect">
            <a:avLst/>
          </a:prstGeom>
          <a:noFill/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EG" sz="4400" b="1" kern="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Flow-Bold"/>
              </a:rPr>
              <a:t>الفصل </a:t>
            </a:r>
            <a:r>
              <a:rPr lang="ar-SA" sz="4400" b="1" kern="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Flow-Bold"/>
              </a:rPr>
              <a:t>السابع</a:t>
            </a:r>
            <a:r>
              <a:rPr lang="ar-EG" sz="4400" b="1" kern="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Flow-Bold"/>
              </a:rPr>
              <a:t>    </a:t>
            </a:r>
            <a:endParaRPr lang="en-US" sz="4400" b="1" kern="0" dirty="0" smtClean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GEFlow-Bold"/>
              <a:cs typeface="Arial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EG" sz="4400" b="1" kern="0" dirty="0" smtClean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Flow-Bold"/>
              </a:rPr>
              <a:t>الكهر</a:t>
            </a:r>
            <a:r>
              <a:rPr lang="ar-SA" sz="4400" b="1" kern="0" dirty="0" smtClean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Flow-Bold"/>
              </a:rPr>
              <a:t>ومغناطيسية</a:t>
            </a:r>
            <a:endParaRPr lang="ar-EG" sz="4400" b="1" kern="0" dirty="0">
              <a:ln w="11430"/>
              <a:solidFill>
                <a:srgbClr val="FFC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GEFlow-Bold"/>
            </a:endParaRPr>
          </a:p>
        </p:txBody>
      </p:sp>
      <p:sp>
        <p:nvSpPr>
          <p:cNvPr id="22" name="مستطيل 11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611560" y="2577098"/>
            <a:ext cx="3058491" cy="707886"/>
          </a:xfrm>
          <a:prstGeom prst="rect">
            <a:avLst/>
          </a:prstGeom>
          <a:noFill/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ar-EG" sz="4000" b="1" kern="0" dirty="0" smtClean="0">
                <a:ln w="11430"/>
                <a:solidFill>
                  <a:srgbClr val="002060"/>
                </a:solidFill>
                <a:latin typeface="GEFlow-Bold"/>
              </a:rPr>
              <a:t>الدرس الاول</a:t>
            </a:r>
            <a:endParaRPr lang="ar-SA" sz="4000" b="1" kern="0" dirty="0" smtClean="0">
              <a:ln w="11430"/>
              <a:solidFill>
                <a:srgbClr val="002060"/>
              </a:solidFill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1278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flip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8" descr="D:\Work2\exxit.png">
            <a:hlinkClick r:id="" action="ppaction://hlinkshowjump?jump=endshow"/>
            <a:hlinkHover r:id="" action="ppaction://noaction" highlightClick="1">
              <a:snd r:embed="rId4" name="الترجمة من Google_2.wav"/>
            </a:hlinkHover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4157" y="6042291"/>
            <a:ext cx="892103" cy="70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مجموعة 10"/>
          <p:cNvGrpSpPr/>
          <p:nvPr/>
        </p:nvGrpSpPr>
        <p:grpSpPr>
          <a:xfrm>
            <a:off x="1984382" y="6059330"/>
            <a:ext cx="6443601" cy="760831"/>
            <a:chOff x="1691680" y="5715517"/>
            <a:chExt cx="6443601" cy="1065706"/>
          </a:xfrm>
        </p:grpSpPr>
        <p:sp>
          <p:nvSpPr>
            <p:cNvPr id="12" name="سهم مسنن إلى اليمين 11">
              <a:hlinkClick r:id="" action="ppaction://hlinkshowjump?jump=previousslide"/>
            </p:cNvPr>
            <p:cNvSpPr/>
            <p:nvPr/>
          </p:nvSpPr>
          <p:spPr>
            <a:xfrm>
              <a:off x="5542993" y="5730239"/>
              <a:ext cx="2592288" cy="1050984"/>
            </a:xfrm>
            <a:prstGeom prst="notchedRightArrow">
              <a:avLst>
                <a:gd name="adj1" fmla="val 50000"/>
                <a:gd name="adj2" fmla="val 37571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السابق</a:t>
              </a:r>
            </a:p>
          </p:txBody>
        </p:sp>
        <p:sp>
          <p:nvSpPr>
            <p:cNvPr id="13" name="سهم مسنن إلى اليمين 12">
              <a:hlinkClick r:id="" action="ppaction://hlinkshowjump?jump=nextslide"/>
            </p:cNvPr>
            <p:cNvSpPr/>
            <p:nvPr/>
          </p:nvSpPr>
          <p:spPr>
            <a:xfrm flipH="1">
              <a:off x="1691680" y="5715517"/>
              <a:ext cx="2721452" cy="1050984"/>
            </a:xfrm>
            <a:prstGeom prst="notchedRightArrow">
              <a:avLst>
                <a:gd name="adj1" fmla="val 50000"/>
                <a:gd name="adj2" fmla="val 41714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التالي</a:t>
              </a:r>
            </a:p>
          </p:txBody>
        </p:sp>
        <p:sp>
          <p:nvSpPr>
            <p:cNvPr id="14" name="مخطط انسيابي: تحضير 13">
              <a:hlinkClick r:id="" action="ppaction://hlinkshowjump?jump=firstslide"/>
            </p:cNvPr>
            <p:cNvSpPr/>
            <p:nvPr/>
          </p:nvSpPr>
          <p:spPr>
            <a:xfrm>
              <a:off x="3412931" y="5792496"/>
              <a:ext cx="2952328" cy="926470"/>
            </a:xfrm>
            <a:prstGeom prst="flowChartPreparation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الرئــــيسية</a:t>
              </a:r>
            </a:p>
          </p:txBody>
        </p:sp>
      </p:grpSp>
      <p:grpSp>
        <p:nvGrpSpPr>
          <p:cNvPr id="4" name="مجموعة 3"/>
          <p:cNvGrpSpPr/>
          <p:nvPr/>
        </p:nvGrpSpPr>
        <p:grpSpPr>
          <a:xfrm>
            <a:off x="6804248" y="116632"/>
            <a:ext cx="2160240" cy="764704"/>
            <a:chOff x="2339752" y="0"/>
            <a:chExt cx="4536504" cy="764704"/>
          </a:xfrm>
        </p:grpSpPr>
        <p:sp>
          <p:nvSpPr>
            <p:cNvPr id="2" name="مستطيل مستدير الزوايا 1"/>
            <p:cNvSpPr/>
            <p:nvPr/>
          </p:nvSpPr>
          <p:spPr>
            <a:xfrm>
              <a:off x="2339752" y="0"/>
              <a:ext cx="4536504" cy="764704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" name="مستطيل مستدير الزوايا 2"/>
            <p:cNvSpPr/>
            <p:nvPr/>
          </p:nvSpPr>
          <p:spPr>
            <a:xfrm>
              <a:off x="2555776" y="0"/>
              <a:ext cx="4320480" cy="764704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5" name="مربع نص 4"/>
          <p:cNvSpPr txBox="1"/>
          <p:nvPr/>
        </p:nvSpPr>
        <p:spPr>
          <a:xfrm>
            <a:off x="7020272" y="188640"/>
            <a:ext cx="1820065" cy="63094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500" b="1" spc="50" dirty="0" smtClean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glow rad="53100">
                    <a:srgbClr val="F79646">
                      <a:satMod val="180000"/>
                      <a:alpha val="30000"/>
                    </a:srgbClr>
                  </a:glow>
                </a:effectLst>
                <a:latin typeface="Sakkal Majalla" pitchFamily="2" charset="-78"/>
                <a:cs typeface="Sakkal Majalla" pitchFamily="2" charset="-78"/>
              </a:rPr>
              <a:t>مقدمة</a:t>
            </a:r>
            <a:endParaRPr lang="ar-SA" sz="3500" b="1" spc="50" dirty="0">
              <a:ln w="12700" cmpd="sng">
                <a:solidFill>
                  <a:srgbClr val="F79646">
                    <a:satMod val="120000"/>
                    <a:shade val="80000"/>
                  </a:srgbClr>
                </a:solidFill>
                <a:prstDash val="solid"/>
              </a:ln>
              <a:solidFill>
                <a:prstClr val="black"/>
              </a:solidFill>
              <a:effectLst>
                <a:glow rad="53100">
                  <a:srgbClr val="F79646">
                    <a:satMod val="180000"/>
                    <a:alpha val="30000"/>
                  </a:srgbClr>
                </a:glow>
              </a:effectLst>
              <a:latin typeface="Sakkal Majalla" pitchFamily="2" charset="-78"/>
              <a:cs typeface="Sakkal Majalla" pitchFamily="2" charset="-78"/>
            </a:endParaRPr>
          </a:p>
        </p:txBody>
      </p:sp>
      <p:grpSp>
        <p:nvGrpSpPr>
          <p:cNvPr id="8" name="مجموعة 7"/>
          <p:cNvGrpSpPr/>
          <p:nvPr/>
        </p:nvGrpSpPr>
        <p:grpSpPr>
          <a:xfrm>
            <a:off x="1030208" y="1122850"/>
            <a:ext cx="8023264" cy="1082014"/>
            <a:chOff x="6156176" y="840904"/>
            <a:chExt cx="2987824" cy="787896"/>
          </a:xfrm>
        </p:grpSpPr>
        <p:sp>
          <p:nvSpPr>
            <p:cNvPr id="7" name="مستطيل 6"/>
            <p:cNvSpPr/>
            <p:nvPr/>
          </p:nvSpPr>
          <p:spPr>
            <a:xfrm>
              <a:off x="7131839" y="840904"/>
              <a:ext cx="2012161" cy="78789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6" name="مخطط انسيابي: معالجة متعاقبة 5"/>
            <p:cNvSpPr/>
            <p:nvPr/>
          </p:nvSpPr>
          <p:spPr>
            <a:xfrm>
              <a:off x="6156176" y="863000"/>
              <a:ext cx="2987824" cy="720080"/>
            </a:xfrm>
            <a:prstGeom prst="flowChartAlternateProcess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15" name="مربع نص 14"/>
          <p:cNvSpPr txBox="1"/>
          <p:nvPr/>
        </p:nvSpPr>
        <p:spPr>
          <a:xfrm>
            <a:off x="683568" y="1157690"/>
            <a:ext cx="8306405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>
              <a:defRPr/>
            </a:pPr>
            <a:r>
              <a:rPr lang="ar-SA" sz="3000" b="1" kern="0" dirty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من أنواع الموجات الكهرومغناطيسية التي تبث </a:t>
            </a:r>
            <a:r>
              <a:rPr lang="ar-SA" sz="3000" b="1" kern="0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عبر  </a:t>
            </a:r>
            <a:r>
              <a:rPr lang="ar-SA" sz="3000" b="1" kern="0" dirty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الهواء لتزويدك بأشكال مختلفة من الاتصالات منها </a:t>
            </a:r>
            <a:r>
              <a:rPr lang="ar-SA" sz="3000" b="1" kern="0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المذياع </a:t>
            </a:r>
            <a:r>
              <a:rPr lang="ar-SA" sz="3000" b="1" kern="0" dirty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والتلفاز :</a:t>
            </a:r>
          </a:p>
        </p:txBody>
      </p:sp>
      <p:grpSp>
        <p:nvGrpSpPr>
          <p:cNvPr id="44" name="مجموعة 43"/>
          <p:cNvGrpSpPr/>
          <p:nvPr/>
        </p:nvGrpSpPr>
        <p:grpSpPr>
          <a:xfrm>
            <a:off x="2230815" y="2639292"/>
            <a:ext cx="4645441" cy="1725812"/>
            <a:chOff x="6156176" y="840904"/>
            <a:chExt cx="2987824" cy="787896"/>
          </a:xfrm>
        </p:grpSpPr>
        <p:sp>
          <p:nvSpPr>
            <p:cNvPr id="45" name="مستطيل 44"/>
            <p:cNvSpPr/>
            <p:nvPr/>
          </p:nvSpPr>
          <p:spPr>
            <a:xfrm>
              <a:off x="8286603" y="840904"/>
              <a:ext cx="857397" cy="78789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46" name="مخطط انسيابي: معالجة متعاقبة 45"/>
            <p:cNvSpPr/>
            <p:nvPr/>
          </p:nvSpPr>
          <p:spPr>
            <a:xfrm>
              <a:off x="6156176" y="863000"/>
              <a:ext cx="2987824" cy="720080"/>
            </a:xfrm>
            <a:prstGeom prst="flowChartAlternateProcess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47" name="مربع نص 46"/>
          <p:cNvSpPr txBox="1"/>
          <p:nvPr/>
        </p:nvSpPr>
        <p:spPr>
          <a:xfrm>
            <a:off x="2599872" y="2753690"/>
            <a:ext cx="4212885" cy="14773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/>
            <a:r>
              <a:rPr lang="ar-SA" sz="3000" b="1" dirty="0" smtClean="0">
                <a:latin typeface="Sakkal Majalla" pitchFamily="2" charset="-78"/>
                <a:cs typeface="Sakkal Majalla" pitchFamily="2" charset="-78"/>
              </a:rPr>
              <a:t>1- موجات الراديو القصيرة.</a:t>
            </a:r>
          </a:p>
          <a:p>
            <a:pPr lvl="0"/>
            <a:r>
              <a:rPr lang="ar-SA" sz="30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2- موجات </a:t>
            </a:r>
            <a:r>
              <a:rPr lang="ar-SA" sz="3000" b="1" dirty="0" err="1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الميكرويف</a:t>
            </a:r>
            <a:r>
              <a:rPr lang="ar-SA" sz="30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.</a:t>
            </a:r>
          </a:p>
          <a:p>
            <a:r>
              <a:rPr lang="ar-SA" sz="30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3- </a:t>
            </a:r>
            <a:r>
              <a:rPr lang="ar-SA" sz="3000" b="1" kern="0" dirty="0">
                <a:solidFill>
                  <a:sysClr val="windowText" lastClr="000000"/>
                </a:solidFill>
                <a:latin typeface="Sakkal Majalla" pitchFamily="2" charset="-78"/>
                <a:cs typeface="Sakkal Majalla" pitchFamily="2" charset="-78"/>
              </a:rPr>
              <a:t>إشارة التلفاز (</a:t>
            </a:r>
            <a:r>
              <a:rPr lang="en-US" sz="3000" b="1" kern="0" dirty="0">
                <a:solidFill>
                  <a:sysClr val="windowText" lastClr="000000"/>
                </a:solidFill>
                <a:latin typeface="Sakkal Majalla" pitchFamily="2" charset="-78"/>
                <a:cs typeface="Sakkal Majalla" pitchFamily="2" charset="-78"/>
              </a:rPr>
              <a:t>UHF</a:t>
            </a:r>
            <a:r>
              <a:rPr lang="ar-SA" sz="3000" b="1" kern="0" dirty="0">
                <a:solidFill>
                  <a:sysClr val="windowText" lastClr="000000"/>
                </a:solidFill>
                <a:latin typeface="Sakkal Majalla" pitchFamily="2" charset="-78"/>
                <a:cs typeface="Sakkal Majalla" pitchFamily="2" charset="-78"/>
              </a:rPr>
              <a:t>) و (</a:t>
            </a:r>
            <a:r>
              <a:rPr lang="en-US" sz="3000" b="1" kern="0" dirty="0">
                <a:solidFill>
                  <a:sysClr val="windowText" lastClr="000000"/>
                </a:solidFill>
                <a:latin typeface="Sakkal Majalla" pitchFamily="2" charset="-78"/>
                <a:cs typeface="Sakkal Majalla" pitchFamily="2" charset="-78"/>
              </a:rPr>
              <a:t>VHF</a:t>
            </a:r>
            <a:r>
              <a:rPr lang="ar-SA" sz="3000" b="1" kern="0" dirty="0" smtClean="0">
                <a:solidFill>
                  <a:sysClr val="windowText" lastClr="000000"/>
                </a:solidFill>
                <a:latin typeface="Sakkal Majalla" pitchFamily="2" charset="-78"/>
                <a:cs typeface="Sakkal Majalla" pitchFamily="2" charset="-78"/>
              </a:rPr>
              <a:t>)</a:t>
            </a:r>
            <a:endParaRPr lang="ar-SA" sz="3000" b="1" dirty="0">
              <a:solidFill>
                <a:prstClr val="black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grpSp>
        <p:nvGrpSpPr>
          <p:cNvPr id="26" name="مجموعة 25"/>
          <p:cNvGrpSpPr/>
          <p:nvPr/>
        </p:nvGrpSpPr>
        <p:grpSpPr>
          <a:xfrm>
            <a:off x="1030207" y="4651242"/>
            <a:ext cx="8059843" cy="1082014"/>
            <a:chOff x="6156176" y="827587"/>
            <a:chExt cx="3001445" cy="787896"/>
          </a:xfrm>
        </p:grpSpPr>
        <p:sp>
          <p:nvSpPr>
            <p:cNvPr id="27" name="مستطيل 26"/>
            <p:cNvSpPr/>
            <p:nvPr/>
          </p:nvSpPr>
          <p:spPr>
            <a:xfrm>
              <a:off x="7145460" y="827587"/>
              <a:ext cx="2012161" cy="78789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8" name="مخطط انسيابي: معالجة متعاقبة 27"/>
            <p:cNvSpPr/>
            <p:nvPr/>
          </p:nvSpPr>
          <p:spPr>
            <a:xfrm>
              <a:off x="6156176" y="863000"/>
              <a:ext cx="2987824" cy="720080"/>
            </a:xfrm>
            <a:prstGeom prst="flowChartAlternateProcess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29" name="مربع نص 28"/>
          <p:cNvSpPr txBox="1"/>
          <p:nvPr/>
        </p:nvSpPr>
        <p:spPr>
          <a:xfrm>
            <a:off x="683568" y="4704370"/>
            <a:ext cx="8306405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000" b="1" kern="0" dirty="0">
                <a:solidFill>
                  <a:sysClr val="windowText" lastClr="000000"/>
                </a:solidFill>
                <a:latin typeface="Sakkal Majalla" pitchFamily="2" charset="-78"/>
                <a:cs typeface="Sakkal Majalla" pitchFamily="2" charset="-78"/>
              </a:rPr>
              <a:t>جميع هذه الموجات تتكون من مجالات كهربائية ومغناطيسية تنتشر في الفضاء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6610847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d"/>
        <p:sndAc>
          <p:stSnd>
            <p:snd r:embed="rId6" name="laser.wav"/>
          </p:stSnd>
        </p:sndAc>
      </p:transition>
    </mc:Choice>
    <mc:Fallback>
      <p:transition spd="slow">
        <p:fade/>
        <p:sndAc>
          <p:stSnd>
            <p:snd r:embed="rId3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5" grpId="0"/>
      <p:bldP spid="47" grpId="0"/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8" descr="D:\Work2\exxit.png">
            <a:hlinkClick r:id="" action="ppaction://hlinkshowjump?jump=endshow"/>
            <a:hlinkHover r:id="" action="ppaction://noaction" highlightClick="1">
              <a:snd r:embed="rId4" name="الترجمة من Google_2.wav"/>
            </a:hlinkHover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4157" y="6042291"/>
            <a:ext cx="892103" cy="70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مجموعة 10"/>
          <p:cNvGrpSpPr/>
          <p:nvPr/>
        </p:nvGrpSpPr>
        <p:grpSpPr>
          <a:xfrm>
            <a:off x="1984382" y="6059330"/>
            <a:ext cx="6443601" cy="760831"/>
            <a:chOff x="1691680" y="5715517"/>
            <a:chExt cx="6443601" cy="1065706"/>
          </a:xfrm>
        </p:grpSpPr>
        <p:sp>
          <p:nvSpPr>
            <p:cNvPr id="12" name="سهم مسنن إلى اليمين 11">
              <a:hlinkClick r:id="" action="ppaction://hlinkshowjump?jump=previousslide"/>
            </p:cNvPr>
            <p:cNvSpPr/>
            <p:nvPr/>
          </p:nvSpPr>
          <p:spPr>
            <a:xfrm>
              <a:off x="5542993" y="5730239"/>
              <a:ext cx="2592288" cy="1050984"/>
            </a:xfrm>
            <a:prstGeom prst="notchedRightArrow">
              <a:avLst>
                <a:gd name="adj1" fmla="val 50000"/>
                <a:gd name="adj2" fmla="val 37571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السابق</a:t>
              </a:r>
            </a:p>
          </p:txBody>
        </p:sp>
        <p:sp>
          <p:nvSpPr>
            <p:cNvPr id="13" name="سهم مسنن إلى اليمين 12">
              <a:hlinkClick r:id="" action="ppaction://hlinkshowjump?jump=nextslide"/>
            </p:cNvPr>
            <p:cNvSpPr/>
            <p:nvPr/>
          </p:nvSpPr>
          <p:spPr>
            <a:xfrm flipH="1">
              <a:off x="1691680" y="5715517"/>
              <a:ext cx="2721452" cy="1050984"/>
            </a:xfrm>
            <a:prstGeom prst="notchedRightArrow">
              <a:avLst>
                <a:gd name="adj1" fmla="val 50000"/>
                <a:gd name="adj2" fmla="val 41714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التالي</a:t>
              </a:r>
            </a:p>
          </p:txBody>
        </p:sp>
        <p:sp>
          <p:nvSpPr>
            <p:cNvPr id="14" name="مخطط انسيابي: تحضير 13">
              <a:hlinkClick r:id="" action="ppaction://hlinkshowjump?jump=firstslide"/>
            </p:cNvPr>
            <p:cNvSpPr/>
            <p:nvPr/>
          </p:nvSpPr>
          <p:spPr>
            <a:xfrm>
              <a:off x="3412931" y="5792496"/>
              <a:ext cx="2952328" cy="926470"/>
            </a:xfrm>
            <a:prstGeom prst="flowChartPreparation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الرئــــيسية</a:t>
              </a:r>
            </a:p>
          </p:txBody>
        </p:sp>
      </p:grpSp>
      <p:grpSp>
        <p:nvGrpSpPr>
          <p:cNvPr id="8" name="مجموعة 7"/>
          <p:cNvGrpSpPr/>
          <p:nvPr/>
        </p:nvGrpSpPr>
        <p:grpSpPr>
          <a:xfrm>
            <a:off x="683570" y="168688"/>
            <a:ext cx="8225282" cy="1082014"/>
            <a:chOff x="6156176" y="840904"/>
            <a:chExt cx="2987824" cy="787896"/>
          </a:xfrm>
        </p:grpSpPr>
        <p:sp>
          <p:nvSpPr>
            <p:cNvPr id="7" name="مستطيل 6"/>
            <p:cNvSpPr/>
            <p:nvPr/>
          </p:nvSpPr>
          <p:spPr>
            <a:xfrm>
              <a:off x="7131839" y="840904"/>
              <a:ext cx="2012161" cy="78789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6" name="مخطط انسيابي: معالجة متعاقبة 5"/>
            <p:cNvSpPr/>
            <p:nvPr/>
          </p:nvSpPr>
          <p:spPr>
            <a:xfrm>
              <a:off x="6156176" y="863000"/>
              <a:ext cx="2987824" cy="720080"/>
            </a:xfrm>
            <a:prstGeom prst="flowChartAlternateProcess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15" name="مربع نص 14"/>
          <p:cNvSpPr txBox="1"/>
          <p:nvPr/>
        </p:nvSpPr>
        <p:spPr>
          <a:xfrm>
            <a:off x="827584" y="191542"/>
            <a:ext cx="8017769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>
              <a:defRPr/>
            </a:pPr>
            <a:r>
              <a:rPr lang="ar-SA" sz="3200" b="1" kern="0" dirty="0">
                <a:solidFill>
                  <a:sysClr val="windowText" lastClr="000000"/>
                </a:solidFill>
                <a:latin typeface="Sakkal Majalla" pitchFamily="2" charset="-78"/>
                <a:cs typeface="Sakkal Majalla" pitchFamily="2" charset="-78"/>
              </a:rPr>
              <a:t>ومفتاح فهم سلوك هذه الموجات هو فهم طبيعة الإلكترون لأن الموجات الكهرومغناطيسية تنتج عن مسارعة الإلكترونات</a:t>
            </a:r>
          </a:p>
        </p:txBody>
      </p:sp>
      <p:grpSp>
        <p:nvGrpSpPr>
          <p:cNvPr id="29" name="مجموعة 28"/>
          <p:cNvGrpSpPr/>
          <p:nvPr/>
        </p:nvGrpSpPr>
        <p:grpSpPr>
          <a:xfrm>
            <a:off x="5756578" y="2924944"/>
            <a:ext cx="3168352" cy="781637"/>
            <a:chOff x="2456145" y="-16933"/>
            <a:chExt cx="4536504" cy="781637"/>
          </a:xfrm>
        </p:grpSpPr>
        <p:sp>
          <p:nvSpPr>
            <p:cNvPr id="30" name="مستطيل مستدير الزوايا 29"/>
            <p:cNvSpPr/>
            <p:nvPr/>
          </p:nvSpPr>
          <p:spPr>
            <a:xfrm>
              <a:off x="2456145" y="0"/>
              <a:ext cx="4536504" cy="764704"/>
            </a:xfrm>
            <a:prstGeom prst="round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1" name="مستطيل مستدير الزوايا 30"/>
            <p:cNvSpPr/>
            <p:nvPr/>
          </p:nvSpPr>
          <p:spPr>
            <a:xfrm>
              <a:off x="2456146" y="-16933"/>
              <a:ext cx="4384502" cy="764704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32" name="مربع نص 31"/>
          <p:cNvSpPr txBox="1"/>
          <p:nvPr/>
        </p:nvSpPr>
        <p:spPr>
          <a:xfrm>
            <a:off x="5835695" y="3035951"/>
            <a:ext cx="2767336" cy="5539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000" b="1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كتلة الإلكترون</a:t>
            </a:r>
            <a:endParaRPr lang="ar-SA" sz="3000" b="1" dirty="0">
              <a:solidFill>
                <a:srgbClr val="FFFF00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grpSp>
        <p:nvGrpSpPr>
          <p:cNvPr id="23" name="مجموعة 22"/>
          <p:cNvGrpSpPr/>
          <p:nvPr/>
        </p:nvGrpSpPr>
        <p:grpSpPr>
          <a:xfrm>
            <a:off x="683570" y="1608848"/>
            <a:ext cx="8225282" cy="1082014"/>
            <a:chOff x="6156176" y="840904"/>
            <a:chExt cx="2987824" cy="787896"/>
          </a:xfrm>
        </p:grpSpPr>
        <p:sp>
          <p:nvSpPr>
            <p:cNvPr id="24" name="مستطيل 23"/>
            <p:cNvSpPr/>
            <p:nvPr/>
          </p:nvSpPr>
          <p:spPr>
            <a:xfrm>
              <a:off x="7131839" y="840904"/>
              <a:ext cx="2012161" cy="78789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5" name="مخطط انسيابي: معالجة متعاقبة 24"/>
            <p:cNvSpPr/>
            <p:nvPr/>
          </p:nvSpPr>
          <p:spPr>
            <a:xfrm>
              <a:off x="6156176" y="863000"/>
              <a:ext cx="2987824" cy="720080"/>
            </a:xfrm>
            <a:prstGeom prst="flowChartAlternateProcess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35" name="مربع نص 34"/>
          <p:cNvSpPr txBox="1"/>
          <p:nvPr/>
        </p:nvSpPr>
        <p:spPr>
          <a:xfrm>
            <a:off x="827584" y="1631702"/>
            <a:ext cx="8017769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>
              <a:defRPr/>
            </a:pPr>
            <a:r>
              <a:rPr lang="ar-SA" sz="3200" b="1" kern="0" dirty="0">
                <a:solidFill>
                  <a:sysClr val="windowText" lastClr="000000"/>
                </a:solidFill>
                <a:latin typeface="Sakkal Majalla" pitchFamily="2" charset="-78"/>
                <a:cs typeface="Sakkal Majalla" pitchFamily="2" charset="-78"/>
              </a:rPr>
              <a:t>تبث هذه الموجات وتلتقط بوساطة الهوائيات وهي أدوات مصنوعة من مواد تحتوي على إلكترونات أيضاً</a:t>
            </a:r>
          </a:p>
        </p:txBody>
      </p:sp>
      <p:grpSp>
        <p:nvGrpSpPr>
          <p:cNvPr id="43" name="مجموعة 42"/>
          <p:cNvGrpSpPr/>
          <p:nvPr/>
        </p:nvGrpSpPr>
        <p:grpSpPr>
          <a:xfrm>
            <a:off x="683568" y="3971729"/>
            <a:ext cx="8242427" cy="1761527"/>
            <a:chOff x="6156176" y="826988"/>
            <a:chExt cx="2987824" cy="787896"/>
          </a:xfrm>
        </p:grpSpPr>
        <p:sp>
          <p:nvSpPr>
            <p:cNvPr id="44" name="مستطيل 43"/>
            <p:cNvSpPr/>
            <p:nvPr/>
          </p:nvSpPr>
          <p:spPr>
            <a:xfrm>
              <a:off x="7131839" y="826988"/>
              <a:ext cx="2012161" cy="787896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45" name="مخطط انسيابي: معالجة متعاقبة 44"/>
            <p:cNvSpPr/>
            <p:nvPr/>
          </p:nvSpPr>
          <p:spPr>
            <a:xfrm>
              <a:off x="6156176" y="863000"/>
              <a:ext cx="2987824" cy="720080"/>
            </a:xfrm>
            <a:prstGeom prst="flowChartAlternateProcess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46" name="مربع نص 45"/>
          <p:cNvSpPr txBox="1"/>
          <p:nvPr/>
        </p:nvSpPr>
        <p:spPr>
          <a:xfrm>
            <a:off x="683569" y="4103201"/>
            <a:ext cx="8178929" cy="206210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>
              <a:defRPr/>
            </a:pPr>
            <a:r>
              <a:rPr lang="ar-SA" sz="3200" b="1" kern="0" dirty="0">
                <a:solidFill>
                  <a:sysClr val="windowText" lastClr="000000"/>
                </a:solidFill>
                <a:latin typeface="Sakkal Majalla" pitchFamily="2" charset="-78"/>
                <a:cs typeface="Sakkal Majalla" pitchFamily="2" charset="-78"/>
              </a:rPr>
              <a:t>اكتشف العالم روبرت مليكان من تعليق قطرة </a:t>
            </a:r>
            <a:r>
              <a:rPr lang="ar-SA" sz="3200" b="1" kern="0" dirty="0" smtClean="0">
                <a:solidFill>
                  <a:sysClr val="windowText" lastClr="000000"/>
                </a:solidFill>
                <a:latin typeface="Sakkal Majalla" pitchFamily="2" charset="-78"/>
                <a:cs typeface="Sakkal Majalla" pitchFamily="2" charset="-78"/>
              </a:rPr>
              <a:t>زيت مشحونة </a:t>
            </a:r>
            <a:r>
              <a:rPr lang="ar-SA" sz="3200" b="1" kern="0" dirty="0">
                <a:solidFill>
                  <a:sysClr val="windowText" lastClr="000000"/>
                </a:solidFill>
                <a:latin typeface="Sakkal Majalla" pitchFamily="2" charset="-78"/>
                <a:cs typeface="Sakkal Majalla" pitchFamily="2" charset="-78"/>
              </a:rPr>
              <a:t>داخل مجال كهربائي وموازنتها فيه ليتمكن </a:t>
            </a:r>
            <a:r>
              <a:rPr lang="ar-SA" sz="3200" b="1" kern="0" dirty="0" smtClean="0">
                <a:solidFill>
                  <a:sysClr val="windowText" lastClr="000000"/>
                </a:solidFill>
                <a:latin typeface="Sakkal Majalla" pitchFamily="2" charset="-78"/>
                <a:cs typeface="Sakkal Majalla" pitchFamily="2" charset="-78"/>
              </a:rPr>
              <a:t>من </a:t>
            </a:r>
            <a:r>
              <a:rPr lang="ar-SA" sz="3200" b="1" kern="0" dirty="0">
                <a:solidFill>
                  <a:sysClr val="windowText" lastClr="000000"/>
                </a:solidFill>
                <a:latin typeface="Sakkal Majalla" pitchFamily="2" charset="-78"/>
                <a:cs typeface="Sakkal Majalla" pitchFamily="2" charset="-78"/>
              </a:rPr>
              <a:t>تحديد شحنة الإلكترون (</a:t>
            </a:r>
            <a:r>
              <a:rPr lang="en-US" sz="3200" b="1" kern="0" dirty="0">
                <a:solidFill>
                  <a:sysClr val="windowText" lastClr="000000"/>
                </a:solidFill>
                <a:latin typeface="Sakkal Majalla" pitchFamily="2" charset="-78"/>
                <a:cs typeface="Sakkal Majalla" pitchFamily="2" charset="-78"/>
              </a:rPr>
              <a:t>q</a:t>
            </a:r>
            <a:r>
              <a:rPr lang="ar-SA" sz="3200" b="1" kern="0" dirty="0">
                <a:solidFill>
                  <a:sysClr val="windowText" lastClr="000000"/>
                </a:solidFill>
                <a:latin typeface="Sakkal Majalla" pitchFamily="2" charset="-78"/>
                <a:cs typeface="Sakkal Majalla" pitchFamily="2" charset="-78"/>
              </a:rPr>
              <a:t>) وهي تساوي </a:t>
            </a:r>
            <a:r>
              <a:rPr lang="ar-SA" sz="3200" b="1" kern="0" dirty="0" smtClean="0">
                <a:solidFill>
                  <a:sysClr val="windowText" lastClr="000000"/>
                </a:solidFill>
                <a:latin typeface="Sakkal Majalla" pitchFamily="2" charset="-78"/>
                <a:cs typeface="Sakkal Majalla" pitchFamily="2" charset="-78"/>
              </a:rPr>
              <a:t>:   </a:t>
            </a:r>
            <a:r>
              <a:rPr lang="en-US" sz="3200" b="1" kern="0" dirty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1.602x10-19 c</a:t>
            </a:r>
            <a:endParaRPr lang="ar-SA" sz="3200" b="1" kern="0" dirty="0">
              <a:solidFill>
                <a:srgbClr val="FF0000"/>
              </a:solidFill>
              <a:latin typeface="Sakkal Majalla" pitchFamily="2" charset="-78"/>
              <a:cs typeface="Sakkal Majalla" pitchFamily="2" charset="-7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ar-SA" sz="3200" b="1" kern="0" dirty="0">
              <a:solidFill>
                <a:sysClr val="windowText" lastClr="000000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4838462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d"/>
        <p:sndAc>
          <p:stSnd>
            <p:snd r:embed="rId6" name="laser.wav"/>
          </p:stSnd>
        </p:sndAc>
      </p:transition>
    </mc:Choice>
    <mc:Fallback>
      <p:transition spd="slow">
        <p:fade/>
        <p:sndAc>
          <p:stSnd>
            <p:snd r:embed="rId3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2" grpId="0"/>
      <p:bldP spid="35" grpId="0"/>
      <p:bldP spid="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8" descr="D:\Work2\exxit.png">
            <a:hlinkClick r:id="" action="ppaction://hlinkshowjump?jump=endshow"/>
            <a:hlinkHover r:id="" action="ppaction://noaction" highlightClick="1">
              <a:snd r:embed="rId4" name="الترجمة من Google_2.wav"/>
            </a:hlinkHover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4157" y="6042291"/>
            <a:ext cx="892103" cy="70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مجموعة 10"/>
          <p:cNvGrpSpPr/>
          <p:nvPr/>
        </p:nvGrpSpPr>
        <p:grpSpPr>
          <a:xfrm>
            <a:off x="1984382" y="6059330"/>
            <a:ext cx="6443601" cy="760831"/>
            <a:chOff x="1691680" y="5715517"/>
            <a:chExt cx="6443601" cy="1065706"/>
          </a:xfrm>
        </p:grpSpPr>
        <p:sp>
          <p:nvSpPr>
            <p:cNvPr id="12" name="سهم مسنن إلى اليمين 11">
              <a:hlinkClick r:id="" action="ppaction://hlinkshowjump?jump=previousslide"/>
            </p:cNvPr>
            <p:cNvSpPr/>
            <p:nvPr/>
          </p:nvSpPr>
          <p:spPr>
            <a:xfrm>
              <a:off x="5542993" y="5730239"/>
              <a:ext cx="2592288" cy="1050984"/>
            </a:xfrm>
            <a:prstGeom prst="notchedRightArrow">
              <a:avLst>
                <a:gd name="adj1" fmla="val 50000"/>
                <a:gd name="adj2" fmla="val 37571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السابق</a:t>
              </a:r>
            </a:p>
          </p:txBody>
        </p:sp>
        <p:sp>
          <p:nvSpPr>
            <p:cNvPr id="13" name="سهم مسنن إلى اليمين 12">
              <a:hlinkClick r:id="" action="ppaction://hlinkshowjump?jump=nextslide"/>
            </p:cNvPr>
            <p:cNvSpPr/>
            <p:nvPr/>
          </p:nvSpPr>
          <p:spPr>
            <a:xfrm flipH="1">
              <a:off x="1691680" y="5715517"/>
              <a:ext cx="2721452" cy="1050984"/>
            </a:xfrm>
            <a:prstGeom prst="notchedRightArrow">
              <a:avLst>
                <a:gd name="adj1" fmla="val 50000"/>
                <a:gd name="adj2" fmla="val 41714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التالي</a:t>
              </a:r>
            </a:p>
          </p:txBody>
        </p:sp>
        <p:sp>
          <p:nvSpPr>
            <p:cNvPr id="14" name="مخطط انسيابي: تحضير 13">
              <a:hlinkClick r:id="" action="ppaction://hlinkshowjump?jump=firstslide"/>
            </p:cNvPr>
            <p:cNvSpPr/>
            <p:nvPr/>
          </p:nvSpPr>
          <p:spPr>
            <a:xfrm>
              <a:off x="3412931" y="5792496"/>
              <a:ext cx="2952328" cy="926470"/>
            </a:xfrm>
            <a:prstGeom prst="flowChartPreparation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الرئــــيسية</a:t>
              </a:r>
            </a:p>
          </p:txBody>
        </p:sp>
      </p:grpSp>
      <p:grpSp>
        <p:nvGrpSpPr>
          <p:cNvPr id="8" name="مجموعة 7"/>
          <p:cNvGrpSpPr/>
          <p:nvPr/>
        </p:nvGrpSpPr>
        <p:grpSpPr>
          <a:xfrm>
            <a:off x="2195736" y="93679"/>
            <a:ext cx="6713115" cy="1650200"/>
            <a:chOff x="6156176" y="840904"/>
            <a:chExt cx="2987824" cy="787896"/>
          </a:xfrm>
        </p:grpSpPr>
        <p:sp>
          <p:nvSpPr>
            <p:cNvPr id="7" name="مستطيل 6"/>
            <p:cNvSpPr/>
            <p:nvPr/>
          </p:nvSpPr>
          <p:spPr>
            <a:xfrm>
              <a:off x="7131839" y="840904"/>
              <a:ext cx="2012161" cy="78789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6" name="مخطط انسيابي: معالجة متعاقبة 5"/>
            <p:cNvSpPr/>
            <p:nvPr/>
          </p:nvSpPr>
          <p:spPr>
            <a:xfrm>
              <a:off x="6156176" y="863000"/>
              <a:ext cx="2987824" cy="720080"/>
            </a:xfrm>
            <a:prstGeom prst="flowChartAlternateProcess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15" name="مربع نص 14"/>
          <p:cNvSpPr txBox="1"/>
          <p:nvPr/>
        </p:nvSpPr>
        <p:spPr>
          <a:xfrm>
            <a:off x="1984382" y="191542"/>
            <a:ext cx="6860971" cy="14773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000" b="1" kern="0" dirty="0">
                <a:solidFill>
                  <a:sysClr val="windowText" lastClr="000000"/>
                </a:solidFill>
                <a:latin typeface="Sakkal Majalla" pitchFamily="2" charset="-78"/>
                <a:cs typeface="Sakkal Majalla" pitchFamily="2" charset="-78"/>
              </a:rPr>
              <a:t>تمكن العالم البريطاني تومسون من تحديد نسبة شحنة الإلكترون إلى كتلته (</a:t>
            </a:r>
            <a:r>
              <a:rPr lang="en-US" sz="3000" b="1" kern="0" dirty="0">
                <a:solidFill>
                  <a:sysClr val="windowText" lastClr="000000"/>
                </a:solidFill>
                <a:latin typeface="Sakkal Majalla" pitchFamily="2" charset="-78"/>
                <a:cs typeface="Sakkal Majalla" pitchFamily="2" charset="-78"/>
              </a:rPr>
              <a:t>q/m</a:t>
            </a:r>
            <a:r>
              <a:rPr lang="ar-SA" sz="3000" b="1" kern="0" dirty="0">
                <a:solidFill>
                  <a:sysClr val="windowText" lastClr="000000"/>
                </a:solidFill>
                <a:latin typeface="Sakkal Majalla" pitchFamily="2" charset="-78"/>
                <a:cs typeface="Sakkal Majalla" pitchFamily="2" charset="-78"/>
              </a:rPr>
              <a:t>) و بذلك تمكن من حساب كتلة الإلكترون</a:t>
            </a:r>
          </a:p>
        </p:txBody>
      </p:sp>
      <p:grpSp>
        <p:nvGrpSpPr>
          <p:cNvPr id="29" name="مجموعة 28"/>
          <p:cNvGrpSpPr/>
          <p:nvPr/>
        </p:nvGrpSpPr>
        <p:grpSpPr>
          <a:xfrm>
            <a:off x="3491880" y="2287323"/>
            <a:ext cx="5433050" cy="781637"/>
            <a:chOff x="2456145" y="-16933"/>
            <a:chExt cx="4536504" cy="781637"/>
          </a:xfrm>
        </p:grpSpPr>
        <p:sp>
          <p:nvSpPr>
            <p:cNvPr id="30" name="مستطيل مستدير الزوايا 29"/>
            <p:cNvSpPr/>
            <p:nvPr/>
          </p:nvSpPr>
          <p:spPr>
            <a:xfrm>
              <a:off x="2456145" y="0"/>
              <a:ext cx="4536504" cy="764704"/>
            </a:xfrm>
            <a:prstGeom prst="round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1" name="مستطيل مستدير الزوايا 30"/>
            <p:cNvSpPr/>
            <p:nvPr/>
          </p:nvSpPr>
          <p:spPr>
            <a:xfrm>
              <a:off x="2456146" y="-16933"/>
              <a:ext cx="4384502" cy="764704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32" name="مربع نص 31"/>
          <p:cNvSpPr txBox="1"/>
          <p:nvPr/>
        </p:nvSpPr>
        <p:spPr>
          <a:xfrm>
            <a:off x="3857638" y="2398330"/>
            <a:ext cx="4745393" cy="5539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000" b="1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تجربة تومسون مع الإلكترونات</a:t>
            </a:r>
            <a:endParaRPr lang="ar-SA" sz="3000" b="1" dirty="0">
              <a:solidFill>
                <a:srgbClr val="FFFF00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grpSp>
        <p:nvGrpSpPr>
          <p:cNvPr id="43" name="مجموعة 42"/>
          <p:cNvGrpSpPr/>
          <p:nvPr/>
        </p:nvGrpSpPr>
        <p:grpSpPr>
          <a:xfrm>
            <a:off x="683568" y="3683697"/>
            <a:ext cx="8242427" cy="1761527"/>
            <a:chOff x="6156176" y="826988"/>
            <a:chExt cx="2987824" cy="787896"/>
          </a:xfrm>
        </p:grpSpPr>
        <p:sp>
          <p:nvSpPr>
            <p:cNvPr id="44" name="مستطيل 43"/>
            <p:cNvSpPr/>
            <p:nvPr/>
          </p:nvSpPr>
          <p:spPr>
            <a:xfrm>
              <a:off x="7131839" y="826988"/>
              <a:ext cx="2012161" cy="787896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45" name="مخطط انسيابي: معالجة متعاقبة 44"/>
            <p:cNvSpPr/>
            <p:nvPr/>
          </p:nvSpPr>
          <p:spPr>
            <a:xfrm>
              <a:off x="6156176" y="863000"/>
              <a:ext cx="2987824" cy="720080"/>
            </a:xfrm>
            <a:prstGeom prst="flowChartAlternateProcess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46" name="مربع نص 45"/>
          <p:cNvSpPr txBox="1"/>
          <p:nvPr/>
        </p:nvSpPr>
        <p:spPr>
          <a:xfrm>
            <a:off x="683569" y="3827713"/>
            <a:ext cx="8178929" cy="14773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defRPr/>
            </a:pPr>
            <a:r>
              <a:rPr lang="ar-SA" sz="3000" b="1" kern="0" dirty="0">
                <a:solidFill>
                  <a:sysClr val="windowText" lastClr="000000"/>
                </a:solidFill>
                <a:latin typeface="Sakkal Majalla" pitchFamily="2" charset="-78"/>
                <a:cs typeface="Sakkal Majalla" pitchFamily="2" charset="-78"/>
              </a:rPr>
              <a:t>استخدم انبوب أشعة المهبط : وهو جهاز يولد حزمة </a:t>
            </a:r>
            <a:r>
              <a:rPr lang="ar-SA" sz="3000" b="1" kern="0" dirty="0" smtClean="0">
                <a:solidFill>
                  <a:sysClr val="windowText" lastClr="000000"/>
                </a:solidFill>
                <a:latin typeface="Sakkal Majalla" pitchFamily="2" charset="-78"/>
                <a:cs typeface="Sakkal Majalla" pitchFamily="2" charset="-78"/>
              </a:rPr>
              <a:t>إلكترونات </a:t>
            </a:r>
            <a:r>
              <a:rPr lang="ar-SA" sz="3000" b="1" kern="0" dirty="0">
                <a:solidFill>
                  <a:sysClr val="windowText" lastClr="000000"/>
                </a:solidFill>
                <a:latin typeface="Sakkal Majalla" pitchFamily="2" charset="-78"/>
                <a:cs typeface="Sakkal Majalla" pitchFamily="2" charset="-78"/>
              </a:rPr>
              <a:t>ولتقليل من التصادمات بين الإلكترونات وجزيئات الهواء فقد فرغ تومسون الأنبوب من الهواء إلى درجة </a:t>
            </a:r>
            <a:r>
              <a:rPr lang="ar-SA" sz="3000" b="1" kern="0" dirty="0" smtClean="0">
                <a:solidFill>
                  <a:sysClr val="windowText" lastClr="000000"/>
                </a:solidFill>
                <a:latin typeface="Sakkal Majalla" pitchFamily="2" charset="-78"/>
                <a:cs typeface="Sakkal Majalla" pitchFamily="2" charset="-78"/>
              </a:rPr>
              <a:t>كبيرة</a:t>
            </a:r>
            <a:endParaRPr lang="ar-SA" sz="3000" b="1" kern="0" dirty="0">
              <a:solidFill>
                <a:sysClr val="windowText" lastClr="000000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8823241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d"/>
        <p:sndAc>
          <p:stSnd>
            <p:snd r:embed="rId6" name="laser.wav"/>
          </p:stSnd>
        </p:sndAc>
      </p:transition>
    </mc:Choice>
    <mc:Fallback>
      <p:transition spd="slow">
        <p:fade/>
        <p:sndAc>
          <p:stSnd>
            <p:snd r:embed="rId3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2" grpId="0"/>
      <p:bldP spid="4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8" descr="D:\Work2\exxit.png">
            <a:hlinkClick r:id="" action="ppaction://hlinkshowjump?jump=endshow"/>
            <a:hlinkHover r:id="" action="ppaction://noaction" highlightClick="1">
              <a:snd r:embed="rId4" name="الترجمة من Google_2.wav"/>
            </a:hlinkHover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4157" y="6042291"/>
            <a:ext cx="892103" cy="70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مجموعة 10"/>
          <p:cNvGrpSpPr/>
          <p:nvPr/>
        </p:nvGrpSpPr>
        <p:grpSpPr>
          <a:xfrm>
            <a:off x="1984382" y="6059330"/>
            <a:ext cx="6443601" cy="760831"/>
            <a:chOff x="1691680" y="5715517"/>
            <a:chExt cx="6443601" cy="1065706"/>
          </a:xfrm>
        </p:grpSpPr>
        <p:sp>
          <p:nvSpPr>
            <p:cNvPr id="12" name="سهم مسنن إلى اليمين 11">
              <a:hlinkClick r:id="" action="ppaction://hlinkshowjump?jump=previousslide"/>
            </p:cNvPr>
            <p:cNvSpPr/>
            <p:nvPr/>
          </p:nvSpPr>
          <p:spPr>
            <a:xfrm>
              <a:off x="5542993" y="5730239"/>
              <a:ext cx="2592288" cy="1050984"/>
            </a:xfrm>
            <a:prstGeom prst="notchedRightArrow">
              <a:avLst>
                <a:gd name="adj1" fmla="val 50000"/>
                <a:gd name="adj2" fmla="val 37571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السابق</a:t>
              </a:r>
            </a:p>
          </p:txBody>
        </p:sp>
        <p:sp>
          <p:nvSpPr>
            <p:cNvPr id="13" name="سهم مسنن إلى اليمين 12">
              <a:hlinkClick r:id="" action="ppaction://hlinkshowjump?jump=nextslide"/>
            </p:cNvPr>
            <p:cNvSpPr/>
            <p:nvPr/>
          </p:nvSpPr>
          <p:spPr>
            <a:xfrm flipH="1">
              <a:off x="1691680" y="5715517"/>
              <a:ext cx="2721452" cy="1050984"/>
            </a:xfrm>
            <a:prstGeom prst="notchedRightArrow">
              <a:avLst>
                <a:gd name="adj1" fmla="val 50000"/>
                <a:gd name="adj2" fmla="val 41714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التالي</a:t>
              </a:r>
            </a:p>
          </p:txBody>
        </p:sp>
        <p:sp>
          <p:nvSpPr>
            <p:cNvPr id="14" name="مخطط انسيابي: تحضير 13">
              <a:hlinkClick r:id="" action="ppaction://hlinkshowjump?jump=firstslide"/>
            </p:cNvPr>
            <p:cNvSpPr/>
            <p:nvPr/>
          </p:nvSpPr>
          <p:spPr>
            <a:xfrm>
              <a:off x="3412931" y="5792496"/>
              <a:ext cx="2952328" cy="926470"/>
            </a:xfrm>
            <a:prstGeom prst="flowChartPreparation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الرئــــيسية</a:t>
              </a:r>
            </a:p>
          </p:txBody>
        </p:sp>
      </p:grp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79892" y="836712"/>
            <a:ext cx="7851883" cy="4464496"/>
          </a:xfrm>
          <a:prstGeom prst="rect">
            <a:avLst/>
          </a:prstGeom>
          <a:ln w="38100" cap="sq">
            <a:solidFill>
              <a:srgbClr val="FF0000"/>
            </a:solidFill>
            <a:prstDash val="dash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40534523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d"/>
        <p:sndAc>
          <p:stSnd>
            <p:snd r:embed="rId7" name="laser.wav"/>
          </p:stSnd>
        </p:sndAc>
      </p:transition>
    </mc:Choice>
    <mc:Fallback>
      <p:transition spd="slow">
        <p:fade/>
        <p:sndAc>
          <p:stSnd>
            <p:snd r:embed="rId3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8" descr="D:\Work2\exxit.png">
            <a:hlinkClick r:id="" action="ppaction://hlinkshowjump?jump=endshow"/>
            <a:hlinkHover r:id="" action="ppaction://noaction" highlightClick="1">
              <a:snd r:embed="rId4" name="الترجمة من Google_2.wav"/>
            </a:hlinkHover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4157" y="6042291"/>
            <a:ext cx="892103" cy="70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مجموعة 10"/>
          <p:cNvGrpSpPr/>
          <p:nvPr/>
        </p:nvGrpSpPr>
        <p:grpSpPr>
          <a:xfrm>
            <a:off x="1984382" y="6059330"/>
            <a:ext cx="6443601" cy="760831"/>
            <a:chOff x="1691680" y="5715517"/>
            <a:chExt cx="6443601" cy="1065706"/>
          </a:xfrm>
        </p:grpSpPr>
        <p:sp>
          <p:nvSpPr>
            <p:cNvPr id="12" name="سهم مسنن إلى اليمين 11">
              <a:hlinkClick r:id="" action="ppaction://hlinkshowjump?jump=previousslide"/>
            </p:cNvPr>
            <p:cNvSpPr/>
            <p:nvPr/>
          </p:nvSpPr>
          <p:spPr>
            <a:xfrm>
              <a:off x="5542993" y="5730239"/>
              <a:ext cx="2592288" cy="1050984"/>
            </a:xfrm>
            <a:prstGeom prst="notchedRightArrow">
              <a:avLst>
                <a:gd name="adj1" fmla="val 50000"/>
                <a:gd name="adj2" fmla="val 37571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السابق</a:t>
              </a:r>
            </a:p>
          </p:txBody>
        </p:sp>
        <p:sp>
          <p:nvSpPr>
            <p:cNvPr id="13" name="سهم مسنن إلى اليمين 12">
              <a:hlinkClick r:id="" action="ppaction://hlinkshowjump?jump=nextslide"/>
            </p:cNvPr>
            <p:cNvSpPr/>
            <p:nvPr/>
          </p:nvSpPr>
          <p:spPr>
            <a:xfrm flipH="1">
              <a:off x="1691680" y="5715517"/>
              <a:ext cx="2721452" cy="1050984"/>
            </a:xfrm>
            <a:prstGeom prst="notchedRightArrow">
              <a:avLst>
                <a:gd name="adj1" fmla="val 50000"/>
                <a:gd name="adj2" fmla="val 41714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التالي</a:t>
              </a:r>
            </a:p>
          </p:txBody>
        </p:sp>
        <p:sp>
          <p:nvSpPr>
            <p:cNvPr id="14" name="مخطط انسيابي: تحضير 13">
              <a:hlinkClick r:id="" action="ppaction://hlinkshowjump?jump=firstslide"/>
            </p:cNvPr>
            <p:cNvSpPr/>
            <p:nvPr/>
          </p:nvSpPr>
          <p:spPr>
            <a:xfrm>
              <a:off x="3412931" y="5792496"/>
              <a:ext cx="2952328" cy="926470"/>
            </a:xfrm>
            <a:prstGeom prst="flowChartPreparation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الرئــــيسية</a:t>
              </a:r>
            </a:p>
          </p:txBody>
        </p:sp>
      </p:grpSp>
      <p:grpSp>
        <p:nvGrpSpPr>
          <p:cNvPr id="29" name="مجموعة 28"/>
          <p:cNvGrpSpPr/>
          <p:nvPr/>
        </p:nvGrpSpPr>
        <p:grpSpPr>
          <a:xfrm>
            <a:off x="5181796" y="116632"/>
            <a:ext cx="3743133" cy="781637"/>
            <a:chOff x="2456145" y="-16933"/>
            <a:chExt cx="4536504" cy="781637"/>
          </a:xfrm>
        </p:grpSpPr>
        <p:sp>
          <p:nvSpPr>
            <p:cNvPr id="30" name="مستطيل مستدير الزوايا 29"/>
            <p:cNvSpPr/>
            <p:nvPr/>
          </p:nvSpPr>
          <p:spPr>
            <a:xfrm>
              <a:off x="2456145" y="0"/>
              <a:ext cx="4536504" cy="764704"/>
            </a:xfrm>
            <a:prstGeom prst="round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1" name="مستطيل مستدير الزوايا 30"/>
            <p:cNvSpPr/>
            <p:nvPr/>
          </p:nvSpPr>
          <p:spPr>
            <a:xfrm>
              <a:off x="2456146" y="-16933"/>
              <a:ext cx="4384502" cy="764704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32" name="مربع نص 31"/>
          <p:cNvSpPr txBox="1"/>
          <p:nvPr/>
        </p:nvSpPr>
        <p:spPr>
          <a:xfrm>
            <a:off x="5333663" y="227639"/>
            <a:ext cx="3269368" cy="5539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000" b="1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نتائج تجربة تومسون</a:t>
            </a:r>
            <a:endParaRPr lang="ar-SA" sz="3000" b="1" dirty="0">
              <a:solidFill>
                <a:srgbClr val="FFFF00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grpSp>
        <p:nvGrpSpPr>
          <p:cNvPr id="43" name="مجموعة 42"/>
          <p:cNvGrpSpPr/>
          <p:nvPr/>
        </p:nvGrpSpPr>
        <p:grpSpPr>
          <a:xfrm>
            <a:off x="1187624" y="1124744"/>
            <a:ext cx="7738371" cy="1159679"/>
            <a:chOff x="6156176" y="826988"/>
            <a:chExt cx="2987824" cy="787896"/>
          </a:xfrm>
        </p:grpSpPr>
        <p:sp>
          <p:nvSpPr>
            <p:cNvPr id="44" name="مستطيل 43"/>
            <p:cNvSpPr/>
            <p:nvPr/>
          </p:nvSpPr>
          <p:spPr>
            <a:xfrm>
              <a:off x="7131839" y="826988"/>
              <a:ext cx="2012161" cy="787896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sz="300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endParaRPr>
            </a:p>
          </p:txBody>
        </p:sp>
        <p:sp>
          <p:nvSpPr>
            <p:cNvPr id="45" name="مخطط انسيابي: معالجة متعاقبة 44"/>
            <p:cNvSpPr/>
            <p:nvPr/>
          </p:nvSpPr>
          <p:spPr>
            <a:xfrm>
              <a:off x="6156176" y="863000"/>
              <a:ext cx="2987824" cy="720080"/>
            </a:xfrm>
            <a:prstGeom prst="flowChartAlternateProcess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 sz="300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endParaRPr>
            </a:p>
          </p:txBody>
        </p:sp>
      </p:grpSp>
      <p:sp>
        <p:nvSpPr>
          <p:cNvPr id="46" name="مربع نص 45"/>
          <p:cNvSpPr txBox="1"/>
          <p:nvPr/>
        </p:nvSpPr>
        <p:spPr>
          <a:xfrm>
            <a:off x="1187624" y="1196752"/>
            <a:ext cx="7674874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>
              <a:defRPr/>
            </a:pPr>
            <a:r>
              <a:rPr lang="ar-SA" sz="3000" b="1" kern="0" dirty="0">
                <a:solidFill>
                  <a:sysClr val="windowText" lastClr="000000"/>
                </a:solidFill>
                <a:latin typeface="Sakkal Majalla" pitchFamily="2" charset="-78"/>
                <a:cs typeface="Sakkal Majalla" pitchFamily="2" charset="-78"/>
              </a:rPr>
              <a:t>يمكن تعديل المجالين الكهربائي والمغناطيسي </a:t>
            </a:r>
            <a:r>
              <a:rPr lang="ar-SA" sz="3000" b="1" kern="0" dirty="0" smtClean="0">
                <a:solidFill>
                  <a:sysClr val="windowText" lastClr="000000"/>
                </a:solidFill>
                <a:latin typeface="Sakkal Majalla" pitchFamily="2" charset="-78"/>
                <a:cs typeface="Sakkal Majalla" pitchFamily="2" charset="-78"/>
              </a:rPr>
              <a:t>بحيث تسلك </a:t>
            </a:r>
            <a:r>
              <a:rPr lang="ar-SA" sz="3000" b="1" kern="0" dirty="0">
                <a:solidFill>
                  <a:sysClr val="windowText" lastClr="000000"/>
                </a:solidFill>
                <a:latin typeface="Sakkal Majalla" pitchFamily="2" charset="-78"/>
                <a:cs typeface="Sakkal Majalla" pitchFamily="2" charset="-78"/>
              </a:rPr>
              <a:t>حزمة الإلكترونات مساراً مستقيماً دون انحراف </a:t>
            </a:r>
            <a:r>
              <a:rPr lang="ar-SA" sz="3000" b="1" kern="0" dirty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:</a:t>
            </a:r>
          </a:p>
        </p:txBody>
      </p:sp>
      <p:sp>
        <p:nvSpPr>
          <p:cNvPr id="19" name="عنوان 1"/>
          <p:cNvSpPr txBox="1">
            <a:spLocks/>
          </p:cNvSpPr>
          <p:nvPr/>
        </p:nvSpPr>
        <p:spPr>
          <a:xfrm>
            <a:off x="2339752" y="2564904"/>
            <a:ext cx="5040560" cy="5713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45720" rIns="45720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0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Sakkal Majalla" pitchFamily="2" charset="-78"/>
                <a:ea typeface="+mj-ea"/>
                <a:cs typeface="Sakkal Majalla" pitchFamily="2" charset="-78"/>
              </a:rPr>
              <a:t>       </a:t>
            </a:r>
            <a:r>
              <a:rPr lang="ar-SA" sz="3000" b="1" kern="0" dirty="0">
                <a:solidFill>
                  <a:sysClr val="windowText" lastClr="000000"/>
                </a:solidFill>
                <a:latin typeface="Sakkal Majalla" pitchFamily="2" charset="-78"/>
                <a:ea typeface="+mj-ea"/>
                <a:cs typeface="Sakkal Majalla" pitchFamily="2" charset="-78"/>
              </a:rPr>
              <a:t>القوة الكهربائية = القوة المغناطيسية </a:t>
            </a:r>
          </a:p>
        </p:txBody>
      </p:sp>
      <p:sp>
        <p:nvSpPr>
          <p:cNvPr id="20" name="عنوان 1"/>
          <p:cNvSpPr txBox="1">
            <a:spLocks/>
          </p:cNvSpPr>
          <p:nvPr/>
        </p:nvSpPr>
        <p:spPr>
          <a:xfrm>
            <a:off x="2339752" y="3505696"/>
            <a:ext cx="5040560" cy="57137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45720" rIns="45720" anchor="t"/>
          <a:lstStyle/>
          <a:p>
            <a:pPr lvl="0" algn="ctr">
              <a:defRPr/>
            </a:pPr>
            <a:r>
              <a:rPr lang="en-US" sz="2800" b="1" kern="0" dirty="0" err="1">
                <a:solidFill>
                  <a:sysClr val="windowText" lastClr="000000"/>
                </a:solidFill>
                <a:latin typeface="Franklin Gothic Book"/>
              </a:rPr>
              <a:t>Bqv</a:t>
            </a:r>
            <a:r>
              <a:rPr lang="en-US" sz="2800" b="1" kern="0" dirty="0">
                <a:solidFill>
                  <a:sysClr val="windowText" lastClr="000000"/>
                </a:solidFill>
                <a:latin typeface="Franklin Gothic Book"/>
              </a:rPr>
              <a:t> = </a:t>
            </a:r>
            <a:r>
              <a:rPr lang="en-US" sz="2800" b="1" kern="0" dirty="0" err="1">
                <a:solidFill>
                  <a:sysClr val="windowText" lastClr="000000"/>
                </a:solidFill>
                <a:latin typeface="Franklin Gothic Book"/>
              </a:rPr>
              <a:t>qE</a:t>
            </a:r>
            <a:endParaRPr lang="ar-SA" sz="2800" b="1" kern="0" dirty="0">
              <a:solidFill>
                <a:sysClr val="windowText" lastClr="000000"/>
              </a:solidFill>
              <a:latin typeface="Franklin Gothic Book"/>
              <a:cs typeface="Tahoma"/>
            </a:endParaRPr>
          </a:p>
        </p:txBody>
      </p:sp>
      <p:sp>
        <p:nvSpPr>
          <p:cNvPr id="23" name="عنوان 1"/>
          <p:cNvSpPr txBox="1">
            <a:spLocks/>
          </p:cNvSpPr>
          <p:nvPr/>
        </p:nvSpPr>
        <p:spPr>
          <a:xfrm>
            <a:off x="3721799" y="4279411"/>
            <a:ext cx="1080120" cy="1453845"/>
          </a:xfrm>
          <a:prstGeom prst="rect">
            <a:avLst/>
          </a:prstGeom>
        </p:spPr>
        <p:txBody>
          <a:bodyPr lIns="45720" rIns="4572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Franklin Gothic Book"/>
                <a:ea typeface="+mj-ea"/>
                <a:cs typeface="+mj-cs"/>
              </a:rPr>
              <a:t>Eq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Franklin Gothic Book"/>
              <a:ea typeface="+mj-ea"/>
              <a:cs typeface="+mj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Franklin Gothic Book"/>
                <a:ea typeface="+mj-ea"/>
                <a:cs typeface="+mj-cs"/>
              </a:rPr>
              <a:t>Bq</a:t>
            </a:r>
            <a:endParaRPr kumimoji="0" lang="ar-SA" sz="3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Franklin Gothic Book"/>
              <a:ea typeface="+mj-ea"/>
              <a:cs typeface="Tahoma"/>
            </a:endParaRPr>
          </a:p>
        </p:txBody>
      </p:sp>
      <p:sp>
        <p:nvSpPr>
          <p:cNvPr id="24" name="عنوان 1"/>
          <p:cNvSpPr txBox="1">
            <a:spLocks/>
          </p:cNvSpPr>
          <p:nvPr/>
        </p:nvSpPr>
        <p:spPr>
          <a:xfrm>
            <a:off x="5004556" y="4358333"/>
            <a:ext cx="1008608" cy="1367879"/>
          </a:xfrm>
          <a:prstGeom prst="rect">
            <a:avLst/>
          </a:prstGeom>
        </p:spPr>
        <p:txBody>
          <a:bodyPr lIns="45720" rIns="4572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Franklin Gothic Book"/>
                <a:ea typeface="+mj-ea"/>
                <a:cs typeface="+mj-cs"/>
              </a:rPr>
              <a:t>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Franklin Gothic Book"/>
                <a:ea typeface="+mj-ea"/>
                <a:cs typeface="+mj-cs"/>
              </a:rPr>
              <a:t>B</a:t>
            </a:r>
            <a:endParaRPr kumimoji="0" lang="ar-SA" sz="3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Franklin Gothic Book"/>
              <a:ea typeface="+mj-ea"/>
              <a:cs typeface="Tahoma"/>
            </a:endParaRPr>
          </a:p>
        </p:txBody>
      </p:sp>
      <p:sp>
        <p:nvSpPr>
          <p:cNvPr id="25" name="عنوان 1"/>
          <p:cNvSpPr txBox="1">
            <a:spLocks/>
          </p:cNvSpPr>
          <p:nvPr/>
        </p:nvSpPr>
        <p:spPr>
          <a:xfrm>
            <a:off x="-179512" y="4358333"/>
            <a:ext cx="9144000" cy="863600"/>
          </a:xfrm>
          <a:prstGeom prst="rect">
            <a:avLst/>
          </a:prstGeom>
        </p:spPr>
        <p:txBody>
          <a:bodyPr lIns="45720" rIns="4572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Franklin Gothic Book"/>
                <a:ea typeface="+mj-ea"/>
                <a:cs typeface="+mj-cs"/>
              </a:rPr>
              <a:t>V = 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Franklin Gothic Book"/>
                <a:ea typeface="+mj-ea"/>
                <a:cs typeface="+mj-cs"/>
              </a:rPr>
              <a:t>___</a:t>
            </a:r>
            <a:r>
              <a:rPr kumimoji="0" lang="en-US" sz="4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Franklin Gothic Book"/>
                <a:ea typeface="+mj-ea"/>
                <a:cs typeface="+mj-cs"/>
              </a:rPr>
              <a:t> = 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Franklin Gothic Book"/>
                <a:ea typeface="+mj-ea"/>
                <a:cs typeface="+mj-cs"/>
              </a:rPr>
              <a:t>___</a:t>
            </a:r>
            <a:endParaRPr kumimoji="0" lang="ar-SA" sz="40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Franklin Gothic Book"/>
              <a:ea typeface="+mj-ea"/>
              <a:cs typeface="Tahoma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0484515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d"/>
        <p:sndAc>
          <p:stSnd>
            <p:snd r:embed="rId6" name="laser.wav"/>
          </p:stSnd>
        </p:sndAc>
      </p:transition>
    </mc:Choice>
    <mc:Fallback>
      <p:transition spd="slow">
        <p:fade/>
        <p:sndAc>
          <p:stSnd>
            <p:snd r:embed="rId3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46" grpId="0"/>
      <p:bldP spid="19" grpId="0" animBg="1"/>
      <p:bldP spid="20" grpId="0" animBg="1"/>
      <p:bldP spid="23" grpId="0"/>
      <p:bldP spid="24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8" descr="D:\Work2\exxit.png">
            <a:hlinkClick r:id="" action="ppaction://hlinkshowjump?jump=endshow"/>
            <a:hlinkHover r:id="" action="ppaction://noaction" highlightClick="1">
              <a:snd r:embed="rId4" name="الترجمة من Google_2.wav"/>
            </a:hlinkHover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4157" y="6042291"/>
            <a:ext cx="892103" cy="70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مجموعة 10"/>
          <p:cNvGrpSpPr/>
          <p:nvPr/>
        </p:nvGrpSpPr>
        <p:grpSpPr>
          <a:xfrm>
            <a:off x="1984382" y="6059330"/>
            <a:ext cx="6443601" cy="760831"/>
            <a:chOff x="1691680" y="5715517"/>
            <a:chExt cx="6443601" cy="1065706"/>
          </a:xfrm>
        </p:grpSpPr>
        <p:sp>
          <p:nvSpPr>
            <p:cNvPr id="12" name="سهم مسنن إلى اليمين 11">
              <a:hlinkClick r:id="" action="ppaction://hlinkshowjump?jump=previousslide"/>
            </p:cNvPr>
            <p:cNvSpPr/>
            <p:nvPr/>
          </p:nvSpPr>
          <p:spPr>
            <a:xfrm>
              <a:off x="5542993" y="5730239"/>
              <a:ext cx="2592288" cy="1050984"/>
            </a:xfrm>
            <a:prstGeom prst="notchedRightArrow">
              <a:avLst>
                <a:gd name="adj1" fmla="val 50000"/>
                <a:gd name="adj2" fmla="val 37571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السابق</a:t>
              </a:r>
            </a:p>
          </p:txBody>
        </p:sp>
        <p:sp>
          <p:nvSpPr>
            <p:cNvPr id="13" name="سهم مسنن إلى اليمين 12">
              <a:hlinkClick r:id="" action="ppaction://hlinkshowjump?jump=nextslide"/>
            </p:cNvPr>
            <p:cNvSpPr/>
            <p:nvPr/>
          </p:nvSpPr>
          <p:spPr>
            <a:xfrm flipH="1">
              <a:off x="1691680" y="5715517"/>
              <a:ext cx="2721452" cy="1050984"/>
            </a:xfrm>
            <a:prstGeom prst="notchedRightArrow">
              <a:avLst>
                <a:gd name="adj1" fmla="val 50000"/>
                <a:gd name="adj2" fmla="val 41714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التالي</a:t>
              </a:r>
            </a:p>
          </p:txBody>
        </p:sp>
        <p:sp>
          <p:nvSpPr>
            <p:cNvPr id="14" name="مخطط انسيابي: تحضير 13">
              <a:hlinkClick r:id="" action="ppaction://hlinkshowjump?jump=firstslide"/>
            </p:cNvPr>
            <p:cNvSpPr/>
            <p:nvPr/>
          </p:nvSpPr>
          <p:spPr>
            <a:xfrm>
              <a:off x="3412931" y="5792496"/>
              <a:ext cx="2952328" cy="926470"/>
            </a:xfrm>
            <a:prstGeom prst="flowChartPreparation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الرئــــيسية</a:t>
              </a:r>
            </a:p>
          </p:txBody>
        </p:sp>
      </p:grpSp>
      <p:grpSp>
        <p:nvGrpSpPr>
          <p:cNvPr id="8" name="مجموعة 7"/>
          <p:cNvGrpSpPr/>
          <p:nvPr/>
        </p:nvGrpSpPr>
        <p:grpSpPr>
          <a:xfrm>
            <a:off x="1030208" y="338640"/>
            <a:ext cx="7878644" cy="1650200"/>
            <a:chOff x="6156176" y="840904"/>
            <a:chExt cx="2987824" cy="787896"/>
          </a:xfrm>
        </p:grpSpPr>
        <p:sp>
          <p:nvSpPr>
            <p:cNvPr id="7" name="مستطيل 6"/>
            <p:cNvSpPr/>
            <p:nvPr/>
          </p:nvSpPr>
          <p:spPr>
            <a:xfrm>
              <a:off x="7131839" y="840904"/>
              <a:ext cx="2012161" cy="78789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6" name="مخطط انسيابي: معالجة متعاقبة 5"/>
            <p:cNvSpPr/>
            <p:nvPr/>
          </p:nvSpPr>
          <p:spPr>
            <a:xfrm>
              <a:off x="6156176" y="863000"/>
              <a:ext cx="2987824" cy="720080"/>
            </a:xfrm>
            <a:prstGeom prst="flowChartAlternateProcess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15" name="مربع نص 14"/>
          <p:cNvSpPr txBox="1"/>
          <p:nvPr/>
        </p:nvSpPr>
        <p:spPr>
          <a:xfrm>
            <a:off x="827584" y="436503"/>
            <a:ext cx="8017769" cy="14773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>
              <a:defRPr/>
            </a:pPr>
            <a:r>
              <a:rPr lang="ar-SA" sz="3000" b="1" kern="0" dirty="0">
                <a:latin typeface="Sakkal Majalla" pitchFamily="2" charset="-78"/>
                <a:cs typeface="Sakkal Majalla" pitchFamily="2" charset="-78"/>
              </a:rPr>
              <a:t>وإذا فصل المجال الكهربائي يؤدي إلى خضوع الإلكترونات لتسارع </a:t>
            </a:r>
            <a:r>
              <a:rPr lang="ar-SA" sz="3000" b="1" kern="0" dirty="0" smtClean="0">
                <a:latin typeface="Sakkal Majalla" pitchFamily="2" charset="-78"/>
                <a:cs typeface="Sakkal Majalla" pitchFamily="2" charset="-78"/>
              </a:rPr>
              <a:t>مركزي فتسلك </a:t>
            </a:r>
            <a:r>
              <a:rPr lang="ar-SA" sz="3000" b="1" kern="0" dirty="0">
                <a:latin typeface="Sakkal Majalla" pitchFamily="2" charset="-78"/>
                <a:cs typeface="Sakkal Majalla" pitchFamily="2" charset="-78"/>
              </a:rPr>
              <a:t>الإلكترونات مساراً دائرياً نصف قطره يساوي (</a:t>
            </a:r>
            <a:r>
              <a:rPr lang="en-US" sz="3000" b="1" kern="0" dirty="0">
                <a:latin typeface="Sakkal Majalla" pitchFamily="2" charset="-78"/>
                <a:cs typeface="Sakkal Majalla" pitchFamily="2" charset="-78"/>
              </a:rPr>
              <a:t>r</a:t>
            </a:r>
            <a:r>
              <a:rPr lang="ar-SA" sz="3000" b="1" kern="0" dirty="0" smtClean="0">
                <a:latin typeface="Sakkal Majalla" pitchFamily="2" charset="-78"/>
                <a:cs typeface="Sakkal Majalla" pitchFamily="2" charset="-78"/>
              </a:rPr>
              <a:t>)وباستخدام </a:t>
            </a:r>
            <a:r>
              <a:rPr lang="ar-SA" sz="3000" b="1" kern="0" dirty="0">
                <a:latin typeface="Sakkal Majalla" pitchFamily="2" charset="-78"/>
                <a:cs typeface="Sakkal Majalla" pitchFamily="2" charset="-78"/>
              </a:rPr>
              <a:t>القانون الثاني لنيوتن في الحركة :</a:t>
            </a:r>
          </a:p>
        </p:txBody>
      </p:sp>
      <p:sp>
        <p:nvSpPr>
          <p:cNvPr id="19" name="عنوان 1"/>
          <p:cNvSpPr txBox="1">
            <a:spLocks/>
          </p:cNvSpPr>
          <p:nvPr/>
        </p:nvSpPr>
        <p:spPr>
          <a:xfrm>
            <a:off x="-16766" y="2263117"/>
            <a:ext cx="9144000" cy="359569"/>
          </a:xfrm>
          <a:prstGeom prst="rect">
            <a:avLst/>
          </a:prstGeom>
        </p:spPr>
        <p:txBody>
          <a:bodyPr lIns="45720" rIns="4572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t>F = mac  ,  ac = v2/r</a:t>
            </a:r>
            <a:endParaRPr kumimoji="0" lang="ar-SA" sz="32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Franklin Gothic Book"/>
              <a:ea typeface="+mj-ea"/>
              <a:cs typeface="Tahoma"/>
            </a:endParaRPr>
          </a:p>
        </p:txBody>
      </p:sp>
      <p:sp>
        <p:nvSpPr>
          <p:cNvPr id="20" name="عنوان 1"/>
          <p:cNvSpPr txBox="1">
            <a:spLocks/>
          </p:cNvSpPr>
          <p:nvPr/>
        </p:nvSpPr>
        <p:spPr>
          <a:xfrm>
            <a:off x="-11995" y="2622686"/>
            <a:ext cx="9144000" cy="580255"/>
          </a:xfrm>
          <a:prstGeom prst="rect">
            <a:avLst/>
          </a:prstGeom>
        </p:spPr>
        <p:txBody>
          <a:bodyPr lIns="45720" rIns="4572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t>Bqv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t> = m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t>v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t>2/r</a:t>
            </a:r>
            <a:endParaRPr kumimoji="0" lang="ar-SA" sz="32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Franklin Gothic Book"/>
              <a:ea typeface="+mj-ea"/>
              <a:cs typeface="Tahoma"/>
            </a:endParaRPr>
          </a:p>
        </p:txBody>
      </p:sp>
      <p:sp>
        <p:nvSpPr>
          <p:cNvPr id="21" name="عنوان 1"/>
          <p:cNvSpPr txBox="1">
            <a:spLocks/>
          </p:cNvSpPr>
          <p:nvPr/>
        </p:nvSpPr>
        <p:spPr>
          <a:xfrm>
            <a:off x="4555234" y="3343547"/>
            <a:ext cx="1174545" cy="1021557"/>
          </a:xfrm>
          <a:prstGeom prst="rect">
            <a:avLst/>
          </a:prstGeom>
        </p:spPr>
        <p:txBody>
          <a:bodyPr lIns="45720" rIns="4572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t>qv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t>Br</a:t>
            </a:r>
          </a:p>
        </p:txBody>
      </p:sp>
      <p:sp>
        <p:nvSpPr>
          <p:cNvPr id="22" name="عنوان 1"/>
          <p:cNvSpPr txBox="1">
            <a:spLocks/>
          </p:cNvSpPr>
          <p:nvPr/>
        </p:nvSpPr>
        <p:spPr>
          <a:xfrm>
            <a:off x="3542108" y="3039883"/>
            <a:ext cx="898525" cy="1296987"/>
          </a:xfrm>
          <a:prstGeom prst="rect">
            <a:avLst/>
          </a:prstGeom>
        </p:spPr>
        <p:txBody>
          <a:bodyPr lIns="45720" rIns="4572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t>q</a:t>
            </a: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sngStrike" kern="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t>m</a:t>
            </a:r>
            <a:endParaRPr kumimoji="0" lang="en-US" sz="3600" b="1" i="0" u="none" strike="sngStrike" kern="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  <p:sp>
        <p:nvSpPr>
          <p:cNvPr id="23" name="عنوان 1"/>
          <p:cNvSpPr txBox="1">
            <a:spLocks/>
          </p:cNvSpPr>
          <p:nvPr/>
        </p:nvSpPr>
        <p:spPr>
          <a:xfrm>
            <a:off x="-66357" y="3343548"/>
            <a:ext cx="9144000" cy="719138"/>
          </a:xfrm>
          <a:prstGeom prst="rect">
            <a:avLst/>
          </a:prstGeom>
        </p:spPr>
        <p:txBody>
          <a:bodyPr lIns="45720" rIns="4572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t>___ = ___</a:t>
            </a:r>
            <a:endParaRPr kumimoji="0" lang="ar-SA" sz="3600" b="1" i="0" u="none" strike="noStrike" kern="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Franklin Gothic Book"/>
              <a:ea typeface="+mj-ea"/>
              <a:cs typeface="Tahoma"/>
            </a:endParaRPr>
          </a:p>
        </p:txBody>
      </p:sp>
      <p:grpSp>
        <p:nvGrpSpPr>
          <p:cNvPr id="24" name="مجموعة 23"/>
          <p:cNvGrpSpPr/>
          <p:nvPr/>
        </p:nvGrpSpPr>
        <p:grpSpPr>
          <a:xfrm>
            <a:off x="1187624" y="4573577"/>
            <a:ext cx="7738371" cy="1159679"/>
            <a:chOff x="6156176" y="826988"/>
            <a:chExt cx="2987824" cy="787896"/>
          </a:xfrm>
        </p:grpSpPr>
        <p:sp>
          <p:nvSpPr>
            <p:cNvPr id="25" name="مستطيل 24"/>
            <p:cNvSpPr/>
            <p:nvPr/>
          </p:nvSpPr>
          <p:spPr>
            <a:xfrm>
              <a:off x="7131839" y="826988"/>
              <a:ext cx="2012161" cy="787896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sz="300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endParaRPr>
            </a:p>
          </p:txBody>
        </p:sp>
        <p:sp>
          <p:nvSpPr>
            <p:cNvPr id="26" name="مخطط انسيابي: معالجة متعاقبة 25"/>
            <p:cNvSpPr/>
            <p:nvPr/>
          </p:nvSpPr>
          <p:spPr>
            <a:xfrm>
              <a:off x="6156176" y="863000"/>
              <a:ext cx="2987824" cy="720080"/>
            </a:xfrm>
            <a:prstGeom prst="flowChartAlternateProcess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 sz="300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endParaRPr>
            </a:p>
          </p:txBody>
        </p:sp>
      </p:grpSp>
      <p:sp>
        <p:nvSpPr>
          <p:cNvPr id="27" name="مربع نص 26"/>
          <p:cNvSpPr txBox="1"/>
          <p:nvPr/>
        </p:nvSpPr>
        <p:spPr>
          <a:xfrm>
            <a:off x="1187624" y="4645585"/>
            <a:ext cx="7674874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>
              <a:defRPr/>
            </a:pPr>
            <a:r>
              <a:rPr lang="ar-SA" sz="3000" b="1" kern="0" dirty="0">
                <a:solidFill>
                  <a:sysClr val="windowText" lastClr="000000"/>
                </a:solidFill>
                <a:latin typeface="Sakkal Majalla" pitchFamily="2" charset="-78"/>
                <a:cs typeface="Sakkal Majalla" pitchFamily="2" charset="-78"/>
              </a:rPr>
              <a:t>وبعد إيجاد المتوسط الحسابي لعدة </a:t>
            </a:r>
            <a:r>
              <a:rPr lang="ar-SA" sz="3000" b="1" kern="0" dirty="0" smtClean="0">
                <a:solidFill>
                  <a:sysClr val="windowText" lastClr="000000"/>
                </a:solidFill>
                <a:latin typeface="Sakkal Majalla" pitchFamily="2" charset="-78"/>
                <a:cs typeface="Sakkal Majalla" pitchFamily="2" charset="-78"/>
              </a:rPr>
              <a:t>محاولات  </a:t>
            </a:r>
            <a:r>
              <a:rPr lang="ar-SA" sz="3000" b="1" kern="0" dirty="0">
                <a:solidFill>
                  <a:sysClr val="windowText" lastClr="000000"/>
                </a:solidFill>
                <a:latin typeface="Sakkal Majalla" pitchFamily="2" charset="-78"/>
                <a:cs typeface="Sakkal Majalla" pitchFamily="2" charset="-78"/>
              </a:rPr>
              <a:t>تجريبية وجد أن </a:t>
            </a:r>
            <a:r>
              <a:rPr lang="ar-SA" sz="3000" b="1" kern="0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:</a:t>
            </a:r>
            <a:r>
              <a:rPr lang="en-US" sz="3000" b="1" kern="0" dirty="0">
                <a:solidFill>
                  <a:sysClr val="windowText" lastClr="000000"/>
                </a:solidFill>
                <a:latin typeface="Sakkal Majalla" pitchFamily="2" charset="-78"/>
                <a:cs typeface="Sakkal Majalla" pitchFamily="2" charset="-78"/>
              </a:rPr>
              <a:t>m = 9.11x10-31 </a:t>
            </a:r>
            <a:r>
              <a:rPr lang="en-US" sz="3000" b="1" kern="0" dirty="0" smtClean="0">
                <a:solidFill>
                  <a:sysClr val="windowText" lastClr="000000"/>
                </a:solidFill>
                <a:latin typeface="Sakkal Majalla" pitchFamily="2" charset="-78"/>
                <a:cs typeface="Sakkal Majalla" pitchFamily="2" charset="-78"/>
              </a:rPr>
              <a:t>kg</a:t>
            </a:r>
            <a:endParaRPr lang="ar-SA" sz="3000" b="1" kern="0" dirty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2191622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d"/>
        <p:sndAc>
          <p:stSnd>
            <p:snd r:embed="rId6" name="laser.wav"/>
          </p:stSnd>
        </p:sndAc>
      </p:transition>
    </mc:Choice>
    <mc:Fallback>
      <p:transition spd="slow">
        <p:fade/>
        <p:sndAc>
          <p:stSnd>
            <p:snd r:embed="rId3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9" grpId="0"/>
      <p:bldP spid="20" grpId="0"/>
      <p:bldP spid="21" grpId="0"/>
      <p:bldP spid="22" grpId="0"/>
      <p:bldP spid="23" grpId="0"/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8" descr="D:\Work2\exxit.png">
            <a:hlinkClick r:id="" action="ppaction://hlinkshowjump?jump=endshow"/>
            <a:hlinkHover r:id="" action="ppaction://noaction" highlightClick="1">
              <a:snd r:embed="rId4" name="الترجمة من Google_2.wav"/>
            </a:hlinkHover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4157" y="6042291"/>
            <a:ext cx="892103" cy="70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مجموعة 10"/>
          <p:cNvGrpSpPr/>
          <p:nvPr/>
        </p:nvGrpSpPr>
        <p:grpSpPr>
          <a:xfrm>
            <a:off x="1984382" y="6059330"/>
            <a:ext cx="6443601" cy="760831"/>
            <a:chOff x="1691680" y="5715517"/>
            <a:chExt cx="6443601" cy="1065706"/>
          </a:xfrm>
        </p:grpSpPr>
        <p:sp>
          <p:nvSpPr>
            <p:cNvPr id="12" name="سهم مسنن إلى اليمين 11">
              <a:hlinkClick r:id="" action="ppaction://hlinkshowjump?jump=previousslide"/>
            </p:cNvPr>
            <p:cNvSpPr/>
            <p:nvPr/>
          </p:nvSpPr>
          <p:spPr>
            <a:xfrm>
              <a:off x="5542993" y="5730239"/>
              <a:ext cx="2592288" cy="1050984"/>
            </a:xfrm>
            <a:prstGeom prst="notchedRightArrow">
              <a:avLst>
                <a:gd name="adj1" fmla="val 50000"/>
                <a:gd name="adj2" fmla="val 37571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السابق</a:t>
              </a:r>
            </a:p>
          </p:txBody>
        </p:sp>
        <p:sp>
          <p:nvSpPr>
            <p:cNvPr id="13" name="سهم مسنن إلى اليمين 12">
              <a:hlinkClick r:id="" action="ppaction://hlinkshowjump?jump=nextslide"/>
            </p:cNvPr>
            <p:cNvSpPr/>
            <p:nvPr/>
          </p:nvSpPr>
          <p:spPr>
            <a:xfrm flipH="1">
              <a:off x="1691680" y="5715517"/>
              <a:ext cx="2721452" cy="1050984"/>
            </a:xfrm>
            <a:prstGeom prst="notchedRightArrow">
              <a:avLst>
                <a:gd name="adj1" fmla="val 50000"/>
                <a:gd name="adj2" fmla="val 41714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التالي</a:t>
              </a:r>
            </a:p>
          </p:txBody>
        </p:sp>
        <p:sp>
          <p:nvSpPr>
            <p:cNvPr id="14" name="مخطط انسيابي: تحضير 13">
              <a:hlinkClick r:id="" action="ppaction://hlinkshowjump?jump=firstslide"/>
            </p:cNvPr>
            <p:cNvSpPr/>
            <p:nvPr/>
          </p:nvSpPr>
          <p:spPr>
            <a:xfrm>
              <a:off x="3412931" y="5792496"/>
              <a:ext cx="2952328" cy="926470"/>
            </a:xfrm>
            <a:prstGeom prst="flowChartPreparation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الرئــــيسية</a:t>
              </a:r>
            </a:p>
          </p:txBody>
        </p:sp>
      </p:grpSp>
      <p:grpSp>
        <p:nvGrpSpPr>
          <p:cNvPr id="29" name="مجموعة 28"/>
          <p:cNvGrpSpPr/>
          <p:nvPr/>
        </p:nvGrpSpPr>
        <p:grpSpPr>
          <a:xfrm>
            <a:off x="4572000" y="116632"/>
            <a:ext cx="4352929" cy="781637"/>
            <a:chOff x="2456145" y="-16933"/>
            <a:chExt cx="4536504" cy="781637"/>
          </a:xfrm>
        </p:grpSpPr>
        <p:sp>
          <p:nvSpPr>
            <p:cNvPr id="30" name="مستطيل مستدير الزوايا 29"/>
            <p:cNvSpPr/>
            <p:nvPr/>
          </p:nvSpPr>
          <p:spPr>
            <a:xfrm>
              <a:off x="2456145" y="0"/>
              <a:ext cx="4536504" cy="764704"/>
            </a:xfrm>
            <a:prstGeom prst="round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1" name="مستطيل مستدير الزوايا 30"/>
            <p:cNvSpPr/>
            <p:nvPr/>
          </p:nvSpPr>
          <p:spPr>
            <a:xfrm>
              <a:off x="2456146" y="-16933"/>
              <a:ext cx="4384502" cy="764704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32" name="مربع نص 31"/>
          <p:cNvSpPr txBox="1"/>
          <p:nvPr/>
        </p:nvSpPr>
        <p:spPr>
          <a:xfrm>
            <a:off x="4801048" y="227639"/>
            <a:ext cx="3801983" cy="5539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000" b="1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تجربة تومسون مع البروتونات</a:t>
            </a:r>
            <a:endParaRPr lang="ar-SA" sz="3000" b="1" dirty="0">
              <a:solidFill>
                <a:srgbClr val="FFFF00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grpSp>
        <p:nvGrpSpPr>
          <p:cNvPr id="43" name="مجموعة 42"/>
          <p:cNvGrpSpPr/>
          <p:nvPr/>
        </p:nvGrpSpPr>
        <p:grpSpPr>
          <a:xfrm>
            <a:off x="584158" y="980728"/>
            <a:ext cx="8341838" cy="1159679"/>
            <a:chOff x="6156176" y="826988"/>
            <a:chExt cx="2987824" cy="787896"/>
          </a:xfrm>
        </p:grpSpPr>
        <p:sp>
          <p:nvSpPr>
            <p:cNvPr id="44" name="مستطيل 43"/>
            <p:cNvSpPr/>
            <p:nvPr/>
          </p:nvSpPr>
          <p:spPr>
            <a:xfrm>
              <a:off x="7131839" y="826988"/>
              <a:ext cx="2012161" cy="787896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sz="300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endParaRPr>
            </a:p>
          </p:txBody>
        </p:sp>
        <p:sp>
          <p:nvSpPr>
            <p:cNvPr id="45" name="مخطط انسيابي: معالجة متعاقبة 44"/>
            <p:cNvSpPr/>
            <p:nvPr/>
          </p:nvSpPr>
          <p:spPr>
            <a:xfrm>
              <a:off x="6156176" y="863000"/>
              <a:ext cx="2987824" cy="720080"/>
            </a:xfrm>
            <a:prstGeom prst="flowChartAlternateProcess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 sz="300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endParaRPr>
            </a:p>
          </p:txBody>
        </p:sp>
      </p:grpSp>
      <p:sp>
        <p:nvSpPr>
          <p:cNvPr id="46" name="مربع نص 45"/>
          <p:cNvSpPr txBox="1"/>
          <p:nvPr/>
        </p:nvSpPr>
        <p:spPr>
          <a:xfrm>
            <a:off x="899592" y="1052736"/>
            <a:ext cx="7962906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>
              <a:defRPr/>
            </a:pPr>
            <a:r>
              <a:rPr lang="ar-SA" sz="3200" b="1" kern="0" dirty="0">
                <a:solidFill>
                  <a:sysClr val="windowText" lastClr="000000"/>
                </a:solidFill>
                <a:latin typeface="Sakkal Majalla" pitchFamily="2" charset="-78"/>
                <a:cs typeface="Sakkal Majalla" pitchFamily="2" charset="-78"/>
              </a:rPr>
              <a:t>استخدم تومسون أنبوب أشعة المهبط أيضاً لتحديد </a:t>
            </a:r>
            <a:r>
              <a:rPr lang="ar-SA" sz="3200" b="1" kern="0" dirty="0" smtClean="0">
                <a:solidFill>
                  <a:sysClr val="windowText" lastClr="000000"/>
                </a:solidFill>
                <a:latin typeface="Sakkal Majalla" pitchFamily="2" charset="-78"/>
                <a:cs typeface="Sakkal Majalla" pitchFamily="2" charset="-78"/>
              </a:rPr>
              <a:t> نسبة </a:t>
            </a:r>
            <a:r>
              <a:rPr lang="ar-SA" sz="3200" b="1" kern="0" dirty="0">
                <a:solidFill>
                  <a:sysClr val="windowText" lastClr="000000"/>
                </a:solidFill>
                <a:latin typeface="Sakkal Majalla" pitchFamily="2" charset="-78"/>
                <a:cs typeface="Sakkal Majalla" pitchFamily="2" charset="-78"/>
              </a:rPr>
              <a:t>شحنة الأيونات الموجبة إلى كتلتها</a:t>
            </a:r>
          </a:p>
        </p:txBody>
      </p:sp>
      <p:grpSp>
        <p:nvGrpSpPr>
          <p:cNvPr id="21" name="مجموعة 20"/>
          <p:cNvGrpSpPr/>
          <p:nvPr/>
        </p:nvGrpSpPr>
        <p:grpSpPr>
          <a:xfrm>
            <a:off x="584158" y="2204864"/>
            <a:ext cx="8341838" cy="1641668"/>
            <a:chOff x="6156176" y="826988"/>
            <a:chExt cx="2987824" cy="787896"/>
          </a:xfrm>
        </p:grpSpPr>
        <p:sp>
          <p:nvSpPr>
            <p:cNvPr id="22" name="مستطيل 21"/>
            <p:cNvSpPr/>
            <p:nvPr/>
          </p:nvSpPr>
          <p:spPr>
            <a:xfrm>
              <a:off x="7131839" y="826988"/>
              <a:ext cx="2012161" cy="787896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sz="300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endParaRPr>
            </a:p>
          </p:txBody>
        </p:sp>
        <p:sp>
          <p:nvSpPr>
            <p:cNvPr id="26" name="مخطط انسيابي: معالجة متعاقبة 25"/>
            <p:cNvSpPr/>
            <p:nvPr/>
          </p:nvSpPr>
          <p:spPr>
            <a:xfrm>
              <a:off x="6156176" y="863000"/>
              <a:ext cx="2987824" cy="720080"/>
            </a:xfrm>
            <a:prstGeom prst="flowChartAlternateProcess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 sz="300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endParaRPr>
            </a:p>
          </p:txBody>
        </p:sp>
      </p:grpSp>
      <p:sp>
        <p:nvSpPr>
          <p:cNvPr id="27" name="مربع نص 26"/>
          <p:cNvSpPr txBox="1"/>
          <p:nvPr/>
        </p:nvSpPr>
        <p:spPr>
          <a:xfrm>
            <a:off x="899592" y="2276872"/>
            <a:ext cx="7962906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>
              <a:defRPr/>
            </a:pPr>
            <a:r>
              <a:rPr lang="ar-SA" sz="3200" b="1" kern="0" dirty="0">
                <a:solidFill>
                  <a:sysClr val="windowText" lastClr="000000"/>
                </a:solidFill>
                <a:latin typeface="Sakkal Majalla" pitchFamily="2" charset="-78"/>
                <a:cs typeface="Sakkal Majalla" pitchFamily="2" charset="-78"/>
              </a:rPr>
              <a:t>إن الجسيمات المشحونة بشحنة موجبة تخضع لانحرافات </a:t>
            </a:r>
            <a:r>
              <a:rPr lang="ar-SA" sz="3200" b="1" kern="0" dirty="0" smtClean="0">
                <a:solidFill>
                  <a:sysClr val="windowText" lastClr="000000"/>
                </a:solidFill>
                <a:latin typeface="Sakkal Majalla" pitchFamily="2" charset="-78"/>
                <a:cs typeface="Sakkal Majalla" pitchFamily="2" charset="-78"/>
              </a:rPr>
              <a:t> معاكسة </a:t>
            </a:r>
            <a:r>
              <a:rPr lang="ar-SA" sz="3200" b="1" kern="0" dirty="0">
                <a:solidFill>
                  <a:sysClr val="windowText" lastClr="000000"/>
                </a:solidFill>
                <a:latin typeface="Sakkal Majalla" pitchFamily="2" charset="-78"/>
                <a:cs typeface="Sakkal Majalla" pitchFamily="2" charset="-78"/>
              </a:rPr>
              <a:t>للانحرافات التي تعانيها الإلكترونات المتحركة داخل المجالات الكهربائية أو المغناطيسية</a:t>
            </a:r>
          </a:p>
        </p:txBody>
      </p:sp>
      <p:grpSp>
        <p:nvGrpSpPr>
          <p:cNvPr id="28" name="مجموعة 27"/>
          <p:cNvGrpSpPr/>
          <p:nvPr/>
        </p:nvGrpSpPr>
        <p:grpSpPr>
          <a:xfrm>
            <a:off x="4572000" y="3933056"/>
            <a:ext cx="4352929" cy="781637"/>
            <a:chOff x="2456145" y="-16933"/>
            <a:chExt cx="4536504" cy="781637"/>
          </a:xfrm>
        </p:grpSpPr>
        <p:sp>
          <p:nvSpPr>
            <p:cNvPr id="33" name="مستطيل مستدير الزوايا 32"/>
            <p:cNvSpPr/>
            <p:nvPr/>
          </p:nvSpPr>
          <p:spPr>
            <a:xfrm>
              <a:off x="2456145" y="0"/>
              <a:ext cx="4536504" cy="764704"/>
            </a:xfrm>
            <a:prstGeom prst="round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4" name="مستطيل مستدير الزوايا 33"/>
            <p:cNvSpPr/>
            <p:nvPr/>
          </p:nvSpPr>
          <p:spPr>
            <a:xfrm>
              <a:off x="2456146" y="-16933"/>
              <a:ext cx="4384502" cy="764704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35" name="مربع نص 34"/>
          <p:cNvSpPr txBox="1"/>
          <p:nvPr/>
        </p:nvSpPr>
        <p:spPr>
          <a:xfrm>
            <a:off x="4801048" y="4044063"/>
            <a:ext cx="3801983" cy="5539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000" b="1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تجربة تومسون مع البروتونات</a:t>
            </a:r>
            <a:endParaRPr lang="ar-SA" sz="3000" b="1" dirty="0">
              <a:solidFill>
                <a:srgbClr val="FFFF00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grpSp>
        <p:nvGrpSpPr>
          <p:cNvPr id="36" name="مجموعة 35"/>
          <p:cNvGrpSpPr/>
          <p:nvPr/>
        </p:nvGrpSpPr>
        <p:grpSpPr>
          <a:xfrm>
            <a:off x="611560" y="4861609"/>
            <a:ext cx="8341838" cy="1159679"/>
            <a:chOff x="6156176" y="826988"/>
            <a:chExt cx="2987824" cy="787896"/>
          </a:xfrm>
        </p:grpSpPr>
        <p:sp>
          <p:nvSpPr>
            <p:cNvPr id="37" name="مستطيل 36"/>
            <p:cNvSpPr/>
            <p:nvPr/>
          </p:nvSpPr>
          <p:spPr>
            <a:xfrm>
              <a:off x="7131839" y="826988"/>
              <a:ext cx="2012161" cy="787896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sz="300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endParaRPr>
            </a:p>
          </p:txBody>
        </p:sp>
        <p:sp>
          <p:nvSpPr>
            <p:cNvPr id="38" name="مخطط انسيابي: معالجة متعاقبة 37"/>
            <p:cNvSpPr/>
            <p:nvPr/>
          </p:nvSpPr>
          <p:spPr>
            <a:xfrm>
              <a:off x="6156176" y="863000"/>
              <a:ext cx="2987824" cy="720080"/>
            </a:xfrm>
            <a:prstGeom prst="flowChartAlternateProcess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 sz="300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endParaRPr>
            </a:p>
          </p:txBody>
        </p:sp>
      </p:grpSp>
      <p:sp>
        <p:nvSpPr>
          <p:cNvPr id="39" name="مربع نص 38"/>
          <p:cNvSpPr txBox="1"/>
          <p:nvPr/>
        </p:nvSpPr>
        <p:spPr>
          <a:xfrm>
            <a:off x="926994" y="4933617"/>
            <a:ext cx="7962906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>
              <a:defRPr/>
            </a:pPr>
            <a:r>
              <a:rPr lang="ar-SA" sz="3000" b="1" kern="0" dirty="0">
                <a:solidFill>
                  <a:sysClr val="windowText" lastClr="000000"/>
                </a:solidFill>
                <a:latin typeface="Sakkal Majalla" pitchFamily="2" charset="-78"/>
                <a:cs typeface="Sakkal Majalla" pitchFamily="2" charset="-78"/>
              </a:rPr>
              <a:t>لمسارعة الجسيمات ذات الشحنة </a:t>
            </a:r>
            <a:r>
              <a:rPr lang="ar-SA" sz="3000" b="1" kern="0" dirty="0" smtClean="0">
                <a:solidFill>
                  <a:sysClr val="windowText" lastClr="000000"/>
                </a:solidFill>
                <a:latin typeface="Sakkal Majalla" pitchFamily="2" charset="-78"/>
                <a:cs typeface="Sakkal Majalla" pitchFamily="2" charset="-78"/>
              </a:rPr>
              <a:t>الموجبة (</a:t>
            </a:r>
            <a:r>
              <a:rPr lang="ar-SA" sz="3000" b="1" kern="0" dirty="0" err="1" smtClean="0">
                <a:solidFill>
                  <a:sysClr val="windowText" lastClr="000000"/>
                </a:solidFill>
                <a:latin typeface="Sakkal Majalla" pitchFamily="2" charset="-78"/>
                <a:cs typeface="Sakkal Majalla" pitchFamily="2" charset="-78"/>
              </a:rPr>
              <a:t>البوزترونات</a:t>
            </a:r>
            <a:r>
              <a:rPr lang="ar-SA" sz="3000" b="1" kern="0" dirty="0" smtClean="0">
                <a:solidFill>
                  <a:sysClr val="windowText" lastClr="000000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en-US" sz="3000" b="1" kern="0" dirty="0" smtClean="0">
                <a:solidFill>
                  <a:sysClr val="windowText" lastClr="000000"/>
                </a:solidFill>
                <a:latin typeface="Sakkal Majalla" pitchFamily="2" charset="-78"/>
                <a:cs typeface="Sakkal Majalla" pitchFamily="2" charset="-78"/>
              </a:rPr>
              <a:t>e+</a:t>
            </a:r>
            <a:r>
              <a:rPr lang="ar-SA" sz="3000" b="1" kern="0" dirty="0" smtClean="0">
                <a:solidFill>
                  <a:sysClr val="windowText" lastClr="000000"/>
                </a:solidFill>
                <a:latin typeface="Sakkal Majalla" pitchFamily="2" charset="-78"/>
                <a:cs typeface="Sakkal Majalla" pitchFamily="2" charset="-78"/>
              </a:rPr>
              <a:t>) في منطقة الانحراف عكس تومسون المجال الكهربائي بين المهبط والمصعد</a:t>
            </a:r>
            <a:endParaRPr lang="ar-SA" sz="3000" b="1" kern="0" dirty="0">
              <a:solidFill>
                <a:sysClr val="windowText" lastClr="000000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4011684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d"/>
        <p:sndAc>
          <p:stSnd>
            <p:snd r:embed="rId6" name="laser.wav"/>
          </p:stSnd>
        </p:sndAc>
      </p:transition>
    </mc:Choice>
    <mc:Fallback>
      <p:transition spd="slow">
        <p:fade/>
        <p:sndAc>
          <p:stSnd>
            <p:snd r:embed="rId3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46" grpId="0"/>
      <p:bldP spid="27" grpId="0"/>
      <p:bldP spid="35" grpId="0"/>
      <p:bldP spid="3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110</TotalTime>
  <Words>598</Words>
  <Application>Microsoft Office PowerPoint</Application>
  <PresentationFormat>عرض على الشاشة (3:4)‏</PresentationFormat>
  <Paragraphs>104</Paragraphs>
  <Slides>13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2</vt:i4>
      </vt:variant>
      <vt:variant>
        <vt:lpstr>عناوين الشرائح</vt:lpstr>
      </vt:variant>
      <vt:variant>
        <vt:i4>13</vt:i4>
      </vt:variant>
    </vt:vector>
  </HeadingPairs>
  <TitlesOfParts>
    <vt:vector size="15" baseType="lpstr">
      <vt:lpstr>سمة Office</vt:lpstr>
      <vt:lpstr>1_سمة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0</dc:creator>
  <cp:lastModifiedBy>TSC</cp:lastModifiedBy>
  <cp:revision>18</cp:revision>
  <dcterms:created xsi:type="dcterms:W3CDTF">2015-12-03T05:45:26Z</dcterms:created>
  <dcterms:modified xsi:type="dcterms:W3CDTF">2016-11-01T07:27:02Z</dcterms:modified>
</cp:coreProperties>
</file>