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  <p:sldMasterId id="2147483684" r:id="rId2"/>
  </p:sldMasterIdLst>
  <p:sldIdLst>
    <p:sldId id="278" r:id="rId3"/>
    <p:sldId id="277" r:id="rId4"/>
    <p:sldId id="257" r:id="rId5"/>
    <p:sldId id="258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22127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83363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535188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23805301"/>
      </p:ext>
    </p:extLst>
  </p:cSld>
  <p:clrMapOvr>
    <a:masterClrMapping/>
  </p:clrMapOvr>
  <p:transition spd="slow"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شكل بيضاوي 9">
            <a:hlinkClick r:id="" action="ppaction://hlinkshowjump?jump=nextslide"/>
          </p:cNvPr>
          <p:cNvSpPr/>
          <p:nvPr userDrawn="1"/>
        </p:nvSpPr>
        <p:spPr>
          <a:xfrm>
            <a:off x="6865052" y="5517232"/>
            <a:ext cx="2278948" cy="1224136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4400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دخول</a:t>
            </a:r>
          </a:p>
        </p:txBody>
      </p:sp>
    </p:spTree>
    <p:extLst>
      <p:ext uri="{BB962C8B-B14F-4D97-AF65-F5344CB8AC3E}">
        <p14:creationId xmlns:p14="http://schemas.microsoft.com/office/powerpoint/2010/main" xmlns="" val="76804446"/>
      </p:ext>
    </p:extLst>
  </p:cSld>
  <p:clrMapOvr>
    <a:masterClrMapping/>
  </p:clrMapOvr>
  <p:transition spd="slow"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CC940B-A705-41F2-9C2E-F2FF1FA54844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3558E-53E2-4700-A1EF-54C7E4C9B99B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0999793"/>
      </p:ext>
    </p:extLst>
  </p:cSld>
  <p:clrMapOvr>
    <a:masterClrMapping/>
  </p:clrMapOvr>
  <p:transition spd="slow">
    <p:cover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الفهرس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السابق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التالي</a:t>
            </a:r>
            <a:endParaRPr lang="ar-SA" sz="2400" b="1" dirty="0">
              <a:solidFill>
                <a:prstClr val="black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صورة 1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504"/>
          <a:stretch/>
        </p:blipFill>
        <p:spPr>
          <a:xfrm>
            <a:off x="-108520" y="-55860"/>
            <a:ext cx="9324528" cy="1540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139904500"/>
      </p:ext>
    </p:extLst>
  </p:cSld>
  <p:clrMapOvr>
    <a:masterClrMapping/>
  </p:clrMapOvr>
  <p:transition spd="slow">
    <p:cover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7EA747-23B9-4B77-BD76-8D6225EDDABC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DF437-2A62-4EFD-9891-F800DE2AA7EE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1198770"/>
      </p:ext>
    </p:extLst>
  </p:cSld>
  <p:clrMapOvr>
    <a:masterClrMapping/>
  </p:clrMapOvr>
  <p:transition spd="slow">
    <p:cover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39A95B-C627-4E5C-860F-91907ACC4BDF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0BF8B-0BF8-4FAB-876F-EF9EEF4B389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3662367"/>
      </p:ext>
    </p:extLst>
  </p:cSld>
  <p:clrMapOvr>
    <a:masterClrMapping/>
  </p:clrMapOvr>
  <p:transition spd="slow">
    <p:cover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26E9F-4CDC-48BB-BDCB-54858415C095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A49AC9-85D5-4CD7-B7CB-68EB4A03ACFF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0354477"/>
      </p:ext>
    </p:extLst>
  </p:cSld>
  <p:clrMapOvr>
    <a:masterClrMapping/>
  </p:clrMapOvr>
  <p:transition spd="slow">
    <p:cover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السابق</a:t>
            </a:r>
            <a:endParaRPr lang="ar-SA" sz="2400" b="1" dirty="0">
              <a:solidFill>
                <a:srgbClr val="C00000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التالي</a:t>
            </a:r>
            <a:endParaRPr lang="ar-SA" sz="2400" b="1" dirty="0">
              <a:solidFill>
                <a:srgbClr val="C00000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1205968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198381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 userDrawn="1"/>
        </p:nvSpPr>
        <p:spPr>
          <a:xfrm>
            <a:off x="1115616" y="-72008"/>
            <a:ext cx="8100392" cy="6237312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5722041"/>
      </p:ext>
    </p:extLst>
  </p:cSld>
  <p:clrMapOvr>
    <a:masterClrMapping/>
  </p:clrMapOvr>
  <p:transition spd="slow">
    <p:cover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B2815F-5EAE-4EE4-93F6-350B7680E0AB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981D7A-9E1C-4504-8842-6FAE2A7BA93C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2722077"/>
      </p:ext>
    </p:extLst>
  </p:cSld>
  <p:clrMapOvr>
    <a:masterClrMapping/>
  </p:clrMapOvr>
  <p:transition spd="slow">
    <p:cover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4B8C5D-BB34-4724-8E56-A6A06EE04A0A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C17A39-A0B3-4C2A-8703-D36A2C8E5B7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5943418"/>
      </p:ext>
    </p:extLst>
  </p:cSld>
  <p:clrMapOvr>
    <a:masterClrMapping/>
  </p:clrMapOvr>
  <p:transition spd="slow">
    <p:cover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8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70983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9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9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70983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9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70983" fontAlgn="auto">
                <a:spcBef>
                  <a:spcPts val="0"/>
                </a:spcBef>
                <a:spcAft>
                  <a:spcPts val="0"/>
                </a:spcAft>
              </a:pPr>
              <a:endParaRPr 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 fontAlgn="auto">
              <a:spcBef>
                <a:spcPts val="0"/>
              </a:spcBef>
              <a:spcAft>
                <a:spcPts val="0"/>
              </a:spcAft>
            </a:pPr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 fontAlgn="auto">
              <a:spcBef>
                <a:spcPts val="0"/>
              </a:spcBef>
              <a:spcAft>
                <a:spcPts val="0"/>
              </a:spcAft>
            </a:pPr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6"/>
            <a:ext cx="3313355" cy="170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0"/>
            <a:ext cx="3309803" cy="12606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  <a:prstGeom prst="rect">
            <a:avLst/>
          </a:prstGeo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pPr/>
              <a:t>01/02/38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 fontAlgn="auto">
              <a:spcBef>
                <a:spcPts val="0"/>
              </a:spcBef>
              <a:spcAft>
                <a:spcPts val="0"/>
              </a:spcAft>
            </a:pPr>
            <a:endParaRPr lang="en-US" sz="190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srgbClr val="0F6FC6"/>
                </a:solidFill>
              </a:rPr>
              <a:pPr/>
              <a:t>‹#›</a:t>
            </a:fld>
            <a:endParaRPr lang="ar-SA">
              <a:solidFill>
                <a:srgbClr val="0F6FC6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 defTabSz="970983" fontAlgn="auto">
              <a:spcBef>
                <a:spcPts val="0"/>
              </a:spcBef>
              <a:spcAft>
                <a:spcPts val="0"/>
              </a:spcAft>
            </a:pPr>
            <a:endParaRPr lang="en-US" sz="19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4158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842516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757094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71344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67896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79749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149088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00468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" Target="../slides/slide3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25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zoom/>
    <p:sndAc>
      <p:stSnd>
        <p:snd r:embed="rId13" name="laser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خطط انسيابي: تحضير 6">
            <a:hlinkClick r:id="rId15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8" name="شارة رتبة 7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السابق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التالي</a:t>
            </a:r>
            <a:endParaRPr lang="ar-SA" sz="2400" b="1" dirty="0">
              <a:solidFill>
                <a:srgbClr val="002060"/>
              </a:solidFill>
            </a:endParaRPr>
          </a:p>
        </p:txBody>
      </p:sp>
      <p:pic>
        <p:nvPicPr>
          <p:cNvPr id="10" name="Picture 8" descr="D:\Work2\exxit.png">
            <a:hlinkHover r:id="" action="ppaction://hlinkshowjump?jump=endshow" highlightClick="1">
              <a:snd r:embed="rId16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صورة 3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617" b="12152"/>
          <a:stretch/>
        </p:blipFill>
        <p:spPr>
          <a:xfrm>
            <a:off x="0" y="0"/>
            <a:ext cx="9121956" cy="111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1240836"/>
            <a:ext cx="1850596" cy="16121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2752937"/>
            <a:ext cx="1728192" cy="14681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 userDrawn="1"/>
        </p:nvSpPr>
        <p:spPr>
          <a:xfrm>
            <a:off x="1043608" y="836712"/>
            <a:ext cx="8208912" cy="5474142"/>
          </a:xfrm>
          <a:prstGeom prst="rect">
            <a:avLst/>
          </a:prstGeom>
          <a:solidFill>
            <a:schemeClr val="lt1">
              <a:alpha val="8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7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spd="slow">
    <p:cover dir="r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audio" Target="../media/audio3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1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0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2"/>
          <p:cNvGrpSpPr/>
          <p:nvPr/>
        </p:nvGrpSpPr>
        <p:grpSpPr>
          <a:xfrm>
            <a:off x="2271143" y="2"/>
            <a:ext cx="4457700" cy="1179698"/>
            <a:chOff x="2274540" y="0"/>
            <a:chExt cx="4457700" cy="845423"/>
          </a:xfrm>
        </p:grpSpPr>
        <p:pic>
          <p:nvPicPr>
            <p:cNvPr id="8" name="صورة 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="" xmlns:a14="http://schemas.microsoft.com/office/drawing/2010/main">
                    <a14:imgLayer r:embed="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700" cy="845423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9" name="مستطيل 8"/>
            <p:cNvSpPr/>
            <p:nvPr/>
          </p:nvSpPr>
          <p:spPr>
            <a:xfrm>
              <a:off x="2808808" y="116632"/>
              <a:ext cx="3225563" cy="675777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txBody>
            <a:bodyPr wrap="none">
              <a:spAutoFit/>
            </a:bodyPr>
            <a:lstStyle/>
            <a:p>
              <a:pPr algn="ctr" defTabSz="970811" fontAlgn="auto">
                <a:spcBef>
                  <a:spcPts val="0"/>
                </a:spcBef>
                <a:spcAft>
                  <a:spcPts val="0"/>
                </a:spcAft>
              </a:pPr>
              <a:r>
                <a:rPr lang="ar-SA" sz="3400" b="1" dirty="0">
                  <a:ln w="10541" cmpd="sng">
                    <a:solidFill>
                      <a:srgbClr val="0F6FC6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/>
                  <a:cs typeface="Sakkal Majalla"/>
                </a:rPr>
                <a:t>استراتيجية أعواد المثلجات</a:t>
              </a:r>
              <a:endParaRPr lang="ar-EG" sz="3400" b="1" dirty="0">
                <a:ln w="10541" cmpd="sng">
                  <a:solidFill>
                    <a:srgbClr val="0F6FC6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/>
                <a:cs typeface="Sakkal Majalla"/>
              </a:endParaRPr>
            </a:p>
          </p:txBody>
        </p:sp>
      </p:grpSp>
      <p:pic>
        <p:nvPicPr>
          <p:cNvPr id="15" name="صورة 1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="" xmlns:a14="http://schemas.microsoft.com/office/drawing/2010/main">
                  <a14:imgLayer r:embed="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rot="16200000" flipH="1" flipV="1">
            <a:off x="2203247" y="5809106"/>
            <a:ext cx="1011187" cy="953342"/>
          </a:xfrm>
          <a:prstGeom prst="rect">
            <a:avLst/>
          </a:prstGeom>
        </p:spPr>
      </p:pic>
      <p:pic>
        <p:nvPicPr>
          <p:cNvPr id="17" name="صورة 16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655" y="5860616"/>
            <a:ext cx="909360" cy="964536"/>
          </a:xfrm>
          <a:prstGeom prst="rect">
            <a:avLst/>
          </a:prstGeom>
        </p:spPr>
      </p:pic>
      <p:grpSp>
        <p:nvGrpSpPr>
          <p:cNvPr id="3" name="مجموعة 19"/>
          <p:cNvGrpSpPr/>
          <p:nvPr/>
        </p:nvGrpSpPr>
        <p:grpSpPr>
          <a:xfrm>
            <a:off x="346672" y="990600"/>
            <a:ext cx="8568728" cy="5364551"/>
            <a:chOff x="523875" y="1116452"/>
            <a:chExt cx="8096250" cy="5120860"/>
          </a:xfrm>
        </p:grpSpPr>
        <p:pic>
          <p:nvPicPr>
            <p:cNvPr id="24" name="صورة 23"/>
            <p:cNvPicPr>
              <a:picLocks noChangeAspect="1"/>
            </p:cNvPicPr>
            <p:nvPr/>
          </p:nvPicPr>
          <p:blipFill>
            <a:blip r:embed="rId7">
              <a:extLst>
                <a:ext uri="{BEBA8EAE-BF5A-486C-A8C5-ECC9F3942E4B}">
                  <a14:imgProps xmlns="" xmlns:a14="http://schemas.microsoft.com/office/drawing/2010/main">
                    <a14:imgLayer r:embed="">
                      <a14:imgEffect>
                        <a14:sharpenSoften amount="500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3875" y="1116452"/>
              <a:ext cx="8096250" cy="5120860"/>
            </a:xfrm>
            <a:prstGeom prst="rect">
              <a:avLst/>
            </a:prstGeom>
          </p:spPr>
        </p:pic>
        <p:sp>
          <p:nvSpPr>
            <p:cNvPr id="26" name="مربع نص 26"/>
            <p:cNvSpPr txBox="1"/>
            <p:nvPr/>
          </p:nvSpPr>
          <p:spPr>
            <a:xfrm>
              <a:off x="4509263" y="1573284"/>
              <a:ext cx="3830189" cy="3907479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>
              <a:defPPr>
                <a:defRPr lang="ar-EG"/>
              </a:defPPr>
              <a:lvl1pPr marL="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70811" fontAlgn="auto">
                <a:spcBef>
                  <a:spcPts val="0"/>
                </a:spcBef>
                <a:spcAft>
                  <a:spcPts val="0"/>
                </a:spcAft>
              </a:pPr>
              <a:r>
                <a:rPr lang="ar-SA" sz="2600" b="1" u="sng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خطوات تنفيذ الاستراتيجية</a:t>
              </a:r>
            </a:p>
            <a:p>
              <a:pPr algn="ctr" defTabSz="970811" fontAlgn="auto">
                <a:spcBef>
                  <a:spcPts val="0"/>
                </a:spcBef>
                <a:spcAft>
                  <a:spcPts val="0"/>
                </a:spcAft>
              </a:pPr>
              <a:endParaRPr lang="ar-SA" sz="2600" b="1" dirty="0">
                <a:solidFill>
                  <a:prstClr val="black"/>
                </a:solidFill>
              </a:endParaRPr>
            </a:p>
            <a:p>
              <a:pPr marL="300499" indent="-300499" algn="ctr" defTabSz="970811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ar-SA" sz="2600" b="1" dirty="0">
                  <a:solidFill>
                    <a:srgbClr val="FF0000"/>
                  </a:solidFill>
                </a:rPr>
                <a:t>يكتب أسماء الطلاب علي أعواد المثلجات ويضعها في علبة أول الفصل.</a:t>
              </a:r>
            </a:p>
            <a:p>
              <a:pPr marL="300499" indent="-300499" algn="ctr" defTabSz="970811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ar-SA" sz="2600" b="1" dirty="0">
                  <a:solidFill>
                    <a:srgbClr val="FF0000"/>
                  </a:solidFill>
                </a:rPr>
                <a:t>ضع الأعواد في علبة في مقدمة الفصل </a:t>
              </a:r>
            </a:p>
            <a:p>
              <a:pPr marL="300499" indent="-300499" algn="ctr" defTabSz="970811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ar-SA" sz="2600" b="1" dirty="0">
                  <a:solidFill>
                    <a:srgbClr val="FF0000"/>
                  </a:solidFill>
                </a:rPr>
                <a:t>أخبرهم بالطريقة وكيف تتم </a:t>
              </a:r>
            </a:p>
            <a:p>
              <a:pPr marL="300499" indent="-300499" algn="ctr" defTabSz="970811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ar-SA" sz="2600" b="1" dirty="0">
                  <a:solidFill>
                    <a:srgbClr val="002060"/>
                  </a:solidFill>
                </a:rPr>
                <a:t>يشرح المعلم عنصر من الدرس ويختار عودا من العلبة .</a:t>
              </a:r>
            </a:p>
            <a:p>
              <a:pPr marL="300499" indent="-300499" algn="ctr" defTabSz="970811" fontAlgn="auto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q"/>
              </a:pPr>
              <a:r>
                <a:rPr lang="ar-SA" sz="2600" b="1" dirty="0">
                  <a:solidFill>
                    <a:srgbClr val="0BD0D9">
                      <a:lumMod val="50000"/>
                    </a:srgbClr>
                  </a:solidFill>
                </a:rPr>
                <a:t>يوجه سؤال للطالب ثم يعيد العود للعلبة مرة ثانيه وهكذا</a:t>
              </a:r>
              <a:endParaRPr lang="ar-EG" sz="2600" b="1" dirty="0">
                <a:solidFill>
                  <a:srgbClr val="0BD0D9">
                    <a:lumMod val="50000"/>
                  </a:srgbClr>
                </a:solidFill>
              </a:endParaRPr>
            </a:p>
          </p:txBody>
        </p:sp>
      </p:grpSp>
      <p:pic>
        <p:nvPicPr>
          <p:cNvPr id="1026" name="Picture 2" descr="C:\Users\Hasib\Desktop\بدون عنوان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2911" y="1285860"/>
            <a:ext cx="3571899" cy="4857784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1964741687"/>
      </p:ext>
    </p:extLst>
  </p:cSld>
  <p:clrMapOvr>
    <a:masterClrMapping/>
  </p:clrMapOvr>
  <p:transition spd="slow">
    <p:cover dir="r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3" name="مجموعة 42"/>
          <p:cNvGrpSpPr/>
          <p:nvPr/>
        </p:nvGrpSpPr>
        <p:grpSpPr>
          <a:xfrm>
            <a:off x="584158" y="332656"/>
            <a:ext cx="8341838" cy="2232248"/>
            <a:chOff x="6156176" y="826988"/>
            <a:chExt cx="2987824" cy="787896"/>
          </a:xfrm>
        </p:grpSpPr>
        <p:sp>
          <p:nvSpPr>
            <p:cNvPr id="44" name="مستطيل 4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45" name="مخطط انسيابي: معالجة متعاقبة 4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46" name="مربع نص 45"/>
          <p:cNvSpPr txBox="1"/>
          <p:nvPr/>
        </p:nvSpPr>
        <p:spPr>
          <a:xfrm>
            <a:off x="899592" y="476672"/>
            <a:ext cx="796290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أضاف كمية قليلة من غاز الهيدروجين إلى الأنبوب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فعمل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المجال الكهربائي على انتزاع الإلكترونات من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ذرات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الهيدروجين فحولها إلى أيونات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موجبة ثم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سارع أيونات الهيدروجين أو البروتونات من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خلال شق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ضيق في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المصعد</a:t>
            </a:r>
            <a:endParaRPr lang="ar-SA" sz="3000" b="1" kern="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36" name="مجموعة 35"/>
          <p:cNvGrpSpPr/>
          <p:nvPr/>
        </p:nvGrpSpPr>
        <p:grpSpPr>
          <a:xfrm>
            <a:off x="611560" y="2924944"/>
            <a:ext cx="8341838" cy="1159679"/>
            <a:chOff x="6156176" y="826988"/>
            <a:chExt cx="2987824" cy="787896"/>
          </a:xfrm>
        </p:grpSpPr>
        <p:sp>
          <p:nvSpPr>
            <p:cNvPr id="37" name="مستطيل 36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38" name="مخطط انسيابي: معالجة متعاقبة 37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39" name="مربع نص 38"/>
          <p:cNvSpPr txBox="1"/>
          <p:nvPr/>
        </p:nvSpPr>
        <p:spPr>
          <a:xfrm>
            <a:off x="926994" y="2996952"/>
            <a:ext cx="7962906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000" b="1" kern="0" dirty="0">
                <a:latin typeface="Sakkal Majalla" pitchFamily="2" charset="-78"/>
                <a:cs typeface="Sakkal Majalla" pitchFamily="2" charset="-78"/>
              </a:rPr>
              <a:t>باستخدام هذه التقنية أمكن حساب كتلة البروتون والتي تساوي </a:t>
            </a:r>
            <a:r>
              <a:rPr lang="ar-SA" sz="3000" b="1" kern="0" dirty="0" smtClean="0"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>
              <a:defRPr/>
            </a:pPr>
            <a:r>
              <a:rPr lang="en-US" sz="2800" b="1" kern="0" dirty="0">
                <a:solidFill>
                  <a:srgbClr val="FF0000"/>
                </a:solidFill>
                <a:latin typeface="Franklin Gothic Book"/>
              </a:rPr>
              <a:t>1.67x10-27 </a:t>
            </a:r>
            <a:r>
              <a:rPr lang="en-US" sz="2800" b="1" kern="0" dirty="0" smtClean="0">
                <a:solidFill>
                  <a:srgbClr val="FF0000"/>
                </a:solidFill>
                <a:latin typeface="Franklin Gothic Book"/>
              </a:rPr>
              <a:t>kg</a:t>
            </a:r>
            <a:endParaRPr lang="ar-SA" sz="3000" b="1" kern="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40" name="مجموعة 39"/>
          <p:cNvGrpSpPr/>
          <p:nvPr/>
        </p:nvGrpSpPr>
        <p:grpSpPr>
          <a:xfrm>
            <a:off x="611560" y="4429561"/>
            <a:ext cx="8341838" cy="1159679"/>
            <a:chOff x="6156176" y="826988"/>
            <a:chExt cx="2987824" cy="787896"/>
          </a:xfrm>
        </p:grpSpPr>
        <p:sp>
          <p:nvSpPr>
            <p:cNvPr id="41" name="مستطيل 40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42" name="مخطط انسيابي: معالجة متعاقبة 41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47" name="مربع نص 46"/>
          <p:cNvSpPr txBox="1"/>
          <p:nvPr/>
        </p:nvSpPr>
        <p:spPr>
          <a:xfrm>
            <a:off x="926994" y="4501569"/>
            <a:ext cx="796290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ولتحديد كتل الأيونات الثقيلة المنتجة بعد انتزاع </a:t>
            </a:r>
            <a:r>
              <a:rPr lang="ar-SA" sz="32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الإلكترونات </a:t>
            </a: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من الغازات مثل(الهيليوم والنيون والأرجون)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711248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39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9" name="مجموعة 28"/>
          <p:cNvGrpSpPr/>
          <p:nvPr/>
        </p:nvGrpSpPr>
        <p:grpSpPr>
          <a:xfrm>
            <a:off x="6144477" y="44624"/>
            <a:ext cx="2780452" cy="781637"/>
            <a:chOff x="2456145" y="-16933"/>
            <a:chExt cx="4536504" cy="781637"/>
          </a:xfrm>
        </p:grpSpPr>
        <p:sp>
          <p:nvSpPr>
            <p:cNvPr id="30" name="مستطيل مستدير الزوايا 29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ستطيل مستدير الزوايا 30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2" name="مربع نص 31"/>
          <p:cNvSpPr txBox="1"/>
          <p:nvPr/>
        </p:nvSpPr>
        <p:spPr>
          <a:xfrm>
            <a:off x="6300191" y="155631"/>
            <a:ext cx="2302839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مطياف الكتلة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43" name="مجموعة 42"/>
          <p:cNvGrpSpPr/>
          <p:nvPr/>
        </p:nvGrpSpPr>
        <p:grpSpPr>
          <a:xfrm>
            <a:off x="584158" y="908720"/>
            <a:ext cx="8341838" cy="1159679"/>
            <a:chOff x="6156176" y="826988"/>
            <a:chExt cx="2987824" cy="787896"/>
          </a:xfrm>
        </p:grpSpPr>
        <p:sp>
          <p:nvSpPr>
            <p:cNvPr id="44" name="مستطيل 4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45" name="مخطط انسيابي: معالجة متعاقبة 4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46" name="مربع نص 45"/>
          <p:cNvSpPr txBox="1"/>
          <p:nvPr/>
        </p:nvSpPr>
        <p:spPr>
          <a:xfrm>
            <a:off x="899592" y="980728"/>
            <a:ext cx="796290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وخلص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تومسون إلى أن الذرات المختلفة من العنصر نفسه لها خصائص كيميائية متماثلة لكن لها كتلاً مختلفة (النظير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endParaRPr lang="ar-SA" sz="3000" b="1" kern="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36" name="مجموعة 35"/>
          <p:cNvGrpSpPr/>
          <p:nvPr/>
        </p:nvGrpSpPr>
        <p:grpSpPr>
          <a:xfrm>
            <a:off x="594789" y="2996952"/>
            <a:ext cx="8341838" cy="1159679"/>
            <a:chOff x="6156176" y="826988"/>
            <a:chExt cx="2987824" cy="787896"/>
          </a:xfrm>
        </p:grpSpPr>
        <p:sp>
          <p:nvSpPr>
            <p:cNvPr id="37" name="مستطيل 36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38" name="مخطط انسيابي: معالجة متعاقبة 37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39" name="مربع نص 38"/>
          <p:cNvSpPr txBox="1"/>
          <p:nvPr/>
        </p:nvSpPr>
        <p:spPr>
          <a:xfrm>
            <a:off x="910223" y="3133417"/>
            <a:ext cx="796290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هو الجهاز المماثل لأنبوب أشعة المهبط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لتومسون والذي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يستخدم لدراسة النظائر وقياس النسبة بين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الأيون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الموجب وكتلته (</a:t>
            </a:r>
            <a:r>
              <a:rPr lang="en-US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q/m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) بدقة</a:t>
            </a:r>
          </a:p>
        </p:txBody>
      </p:sp>
      <p:grpSp>
        <p:nvGrpSpPr>
          <p:cNvPr id="40" name="مجموعة 39"/>
          <p:cNvGrpSpPr/>
          <p:nvPr/>
        </p:nvGrpSpPr>
        <p:grpSpPr>
          <a:xfrm>
            <a:off x="5181796" y="2143307"/>
            <a:ext cx="3754831" cy="781637"/>
            <a:chOff x="2456145" y="-16933"/>
            <a:chExt cx="4536504" cy="781637"/>
          </a:xfrm>
        </p:grpSpPr>
        <p:sp>
          <p:nvSpPr>
            <p:cNvPr id="41" name="مستطيل مستدير الزوايا 40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2" name="مستطيل مستدير الزوايا 41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47" name="مربع نص 46"/>
          <p:cNvSpPr txBox="1"/>
          <p:nvPr/>
        </p:nvSpPr>
        <p:spPr>
          <a:xfrm>
            <a:off x="5436096" y="2254314"/>
            <a:ext cx="3178634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المراد بمطياف الكتلة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03647" y="4293096"/>
            <a:ext cx="6301934" cy="1690880"/>
          </a:xfrm>
          <a:prstGeom prst="rect">
            <a:avLst/>
          </a:prstGeom>
          <a:ln w="38100" cap="sq">
            <a:solidFill>
              <a:srgbClr val="FF0000"/>
            </a:solidFill>
            <a:prstDash val="dash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159605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6" grpId="0"/>
      <p:bldP spid="39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9" name="مجموعة 28"/>
          <p:cNvGrpSpPr/>
          <p:nvPr/>
        </p:nvGrpSpPr>
        <p:grpSpPr>
          <a:xfrm>
            <a:off x="6144477" y="44624"/>
            <a:ext cx="2780452" cy="781637"/>
            <a:chOff x="2456145" y="-16933"/>
            <a:chExt cx="4536504" cy="781637"/>
          </a:xfrm>
        </p:grpSpPr>
        <p:sp>
          <p:nvSpPr>
            <p:cNvPr id="30" name="مستطيل مستدير الزوايا 29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ستطيل مستدير الزوايا 30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2" name="مربع نص 31"/>
          <p:cNvSpPr txBox="1"/>
          <p:nvPr/>
        </p:nvSpPr>
        <p:spPr>
          <a:xfrm>
            <a:off x="6300191" y="155631"/>
            <a:ext cx="2302839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النتائج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43" name="مجموعة 42"/>
          <p:cNvGrpSpPr/>
          <p:nvPr/>
        </p:nvGrpSpPr>
        <p:grpSpPr>
          <a:xfrm>
            <a:off x="2627784" y="908720"/>
            <a:ext cx="6298212" cy="656783"/>
            <a:chOff x="6156176" y="826988"/>
            <a:chExt cx="2987824" cy="787896"/>
          </a:xfrm>
        </p:grpSpPr>
        <p:sp>
          <p:nvSpPr>
            <p:cNvPr id="44" name="مستطيل 4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45" name="مخطط انسيابي: معالجة متعاقبة 4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46" name="مربع نص 45"/>
          <p:cNvSpPr txBox="1"/>
          <p:nvPr/>
        </p:nvSpPr>
        <p:spPr>
          <a:xfrm>
            <a:off x="2627784" y="980728"/>
            <a:ext cx="623471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نسبة شحنة الأيون إلى كتلته في مطياف الكتلة :</a:t>
            </a:r>
          </a:p>
        </p:txBody>
      </p:sp>
      <p:grpSp>
        <p:nvGrpSpPr>
          <p:cNvPr id="36" name="مجموعة 35"/>
          <p:cNvGrpSpPr/>
          <p:nvPr/>
        </p:nvGrpSpPr>
        <p:grpSpPr>
          <a:xfrm>
            <a:off x="3705632" y="3565465"/>
            <a:ext cx="5330863" cy="2311807"/>
            <a:chOff x="6156176" y="826988"/>
            <a:chExt cx="2987824" cy="787896"/>
          </a:xfrm>
        </p:grpSpPr>
        <p:sp>
          <p:nvSpPr>
            <p:cNvPr id="37" name="مستطيل 36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38" name="مخطط انسيابي: معالجة متعاقبة 37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39" name="مربع نص 38"/>
          <p:cNvSpPr txBox="1"/>
          <p:nvPr/>
        </p:nvSpPr>
        <p:spPr>
          <a:xfrm>
            <a:off x="3779912" y="3735320"/>
            <a:ext cx="512107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عند</a:t>
            </a:r>
            <a:r>
              <a:rPr lang="ar-SA" sz="3000" b="1" kern="0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تحرير أول إلكترون نحصل على ذرة أحادية التأين (</a:t>
            </a:r>
            <a:r>
              <a:rPr lang="en-US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1+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)؛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أي أن الإلكترونات المتسارعة ذات الطاقة العالية يمكن إنتاج أيونات أحادية وأيونات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ثنائية</a:t>
            </a:r>
            <a:endParaRPr lang="ar-SA" sz="3000" b="1" kern="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40" name="مجموعة 39"/>
          <p:cNvGrpSpPr/>
          <p:nvPr/>
        </p:nvGrpSpPr>
        <p:grpSpPr>
          <a:xfrm>
            <a:off x="6382868" y="2650263"/>
            <a:ext cx="2636436" cy="781637"/>
            <a:chOff x="2456145" y="-16933"/>
            <a:chExt cx="4536504" cy="781637"/>
          </a:xfrm>
        </p:grpSpPr>
        <p:sp>
          <p:nvSpPr>
            <p:cNvPr id="41" name="مستطيل مستدير الزوايا 40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2" name="مستطيل مستدير الزوايا 41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47" name="مربع نص 46"/>
          <p:cNvSpPr txBox="1"/>
          <p:nvPr/>
        </p:nvSpPr>
        <p:spPr>
          <a:xfrm>
            <a:off x="6588610" y="2761270"/>
            <a:ext cx="2231862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تحليل النظائر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4" name="عنوان 1"/>
          <p:cNvSpPr txBox="1">
            <a:spLocks/>
          </p:cNvSpPr>
          <p:nvPr/>
        </p:nvSpPr>
        <p:spPr>
          <a:xfrm>
            <a:off x="2990727" y="1520984"/>
            <a:ext cx="1151855" cy="1273191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q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m</a:t>
            </a:r>
            <a:endParaRPr kumimoji="0" lang="ar-SA" sz="36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Franklin Gothic Book"/>
              <a:ea typeface="+mj-ea"/>
              <a:cs typeface="Tahoma"/>
            </a:endParaRPr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>
            <a:off x="38399" y="1609710"/>
            <a:ext cx="9144000" cy="710952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___ = __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_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___</a:t>
            </a:r>
            <a:endParaRPr kumimoji="0" lang="ar-SA" sz="40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Franklin Gothic Book"/>
              <a:ea typeface="+mj-ea"/>
              <a:cs typeface="Tahoma"/>
            </a:endParaRP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>
            <a:off x="4610399" y="1450232"/>
            <a:ext cx="1764704" cy="1607211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2V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B</a:t>
            </a:r>
            <a:r>
              <a:rPr kumimoji="0" lang="en-US" sz="3600" b="1" i="0" u="none" strike="noStrike" kern="0" cap="none" spc="0" normalizeH="0" baseline="3000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2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r</a:t>
            </a:r>
            <a:r>
              <a:rPr kumimoji="0" lang="en-US" sz="3600" b="1" i="0" u="none" strike="noStrike" kern="0" cap="none" spc="0" normalizeH="0" baseline="3000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2</a:t>
            </a:r>
            <a:endParaRPr kumimoji="0" lang="ar-SA" sz="3600" b="1" i="0" u="none" strike="noStrike" kern="0" cap="none" spc="0" normalizeH="0" baseline="3000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Franklin Gothic Book"/>
              <a:ea typeface="+mj-ea"/>
              <a:cs typeface="Tahoma"/>
            </a:endParaRPr>
          </a:p>
        </p:txBody>
      </p:sp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3528" y="2780928"/>
            <a:ext cx="3243126" cy="32661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4021157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6" grpId="0"/>
      <p:bldP spid="39" grpId="0"/>
      <p:bldP spid="47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9" name="مجموعة 28"/>
          <p:cNvGrpSpPr/>
          <p:nvPr/>
        </p:nvGrpSpPr>
        <p:grpSpPr>
          <a:xfrm>
            <a:off x="6144477" y="44624"/>
            <a:ext cx="2780452" cy="781637"/>
            <a:chOff x="2456145" y="-16933"/>
            <a:chExt cx="4536504" cy="781637"/>
          </a:xfrm>
        </p:grpSpPr>
        <p:sp>
          <p:nvSpPr>
            <p:cNvPr id="30" name="مستطيل مستدير الزوايا 29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ستطيل مستدير الزوايا 30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2" name="مربع نص 31"/>
          <p:cNvSpPr txBox="1"/>
          <p:nvPr/>
        </p:nvSpPr>
        <p:spPr>
          <a:xfrm>
            <a:off x="6300191" y="155631"/>
            <a:ext cx="2302839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تطبيقات أخرى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43" name="مجموعة 42"/>
          <p:cNvGrpSpPr/>
          <p:nvPr/>
        </p:nvGrpSpPr>
        <p:grpSpPr>
          <a:xfrm>
            <a:off x="3923928" y="1260049"/>
            <a:ext cx="5002068" cy="656783"/>
            <a:chOff x="6156176" y="826988"/>
            <a:chExt cx="2987824" cy="787896"/>
          </a:xfrm>
        </p:grpSpPr>
        <p:sp>
          <p:nvSpPr>
            <p:cNvPr id="44" name="مستطيل 4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45" name="مخطط انسيابي: معالجة متعاقبة 4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46" name="مربع نص 45"/>
          <p:cNvSpPr txBox="1"/>
          <p:nvPr/>
        </p:nvSpPr>
        <p:spPr>
          <a:xfrm>
            <a:off x="3923928" y="1332057"/>
            <a:ext cx="493857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2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لمطياف الكتلة استخدامات متعددة:</a:t>
            </a:r>
            <a:endParaRPr lang="ar-SA" sz="3200" b="1" kern="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عنوان 1"/>
          <p:cNvSpPr txBox="1">
            <a:spLocks/>
          </p:cNvSpPr>
          <p:nvPr/>
        </p:nvSpPr>
        <p:spPr>
          <a:xfrm>
            <a:off x="1461794" y="2205013"/>
            <a:ext cx="7452088" cy="719931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0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(1) لفحص عينة من اليورانيوم إلى النظائر المكونة </a:t>
            </a:r>
            <a:r>
              <a:rPr kumimoji="0" lang="ar-S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لها.</a:t>
            </a:r>
            <a:endParaRPr kumimoji="0" lang="ar-SA" sz="30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33" name="عنوان 1"/>
          <p:cNvSpPr txBox="1">
            <a:spLocks/>
          </p:cNvSpPr>
          <p:nvPr/>
        </p:nvSpPr>
        <p:spPr>
          <a:xfrm>
            <a:off x="347735" y="2924944"/>
            <a:ext cx="8545523" cy="936104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0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(2) </a:t>
            </a:r>
            <a:r>
              <a:rPr kumimoji="0" lang="ar-S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لالتقاط </a:t>
            </a:r>
            <a:r>
              <a:rPr kumimoji="0" lang="ar-SA" sz="30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وتحديد أثر كميات الجزيئات في عينة </a:t>
            </a:r>
            <a:r>
              <a:rPr kumimoji="0" lang="ar-SA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ما.</a:t>
            </a:r>
            <a:endParaRPr kumimoji="0" lang="ar-SA" sz="30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34" name="عنوان 1"/>
          <p:cNvSpPr txBox="1">
            <a:spLocks/>
          </p:cNvSpPr>
          <p:nvPr/>
        </p:nvSpPr>
        <p:spPr>
          <a:xfrm>
            <a:off x="852986" y="4032672"/>
            <a:ext cx="8006032" cy="10525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000" b="1" kern="0" dirty="0">
                <a:latin typeface="Sakkal Majalla" pitchFamily="2" charset="-78"/>
                <a:ea typeface="+mj-ea"/>
                <a:cs typeface="Sakkal Majalla" pitchFamily="2" charset="-78"/>
              </a:rPr>
              <a:t>(وهذا التطبيق يستخدم على نظاق واسع في علوم البيئة والعلوم الجنائية 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60946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6" grpId="0"/>
      <p:bldP spid="28" grpId="0"/>
      <p:bldP spid="33" grpId="0"/>
      <p:bldP spid="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مستطيل 19"/>
          <p:cNvSpPr/>
          <p:nvPr/>
        </p:nvSpPr>
        <p:spPr>
          <a:xfrm>
            <a:off x="-514831" y="4016493"/>
            <a:ext cx="5096137" cy="1077218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2000" endA="300" endPos="35000" dir="5400000" sy="-100000" algn="bl" rotWithShape="0"/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kern="0" dirty="0">
                <a:solidFill>
                  <a:prstClr val="black"/>
                </a:solidFill>
                <a:latin typeface="Franklin Gothic Book"/>
              </a:rPr>
              <a:t>تفاعلات المجالات الكهربائية </a:t>
            </a:r>
            <a:endParaRPr lang="ar-SA" sz="3200" b="1" kern="0" dirty="0" smtClean="0">
              <a:solidFill>
                <a:prstClr val="black"/>
              </a:solidFill>
              <a:latin typeface="Franklin Gothic Book"/>
            </a:endParaRPr>
          </a:p>
          <a:p>
            <a:pPr algn="ctr">
              <a:defRPr/>
            </a:pPr>
            <a:r>
              <a:rPr lang="ar-SA" sz="3200" b="1" kern="0" dirty="0" smtClean="0">
                <a:solidFill>
                  <a:prstClr val="black"/>
                </a:solidFill>
                <a:latin typeface="Franklin Gothic Book"/>
              </a:rPr>
              <a:t>و </a:t>
            </a:r>
            <a:r>
              <a:rPr lang="ar-SA" sz="3200" b="1" kern="0" dirty="0">
                <a:solidFill>
                  <a:prstClr val="black"/>
                </a:solidFill>
                <a:latin typeface="Franklin Gothic Book"/>
              </a:rPr>
              <a:t>المغناطيسية والمادة </a:t>
            </a:r>
            <a:endParaRPr lang="ar-EG" sz="3200" b="1" kern="0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21" name="مستطيل 1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-232334" y="494386"/>
            <a:ext cx="4846907" cy="1446550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EG" sz="4400" b="1" kern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EFlow-Bold"/>
              </a:rPr>
              <a:t>الفصل </a:t>
            </a:r>
            <a:r>
              <a:rPr lang="ar-SA" sz="4400" b="1" kern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EFlow-Bold"/>
              </a:rPr>
              <a:t>السابع</a:t>
            </a:r>
            <a:r>
              <a:rPr lang="ar-EG" sz="4400" b="1" kern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EFlow-Bold"/>
              </a:rPr>
              <a:t>    </a:t>
            </a:r>
            <a:endParaRPr lang="en-US" sz="4400" b="1" kern="0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GEFlow-Bold"/>
              <a:cs typeface="Arial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EG" sz="4400" b="1" kern="0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EFlow-Bold"/>
              </a:rPr>
              <a:t>الكهر</a:t>
            </a:r>
            <a:r>
              <a:rPr lang="ar-SA" sz="4400" b="1" kern="0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EFlow-Bold"/>
              </a:rPr>
              <a:t>ومغناطيسية</a:t>
            </a:r>
            <a:endParaRPr lang="ar-EG" sz="4400" b="1" kern="0" dirty="0">
              <a:ln w="11430"/>
              <a:solidFill>
                <a:srgbClr val="FFC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GEFlow-Bold"/>
            </a:endParaRPr>
          </a:p>
        </p:txBody>
      </p:sp>
      <p:sp>
        <p:nvSpPr>
          <p:cNvPr id="22" name="مستطيل 1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11560" y="2577098"/>
            <a:ext cx="3058491" cy="707886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4000" b="1" kern="0" dirty="0" smtClean="0">
                <a:ln w="11430"/>
                <a:solidFill>
                  <a:srgbClr val="002060"/>
                </a:solidFill>
                <a:latin typeface="GEFlow-Bold"/>
              </a:rPr>
              <a:t>الدرس الاول</a:t>
            </a:r>
            <a:endParaRPr lang="ar-SA" sz="4000" b="1" kern="0" dirty="0" smtClean="0">
              <a:ln w="11430"/>
              <a:solidFill>
                <a:srgbClr val="002060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1278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6804248" y="116632"/>
            <a:ext cx="2160240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6" y="0"/>
              <a:ext cx="4320480" cy="76470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7020272" y="188640"/>
            <a:ext cx="1820065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مقدمة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8" name="مجموعة 7"/>
          <p:cNvGrpSpPr/>
          <p:nvPr/>
        </p:nvGrpSpPr>
        <p:grpSpPr>
          <a:xfrm>
            <a:off x="1030208" y="1122850"/>
            <a:ext cx="8023264" cy="1082014"/>
            <a:chOff x="6156176" y="840904"/>
            <a:chExt cx="2987824" cy="787896"/>
          </a:xfrm>
        </p:grpSpPr>
        <p:sp>
          <p:nvSpPr>
            <p:cNvPr id="7" name="مستطيل 6"/>
            <p:cNvSpPr/>
            <p:nvPr/>
          </p:nvSpPr>
          <p:spPr>
            <a:xfrm>
              <a:off x="7131839" y="840904"/>
              <a:ext cx="2012161" cy="7878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" name="مخطط انسيابي: معالجة متعاقبة 5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5" name="مربع نص 14"/>
          <p:cNvSpPr txBox="1"/>
          <p:nvPr/>
        </p:nvSpPr>
        <p:spPr>
          <a:xfrm>
            <a:off x="683568" y="1157690"/>
            <a:ext cx="830640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000" b="1" kern="0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من أنواع الموجات الكهرومغناطيسية التي تبث </a:t>
            </a:r>
            <a:r>
              <a:rPr lang="ar-SA" sz="3000" b="1" kern="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عبر  </a:t>
            </a:r>
            <a:r>
              <a:rPr lang="ar-SA" sz="3000" b="1" kern="0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الهواء لتزويدك بأشكال مختلفة من الاتصالات منها </a:t>
            </a:r>
            <a:r>
              <a:rPr lang="ar-SA" sz="3000" b="1" kern="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المذياع </a:t>
            </a:r>
            <a:r>
              <a:rPr lang="ar-SA" sz="3000" b="1" kern="0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والتلفاز :</a:t>
            </a:r>
          </a:p>
        </p:txBody>
      </p:sp>
      <p:grpSp>
        <p:nvGrpSpPr>
          <p:cNvPr id="44" name="مجموعة 43"/>
          <p:cNvGrpSpPr/>
          <p:nvPr/>
        </p:nvGrpSpPr>
        <p:grpSpPr>
          <a:xfrm>
            <a:off x="2230815" y="2639292"/>
            <a:ext cx="4645441" cy="1725812"/>
            <a:chOff x="6156176" y="840904"/>
            <a:chExt cx="2987824" cy="787896"/>
          </a:xfrm>
        </p:grpSpPr>
        <p:sp>
          <p:nvSpPr>
            <p:cNvPr id="45" name="مستطيل 44"/>
            <p:cNvSpPr/>
            <p:nvPr/>
          </p:nvSpPr>
          <p:spPr>
            <a:xfrm>
              <a:off x="8286603" y="840904"/>
              <a:ext cx="857397" cy="7878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6" name="مخطط انسيابي: معالجة متعاقبة 45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47" name="مربع نص 46"/>
          <p:cNvSpPr txBox="1"/>
          <p:nvPr/>
        </p:nvSpPr>
        <p:spPr>
          <a:xfrm>
            <a:off x="2599872" y="2753690"/>
            <a:ext cx="4212885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1- موجات الراديو القصيرة.</a:t>
            </a:r>
          </a:p>
          <a:p>
            <a:pPr lvl="0"/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2- موجات </a:t>
            </a: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الميكرويف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3-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إشارة التلفاز (</a:t>
            </a:r>
            <a:r>
              <a:rPr lang="en-US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UHF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) و (</a:t>
            </a:r>
            <a:r>
              <a:rPr lang="en-US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VHF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6" name="مجموعة 25"/>
          <p:cNvGrpSpPr/>
          <p:nvPr/>
        </p:nvGrpSpPr>
        <p:grpSpPr>
          <a:xfrm>
            <a:off x="1030207" y="4651242"/>
            <a:ext cx="8059843" cy="1082014"/>
            <a:chOff x="6156176" y="827587"/>
            <a:chExt cx="3001445" cy="787896"/>
          </a:xfrm>
        </p:grpSpPr>
        <p:sp>
          <p:nvSpPr>
            <p:cNvPr id="27" name="مستطيل 26"/>
            <p:cNvSpPr/>
            <p:nvPr/>
          </p:nvSpPr>
          <p:spPr>
            <a:xfrm>
              <a:off x="7145460" y="827587"/>
              <a:ext cx="2012161" cy="7878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8" name="مخطط انسيابي: معالجة متعاقبة 27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9" name="مربع نص 28"/>
          <p:cNvSpPr txBox="1"/>
          <p:nvPr/>
        </p:nvSpPr>
        <p:spPr>
          <a:xfrm>
            <a:off x="683568" y="4704370"/>
            <a:ext cx="830640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جميع هذه الموجات تتكون من مجالات كهربائية ومغناطيسية تنتشر في الفضاء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61084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47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8" name="مجموعة 7"/>
          <p:cNvGrpSpPr/>
          <p:nvPr/>
        </p:nvGrpSpPr>
        <p:grpSpPr>
          <a:xfrm>
            <a:off x="683570" y="168688"/>
            <a:ext cx="8225282" cy="1082014"/>
            <a:chOff x="6156176" y="840904"/>
            <a:chExt cx="2987824" cy="787896"/>
          </a:xfrm>
        </p:grpSpPr>
        <p:sp>
          <p:nvSpPr>
            <p:cNvPr id="7" name="مستطيل 6"/>
            <p:cNvSpPr/>
            <p:nvPr/>
          </p:nvSpPr>
          <p:spPr>
            <a:xfrm>
              <a:off x="7131839" y="840904"/>
              <a:ext cx="2012161" cy="7878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" name="مخطط انسيابي: معالجة متعاقبة 5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5" name="مربع نص 14"/>
          <p:cNvSpPr txBox="1"/>
          <p:nvPr/>
        </p:nvSpPr>
        <p:spPr>
          <a:xfrm>
            <a:off x="827584" y="191542"/>
            <a:ext cx="801776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ومفتاح فهم سلوك هذه الموجات هو فهم طبيعة الإلكترون لأن الموجات الكهرومغناطيسية تنتج عن مسارعة الإلكترونات</a:t>
            </a:r>
          </a:p>
        </p:txBody>
      </p:sp>
      <p:grpSp>
        <p:nvGrpSpPr>
          <p:cNvPr id="29" name="مجموعة 28"/>
          <p:cNvGrpSpPr/>
          <p:nvPr/>
        </p:nvGrpSpPr>
        <p:grpSpPr>
          <a:xfrm>
            <a:off x="5756578" y="2924944"/>
            <a:ext cx="3168352" cy="781637"/>
            <a:chOff x="2456145" y="-16933"/>
            <a:chExt cx="4536504" cy="781637"/>
          </a:xfrm>
        </p:grpSpPr>
        <p:sp>
          <p:nvSpPr>
            <p:cNvPr id="30" name="مستطيل مستدير الزوايا 29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ستطيل مستدير الزوايا 30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2" name="مربع نص 31"/>
          <p:cNvSpPr txBox="1"/>
          <p:nvPr/>
        </p:nvSpPr>
        <p:spPr>
          <a:xfrm>
            <a:off x="5835695" y="3035951"/>
            <a:ext cx="2767336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كتلة الإلكترون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683570" y="1608848"/>
            <a:ext cx="8225282" cy="1082014"/>
            <a:chOff x="6156176" y="840904"/>
            <a:chExt cx="2987824" cy="787896"/>
          </a:xfrm>
        </p:grpSpPr>
        <p:sp>
          <p:nvSpPr>
            <p:cNvPr id="24" name="مستطيل 23"/>
            <p:cNvSpPr/>
            <p:nvPr/>
          </p:nvSpPr>
          <p:spPr>
            <a:xfrm>
              <a:off x="7131839" y="840904"/>
              <a:ext cx="2012161" cy="7878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5" name="مربع نص 34"/>
          <p:cNvSpPr txBox="1"/>
          <p:nvPr/>
        </p:nvSpPr>
        <p:spPr>
          <a:xfrm>
            <a:off x="827584" y="1631702"/>
            <a:ext cx="801776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تبث هذه الموجات وتلتقط بوساطة الهوائيات وهي أدوات مصنوعة من مواد تحتوي على إلكترونات أيضاً</a:t>
            </a:r>
          </a:p>
        </p:txBody>
      </p:sp>
      <p:grpSp>
        <p:nvGrpSpPr>
          <p:cNvPr id="43" name="مجموعة 42"/>
          <p:cNvGrpSpPr/>
          <p:nvPr/>
        </p:nvGrpSpPr>
        <p:grpSpPr>
          <a:xfrm>
            <a:off x="683568" y="3971729"/>
            <a:ext cx="8242427" cy="1761527"/>
            <a:chOff x="6156176" y="826988"/>
            <a:chExt cx="2987824" cy="787896"/>
          </a:xfrm>
        </p:grpSpPr>
        <p:sp>
          <p:nvSpPr>
            <p:cNvPr id="44" name="مستطيل 4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5" name="مخطط انسيابي: معالجة متعاقبة 4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46" name="مربع نص 45"/>
          <p:cNvSpPr txBox="1"/>
          <p:nvPr/>
        </p:nvSpPr>
        <p:spPr>
          <a:xfrm>
            <a:off x="683569" y="4103201"/>
            <a:ext cx="8178929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اكتشف العالم روبرت مليكان من تعليق قطرة </a:t>
            </a:r>
            <a:r>
              <a:rPr lang="ar-SA" sz="32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زيت مشحونة </a:t>
            </a: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داخل مجال كهربائي وموازنتها فيه ليتمكن </a:t>
            </a:r>
            <a:r>
              <a:rPr lang="ar-SA" sz="32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من </a:t>
            </a: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تحديد شحنة الإلكترون (</a:t>
            </a:r>
            <a:r>
              <a:rPr lang="en-US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q</a:t>
            </a: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) وهي تساوي </a:t>
            </a:r>
            <a:r>
              <a:rPr lang="ar-SA" sz="32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:   </a:t>
            </a:r>
            <a:r>
              <a:rPr lang="en-US" sz="3200" b="1" kern="0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1.602x10-19 c</a:t>
            </a:r>
            <a:endParaRPr lang="ar-SA" sz="3200" b="1" kern="0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200" b="1" kern="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83846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2" grpId="0"/>
      <p:bldP spid="3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8" name="مجموعة 7"/>
          <p:cNvGrpSpPr/>
          <p:nvPr/>
        </p:nvGrpSpPr>
        <p:grpSpPr>
          <a:xfrm>
            <a:off x="2195736" y="93679"/>
            <a:ext cx="6713115" cy="1650200"/>
            <a:chOff x="6156176" y="840904"/>
            <a:chExt cx="2987824" cy="787896"/>
          </a:xfrm>
        </p:grpSpPr>
        <p:sp>
          <p:nvSpPr>
            <p:cNvPr id="7" name="مستطيل 6"/>
            <p:cNvSpPr/>
            <p:nvPr/>
          </p:nvSpPr>
          <p:spPr>
            <a:xfrm>
              <a:off x="7131839" y="840904"/>
              <a:ext cx="2012161" cy="7878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" name="مخطط انسيابي: معالجة متعاقبة 5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5" name="مربع نص 14"/>
          <p:cNvSpPr txBox="1"/>
          <p:nvPr/>
        </p:nvSpPr>
        <p:spPr>
          <a:xfrm>
            <a:off x="1984382" y="191542"/>
            <a:ext cx="6860971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تمكن العالم البريطاني تومسون من تحديد نسبة شحنة الإلكترون إلى كتلته (</a:t>
            </a:r>
            <a:r>
              <a:rPr lang="en-US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q/m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) و بذلك تمكن من حساب كتلة الإلكترون</a:t>
            </a:r>
          </a:p>
        </p:txBody>
      </p:sp>
      <p:grpSp>
        <p:nvGrpSpPr>
          <p:cNvPr id="29" name="مجموعة 28"/>
          <p:cNvGrpSpPr/>
          <p:nvPr/>
        </p:nvGrpSpPr>
        <p:grpSpPr>
          <a:xfrm>
            <a:off x="3491880" y="2287323"/>
            <a:ext cx="5433050" cy="781637"/>
            <a:chOff x="2456145" y="-16933"/>
            <a:chExt cx="4536504" cy="781637"/>
          </a:xfrm>
        </p:grpSpPr>
        <p:sp>
          <p:nvSpPr>
            <p:cNvPr id="30" name="مستطيل مستدير الزوايا 29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ستطيل مستدير الزوايا 30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2" name="مربع نص 31"/>
          <p:cNvSpPr txBox="1"/>
          <p:nvPr/>
        </p:nvSpPr>
        <p:spPr>
          <a:xfrm>
            <a:off x="3857638" y="2398330"/>
            <a:ext cx="4745393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تجربة تومسون مع الإلكترونات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43" name="مجموعة 42"/>
          <p:cNvGrpSpPr/>
          <p:nvPr/>
        </p:nvGrpSpPr>
        <p:grpSpPr>
          <a:xfrm>
            <a:off x="683568" y="3683697"/>
            <a:ext cx="8242427" cy="1761527"/>
            <a:chOff x="6156176" y="826988"/>
            <a:chExt cx="2987824" cy="787896"/>
          </a:xfrm>
        </p:grpSpPr>
        <p:sp>
          <p:nvSpPr>
            <p:cNvPr id="44" name="مستطيل 4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45" name="مخطط انسيابي: معالجة متعاقبة 4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46" name="مربع نص 45"/>
          <p:cNvSpPr txBox="1"/>
          <p:nvPr/>
        </p:nvSpPr>
        <p:spPr>
          <a:xfrm>
            <a:off x="683569" y="3827713"/>
            <a:ext cx="8178929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استخدم انبوب أشعة المهبط : وهو جهاز يولد حزمة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إلكترونات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ولتقليل من التصادمات بين الإلكترونات وجزيئات الهواء فقد فرغ تومسون الأنبوب من الهواء إلى درجة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كبيرة</a:t>
            </a:r>
            <a:endParaRPr lang="ar-SA" sz="3000" b="1" kern="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882324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2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9892" y="836712"/>
            <a:ext cx="7851883" cy="4464496"/>
          </a:xfrm>
          <a:prstGeom prst="rect">
            <a:avLst/>
          </a:prstGeom>
          <a:ln w="38100" cap="sq">
            <a:solidFill>
              <a:srgbClr val="FF0000"/>
            </a:solidFill>
            <a:prstDash val="dash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4053452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9" name="مجموعة 28"/>
          <p:cNvGrpSpPr/>
          <p:nvPr/>
        </p:nvGrpSpPr>
        <p:grpSpPr>
          <a:xfrm>
            <a:off x="5181796" y="116632"/>
            <a:ext cx="3743133" cy="781637"/>
            <a:chOff x="2456145" y="-16933"/>
            <a:chExt cx="4536504" cy="781637"/>
          </a:xfrm>
        </p:grpSpPr>
        <p:sp>
          <p:nvSpPr>
            <p:cNvPr id="30" name="مستطيل مستدير الزوايا 29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ستطيل مستدير الزوايا 30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2" name="مربع نص 31"/>
          <p:cNvSpPr txBox="1"/>
          <p:nvPr/>
        </p:nvSpPr>
        <p:spPr>
          <a:xfrm>
            <a:off x="5333663" y="227639"/>
            <a:ext cx="3269368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نتائج تجربة تومسون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43" name="مجموعة 42"/>
          <p:cNvGrpSpPr/>
          <p:nvPr/>
        </p:nvGrpSpPr>
        <p:grpSpPr>
          <a:xfrm>
            <a:off x="1187624" y="1124744"/>
            <a:ext cx="7738371" cy="1159679"/>
            <a:chOff x="6156176" y="826988"/>
            <a:chExt cx="2987824" cy="787896"/>
          </a:xfrm>
        </p:grpSpPr>
        <p:sp>
          <p:nvSpPr>
            <p:cNvPr id="44" name="مستطيل 4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45" name="مخطط انسيابي: معالجة متعاقبة 4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46" name="مربع نص 45"/>
          <p:cNvSpPr txBox="1"/>
          <p:nvPr/>
        </p:nvSpPr>
        <p:spPr>
          <a:xfrm>
            <a:off x="1187624" y="1196752"/>
            <a:ext cx="767487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يمكن تعديل المجالين الكهربائي والمغناطيسي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بحيث تسلك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حزمة الإلكترونات مساراً مستقيماً دون انحراف </a:t>
            </a:r>
            <a:r>
              <a:rPr lang="ar-SA" sz="3000" b="1" kern="0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:</a:t>
            </a: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2339752" y="2564904"/>
            <a:ext cx="5040560" cy="5713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rIns="4572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     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القوة الكهربائية = القوة المغناطيسية </a:t>
            </a: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2339752" y="3505696"/>
            <a:ext cx="5040560" cy="57137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rIns="45720" anchor="t"/>
          <a:lstStyle/>
          <a:p>
            <a:pPr lvl="0" algn="ctr">
              <a:defRPr/>
            </a:pPr>
            <a:r>
              <a:rPr lang="en-US" sz="2800" b="1" kern="0" dirty="0" err="1">
                <a:solidFill>
                  <a:sysClr val="windowText" lastClr="000000"/>
                </a:solidFill>
                <a:latin typeface="Franklin Gothic Book"/>
              </a:rPr>
              <a:t>Bqv</a:t>
            </a:r>
            <a:r>
              <a:rPr lang="en-US" sz="2800" b="1" kern="0" dirty="0">
                <a:solidFill>
                  <a:sysClr val="windowText" lastClr="000000"/>
                </a:solidFill>
                <a:latin typeface="Franklin Gothic Book"/>
              </a:rPr>
              <a:t> = </a:t>
            </a:r>
            <a:r>
              <a:rPr lang="en-US" sz="2800" b="1" kern="0" dirty="0" err="1">
                <a:solidFill>
                  <a:sysClr val="windowText" lastClr="000000"/>
                </a:solidFill>
                <a:latin typeface="Franklin Gothic Book"/>
              </a:rPr>
              <a:t>qE</a:t>
            </a:r>
            <a:endParaRPr lang="ar-SA" sz="2800" b="1" kern="0" dirty="0">
              <a:solidFill>
                <a:sysClr val="windowText" lastClr="000000"/>
              </a:solidFill>
              <a:latin typeface="Franklin Gothic Book"/>
              <a:cs typeface="Tahoma"/>
            </a:endParaRP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>
            <a:off x="3721799" y="4279411"/>
            <a:ext cx="1080120" cy="1453845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Franklin Gothic Book"/>
                <a:ea typeface="+mj-ea"/>
                <a:cs typeface="+mj-cs"/>
              </a:rPr>
              <a:t>Eq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Book"/>
              <a:ea typeface="+mj-ea"/>
              <a:cs typeface="+mj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Franklin Gothic Book"/>
                <a:ea typeface="+mj-ea"/>
                <a:cs typeface="+mj-cs"/>
              </a:rPr>
              <a:t>Bq</a:t>
            </a:r>
            <a:endParaRPr kumimoji="0" lang="ar-SA" sz="3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Book"/>
              <a:ea typeface="+mj-ea"/>
              <a:cs typeface="Tahoma"/>
            </a:endParaRPr>
          </a:p>
        </p:txBody>
      </p:sp>
      <p:sp>
        <p:nvSpPr>
          <p:cNvPr id="24" name="عنوان 1"/>
          <p:cNvSpPr txBox="1">
            <a:spLocks/>
          </p:cNvSpPr>
          <p:nvPr/>
        </p:nvSpPr>
        <p:spPr>
          <a:xfrm>
            <a:off x="5004556" y="4358333"/>
            <a:ext cx="1008608" cy="1367879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Book"/>
                <a:ea typeface="+mj-ea"/>
                <a:cs typeface="+mj-cs"/>
              </a:rPr>
              <a:t>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Book"/>
                <a:ea typeface="+mj-ea"/>
                <a:cs typeface="+mj-cs"/>
              </a:rPr>
              <a:t>B</a:t>
            </a:r>
            <a:endParaRPr kumimoji="0" lang="ar-SA" sz="3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Book"/>
              <a:ea typeface="+mj-ea"/>
              <a:cs typeface="Tahoma"/>
            </a:endParaRPr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>
            <a:off x="-179512" y="4358333"/>
            <a:ext cx="9144000" cy="863600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Book"/>
                <a:ea typeface="+mj-ea"/>
                <a:cs typeface="+mj-cs"/>
              </a:rPr>
              <a:t>V = 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Book"/>
                <a:ea typeface="+mj-ea"/>
                <a:cs typeface="+mj-cs"/>
              </a:rPr>
              <a:t>___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Book"/>
                <a:ea typeface="+mj-ea"/>
                <a:cs typeface="+mj-cs"/>
              </a:rPr>
              <a:t> = 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Book"/>
                <a:ea typeface="+mj-ea"/>
                <a:cs typeface="+mj-cs"/>
              </a:rPr>
              <a:t>___</a:t>
            </a:r>
            <a:endParaRPr kumimoji="0" lang="ar-SA" sz="4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Franklin Gothic Book"/>
              <a:ea typeface="+mj-ea"/>
              <a:cs typeface="Tahom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048451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6" grpId="0"/>
      <p:bldP spid="19" grpId="0" animBg="1"/>
      <p:bldP spid="20" grpId="0" animBg="1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8" name="مجموعة 7"/>
          <p:cNvGrpSpPr/>
          <p:nvPr/>
        </p:nvGrpSpPr>
        <p:grpSpPr>
          <a:xfrm>
            <a:off x="1030208" y="338640"/>
            <a:ext cx="7878644" cy="1650200"/>
            <a:chOff x="6156176" y="840904"/>
            <a:chExt cx="2987824" cy="787896"/>
          </a:xfrm>
        </p:grpSpPr>
        <p:sp>
          <p:nvSpPr>
            <p:cNvPr id="7" name="مستطيل 6"/>
            <p:cNvSpPr/>
            <p:nvPr/>
          </p:nvSpPr>
          <p:spPr>
            <a:xfrm>
              <a:off x="7131839" y="840904"/>
              <a:ext cx="2012161" cy="7878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6" name="مخطط انسيابي: معالجة متعاقبة 5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5" name="مربع نص 14"/>
          <p:cNvSpPr txBox="1"/>
          <p:nvPr/>
        </p:nvSpPr>
        <p:spPr>
          <a:xfrm>
            <a:off x="827584" y="436503"/>
            <a:ext cx="8017769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000" b="1" kern="0" dirty="0">
                <a:latin typeface="Sakkal Majalla" pitchFamily="2" charset="-78"/>
                <a:cs typeface="Sakkal Majalla" pitchFamily="2" charset="-78"/>
              </a:rPr>
              <a:t>وإذا فصل المجال الكهربائي يؤدي إلى خضوع الإلكترونات لتسارع </a:t>
            </a:r>
            <a:r>
              <a:rPr lang="ar-SA" sz="3000" b="1" kern="0" dirty="0" smtClean="0">
                <a:latin typeface="Sakkal Majalla" pitchFamily="2" charset="-78"/>
                <a:cs typeface="Sakkal Majalla" pitchFamily="2" charset="-78"/>
              </a:rPr>
              <a:t>مركزي فتسلك </a:t>
            </a:r>
            <a:r>
              <a:rPr lang="ar-SA" sz="3000" b="1" kern="0" dirty="0">
                <a:latin typeface="Sakkal Majalla" pitchFamily="2" charset="-78"/>
                <a:cs typeface="Sakkal Majalla" pitchFamily="2" charset="-78"/>
              </a:rPr>
              <a:t>الإلكترونات مساراً دائرياً نصف قطره يساوي (</a:t>
            </a:r>
            <a:r>
              <a:rPr lang="en-US" sz="3000" b="1" kern="0" dirty="0">
                <a:latin typeface="Sakkal Majalla" pitchFamily="2" charset="-78"/>
                <a:cs typeface="Sakkal Majalla" pitchFamily="2" charset="-78"/>
              </a:rPr>
              <a:t>r</a:t>
            </a:r>
            <a:r>
              <a:rPr lang="ar-SA" sz="3000" b="1" kern="0" dirty="0" smtClean="0">
                <a:latin typeface="Sakkal Majalla" pitchFamily="2" charset="-78"/>
                <a:cs typeface="Sakkal Majalla" pitchFamily="2" charset="-78"/>
              </a:rPr>
              <a:t>)وباستخدام </a:t>
            </a:r>
            <a:r>
              <a:rPr lang="ar-SA" sz="3000" b="1" kern="0" dirty="0">
                <a:latin typeface="Sakkal Majalla" pitchFamily="2" charset="-78"/>
                <a:cs typeface="Sakkal Majalla" pitchFamily="2" charset="-78"/>
              </a:rPr>
              <a:t>القانون الثاني لنيوتن في الحركة :</a:t>
            </a: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-16766" y="2263117"/>
            <a:ext cx="9144000" cy="359569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F = mac  ,  ac = v2/r</a:t>
            </a:r>
            <a:endParaRPr kumimoji="0" lang="ar-SA" sz="3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j-ea"/>
              <a:cs typeface="Tahoma"/>
            </a:endParaRP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-11995" y="2622686"/>
            <a:ext cx="9144000" cy="580255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Bqv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 = m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v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2/r</a:t>
            </a:r>
            <a:endParaRPr kumimoji="0" lang="ar-SA" sz="3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j-ea"/>
              <a:cs typeface="Tahoma"/>
            </a:endParaRPr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>
            <a:off x="4555234" y="3343547"/>
            <a:ext cx="1174545" cy="1021557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qv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Br</a:t>
            </a:r>
          </a:p>
        </p:txBody>
      </p:sp>
      <p:sp>
        <p:nvSpPr>
          <p:cNvPr id="22" name="عنوان 1"/>
          <p:cNvSpPr txBox="1">
            <a:spLocks/>
          </p:cNvSpPr>
          <p:nvPr/>
        </p:nvSpPr>
        <p:spPr>
          <a:xfrm>
            <a:off x="3542108" y="3039883"/>
            <a:ext cx="898525" cy="1296987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q</a:t>
            </a:r>
            <a:endParaRPr kumimoji="0" lang="en-US" sz="20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sng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m</a:t>
            </a:r>
            <a:endParaRPr kumimoji="0" lang="en-US" sz="3600" b="1" i="0" u="none" strike="sng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>
            <a:off x="-66357" y="3343548"/>
            <a:ext cx="9144000" cy="719138"/>
          </a:xfrm>
          <a:prstGeom prst="rect">
            <a:avLst/>
          </a:prstGeom>
        </p:spPr>
        <p:txBody>
          <a:bodyPr lIns="45720" rIns="4572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___ = ___</a:t>
            </a:r>
            <a:endParaRPr kumimoji="0" lang="ar-SA" sz="36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Franklin Gothic Book"/>
              <a:ea typeface="+mj-ea"/>
              <a:cs typeface="Tahoma"/>
            </a:endParaRPr>
          </a:p>
        </p:txBody>
      </p:sp>
      <p:grpSp>
        <p:nvGrpSpPr>
          <p:cNvPr id="24" name="مجموعة 23"/>
          <p:cNvGrpSpPr/>
          <p:nvPr/>
        </p:nvGrpSpPr>
        <p:grpSpPr>
          <a:xfrm>
            <a:off x="1187624" y="4573577"/>
            <a:ext cx="7738371" cy="1159679"/>
            <a:chOff x="6156176" y="826988"/>
            <a:chExt cx="2987824" cy="787896"/>
          </a:xfrm>
        </p:grpSpPr>
        <p:sp>
          <p:nvSpPr>
            <p:cNvPr id="25" name="مستطيل 24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26" name="مخطط انسيابي: معالجة متعاقبة 25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27" name="مربع نص 26"/>
          <p:cNvSpPr txBox="1"/>
          <p:nvPr/>
        </p:nvSpPr>
        <p:spPr>
          <a:xfrm>
            <a:off x="1187624" y="4645585"/>
            <a:ext cx="767487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وبعد إيجاد المتوسط الحسابي لعدة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محاولات  </a:t>
            </a: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تجريبية وجد أن </a:t>
            </a:r>
            <a:r>
              <a:rPr lang="ar-SA" sz="3000" b="1" kern="0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en-US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m = 9.11x10-31 </a:t>
            </a:r>
            <a:r>
              <a:rPr lang="en-US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kg</a:t>
            </a:r>
            <a:endParaRPr lang="ar-SA" sz="3000" b="1" kern="0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19162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0" grpId="0"/>
      <p:bldP spid="21" grpId="0"/>
      <p:bldP spid="22" grpId="0"/>
      <p:bldP spid="23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9" name="مجموعة 28"/>
          <p:cNvGrpSpPr/>
          <p:nvPr/>
        </p:nvGrpSpPr>
        <p:grpSpPr>
          <a:xfrm>
            <a:off x="4572000" y="116632"/>
            <a:ext cx="4352929" cy="781637"/>
            <a:chOff x="2456145" y="-16933"/>
            <a:chExt cx="4536504" cy="781637"/>
          </a:xfrm>
        </p:grpSpPr>
        <p:sp>
          <p:nvSpPr>
            <p:cNvPr id="30" name="مستطيل مستدير الزوايا 29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1" name="مستطيل مستدير الزوايا 30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2" name="مربع نص 31"/>
          <p:cNvSpPr txBox="1"/>
          <p:nvPr/>
        </p:nvSpPr>
        <p:spPr>
          <a:xfrm>
            <a:off x="4801048" y="227639"/>
            <a:ext cx="3801983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تجربة تومسون مع البروتونات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43" name="مجموعة 42"/>
          <p:cNvGrpSpPr/>
          <p:nvPr/>
        </p:nvGrpSpPr>
        <p:grpSpPr>
          <a:xfrm>
            <a:off x="584158" y="980728"/>
            <a:ext cx="8341838" cy="1159679"/>
            <a:chOff x="6156176" y="826988"/>
            <a:chExt cx="2987824" cy="787896"/>
          </a:xfrm>
        </p:grpSpPr>
        <p:sp>
          <p:nvSpPr>
            <p:cNvPr id="44" name="مستطيل 43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45" name="مخطط انسيابي: معالجة متعاقبة 44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46" name="مربع نص 45"/>
          <p:cNvSpPr txBox="1"/>
          <p:nvPr/>
        </p:nvSpPr>
        <p:spPr>
          <a:xfrm>
            <a:off x="899592" y="1052736"/>
            <a:ext cx="796290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استخدم تومسون أنبوب أشعة المهبط أيضاً لتحديد </a:t>
            </a:r>
            <a:r>
              <a:rPr lang="ar-SA" sz="32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 نسبة </a:t>
            </a: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شحنة الأيونات الموجبة إلى كتلتها</a:t>
            </a:r>
          </a:p>
        </p:txBody>
      </p:sp>
      <p:grpSp>
        <p:nvGrpSpPr>
          <p:cNvPr id="21" name="مجموعة 20"/>
          <p:cNvGrpSpPr/>
          <p:nvPr/>
        </p:nvGrpSpPr>
        <p:grpSpPr>
          <a:xfrm>
            <a:off x="584158" y="2204864"/>
            <a:ext cx="8341838" cy="1641668"/>
            <a:chOff x="6156176" y="826988"/>
            <a:chExt cx="2987824" cy="787896"/>
          </a:xfrm>
        </p:grpSpPr>
        <p:sp>
          <p:nvSpPr>
            <p:cNvPr id="22" name="مستطيل 21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26" name="مخطط انسيابي: معالجة متعاقبة 25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27" name="مربع نص 26"/>
          <p:cNvSpPr txBox="1"/>
          <p:nvPr/>
        </p:nvSpPr>
        <p:spPr>
          <a:xfrm>
            <a:off x="899592" y="2276872"/>
            <a:ext cx="796290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إن الجسيمات المشحونة بشحنة موجبة تخضع لانحرافات </a:t>
            </a:r>
            <a:r>
              <a:rPr lang="ar-SA" sz="32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 معاكسة </a:t>
            </a:r>
            <a:r>
              <a:rPr lang="ar-SA" sz="32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للانحرافات التي تعانيها الإلكترونات المتحركة داخل المجالات الكهربائية أو المغناطيسية</a:t>
            </a:r>
          </a:p>
        </p:txBody>
      </p:sp>
      <p:grpSp>
        <p:nvGrpSpPr>
          <p:cNvPr id="28" name="مجموعة 27"/>
          <p:cNvGrpSpPr/>
          <p:nvPr/>
        </p:nvGrpSpPr>
        <p:grpSpPr>
          <a:xfrm>
            <a:off x="4572000" y="3933056"/>
            <a:ext cx="4352929" cy="781637"/>
            <a:chOff x="2456145" y="-16933"/>
            <a:chExt cx="4536504" cy="781637"/>
          </a:xfrm>
        </p:grpSpPr>
        <p:sp>
          <p:nvSpPr>
            <p:cNvPr id="33" name="مستطيل مستدير الزوايا 32"/>
            <p:cNvSpPr/>
            <p:nvPr/>
          </p:nvSpPr>
          <p:spPr>
            <a:xfrm>
              <a:off x="2456145" y="0"/>
              <a:ext cx="4536504" cy="764704"/>
            </a:xfrm>
            <a:prstGeom prst="round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4" name="مستطيل مستدير الزوايا 33"/>
            <p:cNvSpPr/>
            <p:nvPr/>
          </p:nvSpPr>
          <p:spPr>
            <a:xfrm>
              <a:off x="2456146" y="-16933"/>
              <a:ext cx="4384502" cy="76470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5" name="مربع نص 34"/>
          <p:cNvSpPr txBox="1"/>
          <p:nvPr/>
        </p:nvSpPr>
        <p:spPr>
          <a:xfrm>
            <a:off x="4801048" y="4044063"/>
            <a:ext cx="3801983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تجربة تومسون مع البروتونات</a:t>
            </a:r>
            <a:endParaRPr lang="ar-SA" sz="30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36" name="مجموعة 35"/>
          <p:cNvGrpSpPr/>
          <p:nvPr/>
        </p:nvGrpSpPr>
        <p:grpSpPr>
          <a:xfrm>
            <a:off x="611560" y="4861609"/>
            <a:ext cx="8341838" cy="1159679"/>
            <a:chOff x="6156176" y="826988"/>
            <a:chExt cx="2987824" cy="787896"/>
          </a:xfrm>
        </p:grpSpPr>
        <p:sp>
          <p:nvSpPr>
            <p:cNvPr id="37" name="مستطيل 36"/>
            <p:cNvSpPr/>
            <p:nvPr/>
          </p:nvSpPr>
          <p:spPr>
            <a:xfrm>
              <a:off x="7131839" y="826988"/>
              <a:ext cx="2012161" cy="787896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white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38" name="مخطط انسيابي: معالجة متعاقبة 37"/>
            <p:cNvSpPr/>
            <p:nvPr/>
          </p:nvSpPr>
          <p:spPr>
            <a:xfrm>
              <a:off x="6156176" y="863000"/>
              <a:ext cx="2987824" cy="720080"/>
            </a:xfrm>
            <a:prstGeom prst="flowChartAlternateProcess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 sz="300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39" name="مربع نص 38"/>
          <p:cNvSpPr txBox="1"/>
          <p:nvPr/>
        </p:nvSpPr>
        <p:spPr>
          <a:xfrm>
            <a:off x="926994" y="4933617"/>
            <a:ext cx="796290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>
              <a:defRPr/>
            </a:pPr>
            <a:r>
              <a:rPr lang="ar-SA" sz="3000" b="1" kern="0" dirty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لمسارعة الجسيمات ذات الشحنة 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الموجبة (</a:t>
            </a:r>
            <a:r>
              <a:rPr lang="ar-SA" sz="3000" b="1" kern="0" dirty="0" err="1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البوزترونات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e+</a:t>
            </a:r>
            <a:r>
              <a:rPr lang="ar-SA" sz="3000" b="1" kern="0" dirty="0" smtClean="0">
                <a:solidFill>
                  <a:sysClr val="windowText" lastClr="000000"/>
                </a:solidFill>
                <a:latin typeface="Sakkal Majalla" pitchFamily="2" charset="-78"/>
                <a:cs typeface="Sakkal Majalla" pitchFamily="2" charset="-78"/>
              </a:rPr>
              <a:t>) في منطقة الانحراف عكس تومسون المجال الكهربائي بين المهبط والمصعد</a:t>
            </a:r>
            <a:endParaRPr lang="ar-SA" sz="3000" b="1" kern="0" dirty="0">
              <a:solidFill>
                <a:sysClr val="windowText" lastClr="0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401168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6" grpId="0"/>
      <p:bldP spid="27" grpId="0"/>
      <p:bldP spid="35" grpId="0"/>
      <p:bldP spid="3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110</TotalTime>
  <Words>598</Words>
  <Application>Microsoft Office PowerPoint</Application>
  <PresentationFormat>عرض على الشاشة (3:4)‏</PresentationFormat>
  <Paragraphs>104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13</vt:i4>
      </vt:variant>
    </vt:vector>
  </HeadingPairs>
  <TitlesOfParts>
    <vt:vector size="15" baseType="lpstr">
      <vt:lpstr>سمة Office</vt:lpstr>
      <vt:lpstr>1_سمة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0</dc:creator>
  <cp:lastModifiedBy>TSC</cp:lastModifiedBy>
  <cp:revision>18</cp:revision>
  <dcterms:created xsi:type="dcterms:W3CDTF">2015-12-03T05:45:26Z</dcterms:created>
  <dcterms:modified xsi:type="dcterms:W3CDTF">2016-11-01T07:27:02Z</dcterms:modified>
</cp:coreProperties>
</file>