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9"/>
  </p:notesMasterIdLst>
  <p:handoutMasterIdLst>
    <p:handoutMasterId r:id="rId10"/>
  </p:handoutMasterIdLst>
  <p:sldIdLst>
    <p:sldId id="256" r:id="rId2"/>
    <p:sldId id="299" r:id="rId3"/>
    <p:sldId id="259" r:id="rId4"/>
    <p:sldId id="297" r:id="rId5"/>
    <p:sldId id="278" r:id="rId6"/>
    <p:sldId id="298" r:id="rId7"/>
    <p:sldId id="257" r:id="rId8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5A06"/>
    <a:srgbClr val="FF0066"/>
    <a:srgbClr val="1C662E"/>
    <a:srgbClr val="E4C34A"/>
    <a:srgbClr val="916801"/>
    <a:srgbClr val="FFB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E30D8D9-E45E-4D23-989F-470BD818147E}" type="datetimeFigureOut">
              <a:rPr lang="ar-SA" smtClean="0"/>
              <a:pPr/>
              <a:t>11/10/39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1C4D18-7B20-46E8-A08B-FE6F25A2EC4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BA860B-9EAF-4E46-AE2B-D7FBB2F06866}" type="datetimeFigureOut">
              <a:rPr lang="ar-SA" smtClean="0"/>
              <a:pPr/>
              <a:t>11/10/39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017459E-5F33-4732-9FD7-120FDEE35C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7459E-5F33-4732-9FD7-120FDEE35CF7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5B54-3391-4044-8CB0-5394E6271D74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1319-29C0-4B21-9585-47F4E94485EF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F4C01-5BB2-4BE3-B283-CE7BCAEA1EBC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6D48-BC21-4C5F-8272-5E3BC74E14F0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BF26F-94B5-4322-A7FE-FE9CCA7EA86B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AF94-3DFC-436A-8270-E712009B46C9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D6C-B965-41BF-85C6-C73AD0A6A97E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AAAE-DA33-4345-A951-52E595C6FC9E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C3D9-EBD7-4E1D-9CAC-E20B89EF0E45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15F-C1B2-4F73-9FE0-B65F88BF6AAD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4311-9455-4E08-AFC5-D9BB0E461DE6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541351-D64E-4DA0-ADC6-0B4A38504E39}" type="datetime1">
              <a:rPr lang="ar-SA" smtClean="0"/>
              <a:pPr/>
              <a:t>11/10/39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350130"/>
            <a:ext cx="7406640" cy="3722076"/>
          </a:xfrm>
        </p:spPr>
        <p:txBody>
          <a:bodyPr>
            <a:normAutofit/>
          </a:bodyPr>
          <a:lstStyle/>
          <a:p>
            <a:pPr algn="ctr"/>
            <a:endParaRPr lang="ar-SA" dirty="0" smtClean="0"/>
          </a:p>
          <a:p>
            <a:pPr algn="ctr"/>
            <a:r>
              <a:rPr lang="ar-TN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مقرر</a:t>
            </a:r>
            <a:r>
              <a:rPr lang="ar-SA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إدارة التفاوض</a:t>
            </a:r>
          </a:p>
          <a:p>
            <a:pPr algn="ctr"/>
            <a:r>
              <a:rPr lang="ar-SA" sz="3600" dirty="0" smtClean="0"/>
              <a:t>د. </a:t>
            </a:r>
            <a:r>
              <a:rPr lang="ar-SA" sz="3600" smtClean="0"/>
              <a:t>يوسف النملة</a:t>
            </a:r>
            <a:endParaRPr lang="ar-SA" sz="3600" dirty="0" smtClean="0"/>
          </a:p>
          <a:p>
            <a:pPr algn="ctr"/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المستوى السابع- دار 423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723409"/>
            <a:ext cx="81439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0"/>
            <a:ext cx="81439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</a:t>
            </a:fld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endParaRPr lang="ar-SA" b="1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endParaRPr lang="ar-SA" b="1" dirty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endParaRPr lang="ar-SA" b="1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r>
              <a:rPr lang="ar-SA" b="1" dirty="0" smtClean="0">
                <a:solidFill>
                  <a:srgbClr val="FF0000"/>
                </a:solidFill>
              </a:rPr>
              <a:t> اللقاء الأول</a:t>
            </a:r>
          </a:p>
          <a:p>
            <a:pPr marL="82296" indent="0" algn="ctr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المقدمة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29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42976" y="857232"/>
          <a:ext cx="7715304" cy="585216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863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38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SA" sz="38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50000" dist="3000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إدارة التفاوض</a:t>
                      </a:r>
                      <a:endParaRPr lang="ar-SA" sz="3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64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200" b="1" kern="1200" dirty="0" smtClean="0"/>
                        <a:t>المراجع</a:t>
                      </a:r>
                      <a:endParaRPr kumimoji="0" lang="ar-SA" sz="3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ar-SA" sz="3200" b="1" kern="1200" dirty="0" smtClean="0"/>
                        <a:t> الأساسية  :</a:t>
                      </a:r>
                      <a:endParaRPr kumimoji="0" lang="ar-SA" sz="3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kumimoji="0" lang="ar-SA" sz="3000" kern="1200" dirty="0" smtClean="0"/>
                        <a:t>- </a:t>
                      </a:r>
                      <a:r>
                        <a:rPr kumimoji="0" lang="ar-EG" sz="3000" kern="1200" dirty="0" smtClean="0"/>
                        <a:t>نادر أحمد أبو شيحة, </a:t>
                      </a:r>
                      <a:r>
                        <a:rPr kumimoji="0" lang="ar-EG" sz="3000" b="1" kern="1200" dirty="0" smtClean="0"/>
                        <a:t>أصول التفاوض</a:t>
                      </a:r>
                      <a:r>
                        <a:rPr kumimoji="0" lang="ar-EG" sz="3000" kern="1200" dirty="0" smtClean="0"/>
                        <a:t>، دار المسيرة ، الطبعة الرابعة ، عمان</a:t>
                      </a:r>
                      <a:r>
                        <a:rPr kumimoji="0" lang="ar-SA" sz="3000" kern="1200" dirty="0" smtClean="0"/>
                        <a:t>,</a:t>
                      </a:r>
                      <a:r>
                        <a:rPr kumimoji="0" lang="ar-EG" sz="3000" kern="1200" dirty="0" smtClean="0"/>
                        <a:t> </a:t>
                      </a:r>
                      <a:r>
                        <a:rPr kumimoji="0" lang="ar-EG" sz="3000" b="1" kern="1200" dirty="0" smtClean="0"/>
                        <a:t>2011م</a:t>
                      </a:r>
                      <a:r>
                        <a:rPr kumimoji="0" lang="ar-EG" sz="3000" kern="1200" dirty="0" smtClean="0"/>
                        <a:t>.</a:t>
                      </a:r>
                      <a:endParaRPr kumimoji="0" lang="ar-SA" sz="3000" kern="1200" dirty="0" smtClean="0"/>
                    </a:p>
                    <a:p>
                      <a:pPr rtl="1">
                        <a:lnSpc>
                          <a:spcPct val="150000"/>
                        </a:lnSpc>
                      </a:pPr>
                      <a:r>
                        <a:rPr kumimoji="0" lang="ar-SA" sz="3000" kern="1200" dirty="0" smtClean="0"/>
                        <a:t>- </a:t>
                      </a:r>
                      <a:r>
                        <a:rPr kumimoji="0" lang="ar-EG" sz="3000" kern="1200" dirty="0" smtClean="0"/>
                        <a:t>روجر داوسون ، </a:t>
                      </a:r>
                      <a:r>
                        <a:rPr kumimoji="0" lang="ar-EG" sz="3000" b="1" kern="1200" dirty="0" smtClean="0"/>
                        <a:t>أسرار قوة التفاوض</a:t>
                      </a:r>
                      <a:r>
                        <a:rPr kumimoji="0" lang="ar-EG" sz="3000" kern="1200" dirty="0" smtClean="0"/>
                        <a:t>، دار الفكر ، الطبعة الثانية ، الرياض</a:t>
                      </a:r>
                      <a:r>
                        <a:rPr kumimoji="0" lang="ar-SA" sz="3000" kern="1200" dirty="0" smtClean="0"/>
                        <a:t>,</a:t>
                      </a:r>
                      <a:r>
                        <a:rPr kumimoji="0" lang="ar-EG" sz="3000" kern="1200" dirty="0" smtClean="0"/>
                        <a:t> </a:t>
                      </a:r>
                      <a:r>
                        <a:rPr kumimoji="0" lang="ar-EG" sz="3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2005م</a:t>
                      </a:r>
                      <a:r>
                        <a:rPr kumimoji="0" lang="ar-EG" sz="3000" kern="1200" dirty="0" smtClean="0"/>
                        <a:t>.</a:t>
                      </a:r>
                      <a:endParaRPr kumimoji="0" lang="en-US" sz="3000" kern="1200" dirty="0" smtClean="0"/>
                    </a:p>
                    <a:p>
                      <a:pPr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kumimoji="0" lang="ar-SA" sz="3000" kern="1200" dirty="0" smtClean="0"/>
                        <a:t> </a:t>
                      </a:r>
                      <a:r>
                        <a:rPr kumimoji="0" lang="ar-EG" sz="3000" kern="1200" dirty="0" smtClean="0"/>
                        <a:t>سامح عامر, علاء قنديل, نبيه الصعيدي ، </a:t>
                      </a:r>
                      <a:r>
                        <a:rPr kumimoji="0" lang="ar-EG" sz="3000" b="1" kern="1200" dirty="0" smtClean="0"/>
                        <a:t>إدارة التفاوض</a:t>
                      </a:r>
                      <a:r>
                        <a:rPr kumimoji="0" lang="ar-EG" sz="3000" kern="1200" dirty="0" smtClean="0"/>
                        <a:t>، دار الفكر ، الطبعة الأولى ، عمان</a:t>
                      </a:r>
                      <a:r>
                        <a:rPr kumimoji="0" lang="ar-SA" sz="3000" kern="1200" dirty="0" smtClean="0"/>
                        <a:t>,</a:t>
                      </a:r>
                      <a:r>
                        <a:rPr kumimoji="0" lang="ar-EG" sz="3000" kern="1200" dirty="0" smtClean="0"/>
                        <a:t> </a:t>
                      </a:r>
                      <a:r>
                        <a:rPr kumimoji="0" lang="ar-EG" sz="3000" b="1" kern="1200" dirty="0" smtClean="0"/>
                        <a:t>2011م</a:t>
                      </a:r>
                      <a:r>
                        <a:rPr kumimoji="0" lang="ar-SA" sz="3000" kern="1200" dirty="0" smtClean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3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مصادر التعلم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SA" b="1" dirty="0" smtClean="0"/>
              <a:t>تقديم المقرر</a:t>
            </a:r>
            <a:endParaRPr lang="ar-SA" b="1" dirty="0" smtClean="0">
              <a:solidFill>
                <a:srgbClr val="1C66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42976" y="1000108"/>
          <a:ext cx="7715304" cy="5341761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863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699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SA" sz="38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50000" dist="3000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إدارة التفاوض</a:t>
                      </a:r>
                      <a:endParaRPr lang="ar-SA" sz="3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64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200" b="1" kern="1200" dirty="0" smtClean="0"/>
                        <a:t>المراجع</a:t>
                      </a:r>
                      <a:endParaRPr kumimoji="0" lang="ar-SA" sz="3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ar-SA" sz="3200" b="1" kern="1200" dirty="0" smtClean="0"/>
                        <a:t> الأساسية  :</a:t>
                      </a:r>
                      <a:endParaRPr kumimoji="0" lang="ar-SA" sz="3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kumimoji="0" lang="ar-SA" sz="3000" kern="1200" dirty="0" smtClean="0"/>
                        <a:t>-</a:t>
                      </a:r>
                      <a:r>
                        <a:rPr kumimoji="0" lang="ar-SA" sz="3000" kern="1200" baseline="0" dirty="0" smtClean="0"/>
                        <a:t> </a:t>
                      </a:r>
                      <a:r>
                        <a:rPr kumimoji="0" lang="ar-SA" sz="3000" kern="1200" dirty="0" smtClean="0"/>
                        <a:t>محمد حسن, </a:t>
                      </a:r>
                      <a:r>
                        <a:rPr kumimoji="0" lang="ar-SA" sz="3000" b="1" kern="1200" dirty="0" smtClean="0"/>
                        <a:t>مبادئ التفاوض</a:t>
                      </a:r>
                      <a:r>
                        <a:rPr kumimoji="0" lang="ar-SA" sz="3000" kern="1200" dirty="0" smtClean="0"/>
                        <a:t>، دار إثراء للنشر، عمان, </a:t>
                      </a:r>
                      <a:r>
                        <a:rPr kumimoji="0" lang="ar-SA" sz="3000" b="1" kern="1200" dirty="0" smtClean="0"/>
                        <a:t>2010م</a:t>
                      </a:r>
                      <a:r>
                        <a:rPr kumimoji="0" lang="ar-SA" sz="3000" kern="1200" dirty="0" smtClean="0"/>
                        <a:t>.</a:t>
                      </a:r>
                    </a:p>
                    <a:p>
                      <a:pPr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kumimoji="0" lang="ar-SA" sz="3000" kern="1200" dirty="0" smtClean="0"/>
                        <a:t> زياد السمرة, </a:t>
                      </a:r>
                      <a:r>
                        <a:rPr kumimoji="0" lang="ar-SA" sz="3000" b="1" kern="1200" dirty="0" smtClean="0"/>
                        <a:t>فن التفاوض</a:t>
                      </a:r>
                      <a:r>
                        <a:rPr kumimoji="0" lang="ar-SA" sz="3000" kern="1200" dirty="0" smtClean="0"/>
                        <a:t>، دار أسامة  للنشروالتوزيع ، عمان, </a:t>
                      </a:r>
                      <a:r>
                        <a:rPr kumimoji="0" lang="ar-SA" sz="3000" b="1" kern="1200" dirty="0" smtClean="0"/>
                        <a:t>2008م</a:t>
                      </a:r>
                      <a:r>
                        <a:rPr kumimoji="0" lang="ar-SA" sz="3000" kern="1200" dirty="0" smtClean="0"/>
                        <a:t>.</a:t>
                      </a:r>
                      <a:endParaRPr kumimoji="0" lang="en-US" sz="3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4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مصادر التعلم</a:t>
            </a:r>
            <a:r>
              <a:rPr lang="ar-SA" sz="4400" b="1" dirty="0" smtClean="0">
                <a:solidFill>
                  <a:srgbClr val="0070C0"/>
                </a:solidFill>
              </a:rPr>
              <a:t> </a:t>
            </a:r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(يتبع)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SA" b="1" dirty="0" smtClean="0"/>
              <a:t>تقديم المقرر</a:t>
            </a:r>
            <a:endParaRPr lang="ar-SA" b="1" dirty="0" smtClean="0">
              <a:solidFill>
                <a:srgbClr val="1C66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أهداف المقرر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1000108"/>
            <a:ext cx="7429552" cy="53578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endParaRPr lang="ar-SA" dirty="0" smtClean="0">
              <a:solidFill>
                <a:srgbClr val="1C662E"/>
              </a:solidFill>
            </a:endParaRPr>
          </a:p>
          <a:p>
            <a:pPr marL="541782" indent="-514350" algn="just">
              <a:lnSpc>
                <a:spcPct val="170000"/>
              </a:lnSpc>
            </a:pPr>
            <a:r>
              <a:rPr lang="ar-SA" sz="1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</a:t>
            </a:r>
            <a:r>
              <a:rPr lang="ar-SA" sz="1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ﺘﻔﻬﻡ مفهوم ﺍﻟﺘﻔﺎﻭﺽ ﻭﺨﺼﺎﺌﺹ ﺍﻟﻤﻭﻗﻑ ﺍﻟﺘﻔﺎﻭﻀﻰ ﻭﻤﺘﻰ ﺘﻅﻬﺭ ﺍﻟﺤﺎﺠﺔ ﻟﻠﺘﻔﺎﻭﺽ</a:t>
            </a:r>
          </a:p>
          <a:p>
            <a:pPr algn="just">
              <a:lnSpc>
                <a:spcPct val="170000"/>
              </a:lnSpc>
            </a:pPr>
            <a:r>
              <a:rPr lang="ar-SA" sz="1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ar-SA" sz="1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تفهم المراحل العملية ﺍﻟﺘﻔﺎﻭﻀﻴﺔ ﻭﺍﻻﺴﺘﺭﺍﺘﻴﺠﻴﺎﺕ ﻭﺍﻟﺘﻜﺘﻴﻜﺎﺕ ﺍﻟﺘﻔﺎﻭﻀﻴﺔ </a:t>
            </a:r>
          </a:p>
          <a:p>
            <a:pPr algn="just">
              <a:lnSpc>
                <a:spcPct val="170000"/>
              </a:lnSpc>
            </a:pPr>
            <a:r>
              <a:rPr lang="ar-SA" sz="1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3. </a:t>
            </a:r>
            <a:r>
              <a:rPr lang="ar-SA" sz="1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إﻜﺘﺴﺎﺏ ﺍﻟﻤﻬﺎﺭﺍﺕ ﺍﻟﺨﺎﺼﺔ ﺒﻤﻤﺎﺭﺴﺔ ﺍﻟﻌﻤﻠﻴـﺎﺕ ﺍﻟﺘﻔﺎﻭﻀـﻴﺔ ﻭﻤﺘـﻰ ﻴﺘﻡ ﺍﺴـﺘﺨﺩﺍﻡ ﺍﻻﺴﺘﺭﺍﺘﻴﺠﻴﺎﺕ ﻭﺍﻟﺘﻜﺘﻴﻜﺎﺕ ﺍﻟﻤﻨﺎﺴﺒﺔ</a:t>
            </a:r>
            <a:endParaRPr lang="en-US" sz="1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41782" indent="-514350" algn="just">
              <a:lnSpc>
                <a:spcPct val="170000"/>
              </a:lnSpc>
              <a:buAutoNum type="arabicPeriod"/>
            </a:pPr>
            <a:r>
              <a:rPr lang="ar-SA" dirty="0" smtClean="0"/>
              <a:t>     </a:t>
            </a: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ar-SA" dirty="0" smtClean="0"/>
              <a:t>    </a:t>
            </a:r>
            <a:endParaRPr lang="ar-SA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endParaRPr lang="ar-SA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Aft>
                <a:spcPts val="1200"/>
              </a:spcAft>
            </a:pPr>
            <a:endParaRPr lang="ar-SA" dirty="0" smtClean="0"/>
          </a:p>
          <a:p>
            <a:pPr algn="just">
              <a:lnSpc>
                <a:spcPct val="170000"/>
              </a:lnSpc>
              <a:spcAft>
                <a:spcPts val="1200"/>
              </a:spcAft>
            </a:pPr>
            <a:endParaRPr lang="ar-SA" dirty="0" smtClean="0"/>
          </a:p>
          <a:p>
            <a:pPr algn="just">
              <a:lnSpc>
                <a:spcPct val="170000"/>
              </a:lnSpc>
            </a:pPr>
            <a:endParaRPr lang="ar-SA" dirty="0" smtClean="0"/>
          </a:p>
          <a:p>
            <a:pPr algn="just">
              <a:lnSpc>
                <a:spcPct val="170000"/>
              </a:lnSpc>
            </a:pPr>
            <a:endParaRPr lang="ar-SA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5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SA" b="1" dirty="0" smtClean="0"/>
              <a:t>تقديم المقرر</a:t>
            </a:r>
            <a:endParaRPr lang="ar-SA" b="1" dirty="0" smtClean="0">
              <a:solidFill>
                <a:srgbClr val="1C66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أهداف المقرر</a:t>
            </a:r>
            <a:r>
              <a:rPr lang="ar-SA" sz="4400" b="1" dirty="0" smtClean="0">
                <a:solidFill>
                  <a:srgbClr val="7C5A06"/>
                </a:solidFill>
              </a:rPr>
              <a:t> (يتبع)</a:t>
            </a:r>
            <a:endParaRPr lang="ar-SA" sz="4400" b="1" dirty="0" smtClean="0">
              <a:solidFill>
                <a:srgbClr val="7C5A06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1071546"/>
            <a:ext cx="7429552" cy="52864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>
              <a:lnSpc>
                <a:spcPct val="170000"/>
              </a:lnSpc>
            </a:pPr>
            <a:endParaRPr lang="ar-SA" dirty="0" smtClean="0">
              <a:solidFill>
                <a:srgbClr val="1C662E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ar-SA" sz="9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</a:t>
            </a:r>
            <a:r>
              <a:rPr lang="ar-SA" sz="9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القدرة على التمييز بين الأنواع ﺍﻟﻤﺨﺘﻠﻔﺔ ﻟﻠﻤﻭﺍﻗﻑ ﺍﻟﺘﻔﺎﻭﻀﻴﺔ</a:t>
            </a:r>
            <a:endParaRPr lang="en-US" sz="9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ar-SA" sz="9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</a:t>
            </a:r>
            <a:r>
              <a:rPr lang="ar-SA" sz="9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التعامل الفعال ﻤﻊ ﺍﻟﻤﺴﺎﺌل ﺍﻟﺨﻼﻓﻴﺔ ﻤﻊ ﺍﻻﻁﺭﺍﻑ ﺍﻷﺨﺭﻯ</a:t>
            </a:r>
          </a:p>
          <a:p>
            <a:pPr algn="just">
              <a:lnSpc>
                <a:spcPct val="170000"/>
              </a:lnSpc>
            </a:pPr>
            <a:r>
              <a:rPr lang="ar-SA" sz="9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6. </a:t>
            </a:r>
            <a:r>
              <a:rPr lang="ar-SA" sz="9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التعامل الفعال ﻤﻊ ﺍﻟﻤﺴﺎﺌل الإتفاقية ﻤﻊ ﺍﻻﻁﺭﺍﻑ ﺍﻷﺨﺭﻯ</a:t>
            </a:r>
          </a:p>
          <a:p>
            <a:pPr algn="just">
              <a:lnSpc>
                <a:spcPct val="170000"/>
              </a:lnSpc>
            </a:pPr>
            <a:r>
              <a:rPr lang="ar-SA" sz="9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7. </a:t>
            </a:r>
            <a:r>
              <a:rPr lang="ar-SA" sz="9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معرفة ﺍﻟﻁﺭﻕ ﻭﺍﻟﺴﺒل ﻭﺍﻟﻤﺼﺎﺩﺭ ﻟﻼﺭﺘﻘـﺎﺀ ﺒﻤـﺴﺘﻭﻴﺎﺘﻬﻡ ﻭﻤﻬـﺎﺭﺍﺘﻬﻡ ﺍﻟﺘﻔﺎﻭﻀﻴﺔ </a:t>
            </a:r>
            <a:endParaRPr lang="en-US" sz="9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41782" indent="-514350" algn="just">
              <a:lnSpc>
                <a:spcPct val="170000"/>
              </a:lnSpc>
              <a:buAutoNum type="arabicPeriod"/>
            </a:pPr>
            <a:r>
              <a:rPr lang="ar-SA" dirty="0" smtClean="0"/>
              <a:t>     </a:t>
            </a: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ar-SA" dirty="0" smtClean="0"/>
              <a:t>    </a:t>
            </a:r>
            <a:endParaRPr lang="ar-SA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endParaRPr lang="ar-SA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Aft>
                <a:spcPts val="1200"/>
              </a:spcAft>
            </a:pPr>
            <a:endParaRPr lang="ar-SA" dirty="0" smtClean="0"/>
          </a:p>
          <a:p>
            <a:pPr algn="just">
              <a:lnSpc>
                <a:spcPct val="170000"/>
              </a:lnSpc>
              <a:spcAft>
                <a:spcPts val="1200"/>
              </a:spcAft>
            </a:pPr>
            <a:endParaRPr lang="ar-SA" dirty="0" smtClean="0"/>
          </a:p>
          <a:p>
            <a:pPr algn="just">
              <a:lnSpc>
                <a:spcPct val="170000"/>
              </a:lnSpc>
            </a:pPr>
            <a:endParaRPr lang="ar-SA" dirty="0" smtClean="0"/>
          </a:p>
          <a:p>
            <a:pPr algn="just">
              <a:lnSpc>
                <a:spcPct val="170000"/>
              </a:lnSpc>
            </a:pPr>
            <a:endParaRPr lang="ar-SA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6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SA" b="1" dirty="0" smtClean="0"/>
              <a:t>تقديم المقرر</a:t>
            </a:r>
            <a:endParaRPr lang="ar-SA" b="1" dirty="0" smtClean="0">
              <a:solidFill>
                <a:srgbClr val="1C66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>
                <a:solidFill>
                  <a:srgbClr val="7C5A06"/>
                </a:solidFill>
                <a:latin typeface="+mn-lt"/>
                <a:ea typeface="+mn-ea"/>
                <a:cs typeface="+mn-cs"/>
              </a:rPr>
              <a:t>محتوى المقرر</a:t>
            </a:r>
            <a:endParaRPr lang="ar-SA" sz="4400" b="1" dirty="0">
              <a:solidFill>
                <a:srgbClr val="7C5A06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071538" y="857232"/>
          <a:ext cx="7929618" cy="493776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7929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2504">
                <a:tc>
                  <a:txBody>
                    <a:bodyPr/>
                    <a:lstStyle/>
                    <a:p>
                      <a:pPr algn="ctr" rtl="1"/>
                      <a:endParaRPr lang="ar-SA" sz="3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rtl="1"/>
                      <a:r>
                        <a:rPr kumimoji="0" lang="ar-SA" sz="3000" kern="1200" dirty="0" smtClean="0"/>
                        <a:t>الفصل الأول : </a:t>
                      </a:r>
                      <a:r>
                        <a:rPr lang="ar-EG" sz="3000" dirty="0" smtClean="0"/>
                        <a:t>المدخل إلى إدارة التفاوض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الثاني : </a:t>
                      </a:r>
                      <a:r>
                        <a:rPr kumimoji="0" lang="ar-EG" sz="3000" kern="1200" dirty="0" smtClean="0"/>
                        <a:t>مبادئ التفاوض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الثالث : </a:t>
                      </a:r>
                      <a:r>
                        <a:rPr kumimoji="0" lang="ar-EG" sz="3000" kern="1200" dirty="0" smtClean="0"/>
                        <a:t>مناهج التفاوض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الرابع : </a:t>
                      </a:r>
                      <a:r>
                        <a:rPr kumimoji="0" lang="ar-EG" sz="3000" kern="1200" dirty="0" smtClean="0"/>
                        <a:t>الفريق التفاوضي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43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الخامس : </a:t>
                      </a:r>
                      <a:r>
                        <a:rPr kumimoji="0" lang="ar-EG" sz="3000" kern="1200" dirty="0" smtClean="0"/>
                        <a:t>مهارات حل الصراع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rtl="1">
                        <a:spcBef>
                          <a:spcPts val="1200"/>
                        </a:spcBef>
                        <a:buFont typeface="Arial" pitchFamily="34" charset="0"/>
                        <a:buNone/>
                      </a:pPr>
                      <a:r>
                        <a:rPr kumimoji="0" lang="ar-SA" sz="3000" kern="1200" dirty="0" smtClean="0"/>
                        <a:t>الفصل السادس : الإعداد للمفاوضات</a:t>
                      </a:r>
                      <a:endParaRPr kumimoji="0" lang="ar-SA" sz="3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63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السابع : </a:t>
                      </a:r>
                      <a:r>
                        <a:rPr kumimoji="0" lang="ar-SA" sz="3000" kern="1200" smtClean="0"/>
                        <a:t>إستراتيجيات التفاوض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504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ar-SA" sz="3000" kern="1200" dirty="0" smtClean="0"/>
                        <a:t>الفصل الثامن : تكتيكات التفاوض</a:t>
                      </a:r>
                      <a:endParaRPr kumimoji="0" lang="ar-SA" sz="3000" b="0" kern="1200" dirty="0" smtClean="0">
                        <a:solidFill>
                          <a:srgbClr val="1C662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7</a:t>
            </a:fld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algn="ctr"/>
            <a:r>
              <a:rPr lang="ar-SA" b="1" dirty="0" smtClean="0"/>
              <a:t>تقديم المقرر</a:t>
            </a:r>
            <a:endParaRPr lang="ar-SA" b="1" dirty="0" smtClean="0">
              <a:solidFill>
                <a:srgbClr val="1C662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1107</TotalTime>
  <Words>274</Words>
  <Application>Microsoft Office PowerPoint</Application>
  <PresentationFormat>عرض على الشاشة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 MT</vt:lpstr>
      <vt:lpstr>Majalla UI</vt:lpstr>
      <vt:lpstr>Verdana</vt:lpstr>
      <vt:lpstr>Wingdings 2</vt:lpstr>
      <vt:lpstr>Solstice</vt:lpstr>
      <vt:lpstr>عرض تقديمي في PowerPoint</vt:lpstr>
      <vt:lpstr>عرض تقديمي في PowerPoint</vt:lpstr>
      <vt:lpstr>مصادر التعلم</vt:lpstr>
      <vt:lpstr>مصادر التعلم (يتبع)</vt:lpstr>
      <vt:lpstr>أهداف المقرر</vt:lpstr>
      <vt:lpstr>أهداف المقرر (يتبع)</vt:lpstr>
      <vt:lpstr>محتوى المقرر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tmradwche</dc:creator>
  <cp:lastModifiedBy>yousef alnamlah</cp:lastModifiedBy>
  <cp:revision>389</cp:revision>
  <dcterms:created xsi:type="dcterms:W3CDTF">2014-02-10T15:25:03Z</dcterms:created>
  <dcterms:modified xsi:type="dcterms:W3CDTF">2018-06-24T06:42:35Z</dcterms:modified>
</cp:coreProperties>
</file>