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"/>
  </p:notesMasterIdLst>
  <p:sldIdLst>
    <p:sldId id="350" r:id="rId2"/>
    <p:sldId id="447" r:id="rId3"/>
    <p:sldId id="351" r:id="rId4"/>
    <p:sldId id="448" r:id="rId5"/>
    <p:sldId id="352" r:id="rId6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6600FF"/>
    <a:srgbClr val="006600"/>
    <a:srgbClr val="00FF00"/>
    <a:srgbClr val="FF6699"/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333" autoAdjust="0"/>
    <p:restoredTop sz="94660"/>
  </p:normalViewPr>
  <p:slideViewPr>
    <p:cSldViewPr>
      <p:cViewPr>
        <p:scale>
          <a:sx n="74" d="100"/>
          <a:sy n="74" d="100"/>
        </p:scale>
        <p:origin x="-1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0C280E-58DC-45C2-ACBA-002931933F2E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AEBE28-B5B1-4CAD-B8F2-AD70CE49F906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942F-E4BC-4F9B-A1C0-115AC8C21DE4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970D-3329-4029-B591-74CE54F632D3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AB76-508A-43FE-B41A-261FA2C4D510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A3D3-39D2-4B98-B059-80C372FCE11A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DC13-BB00-41A0-B4FD-9C23A57D3BE8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08B4D-1CC4-411B-9DEF-B5773189F4ED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6ADA4-6340-4D30-8A47-82B209807ED3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55A7-CBCD-4137-BEA7-D90BCA4ECCF5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C9B8-C5D5-446E-8A5B-2F37E5217621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02F7-90A6-4026-B447-DE77561040F3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2114-E0ED-42B2-B83B-03AE0CDC5022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8DF12-1916-434C-969B-5C9073916345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F3968-9F1D-4EA4-BE24-605BE9CBAEAE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77C0-EC65-4117-9C50-E42150EA38CE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84470-4AD4-4B4E-97E5-6C8D4DEF37B6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4633-9EDC-4BF5-A56C-6066958B7FAF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4C76-BDBC-40F1-BE4A-2D2486FD084D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727C-383D-46AE-9D57-5BB19F0E38DB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B340D-6C10-4EB0-A7A2-452ED03CAC83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3E4AB-9E60-4E59-AB88-330833F67AB1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A0BB6-D590-4BEA-82F6-1C08466810C9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0D74-7997-4EA8-87C3-E1CDA0634657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71DC90-6AAC-4EBA-88DD-938D9C9C7F98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D29D1A-D350-4DDC-B69E-CA45FCCC7EA2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  <p:sndAc>
      <p:stSnd>
        <p:snd r:embed="rId13" name="chimes.wav" builtIn="1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audio" Target="../media/audio13.wav"/><Relationship Id="rId7" Type="http://schemas.openxmlformats.org/officeDocument/2006/relationships/audio" Target="../media/audio16.wav"/><Relationship Id="rId12" Type="http://schemas.openxmlformats.org/officeDocument/2006/relationships/audio" Target="../media/audio1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gif"/><Relationship Id="rId11" Type="http://schemas.openxmlformats.org/officeDocument/2006/relationships/audio" Target="../media/audio18.wav"/><Relationship Id="rId5" Type="http://schemas.openxmlformats.org/officeDocument/2006/relationships/audio" Target="../media/audio15.wav"/><Relationship Id="rId10" Type="http://schemas.openxmlformats.org/officeDocument/2006/relationships/image" Target="../media/image4.png"/><Relationship Id="rId4" Type="http://schemas.openxmlformats.org/officeDocument/2006/relationships/audio" Target="../media/audio14.wav"/><Relationship Id="rId9" Type="http://schemas.openxmlformats.org/officeDocument/2006/relationships/audio" Target="../media/audio17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audio" Target="../media/audio20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audio7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6.wav"/><Relationship Id="rId11" Type="http://schemas.openxmlformats.org/officeDocument/2006/relationships/audio" Target="../media/audio19.wav"/><Relationship Id="rId5" Type="http://schemas.openxmlformats.org/officeDocument/2006/relationships/image" Target="../media/image2.gif"/><Relationship Id="rId15" Type="http://schemas.openxmlformats.org/officeDocument/2006/relationships/image" Target="../media/image8.png"/><Relationship Id="rId10" Type="http://schemas.openxmlformats.org/officeDocument/2006/relationships/audio" Target="../media/audio18.wav"/><Relationship Id="rId4" Type="http://schemas.openxmlformats.org/officeDocument/2006/relationships/audio" Target="../media/audio21.wav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audio" Target="../media/audio22.wav"/><Relationship Id="rId7" Type="http://schemas.openxmlformats.org/officeDocument/2006/relationships/audio" Target="../media/audio16.wav"/><Relationship Id="rId12" Type="http://schemas.openxmlformats.org/officeDocument/2006/relationships/audio" Target="../media/audio1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gif"/><Relationship Id="rId11" Type="http://schemas.openxmlformats.org/officeDocument/2006/relationships/audio" Target="../media/audio18.wav"/><Relationship Id="rId5" Type="http://schemas.openxmlformats.org/officeDocument/2006/relationships/audio" Target="../media/audio24.wav"/><Relationship Id="rId10" Type="http://schemas.openxmlformats.org/officeDocument/2006/relationships/image" Target="../media/image4.png"/><Relationship Id="rId4" Type="http://schemas.openxmlformats.org/officeDocument/2006/relationships/audio" Target="../media/audio23.wav"/><Relationship Id="rId9" Type="http://schemas.openxmlformats.org/officeDocument/2006/relationships/audio" Target="../media/audio17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audio" Target="../media/audio25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6.png"/><Relationship Id="rId2" Type="http://schemas.openxmlformats.org/officeDocument/2006/relationships/audio" Target="../media/audio7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6.wav"/><Relationship Id="rId11" Type="http://schemas.openxmlformats.org/officeDocument/2006/relationships/audio" Target="../media/audio19.wav"/><Relationship Id="rId5" Type="http://schemas.openxmlformats.org/officeDocument/2006/relationships/image" Target="../media/image2.gif"/><Relationship Id="rId15" Type="http://schemas.openxmlformats.org/officeDocument/2006/relationships/image" Target="../media/image14.png"/><Relationship Id="rId10" Type="http://schemas.openxmlformats.org/officeDocument/2006/relationships/audio" Target="../media/audio18.wav"/><Relationship Id="rId19" Type="http://schemas.openxmlformats.org/officeDocument/2006/relationships/image" Target="../media/image18.png"/><Relationship Id="rId4" Type="http://schemas.openxmlformats.org/officeDocument/2006/relationships/audio" Target="../media/audio26.wav"/><Relationship Id="rId9" Type="http://schemas.openxmlformats.org/officeDocument/2006/relationships/image" Target="../media/image4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audio" Target="../media/audio27.wav"/><Relationship Id="rId7" Type="http://schemas.openxmlformats.org/officeDocument/2006/relationships/audio" Target="../media/audio16.wav"/><Relationship Id="rId12" Type="http://schemas.openxmlformats.org/officeDocument/2006/relationships/audio" Target="../media/audio1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gif"/><Relationship Id="rId11" Type="http://schemas.openxmlformats.org/officeDocument/2006/relationships/audio" Target="../media/audio18.wav"/><Relationship Id="rId5" Type="http://schemas.openxmlformats.org/officeDocument/2006/relationships/audio" Target="../media/audio29.wav"/><Relationship Id="rId10" Type="http://schemas.openxmlformats.org/officeDocument/2006/relationships/image" Target="../media/image4.png"/><Relationship Id="rId4" Type="http://schemas.openxmlformats.org/officeDocument/2006/relationships/audio" Target="../media/audio28.wav"/><Relationship Id="rId9" Type="http://schemas.openxmlformats.org/officeDocument/2006/relationships/audio" Target="../media/audio1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جسم مشطوف الحواف 2"/>
          <p:cNvSpPr/>
          <p:nvPr/>
        </p:nvSpPr>
        <p:spPr>
          <a:xfrm>
            <a:off x="1643087" y="714363"/>
            <a:ext cx="6357937" cy="928687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0000FF"/>
                </a:solidFill>
              </a:rPr>
              <a:t>الدرس الخامس </a:t>
            </a:r>
            <a:r>
              <a:rPr lang="ar-EG" sz="3600" dirty="0" smtClean="0">
                <a:solidFill>
                  <a:srgbClr val="0000FF"/>
                </a:solidFill>
              </a:rPr>
              <a:t>عشر: </a:t>
            </a:r>
            <a:r>
              <a:rPr lang="ar-EG" sz="3600" dirty="0">
                <a:solidFill>
                  <a:srgbClr val="0000FF"/>
                </a:solidFill>
              </a:rPr>
              <a:t>مجلس </a:t>
            </a:r>
            <a:r>
              <a:rPr lang="ar-EG" sz="3600" dirty="0">
                <a:solidFill>
                  <a:srgbClr val="0000FF"/>
                </a:solidFill>
              </a:rPr>
              <a:t>الشوري  </a:t>
            </a:r>
          </a:p>
        </p:txBody>
      </p:sp>
      <p:sp>
        <p:nvSpPr>
          <p:cNvPr id="4" name="مستطيل ذو زوايا قطرية مستديرة 3"/>
          <p:cNvSpPr/>
          <p:nvPr/>
        </p:nvSpPr>
        <p:spPr>
          <a:xfrm>
            <a:off x="5643594" y="1928807"/>
            <a:ext cx="3429000" cy="642937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نشأته وتطوره </a:t>
            </a: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785813" y="2613025"/>
            <a:ext cx="83581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كان  في بداية الأمر مجلس أهلي ثم استشاري تنظيم رسمي من أعضاء غير متفرغين , ومع زيادة الأعباء تشكل أول مجلس شوري بأعضاء متفرغين برياسة النائب العام وثمانية آخرين </a:t>
            </a:r>
            <a:r>
              <a:rPr lang="ar-EG" sz="2800">
                <a:solidFill>
                  <a:srgbClr val="FF0000"/>
                </a:solidFill>
              </a:rPr>
              <a:t>, وحددت صلاحياته ثم بعد ذالك أضيف تطورات خري لتلاءم الوضع .   </a:t>
            </a:r>
          </a:p>
        </p:txBody>
      </p:sp>
      <p:sp>
        <p:nvSpPr>
          <p:cNvPr id="6" name="مستطيل ذو زوايا قطرية مستديرة 5"/>
          <p:cNvSpPr/>
          <p:nvPr/>
        </p:nvSpPr>
        <p:spPr>
          <a:xfrm>
            <a:off x="5143500" y="4429132"/>
            <a:ext cx="4000500" cy="642938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0000FF"/>
                </a:solidFill>
              </a:rPr>
              <a:t>تشكيل مجلس الشوري 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785813" y="5048250"/>
            <a:ext cx="835818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يتكون مجلس الشوري من الرئيس ونائبه وستين عضو , ثم زيد الي مئة وعشرين ثم الي مئة وخمسين , يتولي الملك تعيينهم من أهل الخبرة وشروط العضوية :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1428750" y="5905500"/>
            <a:ext cx="542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1- أن يكون سعودي الأصل .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571500" y="6334125"/>
            <a:ext cx="4643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chemeClr val="accent2"/>
                </a:solidFill>
              </a:rPr>
              <a:t>3- أن يكون مشهود لهم بالصلاح .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4143375" y="6262688"/>
            <a:ext cx="500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2- ألا يقل عمره عن ثلاثين سنة .</a:t>
            </a:r>
          </a:p>
        </p:txBody>
      </p:sp>
      <p:pic>
        <p:nvPicPr>
          <p:cNvPr id="146448" name="صورة 12" descr="125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6449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46450" name="Picture 11" descr="D:\Work2\arrow_right.png">
              <a:hlinkClick r:id="" action="ppaction://hlinkshowjump?jump=previousslide"/>
              <a:hlinkHover r:id="" action="ppaction://noaction" highlightClick="1">
                <a:snd r:embed="rId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451" name="Picture 12" descr="D:\Work2\arrow_next.png">
              <a:hlinkClick r:id="" action="ppaction://hlinkshowjump?jump=nextslide"/>
              <a:hlinkHover r:id="" action="ppaction://noaction" highlightClick="1">
                <a:snd r:embed="rId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مخطط انسيابي: محطة طرفية 5">
              <a:hlinkHover r:id="" action="ppaction://noaction" highlightClick="1">
                <a:snd r:embed="rId11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46453" name="Picture 8" descr="D:\Work2\exxit.png">
              <a:hlinkClick r:id="" action="ppaction://hlinkshowjump?jump=endshow"/>
              <a:hlinkHover r:id="" action="ppaction://noaction" highlightClick="1">
                <a:snd r:embed="rId12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جلس الشو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نشأته وتطور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تشكيل مجلس الوزر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جسم مشطوف الحواف 2"/>
          <p:cNvSpPr/>
          <p:nvPr/>
        </p:nvSpPr>
        <p:spPr>
          <a:xfrm>
            <a:off x="1643087" y="476672"/>
            <a:ext cx="6357937" cy="928687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0000FF"/>
                </a:solidFill>
              </a:rPr>
              <a:t>الدرس الخامس </a:t>
            </a:r>
            <a:r>
              <a:rPr lang="ar-EG" sz="3600" dirty="0" smtClean="0">
                <a:solidFill>
                  <a:srgbClr val="0000FF"/>
                </a:solidFill>
              </a:rPr>
              <a:t>عشر: </a:t>
            </a:r>
            <a:r>
              <a:rPr lang="ar-EG" sz="3600" dirty="0">
                <a:solidFill>
                  <a:srgbClr val="0000FF"/>
                </a:solidFill>
              </a:rPr>
              <a:t>مجلس </a:t>
            </a:r>
            <a:r>
              <a:rPr lang="ar-EG" sz="3600" dirty="0">
                <a:solidFill>
                  <a:srgbClr val="0000FF"/>
                </a:solidFill>
              </a:rPr>
              <a:t>الشوري  </a:t>
            </a:r>
          </a:p>
        </p:txBody>
      </p:sp>
      <p:pic>
        <p:nvPicPr>
          <p:cNvPr id="147461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7462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47469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70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47472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7463" name="Picture 1" descr="Screen Clippi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19925" y="1484313"/>
            <a:ext cx="14906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4" name="Picture 10" descr="Screen Clippi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11413" y="2133600"/>
            <a:ext cx="61261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5" name="Picture 11" descr="Screen Clippi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10450" y="4508500"/>
            <a:ext cx="1181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6" name="Picture 13" descr="Screen Clippi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411413" y="5084763"/>
            <a:ext cx="60991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643063" y="2794000"/>
            <a:ext cx="68675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258888" y="5748338"/>
            <a:ext cx="725170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سجل موقفا للنب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فسر مايل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ذو زوايا قطرية مستديرة 2"/>
          <p:cNvSpPr/>
          <p:nvPr/>
        </p:nvSpPr>
        <p:spPr>
          <a:xfrm>
            <a:off x="4429125" y="642942"/>
            <a:ext cx="4643438" cy="57150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dirty="0">
                <a:solidFill>
                  <a:srgbClr val="FFFF00"/>
                </a:solidFill>
              </a:rPr>
              <a:t>اختصاصات مجلس الشورى </a:t>
            </a: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857250" y="1252538"/>
            <a:ext cx="800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400">
                <a:solidFill>
                  <a:srgbClr val="0000FF"/>
                </a:solidFill>
              </a:rPr>
              <a:t>1- مناقشة الخطة العامة للتنمية الاقتصادية والاجتماعية .</a:t>
            </a: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2143125" y="1609725"/>
            <a:ext cx="671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400">
                <a:solidFill>
                  <a:srgbClr val="00B050"/>
                </a:solidFill>
              </a:rPr>
              <a:t>2- دراسة الأنظمة واللوائح والاتفاقيات والمعاهدات .</a:t>
            </a: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142875" y="1966913"/>
            <a:ext cx="8715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400">
                <a:solidFill>
                  <a:srgbClr val="FF0000"/>
                </a:solidFill>
              </a:rPr>
              <a:t>3- تفسير الأنظمة ومناقشة التقارير التي تقدمها الحكومة .</a:t>
            </a: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5357813" y="2455131"/>
            <a:ext cx="3714750" cy="642938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dirty="0">
                <a:solidFill>
                  <a:srgbClr val="0000FF"/>
                </a:solidFill>
              </a:rPr>
              <a:t>لجان المجلس 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1000125" y="3111500"/>
            <a:ext cx="81438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400">
                <a:solidFill>
                  <a:srgbClr val="0000FF"/>
                </a:solidFill>
              </a:rPr>
              <a:t>*يتكون من : الرئيس , ونائبه , ورؤساء اللجان , اللجان هي ( الشؤون الإسلامية – الشؤون الأمنية – الشؤون الخارجية – الشؤون الصحية والاجتماعية  - التعليمية – الخدمات والمرافق .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3214688" y="3884613"/>
            <a:ext cx="4071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400"/>
              <a:t>* الهيئة العامة للمجلس اختصاصاتها :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3714750" y="4208463"/>
            <a:ext cx="5429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400">
                <a:solidFill>
                  <a:srgbClr val="FF0000"/>
                </a:solidFill>
              </a:rPr>
              <a:t>1- وضع الخطة العامة للمجلس ولجانه .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285750" y="4170363"/>
            <a:ext cx="4857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400">
                <a:solidFill>
                  <a:srgbClr val="00B050"/>
                </a:solidFill>
              </a:rPr>
              <a:t>2- وضع جداول أعمال الجلسات .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2714625" y="4565650"/>
            <a:ext cx="6500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400">
                <a:solidFill>
                  <a:srgbClr val="00B050"/>
                </a:solidFill>
              </a:rPr>
              <a:t>3- الفصل فيما يحيله إليه المجلس من الاعتراضات .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142875" y="3922713"/>
            <a:ext cx="2643188" cy="46196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ar-EG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4- إصدار القواعد .</a:t>
            </a: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714375" y="4956175"/>
            <a:ext cx="8358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400">
                <a:solidFill>
                  <a:srgbClr val="FF0000"/>
                </a:solidFill>
              </a:rPr>
              <a:t>* جلسات المجلس : يعقد كل أسبوعين علي الأقل , ويحدد رئيس الجلسة , ويوزع جدول الأعمال علي الأعضاء قبلها .</a:t>
            </a:r>
          </a:p>
        </p:txBody>
      </p:sp>
      <p:sp>
        <p:nvSpPr>
          <p:cNvPr id="15" name="مستطيل ذو زوايا قطرية مستديرة 14"/>
          <p:cNvSpPr/>
          <p:nvPr/>
        </p:nvSpPr>
        <p:spPr>
          <a:xfrm>
            <a:off x="1071538" y="5455523"/>
            <a:ext cx="4286242" cy="50006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dirty="0">
                <a:solidFill>
                  <a:srgbClr val="FFFF00"/>
                </a:solidFill>
              </a:rPr>
              <a:t>العلاقة بين المجلس والحكومة</a:t>
            </a: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1000125" y="5956300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علاقة تعاون بين السلطات الثلاثة وعلي المجلس رسم السياسة والحكومة عليها توفير الوثائق والإجابة علي استفسارات الأعضاء .</a:t>
            </a:r>
          </a:p>
        </p:txBody>
      </p:sp>
      <p:pic>
        <p:nvPicPr>
          <p:cNvPr id="148502" name="صورة 12" descr="125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8503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48504" name="Picture 11" descr="D:\Work2\arrow_right.png">
              <a:hlinkClick r:id="" action="ppaction://hlinkshowjump?jump=previousslide"/>
              <a:hlinkHover r:id="" action="ppaction://noaction" highlightClick="1">
                <a:snd r:embed="rId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8505" name="Picture 12" descr="D:\Work2\arrow_next.png">
              <a:hlinkClick r:id="" action="ppaction://hlinkshowjump?jump=nextslide"/>
              <a:hlinkHover r:id="" action="ppaction://noaction" highlightClick="1">
                <a:snd r:embed="rId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مخطط انسيابي: محطة طرفية 5">
              <a:hlinkHover r:id="" action="ppaction://noaction" highlightClick="1">
                <a:snd r:embed="rId11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48507" name="Picture 8" descr="D:\Work2\exxit.png">
              <a:hlinkClick r:id="" action="ppaction://hlinkshowjump?jump=endshow"/>
              <a:hlinkHover r:id="" action="ppaction://noaction" highlightClick="1">
                <a:snd r:embed="rId12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ختصاصات مجلس الشو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لجان المجل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علاقة بين المجلس والحكو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جسم مشطوف الحواف 2"/>
          <p:cNvSpPr/>
          <p:nvPr/>
        </p:nvSpPr>
        <p:spPr>
          <a:xfrm>
            <a:off x="1643087" y="332656"/>
            <a:ext cx="6357937" cy="928687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0000FF"/>
                </a:solidFill>
              </a:rPr>
              <a:t>الدرس الخامس </a:t>
            </a:r>
            <a:r>
              <a:rPr lang="ar-EG" sz="3600" dirty="0" smtClean="0">
                <a:solidFill>
                  <a:srgbClr val="0000FF"/>
                </a:solidFill>
              </a:rPr>
              <a:t>عشر: </a:t>
            </a:r>
            <a:r>
              <a:rPr lang="ar-EG" sz="3600" dirty="0">
                <a:solidFill>
                  <a:srgbClr val="0000FF"/>
                </a:solidFill>
              </a:rPr>
              <a:t>مجلس </a:t>
            </a:r>
            <a:r>
              <a:rPr lang="ar-EG" sz="3600" dirty="0">
                <a:solidFill>
                  <a:srgbClr val="0000FF"/>
                </a:solidFill>
              </a:rPr>
              <a:t>الشوري  </a:t>
            </a:r>
          </a:p>
        </p:txBody>
      </p:sp>
      <p:pic>
        <p:nvPicPr>
          <p:cNvPr id="149509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9510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49518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519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49521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9511" name="Picture 3" descr="Screen Clippi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08400" y="1412875"/>
            <a:ext cx="484981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2" name="Picture 15" descr="Screen Clippi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64388" y="3068638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3" name="Picture 4" descr="Screen Clippi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08400" y="3644900"/>
            <a:ext cx="486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4" name="Picture 5" descr="Screen Clippi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19475" y="5013325"/>
            <a:ext cx="5099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492500" y="2349500"/>
            <a:ext cx="49974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28850" y="4221163"/>
            <a:ext cx="63039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331913" y="5445125"/>
            <a:ext cx="72009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ن هو رئيس مجلس الشو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فسر كثرة انعقاد مجلش الشو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ربع نص 24"/>
          <p:cNvSpPr txBox="1">
            <a:spLocks noChangeArrowheads="1"/>
          </p:cNvSpPr>
          <p:nvPr/>
        </p:nvSpPr>
        <p:spPr bwMode="auto">
          <a:xfrm>
            <a:off x="-142875" y="6334125"/>
            <a:ext cx="485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2- وضع جداول أعمال الجلسات .</a:t>
            </a:r>
          </a:p>
        </p:txBody>
      </p:sp>
      <p:pic>
        <p:nvPicPr>
          <p:cNvPr id="150531" name="صورة 12" descr="125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مخطط انسيابي: متعدد المستندات 40"/>
          <p:cNvSpPr/>
          <p:nvPr/>
        </p:nvSpPr>
        <p:spPr>
          <a:xfrm>
            <a:off x="7929586" y="5857892"/>
            <a:ext cx="1214446" cy="571504"/>
          </a:xfrm>
          <a:prstGeom prst="flowChartMultidocumen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dirty="0">
                <a:solidFill>
                  <a:srgbClr val="FFFF00"/>
                </a:solidFill>
              </a:rPr>
              <a:t>س3</a:t>
            </a:r>
          </a:p>
        </p:txBody>
      </p:sp>
      <p:sp>
        <p:nvSpPr>
          <p:cNvPr id="42" name="مربع نص 41"/>
          <p:cNvSpPr txBox="1">
            <a:spLocks noChangeArrowheads="1"/>
          </p:cNvSpPr>
          <p:nvPr/>
        </p:nvSpPr>
        <p:spPr bwMode="auto">
          <a:xfrm>
            <a:off x="500063" y="5895975"/>
            <a:ext cx="73580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rgbClr val="FF0000"/>
                </a:solidFill>
              </a:rPr>
              <a:t>اذكر اثنين من اختصاصات الهيئة العامة للمجلس ؟</a:t>
            </a:r>
          </a:p>
        </p:txBody>
      </p:sp>
      <p:sp>
        <p:nvSpPr>
          <p:cNvPr id="43" name="مربع نص 42"/>
          <p:cNvSpPr txBox="1">
            <a:spLocks noChangeArrowheads="1"/>
          </p:cNvSpPr>
          <p:nvPr/>
        </p:nvSpPr>
        <p:spPr bwMode="auto">
          <a:xfrm>
            <a:off x="3786188" y="6357938"/>
            <a:ext cx="542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1- وضع الخطة العامة للمجلس ولجانه .</a:t>
            </a:r>
          </a:p>
        </p:txBody>
      </p:sp>
      <p:sp>
        <p:nvSpPr>
          <p:cNvPr id="45" name="مستطيل 44"/>
          <p:cNvSpPr/>
          <p:nvPr/>
        </p:nvSpPr>
        <p:spPr>
          <a:xfrm>
            <a:off x="857224" y="571480"/>
            <a:ext cx="457203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اجاب</a:t>
            </a:r>
            <a:r>
              <a:rPr lang="ar-SA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ة</a:t>
            </a:r>
            <a:r>
              <a:rPr lang="ar-EG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التقويم</a:t>
            </a:r>
          </a:p>
        </p:txBody>
      </p:sp>
      <p:sp>
        <p:nvSpPr>
          <p:cNvPr id="46" name="مخطط انسيابي: متعدد المستندات 45"/>
          <p:cNvSpPr/>
          <p:nvPr/>
        </p:nvSpPr>
        <p:spPr>
          <a:xfrm>
            <a:off x="8143900" y="1619896"/>
            <a:ext cx="928694" cy="571504"/>
          </a:xfrm>
          <a:prstGeom prst="flowChartMultidocumen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dirty="0">
                <a:solidFill>
                  <a:srgbClr val="FFFF00"/>
                </a:solidFill>
              </a:rPr>
              <a:t>س1</a:t>
            </a:r>
          </a:p>
        </p:txBody>
      </p:sp>
      <p:sp>
        <p:nvSpPr>
          <p:cNvPr id="47" name="مربع نص 46"/>
          <p:cNvSpPr txBox="1">
            <a:spLocks noChangeArrowheads="1"/>
          </p:cNvSpPr>
          <p:nvPr/>
        </p:nvSpPr>
        <p:spPr bwMode="auto">
          <a:xfrm>
            <a:off x="2786063" y="1690688"/>
            <a:ext cx="52149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/>
              <a:t>ضع علامة (     )  أو (     ) .</a:t>
            </a:r>
          </a:p>
        </p:txBody>
      </p:sp>
      <p:sp>
        <p:nvSpPr>
          <p:cNvPr id="48" name="مربع نص 47"/>
          <p:cNvSpPr txBox="1">
            <a:spLocks noChangeArrowheads="1"/>
          </p:cNvSpPr>
          <p:nvPr/>
        </p:nvSpPr>
        <p:spPr bwMode="auto">
          <a:xfrm>
            <a:off x="357188" y="2333625"/>
            <a:ext cx="871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/>
              <a:t>1- مناقشة الخطة العامة للتنمية من اختصاص مجلس الشوري (     )</a:t>
            </a:r>
          </a:p>
        </p:txBody>
      </p:sp>
      <p:sp>
        <p:nvSpPr>
          <p:cNvPr id="49" name="مربع نص 48"/>
          <p:cNvSpPr txBox="1">
            <a:spLocks noChangeArrowheads="1"/>
          </p:cNvSpPr>
          <p:nvPr/>
        </p:nvSpPr>
        <p:spPr bwMode="auto">
          <a:xfrm>
            <a:off x="142875" y="2976563"/>
            <a:ext cx="8929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/>
              <a:t>2- يتخذ مجلس الشوري الرياض مقر ولا يجوز انعقاده خارجها (      )</a:t>
            </a:r>
          </a:p>
        </p:txBody>
      </p:sp>
      <p:sp>
        <p:nvSpPr>
          <p:cNvPr id="50" name="مربع نص 49"/>
          <p:cNvSpPr txBox="1">
            <a:spLocks noChangeArrowheads="1"/>
          </p:cNvSpPr>
          <p:nvPr/>
        </p:nvSpPr>
        <p:spPr bwMode="auto">
          <a:xfrm>
            <a:off x="-71438" y="3619500"/>
            <a:ext cx="9144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/>
              <a:t>3- تقوم العلاقة بين السلطة التنفيذية والتشريعية علي التعاون (     ) </a:t>
            </a:r>
          </a:p>
        </p:txBody>
      </p:sp>
      <p:sp>
        <p:nvSpPr>
          <p:cNvPr id="51" name="مخطط انسيابي: متعدد المستندات 50"/>
          <p:cNvSpPr/>
          <p:nvPr/>
        </p:nvSpPr>
        <p:spPr>
          <a:xfrm>
            <a:off x="8143932" y="4286256"/>
            <a:ext cx="1000100" cy="500066"/>
          </a:xfrm>
          <a:prstGeom prst="flowChartMultidocumen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dirty="0">
                <a:solidFill>
                  <a:srgbClr val="FFFF00"/>
                </a:solidFill>
              </a:rPr>
              <a:t>س2</a:t>
            </a:r>
          </a:p>
        </p:txBody>
      </p:sp>
      <p:sp>
        <p:nvSpPr>
          <p:cNvPr id="55" name="مربع نص 54"/>
          <p:cNvSpPr txBox="1"/>
          <p:nvPr/>
        </p:nvSpPr>
        <p:spPr>
          <a:xfrm>
            <a:off x="2143125" y="5324475"/>
            <a:ext cx="6858000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ar-EG" sz="28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3- أن يكون من المشهود لهم بالصلاح والكفاءة .</a:t>
            </a:r>
          </a:p>
        </p:txBody>
      </p:sp>
      <p:sp>
        <p:nvSpPr>
          <p:cNvPr id="56" name="مربع نص 55"/>
          <p:cNvSpPr txBox="1">
            <a:spLocks noChangeArrowheads="1"/>
          </p:cNvSpPr>
          <p:nvPr/>
        </p:nvSpPr>
        <p:spPr bwMode="auto">
          <a:xfrm>
            <a:off x="357188" y="4273550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rgbClr val="FF0000"/>
                </a:solidFill>
              </a:rPr>
              <a:t>ما الشروط التي يجب توافرها في عضوية مجلس الشوري</a:t>
            </a:r>
          </a:p>
        </p:txBody>
      </p:sp>
      <p:sp>
        <p:nvSpPr>
          <p:cNvPr id="57" name="مربع نص 56"/>
          <p:cNvSpPr txBox="1">
            <a:spLocks noChangeArrowheads="1"/>
          </p:cNvSpPr>
          <p:nvPr/>
        </p:nvSpPr>
        <p:spPr bwMode="auto">
          <a:xfrm>
            <a:off x="3714750" y="4857750"/>
            <a:ext cx="542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1- أن يكون سعودي الأصل .</a:t>
            </a:r>
          </a:p>
        </p:txBody>
      </p:sp>
      <p:sp>
        <p:nvSpPr>
          <p:cNvPr id="58" name="مربع نص 57"/>
          <p:cNvSpPr txBox="1">
            <a:spLocks noChangeArrowheads="1"/>
          </p:cNvSpPr>
          <p:nvPr/>
        </p:nvSpPr>
        <p:spPr bwMode="auto">
          <a:xfrm>
            <a:off x="500063" y="4895850"/>
            <a:ext cx="500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2- ألا يقل عمره عن ثلاثين سنة .</a:t>
            </a: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4500563" y="1484313"/>
            <a:ext cx="357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ar-EG" sz="6000">
                <a:solidFill>
                  <a:srgbClr val="FF0000"/>
                </a:solidFill>
                <a:latin typeface="Calibri" pitchFamily="34" charset="0"/>
              </a:rPr>
              <a:t>×</a:t>
            </a:r>
            <a:endParaRPr lang="ar-EG" sz="6000">
              <a:solidFill>
                <a:srgbClr val="FF0000"/>
              </a:solidFill>
            </a:endParaRP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5643563" y="1428750"/>
            <a:ext cx="528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ar-SA" sz="5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√</a:t>
            </a:r>
            <a:endParaRPr lang="ar-SA" sz="5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24"/>
          <p:cNvSpPr>
            <a:spLocks noChangeArrowheads="1"/>
          </p:cNvSpPr>
          <p:nvPr/>
        </p:nvSpPr>
        <p:spPr bwMode="auto">
          <a:xfrm>
            <a:off x="1400175" y="2143125"/>
            <a:ext cx="5286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ar-SA" sz="5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√</a:t>
            </a:r>
            <a:endParaRPr lang="ar-SA" sz="5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25"/>
          <p:cNvSpPr>
            <a:spLocks noChangeArrowheads="1"/>
          </p:cNvSpPr>
          <p:nvPr/>
        </p:nvSpPr>
        <p:spPr bwMode="auto">
          <a:xfrm>
            <a:off x="1428750" y="2786063"/>
            <a:ext cx="357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ar-EG" sz="6000">
                <a:solidFill>
                  <a:srgbClr val="FF0000"/>
                </a:solidFill>
                <a:latin typeface="Calibri" pitchFamily="34" charset="0"/>
              </a:rPr>
              <a:t>×</a:t>
            </a:r>
            <a:endParaRPr lang="ar-EG" sz="6000">
              <a:solidFill>
                <a:srgbClr val="FF0000"/>
              </a:solidFill>
            </a:endParaRP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1543050" y="3429000"/>
            <a:ext cx="5286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ar-SA" sz="5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√</a:t>
            </a:r>
            <a:endParaRPr lang="ar-SA" sz="5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0557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50558" name="Picture 11" descr="D:\Work2\arrow_right.png">
              <a:hlinkClick r:id="" action="ppaction://hlinkshowjump?jump=previousslide"/>
              <a:hlinkHover r:id="" action="ppaction://noaction" highlightClick="1">
                <a:snd r:embed="rId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559" name="Picture 12" descr="D:\Work2\arrow_next.png">
              <a:hlinkClick r:id="" action="ppaction://hlinkshowjump?jump=nextslide"/>
              <a:hlinkHover r:id="" action="ppaction://noaction" highlightClick="1">
                <a:snd r:embed="rId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مخطط انسيابي: محطة طرفية 5">
              <a:hlinkHover r:id="" action="ppaction://noaction" highlightClick="1">
                <a:snd r:embed="rId11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50561" name="Picture 8" descr="D:\Work2\exxit.png">
              <a:hlinkClick r:id="" action="ppaction://hlinkshowjump?jump=endshow"/>
              <a:hlinkHover r:id="" action="ppaction://noaction" highlightClick="1">
                <a:snd r:embed="rId12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ضع علامة (     ) أو علا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ا الشروط التي يجب توافرها ف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ذكر اثنين من اختصاصات الهي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2" grpId="0"/>
      <p:bldP spid="43" grpId="0"/>
      <p:bldP spid="47" grpId="0"/>
      <p:bldP spid="48" grpId="0"/>
      <p:bldP spid="49" grpId="0"/>
      <p:bldP spid="50" grpId="0"/>
      <p:bldP spid="55" grpId="0"/>
      <p:bldP spid="56" grpId="0"/>
      <p:bldP spid="57" grpId="0"/>
      <p:bldP spid="58" grpId="0"/>
      <p:bldP spid="59" grpId="0"/>
      <p:bldP spid="60" grpId="0"/>
      <p:bldP spid="62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4936</TotalTime>
  <Words>360</Words>
  <Application>Microsoft Office PowerPoint</Application>
  <PresentationFormat>Affichage à l'écran (4:3)</PresentationFormat>
  <Paragraphs>49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 2</vt:lpstr>
      <vt:lpstr>سمة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ALRUSHDIT</dc:creator>
  <cp:lastModifiedBy>Abdelhafid Touil</cp:lastModifiedBy>
  <cp:revision>385</cp:revision>
  <dcterms:created xsi:type="dcterms:W3CDTF">2011-04-24T14:41:33Z</dcterms:created>
  <dcterms:modified xsi:type="dcterms:W3CDTF">2018-09-21T08:59:21Z</dcterms:modified>
</cp:coreProperties>
</file>