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"/>
  </p:notesMasterIdLst>
  <p:sldIdLst>
    <p:sldId id="350" r:id="rId2"/>
    <p:sldId id="447" r:id="rId3"/>
    <p:sldId id="351" r:id="rId4"/>
    <p:sldId id="448" r:id="rId5"/>
    <p:sldId id="352" r:id="rId6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0C280E-58DC-45C2-ACBA-002931933F2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7AEBE28-B5B1-4CAD-B8F2-AD70CE49F90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0942F-E4BC-4F9B-A1C0-115AC8C21D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970D-3329-4029-B591-74CE54F632D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2AB76-508A-43FE-B41A-261FA2C4D51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A3D3-39D2-4B98-B059-80C372FCE11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4DC13-BB00-41A0-B4FD-9C23A57D3BE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8B4D-1CC4-411B-9DEF-B5773189F4E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6ADA4-6340-4D30-8A47-82B209807ED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955A7-CBCD-4137-BEA7-D90BCA4ECCF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DC9B8-C5D5-446E-8A5B-2F37E521762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702F7-90A6-4026-B447-DE77561040F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2114-E0ED-42B2-B83B-03AE0CDC502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8DF12-1916-434C-969B-5C907391634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F3968-9F1D-4EA4-BE24-605BE9CBAE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B77C0-EC65-4117-9C50-E42150EA38C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84470-4AD4-4B4E-97E5-6C8D4DEF37B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4633-9EDC-4BF5-A56C-6066958B7FA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24C76-BDBC-40F1-BE4A-2D2486FD084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7727C-383D-46AE-9D57-5BB19F0E38D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B340D-6C10-4EB0-A7A2-452ED03CAC8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3E4AB-9E60-4E59-AB88-330833F67AB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0BB6-D590-4BEA-82F6-1C08466810C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40D74-7997-4EA8-87C3-E1CDA0634657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71DC90-6AAC-4EBA-88DD-938D9C9C7F9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D29D1A-D350-4DDC-B69E-CA45FCCC7EA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13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15.wav"/><Relationship Id="rId10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audio" Target="../media/audio1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audio" Target="../media/audio20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audio7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5" Type="http://schemas.openxmlformats.org/officeDocument/2006/relationships/image" Target="../media/image8.png"/><Relationship Id="rId10" Type="http://schemas.openxmlformats.org/officeDocument/2006/relationships/audio" Target="../media/audio18.wav"/><Relationship Id="rId4" Type="http://schemas.openxmlformats.org/officeDocument/2006/relationships/audio" Target="../media/audio21.wav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22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24.wav"/><Relationship Id="rId10" Type="http://schemas.openxmlformats.org/officeDocument/2006/relationships/image" Target="../media/image4.png"/><Relationship Id="rId4" Type="http://schemas.openxmlformats.org/officeDocument/2006/relationships/audio" Target="../media/audio23.wav"/><Relationship Id="rId9" Type="http://schemas.openxmlformats.org/officeDocument/2006/relationships/audio" Target="../media/audio17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audio" Target="../media/audio25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6.png"/><Relationship Id="rId2" Type="http://schemas.openxmlformats.org/officeDocument/2006/relationships/audio" Target="../media/audio7.wav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5" Type="http://schemas.openxmlformats.org/officeDocument/2006/relationships/image" Target="../media/image14.png"/><Relationship Id="rId10" Type="http://schemas.openxmlformats.org/officeDocument/2006/relationships/audio" Target="../media/audio18.wav"/><Relationship Id="rId19" Type="http://schemas.openxmlformats.org/officeDocument/2006/relationships/image" Target="../media/image18.png"/><Relationship Id="rId4" Type="http://schemas.openxmlformats.org/officeDocument/2006/relationships/audio" Target="../media/audio26.wav"/><Relationship Id="rId9" Type="http://schemas.openxmlformats.org/officeDocument/2006/relationships/image" Target="../media/image4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27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29.wav"/><Relationship Id="rId10" Type="http://schemas.openxmlformats.org/officeDocument/2006/relationships/image" Target="../media/image4.png"/><Relationship Id="rId4" Type="http://schemas.openxmlformats.org/officeDocument/2006/relationships/audio" Target="../media/audio28.wav"/><Relationship Id="rId9" Type="http://schemas.openxmlformats.org/officeDocument/2006/relationships/audio" Target="../media/audio1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/>
          <p:cNvSpPr/>
          <p:nvPr/>
        </p:nvSpPr>
        <p:spPr>
          <a:xfrm>
            <a:off x="1643087" y="714363"/>
            <a:ext cx="6357937" cy="928687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الخامس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مجلس </a:t>
            </a:r>
            <a:r>
              <a:rPr lang="ar-EG" sz="3600" dirty="0">
                <a:solidFill>
                  <a:srgbClr val="0000FF"/>
                </a:solidFill>
              </a:rPr>
              <a:t>الشوري  </a:t>
            </a:r>
          </a:p>
        </p:txBody>
      </p:sp>
      <p:sp>
        <p:nvSpPr>
          <p:cNvPr id="4" name="مستطيل ذو زوايا قطرية مستديرة 3"/>
          <p:cNvSpPr/>
          <p:nvPr/>
        </p:nvSpPr>
        <p:spPr>
          <a:xfrm>
            <a:off x="5643594" y="1928807"/>
            <a:ext cx="3429000" cy="642937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نشأته وتطوره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785813" y="2613025"/>
            <a:ext cx="83581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كان  في بداية الأمر مجلس أهلي ثم استشاري تنظيم رسمي من أعضاء غير متفرغين , ومع زيادة الأعباء تشكل أول مجلس شوري بأعضاء متفرغين برياسة النائب العام وثمانية آخرين </a:t>
            </a:r>
            <a:r>
              <a:rPr lang="ar-EG" sz="2800">
                <a:solidFill>
                  <a:srgbClr val="FF0000"/>
                </a:solidFill>
              </a:rPr>
              <a:t>, وحددت صلاحياته ثم بعد ذالك أضيف تطورات خري لتلاءم الوضع .   </a:t>
            </a: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5143500" y="4429132"/>
            <a:ext cx="4000500" cy="64293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تشكيل مجلس الشوري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785813" y="5048250"/>
            <a:ext cx="83581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يتكون مجلس الشوري من الرئيس ونائبه وستين عضو , ثم زيد الي مئة وعشرين ثم الي مئة وخمسين , يتولي الملك تعيينهم من أهل الخبرة وشروط العضوية :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428750" y="590550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أن يكون سعودي الأصل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71500" y="6334125"/>
            <a:ext cx="4643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3- أن يكون مشهود لهم بالصلاح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43375" y="6262688"/>
            <a:ext cx="500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ألا يقل عمره عن ثلاثين سنة .</a:t>
            </a:r>
          </a:p>
        </p:txBody>
      </p:sp>
      <p:pic>
        <p:nvPicPr>
          <p:cNvPr id="146448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6449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46450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6451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46453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جلس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شأته وتطو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شكيل مجلس الوزر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/>
          <p:cNvSpPr/>
          <p:nvPr/>
        </p:nvSpPr>
        <p:spPr>
          <a:xfrm>
            <a:off x="1643087" y="476672"/>
            <a:ext cx="6357937" cy="928687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الخامس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مجلس </a:t>
            </a:r>
            <a:r>
              <a:rPr lang="ar-EG" sz="3600" dirty="0">
                <a:solidFill>
                  <a:srgbClr val="0000FF"/>
                </a:solidFill>
              </a:rPr>
              <a:t>الشوري  </a:t>
            </a:r>
          </a:p>
        </p:txBody>
      </p:sp>
      <p:pic>
        <p:nvPicPr>
          <p:cNvPr id="147461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746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47469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7470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47472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7463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19925" y="1484313"/>
            <a:ext cx="1490663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4" name="Picture 10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11413" y="2133600"/>
            <a:ext cx="6126162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5" name="Picture 11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10450" y="4508500"/>
            <a:ext cx="11811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6" name="Picture 13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411413" y="5084763"/>
            <a:ext cx="60991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643063" y="2794000"/>
            <a:ext cx="686752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258888" y="5748338"/>
            <a:ext cx="7251700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جل موقفا للنب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7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74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فسر ما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ذو زوايا قطرية مستديرة 2"/>
          <p:cNvSpPr/>
          <p:nvPr/>
        </p:nvSpPr>
        <p:spPr>
          <a:xfrm>
            <a:off x="4429125" y="642942"/>
            <a:ext cx="4643438" cy="57150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اختصاصات مجلس الشورى </a:t>
            </a: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857250" y="125253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0000FF"/>
                </a:solidFill>
              </a:rPr>
              <a:t>1- مناقشة الخطة العامة للتنمية الاقتصادية والاجتماعية .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143125" y="1609725"/>
            <a:ext cx="671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00B050"/>
                </a:solidFill>
              </a:rPr>
              <a:t>2- دراسة الأنظمة واللوائح والاتفاقيات والمعاهدات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42875" y="1966913"/>
            <a:ext cx="8715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FF0000"/>
                </a:solidFill>
              </a:rPr>
              <a:t>3- تفسير الأنظمة ومناقشة التقارير التي تقدمها الحكومة .</a:t>
            </a:r>
          </a:p>
        </p:txBody>
      </p:sp>
      <p:sp>
        <p:nvSpPr>
          <p:cNvPr id="7" name="مستطيل ذو زوايا قطرية مستديرة 6"/>
          <p:cNvSpPr/>
          <p:nvPr/>
        </p:nvSpPr>
        <p:spPr>
          <a:xfrm>
            <a:off x="5357813" y="2455131"/>
            <a:ext cx="3714750" cy="64293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0000FF"/>
                </a:solidFill>
              </a:rPr>
              <a:t>لجان المجلس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000125" y="3111500"/>
            <a:ext cx="81438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0000FF"/>
                </a:solidFill>
              </a:rPr>
              <a:t>*يتكون من : الرئيس , ونائبه , ورؤساء اللجان , اللجان هي ( الشؤون الإسلامية – الشؤون الأمنية – الشؤون الخارجية – الشؤون الصحية والاجتماعية  - التعليمية – الخدمات والمرافق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214688" y="3884613"/>
            <a:ext cx="40719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/>
              <a:t>* الهيئة العامة للمجلس اختصاصاتها :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714750" y="4208463"/>
            <a:ext cx="542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FF0000"/>
                </a:solidFill>
              </a:rPr>
              <a:t>1- وضع الخطة العامة للمجلس ولجانه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285750" y="4170363"/>
            <a:ext cx="485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00B050"/>
                </a:solidFill>
              </a:rPr>
              <a:t>2- وضع جداول أعمال الجلسات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714625" y="4565650"/>
            <a:ext cx="6500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00B050"/>
                </a:solidFill>
              </a:rPr>
              <a:t>3- الفصل فيما يحيله إليه المجلس من الاعتراضات .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142875" y="3922713"/>
            <a:ext cx="2643188" cy="46196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EG" sz="24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4- إصدار القواعد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714375" y="4956175"/>
            <a:ext cx="83581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>
                <a:solidFill>
                  <a:srgbClr val="FF0000"/>
                </a:solidFill>
              </a:rPr>
              <a:t>* جلسات المجلس : يعقد كل أسبوعين علي الأقل , ويحدد رئيس الجلسة , ويوزع جدول الأعمال علي الأعضاء قبلها .</a:t>
            </a:r>
          </a:p>
        </p:txBody>
      </p:sp>
      <p:sp>
        <p:nvSpPr>
          <p:cNvPr id="15" name="مستطيل ذو زوايا قطرية مستديرة 14"/>
          <p:cNvSpPr/>
          <p:nvPr/>
        </p:nvSpPr>
        <p:spPr>
          <a:xfrm>
            <a:off x="1071538" y="5455523"/>
            <a:ext cx="4286242" cy="500062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العلاقة بين المجلس والحكومة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1000125" y="5956300"/>
            <a:ext cx="8143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24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علاقة تعاون بين السلطات الثلاثة وعلي المجلس رسم السياسة والحكومة عليها توفير الوثائق والإجابة علي استفسارات الأعضاء .</a:t>
            </a:r>
          </a:p>
        </p:txBody>
      </p:sp>
      <p:pic>
        <p:nvPicPr>
          <p:cNvPr id="148502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8503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48504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505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48507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ختصاصات مجلس الشو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لجان المجل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علاقة بين المجلس والحكو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/>
          <p:cNvSpPr/>
          <p:nvPr/>
        </p:nvSpPr>
        <p:spPr>
          <a:xfrm>
            <a:off x="1643087" y="332656"/>
            <a:ext cx="6357937" cy="928687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الخامس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مجلس </a:t>
            </a:r>
            <a:r>
              <a:rPr lang="ar-EG" sz="3600" dirty="0">
                <a:solidFill>
                  <a:srgbClr val="0000FF"/>
                </a:solidFill>
              </a:rPr>
              <a:t>الشوري  </a:t>
            </a:r>
          </a:p>
        </p:txBody>
      </p:sp>
      <p:pic>
        <p:nvPicPr>
          <p:cNvPr id="149509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951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4951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951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4952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9511" name="Picture 3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708400" y="1412875"/>
            <a:ext cx="4849813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12" name="Picture 15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64388" y="3068638"/>
            <a:ext cx="1408112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13" name="Picture 4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708400" y="3644900"/>
            <a:ext cx="486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14" name="Picture 5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419475" y="5013325"/>
            <a:ext cx="50990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492500" y="2349500"/>
            <a:ext cx="49974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228850" y="4221163"/>
            <a:ext cx="6303963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331913" y="5445125"/>
            <a:ext cx="72009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9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ن هو رئيس مجلس الشو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9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فسر كثرة انعقاد مجلش الشو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9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-142875" y="6334125"/>
            <a:ext cx="4857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وضع جداول أعمال الجلسات .</a:t>
            </a:r>
          </a:p>
        </p:txBody>
      </p:sp>
      <p:pic>
        <p:nvPicPr>
          <p:cNvPr id="150531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مخطط انسيابي: متعدد المستندات 40"/>
          <p:cNvSpPr/>
          <p:nvPr/>
        </p:nvSpPr>
        <p:spPr>
          <a:xfrm>
            <a:off x="7929586" y="5857892"/>
            <a:ext cx="1214446" cy="571504"/>
          </a:xfrm>
          <a:prstGeom prst="flowChartMultidocumen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س3</a:t>
            </a:r>
          </a:p>
        </p:txBody>
      </p:sp>
      <p:sp>
        <p:nvSpPr>
          <p:cNvPr id="42" name="مربع نص 41"/>
          <p:cNvSpPr txBox="1">
            <a:spLocks noChangeArrowheads="1"/>
          </p:cNvSpPr>
          <p:nvPr/>
        </p:nvSpPr>
        <p:spPr bwMode="auto">
          <a:xfrm>
            <a:off x="500063" y="5895975"/>
            <a:ext cx="73580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اذكر اثنين من اختصاصات الهيئة العامة للمجلس ؟</a:t>
            </a:r>
          </a:p>
        </p:txBody>
      </p:sp>
      <p:sp>
        <p:nvSpPr>
          <p:cNvPr id="43" name="مربع نص 42"/>
          <p:cNvSpPr txBox="1">
            <a:spLocks noChangeArrowheads="1"/>
          </p:cNvSpPr>
          <p:nvPr/>
        </p:nvSpPr>
        <p:spPr bwMode="auto">
          <a:xfrm>
            <a:off x="3786188" y="6357938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1- وضع الخطة العامة للمجلس ولجانه .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857224" y="571480"/>
            <a:ext cx="4572032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7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التقويم</a:t>
            </a:r>
          </a:p>
        </p:txBody>
      </p:sp>
      <p:sp>
        <p:nvSpPr>
          <p:cNvPr id="46" name="مخطط انسيابي: متعدد المستندات 45"/>
          <p:cNvSpPr/>
          <p:nvPr/>
        </p:nvSpPr>
        <p:spPr>
          <a:xfrm>
            <a:off x="8143900" y="1619896"/>
            <a:ext cx="928694" cy="571504"/>
          </a:xfrm>
          <a:prstGeom prst="flowChartMultidocumen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47" name="مربع نص 46"/>
          <p:cNvSpPr txBox="1">
            <a:spLocks noChangeArrowheads="1"/>
          </p:cNvSpPr>
          <p:nvPr/>
        </p:nvSpPr>
        <p:spPr bwMode="auto">
          <a:xfrm>
            <a:off x="2786063" y="1690688"/>
            <a:ext cx="52149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ضع علامة (     )  أو (     ) .</a:t>
            </a:r>
          </a:p>
        </p:txBody>
      </p:sp>
      <p:sp>
        <p:nvSpPr>
          <p:cNvPr id="48" name="مربع نص 47"/>
          <p:cNvSpPr txBox="1">
            <a:spLocks noChangeArrowheads="1"/>
          </p:cNvSpPr>
          <p:nvPr/>
        </p:nvSpPr>
        <p:spPr bwMode="auto">
          <a:xfrm>
            <a:off x="357188" y="2333625"/>
            <a:ext cx="8715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1- مناقشة الخطة العامة للتنمية من اختصاص مجلس الشوري (     )</a:t>
            </a:r>
          </a:p>
        </p:txBody>
      </p:sp>
      <p:sp>
        <p:nvSpPr>
          <p:cNvPr id="49" name="مربع نص 48"/>
          <p:cNvSpPr txBox="1">
            <a:spLocks noChangeArrowheads="1"/>
          </p:cNvSpPr>
          <p:nvPr/>
        </p:nvSpPr>
        <p:spPr bwMode="auto">
          <a:xfrm>
            <a:off x="142875" y="2976563"/>
            <a:ext cx="8929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2- يتخذ مجلس الشوري الرياض مقر ولا يجوز انعقاده خارجها (      )</a:t>
            </a:r>
          </a:p>
        </p:txBody>
      </p:sp>
      <p:sp>
        <p:nvSpPr>
          <p:cNvPr id="50" name="مربع نص 49"/>
          <p:cNvSpPr txBox="1">
            <a:spLocks noChangeArrowheads="1"/>
          </p:cNvSpPr>
          <p:nvPr/>
        </p:nvSpPr>
        <p:spPr bwMode="auto">
          <a:xfrm>
            <a:off x="-71438" y="3619500"/>
            <a:ext cx="914400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3- تقوم العلاقة بين السلطة التنفيذية والتشريعية علي التعاون (     ) </a:t>
            </a:r>
          </a:p>
        </p:txBody>
      </p:sp>
      <p:sp>
        <p:nvSpPr>
          <p:cNvPr id="51" name="مخطط انسيابي: متعدد المستندات 50"/>
          <p:cNvSpPr/>
          <p:nvPr/>
        </p:nvSpPr>
        <p:spPr>
          <a:xfrm>
            <a:off x="8143932" y="4286256"/>
            <a:ext cx="1000100" cy="500066"/>
          </a:xfrm>
          <a:prstGeom prst="flowChartMultidocumen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dirty="0">
                <a:solidFill>
                  <a:srgbClr val="FFFF00"/>
                </a:solidFill>
              </a:rPr>
              <a:t>س2</a:t>
            </a:r>
          </a:p>
        </p:txBody>
      </p:sp>
      <p:sp>
        <p:nvSpPr>
          <p:cNvPr id="55" name="مربع نص 54"/>
          <p:cNvSpPr txBox="1"/>
          <p:nvPr/>
        </p:nvSpPr>
        <p:spPr>
          <a:xfrm>
            <a:off x="2143125" y="5324475"/>
            <a:ext cx="6858000" cy="5238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EG" sz="28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3- أن يكون من المشهود لهم بالصلاح والكفاءة .</a:t>
            </a:r>
          </a:p>
        </p:txBody>
      </p:sp>
      <p:sp>
        <p:nvSpPr>
          <p:cNvPr id="56" name="مربع نص 55"/>
          <p:cNvSpPr txBox="1">
            <a:spLocks noChangeArrowheads="1"/>
          </p:cNvSpPr>
          <p:nvPr/>
        </p:nvSpPr>
        <p:spPr bwMode="auto">
          <a:xfrm>
            <a:off x="357188" y="4273550"/>
            <a:ext cx="7858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ما الشروط التي يجب توافرها في عضوية مجلس الشوري</a:t>
            </a:r>
          </a:p>
        </p:txBody>
      </p:sp>
      <p:sp>
        <p:nvSpPr>
          <p:cNvPr id="57" name="مربع نص 56"/>
          <p:cNvSpPr txBox="1">
            <a:spLocks noChangeArrowheads="1"/>
          </p:cNvSpPr>
          <p:nvPr/>
        </p:nvSpPr>
        <p:spPr bwMode="auto">
          <a:xfrm>
            <a:off x="3714750" y="4857750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أن يكون سعودي الأصل .</a:t>
            </a:r>
          </a:p>
        </p:txBody>
      </p:sp>
      <p:sp>
        <p:nvSpPr>
          <p:cNvPr id="58" name="مربع نص 57"/>
          <p:cNvSpPr txBox="1">
            <a:spLocks noChangeArrowheads="1"/>
          </p:cNvSpPr>
          <p:nvPr/>
        </p:nvSpPr>
        <p:spPr bwMode="auto">
          <a:xfrm>
            <a:off x="500063" y="4895850"/>
            <a:ext cx="500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ألا يقل عمره عن ثلاثين سنة .</a:t>
            </a:r>
          </a:p>
        </p:txBody>
      </p:sp>
      <p:sp>
        <p:nvSpPr>
          <p:cNvPr id="59" name="Rectangle 25"/>
          <p:cNvSpPr>
            <a:spLocks noChangeArrowheads="1"/>
          </p:cNvSpPr>
          <p:nvPr/>
        </p:nvSpPr>
        <p:spPr bwMode="auto">
          <a:xfrm>
            <a:off x="4500563" y="1484313"/>
            <a:ext cx="357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60" name="Rectangle 24"/>
          <p:cNvSpPr>
            <a:spLocks noChangeArrowheads="1"/>
          </p:cNvSpPr>
          <p:nvPr/>
        </p:nvSpPr>
        <p:spPr bwMode="auto">
          <a:xfrm>
            <a:off x="5643563" y="1428750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24"/>
          <p:cNvSpPr>
            <a:spLocks noChangeArrowheads="1"/>
          </p:cNvSpPr>
          <p:nvPr/>
        </p:nvSpPr>
        <p:spPr bwMode="auto">
          <a:xfrm>
            <a:off x="1400175" y="2143125"/>
            <a:ext cx="5286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25"/>
          <p:cNvSpPr>
            <a:spLocks noChangeArrowheads="1"/>
          </p:cNvSpPr>
          <p:nvPr/>
        </p:nvSpPr>
        <p:spPr bwMode="auto">
          <a:xfrm>
            <a:off x="1428750" y="2786063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64" name="Rectangle 24"/>
          <p:cNvSpPr>
            <a:spLocks noChangeArrowheads="1"/>
          </p:cNvSpPr>
          <p:nvPr/>
        </p:nvSpPr>
        <p:spPr bwMode="auto">
          <a:xfrm>
            <a:off x="1543050" y="3429000"/>
            <a:ext cx="5286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0557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0558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0559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0561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ضع علامة (     ) أو عل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شروط التي يجب توافرها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ذكر اثنين من اختصاصات ال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2" grpId="0"/>
      <p:bldP spid="43" grpId="0"/>
      <p:bldP spid="47" grpId="0"/>
      <p:bldP spid="48" grpId="0"/>
      <p:bldP spid="49" grpId="0"/>
      <p:bldP spid="50" grpId="0"/>
      <p:bldP spid="55" grpId="0"/>
      <p:bldP spid="56" grpId="0"/>
      <p:bldP spid="57" grpId="0"/>
      <p:bldP spid="58" grpId="0"/>
      <p:bldP spid="59" grpId="0"/>
      <p:bldP spid="60" grpId="0"/>
      <p:bldP spid="62" grpId="0"/>
      <p:bldP spid="63" grpId="0"/>
      <p:bldP spid="6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4936</TotalTime>
  <Words>360</Words>
  <Application>Microsoft Office PowerPoint</Application>
  <PresentationFormat>Affichage à l'écran (4:3)</PresentationFormat>
  <Paragraphs>49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385</cp:revision>
  <dcterms:created xsi:type="dcterms:W3CDTF">2011-04-24T14:41:33Z</dcterms:created>
  <dcterms:modified xsi:type="dcterms:W3CDTF">2018-09-21T08:59:21Z</dcterms:modified>
</cp:coreProperties>
</file>