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46" r:id="rId3"/>
    <p:sldId id="277" r:id="rId4"/>
    <p:sldId id="295" r:id="rId5"/>
    <p:sldId id="322" r:id="rId6"/>
    <p:sldId id="323" r:id="rId7"/>
    <p:sldId id="324" r:id="rId8"/>
    <p:sldId id="326" r:id="rId9"/>
    <p:sldId id="327" r:id="rId10"/>
    <p:sldId id="329" r:id="rId11"/>
    <p:sldId id="328" r:id="rId12"/>
    <p:sldId id="334" r:id="rId13"/>
    <p:sldId id="335" r:id="rId14"/>
    <p:sldId id="336" r:id="rId15"/>
    <p:sldId id="337" r:id="rId16"/>
    <p:sldId id="338" r:id="rId17"/>
    <p:sldId id="333" r:id="rId18"/>
    <p:sldId id="341" r:id="rId19"/>
    <p:sldId id="302" r:id="rId20"/>
    <p:sldId id="344" r:id="rId21"/>
    <p:sldId id="343" r:id="rId22"/>
    <p:sldId id="311" r:id="rId23"/>
    <p:sldId id="345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C2F29-F20D-489C-8472-62A1C6653339}">
          <p14:sldIdLst>
            <p14:sldId id="346"/>
            <p14:sldId id="277"/>
            <p14:sldId id="295"/>
            <p14:sldId id="322"/>
            <p14:sldId id="323"/>
            <p14:sldId id="324"/>
            <p14:sldId id="326"/>
            <p14:sldId id="327"/>
            <p14:sldId id="329"/>
            <p14:sldId id="328"/>
            <p14:sldId id="334"/>
            <p14:sldId id="335"/>
            <p14:sldId id="336"/>
            <p14:sldId id="337"/>
            <p14:sldId id="338"/>
            <p14:sldId id="333"/>
            <p14:sldId id="341"/>
            <p14:sldId id="302"/>
            <p14:sldId id="344"/>
            <p14:sldId id="343"/>
            <p14:sldId id="311"/>
            <p14:sldId id="345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D9"/>
    <a:srgbClr val="EEEEEE"/>
    <a:srgbClr val="FF6600"/>
    <a:srgbClr val="FF6699"/>
    <a:srgbClr val="99FF66"/>
    <a:srgbClr val="FFCCFF"/>
    <a:srgbClr val="40A31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25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2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3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86041-FA94-4E50-B64B-FE7450EB849C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329D12-9BB4-405A-A442-B1B020AB1DA9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ar-BH" sz="36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Arial" panose="020B0604020202020204" pitchFamily="34" charset="0"/>
            </a:rPr>
            <a:t> قراءة 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الحديث الشريف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 قراءة صحيحة و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حفظ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ه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 عن ظهر قلب.         </a:t>
          </a:r>
          <a:endParaRPr lang="en-US" sz="3600" b="1" kern="1200" dirty="0">
            <a:solidFill>
              <a:schemeClr val="tx1"/>
            </a:solidFill>
            <a:cs typeface="+mn-cs"/>
          </a:endParaRPr>
        </a:p>
      </dgm:t>
    </dgm:pt>
    <dgm:pt modelId="{C5D5EB65-7CDF-45A1-97B7-200E5AB1D368}" type="parTrans" cxnId="{B5D40C70-6646-4180-BE59-845F78CB9871}">
      <dgm:prSet/>
      <dgm:spPr/>
      <dgm:t>
        <a:bodyPr/>
        <a:lstStyle/>
        <a:p>
          <a:endParaRPr lang="en-US"/>
        </a:p>
      </dgm:t>
    </dgm:pt>
    <dgm:pt modelId="{D252FEA3-F7B2-428A-9DF5-9B3F71D93B1C}" type="sibTrans" cxnId="{B5D40C70-6646-4180-BE59-845F78CB9871}">
      <dgm:prSet/>
      <dgm:spPr/>
      <dgm:t>
        <a:bodyPr/>
        <a:lstStyle/>
        <a:p>
          <a:endParaRPr lang="en-US"/>
        </a:p>
      </dgm:t>
    </dgm:pt>
    <dgm:pt modelId="{5FCE2DAF-C1E4-4A1D-B018-52BF99C3C33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            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أن يتعرف</a:t>
          </a:r>
          <a:r>
            <a:rPr lang="ar-SA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نبذةً مختصرة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ً</a:t>
          </a:r>
          <a:r>
            <a:rPr lang="ar-SA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عن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راوي الحديث. </a:t>
          </a:r>
          <a:endParaRPr lang="en-US" sz="3200" b="1" kern="1200" dirty="0">
            <a:solidFill>
              <a:prstClr val="black"/>
            </a:solidFill>
            <a:latin typeface="Traditional Arabic" panose="02020603050405020304" pitchFamily="18" charset="-78"/>
            <a:ea typeface="+mn-ea"/>
            <a:cs typeface="+mn-cs"/>
          </a:endParaRPr>
        </a:p>
      </dgm:t>
    </dgm:pt>
    <dgm:pt modelId="{A0A7FD7F-02A8-4E64-A216-40B4F32050E6}" type="sibTrans" cxnId="{9CAF4B2D-FAFE-4DBB-A2F0-58CB5736113D}">
      <dgm:prSet/>
      <dgm:spPr/>
      <dgm:t>
        <a:bodyPr/>
        <a:lstStyle/>
        <a:p>
          <a:endParaRPr lang="en-US"/>
        </a:p>
      </dgm:t>
    </dgm:pt>
    <dgm:pt modelId="{DCAAEE79-2F62-41C9-A2E1-D05481A4F7BB}" type="parTrans" cxnId="{9CAF4B2D-FAFE-4DBB-A2F0-58CB5736113D}">
      <dgm:prSet/>
      <dgm:spPr/>
      <dgm:t>
        <a:bodyPr/>
        <a:lstStyle/>
        <a:p>
          <a:endParaRPr lang="en-US"/>
        </a:p>
      </dgm:t>
    </dgm:pt>
    <dgm:pt modelId="{3F177C2D-D956-4A3D-A8B0-351BC8CAED9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r"/>
          <a:r>
            <a:rPr lang="ar-BH" sz="36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        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استنتاج الفوائد من الحديث الشريف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gm:t>
    </dgm:pt>
    <dgm:pt modelId="{2FE5D08B-570A-465C-9711-C2E2D72F36C0}" type="sibTrans" cxnId="{D62D40CE-02CA-43D1-96E4-7C7386A51FCB}">
      <dgm:prSet/>
      <dgm:spPr/>
      <dgm:t>
        <a:bodyPr/>
        <a:lstStyle/>
        <a:p>
          <a:endParaRPr lang="en-US"/>
        </a:p>
      </dgm:t>
    </dgm:pt>
    <dgm:pt modelId="{7A2B3E5B-6301-4D0F-AAAF-4D105133185C}" type="parTrans" cxnId="{D62D40CE-02CA-43D1-96E4-7C7386A51FCB}">
      <dgm:prSet/>
      <dgm:spPr/>
      <dgm:t>
        <a:bodyPr/>
        <a:lstStyle/>
        <a:p>
          <a:endParaRPr lang="en-US"/>
        </a:p>
      </dgm:t>
    </dgm:pt>
    <dgm:pt modelId="{A2069C0F-CDF3-4DC9-8EB9-DFAB4864195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ar-BH" sz="36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         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تبيّن المعنى الإجمالي للحديث الشريف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gm:t>
    </dgm:pt>
    <dgm:pt modelId="{FD6D605D-161B-41AB-8168-6C1AC0AC3F13}" type="sibTrans" cxnId="{131748A8-81A7-4A46-9F6E-81A5B7316BCC}">
      <dgm:prSet/>
      <dgm:spPr/>
      <dgm:t>
        <a:bodyPr/>
        <a:lstStyle/>
        <a:p>
          <a:endParaRPr lang="en-US"/>
        </a:p>
      </dgm:t>
    </dgm:pt>
    <dgm:pt modelId="{7D86778D-415C-473A-AA99-35B441A98E6E}" type="parTrans" cxnId="{131748A8-81A7-4A46-9F6E-81A5B7316BCC}">
      <dgm:prSet/>
      <dgm:spPr/>
      <dgm:t>
        <a:bodyPr/>
        <a:lstStyle/>
        <a:p>
          <a:endParaRPr lang="en-US"/>
        </a:p>
      </dgm:t>
    </dgm:pt>
    <dgm:pt modelId="{2916907D-1A4F-4B05-B2F7-4622C75C62F6}" type="pres">
      <dgm:prSet presAssocID="{5C086041-FA94-4E50-B64B-FE7450EB849C}" presName="linearFlow" presStyleCnt="0">
        <dgm:presLayoutVars>
          <dgm:dir val="rev"/>
          <dgm:resizeHandles val="exact"/>
        </dgm:presLayoutVars>
      </dgm:prSet>
      <dgm:spPr/>
    </dgm:pt>
    <dgm:pt modelId="{B2327FDD-B008-47B5-B857-32D39198E1FE}" type="pres">
      <dgm:prSet presAssocID="{76329D12-9BB4-405A-A442-B1B020AB1DA9}" presName="composite" presStyleCnt="0"/>
      <dgm:spPr/>
    </dgm:pt>
    <dgm:pt modelId="{B3AD7155-00F2-4A39-9580-252113A822A9}" type="pres">
      <dgm:prSet presAssocID="{76329D12-9BB4-405A-A442-B1B020AB1DA9}" presName="imgShp" presStyleLbl="fgImgPlace1" presStyleIdx="0" presStyleCnt="4" custLinFactX="100000" custLinFactNeighborX="109065" custLinFactNeighborY="402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159354FB-4746-4A1F-851B-9025ADE970E7}" type="pres">
      <dgm:prSet presAssocID="{76329D12-9BB4-405A-A442-B1B020AB1DA9}" presName="txShp" presStyleLbl="node1" presStyleIdx="0" presStyleCnt="4" custScaleX="150376" custLinFactNeighborX="-4702" custLinFactNeighborY="402">
        <dgm:presLayoutVars>
          <dgm:bulletEnabled val="1"/>
        </dgm:presLayoutVars>
      </dgm:prSet>
      <dgm:spPr/>
    </dgm:pt>
    <dgm:pt modelId="{1D9F8586-4836-42D3-9D70-665D7F0AE476}" type="pres">
      <dgm:prSet presAssocID="{D252FEA3-F7B2-428A-9DF5-9B3F71D93B1C}" presName="spacing" presStyleCnt="0"/>
      <dgm:spPr/>
    </dgm:pt>
    <dgm:pt modelId="{CB70D1B6-F115-44C9-8F59-C55D577EC440}" type="pres">
      <dgm:prSet presAssocID="{5FCE2DAF-C1E4-4A1D-B018-52BF99C3C33D}" presName="composite" presStyleCnt="0"/>
      <dgm:spPr/>
    </dgm:pt>
    <dgm:pt modelId="{52090345-819C-43A4-88F9-80366E3862E1}" type="pres">
      <dgm:prSet presAssocID="{5FCE2DAF-C1E4-4A1D-B018-52BF99C3C33D}" presName="imgShp" presStyleLbl="fgImgPlace1" presStyleIdx="1" presStyleCnt="4" custLinFactX="50734" custLinFactNeighborX="100000" custLinFactNeighborY="3213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FDF34CD0-7626-4D0E-807D-D9F143354A31}" type="pres">
      <dgm:prSet presAssocID="{5FCE2DAF-C1E4-4A1D-B018-52BF99C3C33D}" presName="txShp" presStyleLbl="node1" presStyleIdx="1" presStyleCnt="4" custScaleX="150376" custLinFactNeighborX="665" custLinFactNeighborY="1746">
        <dgm:presLayoutVars>
          <dgm:bulletEnabled val="1"/>
        </dgm:presLayoutVars>
      </dgm:prSet>
      <dgm:spPr/>
    </dgm:pt>
    <dgm:pt modelId="{61BCE864-F702-426C-9E85-0F0B62DB0A23}" type="pres">
      <dgm:prSet presAssocID="{A0A7FD7F-02A8-4E64-A216-40B4F32050E6}" presName="spacing" presStyleCnt="0"/>
      <dgm:spPr/>
    </dgm:pt>
    <dgm:pt modelId="{D3EA5B96-C04F-4CBF-B32D-A8B49C37F7F6}" type="pres">
      <dgm:prSet presAssocID="{A2069C0F-CDF3-4DC9-8EB9-DFAB48641957}" presName="composite" presStyleCnt="0"/>
      <dgm:spPr/>
    </dgm:pt>
    <dgm:pt modelId="{1FB58E73-4223-4D7F-97A2-D9DEF5619186}" type="pres">
      <dgm:prSet presAssocID="{A2069C0F-CDF3-4DC9-8EB9-DFAB48641957}" presName="imgShp" presStyleLbl="fgImgPlace1" presStyleIdx="2" presStyleCnt="4" custLinFactX="50734" custLinFactNeighborX="100000" custLinFactNeighborY="-1756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5E34BC00-8E4A-4F5E-A8DB-F55CD6DAB129}" type="pres">
      <dgm:prSet presAssocID="{A2069C0F-CDF3-4DC9-8EB9-DFAB48641957}" presName="txShp" presStyleLbl="node1" presStyleIdx="2" presStyleCnt="4" custScaleX="150376" custLinFactNeighborX="-180" custLinFactNeighborY="-3615">
        <dgm:presLayoutVars>
          <dgm:bulletEnabled val="1"/>
        </dgm:presLayoutVars>
      </dgm:prSet>
      <dgm:spPr/>
    </dgm:pt>
    <dgm:pt modelId="{E3C4822A-DEDB-4593-8111-FD031C25E1BE}" type="pres">
      <dgm:prSet presAssocID="{FD6D605D-161B-41AB-8168-6C1AC0AC3F13}" presName="spacing" presStyleCnt="0"/>
      <dgm:spPr/>
    </dgm:pt>
    <dgm:pt modelId="{8B1D2295-A65D-4F22-BF1C-92473592625B}" type="pres">
      <dgm:prSet presAssocID="{3F177C2D-D956-4A3D-A8B0-351BC8CAED9F}" presName="composite" presStyleCnt="0"/>
      <dgm:spPr/>
    </dgm:pt>
    <dgm:pt modelId="{6B989D9B-E6A6-427B-9999-92C8D538016E}" type="pres">
      <dgm:prSet presAssocID="{3F177C2D-D956-4A3D-A8B0-351BC8CAED9F}" presName="imgShp" presStyleLbl="fgImgPlace1" presStyleIdx="3" presStyleCnt="4" custLinFactX="50734" custLinFactNeighborX="100000" custLinFactNeighborY="3507"/>
      <dgm:spPr>
        <a:blipFill rotWithShape="1">
          <a:blip xmlns:r="http://schemas.openxmlformats.org/officeDocument/2006/relationships" r:embed="rId4"/>
          <a:srcRect/>
          <a:stretch>
            <a:fillRect l="-8000" r="-8000"/>
          </a:stretch>
        </a:blipFill>
      </dgm:spPr>
    </dgm:pt>
    <dgm:pt modelId="{489996B4-A005-4798-9758-EC9E5E9B878A}" type="pres">
      <dgm:prSet presAssocID="{3F177C2D-D956-4A3D-A8B0-351BC8CAED9F}" presName="txShp" presStyleLbl="node1" presStyleIdx="3" presStyleCnt="4" custScaleX="150376" custLinFactNeighborX="-229" custLinFactNeighborY="-1807">
        <dgm:presLayoutVars>
          <dgm:bulletEnabled val="1"/>
        </dgm:presLayoutVars>
      </dgm:prSet>
      <dgm:spPr/>
    </dgm:pt>
  </dgm:ptLst>
  <dgm:cxnLst>
    <dgm:cxn modelId="{9CAF4B2D-FAFE-4DBB-A2F0-58CB5736113D}" srcId="{5C086041-FA94-4E50-B64B-FE7450EB849C}" destId="{5FCE2DAF-C1E4-4A1D-B018-52BF99C3C33D}" srcOrd="1" destOrd="0" parTransId="{DCAAEE79-2F62-41C9-A2E1-D05481A4F7BB}" sibTransId="{A0A7FD7F-02A8-4E64-A216-40B4F32050E6}"/>
    <dgm:cxn modelId="{B60CB937-117A-4C52-824F-E82EC2D6DEB1}" type="presOf" srcId="{3F177C2D-D956-4A3D-A8B0-351BC8CAED9F}" destId="{489996B4-A005-4798-9758-EC9E5E9B878A}" srcOrd="0" destOrd="0" presId="urn:microsoft.com/office/officeart/2005/8/layout/vList3"/>
    <dgm:cxn modelId="{B5D40C70-6646-4180-BE59-845F78CB9871}" srcId="{5C086041-FA94-4E50-B64B-FE7450EB849C}" destId="{76329D12-9BB4-405A-A442-B1B020AB1DA9}" srcOrd="0" destOrd="0" parTransId="{C5D5EB65-7CDF-45A1-97B7-200E5AB1D368}" sibTransId="{D252FEA3-F7B2-428A-9DF5-9B3F71D93B1C}"/>
    <dgm:cxn modelId="{A2A25D77-665E-4146-8F45-E5A405BABD35}" type="presOf" srcId="{5C086041-FA94-4E50-B64B-FE7450EB849C}" destId="{2916907D-1A4F-4B05-B2F7-4622C75C62F6}" srcOrd="0" destOrd="0" presId="urn:microsoft.com/office/officeart/2005/8/layout/vList3"/>
    <dgm:cxn modelId="{9BDD4A8B-1264-4FA5-AE01-9F50A1149756}" type="presOf" srcId="{A2069C0F-CDF3-4DC9-8EB9-DFAB48641957}" destId="{5E34BC00-8E4A-4F5E-A8DB-F55CD6DAB129}" srcOrd="0" destOrd="0" presId="urn:microsoft.com/office/officeart/2005/8/layout/vList3"/>
    <dgm:cxn modelId="{0C595BA8-2745-48B1-ACCD-EAFF283D774F}" type="presOf" srcId="{5FCE2DAF-C1E4-4A1D-B018-52BF99C3C33D}" destId="{FDF34CD0-7626-4D0E-807D-D9F143354A31}" srcOrd="0" destOrd="0" presId="urn:microsoft.com/office/officeart/2005/8/layout/vList3"/>
    <dgm:cxn modelId="{131748A8-81A7-4A46-9F6E-81A5B7316BCC}" srcId="{5C086041-FA94-4E50-B64B-FE7450EB849C}" destId="{A2069C0F-CDF3-4DC9-8EB9-DFAB48641957}" srcOrd="2" destOrd="0" parTransId="{7D86778D-415C-473A-AA99-35B441A98E6E}" sibTransId="{FD6D605D-161B-41AB-8168-6C1AC0AC3F13}"/>
    <dgm:cxn modelId="{D62D40CE-02CA-43D1-96E4-7C7386A51FCB}" srcId="{5C086041-FA94-4E50-B64B-FE7450EB849C}" destId="{3F177C2D-D956-4A3D-A8B0-351BC8CAED9F}" srcOrd="3" destOrd="0" parTransId="{7A2B3E5B-6301-4D0F-AAAF-4D105133185C}" sibTransId="{2FE5D08B-570A-465C-9711-C2E2D72F36C0}"/>
    <dgm:cxn modelId="{9A107BEC-0686-490B-B29B-B51160ECE9FE}" type="presOf" srcId="{76329D12-9BB4-405A-A442-B1B020AB1DA9}" destId="{159354FB-4746-4A1F-851B-9025ADE970E7}" srcOrd="0" destOrd="0" presId="urn:microsoft.com/office/officeart/2005/8/layout/vList3"/>
    <dgm:cxn modelId="{41880F1E-8BA8-4407-9D7B-F99D0B1F8B94}" type="presParOf" srcId="{2916907D-1A4F-4B05-B2F7-4622C75C62F6}" destId="{B2327FDD-B008-47B5-B857-32D39198E1FE}" srcOrd="0" destOrd="0" presId="urn:microsoft.com/office/officeart/2005/8/layout/vList3"/>
    <dgm:cxn modelId="{20306C5D-32ED-4291-9BBB-50C4863C995B}" type="presParOf" srcId="{B2327FDD-B008-47B5-B857-32D39198E1FE}" destId="{B3AD7155-00F2-4A39-9580-252113A822A9}" srcOrd="0" destOrd="0" presId="urn:microsoft.com/office/officeart/2005/8/layout/vList3"/>
    <dgm:cxn modelId="{75940BF0-3850-4709-8134-EB7D4FB49EE4}" type="presParOf" srcId="{B2327FDD-B008-47B5-B857-32D39198E1FE}" destId="{159354FB-4746-4A1F-851B-9025ADE970E7}" srcOrd="1" destOrd="0" presId="urn:microsoft.com/office/officeart/2005/8/layout/vList3"/>
    <dgm:cxn modelId="{338B73CF-78B7-4141-80AA-24B629B20A71}" type="presParOf" srcId="{2916907D-1A4F-4B05-B2F7-4622C75C62F6}" destId="{1D9F8586-4836-42D3-9D70-665D7F0AE476}" srcOrd="1" destOrd="0" presId="urn:microsoft.com/office/officeart/2005/8/layout/vList3"/>
    <dgm:cxn modelId="{5571CDE9-4622-420F-82A3-E09EC4AAE1C9}" type="presParOf" srcId="{2916907D-1A4F-4B05-B2F7-4622C75C62F6}" destId="{CB70D1B6-F115-44C9-8F59-C55D577EC440}" srcOrd="2" destOrd="0" presId="urn:microsoft.com/office/officeart/2005/8/layout/vList3"/>
    <dgm:cxn modelId="{1A35973F-E337-47A0-81D3-83009B78D8E4}" type="presParOf" srcId="{CB70D1B6-F115-44C9-8F59-C55D577EC440}" destId="{52090345-819C-43A4-88F9-80366E3862E1}" srcOrd="0" destOrd="0" presId="urn:microsoft.com/office/officeart/2005/8/layout/vList3"/>
    <dgm:cxn modelId="{D2746FB6-25D2-4412-8B08-C4A61A50765F}" type="presParOf" srcId="{CB70D1B6-F115-44C9-8F59-C55D577EC440}" destId="{FDF34CD0-7626-4D0E-807D-D9F143354A31}" srcOrd="1" destOrd="0" presId="urn:microsoft.com/office/officeart/2005/8/layout/vList3"/>
    <dgm:cxn modelId="{FB63D458-275B-427C-90D2-6185C8E5AC72}" type="presParOf" srcId="{2916907D-1A4F-4B05-B2F7-4622C75C62F6}" destId="{61BCE864-F702-426C-9E85-0F0B62DB0A23}" srcOrd="3" destOrd="0" presId="urn:microsoft.com/office/officeart/2005/8/layout/vList3"/>
    <dgm:cxn modelId="{5B8F2127-0F1A-4B42-A3DC-C8F668B3CB21}" type="presParOf" srcId="{2916907D-1A4F-4B05-B2F7-4622C75C62F6}" destId="{D3EA5B96-C04F-4CBF-B32D-A8B49C37F7F6}" srcOrd="4" destOrd="0" presId="urn:microsoft.com/office/officeart/2005/8/layout/vList3"/>
    <dgm:cxn modelId="{1A016E41-E8A8-48EF-A8EB-959CB340B1C4}" type="presParOf" srcId="{D3EA5B96-C04F-4CBF-B32D-A8B49C37F7F6}" destId="{1FB58E73-4223-4D7F-97A2-D9DEF5619186}" srcOrd="0" destOrd="0" presId="urn:microsoft.com/office/officeart/2005/8/layout/vList3"/>
    <dgm:cxn modelId="{C9C5BAE7-B695-49AF-8374-33557F8E4244}" type="presParOf" srcId="{D3EA5B96-C04F-4CBF-B32D-A8B49C37F7F6}" destId="{5E34BC00-8E4A-4F5E-A8DB-F55CD6DAB129}" srcOrd="1" destOrd="0" presId="urn:microsoft.com/office/officeart/2005/8/layout/vList3"/>
    <dgm:cxn modelId="{548D5098-28D8-4BBD-97FE-8B11622121CE}" type="presParOf" srcId="{2916907D-1A4F-4B05-B2F7-4622C75C62F6}" destId="{E3C4822A-DEDB-4593-8111-FD031C25E1BE}" srcOrd="5" destOrd="0" presId="urn:microsoft.com/office/officeart/2005/8/layout/vList3"/>
    <dgm:cxn modelId="{8A20C076-F15B-4D5A-B7AF-E202A4A61E79}" type="presParOf" srcId="{2916907D-1A4F-4B05-B2F7-4622C75C62F6}" destId="{8B1D2295-A65D-4F22-BF1C-92473592625B}" srcOrd="6" destOrd="0" presId="urn:microsoft.com/office/officeart/2005/8/layout/vList3"/>
    <dgm:cxn modelId="{34B7115B-FE39-4A0D-A74F-9CA354848C92}" type="presParOf" srcId="{8B1D2295-A65D-4F22-BF1C-92473592625B}" destId="{6B989D9B-E6A6-427B-9999-92C8D538016E}" srcOrd="0" destOrd="0" presId="urn:microsoft.com/office/officeart/2005/8/layout/vList3"/>
    <dgm:cxn modelId="{60E18A28-CF2A-4B17-A99D-160CE1951572}" type="presParOf" srcId="{8B1D2295-A65D-4F22-BF1C-92473592625B}" destId="{489996B4-A005-4798-9758-EC9E5E9B87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354FB-4746-4A1F-851B-9025ADE970E7}">
      <dsp:nvSpPr>
        <dsp:cNvPr id="0" name=""/>
        <dsp:cNvSpPr/>
      </dsp:nvSpPr>
      <dsp:spPr>
        <a:xfrm>
          <a:off x="-2" y="3900"/>
          <a:ext cx="11148718" cy="892672"/>
        </a:xfrm>
        <a:prstGeom prst="homePlat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37160" rIns="393644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Arial" panose="020B0604020202020204" pitchFamily="34" charset="0"/>
            </a:rPr>
            <a:t> قراءة 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الحديث الشريف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 قراءة صحيحة و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حفظ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ه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 عن ظهر قلب.         </a:t>
          </a:r>
          <a:endParaRPr lang="en-US" sz="3600" b="1" kern="1200" dirty="0">
            <a:solidFill>
              <a:schemeClr val="tx1"/>
            </a:solidFill>
            <a:cs typeface="+mn-cs"/>
          </a:endParaRPr>
        </a:p>
      </dsp:txBody>
      <dsp:txXfrm>
        <a:off x="-2" y="3900"/>
        <a:ext cx="10925550" cy="892672"/>
      </dsp:txXfrm>
    </dsp:sp>
    <dsp:sp modelId="{B3AD7155-00F2-4A39-9580-252113A822A9}">
      <dsp:nvSpPr>
        <dsp:cNvPr id="0" name=""/>
        <dsp:cNvSpPr/>
      </dsp:nvSpPr>
      <dsp:spPr>
        <a:xfrm>
          <a:off x="10256041" y="3900"/>
          <a:ext cx="892672" cy="89267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F34CD0-7626-4D0E-807D-D9F143354A31}">
      <dsp:nvSpPr>
        <dsp:cNvPr id="0" name=""/>
        <dsp:cNvSpPr/>
      </dsp:nvSpPr>
      <dsp:spPr>
        <a:xfrm>
          <a:off x="-2" y="1168578"/>
          <a:ext cx="11148718" cy="892672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393644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            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أن يتعرف</a:t>
          </a:r>
          <a:r>
            <a:rPr lang="ar-SA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نبذةً مختصرة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ً</a:t>
          </a:r>
          <a:r>
            <a:rPr lang="ar-SA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عن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راوي الحديث. </a:t>
          </a:r>
          <a:endParaRPr lang="en-US" sz="3200" b="1" kern="1200" dirty="0">
            <a:solidFill>
              <a:prstClr val="black"/>
            </a:solidFill>
            <a:latin typeface="Traditional Arabic" panose="02020603050405020304" pitchFamily="18" charset="-78"/>
            <a:ea typeface="+mn-ea"/>
            <a:cs typeface="+mn-cs"/>
          </a:endParaRPr>
        </a:p>
      </dsp:txBody>
      <dsp:txXfrm>
        <a:off x="-2" y="1168578"/>
        <a:ext cx="10925550" cy="892672"/>
      </dsp:txXfrm>
    </dsp:sp>
    <dsp:sp modelId="{52090345-819C-43A4-88F9-80366E3862E1}">
      <dsp:nvSpPr>
        <dsp:cNvPr id="0" name=""/>
        <dsp:cNvSpPr/>
      </dsp:nvSpPr>
      <dsp:spPr>
        <a:xfrm>
          <a:off x="10180529" y="1181674"/>
          <a:ext cx="892672" cy="89267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34BC00-8E4A-4F5E-A8DB-F55CD6DAB129}">
      <dsp:nvSpPr>
        <dsp:cNvPr id="0" name=""/>
        <dsp:cNvSpPr/>
      </dsp:nvSpPr>
      <dsp:spPr>
        <a:xfrm>
          <a:off x="-2" y="2273402"/>
          <a:ext cx="11148718" cy="892672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37160" rIns="393644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         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تبيّن المعنى الإجمالي للحديث الشريف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sp:txBody>
      <dsp:txXfrm>
        <a:off x="-2" y="2273402"/>
        <a:ext cx="10925550" cy="892672"/>
      </dsp:txXfrm>
    </dsp:sp>
    <dsp:sp modelId="{1FB58E73-4223-4D7F-97A2-D9DEF5619186}">
      <dsp:nvSpPr>
        <dsp:cNvPr id="0" name=""/>
        <dsp:cNvSpPr/>
      </dsp:nvSpPr>
      <dsp:spPr>
        <a:xfrm>
          <a:off x="10180529" y="2289997"/>
          <a:ext cx="892672" cy="89267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9996B4-A005-4798-9758-EC9E5E9B878A}">
      <dsp:nvSpPr>
        <dsp:cNvPr id="0" name=""/>
        <dsp:cNvSpPr/>
      </dsp:nvSpPr>
      <dsp:spPr>
        <a:xfrm>
          <a:off x="-2" y="3442222"/>
          <a:ext cx="11148718" cy="89267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37160" rIns="393644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          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استنتاج الفوائد من الحديث الشريف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sp:txBody>
      <dsp:txXfrm>
        <a:off x="-2" y="3442222"/>
        <a:ext cx="10925550" cy="892672"/>
      </dsp:txXfrm>
    </dsp:sp>
    <dsp:sp modelId="{6B989D9B-E6A6-427B-9999-92C8D538016E}">
      <dsp:nvSpPr>
        <dsp:cNvPr id="0" name=""/>
        <dsp:cNvSpPr/>
      </dsp:nvSpPr>
      <dsp:spPr>
        <a:xfrm>
          <a:off x="10180529" y="3458665"/>
          <a:ext cx="892672" cy="89267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B4ECB37-BB0C-4D61-9336-E505D9A9FE8F}" type="datetimeFigureOut">
              <a:rPr lang="ar-BH" smtClean="0"/>
              <a:t>23/12/1441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DA0C186-2A3F-4527-9813-7AFEF3960E0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636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C186-2A3F-4527-9813-7AFEF3960E07}" type="slidenum">
              <a:rPr lang="ar-BH" smtClean="0"/>
              <a:t>13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9463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37" y="21336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9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90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70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4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1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47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62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524000" y="304800"/>
            <a:ext cx="9144000" cy="1509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A7844-5C42-4F69-A544-CCD6670B3E3C}"/>
              </a:ext>
            </a:extLst>
          </p:cNvPr>
          <p:cNvSpPr/>
          <p:nvPr/>
        </p:nvSpPr>
        <p:spPr>
          <a:xfrm>
            <a:off x="3762666" y="2517066"/>
            <a:ext cx="4666663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7200" b="1" dirty="0">
                <a:solidFill>
                  <a:srgbClr val="C00000"/>
                </a:solidFill>
                <a:latin typeface="Traditional Arabic" panose="02020603050405020304" pitchFamily="18" charset="-78"/>
                <a:cs typeface="Frutiger LT Arabic 55 Roman" panose="01000000000000000000"/>
              </a:rPr>
              <a:t>الدين</a:t>
            </a:r>
            <a:r>
              <a:rPr lang="ar-SA" sz="7200" b="1" dirty="0">
                <a:solidFill>
                  <a:srgbClr val="C00000"/>
                </a:solidFill>
                <a:latin typeface="Traditional Arabic" panose="02020603050405020304" pitchFamily="18" charset="-78"/>
                <a:cs typeface="Frutiger LT Arabic 55 Roman" panose="01000000000000000000"/>
              </a:rPr>
              <a:t>ُ</a:t>
            </a:r>
            <a:r>
              <a:rPr lang="ar-BH" sz="7200" b="1" dirty="0">
                <a:solidFill>
                  <a:srgbClr val="C00000"/>
                </a:solidFill>
                <a:latin typeface="Traditional Arabic" panose="02020603050405020304" pitchFamily="18" charset="-78"/>
                <a:cs typeface="Frutiger LT Arabic 55 Roman" panose="01000000000000000000"/>
              </a:rPr>
              <a:t> ي</a:t>
            </a:r>
            <a:r>
              <a:rPr lang="ar-SA" sz="7200" b="1" dirty="0">
                <a:solidFill>
                  <a:srgbClr val="C00000"/>
                </a:solidFill>
                <a:latin typeface="Traditional Arabic" panose="02020603050405020304" pitchFamily="18" charset="-78"/>
                <a:cs typeface="Frutiger LT Arabic 55 Roman" panose="01000000000000000000"/>
              </a:rPr>
              <a:t>ُ</a:t>
            </a:r>
            <a:r>
              <a:rPr lang="ar-BH" sz="7200" b="1" dirty="0">
                <a:solidFill>
                  <a:srgbClr val="C00000"/>
                </a:solidFill>
                <a:latin typeface="Traditional Arabic" panose="02020603050405020304" pitchFamily="18" charset="-78"/>
                <a:cs typeface="Frutiger LT Arabic 55 Roman" panose="01000000000000000000"/>
              </a:rPr>
              <a:t>سر</a:t>
            </a:r>
          </a:p>
          <a:p>
            <a:pPr algn="ctr"/>
            <a:r>
              <a:rPr lang="ar-BH" sz="3600" b="1" dirty="0">
                <a:latin typeface="Traditional Arabic" panose="02020603050405020304" pitchFamily="18" charset="-78"/>
              </a:rPr>
              <a:t>(حديث شريف)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4619472" y="4724400"/>
            <a:ext cx="2953051" cy="17081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الجزء الأول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لصف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رابع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ar-SA" sz="2400" b="1" i="0" u="none" strike="noStrike" kern="1200" cap="none" spc="0" normalizeH="0" baseline="0" noProof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الفصل الدراسي الأول </a:t>
            </a:r>
            <a:endParaRPr lang="ar-BH" sz="2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1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66533"/>
              </p:ext>
            </p:extLst>
          </p:nvPr>
        </p:nvGraphicFramePr>
        <p:xfrm>
          <a:off x="6845498" y="1871935"/>
          <a:ext cx="4559606" cy="3403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5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7301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الكلمة</a:t>
                      </a:r>
                      <a:r>
                        <a:rPr lang="ar-BH" sz="40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6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(</a:t>
                      </a:r>
                      <a:r>
                        <a:rPr lang="ar-BH" sz="40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 أ </a:t>
                      </a:r>
                      <a:r>
                        <a:rPr lang="ar-BH" sz="36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18">
                <a:tc>
                  <a:txBody>
                    <a:bodyPr/>
                    <a:lstStyle/>
                    <a:p>
                      <a:pPr algn="ctr" rtl="0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أ 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يسّروا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718">
                <a:tc>
                  <a:txBody>
                    <a:bodyPr/>
                    <a:lstStyle/>
                    <a:p>
                      <a:pPr algn="ctr" rtl="0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(ب)-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تُعسّروا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18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latin typeface="Traditional Arabic" panose="02020603050405020304" pitchFamily="18" charset="-78"/>
                          <a:cs typeface="+mn-cs"/>
                        </a:rPr>
                        <a:t>        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(ج)- بشّروا </a:t>
                      </a:r>
                      <a:r>
                        <a:rPr lang="ar-SA" sz="3200" b="1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718">
                <a:tc>
                  <a:txBody>
                    <a:bodyPr/>
                    <a:lstStyle/>
                    <a:p>
                      <a:pPr algn="ctr" rtl="0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د 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تُنفّروا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1478" y="816606"/>
            <a:ext cx="11554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* </a:t>
            </a:r>
            <a:r>
              <a:rPr lang="ar-BH" sz="3600" b="1" dirty="0">
                <a:latin typeface="Traditional Arabic" panose="02020603050405020304" pitchFamily="18" charset="-78"/>
              </a:rPr>
              <a:t>ضع رمز الإجابة الصحيحة في العمود (ب) بما يناسبها من العمود (أ):</a:t>
            </a:r>
            <a:endParaRPr lang="ar-BH" sz="4000" b="1" dirty="0">
              <a:latin typeface="Traditional Arabic" panose="02020603050405020304" pitchFamily="18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58584" y="-155014"/>
            <a:ext cx="1697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90C5DC-DBB4-49FE-B57D-551BBC0C1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58366"/>
              </p:ext>
            </p:extLst>
          </p:nvPr>
        </p:nvGraphicFramePr>
        <p:xfrm>
          <a:off x="665017" y="1871934"/>
          <a:ext cx="5675265" cy="34162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7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15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معناها</a:t>
                      </a:r>
                      <a:r>
                        <a:rPr lang="ar-BH" sz="3600" b="1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ب </a:t>
                      </a:r>
                      <a:r>
                        <a:rPr lang="ar-BH" sz="40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)</a:t>
                      </a:r>
                      <a:endParaRPr lang="ar-BH" sz="4000" b="1" dirty="0">
                        <a:solidFill>
                          <a:srgbClr val="FFFF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13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د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لا تُبعدوا الناس عن الخير</a:t>
                      </a:r>
                      <a:endParaRPr lang="ar-BH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13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ج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)- اذكروا ما يبعث الأمل في النّفوس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13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ب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)- لا تُشدّدوا على النّاس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813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أ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)- خفّفوا وسهّلوا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9309659" y="229533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جواب</a:t>
            </a:r>
            <a:r>
              <a:rPr lang="ar-SA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النشاط</a:t>
            </a:r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3</a:t>
            </a:r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</a:t>
            </a:r>
            <a:endParaRPr lang="ar-BH" sz="2800" dirty="0"/>
          </a:p>
        </p:txBody>
      </p:sp>
      <p:sp>
        <p:nvSpPr>
          <p:cNvPr id="9" name="مستطيل 8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2013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582400" cy="821636"/>
          </a:xfrm>
        </p:spPr>
        <p:txBody>
          <a:bodyPr>
            <a:noAutofit/>
          </a:bodyPr>
          <a:lstStyle/>
          <a:p>
            <a:pPr lvl="0" algn="r" rtl="1">
              <a:spcBef>
                <a:spcPts val="1000"/>
              </a:spcBef>
            </a:pPr>
            <a:r>
              <a:rPr lang="ar-BH" sz="4000" b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نشاط 4</a:t>
            </a:r>
            <a:r>
              <a:rPr lang="ar-BH" sz="4000" b="1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             </a:t>
            </a:r>
            <a:endParaRPr lang="ar-BH" sz="4000" b="1" dirty="0">
              <a:solidFill>
                <a:srgbClr val="C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6400" y="1126436"/>
            <a:ext cx="11539696" cy="51530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ar-BH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6399" y="1299696"/>
            <a:ext cx="1131031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الت</a:t>
            </a:r>
            <a:r>
              <a:rPr lang="ar-SA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ّ</a:t>
            </a:r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يسير يعني أن يؤدّي المسلم الفرائض والواجبات بالشّكل الأيسر والأسهل،</a:t>
            </a:r>
            <a:r>
              <a:rPr lang="ar-SA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بعيدًا عن التّكلّف والتّشدّد.</a:t>
            </a:r>
            <a:endParaRPr lang="ar-SA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SA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b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ar-BH"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مثال</a:t>
            </a:r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:  المريض الذي لا يستطيع الصلاة قائمًا له أن يُصليّ جالسًا.</a:t>
            </a:r>
            <a:endParaRPr lang="ar-SA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endParaRPr lang="ar-SA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SA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1- </a:t>
            </a:r>
            <a:r>
              <a:rPr lang="ar-BH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اعط مثالاً آخر:</a:t>
            </a:r>
          </a:p>
          <a:p>
            <a:pPr algn="r" rtl="1"/>
            <a:endParaRPr lang="ar-SA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.....................................................................................</a:t>
            </a:r>
          </a:p>
        </p:txBody>
      </p:sp>
      <p:sp>
        <p:nvSpPr>
          <p:cNvPr id="3" name="موجة 2"/>
          <p:cNvSpPr/>
          <p:nvPr/>
        </p:nvSpPr>
        <p:spPr>
          <a:xfrm>
            <a:off x="2715647" y="304799"/>
            <a:ext cx="7497736" cy="772855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b="1" dirty="0">
                <a:solidFill>
                  <a:srgbClr val="FF0000"/>
                </a:solidFill>
              </a:rPr>
              <a:t>المعنى الإجمالي للحديث الشريف</a:t>
            </a:r>
            <a:r>
              <a:rPr lang="ar-BH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40552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582400" cy="821636"/>
          </a:xfrm>
        </p:spPr>
        <p:txBody>
          <a:bodyPr>
            <a:no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BH" sz="60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6399" y="812493"/>
            <a:ext cx="11558249" cy="5557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BH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63373" y="1362383"/>
            <a:ext cx="1106845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الت</a:t>
            </a:r>
            <a:r>
              <a:rPr lang="ar-SA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ّ</a:t>
            </a:r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يسير يعني أن يؤدّي المسلم الفرائض والواجبات بالشّكل الأيسر والأسهل </a:t>
            </a:r>
          </a:p>
          <a:p>
            <a:pPr algn="r" rtl="1"/>
            <a:endParaRPr lang="ar-BH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بعيدا عن التّكلّف والتّشدّد.</a:t>
            </a:r>
            <a:endParaRPr lang="ar-SA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SA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b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ar-BH"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مثال</a:t>
            </a:r>
            <a:r>
              <a:rPr lang="ar-B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:  </a:t>
            </a: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المريض الذي لا يستطيع الصلاة قائما له أن يصليّ جالسًا.</a:t>
            </a:r>
            <a:endParaRPr lang="ar-SA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endParaRPr lang="ar-SA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SA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1- </a:t>
            </a:r>
            <a:r>
              <a:rPr lang="ar-BH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اعط مثالاً آخر:</a:t>
            </a:r>
          </a:p>
          <a:p>
            <a:pPr algn="r" rtl="1"/>
            <a:endParaRPr lang="ar-SA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</a:t>
            </a:r>
            <a:r>
              <a:rPr lang="ar-B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المسافر يجوز له الإفطار في شهر رمضان </a:t>
            </a:r>
            <a:r>
              <a:rPr lang="ar-SA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ar-BH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362197" y="166162"/>
            <a:ext cx="3626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جواب</a:t>
            </a:r>
            <a:r>
              <a:rPr lang="ar-SA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النشاط</a:t>
            </a:r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4</a:t>
            </a:r>
            <a:r>
              <a:rPr lang="ar-BH" sz="36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 </a:t>
            </a:r>
            <a:r>
              <a:rPr lang="ar-SA" sz="36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</a:t>
            </a:r>
            <a:endParaRPr lang="ar-BH" sz="3600" dirty="0"/>
          </a:p>
        </p:txBody>
      </p:sp>
      <p:sp>
        <p:nvSpPr>
          <p:cNvPr id="10" name="مستطيل 9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40010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48686" y="0"/>
            <a:ext cx="1843314" cy="821636"/>
          </a:xfrm>
        </p:spPr>
        <p:txBody>
          <a:bodyPr>
            <a:noAutofit/>
          </a:bodyPr>
          <a:lstStyle/>
          <a:p>
            <a:pPr lvl="0" algn="r" rtl="1">
              <a:spcBef>
                <a:spcPts val="1000"/>
              </a:spcBef>
            </a:pPr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نشاط 5:</a:t>
            </a:r>
            <a:r>
              <a:rPr lang="ar-BH" sz="6600" b="1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ar-BH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ar-BH" sz="66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5980" y="941129"/>
            <a:ext cx="11875755" cy="54016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BH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0265" y="1012223"/>
            <a:ext cx="11626306" cy="513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ar-SA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- </a:t>
            </a:r>
            <a:r>
              <a:rPr lang="ar-BH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تأمّل في هذه الأدلّة الشّرعيّة واستنتج فيما يُسبِّبُ يُسْرُ هذا الدّين  الإسلاميّ:</a:t>
            </a:r>
            <a:endParaRPr lang="ar-SA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ما ورد عن معاذ بن جبل </a:t>
            </a: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 كان يُطيلُ الصّلاة بالنّاسِ فأخْبَرَ بعضُهُم رسول الله</a:t>
            </a:r>
            <a:r>
              <a:rPr lang="ar-SA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 </a:t>
            </a: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 بذلك،</a:t>
            </a:r>
          </a:p>
          <a:p>
            <a:pPr algn="r" rtl="1"/>
            <a:endParaRPr lang="ar-BH" sz="4000" b="1" dirty="0">
              <a:solidFill>
                <a:srgbClr val="000000"/>
              </a:solidFill>
              <a:latin typeface="Arial Narrow" panose="020B0606020202030204" pitchFamily="34" charset="0"/>
              <a:sym typeface="AGA Arabesque" panose="05010101010101010101" pitchFamily="2" charset="2"/>
            </a:endParaRPr>
          </a:p>
          <a:p>
            <a:pPr algn="r" rtl="1"/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فقال رسول الله  « يا مُعاذُ أَفتّانٌ أنتَ » </a:t>
            </a:r>
            <a:r>
              <a:rPr lang="ar-BH" sz="28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متفق عليه.</a:t>
            </a:r>
          </a:p>
          <a:p>
            <a:pPr algn="r" rtl="1"/>
            <a:endParaRPr lang="ar-BH" sz="4000" b="1" dirty="0">
              <a:solidFill>
                <a:srgbClr val="000000"/>
              </a:solidFill>
              <a:latin typeface="Arial Narrow" panose="020B0606020202030204" pitchFamily="34" charset="0"/>
              <a:sym typeface="AGA Arabesque" panose="05010101010101010101" pitchFamily="2" charset="2"/>
            </a:endParaRPr>
          </a:p>
          <a:p>
            <a:pPr algn="r" rtl="1"/>
            <a:r>
              <a:rPr lang="ar-BH" sz="36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قال الله عزّ وجلّ: « يُريدُ الله بِكمُ اليُسْرَ ولاَ يُريدُ بِكمُ العُسْرَ</a:t>
            </a: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».</a:t>
            </a:r>
            <a:endParaRPr lang="ar-BH" sz="2800" b="1" dirty="0">
              <a:solidFill>
                <a:srgbClr val="000000"/>
              </a:solidFill>
              <a:latin typeface="Arial Narrow" panose="020B0606020202030204" pitchFamily="34" charset="0"/>
              <a:sym typeface="AGA Arabesque" panose="05010101010101010101" pitchFamily="2" charset="2"/>
            </a:endParaRPr>
          </a:p>
          <a:p>
            <a:pPr algn="r" rtl="1">
              <a:lnSpc>
                <a:spcPct val="150000"/>
              </a:lnSpc>
            </a:pPr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............................................</a:t>
            </a:r>
            <a:r>
              <a:rPr lang="ar-SA" sz="24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.............................................................................................................................................................</a:t>
            </a:r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.....................................................................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604434" y="1859340"/>
            <a:ext cx="105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ar-BH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26137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3967" y="216212"/>
            <a:ext cx="11582400" cy="821636"/>
          </a:xfrm>
        </p:spPr>
        <p:txBody>
          <a:bodyPr>
            <a:no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جواب</a:t>
            </a:r>
            <a:r>
              <a:rPr lang="ar-S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النشاط</a:t>
            </a:r>
            <a:r>
              <a:rPr lang="ar-BH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5:        </a:t>
            </a:r>
            <a:endParaRPr lang="ar-BH" sz="36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557" y="1228725"/>
            <a:ext cx="11539696" cy="51530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BH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04434" y="1859340"/>
            <a:ext cx="105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ar-BH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44557" y="1434485"/>
            <a:ext cx="11089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ar-SA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- </a:t>
            </a:r>
            <a:r>
              <a:rPr lang="ar-BH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تأمّل في هذه الأدلّة الشّرعيّة واستنتج فيما يُسبِّبُ يُسْرُ هذا الدّين الإسلاميّ:</a:t>
            </a:r>
            <a:endParaRPr lang="ar-SA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ما ورد عن معاذ بن جبل </a:t>
            </a: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 كان يُطيلُ الصّلاة بالنّاسِ فأخْبرَ بَعضُهُم رسول الله بذلك، فقال رسول الله  « يا مُعاذُ أَفتّانٌ أنتَ » </a:t>
            </a:r>
            <a:r>
              <a:rPr lang="ar-BH" sz="28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متفق عليه.</a:t>
            </a:r>
          </a:p>
          <a:p>
            <a:pPr algn="r" rtl="1"/>
            <a:endParaRPr lang="ar-BH" sz="3200" b="1" dirty="0">
              <a:solidFill>
                <a:srgbClr val="000000"/>
              </a:solidFill>
              <a:latin typeface="Arial Narrow" panose="020B0606020202030204" pitchFamily="34" charset="0"/>
              <a:sym typeface="AGA Arabesque" panose="05010101010101010101" pitchFamily="2" charset="2"/>
            </a:endParaRPr>
          </a:p>
          <a:p>
            <a:pPr algn="r" rtl="1"/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قال الله عز وجل: « يُريدُ الله بِكمُ الُيُسْرَ ولاَ يُريدُ بِكمُ العُسْرَ».</a:t>
            </a:r>
          </a:p>
          <a:p>
            <a:pPr algn="r" rtl="1"/>
            <a:endParaRPr lang="ar-BH" sz="2800" b="1" dirty="0">
              <a:solidFill>
                <a:srgbClr val="000000"/>
              </a:solidFill>
              <a:latin typeface="Arial Narrow" panose="020B0606020202030204" pitchFamily="34" charset="0"/>
              <a:sym typeface="AGA Arabesque" panose="05010101010101010101" pitchFamily="2" charset="2"/>
            </a:endParaRPr>
          </a:p>
          <a:p>
            <a:pPr algn="r" rtl="1"/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 </a:t>
            </a:r>
            <a:r>
              <a:rPr lang="ar-BH" sz="2800" b="1" dirty="0">
                <a:solidFill>
                  <a:srgbClr val="FF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- يُسبّبُ يُسْر هذا الدين الإسلاميّ في حُبّ النّاس له والإقبال عليه والدخول فيه أفرادًا وجماعات.</a:t>
            </a:r>
          </a:p>
          <a:p>
            <a:pPr algn="r" rtl="1"/>
            <a:endParaRPr lang="ar-BH" sz="2800" b="1" dirty="0">
              <a:solidFill>
                <a:srgbClr val="FF0000"/>
              </a:solidFill>
              <a:latin typeface="Arial Narrow" panose="020B0606020202030204" pitchFamily="34" charset="0"/>
              <a:sym typeface="AGA Arabesque" panose="05010101010101010101" pitchFamily="2" charset="2"/>
            </a:endParaRPr>
          </a:p>
          <a:p>
            <a:pPr algn="r" rtl="1"/>
            <a:r>
              <a:rPr lang="ar-BH" sz="2800" b="1" dirty="0">
                <a:solidFill>
                  <a:srgbClr val="FF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- </a:t>
            </a:r>
            <a:r>
              <a:rPr lang="ar-SA" sz="2800" b="1" dirty="0">
                <a:solidFill>
                  <a:srgbClr val="FF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ي</a:t>
            </a:r>
            <a:r>
              <a:rPr lang="ar-BH" sz="2800" b="1" dirty="0">
                <a:solidFill>
                  <a:srgbClr val="FF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سَبّب في انتشار الإسلام في مشارق الأرض ومغاربها.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r" rtl="1"/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  <a:sym typeface="AGA Arabesque" panose="05010101010101010101" pitchFamily="2" charset="2"/>
              </a:rPr>
              <a:t> 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9945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836E-6626-4A3F-B1F6-189B8E73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916" y="540433"/>
            <a:ext cx="6741817" cy="1022252"/>
          </a:xfrm>
        </p:spPr>
        <p:txBody>
          <a:bodyPr/>
          <a:lstStyle/>
          <a:p>
            <a:pPr algn="r"/>
            <a:r>
              <a:rPr lang="ar-B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F74C-AFD1-4E26-A9DA-E27BE50E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5328" y="1"/>
            <a:ext cx="13757330" cy="68580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BH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r" rtl="1">
              <a:buNone/>
            </a:pPr>
            <a:endParaRPr lang="ar-BH" sz="1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r" rtl="1">
              <a:buNone/>
            </a:pP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صنّف من العبارات ما يدلّ على التّبشير والتّنفير في الجدول الآتي:</a:t>
            </a:r>
          </a:p>
          <a:p>
            <a:pPr marL="0" indent="0" algn="r" rtl="1">
              <a:buNone/>
            </a:pP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الأمل والخير </a:t>
            </a: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التشاؤم والخوف  </a:t>
            </a: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المحبّة والرّضا  </a:t>
            </a: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اليأْس والقنوط  </a:t>
            </a: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5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بيان الأجر</a:t>
            </a:r>
          </a:p>
          <a:p>
            <a:pPr marL="0" indent="0" algn="r" rtl="1">
              <a:buNone/>
            </a:pP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بيان الفضل </a:t>
            </a:r>
            <a:r>
              <a:rPr lang="ar-BH" b="1" dirty="0">
                <a:solidFill>
                  <a:srgbClr val="FF0000"/>
                </a:solidFill>
                <a:latin typeface="Arial Narrow" panose="020B0606020202030204" pitchFamily="34" charset="0"/>
              </a:rPr>
              <a:t>7</a:t>
            </a:r>
            <a:r>
              <a:rPr lang="ar-BH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التشدّد.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41929"/>
              </p:ext>
            </p:extLst>
          </p:nvPr>
        </p:nvGraphicFramePr>
        <p:xfrm>
          <a:off x="2252916" y="2734448"/>
          <a:ext cx="8719883" cy="34505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3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413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rgbClr val="FFFF00"/>
                          </a:solidFill>
                        </a:rPr>
                        <a:t>التّبشير</a:t>
                      </a:r>
                      <a:r>
                        <a:rPr lang="ar-BH" sz="2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ar-BH" dirty="0">
                          <a:solidFill>
                            <a:schemeClr val="tx1"/>
                          </a:solidFill>
                        </a:rPr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rgbClr val="FFFF00"/>
                          </a:solidFill>
                        </a:rPr>
                        <a:t>التّنفير</a:t>
                      </a:r>
                      <a:r>
                        <a:rPr lang="ar-BH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1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41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413"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13"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413">
                <a:tc>
                  <a:txBody>
                    <a:bodyPr/>
                    <a:lstStyle/>
                    <a:p>
                      <a:pPr rtl="1"/>
                      <a:endParaRPr lang="ar-BH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413"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10276116" y="-121635"/>
            <a:ext cx="1915886" cy="82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1000"/>
              </a:spcBef>
            </a:pPr>
            <a:r>
              <a:rPr lang="ar-B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نشاط 6:</a:t>
            </a:r>
            <a:r>
              <a:rPr lang="ar-BH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ar-BH" sz="66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graphicFrame>
        <p:nvGraphicFramePr>
          <p:cNvPr id="10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772589"/>
              </p:ext>
            </p:extLst>
          </p:nvPr>
        </p:nvGraphicFramePr>
        <p:xfrm>
          <a:off x="1826835" y="2601015"/>
          <a:ext cx="9458324" cy="357388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80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42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rgbClr val="FFFF00"/>
                          </a:solidFill>
                        </a:rPr>
                        <a:t>التّبشير</a:t>
                      </a:r>
                      <a:r>
                        <a:rPr lang="ar-BH" dirty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rgbClr val="FFFF00"/>
                          </a:solidFill>
                        </a:rPr>
                        <a:t>التّنفير</a:t>
                      </a:r>
                      <a:r>
                        <a:rPr lang="ar-BH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ar-BH" sz="3200" b="1" dirty="0"/>
                        <a:t>– الأمل والخير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ar-BH" sz="2800" b="1" dirty="0"/>
                        <a:t> – التشاؤم والخوف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09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   </a:t>
                      </a:r>
                      <a:r>
                        <a:rPr lang="ar-SA" sz="3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ar-SA" sz="3200" b="1" dirty="0"/>
                        <a:t> </a:t>
                      </a:r>
                      <a:r>
                        <a:rPr lang="ar-BH" sz="3200" b="1" dirty="0"/>
                        <a:t>-</a:t>
                      </a:r>
                      <a:r>
                        <a:rPr lang="ar-SA" sz="3200" b="1" dirty="0"/>
                        <a:t> </a:t>
                      </a:r>
                      <a:r>
                        <a:rPr lang="ar-BH" sz="3200" b="1" dirty="0"/>
                        <a:t>المحبة والرضا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ar-BH" sz="2800" b="1" baseline="0" dirty="0"/>
                        <a:t> – اليأس والقنوط</a:t>
                      </a:r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095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ar-BH" sz="3200" b="1" dirty="0"/>
                        <a:t> – بيان الأجر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/>
                        <a:t>             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ar-BH" sz="2800" b="1" dirty="0"/>
                        <a:t> – التشدّد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095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ar-BH" sz="3200" b="1" dirty="0"/>
                        <a:t> – بيان الفضل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itle 3"/>
          <p:cNvSpPr txBox="1">
            <a:spLocks/>
          </p:cNvSpPr>
          <p:nvPr/>
        </p:nvSpPr>
        <p:spPr>
          <a:xfrm>
            <a:off x="9325429" y="51593"/>
            <a:ext cx="2535876" cy="82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</a:rPr>
              <a:t>جواب</a:t>
            </a:r>
            <a:r>
              <a:rPr lang="ar-SA" sz="3200" b="1" dirty="0">
                <a:solidFill>
                  <a:srgbClr val="C00000"/>
                </a:solidFill>
                <a:latin typeface="Times New Roman" pitchFamily="18" charset="0"/>
              </a:rPr>
              <a:t> النشاط</a:t>
            </a:r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</a:rPr>
              <a:t> 6: </a:t>
            </a:r>
            <a:endParaRPr lang="ar-BH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836E-6626-4A3F-B1F6-189B8E73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403" y="-98239"/>
            <a:ext cx="1890792" cy="1022252"/>
          </a:xfrm>
        </p:spPr>
        <p:txBody>
          <a:bodyPr>
            <a:normAutofit/>
          </a:bodyPr>
          <a:lstStyle/>
          <a:p>
            <a:pPr algn="r"/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</a:rPr>
              <a:t>نشاط 7: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F74C-AFD1-4E26-A9DA-E27BE50E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3" y="766288"/>
            <a:ext cx="10339516" cy="617913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</a:p>
          <a:p>
            <a:pPr marL="0" indent="0" algn="r" rtl="1">
              <a:buNone/>
            </a:pPr>
            <a:r>
              <a:rPr lang="ar-BH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315918" y="1568612"/>
            <a:ext cx="6813761" cy="13128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 </a:t>
            </a:r>
            <a:r>
              <a:rPr lang="ar-BH" sz="2800" dirty="0">
                <a:solidFill>
                  <a:schemeClr val="tx1"/>
                </a:solidFill>
              </a:rPr>
              <a:t>يُريدُ الله بِكُمُ اليُسْرَ ولاَ يُريدُ بِكُمُ العُسْرَ</a:t>
            </a:r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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315918" y="4952216"/>
            <a:ext cx="6813761" cy="1255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 </a:t>
            </a:r>
            <a:r>
              <a:rPr lang="ar-BH" sz="2800" dirty="0">
                <a:solidFill>
                  <a:schemeClr val="tx1"/>
                </a:solidFill>
              </a:rPr>
              <a:t>اُدْعُ إلَى سَبيلِ رَبّك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prstClr val="black"/>
                </a:solidFill>
              </a:rPr>
              <a:t>بِالْحِكْمَةِ</a:t>
            </a:r>
            <a:r>
              <a:rPr lang="ar-SA" sz="2800" dirty="0">
                <a:solidFill>
                  <a:schemeClr val="tx1"/>
                </a:solidFill>
              </a:rPr>
              <a:t> و</a:t>
            </a:r>
            <a:r>
              <a:rPr lang="ar-BH" sz="2800" dirty="0">
                <a:solidFill>
                  <a:schemeClr val="tx1"/>
                </a:solidFill>
              </a:rPr>
              <a:t>المَوْعِظَةِ الْحَسَنَةِ وَجَادِلْهُمْ بِالّتِي هِيَ أَحْسَنْ </a:t>
            </a:r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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508830" y="888068"/>
            <a:ext cx="3768702" cy="246819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التّبشير وعدم التّنفير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5315919" y="3321168"/>
            <a:ext cx="6813761" cy="13243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</a:t>
            </a:r>
            <a:r>
              <a:rPr lang="ar-BH" sz="2800" dirty="0">
                <a:solidFill>
                  <a:schemeClr val="tx1"/>
                </a:solidFill>
              </a:rPr>
              <a:t>قُلْ يَا عِبَادِيَ الَّذِينَ أَسْرَفُوا عَلَى أَنفُسِهِمْ لَا تَقْنَطُوا مِن رَّحْمَةِ اللَّهِ </a:t>
            </a:r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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132172" y="3686394"/>
            <a:ext cx="4253848" cy="252118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التّيسير وعدم التّعسير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712203" y="648554"/>
            <a:ext cx="8260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أصل بخط بين الآية وما تدل عليه في الشكلين الآتيين: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12370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836E-6626-4A3F-B1F6-189B8E73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916" y="540433"/>
            <a:ext cx="6741817" cy="1022252"/>
          </a:xfrm>
        </p:spPr>
        <p:txBody>
          <a:bodyPr/>
          <a:lstStyle/>
          <a:p>
            <a:pPr algn="r"/>
            <a:r>
              <a:rPr lang="ar-B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F74C-AFD1-4E26-A9DA-E27BE50E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603" y="82758"/>
            <a:ext cx="10304587" cy="651951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036950" y="1182976"/>
            <a:ext cx="6948247" cy="1100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 </a:t>
            </a:r>
            <a:r>
              <a:rPr lang="ar-BH" sz="2800" dirty="0">
                <a:solidFill>
                  <a:schemeClr val="tx1"/>
                </a:solidFill>
              </a:rPr>
              <a:t>يُريدُ الله بِكُمُ اليُسْرَ ولاَ يُريدُ بِكُمُ العُسْرَ </a:t>
            </a:r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 </a:t>
            </a:r>
            <a:r>
              <a:rPr lang="ar-BH" sz="2000" dirty="0">
                <a:solidFill>
                  <a:schemeClr val="tx1"/>
                </a:solidFill>
                <a:sym typeface="AGA Arabesque" panose="05010101010101010101" pitchFamily="2" charset="2"/>
              </a:rPr>
              <a:t>سورة البقرة الآية 158 .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036950" y="4587498"/>
            <a:ext cx="6943240" cy="125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 </a:t>
            </a:r>
            <a:r>
              <a:rPr lang="ar-SA" sz="2800" dirty="0">
                <a:solidFill>
                  <a:schemeClr val="tx1"/>
                </a:solidFill>
              </a:rPr>
              <a:t>ادْعُ إِلِى سَبِيلِ رَبِّكَ بِالْحِكْمَةِ وَالْمَوْعِظَةِ الْحَسَنَةِ وَجَادِلْهُم بِالَّتِي هِيَ أَحْسَنُ </a:t>
            </a:r>
            <a:r>
              <a:rPr lang="ar-BH" sz="2800" dirty="0">
                <a:solidFill>
                  <a:schemeClr val="tx1"/>
                </a:solidFill>
                <a:sym typeface="AGA Arabesque" panose="05010101010101010101" pitchFamily="2" charset="2"/>
              </a:rPr>
              <a:t> </a:t>
            </a:r>
            <a:r>
              <a:rPr lang="ar-BH" sz="2000" dirty="0">
                <a:solidFill>
                  <a:schemeClr val="tx1"/>
                </a:solidFill>
                <a:sym typeface="AGA Arabesque" panose="05010101010101010101" pitchFamily="2" charset="2"/>
              </a:rPr>
              <a:t>سورة النحل الآية 125.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0" y="773722"/>
            <a:ext cx="3735091" cy="2499214"/>
          </a:xfrm>
          <a:prstGeom prst="triangle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التّبشير وعدم التّنفير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5036950" y="2662903"/>
            <a:ext cx="6943240" cy="1296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dirty="0">
                <a:solidFill>
                  <a:prstClr val="black"/>
                </a:solidFill>
                <a:sym typeface="AGA Arabesque" panose="05010101010101010101" pitchFamily="2" charset="2"/>
              </a:rPr>
              <a:t> </a:t>
            </a:r>
            <a:r>
              <a:rPr lang="ar-BH" sz="2800" dirty="0">
                <a:solidFill>
                  <a:prstClr val="black"/>
                </a:solidFill>
              </a:rPr>
              <a:t>قُلْ يَا عِبَادِيَ الَّذِينَ أَسْرَفُوا عَلَى أَنفُسِهِمْ لَا تَقْنَطُوا مِن</a:t>
            </a:r>
            <a:r>
              <a:rPr lang="ar-BH" sz="2800" dirty="0">
                <a:solidFill>
                  <a:schemeClr val="tx1"/>
                </a:solidFill>
              </a:rPr>
              <a:t> رَّحْمَةِ </a:t>
            </a:r>
            <a:r>
              <a:rPr lang="ar-BH" sz="2800" dirty="0">
                <a:solidFill>
                  <a:prstClr val="black"/>
                </a:solidFill>
              </a:rPr>
              <a:t>اللَّهِ </a:t>
            </a:r>
            <a:r>
              <a:rPr lang="ar-BH" sz="2800" dirty="0">
                <a:solidFill>
                  <a:prstClr val="black"/>
                </a:solidFill>
                <a:sym typeface="AGA Arabesque" panose="05010101010101010101" pitchFamily="2" charset="2"/>
              </a:rPr>
              <a:t> </a:t>
            </a:r>
            <a:r>
              <a:rPr lang="ar-BH" sz="2000" dirty="0">
                <a:solidFill>
                  <a:prstClr val="black"/>
                </a:solidFill>
                <a:sym typeface="AGA Arabesque" panose="05010101010101010101" pitchFamily="2" charset="2"/>
              </a:rPr>
              <a:t>سورة الزمر الآية 53.</a:t>
            </a:r>
            <a:endParaRPr lang="ar-BH" sz="2800" dirty="0">
              <a:solidFill>
                <a:prstClr val="black"/>
              </a:solidFill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0" y="3488719"/>
            <a:ext cx="3933699" cy="255045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التّيسير وعدم التّعسير</a:t>
            </a:r>
          </a:p>
        </p:txBody>
      </p:sp>
      <p:cxnSp>
        <p:nvCxnSpPr>
          <p:cNvPr id="12" name="رابط كسهم مستقيم 11"/>
          <p:cNvCxnSpPr>
            <a:cxnSpLocks/>
            <a:stCxn id="8" idx="2"/>
          </p:cNvCxnSpPr>
          <p:nvPr/>
        </p:nvCxnSpPr>
        <p:spPr>
          <a:xfrm flipH="1" flipV="1">
            <a:off x="3146156" y="2433238"/>
            <a:ext cx="1890794" cy="878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5" idx="2"/>
          </p:cNvCxnSpPr>
          <p:nvPr/>
        </p:nvCxnSpPr>
        <p:spPr>
          <a:xfrm flipH="1" flipV="1">
            <a:off x="3487119" y="3161654"/>
            <a:ext cx="1549831" cy="2053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2725615" y="1828800"/>
            <a:ext cx="2683293" cy="26037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4" name="مستطيل 6"/>
          <p:cNvSpPr/>
          <p:nvPr/>
        </p:nvSpPr>
        <p:spPr>
          <a:xfrm>
            <a:off x="2825840" y="495603"/>
            <a:ext cx="813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أصل بخط بين الآية وما تدل عليه في الشكليْن الآتييْن: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96836E-6626-4A3F-B1F6-189B8E73387E}"/>
              </a:ext>
            </a:extLst>
          </p:cNvPr>
          <p:cNvSpPr txBox="1">
            <a:spLocks/>
          </p:cNvSpPr>
          <p:nvPr/>
        </p:nvSpPr>
        <p:spPr>
          <a:xfrm>
            <a:off x="9030463" y="-203378"/>
            <a:ext cx="2739761" cy="102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</a:rPr>
              <a:t>جواب</a:t>
            </a:r>
            <a:r>
              <a:rPr lang="ar-SA" sz="3200" b="1" dirty="0">
                <a:solidFill>
                  <a:srgbClr val="C00000"/>
                </a:solidFill>
                <a:latin typeface="Times New Roman" pitchFamily="18" charset="0"/>
              </a:rPr>
              <a:t> النشاط</a:t>
            </a:r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</a:rPr>
              <a:t> 7: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0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توازي أضلاع 8"/>
          <p:cNvSpPr/>
          <p:nvPr/>
        </p:nvSpPr>
        <p:spPr>
          <a:xfrm>
            <a:off x="307776" y="4301795"/>
            <a:ext cx="10725652" cy="123152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متوازي أضلاع 9"/>
          <p:cNvSpPr/>
          <p:nvPr/>
        </p:nvSpPr>
        <p:spPr>
          <a:xfrm>
            <a:off x="10867168" y="4340713"/>
            <a:ext cx="1056412" cy="1231520"/>
          </a:xfrm>
          <a:prstGeom prst="parallelogram">
            <a:avLst>
              <a:gd name="adj" fmla="val 64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متوازي أضلاع 6"/>
          <p:cNvSpPr/>
          <p:nvPr/>
        </p:nvSpPr>
        <p:spPr>
          <a:xfrm>
            <a:off x="791308" y="2410690"/>
            <a:ext cx="10393246" cy="1370001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58070" y="2671152"/>
            <a:ext cx="9859722" cy="849076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ct val="110000"/>
              </a:lnSpc>
              <a:buNone/>
            </a:pPr>
            <a:r>
              <a:rPr lang="en-US" altLang="ar-BH" sz="3600" b="1" dirty="0">
                <a:solidFill>
                  <a:prstClr val="black"/>
                </a:solidFill>
              </a:rPr>
              <a:t> 1</a:t>
            </a:r>
            <a:r>
              <a:rPr lang="ar-BH" altLang="ar-BH" sz="3600" b="1" dirty="0">
                <a:solidFill>
                  <a:prstClr val="black"/>
                </a:solidFill>
              </a:rPr>
              <a:t>- المسلم يحرص على التّيسير ورفع الحرج والمشقّة عن النّاس.</a:t>
            </a:r>
            <a:endParaRPr lang="ar-EG" altLang="ar-BH" sz="3600" b="1" dirty="0">
              <a:solidFill>
                <a:prstClr val="black"/>
              </a:solidFill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ar-BH" altLang="ar-BH" sz="2400" b="1" dirty="0"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ar-BH" altLang="ar-BH" sz="2400" b="1" dirty="0"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en-US" altLang="ar-BH" sz="2400" b="1" dirty="0"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3642" y="931905"/>
            <a:ext cx="9840912" cy="957681"/>
          </a:xfrm>
        </p:spPr>
        <p:txBody>
          <a:bodyPr>
            <a:normAutofit/>
          </a:bodyPr>
          <a:lstStyle/>
          <a:p>
            <a:pPr algn="ctr" rtl="1"/>
            <a:r>
              <a:rPr lang="ar-EG" altLang="ar-BH" b="1" dirty="0">
                <a:solidFill>
                  <a:srgbClr val="FF6600"/>
                </a:solidFill>
                <a:latin typeface="Frutiger LT Arabic 55 Roman" panose="01000000000000000000" pitchFamily="2" charset="-78"/>
                <a:cs typeface="+mn-cs"/>
              </a:rPr>
              <a:t>ما يستفاد من </a:t>
            </a:r>
            <a:r>
              <a:rPr lang="ar-BH" altLang="ar-BH" b="1" dirty="0">
                <a:solidFill>
                  <a:srgbClr val="FF6600"/>
                </a:solidFill>
                <a:latin typeface="Frutiger LT Arabic 55 Roman" panose="01000000000000000000" pitchFamily="2" charset="-78"/>
                <a:cs typeface="+mn-cs"/>
              </a:rPr>
              <a:t>الحديث الشريف:</a:t>
            </a:r>
            <a:endParaRPr lang="en-US" altLang="ar-BH" b="1" dirty="0">
              <a:solidFill>
                <a:srgbClr val="FF6600"/>
              </a:solidFill>
              <a:latin typeface="Frutiger LT Arabic 55 Roman" panose="01000000000000000000" pitchFamily="2" charset="-78"/>
              <a:cs typeface="+mn-cs"/>
            </a:endParaRPr>
          </a:p>
        </p:txBody>
      </p:sp>
      <p:sp>
        <p:nvSpPr>
          <p:cNvPr id="11" name="متوازي أضلاع 9"/>
          <p:cNvSpPr/>
          <p:nvPr/>
        </p:nvSpPr>
        <p:spPr>
          <a:xfrm>
            <a:off x="10908919" y="2519483"/>
            <a:ext cx="1014661" cy="1261208"/>
          </a:xfrm>
          <a:prstGeom prst="parallelogram">
            <a:avLst>
              <a:gd name="adj" fmla="val 6465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85943-6A98-46A8-ACF7-99452D907E35}"/>
              </a:ext>
            </a:extLst>
          </p:cNvPr>
          <p:cNvSpPr txBox="1"/>
          <p:nvPr/>
        </p:nvSpPr>
        <p:spPr>
          <a:xfrm>
            <a:off x="43785" y="4457396"/>
            <a:ext cx="10865134" cy="92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0000"/>
              </a:lnSpc>
            </a:pPr>
            <a:r>
              <a:rPr lang="ar-BH" altLang="ar-BH" sz="2400" b="1" dirty="0">
                <a:solidFill>
                  <a:prstClr val="black"/>
                </a:solidFill>
                <a:cs typeface="Frutiger LT Arabic 55 Roman" panose="01000000000000000000" pitchFamily="2" charset="-78"/>
              </a:rPr>
              <a:t> </a:t>
            </a:r>
            <a:r>
              <a:rPr lang="ar-BH" altLang="ar-BH" sz="3600" b="1" dirty="0">
                <a:solidFill>
                  <a:prstClr val="black"/>
                </a:solidFill>
                <a:cs typeface="Frutiger LT Arabic 55 Roman" panose="01000000000000000000" pitchFamily="2" charset="-78"/>
              </a:rPr>
              <a:t>2</a:t>
            </a:r>
            <a:r>
              <a:rPr lang="ar-BH" altLang="ar-BH" sz="3600" b="1" dirty="0">
                <a:solidFill>
                  <a:prstClr val="black"/>
                </a:solidFill>
              </a:rPr>
              <a:t> - المسلم يحرص على ترغيب النّاس في الإسلام، ولا يُنفّرهم منه.</a:t>
            </a:r>
            <a:r>
              <a:rPr lang="en-US" altLang="ar-BH" sz="3600" b="1" dirty="0">
                <a:solidFill>
                  <a:prstClr val="black"/>
                </a:solidFill>
              </a:rPr>
              <a:t>  </a:t>
            </a:r>
            <a:endParaRPr lang="ar-BH" altLang="ar-BH" sz="3600" b="1" dirty="0">
              <a:latin typeface="Frutiger LT Arabic 55 Roman" panose="010000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ar-SA" altLang="ar-BH" sz="14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6927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945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Down Ribbon 6"/>
          <p:cNvSpPr/>
          <p:nvPr/>
        </p:nvSpPr>
        <p:spPr>
          <a:xfrm>
            <a:off x="2106562" y="663677"/>
            <a:ext cx="7978876" cy="1206193"/>
          </a:xfrm>
          <a:prstGeom prst="ellipse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نشاط ختامي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690" y="2182761"/>
            <a:ext cx="11194026" cy="4173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600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1 – </a:t>
            </a: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اختر الإجابة الصحيحة من بين هذه العبارات:</a:t>
            </a:r>
          </a:p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يسّروا – لا تُنفّروا – لا تُعسّروا – بشّروا.</a:t>
            </a:r>
          </a:p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خففوا وسهلوا معناه: ....................................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</a:p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لا تُبعدوا النّاس عن الخير معناه: ............................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raditional Arabic" panose="02020603050405020304" pitchFamily="18" charset="-78"/>
              <a:ea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87769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2C52-7C3C-43C2-9B66-8C3B972A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54010"/>
            <a:ext cx="7280723" cy="1029641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solidFill>
                  <a:srgbClr val="C00000"/>
                </a:solidFill>
                <a:latin typeface="Traditional Arabic" panose="02020603050405020304" pitchFamily="18" charset="-78"/>
                <a:cs typeface="+mn-cs"/>
              </a:rPr>
              <a:t>الأهداف التعلمية:</a:t>
            </a:r>
            <a:r>
              <a:rPr lang="ar-BH" sz="6600" b="1" dirty="0">
                <a:solidFill>
                  <a:srgbClr val="C00000"/>
                </a:solidFill>
                <a:cs typeface="+mn-cs"/>
              </a:rPr>
              <a:t>  </a:t>
            </a:r>
            <a:endParaRPr lang="en-US" sz="6600" b="1" dirty="0">
              <a:solidFill>
                <a:srgbClr val="C00000"/>
              </a:solidFill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749596-62E5-4C3F-8848-4BBF0C7B2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3967"/>
              </p:ext>
            </p:extLst>
          </p:nvPr>
        </p:nvGraphicFramePr>
        <p:xfrm>
          <a:off x="387459" y="2181459"/>
          <a:ext cx="111487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53810"/>
            <a:ext cx="1646183" cy="1268068"/>
          </a:xfrm>
          <a:prstGeom prst="rect">
            <a:avLst/>
          </a:prstGeom>
        </p:spPr>
      </p:pic>
      <p:sp>
        <p:nvSpPr>
          <p:cNvPr id="6" name="مستطيل: زوايا قطرية مستديرة 40">
            <a:extLst>
              <a:ext uri="{FF2B5EF4-FFF2-40B4-BE49-F238E27FC236}">
                <a16:creationId xmlns:a16="http://schemas.microsoft.com/office/drawing/2014/main" id="{55772E6A-77A5-4B15-923D-3F7B16720704}"/>
              </a:ext>
            </a:extLst>
          </p:cNvPr>
          <p:cNvSpPr/>
          <p:nvPr/>
        </p:nvSpPr>
        <p:spPr>
          <a:xfrm>
            <a:off x="278969" y="1214258"/>
            <a:ext cx="9869645" cy="707886"/>
          </a:xfrm>
          <a:prstGeom prst="round2DiagRect">
            <a:avLst>
              <a:gd name="adj1" fmla="val 16667"/>
              <a:gd name="adj2" fmla="val 13450"/>
            </a:avLst>
          </a:prstGeom>
          <a:solidFill>
            <a:schemeClr val="bg2"/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مستطيل 2"/>
          <p:cNvSpPr/>
          <p:nvPr/>
        </p:nvSpPr>
        <p:spPr>
          <a:xfrm>
            <a:off x="387459" y="1216675"/>
            <a:ext cx="976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4000" b="1" dirty="0"/>
              <a:t>يتوقع من </a:t>
            </a:r>
            <a:r>
              <a:rPr lang="ar-SA" sz="4000" b="1" dirty="0"/>
              <a:t>المتعلم</a:t>
            </a:r>
            <a:r>
              <a:rPr lang="ar-BH" sz="4000" b="1" dirty="0"/>
              <a:t> في نهاية هذا الدرس </a:t>
            </a:r>
            <a:r>
              <a:rPr lang="ar-SA" sz="4000" b="1" dirty="0"/>
              <a:t>أن يكون قادرًا على</a:t>
            </a:r>
            <a:r>
              <a:rPr lang="ar-SA" sz="3200" b="1" dirty="0"/>
              <a:t>:</a:t>
            </a:r>
            <a:endParaRPr lang="ar-BH" sz="3200" dirty="0"/>
          </a:p>
        </p:txBody>
      </p:sp>
      <p:sp>
        <p:nvSpPr>
          <p:cNvPr id="7" name="مستطيل 6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1" name="سهم منحني إلى اليسار 10"/>
          <p:cNvSpPr/>
          <p:nvPr/>
        </p:nvSpPr>
        <p:spPr>
          <a:xfrm>
            <a:off x="10903539" y="1286767"/>
            <a:ext cx="1178102" cy="880563"/>
          </a:xfrm>
          <a:prstGeom prst="curvedLeftArrow">
            <a:avLst>
              <a:gd name="adj1" fmla="val 18357"/>
              <a:gd name="adj2" fmla="val 50000"/>
              <a:gd name="adj3" fmla="val 59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3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6687" y="1717812"/>
            <a:ext cx="11194026" cy="4173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1 – اختر الإجابة الصحيحة من بين هذه العبارات:</a:t>
            </a:r>
          </a:p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يسّروا – لا تُنفّروا – لا تُعسّروا – بشّروا.</a:t>
            </a:r>
          </a:p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خففوا وسهلوا معناه: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يسّروا</a:t>
            </a:r>
          </a:p>
          <a:p>
            <a:pPr lvl="0" algn="just" rtl="1">
              <a:lnSpc>
                <a:spcPct val="15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لا تُبعدوا النّاس عن الخير: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لا تُعسّروا</a:t>
            </a:r>
            <a:endParaRPr lang="en-US" sz="3200" b="1" dirty="0">
              <a:solidFill>
                <a:srgbClr val="FF0000"/>
              </a:solidFill>
              <a:latin typeface="Traditional Arabic" panose="02020603050405020304" pitchFamily="18" charset="-78"/>
              <a:ea typeface="Calibri" panose="020F0502020204030204" pitchFamily="34" charset="0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8D894A6-A0ED-4D0F-9B4D-46CE58C1AF69}"/>
              </a:ext>
            </a:extLst>
          </p:cNvPr>
          <p:cNvSpPr/>
          <p:nvPr/>
        </p:nvSpPr>
        <p:spPr>
          <a:xfrm>
            <a:off x="5042003" y="317440"/>
            <a:ext cx="2971800" cy="685800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3200" b="1" dirty="0">
                <a:solidFill>
                  <a:srgbClr val="FF0000"/>
                </a:solidFill>
              </a:rPr>
              <a:t>الجواب: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70100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5B3312-445C-4DA8-8D31-F53994231D01}"/>
              </a:ext>
            </a:extLst>
          </p:cNvPr>
          <p:cNvSpPr/>
          <p:nvPr/>
        </p:nvSpPr>
        <p:spPr>
          <a:xfrm>
            <a:off x="1356101" y="1979570"/>
            <a:ext cx="10090152" cy="4301818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50000"/>
              </a:lnSpc>
            </a:pP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من صفات المسلم أنّه يحمل الأمل والخير للنّاس.</a:t>
            </a:r>
          </a:p>
          <a:p>
            <a:pPr lvl="0" algn="r">
              <a:lnSpc>
                <a:spcPct val="150000"/>
              </a:lnSpc>
            </a:pP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(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الإسلام رسالة فيها مشقّة وحرج. </a:t>
            </a:r>
          </a:p>
          <a:p>
            <a:pPr lvl="0" algn="r">
              <a:lnSpc>
                <a:spcPct val="150000"/>
              </a:lnSpc>
            </a:pP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التّيْسير يعني أن يُؤدّي المسلم الفرائض بالشّكل الأسهل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من غير تكل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ّ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ف أو تشد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ّ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د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. </a:t>
            </a:r>
          </a:p>
          <a:p>
            <a:pPr lvl="0" algn="r">
              <a:lnSpc>
                <a:spcPct val="150000"/>
              </a:lnSpc>
            </a:pP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(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</a:t>
            </a:r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التّبشير هو أن نبيّن للنّاس فضل الله تعالى.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endParaRPr lang="ar-BH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</a:endParaRPr>
          </a:p>
          <a:p>
            <a:pPr lvl="0" algn="r">
              <a:lnSpc>
                <a:spcPct val="150000"/>
              </a:lnSpc>
            </a:pPr>
            <a:r>
              <a:rPr lang="ar-BH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aditional Arabic" panose="02020603050405020304" pitchFamily="18" charset="-78"/>
              </a:rPr>
              <a:t>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التّبشير هو أن نجعل النّاس يَقنطون من رحمة الله. </a:t>
            </a:r>
            <a:endParaRPr lang="ar-BH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D73DB-0E7A-4188-9997-17D7AE6682C6}"/>
              </a:ext>
            </a:extLst>
          </p:cNvPr>
          <p:cNvSpPr/>
          <p:nvPr/>
        </p:nvSpPr>
        <p:spPr>
          <a:xfrm>
            <a:off x="1356100" y="668590"/>
            <a:ext cx="1009015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2- ضع رمز صح  (√) أمام العبارة الصحيحة</a:t>
            </a:r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،</a:t>
            </a:r>
            <a:r>
              <a:rPr lang="ar-BH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ورمز خطأ (</a:t>
            </a:r>
            <a:r>
              <a:rPr lang="el-GR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×</a:t>
            </a:r>
            <a:r>
              <a:rPr lang="ar-BH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) أمام العبارة غير الصحيحة: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28624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5B3312-445C-4DA8-8D31-F53994231D01}"/>
              </a:ext>
            </a:extLst>
          </p:cNvPr>
          <p:cNvSpPr/>
          <p:nvPr/>
        </p:nvSpPr>
        <p:spPr>
          <a:xfrm>
            <a:off x="1295243" y="2200760"/>
            <a:ext cx="9810422" cy="4169044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√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من صفات المسلم أنّه يحمل الأمل والخير للنّاس.</a:t>
            </a:r>
          </a:p>
          <a:p>
            <a:pPr lvl="0" algn="r" rtl="1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 </a:t>
            </a:r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el-GR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χ</a:t>
            </a:r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BH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الإسلام رسالة فيها مشقّة وحرج.                              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     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     </a:t>
            </a:r>
          </a:p>
          <a:p>
            <a:pPr lvl="0" algn="r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√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التّيسير يعني أن يؤدّي المسلم الفرائض بالشّكل الأسهل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من غير تكل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ّ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ف أو تشد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ّ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د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.</a:t>
            </a:r>
            <a:r>
              <a:rPr lang="ar-SA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endParaRPr lang="ar-BH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</a:endParaRPr>
          </a:p>
          <a:p>
            <a:pPr lvl="0" algn="r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√</a:t>
            </a:r>
            <a:r>
              <a:rPr lang="ar-S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 </a:t>
            </a:r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التّبشير هو أن نُبيّن للنّاس فضل الله تعالى.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endParaRPr lang="ar-BH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( </a:t>
            </a:r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el-GR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χ</a:t>
            </a:r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 </a:t>
            </a:r>
            <a:r>
              <a:rPr lang="ar-BH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)</a:t>
            </a:r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ar-BH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</a:rPr>
              <a:t>التّبشير هو أن نجعل النّاس يَقنطون من رحمة الله. </a:t>
            </a:r>
            <a:endParaRPr lang="ar-BH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F8D894A6-A0ED-4D0F-9B4D-46CE58C1AF69}"/>
              </a:ext>
            </a:extLst>
          </p:cNvPr>
          <p:cNvSpPr/>
          <p:nvPr/>
        </p:nvSpPr>
        <p:spPr>
          <a:xfrm>
            <a:off x="4714554" y="82758"/>
            <a:ext cx="2971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4400" b="1" dirty="0">
                <a:solidFill>
                  <a:srgbClr val="FF0000"/>
                </a:solidFill>
              </a:rPr>
              <a:t>الجواب: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D73DB-0E7A-4188-9997-17D7AE6682C6}"/>
              </a:ext>
            </a:extLst>
          </p:cNvPr>
          <p:cNvSpPr/>
          <p:nvPr/>
        </p:nvSpPr>
        <p:spPr>
          <a:xfrm>
            <a:off x="1295243" y="878784"/>
            <a:ext cx="981042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2- ضع رمز صح (√) أمام العبارة الصحيحة</a:t>
            </a:r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،</a:t>
            </a:r>
            <a:r>
              <a:rPr lang="ar-BH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ورمز خطأ (</a:t>
            </a:r>
            <a:r>
              <a:rPr lang="el-GR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×</a:t>
            </a:r>
            <a:r>
              <a:rPr lang="ar-BH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) أمام العبارة غير الصحيحة: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372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900719" y="1855694"/>
            <a:ext cx="8568648" cy="3041151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" name="مستطيل 1"/>
          <p:cNvSpPr/>
          <p:nvPr/>
        </p:nvSpPr>
        <p:spPr>
          <a:xfrm>
            <a:off x="121024" y="1855694"/>
            <a:ext cx="10527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latin typeface="Times New Roman" panose="02020603050405020304" pitchFamily="18" charset="0"/>
                <a:cs typeface="Traditional Arabic" panose="02020603050405020304" pitchFamily="18" charset="-78"/>
                <a:sym typeface="AGA Arabesque" panose="05010101010101010101" pitchFamily="2" charset="2"/>
              </a:rPr>
              <a:t>                          </a:t>
            </a:r>
            <a:endParaRPr lang="ar-BH" sz="2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6425" y="3059895"/>
            <a:ext cx="6304931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sym typeface="AGA Arabesque" panose="05010101010101010101" pitchFamily="2" charset="2"/>
              </a:rPr>
              <a:t>وفقكم الله وسدّد خطاكم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00B9559-58B5-459A-838E-59C54E63D1ED}"/>
              </a:ext>
            </a:extLst>
          </p:cNvPr>
          <p:cNvSpPr txBox="1"/>
          <p:nvPr/>
        </p:nvSpPr>
        <p:spPr>
          <a:xfrm>
            <a:off x="3426731" y="1859566"/>
            <a:ext cx="551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7200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35500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1782" y="1671410"/>
            <a:ext cx="11468793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BH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عن أنس </a:t>
            </a:r>
            <a:r>
              <a:rPr lang="ar-BH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AGA Arabesque" panose="05010101010101010101" pitchFamily="2" charset="2"/>
              </a:rPr>
              <a:t> قال: قال رسول الله : </a:t>
            </a:r>
            <a:r>
              <a:rPr lang="ar-BH" sz="5400" dirty="0"/>
              <a:t>«يَسِّرُوا و</a:t>
            </a:r>
            <a:r>
              <a:rPr lang="ar-SA" sz="5400" dirty="0"/>
              <a:t>َلا</a:t>
            </a:r>
            <a:r>
              <a:rPr lang="ar-BH" sz="5400" dirty="0"/>
              <a:t>َ ت</a:t>
            </a:r>
            <a:r>
              <a:rPr lang="ar-SA" sz="5400" dirty="0"/>
              <a:t>ُ</a:t>
            </a:r>
            <a:r>
              <a:rPr lang="ar-BH" sz="5400" dirty="0"/>
              <a:t>عَسِّرُوا، وبَشِّرُوا،</a:t>
            </a:r>
            <a:r>
              <a:rPr lang="ar-SA" sz="5400" dirty="0"/>
              <a:t> </a:t>
            </a:r>
            <a:r>
              <a:rPr lang="ar-BH" sz="5400" dirty="0"/>
              <a:t>وَلاَ تُنَفِّرُوا». </a:t>
            </a:r>
            <a:endParaRPr lang="ar-BH" sz="5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  <a:sym typeface="AGA Arabesque" panose="05010101010101010101" pitchFamily="2" charset="2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08546" y="1407531"/>
            <a:ext cx="11838311" cy="4128745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60496" y="4773479"/>
            <a:ext cx="4441401" cy="10357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AGA Arabesque" panose="05010101010101010101" pitchFamily="2" charset="2"/>
              </a:rPr>
              <a:t>متفق عليه. </a:t>
            </a:r>
            <a:endParaRPr lang="ar-BH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ar-BH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516678" y="894354"/>
            <a:ext cx="2933608" cy="687347"/>
          </a:xfrm>
          <a:prstGeom prst="round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مستطيل 6"/>
          <p:cNvSpPr/>
          <p:nvPr/>
        </p:nvSpPr>
        <p:spPr>
          <a:xfrm>
            <a:off x="7516678" y="720621"/>
            <a:ext cx="2933608" cy="901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  <a:defRPr/>
            </a:pP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الحديث الشريف:</a:t>
            </a:r>
            <a:endParaRPr lang="ar-BH" sz="40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3983345" y="69327"/>
            <a:ext cx="3037104" cy="895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</a:rPr>
              <a:t>قراءة وحفظ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4378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/>
          <p:nvPr/>
        </p:nvSpPr>
        <p:spPr>
          <a:xfrm>
            <a:off x="547049" y="1172667"/>
            <a:ext cx="11042503" cy="1177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solidFill>
                  <a:prstClr val="black"/>
                </a:solidFill>
                <a:latin typeface="Frutiger LT Arabic 55 Roman" panose="01000000000000000000" pitchFamily="2" charset="-78"/>
              </a:rPr>
              <a:t>رتّب الأشكال من الأصغر إلى الأكبر للتّوصل إلى نصّ الحديث الشريف.</a:t>
            </a:r>
            <a:endParaRPr lang="ko-KR" altLang="en-US" dirty="0"/>
          </a:p>
        </p:txBody>
      </p:sp>
      <p:sp>
        <p:nvSpPr>
          <p:cNvPr id="13" name="Rectangle 8"/>
          <p:cNvSpPr/>
          <p:nvPr/>
        </p:nvSpPr>
        <p:spPr>
          <a:xfrm>
            <a:off x="11509867" y="1171658"/>
            <a:ext cx="159370" cy="11771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مستطيل 1"/>
          <p:cNvSpPr/>
          <p:nvPr/>
        </p:nvSpPr>
        <p:spPr>
          <a:xfrm>
            <a:off x="8175853" y="4007839"/>
            <a:ext cx="1745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 </a:t>
            </a:r>
            <a:r>
              <a:rPr lang="en-US" sz="28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  <a:endParaRPr lang="ar-BH" sz="2800" b="1" dirty="0"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8276241" y="5834911"/>
            <a:ext cx="1785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5961992" y="4672454"/>
            <a:ext cx="2078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705739" y="4518042"/>
            <a:ext cx="4347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 </a:t>
            </a:r>
            <a:br>
              <a:rPr lang="ar-BH" sz="32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</a:br>
            <a:r>
              <a:rPr lang="ar-BH" sz="3200" b="1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8298682" y="3485261"/>
            <a:ext cx="2051093" cy="22428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وبشّروا </a:t>
            </a:r>
          </a:p>
        </p:txBody>
      </p:sp>
      <p:sp>
        <p:nvSpPr>
          <p:cNvPr id="41" name="شكل بيضاوي 40"/>
          <p:cNvSpPr/>
          <p:nvPr/>
        </p:nvSpPr>
        <p:spPr>
          <a:xfrm>
            <a:off x="6329026" y="2481486"/>
            <a:ext cx="1823980" cy="17261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ولا تعسّروا</a:t>
            </a:r>
          </a:p>
        </p:txBody>
      </p:sp>
      <p:sp>
        <p:nvSpPr>
          <p:cNvPr id="43" name="شكل بيضاوي 42"/>
          <p:cNvSpPr/>
          <p:nvPr/>
        </p:nvSpPr>
        <p:spPr>
          <a:xfrm>
            <a:off x="6222515" y="4824977"/>
            <a:ext cx="1554718" cy="14712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يسّروا</a:t>
            </a:r>
            <a:endParaRPr lang="ar-BH" sz="2000" b="1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9FD5E4-1E8E-4CF0-886B-7B6AF7807DDF}"/>
              </a:ext>
            </a:extLst>
          </p:cNvPr>
          <p:cNvGrpSpPr/>
          <p:nvPr/>
        </p:nvGrpSpPr>
        <p:grpSpPr>
          <a:xfrm>
            <a:off x="3421972" y="2955429"/>
            <a:ext cx="2646329" cy="2504336"/>
            <a:chOff x="5662817" y="3090924"/>
            <a:chExt cx="2646329" cy="25043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شكل بيضاوي 41"/>
            <p:cNvSpPr/>
            <p:nvPr/>
          </p:nvSpPr>
          <p:spPr>
            <a:xfrm>
              <a:off x="5662817" y="3090924"/>
              <a:ext cx="2646329" cy="2504336"/>
            </a:xfrm>
            <a:prstGeom prst="ellips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1"/>
                </a:solidFill>
              </a:endParaRPr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5692020" y="4081482"/>
              <a:ext cx="25713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sz="3200" b="1" dirty="0"/>
                <a:t>ولا تنّفروا</a:t>
              </a:r>
            </a:p>
          </p:txBody>
        </p:sp>
      </p:grpSp>
      <p:sp>
        <p:nvSpPr>
          <p:cNvPr id="8" name="مستطيل 7"/>
          <p:cNvSpPr/>
          <p:nvPr/>
        </p:nvSpPr>
        <p:spPr>
          <a:xfrm>
            <a:off x="8481027" y="248722"/>
            <a:ext cx="11993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</a:rPr>
              <a:t>نشاط 1</a:t>
            </a:r>
          </a:p>
          <a:p>
            <a:endParaRPr lang="ar-BH" dirty="0"/>
          </a:p>
        </p:txBody>
      </p:sp>
      <p:sp>
        <p:nvSpPr>
          <p:cNvPr id="17" name="مستطيل 16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15656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5402360" y="2645363"/>
            <a:ext cx="2369976" cy="22428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47E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شكل بيضاوي 40"/>
          <p:cNvSpPr/>
          <p:nvPr/>
        </p:nvSpPr>
        <p:spPr>
          <a:xfrm>
            <a:off x="7981920" y="2797212"/>
            <a:ext cx="1823980" cy="17261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47E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شكل بيضاوي 41"/>
          <p:cNvSpPr/>
          <p:nvPr/>
        </p:nvSpPr>
        <p:spPr>
          <a:xfrm>
            <a:off x="2590800" y="2514600"/>
            <a:ext cx="2646329" cy="25043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47E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3" name="شكل بيضاوي 42"/>
          <p:cNvSpPr/>
          <p:nvPr/>
        </p:nvSpPr>
        <p:spPr>
          <a:xfrm>
            <a:off x="10087611" y="3031120"/>
            <a:ext cx="1554718" cy="14712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47E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9" name="مستطيل 38"/>
          <p:cNvSpPr/>
          <p:nvPr/>
        </p:nvSpPr>
        <p:spPr>
          <a:xfrm>
            <a:off x="2874725" y="3337103"/>
            <a:ext cx="207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latin typeface="Frutiger LT Arabic 55 Roman" panose="01000000000000000000" pitchFamily="2" charset="-78"/>
              </a:rPr>
              <a:t>ولا تنفّروا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994077" y="3368667"/>
            <a:ext cx="1186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atin typeface="Frutiger LT Arabic 55 Roman" panose="01000000000000000000" pitchFamily="2" charset="-78"/>
              </a:rPr>
              <a:t>وبشّروا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077296" y="3430222"/>
            <a:ext cx="174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latin typeface="Frutiger LT Arabic 55 Roman" panose="01000000000000000000" pitchFamily="2" charset="-78"/>
              </a:rPr>
              <a:t>ولا تعسّروا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10015484" y="3505158"/>
            <a:ext cx="178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latin typeface="Frutiger LT Arabic 55 Roman" panose="01000000000000000000" pitchFamily="2" charset="-78"/>
              </a:rPr>
              <a:t>يسّروا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237129" y="1083402"/>
            <a:ext cx="253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جواب</a:t>
            </a:r>
            <a:r>
              <a:rPr lang="ar-SA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النشاط</a:t>
            </a:r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1</a:t>
            </a:r>
            <a:r>
              <a:rPr lang="ar-SA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</a:t>
            </a:r>
            <a:endParaRPr lang="ar-BH" dirty="0"/>
          </a:p>
        </p:txBody>
      </p:sp>
      <p:sp>
        <p:nvSpPr>
          <p:cNvPr id="14" name="مستطيل 13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19735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1C735E-5D78-4C53-872F-38DEEDA7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32" y="297562"/>
            <a:ext cx="10515600" cy="745628"/>
          </a:xfrm>
        </p:spPr>
        <p:txBody>
          <a:bodyPr>
            <a:noAutofit/>
          </a:bodyPr>
          <a:lstStyle/>
          <a:p>
            <a:pPr algn="ctr"/>
            <a:r>
              <a:rPr lang="ar-BH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+mn-cs"/>
              </a:rPr>
              <a:t>التعريف براوي الحديث:</a:t>
            </a:r>
            <a:endParaRPr lang="en-US" sz="4800" b="1" dirty="0">
              <a:solidFill>
                <a:srgbClr val="C00000"/>
              </a:solidFill>
              <a:latin typeface="Traditional Arabic" panose="02020603050405020304" pitchFamily="18" charset="-78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82625" y="1395160"/>
            <a:ext cx="38983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+mn-cs"/>
              </a:rPr>
              <a:t>اسمه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482625" y="4531484"/>
            <a:ext cx="38854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/>
              <a:t>أعماله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82625" y="3500519"/>
            <a:ext cx="38983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solidFill>
                  <a:prstClr val="black"/>
                </a:solidFill>
                <a:latin typeface="Calibri"/>
                <a:cs typeface="+mn-cs"/>
              </a:rPr>
              <a:t>غزواته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482625" y="5681645"/>
            <a:ext cx="38983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+mn-cs"/>
              </a:rPr>
              <a:t>سنة وفاته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6701" y="1421951"/>
            <a:ext cx="68361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+mn-cs"/>
              </a:rPr>
              <a:t>أنس بن مالك بن النضر</a:t>
            </a:r>
            <a:r>
              <a:rPr lang="ar-BH" sz="4000" b="1" kern="0" dirty="0">
                <a:cs typeface="+mn-cs"/>
                <a:sym typeface="AGA Arabesque" panose="05010101010101010101" pitchFamily="2" charset="2"/>
              </a:rPr>
              <a:t></a:t>
            </a:r>
            <a:endParaRPr lang="ar-BH" sz="4000" b="1" kern="0" dirty="0">
              <a:cs typeface="+mn-cs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6701" y="3548657"/>
            <a:ext cx="68361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+mn-cs"/>
              </a:rPr>
              <a:t>شهد غزوة بدر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16702" y="4411292"/>
            <a:ext cx="69288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indent="0" algn="ctr" rtl="1" eaLnBrk="1" hangingPunct="1">
              <a:defRPr/>
            </a:pPr>
            <a:r>
              <a:rPr lang="ar-BH" sz="3600" b="1" kern="0" dirty="0">
                <a:cs typeface="+mn-cs"/>
              </a:rPr>
              <a:t>روى الكثير من أحاديث النبي ﷺ</a:t>
            </a:r>
            <a:r>
              <a:rPr lang="ar-SA" sz="3600" b="1" kern="0" dirty="0">
                <a:cs typeface="+mn-cs"/>
              </a:rPr>
              <a:t> و</a:t>
            </a:r>
            <a:r>
              <a:rPr lang="ar-BH" sz="3600" b="1" kern="0" dirty="0">
                <a:cs typeface="+mn-cs"/>
              </a:rPr>
              <a:t>خدم النبي </a:t>
            </a:r>
            <a:r>
              <a:rPr lang="ar-BH" sz="3600" b="1" kern="0" dirty="0">
                <a:cs typeface="+mn-cs"/>
                <a:sym typeface="AGA Arabesque" panose="05010101010101010101" pitchFamily="2" charset="2"/>
              </a:rPr>
              <a:t></a:t>
            </a:r>
            <a:r>
              <a:rPr lang="ar-SA" sz="3600" b="1" kern="0" dirty="0">
                <a:cs typeface="+mn-cs"/>
                <a:sym typeface="AGA Arabesque" panose="05010101010101010101" pitchFamily="2" charset="2"/>
              </a:rPr>
              <a:t> </a:t>
            </a:r>
            <a:r>
              <a:rPr lang="ar-BH" sz="3600" b="1" kern="0" dirty="0">
                <a:cs typeface="+mn-cs"/>
                <a:sym typeface="AGA Arabesque" panose="05010101010101010101" pitchFamily="2" charset="2"/>
              </a:rPr>
              <a:t>10 سنين</a:t>
            </a:r>
            <a:r>
              <a:rPr lang="ar-BH" sz="3600" b="1" kern="0" dirty="0">
                <a:cs typeface="+mn-cs"/>
              </a:rPr>
              <a:t>     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6702" y="5678244"/>
            <a:ext cx="69288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+mn-cs"/>
              </a:rPr>
              <a:t>90 هجرية</a:t>
            </a:r>
            <a:r>
              <a:rPr lang="ar-SA" sz="3600" b="1" kern="0" dirty="0">
                <a:cs typeface="+mn-cs"/>
              </a:rPr>
              <a:t> أو بعدها</a:t>
            </a:r>
            <a:endParaRPr lang="ar-BH" sz="3600" b="1" kern="0" dirty="0"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6840804" y="1343137"/>
            <a:ext cx="830250" cy="86551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Down Arrow 16"/>
          <p:cNvSpPr/>
          <p:nvPr/>
        </p:nvSpPr>
        <p:spPr>
          <a:xfrm rot="5400000">
            <a:off x="6851535" y="3478903"/>
            <a:ext cx="830250" cy="86551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Down Arrow 17"/>
          <p:cNvSpPr/>
          <p:nvPr/>
        </p:nvSpPr>
        <p:spPr>
          <a:xfrm rot="5400000">
            <a:off x="6851535" y="4509223"/>
            <a:ext cx="830250" cy="86551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Down Arrow 18"/>
          <p:cNvSpPr/>
          <p:nvPr/>
        </p:nvSpPr>
        <p:spPr>
          <a:xfrm rot="5400000">
            <a:off x="6851535" y="5526664"/>
            <a:ext cx="830250" cy="86551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493356" y="2461969"/>
            <a:ext cx="38983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/>
              <a:t>علاقته بالنّبي </a:t>
            </a:r>
            <a:r>
              <a:rPr lang="ar-BH" sz="3600" b="1" kern="0" dirty="0">
                <a:sym typeface="AGA Arabesque" panose="05010101010101010101" pitchFamily="2" charset="2"/>
              </a:rPr>
              <a:t></a:t>
            </a:r>
            <a:endParaRPr lang="ar-BH" sz="3600" b="1" kern="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6701" y="2473718"/>
            <a:ext cx="68361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rtl="1" eaLnBrk="1" hangingPunct="1">
              <a:defRPr/>
            </a:pPr>
            <a:r>
              <a:rPr lang="ar-BH" sz="3600" b="1" kern="0" dirty="0"/>
              <a:t>ص</a:t>
            </a:r>
            <a:r>
              <a:rPr lang="ar-SA" sz="3600" b="1" kern="0" dirty="0"/>
              <a:t>حابي</a:t>
            </a:r>
            <a:r>
              <a:rPr lang="ar-BH" sz="3600" b="1" kern="0" dirty="0"/>
              <a:t> أنصاري وخادمه</a:t>
            </a:r>
            <a:r>
              <a:rPr lang="ar-SA" sz="3600" b="1" kern="0" dirty="0">
                <a:solidFill>
                  <a:prstClr val="black"/>
                </a:solidFill>
                <a:sym typeface="AGA Arabesque" panose="05010101010101010101" pitchFamily="2" charset="2"/>
              </a:rPr>
              <a:t> </a:t>
            </a:r>
            <a:r>
              <a:rPr lang="ar-BH" sz="3600" b="1" kern="0" dirty="0">
                <a:solidFill>
                  <a:prstClr val="black"/>
                </a:solidFill>
                <a:sym typeface="AGA Arabesque" panose="05010101010101010101" pitchFamily="2" charset="2"/>
              </a:rPr>
              <a:t></a:t>
            </a:r>
            <a:r>
              <a:rPr lang="ar-SA" sz="3600" b="1" kern="0" dirty="0"/>
              <a:t> </a:t>
            </a:r>
            <a:endParaRPr lang="ar-BH" sz="3600" b="1" kern="0" dirty="0"/>
          </a:p>
        </p:txBody>
      </p:sp>
      <p:sp>
        <p:nvSpPr>
          <p:cNvPr id="22" name="Down Arrow 21"/>
          <p:cNvSpPr/>
          <p:nvPr/>
        </p:nvSpPr>
        <p:spPr>
          <a:xfrm rot="5400000">
            <a:off x="6838656" y="2461462"/>
            <a:ext cx="830250" cy="86551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23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2411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85261" y="213728"/>
            <a:ext cx="2310544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نشاط 2</a:t>
            </a:r>
            <a:r>
              <a:rPr lang="ar-B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064" y="1043190"/>
            <a:ext cx="11805126" cy="8083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اختر الرقم المناسب من العمود الأول ثم اكتبه أمام ما يناسبه في العمود الثاني: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68319"/>
              </p:ext>
            </p:extLst>
          </p:nvPr>
        </p:nvGraphicFramePr>
        <p:xfrm>
          <a:off x="907551" y="1926673"/>
          <a:ext cx="10219362" cy="422467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1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23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الرقم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العمود الأول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algn="ctr" rtl="1"/>
                      <a:r>
                        <a:rPr lang="ar-BH" sz="3200" b="1" dirty="0"/>
                        <a:t> </a:t>
                      </a:r>
                      <a:endParaRPr lang="ar-BH" sz="32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الرقم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العمود الثاني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4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1</a:t>
                      </a:r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اسم راوي</a:t>
                      </a:r>
                      <a:r>
                        <a:rPr lang="ar-BH" sz="2800" b="1" baseline="0" dirty="0"/>
                        <a:t> الحديث</a:t>
                      </a:r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0" dirty="0"/>
                        <a:t> </a:t>
                      </a:r>
                      <a:endParaRPr lang="ar-BH" sz="2800" b="1" kern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0" dirty="0"/>
                        <a:t>سنة 90هـ</a:t>
                      </a:r>
                      <a:r>
                        <a:rPr lang="ar-SA" sz="2800" b="1" kern="0" dirty="0"/>
                        <a:t> أو بعدها</a:t>
                      </a:r>
                      <a:endParaRPr lang="ar-BH" sz="2800" b="1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800" b="1" kern="1200" dirty="0"/>
                    </a:p>
                    <a:p>
                      <a:pPr algn="ctr"/>
                      <a:r>
                        <a:rPr lang="en-US" sz="2800" b="1" dirty="0"/>
                        <a:t>2</a:t>
                      </a:r>
                      <a:endParaRPr lang="ar-BH" sz="2800" b="1" dirty="0"/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غزواته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 </a:t>
                      </a:r>
                      <a:endParaRPr lang="ar-BH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0" dirty="0"/>
                        <a:t>أنس بن مالك </a:t>
                      </a:r>
                      <a:r>
                        <a:rPr lang="ar-BH" sz="2800" b="1" kern="0" dirty="0">
                          <a:sym typeface="AGA Arabesque" panose="05010101010101010101" pitchFamily="2" charset="2"/>
                        </a:rPr>
                        <a:t></a:t>
                      </a:r>
                      <a:endParaRPr lang="ar-BH" sz="2800" b="1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560">
                <a:tc rowSpan="2">
                  <a:txBody>
                    <a:bodyPr/>
                    <a:lstStyle/>
                    <a:p>
                      <a:pPr algn="ctr"/>
                      <a:r>
                        <a:rPr lang="ar-BH" sz="2800" b="1"/>
                        <a:t>3</a:t>
                      </a:r>
                      <a:endParaRPr lang="ar-BH" sz="2800" b="1" dirty="0"/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من أعماله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3200" b="1" dirty="0"/>
                        <a:t> </a:t>
                      </a:r>
                      <a:endParaRPr lang="ar-SA" b="1" dirty="0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700" b="1" dirty="0">
                          <a:cs typeface="+mn-cs"/>
                        </a:rPr>
                        <a:t>صحابي أنصاري وخادمه</a:t>
                      </a:r>
                      <a:r>
                        <a:rPr lang="ar-SA" sz="2700" b="1" dirty="0">
                          <a:cs typeface="+mn-cs"/>
                        </a:rPr>
                        <a:t> </a:t>
                      </a:r>
                      <a:r>
                        <a:rPr kumimoji="0" lang="ar-BH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GA Arabesque" panose="05010101010101010101" pitchFamily="2" charset="2"/>
                        </a:rPr>
                        <a:t></a:t>
                      </a:r>
                      <a:endParaRPr lang="ar-SA" b="1" dirty="0">
                        <a:cs typeface="+mn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0803438"/>
                  </a:ext>
                </a:extLst>
              </a:tr>
              <a:tr h="273654">
                <a:tc vMerge="1">
                  <a:txBody>
                    <a:bodyPr/>
                    <a:lstStyle/>
                    <a:p>
                      <a:pPr algn="ctr"/>
                      <a:endParaRPr lang="ar-BH" sz="2800" b="1" dirty="0"/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r-BH" sz="2800" b="1" dirty="0"/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BH" sz="2800" b="1"/>
                        <a:t> </a:t>
                      </a:r>
                      <a:endParaRPr lang="ar-SA" b="1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2800" b="1" kern="0" dirty="0"/>
                        <a:t>شهد غزوة بدر</a:t>
                      </a:r>
                      <a:endParaRPr lang="ar-SA" b="1" dirty="0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5473265"/>
                  </a:ext>
                </a:extLst>
              </a:tr>
              <a:tr h="426017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4</a:t>
                      </a:r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سنة وفاته</a:t>
                      </a:r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ar-BH" dirty="0"/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kern="0" dirty="0">
                        <a:solidFill>
                          <a:prstClr val="black"/>
                        </a:solidFill>
                        <a:latin typeface="+mn-lt"/>
                        <a:cs typeface="+mj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28">
                <a:tc vMerge="1"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BH" sz="3200" b="1"/>
                        <a:t> </a:t>
                      </a:r>
                      <a:endParaRPr lang="ar-SA" b="1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2800" b="1" kern="0" dirty="0"/>
                        <a:t>روى الكثير من أحاديث النبي </a:t>
                      </a:r>
                      <a:r>
                        <a:rPr lang="ar-BH" sz="2800" b="1" kern="0" dirty="0">
                          <a:sym typeface="AGA Arabesque" panose="05010101010101010101" pitchFamily="2" charset="2"/>
                        </a:rPr>
                        <a:t></a:t>
                      </a:r>
                      <a:r>
                        <a:rPr lang="ar-BH" sz="2800" b="1" kern="0" dirty="0"/>
                        <a:t> </a:t>
                      </a:r>
                      <a:endParaRPr lang="ar-SA" b="1" dirty="0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599122"/>
                  </a:ext>
                </a:extLst>
              </a:tr>
              <a:tr h="639234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5</a:t>
                      </a:r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علاقته بالنبي </a:t>
                      </a:r>
                      <a:r>
                        <a:rPr lang="ar-BH" sz="2800" b="1" dirty="0">
                          <a:sym typeface="AGA Arabesque" panose="05010101010101010101" pitchFamily="2" charset="2"/>
                        </a:rPr>
                        <a:t></a:t>
                      </a:r>
                      <a:endParaRPr lang="ar-BH" sz="28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ar-BH" sz="3200" dirty="0"/>
                        <a:t> </a:t>
                      </a:r>
                      <a:endParaRPr lang="ar-BH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vl="0" algn="ctr" rtl="1" eaLnBrk="1" hangingPunct="1">
                        <a:defRPr/>
                      </a:pPr>
                      <a:r>
                        <a:rPr lang="ar-BH" sz="2800" kern="0" dirty="0"/>
                        <a:t>روى الكثير من أحاديث النبي </a:t>
                      </a:r>
                      <a:r>
                        <a:rPr lang="ar-BH" sz="2800" kern="0" dirty="0">
                          <a:sym typeface="AGA Arabesque" panose="05010101010101010101" pitchFamily="2" charset="2"/>
                        </a:rPr>
                        <a:t></a:t>
                      </a:r>
                      <a:r>
                        <a:rPr lang="ar-BH" sz="2800" kern="0" dirty="0"/>
                        <a:t> </a:t>
                      </a:r>
                      <a:endParaRPr lang="ar-BH" sz="2800" b="1" kern="0" dirty="0">
                        <a:solidFill>
                          <a:prstClr val="black"/>
                        </a:solidFill>
                        <a:latin typeface="+mn-lt"/>
                        <a:cs typeface="+mj-cs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47562" y="78830"/>
            <a:ext cx="4203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BH" sz="66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</a:t>
            </a:r>
            <a:endParaRPr lang="en-US" sz="6600" b="1" dirty="0">
              <a:solidFill>
                <a:srgbClr val="C00000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1C735E-5D78-4C53-872F-38DEEDA76FF2}"/>
              </a:ext>
            </a:extLst>
          </p:cNvPr>
          <p:cNvSpPr txBox="1">
            <a:spLocks/>
          </p:cNvSpPr>
          <p:nvPr/>
        </p:nvSpPr>
        <p:spPr>
          <a:xfrm>
            <a:off x="824132" y="297562"/>
            <a:ext cx="10515600" cy="745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+mn-cs"/>
              </a:rPr>
              <a:t>التعريف براوي الحديث:</a:t>
            </a:r>
            <a:endParaRPr lang="en-US" sz="4800" b="1" dirty="0">
              <a:solidFill>
                <a:srgbClr val="C00000"/>
              </a:solidFill>
              <a:latin typeface="Traditional Arabic" panose="02020603050405020304" pitchFamily="18" charset="-78"/>
              <a:cs typeface="+mn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93942" y="349049"/>
            <a:ext cx="23862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rtl="1"/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جواب</a:t>
            </a:r>
            <a:r>
              <a:rPr lang="ar-SA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النشاط 2</a:t>
            </a:r>
            <a:endParaRPr lang="en-US" sz="3200" b="1" dirty="0">
              <a:solidFill>
                <a:srgbClr val="C00000"/>
              </a:solidFill>
              <a:latin typeface="Traditional Arabic" panose="02020603050405020304" pitchFamily="18" charset="-7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88014"/>
              </p:ext>
            </p:extLst>
          </p:nvPr>
        </p:nvGraphicFramePr>
        <p:xfrm>
          <a:off x="653143" y="1926673"/>
          <a:ext cx="5921820" cy="435801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609">
                <a:tc rowSpan="6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+mj-cs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imes New Roman" pitchFamily="18" charset="0"/>
                          <a:cs typeface="Times New Roman" pitchFamily="18" charset="0"/>
                        </a:rPr>
                        <a:t>الرقم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imes New Roman" pitchFamily="18" charset="0"/>
                          <a:cs typeface="Times New Roman" pitchFamily="18" charset="0"/>
                        </a:rPr>
                        <a:t>العمود الثاني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557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BH" sz="2800" b="1" kern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سنة 90هـ</a:t>
                      </a:r>
                      <a:r>
                        <a:rPr lang="ar-SA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أو بعدها</a:t>
                      </a:r>
                      <a:endParaRPr lang="ar-BH" sz="2800" b="1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22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BH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أنس بن مالك </a:t>
                      </a: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GA Arabesque" panose="05010101010101010101" pitchFamily="2" charset="2"/>
                        </a:rPr>
                        <a:t></a:t>
                      </a:r>
                      <a:endParaRPr lang="ar-BH" sz="2800" b="1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709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ar-BH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صحابي أنصاري وخادمه</a:t>
                      </a:r>
                      <a:r>
                        <a:rPr lang="ar-SA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BH" sz="2800" b="1" kern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GA Arabesque" panose="05010101010101010101" pitchFamily="2" charset="2"/>
                        </a:rPr>
                        <a:t></a:t>
                      </a:r>
                      <a:endParaRPr lang="ar-BH" sz="2800" b="1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311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BH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شهد غزوة بدر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505">
                <a:tc v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BH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lvl="0" algn="ctr" rtl="1" eaLnBrk="1" hangingPunct="1">
                        <a:defRPr/>
                      </a:pP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روى الكثير من أحاديث النبي </a:t>
                      </a: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GA Arabesque" panose="05010101010101010101" pitchFamily="2" charset="2"/>
                        </a:rPr>
                        <a:t></a:t>
                      </a:r>
                      <a:r>
                        <a:rPr lang="ar-BH" sz="28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710576"/>
              </p:ext>
            </p:extLst>
          </p:nvPr>
        </p:nvGraphicFramePr>
        <p:xfrm>
          <a:off x="404734" y="1323438"/>
          <a:ext cx="10785042" cy="43229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9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591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الكلمة</a:t>
                      </a:r>
                      <a:r>
                        <a:rPr lang="ar-BH" sz="4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BH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+mn-cs"/>
                        </a:rPr>
                        <a:t>معناها</a:t>
                      </a:r>
                      <a:r>
                        <a:rPr lang="ar-BH" sz="3600" b="1" dirty="0"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35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يسّروا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خفّفوا وسهّلوا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35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تُعسّروا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تُشدّدوا على الناس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45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بشّروا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اذكروا ما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يبعث الأمل في النفوس</a:t>
                      </a:r>
                      <a:endParaRPr lang="ar-BH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19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تُنفّروا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تُبعدوا الناس عن الخير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6261" y="-294467"/>
            <a:ext cx="46932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BH" sz="4000" b="1" dirty="0">
                <a:latin typeface="Traditional Arabic" panose="02020603050405020304" pitchFamily="18" charset="-78"/>
              </a:rPr>
              <a:t>معاني المفردات: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40395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41886"/>
              </p:ext>
            </p:extLst>
          </p:nvPr>
        </p:nvGraphicFramePr>
        <p:xfrm>
          <a:off x="6845498" y="1871935"/>
          <a:ext cx="4468265" cy="34594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82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الكلمة</a:t>
                      </a:r>
                      <a:r>
                        <a:rPr lang="ar-BH" sz="400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 ( أ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1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  ( أ 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يسّروا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  </a:t>
                      </a:r>
                      <a:r>
                        <a:rPr lang="en-US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 </a:t>
                      </a:r>
                      <a:endParaRPr lang="ar-BH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1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  (ب)-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تُعسّروا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1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  (ج)- بشّروا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1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  ( د 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لا تُنفّروا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443" y="983412"/>
            <a:ext cx="11554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* </a:t>
            </a:r>
            <a:r>
              <a:rPr lang="ar-BH" sz="3600" b="1" dirty="0">
                <a:latin typeface="Traditional Arabic" panose="02020603050405020304" pitchFamily="18" charset="-78"/>
              </a:rPr>
              <a:t>ضع رمز الإجابة الصحيحة في العمود (ب) بما يناسبها من العمود (أ):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90C5DC-DBB4-49FE-B57D-551BBC0C1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4280"/>
              </p:ext>
            </p:extLst>
          </p:nvPr>
        </p:nvGraphicFramePr>
        <p:xfrm>
          <a:off x="405443" y="1849563"/>
          <a:ext cx="5638162" cy="34818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3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479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معناها</a:t>
                      </a:r>
                      <a:r>
                        <a:rPr lang="ar-BH" sz="3600" b="1" baseline="0" dirty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 ( ب ) </a:t>
                      </a:r>
                      <a:endParaRPr lang="ar-BH" sz="3600" b="1" dirty="0">
                        <a:solidFill>
                          <a:srgbClr val="FFFF00"/>
                        </a:solidFill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9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   )-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+mn-cs"/>
                        </a:rPr>
                        <a:t>لا تُبعدوا الناس عن الخير</a:t>
                      </a:r>
                      <a:endParaRPr lang="ar-BH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09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   )- اذكروا ما يبعث الأمل في النفوس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09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</a:t>
                      </a:r>
                      <a:r>
                        <a:rPr lang="ar-SA" sz="3200" b="1" dirty="0">
                          <a:latin typeface="Traditional Arabic" panose="02020603050405020304" pitchFamily="18" charset="-78"/>
                          <a:cs typeface="+mn-cs"/>
                        </a:rPr>
                        <a:t> 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  )- لا تُشدّدوا على الناس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09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+mn-cs"/>
                        </a:rPr>
                        <a:t>(    )- خفّفوا وسهّلوا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414319" y="373273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نشاط 3</a:t>
            </a:r>
            <a:endParaRPr lang="ar-BH" dirty="0"/>
          </a:p>
        </p:txBody>
      </p:sp>
      <p:sp>
        <p:nvSpPr>
          <p:cNvPr id="7" name="مستطيل 6"/>
          <p:cNvSpPr/>
          <p:nvPr/>
        </p:nvSpPr>
        <p:spPr>
          <a:xfrm>
            <a:off x="179216" y="51593"/>
            <a:ext cx="3179126" cy="47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75000"/>
                  </a:schemeClr>
                </a:solidFill>
              </a:rPr>
              <a:t>الدين يسر </a:t>
            </a:r>
            <a:r>
              <a:rPr lang="ar-BH" sz="2400" b="1" dirty="0">
                <a:solidFill>
                  <a:schemeClr val="tx1"/>
                </a:solidFill>
              </a:rPr>
              <a:t>\ </a:t>
            </a:r>
            <a:r>
              <a:rPr lang="ar-BH" sz="24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20911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3268</TotalTime>
  <Words>1349</Words>
  <Application>Microsoft Office PowerPoint</Application>
  <PresentationFormat>Widescreen</PresentationFormat>
  <Paragraphs>257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AGA Arabesque</vt:lpstr>
      <vt:lpstr>Arabic Typesetting</vt:lpstr>
      <vt:lpstr>Arial</vt:lpstr>
      <vt:lpstr>Arial Narrow</vt:lpstr>
      <vt:lpstr>Calibri</vt:lpstr>
      <vt:lpstr>Calibri Light</vt:lpstr>
      <vt:lpstr>Candara</vt:lpstr>
      <vt:lpstr>Franklin Gothic Book</vt:lpstr>
      <vt:lpstr>Frutiger LT Arabic 55 Roman</vt:lpstr>
      <vt:lpstr>Sakkal Majalla</vt:lpstr>
      <vt:lpstr>Times New Roman</vt:lpstr>
      <vt:lpstr>Traditional Arabic</vt:lpstr>
      <vt:lpstr>Wingdings 2</vt:lpstr>
      <vt:lpstr>Office Theme</vt:lpstr>
      <vt:lpstr>1_Office Theme</vt:lpstr>
      <vt:lpstr>PowerPoint Presentation</vt:lpstr>
      <vt:lpstr>الأهداف التعلمية:  </vt:lpstr>
      <vt:lpstr>PowerPoint Presentation</vt:lpstr>
      <vt:lpstr>PowerPoint Presentation</vt:lpstr>
      <vt:lpstr>PowerPoint Presentation</vt:lpstr>
      <vt:lpstr>التعريف براوي الحديث:</vt:lpstr>
      <vt:lpstr>نشاط 2 </vt:lpstr>
      <vt:lpstr>PowerPoint Presentation</vt:lpstr>
      <vt:lpstr>PowerPoint Presentation</vt:lpstr>
      <vt:lpstr>PowerPoint Presentation</vt:lpstr>
      <vt:lpstr>   نشاط 4              </vt:lpstr>
      <vt:lpstr> </vt:lpstr>
      <vt:lpstr>نشاط 5:   </vt:lpstr>
      <vt:lpstr>جواب النشاط 5:        </vt:lpstr>
      <vt:lpstr> </vt:lpstr>
      <vt:lpstr>نشاط 7:</vt:lpstr>
      <vt:lpstr> </vt:lpstr>
      <vt:lpstr>ما يستفاد من الحديث الشريف: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Fatima Hussein Alrumaithi</cp:lastModifiedBy>
  <cp:revision>380</cp:revision>
  <dcterms:created xsi:type="dcterms:W3CDTF">2020-03-04T10:47:58Z</dcterms:created>
  <dcterms:modified xsi:type="dcterms:W3CDTF">2020-08-12T05:15:40Z</dcterms:modified>
</cp:coreProperties>
</file>