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6" r:id="rId2"/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3" r:id="rId13"/>
    <p:sldId id="278" r:id="rId14"/>
    <p:sldId id="281" r:id="rId15"/>
    <p:sldId id="274" r:id="rId16"/>
    <p:sldId id="279" r:id="rId17"/>
    <p:sldId id="283" r:id="rId18"/>
    <p:sldId id="295" r:id="rId19"/>
    <p:sldId id="285" r:id="rId20"/>
    <p:sldId id="290" r:id="rId21"/>
    <p:sldId id="293" r:id="rId22"/>
    <p:sldId id="380" r:id="rId23"/>
    <p:sldId id="381" r:id="rId24"/>
    <p:sldId id="294" r:id="rId25"/>
    <p:sldId id="297" r:id="rId26"/>
    <p:sldId id="260" r:id="rId27"/>
    <p:sldId id="298" r:id="rId28"/>
    <p:sldId id="299" r:id="rId29"/>
    <p:sldId id="300" r:id="rId30"/>
    <p:sldId id="271" r:id="rId31"/>
    <p:sldId id="272" r:id="rId32"/>
    <p:sldId id="301" r:id="rId33"/>
    <p:sldId id="302" r:id="rId34"/>
    <p:sldId id="275" r:id="rId35"/>
    <p:sldId id="280" r:id="rId36"/>
    <p:sldId id="286" r:id="rId37"/>
    <p:sldId id="289" r:id="rId38"/>
    <p:sldId id="291" r:id="rId39"/>
    <p:sldId id="292" r:id="rId40"/>
    <p:sldId id="303" r:id="rId41"/>
    <p:sldId id="304" r:id="rId42"/>
    <p:sldId id="305" r:id="rId43"/>
    <p:sldId id="276" r:id="rId44"/>
    <p:sldId id="287" r:id="rId45"/>
    <p:sldId id="306" r:id="rId46"/>
    <p:sldId id="307" r:id="rId47"/>
    <p:sldId id="308" r:id="rId48"/>
    <p:sldId id="309" r:id="rId49"/>
    <p:sldId id="310" r:id="rId50"/>
    <p:sldId id="288" r:id="rId51"/>
    <p:sldId id="311" r:id="rId52"/>
    <p:sldId id="312" r:id="rId53"/>
    <p:sldId id="257" r:id="rId54"/>
    <p:sldId id="313" r:id="rId55"/>
    <p:sldId id="314" r:id="rId56"/>
    <p:sldId id="315" r:id="rId57"/>
    <p:sldId id="267" r:id="rId58"/>
    <p:sldId id="268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277" r:id="rId67"/>
    <p:sldId id="323" r:id="rId68"/>
    <p:sldId id="324" r:id="rId69"/>
    <p:sldId id="325" r:id="rId70"/>
    <p:sldId id="284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259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282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54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518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067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4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069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97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10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38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142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97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220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6130-36F8-4D00-AD35-FA42C65E1AA2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8438-9CF6-48E0-B4EC-A296C87DE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614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8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0.wdp"/><Relationship Id="rId5" Type="http://schemas.openxmlformats.org/officeDocument/2006/relationships/image" Target="../media/image69.png"/><Relationship Id="rId4" Type="http://schemas.microsoft.com/office/2007/relationships/hdphoto" Target="../media/hdphoto39.wdp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1.wdp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_rels/slide118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12" Type="http://schemas.microsoft.com/office/2007/relationships/hdphoto" Target="../media/hdphoto45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2.wdp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microsoft.com/office/2007/relationships/hdphoto" Target="../media/hdphoto44.wdp"/><Relationship Id="rId4" Type="http://schemas.microsoft.com/office/2007/relationships/hdphoto" Target="../media/hdphoto1.wdp"/><Relationship Id="rId9" Type="http://schemas.openxmlformats.org/officeDocument/2006/relationships/image" Target="../media/image7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6.wdp"/><Relationship Id="rId5" Type="http://schemas.openxmlformats.org/officeDocument/2006/relationships/image" Target="../media/image75.png"/><Relationship Id="rId4" Type="http://schemas.microsoft.com/office/2007/relationships/hdphoto" Target="../media/hdphoto1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7.wdp"/><Relationship Id="rId5" Type="http://schemas.openxmlformats.org/officeDocument/2006/relationships/image" Target="../media/image76.png"/><Relationship Id="rId4" Type="http://schemas.microsoft.com/office/2007/relationships/hdphoto" Target="../media/hdphoto1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8.wdp"/><Relationship Id="rId5" Type="http://schemas.openxmlformats.org/officeDocument/2006/relationships/image" Target="../media/image77.png"/><Relationship Id="rId4" Type="http://schemas.microsoft.com/office/2007/relationships/hdphoto" Target="../media/hdphoto1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9.wdp"/><Relationship Id="rId4" Type="http://schemas.openxmlformats.org/officeDocument/2006/relationships/image" Target="../media/image7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0.wdp"/><Relationship Id="rId4" Type="http://schemas.openxmlformats.org/officeDocument/2006/relationships/image" Target="../media/image8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1.wdp"/><Relationship Id="rId4" Type="http://schemas.openxmlformats.org/officeDocument/2006/relationships/image" Target="../media/image81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9.png"/><Relationship Id="rId10" Type="http://schemas.microsoft.com/office/2007/relationships/hdphoto" Target="../media/hdphoto15.wdp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tmp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tmp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19.wdp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1.png"/><Relationship Id="rId7" Type="http://schemas.openxmlformats.org/officeDocument/2006/relationships/image" Target="../media/image4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0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51.png"/><Relationship Id="rId4" Type="http://schemas.microsoft.com/office/2007/relationships/hdphoto" Target="../media/hdphoto22.wdp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0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microsoft.com/office/2007/relationships/hdphoto" Target="../media/hdphoto2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microsoft.com/office/2007/relationships/hdphoto" Target="../media/hdphoto22.wdp"/><Relationship Id="rId9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microsoft.com/office/2007/relationships/hdphoto" Target="../media/hdphoto22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7.wdp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0.wdp"/><Relationship Id="rId5" Type="http://schemas.openxmlformats.org/officeDocument/2006/relationships/image" Target="../media/image5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1.wdp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2.wdp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3.wdp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4.wdp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5.wdp"/><Relationship Id="rId5" Type="http://schemas.openxmlformats.org/officeDocument/2006/relationships/image" Target="../media/image64.png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11.png"/><Relationship Id="rId7" Type="http://schemas.openxmlformats.org/officeDocument/2006/relationships/image" Target="../media/image6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6.wdp"/><Relationship Id="rId5" Type="http://schemas.openxmlformats.org/officeDocument/2006/relationships/image" Target="../media/image65.png"/><Relationship Id="rId10" Type="http://schemas.microsoft.com/office/2007/relationships/hdphoto" Target="../media/hdphoto38.wdp"/><Relationship Id="rId4" Type="http://schemas.microsoft.com/office/2007/relationships/hdphoto" Target="../media/hdphoto1.wdp"/><Relationship Id="rId9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1265F72-6B8A-FB4E-A3D3-A8E2BABFF73F}"/>
              </a:ext>
            </a:extLst>
          </p:cNvPr>
          <p:cNvSpPr/>
          <p:nvPr/>
        </p:nvSpPr>
        <p:spPr>
          <a:xfrm>
            <a:off x="2105433" y="1043480"/>
            <a:ext cx="7981133" cy="1643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موسوعة مادة الدراسات الإسلامية</a:t>
            </a:r>
          </a:p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الصف الثالث متوسط </a:t>
            </a:r>
          </a:p>
        </p:txBody>
      </p:sp>
      <p:sp>
        <p:nvSpPr>
          <p:cNvPr id="7" name="عملية 6">
            <a:extLst>
              <a:ext uri="{FF2B5EF4-FFF2-40B4-BE49-F238E27FC236}">
                <a16:creationId xmlns:a16="http://schemas.microsoft.com/office/drawing/2014/main" id="{18F4364D-91BC-ED68-D54A-752981BD6F1C}"/>
              </a:ext>
            </a:extLst>
          </p:cNvPr>
          <p:cNvSpPr/>
          <p:nvPr/>
        </p:nvSpPr>
        <p:spPr>
          <a:xfrm>
            <a:off x="3224282" y="2904779"/>
            <a:ext cx="5368767" cy="4991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الفصل الدراسي الأول-١٤٤٤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63AC62-8CC6-F08B-11F3-EA616EE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72" y="2809959"/>
            <a:ext cx="741559" cy="61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عملية 9">
            <a:extLst>
              <a:ext uri="{FF2B5EF4-FFF2-40B4-BE49-F238E27FC236}">
                <a16:creationId xmlns:a16="http://schemas.microsoft.com/office/drawing/2014/main" id="{7EE5D805-9064-4622-3E84-B510FC34A296}"/>
              </a:ext>
            </a:extLst>
          </p:cNvPr>
          <p:cNvSpPr/>
          <p:nvPr/>
        </p:nvSpPr>
        <p:spPr>
          <a:xfrm>
            <a:off x="3224282" y="3711264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أسئلة شاملة  لمفردات المنهج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FEB21B99-C6EB-E184-17E8-773A9695F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11" y="3390625"/>
            <a:ext cx="1219495" cy="82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عملية 11">
            <a:extLst>
              <a:ext uri="{FF2B5EF4-FFF2-40B4-BE49-F238E27FC236}">
                <a16:creationId xmlns:a16="http://schemas.microsoft.com/office/drawing/2014/main" id="{0CC39C67-4528-6672-5796-0CF7F658378A}"/>
              </a:ext>
            </a:extLst>
          </p:cNvPr>
          <p:cNvSpPr/>
          <p:nvPr/>
        </p:nvSpPr>
        <p:spPr>
          <a:xfrm>
            <a:off x="3224281" y="4332732"/>
            <a:ext cx="5368767" cy="49919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تستخدم في الحصة لصياغة أسئلة وعناصر الدرس 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849BFFA-14B6-0ECA-1761-98FB9D01E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1852" y="4261969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عملية 16">
            <a:extLst>
              <a:ext uri="{FF2B5EF4-FFF2-40B4-BE49-F238E27FC236}">
                <a16:creationId xmlns:a16="http://schemas.microsoft.com/office/drawing/2014/main" id="{1FF9FCAB-80CC-9033-F23D-3D810147BCDF}"/>
              </a:ext>
            </a:extLst>
          </p:cNvPr>
          <p:cNvSpPr/>
          <p:nvPr/>
        </p:nvSpPr>
        <p:spPr>
          <a:xfrm>
            <a:off x="3224281" y="4982904"/>
            <a:ext cx="5368767" cy="49919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أسئلة متنوعة </a:t>
            </a:r>
            <a:r>
              <a:rPr lang="ar-SA" sz="2400" b="1">
                <a:solidFill>
                  <a:srgbClr val="00B050"/>
                </a:solidFill>
              </a:rPr>
              <a:t>و متعددة و إثرائية  </a:t>
            </a:r>
            <a:r>
              <a:rPr lang="ar-SA" sz="2400" b="1" dirty="0">
                <a:solidFill>
                  <a:srgbClr val="00B050"/>
                </a:solidFill>
              </a:rPr>
              <a:t>وشاملة </a:t>
            </a:r>
          </a:p>
        </p:txBody>
      </p:sp>
      <p:pic>
        <p:nvPicPr>
          <p:cNvPr id="15" name="صورة 15">
            <a:extLst>
              <a:ext uri="{FF2B5EF4-FFF2-40B4-BE49-F238E27FC236}">
                <a16:creationId xmlns:a16="http://schemas.microsoft.com/office/drawing/2014/main" id="{410AC070-F431-D465-D9C9-C22385373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509">
            <a:off x="8457733" y="4799501"/>
            <a:ext cx="952837" cy="95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11E5093E-FB29-FD91-7789-026388A3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3" y="1032924"/>
            <a:ext cx="1664819" cy="166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عملية 12">
            <a:extLst>
              <a:ext uri="{FF2B5EF4-FFF2-40B4-BE49-F238E27FC236}">
                <a16:creationId xmlns:a16="http://schemas.microsoft.com/office/drawing/2014/main" id="{0DD7F9B7-DC1D-B8D7-D2BA-FF98C33AB113}"/>
              </a:ext>
            </a:extLst>
          </p:cNvPr>
          <p:cNvSpPr/>
          <p:nvPr/>
        </p:nvSpPr>
        <p:spPr>
          <a:xfrm>
            <a:off x="3224281" y="5606406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/>
                </a:solidFill>
              </a:rPr>
              <a:t>مرجع للمعلم في وضع الأسئلة</a:t>
            </a:r>
          </a:p>
        </p:txBody>
      </p:sp>
      <p:sp>
        <p:nvSpPr>
          <p:cNvPr id="16" name="عملية 15">
            <a:extLst>
              <a:ext uri="{FF2B5EF4-FFF2-40B4-BE49-F238E27FC236}">
                <a16:creationId xmlns:a16="http://schemas.microsoft.com/office/drawing/2014/main" id="{7D607D1F-E644-85C3-DC30-E4F9400544DE}"/>
              </a:ext>
            </a:extLst>
          </p:cNvPr>
          <p:cNvSpPr/>
          <p:nvPr/>
        </p:nvSpPr>
        <p:spPr>
          <a:xfrm>
            <a:off x="3224281" y="6190625"/>
            <a:ext cx="5368767" cy="499197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تقويم ذاتي لطالب </a:t>
            </a:r>
          </a:p>
        </p:txBody>
      </p:sp>
      <p:pic>
        <p:nvPicPr>
          <p:cNvPr id="9" name="صورة 10">
            <a:extLst>
              <a:ext uri="{FF2B5EF4-FFF2-40B4-BE49-F238E27FC236}">
                <a16:creationId xmlns:a16="http://schemas.microsoft.com/office/drawing/2014/main" id="{C346E20C-A17B-DA06-B294-9C3623D90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6" y="6078550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F5EA088-9B28-A9D4-C445-4C1193B2E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15" y="5370803"/>
            <a:ext cx="750166" cy="75016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57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76752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فعل</a:t>
                      </a:r>
                      <a:r>
                        <a:rPr lang="ar-SA" sz="48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الصلاة بأركانها و شروطها وواجباتها و سننها . صبر</a:t>
                      </a: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على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الطاعة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عن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المعصية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على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قدر مؤلم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7" y="386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حيوان مستثنى من الذكاة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الشاة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العجل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السمك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9" y="3382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جرح</a:t>
                      </a:r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الحيوان الغير مقدور عليه في جسده تسمى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ذكاة اضطرارية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ذكاة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اختياريه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النحر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59" y="34210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</a:t>
                      </a:r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مما يلي  لا تجوز ذكاته: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الكتابي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الطفل المميز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الوثني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59" y="33448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الذكاة: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التسمية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استقبال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القبلة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التكبير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6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مما يجوز استعماله في الذكاة: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الصعق الكهربائي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الحجر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الحاد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الظفر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الضيافة المستحبة: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يوم و ليله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الاطعام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 كل وقت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ضيافة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الوالدين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9" y="3522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آداب الضيف: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الترحيب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تقديم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الطعام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الإطالة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36990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شرط أكل المضطر للميته أن 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يعوض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صاحب الطعام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يأكل حتى يشبع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لا يكون صاحب الطعام محتاجا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0" y="36051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آداب المضيف: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الترحيب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الإخبار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مسبقا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الإطالة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36990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الحالات التي يجوز فيها استعمال المخدر: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في الأطعمة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لنسيان المشكلات و الهموم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العمليات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الجراحية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59" y="3916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4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13240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علم الله بالأشياء و كتابتها قبل وقوعها و مشيئتها و خلقها يسمى</a:t>
                      </a: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نسبة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النعم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37" y="3435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مما ينبغي اجتنابه عند الطعام: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الإتكاء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أخذ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اللقمة الساقطة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لعق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الصفحة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8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الأحوال التي يحرم فيها الصيد: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الإقامة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الإحرام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السفر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59" y="3522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الحيوانات التي يحرم استعمالها في الصيد: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الصقر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 الأسود البهيم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الكلب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المعلم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59" y="3522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 ي من الآتي يجوز قتلها: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الفأرة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59" y="3408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 ي من الآتي يحرم اقتناءه: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كلب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الماشية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الكلب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العقور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كلب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الحراسة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 ي من الآتي يجوز قتلها: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القطط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الفأرة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59" y="3408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21" y="1937526"/>
            <a:ext cx="7455336" cy="101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مستطيل مستدير الزوايا 2"/>
          <p:cNvSpPr/>
          <p:nvPr/>
        </p:nvSpPr>
        <p:spPr>
          <a:xfrm>
            <a:off x="3524384" y="3136900"/>
            <a:ext cx="5556116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فسري هذه العبارة؟</a:t>
            </a:r>
          </a:p>
        </p:txBody>
      </p:sp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00" y="4383863"/>
            <a:ext cx="8145600" cy="133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3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317942" y="1658532"/>
            <a:ext cx="5556116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فصلي القول في (الجلالة)؟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1120369"/>
            <a:ext cx="2143125" cy="2143125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21" y="2969326"/>
            <a:ext cx="8867774" cy="2595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618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317942" y="1658532"/>
            <a:ext cx="5556116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chemeClr val="tx1"/>
                </a:solidFill>
              </a:rPr>
              <a:t>اجيبي</a:t>
            </a:r>
            <a:r>
              <a:rPr lang="ar-SA" sz="4800" b="1" dirty="0">
                <a:solidFill>
                  <a:schemeClr val="tx1"/>
                </a:solidFill>
              </a:rPr>
              <a:t> عن ما يلي 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1120369"/>
            <a:ext cx="2143125" cy="2143125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61" y="2972301"/>
            <a:ext cx="3248478" cy="876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57" y="2972301"/>
            <a:ext cx="4610743" cy="847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2" y="4031241"/>
            <a:ext cx="4795997" cy="893500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4" y="5197429"/>
            <a:ext cx="7488691" cy="6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317942" y="1658532"/>
            <a:ext cx="5556116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مثلي لما يلي 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1120369"/>
            <a:ext cx="2143125" cy="2143125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032000" y="3088463"/>
          <a:ext cx="8128000" cy="259080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المطلوب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مثال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شروط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الذكاة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سنن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الذكاة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مكروهات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الذكاة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محرم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</a:rPr>
                        <a:t> في الذكاة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39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6765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أعلى مراتب الصبر</a:t>
                      </a: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الرضا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الحمد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الصبر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317942" y="1658532"/>
            <a:ext cx="7616758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chemeClr val="tx1"/>
                </a:solidFill>
              </a:rPr>
              <a:t>اجيبي</a:t>
            </a:r>
            <a:r>
              <a:rPr lang="ar-SA" sz="4800" b="1" dirty="0">
                <a:solidFill>
                  <a:schemeClr val="tx1"/>
                </a:solidFill>
              </a:rPr>
              <a:t> عن ما يلي: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1120369"/>
            <a:ext cx="2143125" cy="2143125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9" y="3263494"/>
            <a:ext cx="10442082" cy="1841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554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317942" y="1658532"/>
            <a:ext cx="7616758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chemeClr val="tx1"/>
                </a:solidFill>
              </a:rPr>
              <a:t>اجيبي</a:t>
            </a:r>
            <a:r>
              <a:rPr lang="ar-SA" sz="4800" b="1" dirty="0">
                <a:solidFill>
                  <a:schemeClr val="tx1"/>
                </a:solidFill>
              </a:rPr>
              <a:t> عن ما يلي: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1120369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7" y="3367942"/>
            <a:ext cx="10306026" cy="155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66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3317942" y="1658532"/>
            <a:ext cx="7616758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ماهي شروط التداوي؟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1120369"/>
            <a:ext cx="2143125" cy="2143125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31" y="3041758"/>
            <a:ext cx="8644423" cy="268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26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24" y="1282998"/>
            <a:ext cx="2380952" cy="2380952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00" y="1803400"/>
            <a:ext cx="7163800" cy="3308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466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24" y="1282998"/>
            <a:ext cx="2380952" cy="2380952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90" y="2093761"/>
            <a:ext cx="6773220" cy="3278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904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24" y="1282998"/>
            <a:ext cx="2380952" cy="2380952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66" y="2340712"/>
            <a:ext cx="7220958" cy="264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76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النهاية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الحمد لله الذي بفضله تتم الصالحات</a:t>
            </a:r>
          </a:p>
        </p:txBody>
      </p:sp>
    </p:spTree>
    <p:extLst>
      <p:ext uri="{BB962C8B-B14F-4D97-AF65-F5344CB8AC3E}">
        <p14:creationId xmlns:p14="http://schemas.microsoft.com/office/powerpoint/2010/main" val="201262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3714"/>
              </p:ext>
            </p:extLst>
          </p:nvPr>
        </p:nvGraphicFramePr>
        <p:xfrm>
          <a:off x="939800" y="1566332"/>
          <a:ext cx="9105900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حكم استعمال (لو ) هنا محرم لأنه...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على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أمر مستقبل لتمنى الشر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على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أمر ماض </a:t>
                      </a:r>
                      <a:r>
                        <a:rPr lang="ar-SA" sz="4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للتسخط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على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أمر ماض لتمني الخير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41211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45" y="2443126"/>
            <a:ext cx="6594375" cy="7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88250"/>
              </p:ext>
            </p:extLst>
          </p:nvPr>
        </p:nvGraphicFramePr>
        <p:xfrm>
          <a:off x="939800" y="1566332"/>
          <a:ext cx="9105900" cy="3535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 من العبارات التالية تدل على استعمال (لو ) الجائز 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لو كان لي سلطة لضربت فلان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لو لم أذهب لما مرضت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لو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غيرت نشاطي التجاري لربحت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386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6388100" y="1549400"/>
            <a:ext cx="4432300" cy="1079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cs typeface="Akhbar MT" pitchFamily="2" charset="-78"/>
              </a:rPr>
              <a:t>أكملي الخريطة التالية ؟</a:t>
            </a:r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17" y="2336800"/>
            <a:ext cx="5518083" cy="330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5118100" y="41021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898900" y="48514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676559" y="41021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55789" y="41021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55789" y="4846582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55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1455789" y="1549400"/>
            <a:ext cx="9364611" cy="1079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cs typeface="Akhbar MT" pitchFamily="2" charset="-78"/>
              </a:rPr>
              <a:t>استنتجي حكما من الحديث  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118100" y="41021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898900" y="48514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676559" y="41021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55789" y="4102100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55789" y="4846582"/>
            <a:ext cx="1041400" cy="342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9" y="2862196"/>
            <a:ext cx="9640821" cy="120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70" y="4290119"/>
            <a:ext cx="5449060" cy="14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31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15" name="مستطيل مستدير الزوايا 14"/>
          <p:cNvSpPr/>
          <p:nvPr/>
        </p:nvSpPr>
        <p:spPr>
          <a:xfrm>
            <a:off x="1413694" y="1581150"/>
            <a:ext cx="9364611" cy="1079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chemeClr val="tx1"/>
                </a:solidFill>
                <a:cs typeface="Akhbar MT" pitchFamily="2" charset="-78"/>
              </a:rPr>
              <a:t>ماهو</a:t>
            </a:r>
            <a:r>
              <a:rPr lang="ar-SA" sz="4800" b="1" dirty="0">
                <a:solidFill>
                  <a:schemeClr val="tx1"/>
                </a:solidFill>
                <a:cs typeface="Akhbar MT" pitchFamily="2" charset="-78"/>
              </a:rPr>
              <a:t> البديل النبوي لاستعمال كلمة (لو)؟</a:t>
            </a: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89" y="2898482"/>
            <a:ext cx="7859222" cy="2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2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15" name="مستطيل مستدير الزوايا 14"/>
          <p:cNvSpPr/>
          <p:nvPr/>
        </p:nvSpPr>
        <p:spPr>
          <a:xfrm>
            <a:off x="1413694" y="1581150"/>
            <a:ext cx="9364611" cy="1079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cs typeface="Akhbar MT" pitchFamily="2" charset="-78"/>
              </a:rPr>
              <a:t>ما الحكمة من النهي عن استعمال (لو)؟</a:t>
            </a: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94" y="2887634"/>
            <a:ext cx="9026934" cy="77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85" y="4070289"/>
            <a:ext cx="5805770" cy="7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8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7532"/>
              </p:ext>
            </p:extLst>
          </p:nvPr>
        </p:nvGraphicFramePr>
        <p:xfrm>
          <a:off x="939800" y="1566332"/>
          <a:ext cx="9105900" cy="40961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تدل الآية على نعمة عظيمة وهي الإسلام وهو من النعم...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المعنوية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المادية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92" y="39433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40" y="2471705"/>
            <a:ext cx="3424360" cy="91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22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مادة التوحيد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الثالث متوسط</a:t>
            </a:r>
          </a:p>
        </p:txBody>
      </p:sp>
    </p:spTree>
    <p:extLst>
      <p:ext uri="{BB962C8B-B14F-4D97-AF65-F5344CB8AC3E}">
        <p14:creationId xmlns:p14="http://schemas.microsoft.com/office/powerpoint/2010/main" val="244429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15376"/>
              </p:ext>
            </p:extLst>
          </p:nvPr>
        </p:nvGraphicFramePr>
        <p:xfrm>
          <a:off x="1193799" y="1452032"/>
          <a:ext cx="8610601" cy="24612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يسمى نسبة النعم إلى النفس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شرك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الطاعة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كفر النفاق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كفر النعمة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97" y="32622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74667"/>
              </p:ext>
            </p:extLst>
          </p:nvPr>
        </p:nvGraphicFramePr>
        <p:xfrm>
          <a:off x="1193799" y="1452032"/>
          <a:ext cx="86106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أمثلة نسبة النعم إلى غير الله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لو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 ثم فلان لما نجوت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كانت الريح طيبة و الملاح حاذقا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رزقني الله فهما فتفوقت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5289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07309"/>
              </p:ext>
            </p:extLst>
          </p:nvPr>
        </p:nvGraphicFramePr>
        <p:xfrm>
          <a:off x="1193799" y="1452032"/>
          <a:ext cx="8610601" cy="25713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أمثلة سب الدهر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يوم خبيث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يوم طويل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يوم كثير الأعمال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40" y="33322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36612"/>
              </p:ext>
            </p:extLst>
          </p:nvPr>
        </p:nvGraphicFramePr>
        <p:xfrm>
          <a:off x="1193799" y="1452032"/>
          <a:ext cx="8610601" cy="24612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أمثلة وصف الريح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ريح شؤم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ريح ملعونة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ريح عاصفة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42" y="38100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93756"/>
              </p:ext>
            </p:extLst>
          </p:nvPr>
        </p:nvGraphicFramePr>
        <p:xfrm>
          <a:off x="1193799" y="1452032"/>
          <a:ext cx="8610601" cy="27550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 من العبارات التالية تعد كفر أكبر: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89" y="3871882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09" y="3028926"/>
            <a:ext cx="2489114" cy="65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13" y="3043146"/>
            <a:ext cx="2362201" cy="8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19" y="3028926"/>
            <a:ext cx="2953162" cy="84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813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مادة التفسير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الثالث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647356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</a:t>
                      </a:r>
                      <a:r>
                        <a:rPr lang="ar-SA" sz="5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مقصد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سورة الحجرات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تقرير الأخلاق الحسنة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الفتن الأربعة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صفات المنافقين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4663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</a:t>
                      </a:r>
                    </a:p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</a:p>
                    <a:p>
                      <a:pPr algn="ctr" rtl="1"/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الفرق بين الإيمان و الإسلام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التأدب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مع الرسول صلى الله عليه وسلم و سنته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البعد عن العداوة و الخصام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35" y="4373829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7" y="2541552"/>
            <a:ext cx="5137403" cy="71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29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230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937">
                <a:tc gridSpan="3">
                  <a:txBody>
                    <a:bodyPr/>
                    <a:lstStyle/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الآية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التسليم بما جاء 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التصديق بالأخبار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 خبر الثقة مقبول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4577029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08" y="1767793"/>
            <a:ext cx="3232383" cy="83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599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24222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الموقف الصحيح عند تداول الأخبار و انتشار الشائعات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التثبت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النقل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المشاركة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5" y="35102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85954"/>
              </p:ext>
            </p:extLst>
          </p:nvPr>
        </p:nvGraphicFramePr>
        <p:xfrm>
          <a:off x="1028700" y="1646766"/>
          <a:ext cx="9105900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- تدل الآية على ركن </a:t>
                      </a:r>
                    </a:p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أركان الإيمان </a:t>
                      </a:r>
                      <a:r>
                        <a:rPr lang="ar-SA" sz="4000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ماهو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الإيمان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بالله تعالى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الإيمان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بالملائكة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الإيمان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بالقدر خيره وشره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62" y="1854162"/>
            <a:ext cx="4284438" cy="825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يقصد بالأخوة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أخوة النسب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أخوة الإيمان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أخوة الجوار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6096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88" y="2079589"/>
            <a:ext cx="2568712" cy="67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34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الآية التي تدل على فضل الصلح: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37" y="376096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34" y="3102677"/>
            <a:ext cx="2181529" cy="601912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44" y="3046299"/>
            <a:ext cx="2391109" cy="714668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46" y="3046299"/>
            <a:ext cx="2753109" cy="7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الصفات  المذمومة المنهي عنها                                        ومعناها: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ذكرك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أخاك بما يكره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يهزأ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يعب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بعضكم بعضا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743293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99" y="2809844"/>
            <a:ext cx="2859400" cy="85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42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التهمة بلا دليل .. يقصد به: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67" y="37432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67" y="2997415"/>
            <a:ext cx="2370233" cy="74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4" y="2997415"/>
            <a:ext cx="2662826" cy="80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6" y="2968698"/>
            <a:ext cx="2510345" cy="80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وصف الله صفة مذمومة بوصف قبيح ماهي: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التجسس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الغيبة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السخرية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7" y="37432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8" y="2301810"/>
            <a:ext cx="6346673" cy="83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29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كيفية التعامل مع الطائفة الباغية التي لا تريد الرجوع للحق 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التغافل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القتال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32225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بالكتاب في الآية: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الانجيل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التوراة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القرآن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الكريم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7" y="4219575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8" t="10181" b="66057"/>
          <a:stretch/>
        </p:blipFill>
        <p:spPr>
          <a:xfrm>
            <a:off x="2362199" y="2403475"/>
            <a:ext cx="7617091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68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249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بالضرب هنا 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الموت</a:t>
                      </a:r>
                      <a:r>
                        <a:rPr lang="ar-SA" sz="7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الغفوة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34511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4" y="2178015"/>
            <a:ext cx="4201111" cy="49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237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8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72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الإيمان يزيد و ينقص يدل عليه </a:t>
                      </a:r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3349593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0" y="2930434"/>
            <a:ext cx="2803245" cy="68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13" y="2891565"/>
            <a:ext cx="3242087" cy="7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96" y="2817658"/>
            <a:ext cx="2924583" cy="80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81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24721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(مرفقا) 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ما</a:t>
                      </a:r>
                      <a:r>
                        <a:rPr lang="ar-SA" sz="7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ينتفع به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مفرطا</a:t>
                      </a:r>
                      <a:r>
                        <a:rPr lang="ar-SA" sz="7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37417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66497"/>
              </p:ext>
            </p:extLst>
          </p:nvPr>
        </p:nvGraphicFramePr>
        <p:xfrm>
          <a:off x="1028700" y="1646766"/>
          <a:ext cx="9105900" cy="32427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571500" indent="-571500" rtl="1">
                        <a:buFontTx/>
                        <a:buChar char="-"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تدل الآية على مرتبة</a:t>
                      </a:r>
                      <a:r>
                        <a:rPr lang="ar-SA" sz="40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مراتب القدر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ماهي؟</a:t>
                      </a:r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 الكتابة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 العلم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المشيئة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7" y="4133850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7"/>
          <a:stretch/>
        </p:blipFill>
        <p:spPr>
          <a:xfrm>
            <a:off x="1485899" y="2422525"/>
            <a:ext cx="8412549" cy="89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84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08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الآية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مشروعية ذكر الله دائما ولكن خصص في الآية ......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النسيان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المستقبل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جميع الأحوال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410368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33" y="2271678"/>
            <a:ext cx="7833144" cy="7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الآية :</a:t>
                      </a: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ثمرات صحبة الأخيار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عناية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 بهم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تفويض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52" y="426863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3" y="2298635"/>
            <a:ext cx="3676844" cy="7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63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1535963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هذه الآية تبين أن صاحب الجنتين:</a:t>
                      </a:r>
                    </a:p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مؤمن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مؤمن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عاصي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52" y="399573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77" y="2330410"/>
            <a:ext cx="3870477" cy="10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7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854200" y="1595032"/>
            <a:ext cx="8680584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عللي نفى عن الأعراب الإيمان في الآية؟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43" y="2957473"/>
            <a:ext cx="4867847" cy="110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2425700" y="4256864"/>
            <a:ext cx="6350000" cy="131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/>
              <a:t>لأن الإيمان قول و عمل </a:t>
            </a:r>
          </a:p>
        </p:txBody>
      </p:sp>
    </p:spTree>
    <p:extLst>
      <p:ext uri="{BB962C8B-B14F-4D97-AF65-F5344CB8AC3E}">
        <p14:creationId xmlns:p14="http://schemas.microsoft.com/office/powerpoint/2010/main" val="5355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عددي صفات القرآن الكريم من سورة الكهف 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48" y="2902886"/>
            <a:ext cx="7723148" cy="267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69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عللي لما يلي                                 ؟           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21" y="1720989"/>
            <a:ext cx="3629601" cy="78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3111500" y="3184199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لأن دخولهم كان في أول النهار و استيقاظهم كان في آخره  </a:t>
            </a:r>
          </a:p>
        </p:txBody>
      </p:sp>
    </p:spTree>
    <p:extLst>
      <p:ext uri="{BB962C8B-B14F-4D97-AF65-F5344CB8AC3E}">
        <p14:creationId xmlns:p14="http://schemas.microsoft.com/office/powerpoint/2010/main" val="424248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5" y="2038251"/>
            <a:ext cx="9719006" cy="230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3016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6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35133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589114"/>
            <a:ext cx="10162767" cy="136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00" y="3228138"/>
            <a:ext cx="9092101" cy="168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20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مقياس التفاضل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08" y="3609939"/>
            <a:ext cx="7269330" cy="153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تقبيح الغيبة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6" y="3161490"/>
            <a:ext cx="8747367" cy="175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42404"/>
              </p:ext>
            </p:extLst>
          </p:nvPr>
        </p:nvGraphicFramePr>
        <p:xfrm>
          <a:off x="939800" y="1566332"/>
          <a:ext cx="9105900" cy="32427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571500" indent="-571500" rtl="1">
                        <a:buFontTx/>
                        <a:buChar char="-"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تدل </a:t>
                      </a:r>
                      <a:r>
                        <a:rPr lang="ar-SA" sz="4000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العبارةالتالية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على مرتبة</a:t>
                      </a:r>
                      <a:r>
                        <a:rPr lang="ar-SA" sz="40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مراتب القدر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ماهي؟</a:t>
                      </a:r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 الكتابة و المشيئة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 العلم و الخلق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المشيئة و الخلق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7" y="33464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18" y="2231950"/>
            <a:ext cx="8297244" cy="6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7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ما المقصود بالكلمة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76" y="2701892"/>
            <a:ext cx="2652640" cy="96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88" y="3866251"/>
            <a:ext cx="6554024" cy="108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6CBDAC7-16D2-B78D-67BF-271A1EFC6C74}"/>
              </a:ext>
            </a:extLst>
          </p:cNvPr>
          <p:cNvSpPr/>
          <p:nvPr/>
        </p:nvSpPr>
        <p:spPr>
          <a:xfrm>
            <a:off x="1068812" y="352078"/>
            <a:ext cx="10323466" cy="75445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الأسباب التي هيأها الله سبحانه وتعالى لفتية الكهف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29F74EF-7BDF-1B11-E9C4-C5CA83354D55}"/>
              </a:ext>
            </a:extLst>
          </p:cNvPr>
          <p:cNvSpPr/>
          <p:nvPr/>
        </p:nvSpPr>
        <p:spPr>
          <a:xfrm>
            <a:off x="9913043" y="1271071"/>
            <a:ext cx="1828800" cy="7544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١-النوم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338551D-991B-F801-4F1C-3E26EB555019}"/>
              </a:ext>
            </a:extLst>
          </p:cNvPr>
          <p:cNvSpPr/>
          <p:nvPr/>
        </p:nvSpPr>
        <p:spPr>
          <a:xfrm>
            <a:off x="10042307" y="2841694"/>
            <a:ext cx="1828800" cy="7243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٢-تزاور الشمس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F1120FD-BF4C-7D69-DA02-C8A1F9BB0BCC}"/>
              </a:ext>
            </a:extLst>
          </p:cNvPr>
          <p:cNvSpPr/>
          <p:nvPr/>
        </p:nvSpPr>
        <p:spPr>
          <a:xfrm>
            <a:off x="10042307" y="4636744"/>
            <a:ext cx="1828800" cy="651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٣-فجوة الكهف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DF56A3C-EED9-B822-FEBC-B9C1DE6BC22E}"/>
              </a:ext>
            </a:extLst>
          </p:cNvPr>
          <p:cNvSpPr/>
          <p:nvPr/>
        </p:nvSpPr>
        <p:spPr>
          <a:xfrm>
            <a:off x="450157" y="1235856"/>
            <a:ext cx="2217848" cy="7243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٤-أعينهم مفتوحة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4B870A6-1F3B-7CE5-1D84-AF8CB703BA34}"/>
              </a:ext>
            </a:extLst>
          </p:cNvPr>
          <p:cNvSpPr/>
          <p:nvPr/>
        </p:nvSpPr>
        <p:spPr>
          <a:xfrm>
            <a:off x="450157" y="3103707"/>
            <a:ext cx="2217848" cy="6858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٥- تقليب أجسادهم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6CF1038F-5D8D-A0AC-3BAA-A7A12A165EFB}"/>
              </a:ext>
            </a:extLst>
          </p:cNvPr>
          <p:cNvSpPr/>
          <p:nvPr/>
        </p:nvSpPr>
        <p:spPr>
          <a:xfrm>
            <a:off x="839205" y="4736613"/>
            <a:ext cx="1828800" cy="651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>
                <a:solidFill>
                  <a:schemeClr val="tx1"/>
                </a:solidFill>
              </a:rPr>
              <a:t>٦-المهابة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46B1CD9-3E0D-757A-8580-A8E641F11E58}"/>
              </a:ext>
            </a:extLst>
          </p:cNvPr>
          <p:cNvSpPr/>
          <p:nvPr/>
        </p:nvSpPr>
        <p:spPr>
          <a:xfrm>
            <a:off x="8311584" y="2114211"/>
            <a:ext cx="3726004" cy="6133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{فضربنا على آذانهم في الكهف سنين عددا} [الكهف : 11]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2EAB028E-0CB9-F80A-4F8E-C212EC266BBB}"/>
              </a:ext>
            </a:extLst>
          </p:cNvPr>
          <p:cNvSpPr/>
          <p:nvPr/>
        </p:nvSpPr>
        <p:spPr>
          <a:xfrm>
            <a:off x="8480082" y="3603426"/>
            <a:ext cx="3557506" cy="931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{۞ وَتَرَى الشَّمْسَ إِذَا طَلَعَت تَّزَاوَرُ عَن كَهْفِهِمْ ذَاتَ الْيَمِينِ وَإِذَا غَرَبَت تَّقْرِضُهُمْ ذَاتَ الشِّمَالِ}[الكهف : 17]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C4BC1B3-60EF-F6E8-C1A1-A77766A077C1}"/>
              </a:ext>
            </a:extLst>
          </p:cNvPr>
          <p:cNvSpPr/>
          <p:nvPr/>
        </p:nvSpPr>
        <p:spPr>
          <a:xfrm>
            <a:off x="8480082" y="5586929"/>
            <a:ext cx="3557506" cy="754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{وَهُمْ فِي فَجْوَةٍ مِّنْهُ ۚ } [الكهف : 17]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A3B733A-FB06-61D8-B092-C6BFFBA54556}"/>
              </a:ext>
            </a:extLst>
          </p:cNvPr>
          <p:cNvSpPr/>
          <p:nvPr/>
        </p:nvSpPr>
        <p:spPr>
          <a:xfrm>
            <a:off x="341268" y="2114089"/>
            <a:ext cx="3557506" cy="931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{وَتَحْسَبُهُمْ أَيْقَاظًا وَهُمْ رُقُودٌ ۚ } [الكهف : 18]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FDA59C8-08CA-56B5-17FD-7C9B3DA561CC}"/>
              </a:ext>
            </a:extLst>
          </p:cNvPr>
          <p:cNvSpPr/>
          <p:nvPr/>
        </p:nvSpPr>
        <p:spPr>
          <a:xfrm>
            <a:off x="301527" y="3956919"/>
            <a:ext cx="3557506" cy="7536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{ ۚ وَنُقَلِّبُهُمْ ذَاتَ الْيَمِينِ وَذَاتَ الشِّمَالِ ۖ } [الكهف : 18]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CB662A-A4B9-3A3F-0689-C0EB08E9090B}"/>
              </a:ext>
            </a:extLst>
          </p:cNvPr>
          <p:cNvSpPr/>
          <p:nvPr/>
        </p:nvSpPr>
        <p:spPr>
          <a:xfrm>
            <a:off x="301527" y="5411284"/>
            <a:ext cx="3557506" cy="931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{لَوِ اطَّلَعْتَ عَلَيْهِمْ لَوَلَّيْتَ مِنْهُمْ فِرَارًا وَلَمُلِئْتَ مِنْهُمْ رُعْبًا} [الكهف : 18]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F1373689-8B61-E399-5AA2-134B7BF2837B}"/>
              </a:ext>
            </a:extLst>
          </p:cNvPr>
          <p:cNvSpPr/>
          <p:nvPr/>
        </p:nvSpPr>
        <p:spPr>
          <a:xfrm>
            <a:off x="7995973" y="1238330"/>
            <a:ext cx="1828800" cy="724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7030A0"/>
                </a:solidFill>
              </a:rPr>
              <a:t>٣٠٠ بالسنة الشمسية</a:t>
            </a:r>
          </a:p>
          <a:p>
            <a:pPr algn="ctr"/>
            <a:r>
              <a:rPr lang="ar-SA" sz="1600" b="1" dirty="0">
                <a:solidFill>
                  <a:srgbClr val="7030A0"/>
                </a:solidFill>
              </a:rPr>
              <a:t>٣٠٩ بالسنة القمرية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2E3121CD-1EF7-8DE5-D20B-657181B6910A}"/>
              </a:ext>
            </a:extLst>
          </p:cNvPr>
          <p:cNvSpPr/>
          <p:nvPr/>
        </p:nvSpPr>
        <p:spPr>
          <a:xfrm>
            <a:off x="7767370" y="2811585"/>
            <a:ext cx="2145673" cy="754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7030A0"/>
                </a:solidFill>
              </a:rPr>
              <a:t>حتى لا تصيبهم الشمس لا ابتداء النهار و لا في آخره.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02877A4F-9B18-E2B7-3B23-8F50886B3E1F}"/>
              </a:ext>
            </a:extLst>
          </p:cNvPr>
          <p:cNvSpPr/>
          <p:nvPr/>
        </p:nvSpPr>
        <p:spPr>
          <a:xfrm>
            <a:off x="7934085" y="4617568"/>
            <a:ext cx="1952576" cy="7937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7030A0"/>
                </a:solidFill>
              </a:rPr>
              <a:t>في داخل الكهف ينالهم برد الريح ونسيم الهواء لتبقى أبدانهم</a:t>
            </a: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6E42DD4A-5791-098E-6806-B2E6DBB79934}"/>
              </a:ext>
            </a:extLst>
          </p:cNvPr>
          <p:cNvSpPr/>
          <p:nvPr/>
        </p:nvSpPr>
        <p:spPr>
          <a:xfrm>
            <a:off x="2844545" y="1264286"/>
            <a:ext cx="1828800" cy="7243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حتى لا تفسد أعينهم 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33B12B48-C524-213B-F88F-6FE169312B49}"/>
              </a:ext>
            </a:extLst>
          </p:cNvPr>
          <p:cNvSpPr/>
          <p:nvPr/>
        </p:nvSpPr>
        <p:spPr>
          <a:xfrm>
            <a:off x="2797269" y="3171520"/>
            <a:ext cx="1976164" cy="6858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حتى لا تأكل الأرض أجسادهم </a:t>
            </a: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7E3B635E-E08E-B32D-C941-3D032847F474}"/>
              </a:ext>
            </a:extLst>
          </p:cNvPr>
          <p:cNvSpPr/>
          <p:nvPr/>
        </p:nvSpPr>
        <p:spPr>
          <a:xfrm>
            <a:off x="2823651" y="4734046"/>
            <a:ext cx="1976164" cy="651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7030A0"/>
                </a:solidFill>
              </a:rPr>
              <a:t>حتى لا يدنو منهم أحد حتى يبلغ الكتاب أجله </a:t>
            </a:r>
          </a:p>
        </p:txBody>
      </p:sp>
      <p:cxnSp>
        <p:nvCxnSpPr>
          <p:cNvPr id="43" name="موصل: على شكل مرفق 42">
            <a:extLst>
              <a:ext uri="{FF2B5EF4-FFF2-40B4-BE49-F238E27FC236}">
                <a16:creationId xmlns:a16="http://schemas.microsoft.com/office/drawing/2014/main" id="{3351746F-B29C-9DEE-5761-55F39C038A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20380" y="1609172"/>
            <a:ext cx="1387323" cy="895674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موصل: على شكل مرفق 47">
            <a:extLst>
              <a:ext uri="{FF2B5EF4-FFF2-40B4-BE49-F238E27FC236}">
                <a16:creationId xmlns:a16="http://schemas.microsoft.com/office/drawing/2014/main" id="{83774EE6-422B-F356-86B4-7BA986C0DBB7}"/>
              </a:ext>
            </a:extLst>
          </p:cNvPr>
          <p:cNvCxnSpPr>
            <a:cxnSpLocks/>
          </p:cNvCxnSpPr>
          <p:nvPr/>
        </p:nvCxnSpPr>
        <p:spPr>
          <a:xfrm>
            <a:off x="4849885" y="1638255"/>
            <a:ext cx="1420516" cy="782623"/>
          </a:xfrm>
          <a:prstGeom prst="bentConnector3">
            <a:avLst>
              <a:gd name="adj1" fmla="val 978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كسهم مستقيم 71">
            <a:extLst>
              <a:ext uri="{FF2B5EF4-FFF2-40B4-BE49-F238E27FC236}">
                <a16:creationId xmlns:a16="http://schemas.microsoft.com/office/drawing/2014/main" id="{41D24982-A1E7-49AE-30A0-EB6A01891F30}"/>
              </a:ext>
            </a:extLst>
          </p:cNvPr>
          <p:cNvCxnSpPr>
            <a:cxnSpLocks/>
          </p:cNvCxnSpPr>
          <p:nvPr/>
        </p:nvCxnSpPr>
        <p:spPr>
          <a:xfrm>
            <a:off x="4885227" y="3203868"/>
            <a:ext cx="5720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كسهم مستقيم 76">
            <a:extLst>
              <a:ext uri="{FF2B5EF4-FFF2-40B4-BE49-F238E27FC236}">
                <a16:creationId xmlns:a16="http://schemas.microsoft.com/office/drawing/2014/main" id="{31ABE625-C03A-0A76-1733-8929A3391D12}"/>
              </a:ext>
            </a:extLst>
          </p:cNvPr>
          <p:cNvCxnSpPr>
            <a:cxnSpLocks/>
          </p:cNvCxnSpPr>
          <p:nvPr/>
        </p:nvCxnSpPr>
        <p:spPr>
          <a:xfrm>
            <a:off x="7071446" y="3203868"/>
            <a:ext cx="5666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موصل: على شكل مرفق 83">
            <a:extLst>
              <a:ext uri="{FF2B5EF4-FFF2-40B4-BE49-F238E27FC236}">
                <a16:creationId xmlns:a16="http://schemas.microsoft.com/office/drawing/2014/main" id="{E3825D84-953E-342E-CA94-4D52776FF31F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>
            <a:off x="6993303" y="3857332"/>
            <a:ext cx="940782" cy="11570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موصل: على شكل مرفق 87">
            <a:extLst>
              <a:ext uri="{FF2B5EF4-FFF2-40B4-BE49-F238E27FC236}">
                <a16:creationId xmlns:a16="http://schemas.microsoft.com/office/drawing/2014/main" id="{FA746311-B146-BE7E-95C0-EA381BD34B9A}"/>
              </a:ext>
            </a:extLst>
          </p:cNvPr>
          <p:cNvCxnSpPr>
            <a:cxnSpLocks/>
            <a:endCxn id="42" idx="3"/>
          </p:cNvCxnSpPr>
          <p:nvPr/>
        </p:nvCxnSpPr>
        <p:spPr>
          <a:xfrm rot="5400000">
            <a:off x="4674169" y="4028538"/>
            <a:ext cx="1156739" cy="90544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صورة 98">
            <a:extLst>
              <a:ext uri="{FF2B5EF4-FFF2-40B4-BE49-F238E27FC236}">
                <a16:creationId xmlns:a16="http://schemas.microsoft.com/office/drawing/2014/main" id="{14C1564D-0F33-468C-E9FE-30CC01ECC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94" y="2317477"/>
            <a:ext cx="2105175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3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40" grpId="0" animBg="1"/>
      <p:bldP spid="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1143000" y="1612900"/>
            <a:ext cx="7747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ما الحكمة من خلق ما على الأرض؟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96" y="3282895"/>
            <a:ext cx="6616367" cy="171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5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مادة الحديث الشريف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الثالث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84854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افتقدت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أعمال النفر الثلاثة إلى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59" y="3243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الذي افسد  أعمال النفر الثلاثة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الكذب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الرياء و السمعة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306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الحديث كانت نية المجاهد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ليقال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جرئ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حماية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الأعراض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الذود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عن الأوطان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7" y="3560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الحديث كانت نية المنفق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إطعام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الجائع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الضيافة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ليقال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جواد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3230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6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الحديث كانت نية حافظ القرآن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الثناء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التعليم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الاتقان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34591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يكون العمل مقبولا بـ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بحب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ثناء الناس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بالإخلاص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 المتابعة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الفرح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37" y="3560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86879"/>
              </p:ext>
            </p:extLst>
          </p:nvPr>
        </p:nvGraphicFramePr>
        <p:xfrm>
          <a:off x="939800" y="1566332"/>
          <a:ext cx="9105900" cy="26331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571500" indent="-571500" rtl="1">
                        <a:buFontTx/>
                        <a:buChar char="-"/>
                      </a:pP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تدل يدل</a:t>
                      </a:r>
                      <a:r>
                        <a:rPr lang="ar-SA" sz="40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النص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على مرتبة</a:t>
                      </a:r>
                      <a:r>
                        <a:rPr lang="ar-SA" sz="40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مراتب القدر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ماهي؟</a:t>
                      </a:r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 المشيئة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 الكتابة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مرتبة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 الخلق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7" y="3549650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8" y="2146268"/>
            <a:ext cx="2865602" cy="6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5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الموضوعات التي تناسب حديث النفر الثلاثة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مفسدات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الجزاء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يوم القيامة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فضل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قراءة القرآن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3575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الغرض من بقاء عبدالله بن عباس عند خالته ميمونة رضي الله عنهما: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الضيافة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لينظر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كيف عبادة النبي صلى الله عليه وسلم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صلة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7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6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العبارة التي دلت على (عبادة التفكر)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حديث ابن عباس رضي الله عنه: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فنظر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إلى السماء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تحدث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مع أهله ساعة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توضأ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 استن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4210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كلمة (و استن):</a:t>
                      </a:r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الوضوء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الاغتسال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السواك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3486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5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25600"/>
          <a:ext cx="9817101" cy="35568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4286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هو الصحابي الجليل الذي حظي بهذا الدعاء رضي الله عنه:</a:t>
                      </a: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عباس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عبدالرحمن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صخر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15" y="421798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82" y="2470120"/>
            <a:ext cx="5822596" cy="78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67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25600"/>
          <a:ext cx="9817101" cy="35568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4286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هو الصحابي الجليل رضي الله عنه:</a:t>
                      </a: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عباس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عبدالرحمن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صخر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5" y="416718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6" y="2416001"/>
            <a:ext cx="6782747" cy="124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99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5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ضعي عنوانا </a:t>
                      </a:r>
                    </a:p>
                    <a:p>
                      <a:pPr algn="r" rtl="1"/>
                      <a:r>
                        <a:rPr lang="ar-SA" sz="5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مناسبا للحديث:</a:t>
                      </a:r>
                    </a:p>
                    <a:p>
                      <a:pPr algn="r" rtl="1"/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أهمية الاخلاص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المسؤولية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 المجتمع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استغلال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أوقات الفراغ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9941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54" y="1739761"/>
            <a:ext cx="6991746" cy="244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46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 النبي صلى الله عليه وسلم حال المؤمن:</a:t>
                      </a:r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الريحانه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الأترجة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الغريب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371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المؤمن في الدنيا </a:t>
                      </a:r>
                      <a:r>
                        <a:rPr lang="ar-SA" sz="6600" b="1" baseline="0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كعابرالسبيل</a:t>
                      </a:r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كليهما:</a:t>
                      </a:r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مستعد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للرحيل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ينتقل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بلد لآخر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متعب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 مجهد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66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هو ؟</a:t>
                      </a:r>
                    </a:p>
                    <a:p>
                      <a:pPr algn="ctr" rtl="1"/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أنس بن مالك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عباس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46037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31" y="1749336"/>
            <a:ext cx="6849431" cy="191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39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77388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حكم</a:t>
                      </a:r>
                      <a:r>
                        <a:rPr lang="ar-SA" sz="48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انكار القدر</a:t>
                      </a: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  <a:p>
                      <a:pPr marL="571500" indent="-571500" algn="ctr" rtl="1">
                        <a:buFontTx/>
                        <a:buChar char="-"/>
                      </a:pP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كفر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أكبر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محرم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كفر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أصغر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7" y="3829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عدم الرضا بالقدر: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البكاء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تمني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الموت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ضعي عنوانا آخر </a:t>
                      </a:r>
                    </a:p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غير </a:t>
                      </a:r>
                    </a:p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(حقوق الراعي و الرعية)</a:t>
                      </a:r>
                    </a:p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لهذا الحديث 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المسؤولية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المجتمعية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الحاكم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الكلمة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4714875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9" y="1187288"/>
            <a:ext cx="6744641" cy="288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18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ضعي عنوانا آخر </a:t>
                      </a:r>
                    </a:p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غير (حفظ اللسان)</a:t>
                      </a:r>
                    </a:p>
                    <a:p>
                      <a:pPr algn="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لهذا الحديث : </a:t>
                      </a:r>
                    </a:p>
                    <a:p>
                      <a:pPr algn="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المسؤولية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المجتمعية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الحاكم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الكلمة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0925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5" y="1403830"/>
            <a:ext cx="6217015" cy="268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النتيجة المتوقعة عند قيام كل مسؤول بحقوق رعيته: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انتشار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الجريمة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تحقق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العدل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حلول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الفوضى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43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(لا يلقي لها بالا):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يهتم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يعرف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يتكلم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7" y="3549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الكلمات التي ترضي الله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الضحك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لغير حاجة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قراءة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الروايات </a:t>
                      </a:r>
                      <a:r>
                        <a:rPr lang="ar-SA" sz="66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الساذحة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الدعوة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إلى الله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3752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الكلمات التي تسخط الله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قراءة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الروايات المحرمة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شكر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الناس على معروفهم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8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الكلمات التي تسخط الله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اتهام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الآخرين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الدفاع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عن المظلوم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8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ثمرات الكلمة الطيبة في الدنيا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الإصلاح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بين الناس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كسب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العداوات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شحن القلوب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37" y="3892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مفاسد الكلمة الخبيثة في الدنيا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الإصلاح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بين الناس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كسب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العداوات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تآلف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القلوب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7" y="3981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8582"/>
              </p:ext>
            </p:extLst>
          </p:nvPr>
        </p:nvGraphicFramePr>
        <p:xfrm>
          <a:off x="939800" y="1566332"/>
          <a:ext cx="9105900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="1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ماهو</a:t>
                      </a:r>
                      <a:r>
                        <a:rPr lang="ar-SA" sz="48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موقف النبي صلى الله عليه وسلم عندما سمع من يخوض في القدر</a:t>
                      </a: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أعرض عنهم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كأنما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يفقأ في وجهه حب الرمان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أقرهم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على فعلهم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7" y="4044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مفاسد الكلمة الخبيثة في الآخرة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يهوي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 نار جهنم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كسب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العداوات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الشحناء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3879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أمثلة التشديد على النفس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الرضا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بالربح القليل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الصيام 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 السفر الشاق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 الانتصار للنفس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44227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(التيسير) أمر مستحب و لكن يحرم في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إقامة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الحدود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الانتقام</a:t>
                      </a:r>
                    </a:p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للنفس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الأعمال اليومية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37" y="41433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(التيسير) أمر مستحب  في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إقامة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الحدود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 الصلاة للنائم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قصر الصلاة في السفر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7" y="38893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876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هذه العبارة:</a:t>
                      </a:r>
                    </a:p>
                    <a:p>
                      <a:pPr algn="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من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شروط قبول الصدقة أن تكون من كسب حلال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مضاعفة أجر الصدقة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 من صور التكافل الاجتماعي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37" y="4714875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49" y="2514573"/>
            <a:ext cx="4356101" cy="1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430396"/>
          <a:ext cx="9817101" cy="6217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رضي الله عنه من هو:</a:t>
                      </a:r>
                    </a:p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جرير بن عبدالله البجلي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أنس بن مالك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7" y="50323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18" y="2554237"/>
            <a:ext cx="8257759" cy="87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03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187449" y="590529"/>
          <a:ext cx="9817101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حديث قبيلة مضر : (تمعر وجهه النبي صلى الله عليه وسلم ) دليل على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الاشفاق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الفرح بهم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الغضب منهم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37" y="48926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هذ الحديث على أثر :</a:t>
                      </a:r>
                    </a:p>
                    <a:p>
                      <a:pPr algn="ctr" rtl="1"/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القدوة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7" y="48799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90" y="2854246"/>
            <a:ext cx="8525620" cy="141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18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876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(عياض التميمي) رضي الله عنه صحابي جليل من أبرز أخباره: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كان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صديقا قديما لنبي صلى الله عليه وسلم قبل الإسلام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حفظ أحاديث كثيرة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هاجر الهجرتين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7" y="4079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25600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93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خلق يبعث على لين الجانب و قبول الحق: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الحياء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التواضع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23899"/>
              </p:ext>
            </p:extLst>
          </p:nvPr>
        </p:nvGraphicFramePr>
        <p:xfrm>
          <a:off x="939800" y="1566332"/>
          <a:ext cx="9105900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</a:t>
                      </a:r>
                      <a:r>
                        <a:rPr lang="ar-SA" sz="48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العبارات الدالة على الاحتجاج بالقدر على فعل المعصية</a:t>
                      </a:r>
                      <a:r>
                        <a:rPr lang="ar-SA" sz="48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خسرت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تجارتي بقضاء الله ثم سوء تخطيطي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تركت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الصلاة بقدر الله 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مرضت</a:t>
                      </a:r>
                      <a:r>
                        <a:rPr lang="ar-SA" sz="48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بقضاء الله وقدره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4083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25600"/>
          <a:ext cx="9817101" cy="3263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93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الأسباب المعينة على التواضع: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مجالسة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الفقراء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ذكر </a:t>
                      </a:r>
                    </a:p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الأنساب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جمع المال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7" y="4121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25600"/>
          <a:ext cx="9817101" cy="3263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93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مما ينافي التواضع: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المنزل</a:t>
                      </a:r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الجميل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الفخر</a:t>
                      </a:r>
                    </a:p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الأنساب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علو المنزلة و المكانة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17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مادة الفقه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الثالث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0414712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  القاعدة الشرعية</a:t>
                      </a:r>
                      <a:r>
                        <a:rPr lang="ar-SA" sz="40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في الأطعمة و الأشربة</a:t>
                      </a: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9" y="367506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3206686"/>
            <a:ext cx="2975244" cy="45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" y="3206686"/>
            <a:ext cx="2925763" cy="42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44" y="3200302"/>
            <a:ext cx="2930256" cy="35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21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</a:t>
                      </a:r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الإطعام الواجب: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الطبق الخيري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العلة</a:t>
                      </a:r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في تحريم أكل (النسر ) لأنه: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ميتة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آكل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للجيف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نجس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9" y="3509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أنواع الميتة المحرمة (المتردية ) وهي من ماتت: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ضربا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نطحا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سقوطا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59" y="39671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اللحوم المباحة: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لحم الخيل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لحم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البغل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لحم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الحمار المستأنس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59" y="3814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1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العلة في تحريم أكل (الهدهد) لأنه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نهينا عن قتله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آكل للجيف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خبيث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59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يستثنى من السباع المحرمة ....فيجوز أكله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الفهد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الضبع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الأسد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9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542</Words>
  <Application>Microsoft Office PowerPoint</Application>
  <PresentationFormat>شاشة عريضة</PresentationFormat>
  <Paragraphs>117</Paragraphs>
  <Slides>126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126</vt:i4>
      </vt:variant>
    </vt:vector>
  </HeadingPairs>
  <TitlesOfParts>
    <vt:vector size="12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sharifah12356@outlook.sa</cp:lastModifiedBy>
  <cp:revision>24</cp:revision>
  <dcterms:created xsi:type="dcterms:W3CDTF">2021-09-30T04:42:08Z</dcterms:created>
  <dcterms:modified xsi:type="dcterms:W3CDTF">2023-08-13T16:35:51Z</dcterms:modified>
</cp:coreProperties>
</file>