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965" r:id="rId2"/>
    <p:sldMasterId id="2147483859" r:id="rId3"/>
    <p:sldMasterId id="2147483744" r:id="rId4"/>
    <p:sldMasterId id="2147483780" r:id="rId5"/>
    <p:sldMasterId id="2147483838" r:id="rId6"/>
    <p:sldMasterId id="2147483713" r:id="rId7"/>
    <p:sldMasterId id="2147483674" r:id="rId8"/>
    <p:sldMasterId id="2147483897" r:id="rId9"/>
    <p:sldMasterId id="2147483960" r:id="rId10"/>
  </p:sldMasterIdLst>
  <p:notesMasterIdLst>
    <p:notesMasterId r:id="rId58"/>
  </p:notesMasterIdLst>
  <p:handoutMasterIdLst>
    <p:handoutMasterId r:id="rId59"/>
  </p:handoutMasterIdLst>
  <p:sldIdLst>
    <p:sldId id="257" r:id="rId11"/>
    <p:sldId id="259" r:id="rId12"/>
    <p:sldId id="260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9" r:id="rId34"/>
    <p:sldId id="290" r:id="rId35"/>
    <p:sldId id="292" r:id="rId36"/>
    <p:sldId id="293" r:id="rId37"/>
    <p:sldId id="294" r:id="rId38"/>
    <p:sldId id="296" r:id="rId39"/>
    <p:sldId id="297" r:id="rId40"/>
    <p:sldId id="298" r:id="rId41"/>
    <p:sldId id="299" r:id="rId42"/>
    <p:sldId id="300" r:id="rId43"/>
    <p:sldId id="302" r:id="rId44"/>
    <p:sldId id="303" r:id="rId45"/>
    <p:sldId id="305" r:id="rId46"/>
    <p:sldId id="307" r:id="rId47"/>
    <p:sldId id="308" r:id="rId48"/>
    <p:sldId id="309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6A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6" autoAdjust="0"/>
    <p:restoredTop sz="94280" autoAdjust="0"/>
  </p:normalViewPr>
  <p:slideViewPr>
    <p:cSldViewPr>
      <p:cViewPr varScale="1">
        <p:scale>
          <a:sx n="81" d="100"/>
          <a:sy n="81" d="100"/>
        </p:scale>
        <p:origin x="1930" y="58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46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9AEB6A-5915-4949-9435-522C90EB2B78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675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526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C3C5C3-86D6-4595-A1BA-D81112ABCF0F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829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915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F1EBD63-AF39-4451-BF62-0EC98C0E79A3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839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67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07A2CF4-E87A-4BA3-A037-32A0E06D1D24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860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96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FBBA303-B377-4DAE-916C-D35AF7600EFF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8704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672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06CEF12-F3A2-4339-AABB-0DCECED77D03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8806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557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88AEBCB-655F-4A91-9AE2-7A0C94023A2C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890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278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F4CB246-DFFD-4EE7-BA0C-B9961664E15B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9011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719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4E557A9-0D01-4880-B903-62AE7D4312FD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9113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13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F71AA6B-1842-447B-A4BD-722EA3508E0A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921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073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F219AE6-3B94-4CB1-8A30-66A93B680C8F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931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2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3FB5B06-1717-4A9B-A9F0-B8527918D32B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493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3AB4E9-067F-42C1-93C4-2C9680E01E5E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942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35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2B2C0D6-2245-49D1-8CE8-A9C0DB3493AD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962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62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1229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82487C2-AF05-47FB-8A4D-057AF848F27F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972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67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1730AD-6162-4FA7-A3F4-3D4BE371D785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9830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923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750D9D1-9608-45C2-B6CA-0C5DDAF3F9C8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0035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181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E72107A-68B3-4E04-B965-B01D48D256D8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0137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18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1B1EE8-42F5-4F5D-94FC-76C67BD78281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0342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09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BAACB52-81A2-4404-B221-398DA56FA106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044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17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C9D0D9-85AE-45DE-8F61-6198B7D90E2C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054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395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B7E06C0-19B4-41AC-B9F7-28188B75021B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075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75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9C754E3-018E-472E-8BE5-E04CD8C4C593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706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350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DD982D7-CC18-4E1B-84ED-E40BE0528A4E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085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635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12F0D84-E89E-4F0F-A822-C1B0AEFD29C5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095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12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4A2D01F-5DEF-4D8A-BE4B-394991F00E9A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105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852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E4218D-C036-469C-9924-588AE3E0E707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116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948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01B0C63-561E-45CC-A7B8-09DDC84DE1B5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1366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0440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8F9B71-0B93-4AA2-B9C8-6E67EC66FBBD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146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4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BA046E0-62FC-4A4F-8447-DE34DC742143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1673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749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8BF6761-4A5C-4775-BC0C-3BBF43B4F4C3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187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2186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E3EA12B-8251-4230-8843-066F44E26F2C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198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1620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E19FEE-230D-48A3-85C2-06E3A9C92211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208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64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B5DB70-6C8D-4B9B-9427-103757100227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7577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8766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BD19E77-E0C4-4102-A91D-6B7E98DCE3F7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228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8981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B4D01EF-3E84-431C-BD03-388512411DDC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2390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318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0A49F23-B820-4166-8511-92C37C1D3217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249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3257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ACED300-102B-49A6-91D4-9AC6406FC72B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2595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6130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D7ABBBB-E91C-4724-A415-93F0E93E2759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2697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6975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CD54A58-A1BC-46C0-98E0-63DD9283B0C8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280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80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4974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CCE954F-9F09-49A6-9A3B-B4DACB6EB845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2902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90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33513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840AE3B-FE63-45A6-A66A-A742481B62F4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1310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10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19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926622A-D76E-40F8-AC54-23C4C4F11208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768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53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3F3FB93-C290-4ECC-9CF3-68CBD07E30E1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7782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03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7EA18C0-5AA1-4E0A-80F0-B94671D4EF2A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798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98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2144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F7C4B65-FA55-4BAF-9A91-F562EB416DF8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808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84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378A9F6-1CFF-4C3A-AE01-F8B45BE6E77B}" type="slidenum">
              <a:rPr lang="en-US" altLang="en-US"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819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69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05825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58438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hoto Credit3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9893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971800" y="5791200"/>
            <a:ext cx="3276600" cy="381000"/>
          </a:xfrm>
          <a:prstGeom prst="rect">
            <a:avLst/>
          </a:prstGeom>
        </p:spPr>
        <p:txBody>
          <a:bodyPr/>
          <a:lstStyle/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580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69076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19789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7240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7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24200" y="6019800"/>
            <a:ext cx="1752600" cy="304800"/>
          </a:xfrm>
          <a:prstGeom prst="rect">
            <a:avLst/>
          </a:prstGeom>
        </p:spPr>
        <p:txBody>
          <a:bodyPr/>
          <a:lstStyle/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 hidden="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5532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362739" y="1333500"/>
            <a:ext cx="1905000" cy="160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/>
          </p:nvPr>
        </p:nvSpPr>
        <p:spPr>
          <a:xfrm>
            <a:off x="762000" y="1371600"/>
            <a:ext cx="2057400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0"/>
          </p:nvPr>
        </p:nvSpPr>
        <p:spPr>
          <a:xfrm>
            <a:off x="5811078" y="1333500"/>
            <a:ext cx="2189922" cy="1600200"/>
          </a:xfrm>
          <a:prstGeom prst="rect">
            <a:avLst/>
          </a:prstGeo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3362325" y="3352800"/>
            <a:ext cx="1895475" cy="14478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2"/>
          </p:nvPr>
        </p:nvSpPr>
        <p:spPr>
          <a:xfrm>
            <a:off x="457200" y="3200400"/>
            <a:ext cx="2362200" cy="11430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description(s)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description(s)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17620" y="59960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description(s)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44512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232727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508165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680213" y="4495800"/>
            <a:ext cx="20574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00" y="2057400"/>
            <a:ext cx="20574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81130" y="4467224"/>
            <a:ext cx="20574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62000" y="2057400"/>
            <a:ext cx="20574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732183" y="3251337"/>
            <a:ext cx="20574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124200" y="3262312"/>
            <a:ext cx="20574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5638800" y="3200400"/>
            <a:ext cx="20574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5638800" y="2057400"/>
            <a:ext cx="20574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732183" y="4432022"/>
            <a:ext cx="20574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1066800" y="1752600"/>
            <a:ext cx="6629400" cy="343833"/>
          </a:xfrm>
          <a:prstGeom prst="rect">
            <a:avLst/>
          </a:prstGeo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0"/>
          </p:nvPr>
        </p:nvSpPr>
        <p:spPr>
          <a:xfrm>
            <a:off x="304800" y="5334000"/>
            <a:ext cx="2057400" cy="6096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1"/>
          </p:nvPr>
        </p:nvSpPr>
        <p:spPr>
          <a:xfrm>
            <a:off x="228600" y="6096000"/>
            <a:ext cx="2133600" cy="533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2"/>
          </p:nvPr>
        </p:nvSpPr>
        <p:spPr>
          <a:xfrm>
            <a:off x="2514600" y="5334000"/>
            <a:ext cx="1524000" cy="7620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3"/>
          </p:nvPr>
        </p:nvSpPr>
        <p:spPr>
          <a:xfrm>
            <a:off x="2514600" y="6096000"/>
            <a:ext cx="1752600" cy="533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4"/>
          </p:nvPr>
        </p:nvSpPr>
        <p:spPr>
          <a:xfrm>
            <a:off x="4191000" y="5486400"/>
            <a:ext cx="1489075" cy="6096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5"/>
          </p:nvPr>
        </p:nvSpPr>
        <p:spPr>
          <a:xfrm>
            <a:off x="4419600" y="6172200"/>
            <a:ext cx="1981200" cy="4572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6"/>
          </p:nvPr>
        </p:nvSpPr>
        <p:spPr>
          <a:xfrm>
            <a:off x="5867400" y="5486400"/>
            <a:ext cx="2647950" cy="4572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27"/>
          </p:nvPr>
        </p:nvSpPr>
        <p:spPr>
          <a:xfrm>
            <a:off x="6477000" y="6096000"/>
            <a:ext cx="2209800" cy="533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28"/>
          </p:nvPr>
        </p:nvSpPr>
        <p:spPr>
          <a:xfrm>
            <a:off x="7924800" y="2286000"/>
            <a:ext cx="10668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9"/>
          </p:nvPr>
        </p:nvSpPr>
        <p:spPr>
          <a:xfrm>
            <a:off x="7848600" y="3429000"/>
            <a:ext cx="1143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36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5532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62444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description(s)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description(s)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17620" y="59960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description(s)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44512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hoto Credit3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232727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508165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Jump back to slide containing original image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Jump back to slide containing original image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0872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62444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  <p:sldLayoutId id="2147483964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3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753" r:id="rId3"/>
    <p:sldLayoutId id="2147483908" r:id="rId4"/>
    <p:sldLayoutId id="2147483950" r:id="rId5"/>
    <p:sldLayoutId id="2147483757" r:id="rId6"/>
    <p:sldLayoutId id="2147483877" r:id="rId7"/>
    <p:sldLayoutId id="2147483761" r:id="rId8"/>
    <p:sldLayoutId id="2147483800" r:id="rId9"/>
    <p:sldLayoutId id="2147483974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</a:t>
            </a:r>
            <a:r>
              <a:rPr lang="en-US" sz="800" dirty="0" err="1">
                <a:solidFill>
                  <a:schemeClr val="bg1"/>
                </a:solidFill>
              </a:rPr>
              <a:t>EducationCopy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rcsb.org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2157"/>
            <a:ext cx="3733800" cy="612110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04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65" y="719158"/>
            <a:ext cx="4348656" cy="527114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260" cy="81026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2401246" y="6172200"/>
            <a:ext cx="4348655" cy="333375"/>
          </a:xfrm>
        </p:spPr>
        <p:txBody>
          <a:bodyPr/>
          <a:lstStyle/>
          <a:p>
            <a:pPr algn="ctr"/>
            <a:r>
              <a:rPr lang="en-US" alt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Copyright © McGraw-Hill Education. Permission required for reproduction or display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19DC29-A33C-437C-AF9A-F3B2DFDC2BDA}"/>
              </a:ext>
            </a:extLst>
          </p:cNvPr>
          <p:cNvSpPr txBox="1">
            <a:spLocks/>
          </p:cNvSpPr>
          <p:nvPr/>
        </p:nvSpPr>
        <p:spPr>
          <a:xfrm>
            <a:off x="0" y="36871"/>
            <a:ext cx="9144000" cy="6489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Structure</a:t>
            </a:r>
          </a:p>
        </p:txBody>
      </p:sp>
    </p:spTree>
    <p:extLst>
      <p:ext uri="{BB962C8B-B14F-4D97-AF65-F5344CB8AC3E}">
        <p14:creationId xmlns:p14="http://schemas.microsoft.com/office/powerpoint/2010/main" val="20747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Bacterial cell walls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457199" y="1503362"/>
            <a:ext cx="8253413" cy="192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914400">
              <a:spcBef>
                <a:spcPts val="0"/>
              </a:spcBef>
              <a:spcAft>
                <a:spcPts val="1500"/>
              </a:spcAft>
            </a:pPr>
            <a:r>
              <a:rPr lang="en-US" altLang="en-US" sz="2800" dirty="0">
                <a:solidFill>
                  <a:prstClr val="black"/>
                </a:solidFill>
              </a:rPr>
              <a:t>Most bacterial cells are encased by a strong cell wall</a:t>
            </a:r>
          </a:p>
          <a:p>
            <a:pPr marL="361950" lvl="1" indent="-3619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composed of peptidoglycan</a:t>
            </a:r>
          </a:p>
          <a:p>
            <a:pPr marL="361950" lvl="1" indent="-3619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walls of plants, fungi, and most protists different</a:t>
            </a:r>
          </a:p>
        </p:txBody>
      </p:sp>
      <p:sp>
        <p:nvSpPr>
          <p:cNvPr id="4" name="Content Placeholder 12"/>
          <p:cNvSpPr>
            <a:spLocks noGrp="1"/>
          </p:cNvSpPr>
          <p:nvPr>
            <p:ph sz="quarter" idx="20"/>
          </p:nvPr>
        </p:nvSpPr>
        <p:spPr>
          <a:xfrm>
            <a:off x="457198" y="3643611"/>
            <a:ext cx="8001002" cy="2636873"/>
          </a:xfrm>
          <a:prstGeom prst="rect">
            <a:avLst/>
          </a:prstGeom>
        </p:spPr>
        <p:txBody>
          <a:bodyPr/>
          <a:lstStyle/>
          <a:p>
            <a:pPr marL="0" lvl="0" indent="0" defTabSz="91440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cell, maintain its shape, and prevent excessive uptake or loss of water</a:t>
            </a:r>
          </a:p>
          <a:p>
            <a:pPr marL="0" lvl="0" indent="0" defTabSz="91440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Susceptibility of bacteria to antibiotics often depends on the structure of their cell walls</a:t>
            </a:r>
          </a:p>
          <a:p>
            <a:pPr marL="0" lvl="0" indent="0" defTabSz="91440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secrete a jelly-like protective capsule</a:t>
            </a:r>
          </a:p>
        </p:txBody>
      </p:sp>
    </p:spTree>
    <p:extLst>
      <p:ext uri="{BB962C8B-B14F-4D97-AF65-F5344CB8AC3E}">
        <p14:creationId xmlns:p14="http://schemas.microsoft.com/office/powerpoint/2010/main" val="21089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Archaea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609600" y="1066800"/>
            <a:ext cx="8077200" cy="121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914400">
              <a:spcBef>
                <a:spcPts val="0"/>
              </a:spcBef>
              <a:spcAft>
                <a:spcPts val="1500"/>
              </a:spcAft>
            </a:pPr>
            <a:r>
              <a:rPr lang="en-US" altLang="en-US" sz="2800" dirty="0">
                <a:solidFill>
                  <a:prstClr val="black"/>
                </a:solidFill>
              </a:rPr>
              <a:t>Do not have peptidoglycan cell walls</a:t>
            </a:r>
          </a:p>
          <a:p>
            <a:pPr marL="441325" lvl="1" indent="-441325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Composed of polysaccharides and proteins</a:t>
            </a:r>
          </a:p>
        </p:txBody>
      </p:sp>
      <p:sp>
        <p:nvSpPr>
          <p:cNvPr id="4" name="Content Placeholder 12"/>
          <p:cNvSpPr>
            <a:spLocks noGrp="1"/>
          </p:cNvSpPr>
          <p:nvPr>
            <p:ph sz="quarter" idx="20"/>
          </p:nvPr>
        </p:nvSpPr>
        <p:spPr>
          <a:xfrm>
            <a:off x="457200" y="2390552"/>
            <a:ext cx="7772400" cy="2076895"/>
          </a:xfrm>
          <a:prstGeom prst="rect">
            <a:avLst/>
          </a:prstGeom>
        </p:spPr>
        <p:txBody>
          <a:bodyPr/>
          <a:lstStyle/>
          <a:p>
            <a:pPr marL="0" lvl="0" indent="0" defTabSz="91440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 lipids are distinctly different from lipids in bacteria</a:t>
            </a:r>
          </a:p>
          <a:p>
            <a:pPr marL="0" lvl="0" indent="0" defTabSz="91440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replication and protein synthesis similar to eukaryotes</a:t>
            </a:r>
          </a:p>
        </p:txBody>
      </p:sp>
    </p:spTree>
    <p:extLst>
      <p:ext uri="{BB962C8B-B14F-4D97-AF65-F5344CB8AC3E}">
        <p14:creationId xmlns:p14="http://schemas.microsoft.com/office/powerpoint/2010/main" val="263082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2"/>
          <p:cNvSpPr>
            <a:spLocks noGrp="1"/>
          </p:cNvSpPr>
          <p:nvPr>
            <p:ph type="title"/>
          </p:nvPr>
        </p:nvSpPr>
        <p:spPr>
          <a:xfrm>
            <a:off x="4800600" y="228600"/>
            <a:ext cx="4343400" cy="609600"/>
          </a:xfrm>
        </p:spPr>
        <p:txBody>
          <a:bodyPr/>
          <a:lstStyle/>
          <a:p>
            <a:r>
              <a:rPr lang="en-US" altLang="en-US" dirty="0"/>
              <a:t>Figure 4.5</a:t>
            </a:r>
            <a:endParaRPr lang="en-US" dirty="0"/>
          </a:p>
        </p:txBody>
      </p:sp>
      <p:pic>
        <p:nvPicPr>
          <p:cNvPr id="5" name="Picture 4" descr="flagella rotate when protons move down their gradient.  This rotation creates an egg beater like motion that moves the bacteria.">
            <a:extLst>
              <a:ext uri="{FF2B5EF4-FFF2-40B4-BE49-F238E27FC236}">
                <a16:creationId xmlns:a16="http://schemas.microsoft.com/office/drawing/2014/main" id="{C394ACFA-CC7D-4E91-AE87-F2B12238F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56268"/>
            <a:ext cx="3733800" cy="538955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4D0437-23E4-4939-9802-40B045943752}"/>
              </a:ext>
            </a:extLst>
          </p:cNvPr>
          <p:cNvSpPr txBox="1">
            <a:spLocks/>
          </p:cNvSpPr>
          <p:nvPr/>
        </p:nvSpPr>
        <p:spPr>
          <a:xfrm>
            <a:off x="762000" y="457200"/>
            <a:ext cx="2222396" cy="609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Flagella</a:t>
            </a:r>
            <a:endParaRPr lang="en-US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BCA3819-2FFF-4376-BED9-E6572F0CDE58}"/>
              </a:ext>
            </a:extLst>
          </p:cNvPr>
          <p:cNvSpPr txBox="1">
            <a:spLocks/>
          </p:cNvSpPr>
          <p:nvPr/>
        </p:nvSpPr>
        <p:spPr>
          <a:xfrm>
            <a:off x="152400" y="1600200"/>
            <a:ext cx="4533900" cy="12192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000" dirty="0"/>
              <a:t>Present in some prokaryotic cells</a:t>
            </a:r>
          </a:p>
          <a:p>
            <a:pPr marL="536575" lvl="1" indent="-5365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be one or more or none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5799227C-476E-4797-B5A4-7CEEF83297C7}"/>
              </a:ext>
            </a:extLst>
          </p:cNvPr>
          <p:cNvSpPr txBox="1">
            <a:spLocks/>
          </p:cNvSpPr>
          <p:nvPr/>
        </p:nvSpPr>
        <p:spPr>
          <a:xfrm>
            <a:off x="38100" y="3810000"/>
            <a:ext cx="4648200" cy="2209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500"/>
              </a:spcAft>
              <a:buFont typeface="Arial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Used for locomotion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Font typeface="Arial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Rotary motion propels the cell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Font typeface="Arial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Rotary motor uses energy stored a proton gradient</a:t>
            </a:r>
          </a:p>
        </p:txBody>
      </p:sp>
    </p:spTree>
    <p:extLst>
      <p:ext uri="{BB962C8B-B14F-4D97-AF65-F5344CB8AC3E}">
        <p14:creationId xmlns:p14="http://schemas.microsoft.com/office/powerpoint/2010/main" val="11660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Eukaryotic Cells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457200" y="1600200"/>
            <a:ext cx="8229600" cy="289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Possess a membrane-bound nucleus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More complex than prokaryotic cells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Hallmark is compartmentalization</a:t>
            </a:r>
          </a:p>
          <a:p>
            <a:pPr marL="457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Achieved through use of membrane-bound organelles and endomembrane system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sz="quarter" idx="20"/>
          </p:nvPr>
        </p:nvSpPr>
        <p:spPr>
          <a:xfrm>
            <a:off x="438150" y="4616301"/>
            <a:ext cx="8477250" cy="1447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Possess a cytoskeleton for support and to maintain cellular structure</a:t>
            </a:r>
          </a:p>
        </p:txBody>
      </p:sp>
    </p:spTree>
    <p:extLst>
      <p:ext uri="{BB962C8B-B14F-4D97-AF65-F5344CB8AC3E}">
        <p14:creationId xmlns:p14="http://schemas.microsoft.com/office/powerpoint/2010/main" val="25116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Eukaryotic Cell Features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762000" y="1371600"/>
            <a:ext cx="64008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38328" indent="-338328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Plasma membrane</a:t>
            </a:r>
          </a:p>
          <a:p>
            <a:pPr marL="338328" indent="-338328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Cytoplasm</a:t>
            </a:r>
          </a:p>
          <a:p>
            <a:pPr marL="338328" indent="-338328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Organelles</a:t>
            </a:r>
          </a:p>
          <a:p>
            <a:pPr marL="338328" indent="-338328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Cytoskeleton</a:t>
            </a:r>
          </a:p>
          <a:p>
            <a:pPr marL="338328" indent="-338328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Nucleus</a:t>
            </a:r>
          </a:p>
        </p:txBody>
      </p:sp>
    </p:spTree>
    <p:extLst>
      <p:ext uri="{BB962C8B-B14F-4D97-AF65-F5344CB8AC3E}">
        <p14:creationId xmlns:p14="http://schemas.microsoft.com/office/powerpoint/2010/main" val="198687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dirty="0"/>
              <a:t>Figure 4.6</a:t>
            </a:r>
            <a:endParaRPr lang="en-US" dirty="0"/>
          </a:p>
        </p:txBody>
      </p:sp>
      <p:pic>
        <p:nvPicPr>
          <p:cNvPr id="5" name="Picture 4" descr="Animal cells have a plasma membrane and organelles including: Golgi, mitochondria, cytoskeleton, nucleus, smooth and rough endoplasmic reticulum and peroxisomes.">
            <a:extLst>
              <a:ext uri="{FF2B5EF4-FFF2-40B4-BE49-F238E27FC236}">
                <a16:creationId xmlns:a16="http://schemas.microsoft.com/office/drawing/2014/main" id="{1EEBB19F-DFC4-4A51-8F01-9D597860C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87552"/>
            <a:ext cx="7028688" cy="54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dirty="0"/>
              <a:t>Figure 4.7</a:t>
            </a:r>
            <a:endParaRPr lang="en-US" dirty="0"/>
          </a:p>
        </p:txBody>
      </p:sp>
      <p:pic>
        <p:nvPicPr>
          <p:cNvPr id="5" name="Picture 4" descr="Plant cells have a cell wall and plasma membrane and organelles including: Golgi, mitochondria, cytoskeleton, nucleus, smooth and rough endoplasmic reticulum, vacuoles, chloroplasts, and peroxisomes.">
            <a:extLst>
              <a:ext uri="{FF2B5EF4-FFF2-40B4-BE49-F238E27FC236}">
                <a16:creationId xmlns:a16="http://schemas.microsoft.com/office/drawing/2014/main" id="{9F03DBCD-517E-4827-AD8C-149B05D7D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86" y="990600"/>
            <a:ext cx="6748028" cy="54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Nucleus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457200" y="1010137"/>
            <a:ext cx="8077200" cy="3866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76200">
              <a:spcBef>
                <a:spcPts val="0"/>
              </a:spcBef>
              <a:spcAft>
                <a:spcPts val="1500"/>
              </a:spcAft>
            </a:pPr>
            <a:r>
              <a:rPr lang="en-US" altLang="en-US" sz="2800" dirty="0"/>
              <a:t>Repository of the genetic information</a:t>
            </a:r>
          </a:p>
          <a:p>
            <a:pPr marL="76200">
              <a:spcBef>
                <a:spcPts val="0"/>
              </a:spcBef>
              <a:spcAft>
                <a:spcPts val="1500"/>
              </a:spcAft>
            </a:pPr>
            <a:r>
              <a:rPr lang="en-US" altLang="en-US" sz="2800" dirty="0"/>
              <a:t>Most eukaryotic cells possess a single nucleus</a:t>
            </a:r>
          </a:p>
          <a:p>
            <a:pPr marL="76200">
              <a:spcBef>
                <a:spcPts val="0"/>
              </a:spcBef>
              <a:spcAft>
                <a:spcPts val="1500"/>
              </a:spcAft>
            </a:pPr>
            <a:r>
              <a:rPr lang="en-US" altLang="en-US" sz="2800" dirty="0"/>
              <a:t>Nucleolus – region where ribosomal RNA synthesis takes place</a:t>
            </a:r>
          </a:p>
          <a:p>
            <a:pPr marL="76200">
              <a:spcBef>
                <a:spcPts val="0"/>
              </a:spcBef>
              <a:spcAft>
                <a:spcPts val="1500"/>
              </a:spcAft>
            </a:pPr>
            <a:r>
              <a:rPr lang="en-US" altLang="en-US" sz="2800" dirty="0"/>
              <a:t>Nuclear envelope</a:t>
            </a:r>
          </a:p>
          <a:p>
            <a:pPr marL="536575" lvl="1" indent="-4413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phospholipid bilayers</a:t>
            </a:r>
          </a:p>
          <a:p>
            <a:pPr marL="536575" lvl="1" indent="-4413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Nuclear pores – control passage in and out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sz="quarter" idx="20"/>
          </p:nvPr>
        </p:nvSpPr>
        <p:spPr>
          <a:xfrm>
            <a:off x="457200" y="4908884"/>
            <a:ext cx="8305800" cy="1600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eukaryotes, the DNA is divided into multiple linear chromosomes</a:t>
            </a:r>
          </a:p>
          <a:p>
            <a:pPr marL="441325" lvl="1" indent="-4413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Chromatin is chromosomes plus protein</a:t>
            </a:r>
          </a:p>
        </p:txBody>
      </p:sp>
    </p:spTree>
    <p:extLst>
      <p:ext uri="{BB962C8B-B14F-4D97-AF65-F5344CB8AC3E}">
        <p14:creationId xmlns:p14="http://schemas.microsoft.com/office/powerpoint/2010/main" val="15184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dirty="0"/>
              <a:t>Figure 4.8</a:t>
            </a:r>
            <a:endParaRPr lang="en-US" dirty="0"/>
          </a:p>
        </p:txBody>
      </p:sp>
      <p:pic>
        <p:nvPicPr>
          <p:cNvPr id="7" name="Picture 6" descr="The nucleus contains a double membrane with nuclear pores that allow large molecules like RNA to pass into the cytoplasm.">
            <a:extLst>
              <a:ext uri="{FF2B5EF4-FFF2-40B4-BE49-F238E27FC236}">
                <a16:creationId xmlns:a16="http://schemas.microsoft.com/office/drawing/2014/main" id="{A705F959-6C21-4421-9D09-162A73C79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"/>
          <a:stretch/>
        </p:blipFill>
        <p:spPr>
          <a:xfrm>
            <a:off x="189474" y="1042220"/>
            <a:ext cx="8765052" cy="4748980"/>
          </a:xfrm>
          <a:prstGeom prst="rect">
            <a:avLst/>
          </a:prstGeom>
        </p:spPr>
      </p:pic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2590800" y="5791200"/>
            <a:ext cx="4724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IN" sz="800" dirty="0"/>
              <a:t>(b): © Don W. Fawcett/Science Source; (c): © John T. Hansen, Ph.D./Phototake; (d): © Dr. </a:t>
            </a:r>
            <a:r>
              <a:rPr lang="en-IN" sz="800" dirty="0" err="1"/>
              <a:t>Ueli</a:t>
            </a:r>
            <a:r>
              <a:rPr lang="en-IN" sz="800" dirty="0"/>
              <a:t> </a:t>
            </a:r>
            <a:r>
              <a:rPr lang="en-IN" sz="800" dirty="0" err="1"/>
              <a:t>Aebi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6539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Ribosomes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457200" y="1600200"/>
            <a:ext cx="8458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38328" indent="-33832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Cell’s protein synthesis machinery</a:t>
            </a:r>
          </a:p>
          <a:p>
            <a:pPr marL="338328" indent="-33832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Found in all cell types in all 3 domains</a:t>
            </a:r>
          </a:p>
          <a:p>
            <a:pPr marL="338328" indent="-33832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Ribosomal RNA (</a:t>
            </a:r>
            <a:r>
              <a:rPr lang="en-US" altLang="en-US" dirty="0" err="1"/>
              <a:t>rRNA</a:t>
            </a:r>
            <a:r>
              <a:rPr lang="en-US" altLang="en-US" dirty="0"/>
              <a:t>)-protein complex</a:t>
            </a:r>
          </a:p>
          <a:p>
            <a:pPr marL="338328" indent="-33832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Protein synthesis also requires messenger RNA (mRNA) and transfer RNA (</a:t>
            </a:r>
            <a:r>
              <a:rPr lang="en-US" altLang="en-US" dirty="0" err="1"/>
              <a:t>tRNA</a:t>
            </a:r>
            <a:r>
              <a:rPr lang="en-US" altLang="en-US" dirty="0"/>
              <a:t>)</a:t>
            </a:r>
          </a:p>
          <a:p>
            <a:pPr marL="338328" indent="-33832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Ribosomes may be free in cytoplasm or associated with internal membranes</a:t>
            </a:r>
          </a:p>
        </p:txBody>
      </p:sp>
    </p:spTree>
    <p:extLst>
      <p:ext uri="{BB962C8B-B14F-4D97-AF65-F5344CB8AC3E}">
        <p14:creationId xmlns:p14="http://schemas.microsoft.com/office/powerpoint/2010/main" val="210166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Cells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2971801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 were discovered in 1665 by Robert Hooke</a:t>
            </a:r>
          </a:p>
          <a:p>
            <a:pPr marL="0" lvl="0" indent="0" defTabSz="91440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studies of cells were conducted by</a:t>
            </a:r>
          </a:p>
          <a:p>
            <a:pPr marL="457200" lvl="1" indent="-4572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Mathias Schleiden (1838)</a:t>
            </a:r>
          </a:p>
          <a:p>
            <a:pPr marL="457200" lvl="1" indent="-4572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Theodor Schwann (1839)</a:t>
            </a:r>
          </a:p>
        </p:txBody>
      </p:sp>
      <p:sp>
        <p:nvSpPr>
          <p:cNvPr id="4" name="Content Placeholder 10"/>
          <p:cNvSpPr>
            <a:spLocks noGrp="1"/>
          </p:cNvSpPr>
          <p:nvPr>
            <p:ph sz="quarter" idx="19"/>
          </p:nvPr>
        </p:nvSpPr>
        <p:spPr>
          <a:xfrm>
            <a:off x="457200" y="4543926"/>
            <a:ext cx="80772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>
                <a:solidFill>
                  <a:prstClr val="black"/>
                </a:solidFill>
              </a:rPr>
              <a:t>Schleiden and Schwann proposed the Cell Theory</a:t>
            </a:r>
          </a:p>
        </p:txBody>
      </p:sp>
    </p:spTree>
    <p:extLst>
      <p:ext uri="{BB962C8B-B14F-4D97-AF65-F5344CB8AC3E}">
        <p14:creationId xmlns:p14="http://schemas.microsoft.com/office/powerpoint/2010/main" val="13862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dirty="0"/>
              <a:t>Figure 4.9</a:t>
            </a:r>
            <a:endParaRPr lang="en-US" dirty="0"/>
          </a:p>
        </p:txBody>
      </p:sp>
      <p:pic>
        <p:nvPicPr>
          <p:cNvPr id="5" name="Picture 4" descr="Ribosomes hav a large and small subunit and are made up of rRNA and proteins.">
            <a:extLst>
              <a:ext uri="{FF2B5EF4-FFF2-40B4-BE49-F238E27FC236}">
                <a16:creationId xmlns:a16="http://schemas.microsoft.com/office/drawing/2014/main" id="{A51C043D-B99E-4B5C-8D70-9B3F5E8A5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7" y="1865553"/>
            <a:ext cx="6744928" cy="31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Endoplasmic reticulum</a:t>
            </a:r>
          </a:p>
        </p:txBody>
      </p:sp>
      <p:sp>
        <p:nvSpPr>
          <p:cNvPr id="6" name="Content Placeholder 12"/>
          <p:cNvSpPr>
            <a:spLocks noGrp="1"/>
          </p:cNvSpPr>
          <p:nvPr>
            <p:ph sz="quarter" idx="20"/>
          </p:nvPr>
        </p:nvSpPr>
        <p:spPr>
          <a:xfrm>
            <a:off x="457200" y="1087438"/>
            <a:ext cx="7772398" cy="234156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Rough endoplasmic reticulum (RER)</a:t>
            </a:r>
          </a:p>
          <a:p>
            <a:pPr marL="28575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Attachment of ribosomes to the membrane gives a rough appearance</a:t>
            </a:r>
          </a:p>
          <a:p>
            <a:pPr marL="285750" lvl="1">
              <a:spcBef>
                <a:spcPts val="6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Synthesis of proteins to be secreted, sent to lysosomes or plasma membrane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22"/>
              </p:nvPr>
            </p:nvSpPr>
            <p:spPr>
              <a:xfrm>
                <a:off x="457199" y="3429000"/>
                <a:ext cx="7772399" cy="1981200"/>
              </a:xfrm>
              <a:prstGeom prst="rect">
                <a:avLst/>
              </a:prstGeom>
            </p:spPr>
            <p:txBody>
              <a:bodyPr/>
              <a:lstStyle/>
              <a:p>
                <a:pPr marL="0" lvl="0" indent="0">
                  <a:spcBef>
                    <a:spcPts val="0"/>
                  </a:spcBef>
                  <a:spcAft>
                    <a:spcPts val="1500"/>
                  </a:spcAft>
                  <a:buNone/>
                </a:pPr>
                <a:r>
                  <a:rPr lang="en-US" altLang="en-US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Smooth endoplasmic reticulum (SER)</a:t>
                </a:r>
              </a:p>
              <a:p>
                <a:pPr marL="28575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Relatively few bound ribosomes</a:t>
                </a:r>
              </a:p>
              <a:p>
                <a:pPr marL="285750" lvl="1">
                  <a:spcBef>
                    <a:spcPts val="600"/>
                  </a:spcBef>
                  <a:spcAft>
                    <a:spcPts val="15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Variety of functions – synthesis, store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Ca</m:t>
                        </m:r>
                      </m:e>
                      <m:sup>
                        <m: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detoxification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2"/>
              </p:nvPr>
            </p:nvSpPr>
            <p:spPr>
              <a:xfrm>
                <a:off x="457199" y="3429000"/>
                <a:ext cx="7772399" cy="1981200"/>
              </a:xfrm>
              <a:prstGeom prst="rect">
                <a:avLst/>
              </a:prstGeom>
              <a:blipFill>
                <a:blip r:embed="rId3"/>
                <a:stretch>
                  <a:fillRect l="-1569" t="-3385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7"/>
          <p:cNvSpPr>
            <a:spLocks noGrp="1"/>
          </p:cNvSpPr>
          <p:nvPr>
            <p:ph sz="quarter" idx="18"/>
          </p:nvPr>
        </p:nvSpPr>
        <p:spPr>
          <a:xfrm>
            <a:off x="457200" y="5410200"/>
            <a:ext cx="777239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Ratio of RER to SER depends on cell’s function</a:t>
            </a:r>
          </a:p>
        </p:txBody>
      </p:sp>
    </p:spTree>
    <p:extLst>
      <p:ext uri="{BB962C8B-B14F-4D97-AF65-F5344CB8AC3E}">
        <p14:creationId xmlns:p14="http://schemas.microsoft.com/office/powerpoint/2010/main" val="70887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4038600" y="228600"/>
            <a:ext cx="5105400" cy="609600"/>
          </a:xfrm>
        </p:spPr>
        <p:txBody>
          <a:bodyPr/>
          <a:lstStyle/>
          <a:p>
            <a:r>
              <a:rPr lang="en-US" altLang="en-US" dirty="0"/>
              <a:t>Figure 4.10</a:t>
            </a:r>
            <a:endParaRPr lang="en-US" dirty="0"/>
          </a:p>
        </p:txBody>
      </p:sp>
      <p:pic>
        <p:nvPicPr>
          <p:cNvPr id="7" name="Picture 6" descr="Rough endoplasmic reticulum contains ribosomes used to make proteins that are secreted. Smooth endoplasmic reticulum makes lipids for membranes.">
            <a:extLst>
              <a:ext uri="{FF2B5EF4-FFF2-40B4-BE49-F238E27FC236}">
                <a16:creationId xmlns:a16="http://schemas.microsoft.com/office/drawing/2014/main" id="{7B547EF8-1BCC-4293-8FF5-4EB050C9C6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"/>
          <a:stretch/>
        </p:blipFill>
        <p:spPr>
          <a:xfrm>
            <a:off x="3746951" y="872765"/>
            <a:ext cx="4240897" cy="5334000"/>
          </a:xfrm>
          <a:prstGeom prst="rect">
            <a:avLst/>
          </a:prstGeom>
        </p:spPr>
      </p:pic>
      <p:sp>
        <p:nvSpPr>
          <p:cNvPr id="6" name="Content Placeholder 12"/>
          <p:cNvSpPr>
            <a:spLocks noGrp="1"/>
          </p:cNvSpPr>
          <p:nvPr>
            <p:ph sz="quarter" idx="20"/>
          </p:nvPr>
        </p:nvSpPr>
        <p:spPr>
          <a:xfrm>
            <a:off x="3200400" y="6201165"/>
            <a:ext cx="2667000" cy="275835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en-IN" sz="800" dirty="0"/>
              <a:t>© Don W. Fawcett/Science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9782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Golgi apparatus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sz="quarter" idx="20"/>
          </p:nvPr>
        </p:nvSpPr>
        <p:spPr>
          <a:xfrm>
            <a:off x="457200" y="1223962"/>
            <a:ext cx="8305800" cy="4643438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Flattened stacks of interconnected membranes (Golgi bodies)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Functions in packaging and distribution of molecules synthesized at one location and used at another within the cell or even outside of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trans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Vesicles transport molecules to destination</a:t>
            </a:r>
          </a:p>
        </p:txBody>
      </p:sp>
    </p:spTree>
    <p:extLst>
      <p:ext uri="{BB962C8B-B14F-4D97-AF65-F5344CB8AC3E}">
        <p14:creationId xmlns:p14="http://schemas.microsoft.com/office/powerpoint/2010/main" val="9963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2"/>
          <p:cNvSpPr>
            <a:spLocks noGrp="1"/>
          </p:cNvSpPr>
          <p:nvPr>
            <p:ph type="title"/>
          </p:nvPr>
        </p:nvSpPr>
        <p:spPr>
          <a:xfrm>
            <a:off x="3886200" y="21336"/>
            <a:ext cx="5105400" cy="609600"/>
          </a:xfrm>
        </p:spPr>
        <p:txBody>
          <a:bodyPr/>
          <a:lstStyle/>
          <a:p>
            <a:r>
              <a:rPr lang="en-US" altLang="en-US" dirty="0"/>
              <a:t>Figure 4.12</a:t>
            </a:r>
            <a:endParaRPr lang="en-US" dirty="0"/>
          </a:p>
        </p:txBody>
      </p:sp>
      <p:pic>
        <p:nvPicPr>
          <p:cNvPr id="8" name="Picture 7" descr="In the endomembrane system, proteins are produced on ribosomes in the rough endoplasmic reticulum.  They then pass through the Golgi apparatus and eventually ar secreted from the cell through secretory vesicles.">
            <a:extLst>
              <a:ext uri="{FF2B5EF4-FFF2-40B4-BE49-F238E27FC236}">
                <a16:creationId xmlns:a16="http://schemas.microsoft.com/office/drawing/2014/main" id="{B1D815BC-EC9C-4B4C-A3D5-57C8C5C99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34" y="967033"/>
            <a:ext cx="2987040" cy="5846064"/>
          </a:xfrm>
          <a:prstGeom prst="rect">
            <a:avLst/>
          </a:prstGeom>
        </p:spPr>
      </p:pic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6019800" y="3352800"/>
            <a:ext cx="992932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88900" lvl="0" indent="-889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N" sz="650" dirty="0">
                <a:latin typeface="+mn-lt"/>
              </a:rPr>
              <a:t>Vesicle containing proteins buds from the rough endo-plasmic reticulum, diffuses through the cell, and fuses to the </a:t>
            </a:r>
            <a:r>
              <a:rPr lang="en-IN" sz="650" i="1" dirty="0">
                <a:latin typeface="+mn-lt"/>
              </a:rPr>
              <a:t>cis</a:t>
            </a:r>
            <a:r>
              <a:rPr lang="en-IN" sz="650" dirty="0">
                <a:latin typeface="+mn-lt"/>
              </a:rPr>
              <a:t> face of the Golgi apparatus.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6097166" y="5605217"/>
            <a:ext cx="838200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91440" lvl="0" indent="-91440">
              <a:lnSpc>
                <a:spcPct val="95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IN" sz="650" dirty="0">
                <a:cs typeface="Arial" panose="020B0604020202020204" pitchFamily="34" charset="0"/>
              </a:rPr>
              <a:t>The proteins are modified and packaged into vesicles for transport.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sz="quarter" idx="20"/>
          </p:nvPr>
        </p:nvSpPr>
        <p:spPr>
          <a:xfrm>
            <a:off x="7620000" y="5890967"/>
            <a:ext cx="958850" cy="723900"/>
          </a:xfrm>
          <a:prstGeom prst="rect">
            <a:avLst/>
          </a:prstGeom>
        </p:spPr>
        <p:txBody>
          <a:bodyPr/>
          <a:lstStyle/>
          <a:p>
            <a:pPr marL="91440" lvl="0" indent="-91440">
              <a:spcBef>
                <a:spcPts val="0"/>
              </a:spcBef>
              <a:buFont typeface="+mj-lt"/>
              <a:buAutoNum type="arabicPeriod" startAt="3"/>
            </a:pPr>
            <a:r>
              <a:rPr lang="en-IN" sz="650" dirty="0"/>
              <a:t>The vesicle may travel to the plasma membrane, releasing its contents to the extracellular environment.</a:t>
            </a:r>
          </a:p>
        </p:txBody>
      </p:sp>
      <p:pic>
        <p:nvPicPr>
          <p:cNvPr id="9" name="Picture 8" descr="The Golgi is made up of several thin membrane lined sacs that can pinch off to form vesicles. The Golgi is involved in sorting proteins for transport through the cell.">
            <a:extLst>
              <a:ext uri="{FF2B5EF4-FFF2-40B4-BE49-F238E27FC236}">
                <a16:creationId xmlns:a16="http://schemas.microsoft.com/office/drawing/2014/main" id="{15523AC3-625F-48C9-A3BE-1B6BA2B27E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2"/>
          <a:stretch/>
        </p:blipFill>
        <p:spPr>
          <a:xfrm>
            <a:off x="228600" y="1189305"/>
            <a:ext cx="4818540" cy="5063612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EC989EBF-30AA-4893-AE9F-8A6D0E8EF6E5}"/>
              </a:ext>
            </a:extLst>
          </p:cNvPr>
          <p:cNvSpPr txBox="1">
            <a:spLocks/>
          </p:cNvSpPr>
          <p:nvPr/>
        </p:nvSpPr>
        <p:spPr>
          <a:xfrm>
            <a:off x="1344891" y="337920"/>
            <a:ext cx="2514600" cy="609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Figure 4.11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Lysosomes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sz="quarter" idx="20"/>
          </p:nvPr>
        </p:nvSpPr>
        <p:spPr>
          <a:xfrm>
            <a:off x="457200" y="1600200"/>
            <a:ext cx="8229600" cy="3581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Membrane-bounded digestive vesicles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Arise from Golgi apparatus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Enzymes catalyze breakdown of macromolecules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Destroy cells or foreign matter that the cell has engulfed by phagocytosis</a:t>
            </a:r>
          </a:p>
        </p:txBody>
      </p:sp>
    </p:spTree>
    <p:extLst>
      <p:ext uri="{BB962C8B-B14F-4D97-AF65-F5344CB8AC3E}">
        <p14:creationId xmlns:p14="http://schemas.microsoft.com/office/powerpoint/2010/main" val="28401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Microbodies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20"/>
          </p:nvPr>
        </p:nvSpPr>
        <p:spPr>
          <a:xfrm>
            <a:off x="809625" y="2024063"/>
            <a:ext cx="7648575" cy="338613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Variety of enzyme-bearing, membrane-enclosed vesicles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Peroxisomes</a:t>
            </a:r>
          </a:p>
          <a:p>
            <a:pPr marL="361950" lvl="1" indent="-361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Contain enzymes involved in the oxidation of fatty acids</a:t>
            </a:r>
          </a:p>
          <a:p>
            <a:pPr marL="361950" lvl="1" indent="-361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Hydrogen peroxide produced as by-product – rendered harmless by catalase</a:t>
            </a:r>
          </a:p>
        </p:txBody>
      </p:sp>
    </p:spTree>
    <p:extLst>
      <p:ext uri="{BB962C8B-B14F-4D97-AF65-F5344CB8AC3E}">
        <p14:creationId xmlns:p14="http://schemas.microsoft.com/office/powerpoint/2010/main" val="26797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Proteosomes</a:t>
            </a:r>
            <a:endParaRPr lang="en-US" altLang="en-US" dirty="0"/>
          </a:p>
        </p:txBody>
      </p:sp>
      <p:sp>
        <p:nvSpPr>
          <p:cNvPr id="8" name="Content Placeholder 12"/>
          <p:cNvSpPr>
            <a:spLocks noGrp="1"/>
          </p:cNvSpPr>
          <p:nvPr>
            <p:ph sz="quarter" idx="20"/>
          </p:nvPr>
        </p:nvSpPr>
        <p:spPr>
          <a:xfrm>
            <a:off x="645317" y="1066800"/>
            <a:ext cx="7853364" cy="17526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700"/>
              </a:spcBef>
              <a:spcAft>
                <a:spcPts val="1500"/>
              </a:spcAft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Large cylindrical complexes</a:t>
            </a:r>
          </a:p>
          <a:p>
            <a:pPr marL="0" indent="0">
              <a:spcBef>
                <a:spcPts val="700"/>
              </a:spcBef>
              <a:spcAft>
                <a:spcPts val="1500"/>
              </a:spcAft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Proteolytic activity</a:t>
            </a:r>
          </a:p>
          <a:p>
            <a:pPr marL="285750" lvl="1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Misfolded, damaged, or no longer needed proteins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1"/>
          <p:cNvSpPr>
            <a:spLocks noGrp="1"/>
          </p:cNvSpPr>
          <p:nvPr>
            <p:ph sz="quarter" idx="20"/>
          </p:nvPr>
        </p:nvSpPr>
        <p:spPr>
          <a:xfrm>
            <a:off x="2982433" y="2798134"/>
            <a:ext cx="3352800" cy="58499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en-US" sz="2400" dirty="0"/>
              <a:t>Drosophila proteasome.</a:t>
            </a:r>
          </a:p>
        </p:txBody>
      </p:sp>
      <p:pic>
        <p:nvPicPr>
          <p:cNvPr id="10" name="Picture 9" descr="Proteosomes are a complex of proteins that form a cylinder around damaged or misfolded proteins degrading them.">
            <a:extLst>
              <a:ext uri="{FF2B5EF4-FFF2-40B4-BE49-F238E27FC236}">
                <a16:creationId xmlns:a16="http://schemas.microsoft.com/office/drawing/2014/main" id="{D0CC5A0B-516B-4F15-BCFA-63C3A2D72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7"/>
          <a:stretch/>
        </p:blipFill>
        <p:spPr>
          <a:xfrm>
            <a:off x="624362" y="3304387"/>
            <a:ext cx="7517324" cy="263921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33400" y="5943600"/>
            <a:ext cx="7608286" cy="37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 algn="ctr"/>
            <a:r>
              <a:rPr lang="en-IN" sz="900" dirty="0"/>
              <a:t>Image of PDB ID 4B4T (Unverdorben, P., et al., ”Deep classification of a large cryo-EM dataset defines the conformational landscape of the 26S proteasome,” </a:t>
            </a:r>
            <a:r>
              <a:rPr lang="en-IN" sz="900" i="1" dirty="0"/>
              <a:t>PNAS</a:t>
            </a:r>
            <a:r>
              <a:rPr lang="en-IN" sz="900" dirty="0"/>
              <a:t> (2014) 111:5444-5549). © 2015 David Goodsell &amp; RCSB Protein Data Bank (</a:t>
            </a:r>
            <a:r>
              <a:rPr lang="en-IN" sz="900" dirty="0">
                <a:hlinkClick r:id="rId4"/>
              </a:rPr>
              <a:t>www.rcsb.org</a:t>
            </a:r>
            <a:r>
              <a:rPr lang="en-IN" sz="900" dirty="0"/>
              <a:t>). Molecule of the Month DOI 10.2210/rcsb_pdb/mom_2013_10</a:t>
            </a:r>
          </a:p>
        </p:txBody>
      </p:sp>
    </p:spTree>
    <p:extLst>
      <p:ext uri="{BB962C8B-B14F-4D97-AF65-F5344CB8AC3E}">
        <p14:creationId xmlns:p14="http://schemas.microsoft.com/office/powerpoint/2010/main" val="34592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Vacuoles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609600" y="1618592"/>
            <a:ext cx="8077200" cy="39440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Membrane-bounded structures in plants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Various functions depending on the cell type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There are different types of vacuoles:</a:t>
            </a:r>
          </a:p>
          <a:p>
            <a:pPr marL="285750" lvl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Central vacuole in plant cells</a:t>
            </a:r>
          </a:p>
          <a:p>
            <a:pPr marL="285750" lvl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Contractile vacuole of some fungi and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protists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Storage vacuoles</a:t>
            </a:r>
          </a:p>
        </p:txBody>
      </p:sp>
    </p:spTree>
    <p:extLst>
      <p:ext uri="{BB962C8B-B14F-4D97-AF65-F5344CB8AC3E}">
        <p14:creationId xmlns:p14="http://schemas.microsoft.com/office/powerpoint/2010/main" val="33015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Mitochondria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8"/>
          </p:nvPr>
        </p:nvSpPr>
        <p:spPr>
          <a:xfrm flipH="1">
            <a:off x="457200" y="1290484"/>
            <a:ext cx="7924800" cy="3188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 defTabSz="914400">
              <a:spcBef>
                <a:spcPts val="0"/>
              </a:spcBef>
              <a:spcAft>
                <a:spcPts val="150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in all types of eukaryotic cells</a:t>
            </a:r>
          </a:p>
          <a:p>
            <a:pPr lvl="0" defTabSz="914400">
              <a:spcBef>
                <a:spcPts val="0"/>
              </a:spcBef>
              <a:spcAft>
                <a:spcPts val="150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 by membranes</a:t>
            </a:r>
          </a:p>
          <a:p>
            <a:pPr marL="285750" lvl="1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membrane</a:t>
            </a:r>
          </a:p>
          <a:p>
            <a:pPr marL="285750" lvl="1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Intermembrane space</a:t>
            </a:r>
          </a:p>
          <a:p>
            <a:pPr marL="285750" lvl="1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membrane has cristae</a:t>
            </a:r>
          </a:p>
          <a:p>
            <a:pPr marL="285750" lvl="1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9"/>
          </p:nvPr>
        </p:nvSpPr>
        <p:spPr>
          <a:xfrm>
            <a:off x="457200" y="4452978"/>
            <a:ext cx="8382000" cy="1977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800" dirty="0"/>
              <a:t>On the surface of the inner membrane, and also embedded within it, are proteins that carry out oxidative metabolism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800" dirty="0"/>
              <a:t>Have their own DNA</a:t>
            </a:r>
          </a:p>
        </p:txBody>
      </p:sp>
    </p:spTree>
    <p:extLst>
      <p:ext uri="{BB962C8B-B14F-4D97-AF65-F5344CB8AC3E}">
        <p14:creationId xmlns:p14="http://schemas.microsoft.com/office/powerpoint/2010/main" val="2122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Cell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281"/>
            <a:ext cx="8229600" cy="333771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organisms are composed of cells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Cells are the smallest living things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Cells arise only from pre-existing cells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cells today represent a continuous line of descent from the first living cells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6BBA68-518A-4637-A406-F9E0FE3F3069}"/>
              </a:ext>
            </a:extLst>
          </p:cNvPr>
          <p:cNvSpPr/>
          <p:nvPr/>
        </p:nvSpPr>
        <p:spPr>
          <a:xfrm>
            <a:off x="457200" y="4950331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50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many cells are visible to the naked eye</a:t>
            </a:r>
          </a:p>
        </p:txBody>
      </p:sp>
    </p:spTree>
    <p:extLst>
      <p:ext uri="{BB962C8B-B14F-4D97-AF65-F5344CB8AC3E}">
        <p14:creationId xmlns:p14="http://schemas.microsoft.com/office/powerpoint/2010/main" val="35634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dirty="0"/>
              <a:t>Figure 4.16</a:t>
            </a:r>
            <a:endParaRPr lang="en-US" dirty="0"/>
          </a:p>
        </p:txBody>
      </p:sp>
      <p:pic>
        <p:nvPicPr>
          <p:cNvPr id="7" name="Picture 6" descr="Mitochondria have two membranes, and the inner membrane forms many tight folds called cristae.  These create a lot of surface area for oxidative metabolism.">
            <a:extLst>
              <a:ext uri="{FF2B5EF4-FFF2-40B4-BE49-F238E27FC236}">
                <a16:creationId xmlns:a16="http://schemas.microsoft.com/office/drawing/2014/main" id="{0F243D45-54D7-407B-AED5-D6B3A4E269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"/>
          <a:stretch/>
        </p:blipFill>
        <p:spPr>
          <a:xfrm>
            <a:off x="2218601" y="1081548"/>
            <a:ext cx="4706800" cy="4862052"/>
          </a:xfrm>
          <a:prstGeom prst="rect">
            <a:avLst/>
          </a:prstGeom>
        </p:spPr>
      </p:pic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3543300" y="5943600"/>
            <a:ext cx="2057400" cy="224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IN" sz="800" dirty="0"/>
              <a:t>© Keith R. Porter/Science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37167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Chloroplasts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533400" y="1295400"/>
            <a:ext cx="76962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Organelles present in cells of plants and some other eukaryotes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Contain chlorophyll for photosynthesis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Surrounded by 2 membranes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Thylakoids are membranous sacs within the inner membrane</a:t>
            </a:r>
          </a:p>
          <a:p>
            <a:pPr marL="457200" lvl="1" indent="-457200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Grana are stacks of thylakoids</a:t>
            </a:r>
          </a:p>
        </p:txBody>
      </p:sp>
      <p:sp>
        <p:nvSpPr>
          <p:cNvPr id="4" name="Content Placeholder 10"/>
          <p:cNvSpPr>
            <a:spLocks noGrp="1"/>
          </p:cNvSpPr>
          <p:nvPr>
            <p:ph sz="quarter" idx="19"/>
          </p:nvPr>
        </p:nvSpPr>
        <p:spPr>
          <a:xfrm>
            <a:off x="533400" y="5638800"/>
            <a:ext cx="7772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Have their own DNA</a:t>
            </a:r>
          </a:p>
        </p:txBody>
      </p:sp>
    </p:spTree>
    <p:extLst>
      <p:ext uri="{BB962C8B-B14F-4D97-AF65-F5344CB8AC3E}">
        <p14:creationId xmlns:p14="http://schemas.microsoft.com/office/powerpoint/2010/main" val="233145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dirty="0"/>
              <a:t>Figure 4.17</a:t>
            </a:r>
            <a:endParaRPr lang="en-US" dirty="0"/>
          </a:p>
        </p:txBody>
      </p:sp>
      <p:pic>
        <p:nvPicPr>
          <p:cNvPr id="7" name="Picture 6" descr="Chloroplasts have two membranes and also stacks of internal organelles called thylakoids.">
            <a:extLst>
              <a:ext uri="{FF2B5EF4-FFF2-40B4-BE49-F238E27FC236}">
                <a16:creationId xmlns:a16="http://schemas.microsoft.com/office/drawing/2014/main" id="{A159D62C-9909-443B-8FC7-933D69212A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"/>
          <a:stretch/>
        </p:blipFill>
        <p:spPr>
          <a:xfrm>
            <a:off x="2323130" y="1081550"/>
            <a:ext cx="4497740" cy="5097578"/>
          </a:xfrm>
          <a:prstGeom prst="rect">
            <a:avLst/>
          </a:prstGeom>
        </p:spPr>
      </p:pic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3163270" y="6172200"/>
            <a:ext cx="2856530" cy="365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IN" sz="800" dirty="0"/>
              <a:t>© </a:t>
            </a:r>
            <a:r>
              <a:rPr lang="en-IN" sz="800" dirty="0" err="1"/>
              <a:t>Dr.</a:t>
            </a:r>
            <a:r>
              <a:rPr lang="en-IN" sz="800" dirty="0"/>
              <a:t> Jeremy Burgess/Science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26062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Endosymbiosis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457200" y="1391442"/>
            <a:ext cx="8153400" cy="4323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38328" indent="-338328">
              <a:buFont typeface="Arial" panose="020B0604020202020204" pitchFamily="34" charset="0"/>
              <a:buChar char="•"/>
            </a:pPr>
            <a:r>
              <a:rPr lang="en-US" altLang="en-US" dirty="0"/>
              <a:t>Proposes that some of today’s eukaryotic organelles evolved by a symbiosis arising between two cells that were each free-living</a:t>
            </a:r>
          </a:p>
          <a:p>
            <a:pPr marL="338328" indent="-338328">
              <a:buFont typeface="Arial" panose="020B0604020202020204" pitchFamily="34" charset="0"/>
              <a:buChar char="•"/>
            </a:pPr>
            <a:r>
              <a:rPr lang="en-US" altLang="en-US" dirty="0"/>
              <a:t>One cell, a prokaryote, was engulfed by and became part of another cell, which was the precursor of modern eukaryotes</a:t>
            </a:r>
          </a:p>
          <a:p>
            <a:pPr marL="338328" indent="-338328">
              <a:buFont typeface="Arial" panose="020B0604020202020204" pitchFamily="34" charset="0"/>
              <a:buChar char="•"/>
            </a:pPr>
            <a:r>
              <a:rPr lang="en-US" altLang="en-US" dirty="0"/>
              <a:t>Mitochondria and chloroplasts</a:t>
            </a:r>
          </a:p>
        </p:txBody>
      </p:sp>
    </p:spTree>
    <p:extLst>
      <p:ext uri="{BB962C8B-B14F-4D97-AF65-F5344CB8AC3E}">
        <p14:creationId xmlns:p14="http://schemas.microsoft.com/office/powerpoint/2010/main" val="31499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Cytoskeleton (1)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457201" y="1600200"/>
            <a:ext cx="7848599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Network of protein fibers found in all eukaryotic cells</a:t>
            </a:r>
          </a:p>
          <a:p>
            <a:pPr marL="28575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Supports the shape of the cell 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Keeps organelles in fixed locations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8"/>
          </p:nvPr>
        </p:nvSpPr>
        <p:spPr>
          <a:xfrm>
            <a:off x="457201" y="3898602"/>
            <a:ext cx="8043041" cy="121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Dynamic system – constantly forming and disassembling</a:t>
            </a:r>
          </a:p>
        </p:txBody>
      </p:sp>
    </p:spTree>
    <p:extLst>
      <p:ext uri="{BB962C8B-B14F-4D97-AF65-F5344CB8AC3E}">
        <p14:creationId xmlns:p14="http://schemas.microsoft.com/office/powerpoint/2010/main" val="10152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8" y="155575"/>
            <a:ext cx="9144000" cy="609600"/>
          </a:xfrm>
        </p:spPr>
        <p:txBody>
          <a:bodyPr/>
          <a:lstStyle/>
          <a:p>
            <a:r>
              <a:rPr lang="en-US" altLang="en-US" dirty="0"/>
              <a:t>Three types of fibers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480848" y="1000124"/>
            <a:ext cx="7901152" cy="166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800" dirty="0"/>
              <a:t>Actin filaments (Microfilaments)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protein chains loosely twined together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Movements like contraction, crawling, “pinching”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20"/>
          </p:nvPr>
        </p:nvSpPr>
        <p:spPr>
          <a:xfrm>
            <a:off x="457200" y="2613652"/>
            <a:ext cx="7924800" cy="194594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Microtubules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Largest of the cytoskeletal elements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Dimers of α- and β-tubulin subunits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Facilitate movement of cell and materials within cell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8"/>
          </p:nvPr>
        </p:nvSpPr>
        <p:spPr>
          <a:xfrm>
            <a:off x="480848" y="4657064"/>
            <a:ext cx="7901152" cy="150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Intermediate filaments</a:t>
            </a:r>
          </a:p>
          <a:p>
            <a:pPr marL="457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Between the size of actin filaments and microtubules</a:t>
            </a:r>
          </a:p>
          <a:p>
            <a:pPr marL="457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Very stable – usually not broken down</a:t>
            </a:r>
          </a:p>
        </p:txBody>
      </p:sp>
    </p:spTree>
    <p:extLst>
      <p:ext uri="{BB962C8B-B14F-4D97-AF65-F5344CB8AC3E}">
        <p14:creationId xmlns:p14="http://schemas.microsoft.com/office/powerpoint/2010/main" val="37832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Centrosomes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486102" y="1615966"/>
            <a:ext cx="8505498" cy="2498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Region surrounding centrioles in almost all animal cells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Microtubule-organizing center</a:t>
            </a:r>
          </a:p>
          <a:p>
            <a:pPr marL="457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 nucleate the assembly of microtubules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8"/>
          </p:nvPr>
        </p:nvSpPr>
        <p:spPr>
          <a:xfrm>
            <a:off x="508921" y="4091782"/>
            <a:ext cx="8358352" cy="1775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Animal cells and most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protists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have centrioles – pair of organelles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Plants and fungi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lack centrioles</a:t>
            </a:r>
          </a:p>
        </p:txBody>
      </p:sp>
    </p:spTree>
    <p:extLst>
      <p:ext uri="{BB962C8B-B14F-4D97-AF65-F5344CB8AC3E}">
        <p14:creationId xmlns:p14="http://schemas.microsoft.com/office/powerpoint/2010/main" val="5178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Cell Movement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533400" y="1600200"/>
            <a:ext cx="80010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Essentially all cell motion is tied to the movement of actin filaments, microtubules, or both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Some cells crawl using actin microfilaments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Flagella and cilia have 9 + 2 arrangement of microtubules</a:t>
            </a:r>
          </a:p>
          <a:p>
            <a:pPr marL="338328" lvl="1" indent="-33832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 like prokaryotic flagella</a:t>
            </a:r>
          </a:p>
          <a:p>
            <a:pPr marL="338328" lvl="1" indent="-338328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Cilia are shorter and more numerous</a:t>
            </a:r>
          </a:p>
        </p:txBody>
      </p:sp>
    </p:spTree>
    <p:extLst>
      <p:ext uri="{BB962C8B-B14F-4D97-AF65-F5344CB8AC3E}">
        <p14:creationId xmlns:p14="http://schemas.microsoft.com/office/powerpoint/2010/main" val="318165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Molecular motors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9"/>
          </p:nvPr>
        </p:nvSpPr>
        <p:spPr>
          <a:xfrm>
            <a:off x="177390" y="865239"/>
            <a:ext cx="4136476" cy="5524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38328" indent="-33832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600" dirty="0"/>
              <a:t>Vesicles can be transported along microtubules using motor proteins that use ATP to generate force. </a:t>
            </a:r>
          </a:p>
          <a:p>
            <a:pPr marL="338328" indent="-33832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600" dirty="0"/>
              <a:t>The vesicles are attached to motor proteins by connector molecules</a:t>
            </a:r>
          </a:p>
          <a:p>
            <a:pPr marL="338328" indent="-33832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600" dirty="0"/>
              <a:t>The motor protein dynein moves the connected vesicle along microtubules.</a:t>
            </a:r>
          </a:p>
        </p:txBody>
      </p:sp>
      <p:pic>
        <p:nvPicPr>
          <p:cNvPr id="6" name="Picture 5" descr="Vesicles are moved through the cell along microtubules by proteins like dynein. ATP is used to provide the energy to move the vesicles.">
            <a:extLst>
              <a:ext uri="{FF2B5EF4-FFF2-40B4-BE49-F238E27FC236}">
                <a16:creationId xmlns:a16="http://schemas.microsoft.com/office/drawing/2014/main" id="{9C3BD36A-0D64-4443-83FD-DB6427041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44" y="1248901"/>
            <a:ext cx="3791219" cy="462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Flagella and cilia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381000" y="1828800"/>
            <a:ext cx="8305800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38328" indent="-33832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Many </a:t>
            </a:r>
            <a:r>
              <a:rPr lang="en-US" altLang="en-US" dirty="0" err="1"/>
              <a:t>protists</a:t>
            </a:r>
            <a:r>
              <a:rPr lang="en-US" altLang="en-US" dirty="0"/>
              <a:t> use flagella and cilia to swim</a:t>
            </a:r>
          </a:p>
          <a:p>
            <a:pPr marL="338328" indent="-33832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Pairs of microtubules move past each other using arms composed of the motor protein dynein</a:t>
            </a:r>
          </a:p>
          <a:p>
            <a:pPr marL="338328" indent="-33832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The motor protein dynein moves the connected vesicle along microtubules</a:t>
            </a:r>
          </a:p>
        </p:txBody>
      </p:sp>
    </p:spTree>
    <p:extLst>
      <p:ext uri="{BB962C8B-B14F-4D97-AF65-F5344CB8AC3E}">
        <p14:creationId xmlns:p14="http://schemas.microsoft.com/office/powerpoint/2010/main" val="41988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9144000" cy="609600"/>
          </a:xfrm>
        </p:spPr>
        <p:txBody>
          <a:bodyPr/>
          <a:lstStyle/>
          <a:p>
            <a:r>
              <a:rPr lang="en-US" altLang="en-US" dirty="0"/>
              <a:t>Two types of microscopes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586819" y="1869649"/>
            <a:ext cx="7543800" cy="2286000"/>
          </a:xfrm>
          <a:prstGeom prst="rect">
            <a:avLst/>
          </a:prstGeom>
        </p:spPr>
        <p:txBody>
          <a:bodyPr/>
          <a:lstStyle/>
          <a:p>
            <a:pPr lvl="0" defTabSz="914400">
              <a:spcBef>
                <a:spcPts val="0"/>
              </a:spcBef>
              <a:spcAft>
                <a:spcPts val="1500"/>
              </a:spcAft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microscopes</a:t>
            </a:r>
          </a:p>
          <a:p>
            <a:pPr marL="363538" lvl="1" indent="-363538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magnifying lenses with visible light</a:t>
            </a:r>
          </a:p>
          <a:p>
            <a:pPr marL="363538" lvl="1" indent="-363538" defTabSz="9144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 structures that are 200 nm apart</a:t>
            </a:r>
          </a:p>
          <a:p>
            <a:pPr marL="363538" lvl="1" indent="-363538" defTabSz="9144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to resolution using light</a:t>
            </a:r>
          </a:p>
        </p:txBody>
      </p:sp>
      <p:sp>
        <p:nvSpPr>
          <p:cNvPr id="4" name="Content Placeholder 12"/>
          <p:cNvSpPr>
            <a:spLocks noGrp="1"/>
          </p:cNvSpPr>
          <p:nvPr>
            <p:ph sz="quarter" idx="20"/>
          </p:nvPr>
        </p:nvSpPr>
        <p:spPr>
          <a:xfrm>
            <a:off x="609600" y="4495800"/>
            <a:ext cx="7696200" cy="2133600"/>
          </a:xfrm>
          <a:prstGeom prst="rect">
            <a:avLst/>
          </a:prstGeom>
        </p:spPr>
        <p:txBody>
          <a:bodyPr/>
          <a:lstStyle/>
          <a:p>
            <a:pPr marL="0" lvl="0" indent="0" defTabSz="91440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microscopes</a:t>
            </a:r>
          </a:p>
          <a:p>
            <a:pPr marL="363538" lvl="1" indent="-363538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beam of electrons</a:t>
            </a:r>
          </a:p>
          <a:p>
            <a:pPr marL="363538" lvl="1" indent="-363538" defTabSz="9144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 structures that are 0.2 nm apart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72ABF7-FAAF-4AF5-A8AC-B5D9F854E6BD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Microscopes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dirty="0"/>
              <a:t>Figure 4.23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9"/>
          </p:nvPr>
        </p:nvSpPr>
        <p:spPr>
          <a:xfrm>
            <a:off x="152401" y="873599"/>
            <a:ext cx="4114800" cy="4917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Eukaryotic cell walls</a:t>
            </a:r>
          </a:p>
          <a:p>
            <a:pPr marL="338328" lvl="1" indent="-33832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Plants, fungi, and many protists</a:t>
            </a:r>
          </a:p>
          <a:p>
            <a:pPr marL="338328" lvl="1" indent="-338328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Different from prokaryote</a:t>
            </a:r>
          </a:p>
          <a:p>
            <a:pPr marL="338328" lvl="1" indent="-338328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Plants and protists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– cellulose</a:t>
            </a:r>
          </a:p>
          <a:p>
            <a:pPr marL="338328" lvl="1" indent="-338328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Fungi – chitin</a:t>
            </a:r>
          </a:p>
          <a:p>
            <a:pPr marL="338328" lvl="1" indent="-338328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Plants – primary and secondary cell walls</a:t>
            </a:r>
          </a:p>
        </p:txBody>
      </p:sp>
      <p:pic>
        <p:nvPicPr>
          <p:cNvPr id="9" name="Picture 8" descr="Cell walls in plants are rigid and contain cellulose. They are outside of the plasma membrane of the plant cell.">
            <a:extLst>
              <a:ext uri="{FF2B5EF4-FFF2-40B4-BE49-F238E27FC236}">
                <a16:creationId xmlns:a16="http://schemas.microsoft.com/office/drawing/2014/main" id="{7AFC8032-7592-40FE-8417-ABEB8CF2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"/>
          <a:stretch/>
        </p:blipFill>
        <p:spPr>
          <a:xfrm>
            <a:off x="4901180" y="918268"/>
            <a:ext cx="3861820" cy="540633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5867400" y="6307202"/>
            <a:ext cx="1905000" cy="224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 algn="ctr"/>
            <a:r>
              <a:rPr lang="en-IN" sz="850" dirty="0"/>
              <a:t>© Biophoto Associates/Science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18539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Extracellular matrix (ECM)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486102" y="1130044"/>
            <a:ext cx="7972097" cy="4965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Animal cells lack cell walls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Secrete an elaborate mixture of glycoproteins into the space around them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Collagen may be abundant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Form a protective layer over the cell surface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 err="1"/>
              <a:t>Integrins</a:t>
            </a:r>
            <a:r>
              <a:rPr lang="en-US" altLang="en-US" dirty="0"/>
              <a:t> link ECM to cell’s cytoskeleton</a:t>
            </a:r>
          </a:p>
          <a:p>
            <a:pPr marL="338328" lvl="1" indent="-33832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Influence cell behavior</a:t>
            </a:r>
          </a:p>
        </p:txBody>
      </p:sp>
    </p:spTree>
    <p:extLst>
      <p:ext uri="{BB962C8B-B14F-4D97-AF65-F5344CB8AC3E}">
        <p14:creationId xmlns:p14="http://schemas.microsoft.com/office/powerpoint/2010/main" val="204121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dirty="0"/>
              <a:t>Figure 4.24</a:t>
            </a:r>
            <a:endParaRPr lang="en-US" dirty="0"/>
          </a:p>
        </p:txBody>
      </p:sp>
      <p:pic>
        <p:nvPicPr>
          <p:cNvPr id="5" name="Picture 4" descr="Animal cells are surrounded by an extracellular matrix composed of various glycoproteins that give the cells support and strength.">
            <a:extLst>
              <a:ext uri="{FF2B5EF4-FFF2-40B4-BE49-F238E27FC236}">
                <a16:creationId xmlns:a16="http://schemas.microsoft.com/office/drawing/2014/main" id="{93594A85-34FC-4332-8567-BB6ECED64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87" y="909383"/>
            <a:ext cx="5286626" cy="54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Cell-to-cell connections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465082" y="1600200"/>
            <a:ext cx="7916917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Surface proteins give cells identity</a:t>
            </a:r>
          </a:p>
          <a:p>
            <a:pPr marL="338328" lvl="1" indent="-33832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Cells make contact, “read” each other, and react</a:t>
            </a:r>
          </a:p>
          <a:p>
            <a:pPr marL="338328" lvl="1" indent="-338328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Glycolipids – most tissue-specific cell surface markers</a:t>
            </a:r>
          </a:p>
          <a:p>
            <a:pPr marL="338328" lvl="1" indent="-338328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MHC proteins – recognition of “self” and “non-self” cells by the immune system</a:t>
            </a:r>
          </a:p>
        </p:txBody>
      </p:sp>
    </p:spTree>
    <p:extLst>
      <p:ext uri="{BB962C8B-B14F-4D97-AF65-F5344CB8AC3E}">
        <p14:creationId xmlns:p14="http://schemas.microsoft.com/office/powerpoint/2010/main" val="23245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dirty="0"/>
              <a:t>Table 4.2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9"/>
          </p:nvPr>
        </p:nvSpPr>
        <p:spPr>
          <a:xfrm>
            <a:off x="333654" y="1342347"/>
            <a:ext cx="8454922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IN" sz="1600" b="1" dirty="0">
                <a:latin typeface="+mn-lt"/>
              </a:rPr>
              <a:t>TABLE 4.2</a:t>
            </a:r>
            <a:r>
              <a:rPr lang="en-IN" sz="1400" b="1" dirty="0">
                <a:latin typeface="+mn-lt"/>
              </a:rPr>
              <a:t> </a:t>
            </a:r>
            <a:r>
              <a:rPr lang="en-IN" sz="1400" dirty="0">
                <a:latin typeface="+mn-lt"/>
              </a:rPr>
              <a:t>Cell-to-Cell Connections and Cell Identity</a:t>
            </a:r>
          </a:p>
        </p:txBody>
      </p:sp>
      <p:graphicFrame>
        <p:nvGraphicFramePr>
          <p:cNvPr id="3" name="Table Placeholder 2"/>
          <p:cNvGraphicFramePr>
            <a:graphicFrameLocks noGrp="1"/>
          </p:cNvGraphicFramePr>
          <p:nvPr>
            <p:ph type="tbl" sz="quarter" idx="21"/>
            <p:extLst>
              <p:ext uri="{D42A27DB-BD31-4B8C-83A1-F6EECF244321}">
                <p14:modId xmlns:p14="http://schemas.microsoft.com/office/powerpoint/2010/main" val="1064697768"/>
              </p:ext>
            </p:extLst>
          </p:nvPr>
        </p:nvGraphicFramePr>
        <p:xfrm>
          <a:off x="355728" y="1703705"/>
          <a:ext cx="8454620" cy="3858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182">
                <a:tc>
                  <a:txBody>
                    <a:bodyPr/>
                    <a:lstStyle/>
                    <a:p>
                      <a:pPr algn="ctr"/>
                      <a:r>
                        <a:rPr lang="en-IN" sz="1080" b="1" dirty="0"/>
                        <a:t>Type of 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80" b="1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80" b="1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80" b="1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99">
                <a:tc>
                  <a:txBody>
                    <a:bodyPr/>
                    <a:lstStyle/>
                    <a:p>
                      <a:pPr algn="l"/>
                      <a:r>
                        <a:rPr lang="en-IN" sz="1080" b="1" dirty="0"/>
                        <a:t>Surface markers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80" dirty="0"/>
                        <a:t>Variable, integral proteins or </a:t>
                      </a:r>
                    </a:p>
                    <a:p>
                      <a:pPr algn="l"/>
                      <a:r>
                        <a:rPr lang="en-IN" sz="1080" dirty="0"/>
                        <a:t>glycolipids in plasma membrane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80" dirty="0"/>
                        <a:t>Identify the cell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080" dirty="0"/>
                        <a:t>MHC complexes, blood groups, </a:t>
                      </a:r>
                    </a:p>
                    <a:p>
                      <a:pPr algn="l"/>
                      <a:r>
                        <a:rPr lang="en-IN" sz="1080" dirty="0"/>
                        <a:t>antibodies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15">
                <a:tc>
                  <a:txBody>
                    <a:bodyPr/>
                    <a:lstStyle/>
                    <a:p>
                      <a:r>
                        <a:rPr lang="en-IN" sz="1080" b="1" dirty="0"/>
                        <a:t>Septate junctions </a:t>
                      </a:r>
                    </a:p>
                    <a:p>
                      <a:r>
                        <a:rPr lang="en-IN" sz="1080" b="1" dirty="0"/>
                        <a:t>Tight junctions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80" dirty="0"/>
                        <a:t>Tightly bound, leakproof, fibrous claudin protein seal that surrounds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80" dirty="0"/>
                        <a:t>Hold cells together such that materials pass through but not between the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80" dirty="0"/>
                        <a:t>Junctions between epithelial cells in the gut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415">
                <a:tc>
                  <a:txBody>
                    <a:bodyPr/>
                    <a:lstStyle/>
                    <a:p>
                      <a:r>
                        <a:rPr lang="en-IN" sz="1080" b="1" dirty="0"/>
                        <a:t>Adhesive junctions </a:t>
                      </a:r>
                    </a:p>
                    <a:p>
                      <a:r>
                        <a:rPr lang="en-IN" sz="1080" b="1" dirty="0"/>
                        <a:t>(desmosomes)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80" dirty="0"/>
                        <a:t>Variant cadherins, desmocollins, </a:t>
                      </a:r>
                    </a:p>
                    <a:p>
                      <a:r>
                        <a:rPr lang="en-IN" sz="1080" dirty="0"/>
                        <a:t>bind to intermediate filaments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80" dirty="0"/>
                        <a:t>Create strong, flexible connections between cells; found in vertebrates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80" dirty="0"/>
                        <a:t>Epithelium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415">
                <a:tc>
                  <a:txBody>
                    <a:bodyPr/>
                    <a:lstStyle/>
                    <a:p>
                      <a:r>
                        <a:rPr lang="en-IN" sz="1080" b="1" dirty="0"/>
                        <a:t>Adhesive junctions </a:t>
                      </a:r>
                    </a:p>
                    <a:p>
                      <a:r>
                        <a:rPr lang="en-IN" sz="1080" b="1" dirty="0"/>
                        <a:t>(adherens junctions)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80" dirty="0"/>
                        <a:t>Classical cadherins, bind to </a:t>
                      </a:r>
                    </a:p>
                    <a:p>
                      <a:r>
                        <a:rPr lang="en-IN" sz="1080" dirty="0"/>
                        <a:t>microfilaments of cytoskeleton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80" dirty="0"/>
                        <a:t>Connect cells together; oldest form of cell junction, found in all multicellular organisms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80" dirty="0"/>
                        <a:t>Tissues with high mechanical stress, such as the skin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415">
                <a:tc>
                  <a:txBody>
                    <a:bodyPr/>
                    <a:lstStyle/>
                    <a:p>
                      <a:r>
                        <a:rPr lang="en-IN" sz="1080" b="1" dirty="0"/>
                        <a:t>Adhesive junctions </a:t>
                      </a:r>
                    </a:p>
                    <a:p>
                      <a:r>
                        <a:rPr lang="en-IN" sz="1080" b="1" dirty="0"/>
                        <a:t>(hemidesmosomes, focal adhesions)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80" dirty="0"/>
                        <a:t>Integrin proteins bind cell to </a:t>
                      </a:r>
                    </a:p>
                    <a:p>
                      <a:r>
                        <a:rPr lang="en-IN" sz="1080" dirty="0"/>
                        <a:t>extracellular 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80" dirty="0"/>
                        <a:t>Provide attachment to substrate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80" dirty="0"/>
                        <a:t>Involved in cell movement and </a:t>
                      </a:r>
                    </a:p>
                    <a:p>
                      <a:r>
                        <a:rPr lang="en-IN" sz="1080" dirty="0"/>
                        <a:t>important during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299">
                <a:tc>
                  <a:txBody>
                    <a:bodyPr/>
                    <a:lstStyle/>
                    <a:p>
                      <a:r>
                        <a:rPr lang="en-IN" sz="1080" b="1" dirty="0"/>
                        <a:t>Communicating junctions </a:t>
                      </a:r>
                    </a:p>
                    <a:p>
                      <a:r>
                        <a:rPr lang="en-IN" sz="1080" b="1" dirty="0"/>
                        <a:t>(gap junctions)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80" dirty="0"/>
                        <a:t>Six transmembrane connexon/ </a:t>
                      </a:r>
                    </a:p>
                    <a:p>
                      <a:r>
                        <a:rPr lang="en-IN" sz="1080" dirty="0"/>
                        <a:t>pannexin proteins create a 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80" dirty="0"/>
                        <a:t>Allow passage of small molecules from cell to cell in a tissue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80" dirty="0"/>
                        <a:t>Excitable tissues such as heart muscle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254">
                <a:tc>
                  <a:txBody>
                    <a:bodyPr/>
                    <a:lstStyle/>
                    <a:p>
                      <a:r>
                        <a:rPr lang="en-IN" sz="1080" b="1" dirty="0"/>
                        <a:t>Communicating junctions </a:t>
                      </a:r>
                    </a:p>
                    <a:p>
                      <a:r>
                        <a:rPr lang="en-IN" sz="1080" b="1" dirty="0"/>
                        <a:t>(plasmodesmata)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80" dirty="0"/>
                        <a:t>Cytoplasmic connections between gaps in adjoining plant cell walls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80" dirty="0"/>
                        <a:t>Communicating junctions between plant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80" dirty="0"/>
                        <a:t>Plant tissues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35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Cell connections (1)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9"/>
          </p:nvPr>
        </p:nvSpPr>
        <p:spPr>
          <a:xfrm>
            <a:off x="381000" y="914400"/>
            <a:ext cx="4114800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700"/>
              </a:spcBef>
              <a:spcAft>
                <a:spcPts val="1500"/>
              </a:spcAft>
            </a:pPr>
            <a:r>
              <a:rPr lang="en-US" altLang="en-US" dirty="0"/>
              <a:t>3 Categories of cell connections</a:t>
            </a:r>
          </a:p>
          <a:p>
            <a:pPr marL="338328" lvl="1" indent="-33832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Adhesive junctions</a:t>
            </a:r>
          </a:p>
          <a:p>
            <a:pPr marL="658813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30238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Mechanically attaches cytoskeletons of neighboring cells</a:t>
            </a:r>
          </a:p>
          <a:p>
            <a:pPr marL="1020763" lvl="3" indent="-3460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Adherens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junctions</a:t>
            </a:r>
          </a:p>
          <a:p>
            <a:pPr marL="1020763" lvl="3" indent="-3460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Desmosomes</a:t>
            </a:r>
          </a:p>
          <a:p>
            <a:pPr marL="1020763" lvl="3" indent="-3460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Hemidesmosomes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8"/>
          </p:nvPr>
        </p:nvSpPr>
        <p:spPr>
          <a:xfrm>
            <a:off x="5377193" y="5947327"/>
            <a:ext cx="3038475" cy="550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altLang="en-US" sz="1800" dirty="0"/>
              <a:t>Cadherin-mediated junction.</a:t>
            </a:r>
          </a:p>
        </p:txBody>
      </p:sp>
      <p:pic>
        <p:nvPicPr>
          <p:cNvPr id="7" name="Picture 6" descr="Animal cells are attached to each other by cadherin molecules anchored to actin in one cell crossing the plasma membrane and attaching to cadherin from an adjacent cell.">
            <a:extLst>
              <a:ext uri="{FF2B5EF4-FFF2-40B4-BE49-F238E27FC236}">
                <a16:creationId xmlns:a16="http://schemas.microsoft.com/office/drawing/2014/main" id="{B8CB6470-4CE5-40ED-8FD2-0D875E7BA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321406"/>
            <a:ext cx="4327872" cy="39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Cell connections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391400" cy="1524000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1500"/>
              </a:spcAft>
              <a:buNone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pitchFamily="34" charset="-128"/>
              </a:rPr>
              <a:t>Septate or tight junctions</a:t>
            </a: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pitchFamily="34" charset="-128"/>
              </a:rPr>
              <a:t>Connect the plasma membranes of adjacent cells in a sheet – no leakage and form sheets of cells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9"/>
          </p:nvPr>
        </p:nvSpPr>
        <p:spPr>
          <a:xfrm>
            <a:off x="533400" y="2470299"/>
            <a:ext cx="7391400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1" indent="0">
              <a:spcBef>
                <a:spcPts val="0"/>
              </a:spcBef>
              <a:spcAft>
                <a:spcPts val="1500"/>
              </a:spcAft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Communicating junctions	</a:t>
            </a:r>
          </a:p>
          <a:p>
            <a:pPr marL="347472" lvl="2" indent="-347472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Chemical or electrical signal passes directly from one cell to an adjacent one</a:t>
            </a:r>
          </a:p>
          <a:p>
            <a:pPr marL="574675" lvl="3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pitchFamily="34" charset="-128"/>
              </a:rPr>
              <a:t>Gap junction</a:t>
            </a:r>
          </a:p>
          <a:p>
            <a:pPr marL="574675" lvl="3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pitchFamily="34" charset="-128"/>
              </a:rPr>
              <a:t>Plasmodesmata</a:t>
            </a:r>
          </a:p>
        </p:txBody>
      </p:sp>
    </p:spTree>
    <p:extLst>
      <p:ext uri="{BB962C8B-B14F-4D97-AF65-F5344CB8AC3E}">
        <p14:creationId xmlns:p14="http://schemas.microsoft.com/office/powerpoint/2010/main" val="17920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075"/>
            <a:ext cx="9144000" cy="609600"/>
          </a:xfrm>
        </p:spPr>
        <p:txBody>
          <a:bodyPr/>
          <a:lstStyle/>
          <a:p>
            <a:r>
              <a:rPr lang="en-US" altLang="en-US" dirty="0"/>
              <a:t>Plasmodesmata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9"/>
          </p:nvPr>
        </p:nvSpPr>
        <p:spPr>
          <a:xfrm>
            <a:off x="381001" y="1111100"/>
            <a:ext cx="3733799" cy="5048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n-US" altLang="en-US" dirty="0"/>
              <a:t>Plant cells</a:t>
            </a:r>
          </a:p>
          <a:p>
            <a:pPr marL="346075" lvl="1" indent="-3460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Plasmodesmata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038" lvl="2" indent="-33813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Specialized openings in their cell walls</a:t>
            </a:r>
          </a:p>
          <a:p>
            <a:pPr marL="681038" lvl="2" indent="-33813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Cytoplasm of adjoining cells are connected</a:t>
            </a:r>
          </a:p>
          <a:p>
            <a:pPr marL="681038" lvl="2" indent="-33813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Function similar to gap junctions in animal cells</a:t>
            </a:r>
          </a:p>
        </p:txBody>
      </p:sp>
      <p:pic>
        <p:nvPicPr>
          <p:cNvPr id="6" name="Picture 5" descr="Plasmodesmata are openings in cell walls of adjacent plant cells that allow materials to move between cells.">
            <a:extLst>
              <a:ext uri="{FF2B5EF4-FFF2-40B4-BE49-F238E27FC236}">
                <a16:creationId xmlns:a16="http://schemas.microsoft.com/office/drawing/2014/main" id="{51D318DE-C04E-40C5-9251-8C0B2B2A5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70" y="931716"/>
            <a:ext cx="3669030" cy="52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electron microscopes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3048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4400" dirty="0"/>
              <a:t>Electron microscopes</a:t>
            </a:r>
          </a:p>
          <a:p>
            <a:pPr marL="536575" lvl="1" indent="-4492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Transmission electron microscopes transmit electrons through the material.</a:t>
            </a:r>
          </a:p>
          <a:p>
            <a:pPr marL="536575" lvl="1" indent="-449263">
              <a:buFont typeface="Arial" panose="020B0604020202020204" pitchFamily="34" charset="0"/>
              <a:buChar char="•"/>
            </a:pPr>
            <a:r>
              <a:rPr lang="en-US" altLang="en-US" sz="2800" dirty="0"/>
              <a:t>Scanning electron microscopes beam electrons onto the specimen surface.</a:t>
            </a:r>
          </a:p>
        </p:txBody>
      </p:sp>
    </p:spTree>
    <p:extLst>
      <p:ext uri="{BB962C8B-B14F-4D97-AF65-F5344CB8AC3E}">
        <p14:creationId xmlns:p14="http://schemas.microsoft.com/office/powerpoint/2010/main" val="327038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dirty="0"/>
              <a:t>Figure 4.2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9"/>
          </p:nvPr>
        </p:nvSpPr>
        <p:spPr>
          <a:xfrm>
            <a:off x="4267200" y="1633868"/>
            <a:ext cx="4621924" cy="2938132"/>
          </a:xfrm>
          <a:prstGeom prst="rect">
            <a:avLst/>
          </a:prstGeom>
        </p:spPr>
        <p:txBody>
          <a:bodyPr/>
          <a:lstStyle/>
          <a:p>
            <a:pPr marL="0" lvl="0" indent="0" defTabSz="914400">
              <a:spcBef>
                <a:spcPts val="800"/>
              </a:spcBef>
              <a:buNone/>
            </a:pPr>
            <a:r>
              <a:rPr lang="en-US" altLang="en-US" dirty="0">
                <a:solidFill>
                  <a:prstClr val="black"/>
                </a:solidFill>
              </a:rPr>
              <a:t>The size of cells</a:t>
            </a:r>
          </a:p>
          <a:p>
            <a:pPr marL="0" lvl="0" indent="0" defTabSz="914400">
              <a:spcBef>
                <a:spcPts val="800"/>
              </a:spcBef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Except for vertebrate eggs, which can typically be seen with the unaided eye, most cells are microscopic in size. Prokaryotic cells are generally 1 to 10 </a:t>
            </a:r>
            <a:r>
              <a:rPr lang="en-US" altLang="en-US" sz="2400" dirty="0" err="1">
                <a:solidFill>
                  <a:prstClr val="black"/>
                </a:solidFill>
              </a:rPr>
              <a:t>μm</a:t>
            </a:r>
            <a:r>
              <a:rPr lang="en-US" altLang="en-US" sz="2400" dirty="0">
                <a:solidFill>
                  <a:prstClr val="black"/>
                </a:solidFill>
              </a:rPr>
              <a:t> across.</a:t>
            </a:r>
          </a:p>
        </p:txBody>
      </p:sp>
      <p:pic>
        <p:nvPicPr>
          <p:cNvPr id="6" name="Picture 5" descr="bacteria are approximately 1to 10 um in diameter.  Eukaryotic cells are about 50 um in diameter with the exception of eggs which can be much larger.">
            <a:extLst>
              <a:ext uri="{FF2B5EF4-FFF2-40B4-BE49-F238E27FC236}">
                <a16:creationId xmlns:a16="http://schemas.microsoft.com/office/drawing/2014/main" id="{35AE3FF6-046E-406C-8A5D-A99C00301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2" y="296152"/>
            <a:ext cx="2781725" cy="63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structural similarities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457200" y="1600200"/>
            <a:ext cx="7391400" cy="373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914400">
              <a:spcBef>
                <a:spcPts val="0"/>
              </a:spcBef>
              <a:spcAft>
                <a:spcPts val="1500"/>
              </a:spcAft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All cells resemble one another in three fundamental ways</a:t>
            </a:r>
          </a:p>
          <a:p>
            <a:pPr marL="512064" lvl="0" indent="-512064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pitchFamily="34" charset="-128"/>
              </a:rPr>
              <a:t>Centrally located genetic material</a:t>
            </a:r>
          </a:p>
          <a:p>
            <a:pPr marL="512064" lvl="0" indent="-512064" defTabSz="9144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pitchFamily="34" charset="-128"/>
              </a:rPr>
              <a:t>Cytoplasm</a:t>
            </a:r>
          </a:p>
          <a:p>
            <a:pPr marL="776288" lvl="1" defTabSz="914400">
              <a:spcBef>
                <a:spcPts val="7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Semifluid matrix of organelles and cytosol</a:t>
            </a:r>
          </a:p>
          <a:p>
            <a:pPr marL="512064" lvl="0" indent="-512064" defTabSz="9144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pitchFamily="34" charset="-128"/>
              </a:rPr>
              <a:t>Plasma membrane</a:t>
            </a:r>
          </a:p>
          <a:p>
            <a:pPr marL="776288" lvl="1" defTabSz="914400">
              <a:spcBef>
                <a:spcPts val="7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Phospholipid bilayer</a:t>
            </a:r>
          </a:p>
        </p:txBody>
      </p:sp>
    </p:spTree>
    <p:extLst>
      <p:ext uri="{BB962C8B-B14F-4D97-AF65-F5344CB8AC3E}">
        <p14:creationId xmlns:p14="http://schemas.microsoft.com/office/powerpoint/2010/main" val="13678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609600"/>
          </a:xfrm>
        </p:spPr>
        <p:txBody>
          <a:bodyPr/>
          <a:lstStyle/>
          <a:p>
            <a:r>
              <a:rPr lang="en-US" altLang="en-US" dirty="0"/>
              <a:t>Prokaryotic Cells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9"/>
          </p:nvPr>
        </p:nvSpPr>
        <p:spPr>
          <a:xfrm>
            <a:off x="457200" y="865187"/>
            <a:ext cx="8458200" cy="20499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914400">
              <a:spcBef>
                <a:spcPts val="0"/>
              </a:spcBef>
              <a:spcAft>
                <a:spcPts val="1500"/>
              </a:spcAft>
            </a:pPr>
            <a:r>
              <a:rPr lang="en-US" altLang="en-US" dirty="0">
                <a:solidFill>
                  <a:prstClr val="black"/>
                </a:solidFill>
              </a:rPr>
              <a:t>Simplest organisms</a:t>
            </a:r>
          </a:p>
          <a:p>
            <a:pPr lvl="0" defTabSz="914400">
              <a:spcBef>
                <a:spcPts val="0"/>
              </a:spcBef>
              <a:spcAft>
                <a:spcPts val="1500"/>
              </a:spcAft>
            </a:pPr>
            <a:r>
              <a:rPr lang="en-US" altLang="en-US" dirty="0">
                <a:solidFill>
                  <a:prstClr val="black"/>
                </a:solidFill>
              </a:rPr>
              <a:t>Lack a membrane-bound nucleus</a:t>
            </a:r>
          </a:p>
          <a:p>
            <a:pPr marL="441325" lvl="1" indent="-441325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is present in the nucleoid</a:t>
            </a:r>
          </a:p>
        </p:txBody>
      </p:sp>
      <p:sp>
        <p:nvSpPr>
          <p:cNvPr id="4" name="Content Placeholder 12"/>
          <p:cNvSpPr>
            <a:spLocks noGrp="1"/>
          </p:cNvSpPr>
          <p:nvPr>
            <p:ph sz="quarter" idx="20"/>
          </p:nvPr>
        </p:nvSpPr>
        <p:spPr>
          <a:xfrm>
            <a:off x="457200" y="2819050"/>
            <a:ext cx="8248650" cy="3810793"/>
          </a:xfrm>
          <a:prstGeom prst="rect">
            <a:avLst/>
          </a:prstGeom>
        </p:spPr>
        <p:txBody>
          <a:bodyPr/>
          <a:lstStyle/>
          <a:p>
            <a:pPr marL="0" lvl="0" indent="0" defTabSz="91440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wall outside of plasma membrane</a:t>
            </a:r>
          </a:p>
          <a:p>
            <a:pPr marL="0" lvl="0" indent="0" defTabSz="91440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 ribosomes</a:t>
            </a:r>
          </a:p>
          <a:p>
            <a:pPr marL="0" lvl="0" indent="0" defTabSz="91440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membrane-bound organelles</a:t>
            </a:r>
          </a:p>
          <a:p>
            <a:pPr marL="0" lvl="0" indent="0" defTabSz="91440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domains of prokaryotes</a:t>
            </a:r>
          </a:p>
          <a:p>
            <a:pPr marL="441325" lvl="1" indent="-441325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Archaea</a:t>
            </a:r>
          </a:p>
          <a:p>
            <a:pPr marL="441325" lvl="1" indent="-441325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</a:p>
        </p:txBody>
      </p:sp>
    </p:spTree>
    <p:extLst>
      <p:ext uri="{BB962C8B-B14F-4D97-AF65-F5344CB8AC3E}">
        <p14:creationId xmlns:p14="http://schemas.microsoft.com/office/powerpoint/2010/main" val="8310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2"/>
          <p:cNvSpPr>
            <a:spLocks noGrp="1"/>
          </p:cNvSpPr>
          <p:nvPr>
            <p:ph type="title"/>
          </p:nvPr>
        </p:nvSpPr>
        <p:spPr>
          <a:xfrm>
            <a:off x="4571999" y="76200"/>
            <a:ext cx="4581143" cy="609600"/>
          </a:xfrm>
        </p:spPr>
        <p:txBody>
          <a:bodyPr/>
          <a:lstStyle/>
          <a:p>
            <a:r>
              <a:rPr lang="en-US" altLang="en-US" dirty="0"/>
              <a:t>Figure 3.1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01636-8734-44F9-BA32-F3CED195D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70296"/>
            <a:ext cx="4006831" cy="53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MHHE_Accessible_PPT_Template-v3</Template>
  <TotalTime>2331</TotalTime>
  <Words>1737</Words>
  <Application>Microsoft Office PowerPoint</Application>
  <PresentationFormat>On-screen Show (4:3)</PresentationFormat>
  <Paragraphs>339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47</vt:i4>
      </vt:variant>
    </vt:vector>
  </HeadingPairs>
  <TitlesOfParts>
    <vt:vector size="64" baseType="lpstr">
      <vt:lpstr>Arial</vt:lpstr>
      <vt:lpstr>ArumSans Bold</vt:lpstr>
      <vt:lpstr>ArumSans Regular</vt:lpstr>
      <vt:lpstr>Calibri</vt:lpstr>
      <vt:lpstr>Cambria Math</vt:lpstr>
      <vt:lpstr>Times New Roman</vt:lpstr>
      <vt:lpstr>Vectipede Rg</vt:lpstr>
      <vt:lpstr>FIRST, BREAK, LAST slides </vt:lpstr>
      <vt:lpstr>1_FIRST,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Chapter 04</vt:lpstr>
      <vt:lpstr>Cells</vt:lpstr>
      <vt:lpstr>Cell Theory</vt:lpstr>
      <vt:lpstr>Two types of microscopes</vt:lpstr>
      <vt:lpstr>Two types of electron microscopes</vt:lpstr>
      <vt:lpstr>Figure 4.2</vt:lpstr>
      <vt:lpstr>Basic structural similarities</vt:lpstr>
      <vt:lpstr>Prokaryotic Cells</vt:lpstr>
      <vt:lpstr>Figure 3.1</vt:lpstr>
      <vt:lpstr>Bacterial cell walls</vt:lpstr>
      <vt:lpstr>Archaea</vt:lpstr>
      <vt:lpstr>Figure 4.5</vt:lpstr>
      <vt:lpstr>Eukaryotic Cells</vt:lpstr>
      <vt:lpstr>Eukaryotic Cell Features</vt:lpstr>
      <vt:lpstr>Figure 4.6</vt:lpstr>
      <vt:lpstr>Figure 4.7</vt:lpstr>
      <vt:lpstr>Nucleus</vt:lpstr>
      <vt:lpstr>Figure 4.8</vt:lpstr>
      <vt:lpstr>Ribosomes</vt:lpstr>
      <vt:lpstr>Figure 4.9</vt:lpstr>
      <vt:lpstr>Endoplasmic reticulum</vt:lpstr>
      <vt:lpstr>Figure 4.10</vt:lpstr>
      <vt:lpstr>Golgi apparatus</vt:lpstr>
      <vt:lpstr>Figure 4.12</vt:lpstr>
      <vt:lpstr>Lysosomes</vt:lpstr>
      <vt:lpstr>Microbodies</vt:lpstr>
      <vt:lpstr>Proteosomes</vt:lpstr>
      <vt:lpstr>Vacuoles</vt:lpstr>
      <vt:lpstr>Mitochondria</vt:lpstr>
      <vt:lpstr>Figure 4.16</vt:lpstr>
      <vt:lpstr>Chloroplasts</vt:lpstr>
      <vt:lpstr>Figure 4.17</vt:lpstr>
      <vt:lpstr>Endosymbiosis</vt:lpstr>
      <vt:lpstr>Cytoskeleton (1)</vt:lpstr>
      <vt:lpstr>Three types of fibers</vt:lpstr>
      <vt:lpstr>Centrosomes</vt:lpstr>
      <vt:lpstr>Cell Movement</vt:lpstr>
      <vt:lpstr>Molecular motors</vt:lpstr>
      <vt:lpstr>Flagella and cilia</vt:lpstr>
      <vt:lpstr>Figure 4.23</vt:lpstr>
      <vt:lpstr>Extracellular matrix (ECM)</vt:lpstr>
      <vt:lpstr>Figure 4.24</vt:lpstr>
      <vt:lpstr>Cell-to-cell connections</vt:lpstr>
      <vt:lpstr>Table 4.2</vt:lpstr>
      <vt:lpstr>Cell connections (1)</vt:lpstr>
      <vt:lpstr>Cell connections (2)</vt:lpstr>
      <vt:lpstr>Plasmodesmata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04</dc:title>
  <dc:creator>Patty Schissel</dc:creator>
  <cp:lastModifiedBy>Mahmoud elsayed farrag abdlhalem.</cp:lastModifiedBy>
  <cp:revision>318</cp:revision>
  <dcterms:created xsi:type="dcterms:W3CDTF">2016-09-22T20:13:37Z</dcterms:created>
  <dcterms:modified xsi:type="dcterms:W3CDTF">2019-02-03T14:22:36Z</dcterms:modified>
</cp:coreProperties>
</file>