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86" r:id="rId3"/>
    <p:sldId id="287" r:id="rId4"/>
    <p:sldId id="288" r:id="rId5"/>
    <p:sldId id="289" r:id="rId6"/>
    <p:sldId id="290" r:id="rId7"/>
    <p:sldId id="270" r:id="rId8"/>
    <p:sldId id="293" r:id="rId9"/>
    <p:sldId id="272" r:id="rId10"/>
    <p:sldId id="294" r:id="rId11"/>
    <p:sldId id="27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95" r:id="rId22"/>
    <p:sldId id="29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9900"/>
    <a:srgbClr val="CC0066"/>
    <a:srgbClr val="CCCC00"/>
    <a:srgbClr val="99CCFF"/>
    <a:srgbClr val="0066FF"/>
    <a:srgbClr val="FFEFFF"/>
    <a:srgbClr val="EB700B"/>
    <a:srgbClr val="F58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D52D-C54D-47C1-A562-37D73BA7C85C}" type="datetimeFigureOut">
              <a:rPr lang="ar-SA" smtClean="0"/>
              <a:pPr/>
              <a:t>01/02/1434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4B65-4FC9-48E9-A1C1-33741942288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7000892" y="1643050"/>
            <a:ext cx="1500198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cs typeface="khalaad al-arabeh" pitchFamily="2" charset="-78"/>
              </a:rPr>
              <a:t>الفصل </a:t>
            </a:r>
            <a:endParaRPr lang="ar-SA" sz="3600" dirty="0">
              <a:solidFill>
                <a:srgbClr val="FF0000"/>
              </a:solidFill>
              <a:cs typeface="khalaad al-arabeh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43636" y="1643050"/>
            <a:ext cx="785818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8007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1428728" y="928670"/>
            <a:ext cx="6215106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mohammad bold art 1" pitchFamily="2" charset="-78"/>
              </a:rPr>
              <a:t> </a:t>
            </a:r>
            <a:r>
              <a:rPr lang="ar-SA" sz="2800" dirty="0" smtClean="0">
                <a:solidFill>
                  <a:srgbClr val="0000FF"/>
                </a:solidFill>
                <a:cs typeface="mohammad bold art 1" pitchFamily="2" charset="-78"/>
              </a:rPr>
              <a:t>مسألة   حسابية </a:t>
            </a:r>
            <a:endParaRPr lang="ar-SA" sz="3600" dirty="0">
              <a:solidFill>
                <a:srgbClr val="0000FF"/>
              </a:solidFill>
              <a:cs typeface="mohammad bold art 1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57224" y="2571744"/>
            <a:ext cx="478634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00FF"/>
                </a:solidFill>
                <a:cs typeface="khalaad al-arabeh 2" pitchFamily="2" charset="-78"/>
              </a:rPr>
              <a:t> </a:t>
            </a:r>
            <a:r>
              <a:rPr lang="ar-SA" sz="4400" dirty="0" smtClean="0">
                <a:solidFill>
                  <a:srgbClr val="0000FF"/>
                </a:solidFill>
                <a:cs typeface="AL-Hor" pitchFamily="2" charset="-78"/>
              </a:rPr>
              <a:t> </a:t>
            </a:r>
            <a:r>
              <a:rPr lang="ar-SA" sz="4400" dirty="0" smtClean="0">
                <a:solidFill>
                  <a:srgbClr val="FF0000"/>
                </a:solidFill>
                <a:cs typeface="AL-Hor" pitchFamily="2" charset="-78"/>
              </a:rPr>
              <a:t> </a:t>
            </a:r>
            <a:endParaRPr lang="en-US" sz="4400" u="sng" dirty="0" smtClean="0">
              <a:solidFill>
                <a:srgbClr val="FF0000"/>
              </a:solidFill>
              <a:cs typeface="AL-Hor" pitchFamily="2" charset="-78"/>
            </a:endParaRPr>
          </a:p>
          <a:p>
            <a:pPr algn="ctr"/>
            <a:r>
              <a:rPr lang="ar-SA" sz="3200" b="1" dirty="0" smtClean="0">
                <a:solidFill>
                  <a:srgbClr val="0000FF"/>
                </a:solidFill>
                <a:cs typeface="+mj-cs"/>
              </a:rPr>
              <a:t> </a:t>
            </a:r>
            <a:endParaRPr lang="ar-SA" sz="3200" b="1" dirty="0">
              <a:solidFill>
                <a:srgbClr val="0000FF"/>
              </a:solidFill>
              <a:cs typeface="+mj-cs"/>
            </a:endParaRPr>
          </a:p>
        </p:txBody>
      </p:sp>
      <p:pic>
        <p:nvPicPr>
          <p:cNvPr id="1026" name="صورة 2" descr="C:\Documents and Settings\Ht12\My Documents\My Pictures\Clipart_School_Free_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928802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857224" y="3929066"/>
            <a:ext cx="6970720" cy="1857388"/>
          </a:xfrm>
          <a:prstGeom prst="wedgeRectCallout">
            <a:avLst>
              <a:gd name="adj1" fmla="val 39310"/>
              <a:gd name="adj2" fmla="val -123560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4800" dirty="0" smtClean="0">
                <a:solidFill>
                  <a:srgbClr val="FF0000"/>
                </a:solidFill>
                <a:cs typeface="AL-Hor" pitchFamily="2" charset="-78"/>
              </a:rPr>
              <a:t>بالتعاون</a:t>
            </a:r>
            <a:r>
              <a:rPr lang="ar-SA" sz="4800" dirty="0" smtClean="0">
                <a:solidFill>
                  <a:srgbClr val="0000FF"/>
                </a:solidFill>
                <a:cs typeface="AL-Hor" pitchFamily="2" charset="-78"/>
              </a:rPr>
              <a:t> مع </a:t>
            </a:r>
            <a:r>
              <a:rPr lang="ar-SA" sz="4800" dirty="0" smtClean="0">
                <a:cs typeface="AL-Hor" pitchFamily="2" charset="-78"/>
              </a:rPr>
              <a:t>أفراد مجموعتك  </a:t>
            </a:r>
            <a:r>
              <a:rPr lang="ar-SA" sz="4800" dirty="0" smtClean="0">
                <a:solidFill>
                  <a:srgbClr val="0000FF"/>
                </a:solidFill>
                <a:cs typeface="AL-Hor" pitchFamily="2" charset="-78"/>
              </a:rPr>
              <a:t>حلّي المسألة الواردة في  ورقة العمل رقم    </a:t>
            </a:r>
            <a:r>
              <a:rPr lang="ar-SA" sz="4800" u="sng" dirty="0" smtClean="0">
                <a:solidFill>
                  <a:srgbClr val="FF0000"/>
                </a:solidFill>
                <a:cs typeface="AL-Hor" pitchFamily="2" charset="-78"/>
              </a:rPr>
              <a:t>4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929090" cy="53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019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928671"/>
            <a:ext cx="81439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32" cy="53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7149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537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828680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143932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090613"/>
            <a:ext cx="8215371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409" name="Picture 1" descr="C:\Documents and Settings\user\My Documents\My Pictures\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071546"/>
            <a:ext cx="1219200" cy="85725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71563"/>
            <a:ext cx="3810000" cy="471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92909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3766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تمرير عمودي 5"/>
          <p:cNvSpPr/>
          <p:nvPr/>
        </p:nvSpPr>
        <p:spPr>
          <a:xfrm>
            <a:off x="571472" y="2714620"/>
            <a:ext cx="6357982" cy="3000396"/>
          </a:xfrm>
          <a:prstGeom prst="vertic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u="sng" dirty="0" smtClean="0">
                <a:solidFill>
                  <a:srgbClr val="FF0000"/>
                </a:solidFill>
                <a:cs typeface="AL-Hor" pitchFamily="2" charset="-78"/>
              </a:rPr>
              <a:t>لخّصي</a:t>
            </a:r>
            <a:r>
              <a:rPr lang="ar-SA" sz="4400" dirty="0" smtClean="0">
                <a:cs typeface="AL-Hor" pitchFamily="2" charset="-78"/>
              </a:rPr>
              <a:t> بأسلوبك  </a:t>
            </a:r>
            <a:r>
              <a:rPr lang="ar-SA" sz="4400" dirty="0" smtClean="0">
                <a:solidFill>
                  <a:srgbClr val="0000FF"/>
                </a:solidFill>
                <a:cs typeface="AL-Hor" pitchFamily="2" charset="-78"/>
              </a:rPr>
              <a:t>أهم المعلومات والمعارف</a:t>
            </a:r>
            <a:r>
              <a:rPr lang="ar-SA" sz="4400" dirty="0" smtClean="0">
                <a:cs typeface="AL-Hor" pitchFamily="2" charset="-78"/>
              </a:rPr>
              <a:t> </a:t>
            </a:r>
            <a:r>
              <a:rPr lang="ar-SA" sz="4400" dirty="0" smtClean="0">
                <a:solidFill>
                  <a:srgbClr val="008000"/>
                </a:solidFill>
                <a:cs typeface="AL-Hor" pitchFamily="2" charset="-78"/>
              </a:rPr>
              <a:t>التي فهمتيها من خلال الدرس </a:t>
            </a:r>
            <a:r>
              <a:rPr lang="ar-SA" sz="4400" u="sng" dirty="0" smtClean="0">
                <a:solidFill>
                  <a:srgbClr val="FF0000"/>
                </a:solidFill>
                <a:cs typeface="AL-Hor" pitchFamily="2" charset="-78"/>
              </a:rPr>
              <a:t>في ورقة العمل رقم </a:t>
            </a:r>
            <a:r>
              <a:rPr lang="en-US" sz="4400" u="sng" dirty="0" smtClean="0">
                <a:solidFill>
                  <a:srgbClr val="FF0000"/>
                </a:solidFill>
                <a:cs typeface="AL-Hor" pitchFamily="2" charset="-78"/>
              </a:rPr>
              <a:t>1</a:t>
            </a:r>
            <a:r>
              <a:rPr lang="ar-SA" sz="4400" u="sng" dirty="0" smtClean="0">
                <a:solidFill>
                  <a:srgbClr val="FF0000"/>
                </a:solidFill>
                <a:cs typeface="AL-Hor" pitchFamily="2" charset="-78"/>
              </a:rPr>
              <a:t> </a:t>
            </a:r>
            <a:endParaRPr lang="ar-SA" sz="4400" u="sng" dirty="0">
              <a:solidFill>
                <a:srgbClr val="FF0000"/>
              </a:solidFill>
              <a:cs typeface="AL-Ho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71934" y="1000108"/>
            <a:ext cx="3214710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ماذا  تعلمتي ؟ </a:t>
            </a:r>
            <a:endParaRPr lang="ar-SA" sz="4000" dirty="0">
              <a:solidFill>
                <a:schemeClr val="tx1"/>
              </a:solidFill>
              <a:cs typeface="AL-Hor" pitchFamily="2" charset="-78"/>
            </a:endParaRPr>
          </a:p>
        </p:txBody>
      </p:sp>
      <p:pic>
        <p:nvPicPr>
          <p:cNvPr id="3074" name="Picture 2" descr="drawing_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3116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69712" b="11363"/>
          <a:stretch>
            <a:fillRect/>
          </a:stretch>
        </p:blipFill>
        <p:spPr bwMode="auto">
          <a:xfrm>
            <a:off x="7572396" y="857232"/>
            <a:ext cx="9000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7733"/>
          <a:stretch>
            <a:fillRect/>
          </a:stretch>
        </p:blipFill>
        <p:spPr bwMode="auto">
          <a:xfrm>
            <a:off x="571472" y="714356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1785918" y="1214422"/>
            <a:ext cx="5715040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800" u="sng" dirty="0" smtClean="0">
              <a:solidFill>
                <a:srgbClr val="0000FF"/>
              </a:solidFill>
              <a:cs typeface="AL-Hor" pitchFamily="2" charset="-78"/>
            </a:endParaRPr>
          </a:p>
          <a:p>
            <a:pPr algn="ctr"/>
            <a:r>
              <a:rPr lang="ar-SA" sz="4800" u="sng" dirty="0" smtClean="0">
                <a:solidFill>
                  <a:srgbClr val="0000FF"/>
                </a:solidFill>
                <a:cs typeface="AL-Hor" pitchFamily="2" charset="-78"/>
              </a:rPr>
              <a:t>إلى  اللقاء  في الدرس القادم </a:t>
            </a:r>
          </a:p>
          <a:p>
            <a:pPr algn="ctr"/>
            <a:r>
              <a:rPr lang="ar-SA" sz="4800" u="sng" dirty="0" smtClean="0">
                <a:solidFill>
                  <a:srgbClr val="0000FF"/>
                </a:solidFill>
                <a:cs typeface="AL-Hor" pitchFamily="2" charset="-78"/>
              </a:rPr>
              <a:t>بإذن الله </a:t>
            </a:r>
          </a:p>
          <a:p>
            <a:pPr algn="ctr"/>
            <a:r>
              <a:rPr lang="ar-SA" sz="4800" u="sng" dirty="0" smtClean="0">
                <a:solidFill>
                  <a:srgbClr val="FF0000"/>
                </a:solidFill>
                <a:cs typeface="AL-Hor" pitchFamily="2" charset="-78"/>
              </a:rPr>
              <a:t> </a:t>
            </a:r>
            <a:endParaRPr lang="ar-SA" sz="4800" u="sng" dirty="0">
              <a:solidFill>
                <a:schemeClr val="tx1"/>
              </a:solidFill>
              <a:cs typeface="AL-Ho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500694" y="928670"/>
            <a:ext cx="2928958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cs typeface="mohammad bold art 1" pitchFamily="2" charset="-78"/>
              </a:rPr>
              <a:t> </a:t>
            </a:r>
            <a:endParaRPr lang="ar-SA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4" descr="stock vector : Collection of smiles. Vector illustration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6885" r="88333" b="47307"/>
          <a:stretch>
            <a:fillRect/>
          </a:stretch>
        </p:blipFill>
        <p:spPr bwMode="auto">
          <a:xfrm>
            <a:off x="6357950" y="1285860"/>
            <a:ext cx="1428760" cy="128588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4500594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428868"/>
            <a:ext cx="35385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57290" y="642918"/>
            <a:ext cx="5786478" cy="85725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cs typeface="AL-Hor" pitchFamily="2" charset="-78"/>
              </a:rPr>
              <a:t>تجربة استهلالية </a:t>
            </a:r>
            <a:endParaRPr lang="ar-SA" sz="4800" dirty="0">
              <a:solidFill>
                <a:schemeClr val="bg1"/>
              </a:solidFill>
              <a:cs typeface="AL-Hor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1285852" y="2857496"/>
            <a:ext cx="7286676" cy="714380"/>
          </a:xfrm>
          <a:prstGeom prst="round2Diag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khalaad al-arabeh" pitchFamily="2" charset="-78"/>
              </a:rPr>
              <a:t> هل يمكنك إنارة مصبح كهربائي ؟</a:t>
            </a:r>
            <a:endParaRPr lang="ar-SA" sz="3200" b="1" dirty="0">
              <a:cs typeface="khalaad al-arabeh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71538" y="4071942"/>
            <a:ext cx="7572428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u="sng" dirty="0" smtClean="0">
                <a:solidFill>
                  <a:srgbClr val="0000FF"/>
                </a:solidFill>
              </a:rPr>
              <a:t> </a:t>
            </a:r>
            <a:r>
              <a:rPr lang="ar-SA" sz="4000" u="sng" dirty="0" smtClean="0">
                <a:solidFill>
                  <a:srgbClr val="0000FF"/>
                </a:solidFill>
                <a:latin typeface="Tahoma" pitchFamily="34" charset="0"/>
                <a:cs typeface="AL-Hor" pitchFamily="2" charset="-78"/>
              </a:rPr>
              <a:t>بالتعاون مع أفراد مجموعتك</a:t>
            </a:r>
          </a:p>
          <a:p>
            <a:pPr algn="ctr"/>
            <a:r>
              <a:rPr lang="ar-SA" sz="4000" u="sng" dirty="0" smtClean="0">
                <a:solidFill>
                  <a:schemeClr val="tx1"/>
                </a:solidFill>
                <a:latin typeface="Tahoma" pitchFamily="34" charset="0"/>
                <a:cs typeface="AL-Hor" pitchFamily="2" charset="-78"/>
              </a:rPr>
              <a:t>استعيني بالكتاب لتنفيذ خطوات العمل ثم تحليل النتائج  </a:t>
            </a:r>
            <a:r>
              <a:rPr lang="ar-SA" sz="4000" u="sng" dirty="0" smtClean="0">
                <a:solidFill>
                  <a:srgbClr val="009900"/>
                </a:solidFill>
                <a:latin typeface="Tahoma" pitchFamily="34" charset="0"/>
                <a:cs typeface="AL-Hor" pitchFamily="2" charset="-78"/>
              </a:rPr>
              <a:t> </a:t>
            </a:r>
          </a:p>
          <a:p>
            <a:pPr algn="ctr"/>
            <a:endParaRPr lang="ar-SA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1" name="Picture 1" descr="C:\Documents and Settings\user\سطح المكتب\1433\أيقونات رائعة\search_us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928670"/>
            <a:ext cx="1071570" cy="1125534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سطح المكتب\1433\أيقونات رائعة\alar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1219200" cy="1219200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357158" y="2714620"/>
            <a:ext cx="114300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20</a:t>
            </a:r>
            <a:r>
              <a:rPr lang="ar-SA" b="1" dirty="0" smtClean="0"/>
              <a:t> 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دقيقة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ذو زوايا قطرية مستديرة 16"/>
          <p:cNvSpPr/>
          <p:nvPr/>
        </p:nvSpPr>
        <p:spPr>
          <a:xfrm>
            <a:off x="4786314" y="1285860"/>
            <a:ext cx="3714776" cy="857256"/>
          </a:xfrm>
          <a:prstGeom prst="round2Diag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 smtClean="0">
              <a:cs typeface="khalaad al-arabeh" pitchFamily="2" charset="-78"/>
            </a:endParaRPr>
          </a:p>
          <a:p>
            <a:pPr algn="ctr"/>
            <a:r>
              <a:rPr lang="ar-SA" sz="4000" dirty="0" smtClean="0">
                <a:cs typeface="mohammad bold art 1" pitchFamily="2" charset="-78"/>
              </a:rPr>
              <a:t>الدرس      </a:t>
            </a:r>
            <a:r>
              <a:rPr lang="en-US" sz="3200" dirty="0" smtClean="0">
                <a:cs typeface="mohammad bold art 1" pitchFamily="2" charset="-78"/>
              </a:rPr>
              <a:t>1</a:t>
            </a:r>
            <a:endParaRPr lang="ar-SA" sz="3200" dirty="0" smtClean="0">
              <a:cs typeface="mohammad bold art 1" pitchFamily="2" charset="-78"/>
            </a:endParaRPr>
          </a:p>
          <a:p>
            <a:pPr algn="ctr"/>
            <a:r>
              <a:rPr lang="ar-SA" sz="3200" dirty="0" smtClean="0">
                <a:cs typeface="khalaad al-arabeh" pitchFamily="2" charset="-78"/>
              </a:rPr>
              <a:t>      </a:t>
            </a:r>
            <a:endParaRPr lang="ar-SA" sz="3200" dirty="0">
              <a:cs typeface="khalaad al-arabeh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45005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C:\Documents and Settings\user\My Documents\My Pictures\tes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1357322" cy="1285884"/>
          </a:xfrm>
          <a:prstGeom prst="rect">
            <a:avLst/>
          </a:prstGeom>
          <a:noFill/>
        </p:spPr>
      </p:pic>
      <p:sp>
        <p:nvSpPr>
          <p:cNvPr id="9" name="مستطيل مستدير الزوايا 8"/>
          <p:cNvSpPr/>
          <p:nvPr/>
        </p:nvSpPr>
        <p:spPr>
          <a:xfrm>
            <a:off x="2357422" y="928670"/>
            <a:ext cx="5715040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00FF"/>
                </a:solidFill>
                <a:cs typeface="AL-Hor" pitchFamily="2" charset="-78"/>
              </a:rPr>
              <a:t>جدول التعلم  </a:t>
            </a:r>
            <a:r>
              <a:rPr lang="ar-SA" sz="3600" dirty="0" smtClean="0">
                <a:solidFill>
                  <a:schemeClr val="tx1"/>
                </a:solidFill>
                <a:cs typeface="AL-Hor" pitchFamily="2" charset="-78"/>
              </a:rPr>
              <a:t>الخطوة  الأولى </a:t>
            </a:r>
            <a:r>
              <a:rPr lang="ar-SA" sz="3600" dirty="0" smtClean="0">
                <a:solidFill>
                  <a:srgbClr val="FF0000"/>
                </a:solidFill>
                <a:cs typeface="AL-Hor" pitchFamily="2" charset="-78"/>
              </a:rPr>
              <a:t>لتحقيق أهدافي </a:t>
            </a:r>
            <a:endParaRPr lang="ar-SA" sz="3600" dirty="0">
              <a:solidFill>
                <a:srgbClr val="FF0000"/>
              </a:solidFill>
              <a:cs typeface="AL-Hor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500298" y="3714752"/>
            <a:ext cx="6143668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u="sng" dirty="0" smtClean="0">
                <a:solidFill>
                  <a:schemeClr val="tx1"/>
                </a:solidFill>
                <a:cs typeface="mohammad bold art 1" pitchFamily="2" charset="-78"/>
              </a:rPr>
              <a:t>عزيزتي  الطالبة </a:t>
            </a:r>
            <a:r>
              <a:rPr lang="ar-SA" sz="3200" u="sng" dirty="0" smtClean="0">
                <a:solidFill>
                  <a:srgbClr val="FF0000"/>
                </a:solidFill>
                <a:cs typeface="mohammad bold art 1" pitchFamily="2" charset="-78"/>
              </a:rPr>
              <a:t>أكملي ورقة العمل المقدمة إليك </a:t>
            </a:r>
            <a:r>
              <a:rPr lang="ar-SA" sz="3200" u="sng" dirty="0" smtClean="0">
                <a:solidFill>
                  <a:srgbClr val="0000FF"/>
                </a:solidFill>
                <a:cs typeface="mohammad bold art 1" pitchFamily="2" charset="-78"/>
              </a:rPr>
              <a:t>حسب ما هو مطلوب </a:t>
            </a:r>
            <a:endParaRPr lang="ar-SA" sz="3200" u="sng" dirty="0">
              <a:solidFill>
                <a:srgbClr val="0000FF"/>
              </a:solidFill>
              <a:cs typeface="mohammad bold art 1" pitchFamily="2" charset="-78"/>
            </a:endParaRPr>
          </a:p>
        </p:txBody>
      </p:sp>
      <p:pic>
        <p:nvPicPr>
          <p:cNvPr id="1029" name="Picture 5" descr="C:\Documents and Settings\user\سطح المكتب\1433\أيقونات رائعة\alar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1219200" cy="121920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500034" y="4714884"/>
            <a:ext cx="192882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r>
              <a:rPr lang="ar-SA" sz="3200" b="1" dirty="0" smtClean="0">
                <a:solidFill>
                  <a:srgbClr val="0000FF"/>
                </a:solidFill>
              </a:rPr>
              <a:t> دقائق 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786314" y="714356"/>
            <a:ext cx="3357586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الأهداف التعليمية</a:t>
            </a:r>
            <a:r>
              <a:rPr lang="ar-SA" sz="2800" dirty="0" smtClean="0">
                <a:solidFill>
                  <a:schemeClr val="tx1"/>
                </a:solidFill>
                <a:cs typeface="AL-Hor" pitchFamily="2" charset="-78"/>
              </a:rPr>
              <a:t>   </a:t>
            </a:r>
            <a:endParaRPr lang="ar-SA" sz="28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785918" y="1571612"/>
            <a:ext cx="6858048" cy="78581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  <a:cs typeface="mohammad bold art 1" pitchFamily="2" charset="-78"/>
              </a:rPr>
              <a:t>عزيزتي الطالبة بعد نهاية الدرس ستكونين قادرة بإذن الله على أن  :</a:t>
            </a:r>
            <a:r>
              <a:rPr lang="ar-SA" sz="2800" dirty="0" smtClean="0">
                <a:solidFill>
                  <a:schemeClr val="bg1"/>
                </a:solidFill>
                <a:cs typeface="khalaad al-arabeh 2" pitchFamily="2" charset="-78"/>
              </a:rPr>
              <a:t>    </a:t>
            </a:r>
            <a:endParaRPr lang="ar-SA" sz="2800" dirty="0">
              <a:solidFill>
                <a:schemeClr val="bg1"/>
              </a:solidFill>
              <a:cs typeface="khalaad al-arabeh 2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643174" y="2928934"/>
            <a:ext cx="5357850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mohammad bold art 1" pitchFamily="2" charset="-78"/>
              </a:rPr>
              <a:t>تصفي الشروط اللازمة لسريان تيار كهربائي في دائرة كهربائية </a:t>
            </a:r>
            <a:endParaRPr lang="ar-SA" sz="20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714612" y="3786190"/>
            <a:ext cx="5214974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mohammad bold art 1" pitchFamily="2" charset="-78"/>
              </a:rPr>
              <a:t> توضحي قانون </a:t>
            </a:r>
            <a:r>
              <a:rPr lang="ar-SA" sz="2000" dirty="0" err="1" smtClean="0">
                <a:solidFill>
                  <a:schemeClr val="tx1"/>
                </a:solidFill>
                <a:cs typeface="mohammad bold art 1" pitchFamily="2" charset="-78"/>
              </a:rPr>
              <a:t>أوم</a:t>
            </a:r>
            <a:r>
              <a:rPr lang="ar-SA" sz="2000" dirty="0" smtClean="0">
                <a:solidFill>
                  <a:schemeClr val="tx1"/>
                </a:solidFill>
                <a:cs typeface="mohammad bold art 1" pitchFamily="2" charset="-78"/>
              </a:rPr>
              <a:t> </a:t>
            </a:r>
            <a:endParaRPr lang="ar-SA" sz="20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pic>
        <p:nvPicPr>
          <p:cNvPr id="4098" name="Picture 2" descr="C:\Documents and Settings\Ht12\My Documents\My Pictures\golf_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000264" cy="3071834"/>
          </a:xfrm>
          <a:prstGeom prst="rect">
            <a:avLst/>
          </a:prstGeom>
          <a:noFill/>
        </p:spPr>
      </p:pic>
      <p:sp>
        <p:nvSpPr>
          <p:cNvPr id="22" name="مستطيل 21"/>
          <p:cNvSpPr/>
          <p:nvPr/>
        </p:nvSpPr>
        <p:spPr>
          <a:xfrm>
            <a:off x="8143900" y="2928934"/>
            <a:ext cx="509590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khalaad al-arabeh" pitchFamily="2" charset="-78"/>
              </a:rPr>
              <a:t>1</a:t>
            </a:r>
            <a:endParaRPr lang="ar-SA" sz="2800" dirty="0">
              <a:solidFill>
                <a:schemeClr val="tx1"/>
              </a:solidFill>
              <a:cs typeface="khalaad al-arabeh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143900" y="3929066"/>
            <a:ext cx="50959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khalaad al-arabeh" pitchFamily="2" charset="-78"/>
              </a:rPr>
              <a:t>2</a:t>
            </a:r>
            <a:r>
              <a:rPr lang="ar-SA" sz="2800" dirty="0" smtClean="0">
                <a:solidFill>
                  <a:schemeClr val="tx1"/>
                </a:solidFill>
                <a:cs typeface="khalaad al-arabeh" pitchFamily="2" charset="-78"/>
              </a:rPr>
              <a:t> </a:t>
            </a:r>
            <a:endParaRPr lang="ar-SA" sz="2800" dirty="0">
              <a:solidFill>
                <a:schemeClr val="tx1"/>
              </a:solidFill>
              <a:cs typeface="khalaad al-arabeh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14612" y="4572008"/>
            <a:ext cx="5214974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mohammad bold art 1" pitchFamily="2" charset="-78"/>
              </a:rPr>
              <a:t>تصممي دوائر كهربائية مغلقة </a:t>
            </a:r>
            <a:endParaRPr lang="ar-SA" sz="20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143900" y="4714884"/>
            <a:ext cx="509590" cy="500066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khalaad al-arabeh" pitchFamily="2" charset="-78"/>
              </a:rPr>
              <a:t>3</a:t>
            </a:r>
            <a:r>
              <a:rPr lang="ar-SA" sz="2800" dirty="0" smtClean="0">
                <a:solidFill>
                  <a:schemeClr val="tx1"/>
                </a:solidFill>
                <a:cs typeface="khalaad al-arabeh" pitchFamily="2" charset="-78"/>
              </a:rPr>
              <a:t> </a:t>
            </a:r>
            <a:endParaRPr lang="ar-SA" sz="2800" dirty="0">
              <a:solidFill>
                <a:schemeClr val="tx1"/>
              </a:solidFill>
              <a:cs typeface="khalaad al-arabeh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786050" y="5357826"/>
            <a:ext cx="5214974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mohammad bold art 1" pitchFamily="2" charset="-78"/>
              </a:rPr>
              <a:t> تفرّقي بين القدرة والطاقة في دائرة كهربائية </a:t>
            </a:r>
            <a:endParaRPr lang="ar-SA" sz="20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43900" y="5357826"/>
            <a:ext cx="509590" cy="500066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khalaad al-arabeh" pitchFamily="2" charset="-78"/>
              </a:rPr>
              <a:t>4</a:t>
            </a:r>
            <a:r>
              <a:rPr lang="ar-SA" sz="2800" dirty="0" smtClean="0">
                <a:solidFill>
                  <a:schemeClr val="tx1"/>
                </a:solidFill>
                <a:cs typeface="khalaad al-arabeh" pitchFamily="2" charset="-78"/>
              </a:rPr>
              <a:t> </a:t>
            </a:r>
            <a:endParaRPr lang="ar-SA" sz="2800" dirty="0">
              <a:solidFill>
                <a:schemeClr val="tx1"/>
              </a:solidFill>
              <a:cs typeface="khalaad al-arabe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22" grpId="0" animBg="1"/>
      <p:bldP spid="26" grpId="0" animBg="1"/>
      <p:bldP spid="13" grpId="0" animBg="1"/>
      <p:bldP spid="20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86050" y="785794"/>
            <a:ext cx="3357586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المفردات  الجديدة  </a:t>
            </a:r>
            <a:endParaRPr lang="ar-SA" sz="28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928662" y="5000636"/>
            <a:ext cx="685804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في ورقة  العمل رقم  </a:t>
            </a:r>
            <a:r>
              <a:rPr lang="en-US" sz="4000" dirty="0" smtClean="0">
                <a:solidFill>
                  <a:schemeClr val="tx1"/>
                </a:solidFill>
                <a:cs typeface="AL-Hor" pitchFamily="2" charset="-78"/>
              </a:rPr>
              <a:t>2</a:t>
            </a:r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 اكتبي معاني المفردات الجديدة </a:t>
            </a:r>
            <a:endParaRPr lang="ar-SA" sz="2800" dirty="0">
              <a:solidFill>
                <a:schemeClr val="tx1"/>
              </a:solidFill>
              <a:cs typeface="AL-Ho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14282" y="6286520"/>
            <a:ext cx="871543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8858280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14282" y="571480"/>
            <a:ext cx="71438" cy="5715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9" name="Picture 3" descr="C:\Documents and Settings\user\My Documents\My Pictures\Social%20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4"/>
            <a:ext cx="2500330" cy="1857388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071802" y="2571744"/>
            <a:ext cx="478634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00FF"/>
                </a:solidFill>
                <a:cs typeface="khalaad al-arabeh 2" pitchFamily="2" charset="-78"/>
              </a:rPr>
              <a:t> </a:t>
            </a:r>
            <a:r>
              <a:rPr lang="ar-SA" sz="4400" dirty="0" smtClean="0">
                <a:solidFill>
                  <a:srgbClr val="0000FF"/>
                </a:solidFill>
                <a:cs typeface="AL-Hor" pitchFamily="2" charset="-78"/>
              </a:rPr>
              <a:t> </a:t>
            </a:r>
            <a:r>
              <a:rPr lang="ar-SA" sz="4400" dirty="0" smtClean="0">
                <a:solidFill>
                  <a:srgbClr val="FF0000"/>
                </a:solidFill>
                <a:cs typeface="AL-Hor" pitchFamily="2" charset="-78"/>
              </a:rPr>
              <a:t>بالتعاون</a:t>
            </a:r>
            <a:r>
              <a:rPr lang="ar-SA" sz="4400" dirty="0" smtClean="0">
                <a:solidFill>
                  <a:srgbClr val="0000FF"/>
                </a:solidFill>
                <a:cs typeface="AL-Hor" pitchFamily="2" charset="-78"/>
              </a:rPr>
              <a:t> مع </a:t>
            </a:r>
            <a:r>
              <a:rPr lang="ar-SA" sz="4400" dirty="0" smtClean="0">
                <a:solidFill>
                  <a:schemeClr val="tx1"/>
                </a:solidFill>
                <a:cs typeface="AL-Hor" pitchFamily="2" charset="-78"/>
              </a:rPr>
              <a:t>أفراد مجموعتك  </a:t>
            </a:r>
            <a:r>
              <a:rPr lang="ar-SA" sz="4400" dirty="0" smtClean="0">
                <a:solidFill>
                  <a:srgbClr val="0000FF"/>
                </a:solidFill>
                <a:cs typeface="AL-Hor" pitchFamily="2" charset="-78"/>
              </a:rPr>
              <a:t>أكملي ورقة العمل رقم    </a:t>
            </a:r>
            <a:r>
              <a:rPr lang="ar-SA" sz="4400" u="sng" dirty="0" smtClean="0">
                <a:solidFill>
                  <a:srgbClr val="FF0000"/>
                </a:solidFill>
                <a:cs typeface="AL-Hor" pitchFamily="2" charset="-78"/>
              </a:rPr>
              <a:t>3</a:t>
            </a:r>
            <a:endParaRPr lang="en-US" sz="4400" u="sng" dirty="0" smtClean="0">
              <a:solidFill>
                <a:srgbClr val="FF0000"/>
              </a:solidFill>
              <a:cs typeface="AL-Hor" pitchFamily="2" charset="-78"/>
            </a:endParaRPr>
          </a:p>
          <a:p>
            <a:pPr algn="ctr"/>
            <a:r>
              <a:rPr lang="ar-SA" sz="3200" b="1" dirty="0" smtClean="0">
                <a:solidFill>
                  <a:srgbClr val="0000FF"/>
                </a:solidFill>
                <a:cs typeface="+mj-cs"/>
              </a:rPr>
              <a:t> </a:t>
            </a:r>
            <a:endParaRPr lang="ar-SA" sz="3200" b="1" dirty="0">
              <a:solidFill>
                <a:srgbClr val="0000FF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157</Words>
  <Application>Microsoft Office PowerPoint</Application>
  <PresentationFormat>عرض على الشاشة (3:4)‏</PresentationFormat>
  <Paragraphs>39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Company>zyzoom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انس بركات</dc:creator>
  <cp:lastModifiedBy>Screen</cp:lastModifiedBy>
  <cp:revision>180</cp:revision>
  <dcterms:created xsi:type="dcterms:W3CDTF">2010-03-28T15:31:17Z</dcterms:created>
  <dcterms:modified xsi:type="dcterms:W3CDTF">2012-12-14T19:49:42Z</dcterms:modified>
</cp:coreProperties>
</file>