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63" r:id="rId3"/>
    <p:sldId id="298" r:id="rId4"/>
    <p:sldId id="288" r:id="rId5"/>
    <p:sldId id="290" r:id="rId6"/>
    <p:sldId id="268" r:id="rId7"/>
    <p:sldId id="292" r:id="rId8"/>
    <p:sldId id="293" r:id="rId9"/>
    <p:sldId id="294" r:id="rId10"/>
    <p:sldId id="295" r:id="rId11"/>
    <p:sldId id="28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2A00"/>
    <a:srgbClr val="FF6600"/>
    <a:srgbClr val="FF0066"/>
    <a:srgbClr val="EEEEE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71" autoAdjust="0"/>
  </p:normalViewPr>
  <p:slideViewPr>
    <p:cSldViewPr snapToGrid="0">
      <p:cViewPr varScale="1">
        <p:scale>
          <a:sx n="65" d="100"/>
          <a:sy n="65" d="100"/>
        </p:scale>
        <p:origin x="66" y="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 txBox="1">
            <a:spLocks/>
          </p:cNvSpPr>
          <p:nvPr/>
        </p:nvSpPr>
        <p:spPr>
          <a:xfrm>
            <a:off x="2032793" y="3817955"/>
            <a:ext cx="7974013" cy="20559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ar-BH" sz="4300" b="1" dirty="0">
                <a:solidFill>
                  <a:srgbClr val="7E0000"/>
                </a:solidFill>
                <a:latin typeface="Times New Roman" pitchFamily="18" charset="0"/>
                <a:cs typeface="Times New Roman" pitchFamily="18" charset="0"/>
              </a:rPr>
              <a:t>التربية الإسلامية</a:t>
            </a:r>
            <a:r>
              <a:rPr lang="ar-BH" sz="2200" dirty="0">
                <a:solidFill>
                  <a:srgbClr val="7E0000"/>
                </a:solidFill>
                <a:latin typeface="Adobe Arabic" pitchFamily="18" charset="-78"/>
                <a:cs typeface="Adobe Arabic" pitchFamily="18" charset="-78"/>
              </a:rPr>
              <a:t> </a:t>
            </a:r>
          </a:p>
          <a:p>
            <a:pPr>
              <a:buFont typeface="Wingdings 2"/>
              <a:buNone/>
              <a:defRPr/>
            </a:pPr>
            <a:r>
              <a:rPr lang="ar-BH" sz="4300" b="1" dirty="0">
                <a:solidFill>
                  <a:srgbClr val="7E0000"/>
                </a:solidFill>
                <a:latin typeface="Times New Roman" pitchFamily="18" charset="0"/>
                <a:cs typeface="Times New Roman" pitchFamily="18" charset="0"/>
              </a:rPr>
              <a:t>للصف الرابع الابتدائي </a:t>
            </a:r>
          </a:p>
          <a:p>
            <a:pPr>
              <a:buFont typeface="Wingdings 2"/>
              <a:buNone/>
              <a:defRPr/>
            </a:pPr>
            <a:endParaRPr lang="ar-BH" dirty="0">
              <a:latin typeface="Adobe Arabic" pitchFamily="18" charset="-78"/>
              <a:cs typeface="Adobe Arabic" pitchFamily="18" charset="-78"/>
            </a:endParaRPr>
          </a:p>
          <a:p>
            <a:pPr>
              <a:buFont typeface="Wingdings 2"/>
              <a:buNone/>
              <a:defRPr/>
            </a:pPr>
            <a:endParaRPr lang="ar-BH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74254" y="2237689"/>
            <a:ext cx="8480738" cy="1348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buFont typeface="Wingdings 2"/>
              <a:buNone/>
              <a:defRPr/>
            </a:pPr>
            <a:r>
              <a:rPr lang="ar-BH" sz="8000" b="1" dirty="0">
                <a:latin typeface="Times New Roman" pitchFamily="18" charset="0"/>
                <a:cs typeface="Times New Roman" pitchFamily="18" charset="0"/>
              </a:rPr>
              <a:t>النُّون والميم المشدَّدتان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400" y="381000"/>
            <a:ext cx="7162800" cy="118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4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447697" y="114654"/>
            <a:ext cx="3444322" cy="8382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ar-BH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نشاط 3</a:t>
            </a: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5854701" y="5949950"/>
            <a:ext cx="6337300" cy="863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endParaRPr lang="ar-BH" sz="21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-431800" y="5949950"/>
            <a:ext cx="6335184" cy="863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ar-BH" sz="21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61" name="AutoShape 4" descr="data:image/jpeg;base64,/9j/4AAQSkZJRgABAQAAAQABAAD/2wCEAAkGBxQTEhQSDxQUFRQXFRYVFBQUFRQUFhQWGBgWFxUUFRQYHCggGRolGxQUITEhJSkrLi4uFx8zODMsNygtLisBCgoKDg0OGxAQGywmICQ4NCwwLTQsLCwvLy8sLCwsLCw0LCwsLCw0LCwsLCwsLCwsLCwtLCwsLCwsLCwsLCwsLP/AABEIAOEA4QMBEQACEQEDEQH/xAAcAAEAAgMBAQEAAAAAAAAAAAAABgcDBAUCCAH/xABCEAABAwICBgcFBQYGAwEAAAABAAIDBBEFIQYSMUFRYQcTInGBkaEyQlKxwRRicpLRIzNTgrLwJENjosLhVIPxFf/EABsBAQACAwEBAAAAAAAAAAAAAAAFBgMEBwIB/8QANxEBAAEDAQYDBgUDBAMAAAAAAAECAwQRBRIhMUFRBiJxE2GRobHRMkKBweEUUvAjMzRygpLx/9oADAMBAAIRAxEAPwC8UBAQEBAQEBAQEBAQEBAQEBAQEBAQEBAQEBAQEBAQEBAQEBAQEBAQEBAQEBAQEBAQEBAQEBAQEBAQEBAQEBAQEBAQEBAQEAlB4MgQBIEHoFB+oCAgICAgICAgICAgICAgICAgICAgEoCAg8SyBouUGk+ougx9cgdcg9snsg3YZQ4c0GRAQEBAQEBAQEBAQEBAQEBAQEBBq4jViNhdv2Ac0EZfi0hOaDqYHXue7VPAoO4g4lXWXceGwdyDWNQg89eg/RMg9CZBnpqvVcD59yDuAoCAgICAgICAgICAgICAgICAgII9js/7TV3AepQcwzjgg3MGm/at55eaDv4hUtYwlzg0kENuQLutkBfaV81eopmeUckSfUL68vHXoP3rkHoTIPQmQehMg3qHS+k6z7NJM1kzNUESdgEkAjVccjkRvWP2tMVbszxbkYF+q1F2mnWme3H5JGDfMLI036gICAgICAgICAgICAgICAgIIfjs1pnjmPkEHLMqDPBO73Nu7v3I+xzR+h0Wq5KkVNfP7DtYDWLyeQGxoWnRYr396uVjytqYsY82MejnGnb+ZSt8kAytfmXG63FbcqqkaHdg3G0cuRQYxUIMgmQehMg9iZBU+kVSJKuZ42F5A/lAb9FE36ta5l0PZVqbePRTPb68XY0a0wqaSwjeXx74nkub/Lvb4LHbyK7fLk2svY+Nlx5o0q7xz/lb+i2mUFaNVp1Jd8TiLnm0+8FJ2cii5y5qRtHY9/CnWqNae8fv2SNZ0SICAgICAgICAgICAgICAgi+k9P+0a74m+o/+hByBTIMjexmg0qzE3OOpG1z3n2WMF3Hw3Dmcl8mdHu3RNc6cvf0hpV1DNEGmqYGvcCbB2sBmcr7L2tfvSnXTi+3YoirSidY7tTrV9Y3ps6DIJ0Hts6DoYVh76kuYx2p2TeS19UkdnLebr5PJ6omIqiZjWOyDY9oBV0l3FvWxj/MiubDi5u0eoUXdx66ePNfNn7Xxr87szu1dp+6PtWlKy0vcUhaQ5pLXDMEEgg8QRsX2JmOMFdFNcbtUaxK29AtPuu1aesIEuxkmwScncHfNSeNlb3lq5qJtrYM2Nb1j8PWO38fRYS3lXEBAQEBAQEBAQEBAQEHiWUNaXOIDQCSTkABtJXyZ04y9U0zVMU0xxlVNZpx9ordUZQC7I77S6/tnvta3ctKjK3runRacrYHsNn+053I80+nWP05pDHUNI2reVRhLOte2MODQ42LuA3+KCZYdhscLbRNA4u2udzLt6GrzjGGNqIzG/bta7e124oKuxKhfDIY5BYjfuI3EHeEGog/blB2sE0dmnINiyP43Ai4+6N/yQWJhuHsgYGRjLeTtceJKDaIQQjS/o+iqNaWlAim22GUch+8AOyeY45rTv4lNfGnhKxbL2/dxpi3e81Hzj0+3wU/W0b4XujmaWPabOa4WI/vioqqmaZ0lf7N6i9RFdudYnqwA8F8e5iJ4SuXo30v+0s+z1B/bMHZcT+9aP8AkN/nxUti5G/G7PNz7b2yP6Wv21qPJPyn7dk6W4rggICAgICAgICAgICCs+lnSWwFFEcyA6YjhuZ47T4KPzb35I/VcPDOzdZ/qrkcuFP3+yrWm2Y2qNXSYiY0lMcPxBz42uvyPeNv981OWLntKIqcs2rh/wBJlVW45c49J5fZ06OqzWZHJVhmNvaAL6w4O+hQdVukA3sN+RFkHKxupFQADGBY3DibkcR3IOS3DW8EGZmHt4BB3KTFZW5Os4cxY+YQdukrGv2ZHgUGyg/EFd9LH2QxjrD/AIofuwyxcRwk+73+C0c32enHmtXhn+si55I/05568v09/wDkqlUWvbPQ1b4ZGSxHVewhzTzH0XqmqaZ1hiv2KL9ubdccJfQmjWMtq6dk7Mrizm/C8ZOb5+hCnLVyLlMVQ5VnYleJfqtVdPnHSXUWRqCAgICAgICAgICDTxevbBDJM/Yxpd322DxNh4rzXVFFM1Sz4tirIvU2qeczo+dMQrHTSPlkN3PcXHxOzu3KAqqmqdZdZsWabNum3RyiNHrCsPfUTMhiF3PcGjgOLjyAufBerdE11RTDFm5VGLZqu19Pn2heTtEIPs0dO3s9WOy8Aaxcfac7jc5lTtFEUUxTDlWRkV5F2q7XPGUKxbA5qU3e3WZukbct8fhPevTC80tag7FPVAoNuOUFBsNaEGRjEGQNQfjp9TPYgkUNQCwPJABFyTkBxzR9iJmdIV5ph0kBt4qAhzthm2tH4OJ57FH38yI4UfFbdleG5r0uZXCP7ev6/ZVs87nuL5HFziblziSSeZKjZmZnWV1ot00UxTTGkQxo9CCedEuN9VUGmeexN7PKRouPMXHeGrewrulW5PVVvE+F7SzGRTzp4T6T9p+q41KKGICAgICAgICAgIK86YsT1YIqdpzkdrO/CzYPzEflWjnV6UxT3Wrwri796q9P5Y0j1n+PqqNRa9rO6HMH/eVbh/pR+heR6DzUlg2+E1qR4pzN6unHp5Rxn16LRUgqLy9gIIcAQciDmD3hBCtIdDNslHkdpi3fyHd3IIvTTOa7VcCCDYgixB4EIO3SyIOlE5BsMcgygoONpNWCJjXOIAvmTwtuG8rxcuU0RrU2cXDvZVe5ajWflHqgWkGl81QwQsJZAPdGRfv7ZHy+aib+TVc4Rwh0DZew7WHG/V5q+/b0+6NrWTjbwzDZaiQRQML3ncNw4uOwDmV7t26q50pauXmWcWjfuzpHzn0hbmi3R3DAzWqg2aVzSDldkdwQdQHac/aPhZSlrEpojjxlQ9obfv5Ff+nO7THKOs+v2VPjuGmnqJIHe44gHiNrT5EKLuUblU0r7hZMZNim7HWP/rVpah0b2yMNnMcHNPMG4+S801TTMTDLftU3rdVurlMaPpHDqsTRRys2PY148RdWCmdY1hyK7bm3XNFXOJ0+DZX1jEBAQEBAQEBAQUh0q1nWV7m3yjYxncbax/qUPmVa3NOzo3huz7PCir+6Zn9v2Q9aqfl9CaGYf1FFBHbPqw534ndo/NT1qndoiHJtoX5v5NdzvM/B21kaYgII7pbg7ZGGZotIwXJHvNG0Hu2oIpTXCDqQPQbLXIOLpDpVHTAtbZ8u5o2N/Ed3ctW/lU2+EcZTuy9hXsvz1+Wjv1n0VtimJyTv15nax3Dc0cGjcoqu5VXOtS/4uHZxaNy1GkfX1aa8NlJtEtDJq0h37uHfKRt5MHvH0WzYxarnGeEILam3bOJE0Ueavt0j1XNgOBQ0kfV07LfE45veeLnb1LUW6aI0pUDKy72VXv3Z1n6ejpr21lQ9MWH6tRFMB+8YWu72f9H0UXnUaVRV3XvwrkTVYrtT+Wdfir5aK1Lx6LawyYewE3Mbnx+AN2+jgPBTOJVrahzTxBZi3nV6ddJ+P8pctlCiAgICAgICAgIPnjTGbXrql3+s8flOr9FBX51uVOrbKo3MK1Huj58XNoo9aRjfie1vmQPqvFuNaohsZde5Yrq7RP0fS8bbAAbgB5KwOQzOr0gICDzK24IO8EIK8EViRzQZesDQS4gAC5JyA7yvkzERrL3RbquVRTRGsz0RHH9MCbx0psNhk3n8A3Dmo2/mTPlo+K7bK8OU29LuTxn+3pHr3Q9zrm5zO8laC2RGnCBjCSA0Ek5AAEkngANq+xEzOkPFy5TbpmqudIjql2imjrC9slUNYXuItx/H+ikrGHEca/gpO1fEdVzW3i8I/u6z6dl2U+rqt1AA22QAsAOAC31UmZnjLIj4IIB0x096WN/wy/1NP6BaWdHkiVn8K3NMmqnvH0lT6il+Wz0LzXhqGcJGu822/wCKlMGfJMKH4qo0yaKu8fusZbyrCAgICAgICAgIPm/SAWqqi/8AGl/rcoC7+OfV1zBnXGt/9Y+kPGDH/EQX/jR/1tX21+OPV52h/wAW5/1n6PpNTzkogICDxM6zSeAJ9EFc4viUcDdaU5nY0Zud3D6rFdvU241lIYGzb+bXu244dZ6Qr7GsdkqDY9mPcwbO9x3lRN6/Vcnjy7Og7O2TYwqfLGtXWrr/ABDlLAlG1h2Hvmdqxi/EnJreZKy2rNVydIR+ftKxhUb1yePSOsrE0dwOKnAcO1JvkPyaNwUtZsU2o4c3Pdo7Vv51XnnSnpT0/mWkyfq5XsO5xt3Xy9LLOjE/0dxIFoaT3ckHfQEEK6Wz/gf/AGs+q1M3/bWHwx/zf0lSqiHRFpdCo7NV3x/J6k8D8MqP4s/3bfpP1Wat9UhAQEBAQEBAQEHz3pvBqV9SP9Vzvzdr6qDyI0u1OqbIr38K1Pu0+HBx4JNVzXfC4O8jdYqZ0mJbt+jft1U94mH0vSyh7GPGxzWuHiAVYI5OQVU7tUxPRlX15EH4Sgr/AE06QY4g6CktJJm1z/cZuNviPotK/lxTwo5rPsrw7Xf0uZHCnt1n7QqeqqnyOL5HFzjtJ/vJRdVU1TrK9WbNFmiKLcaRDCvjI62FYI6SzpLtZ/ud3cBzW7YxJq418lY2r4iosa28fzVd+kfeUtpA2NoZGA0DcPmeJUnTTFMaQot69cvVzXcnWZdSlmXpjcvSWiIe2QbJAfzNsCPLV80Gvh2JPiIzyQWBgeOBwFzl8kEkQV50y1NqeGP4pCfBo/UrRzqvLELV4Ut6366+0fWVRqLXtb3Q1T2ppn29qWwPJrR9SVK4Mf6cy5/4pr3sumntH3WCt1WhAQEBAQEBAQEFL9LlFqVoktlJG0/zNu0+mr5qJzadLmvd0Lwxf38SaOtM/Xj90IWmsa+ejrEuuoYs+1GOqd3tyHpZTeNXvW4ly/bWN7DMrp6Txj9UmWdFNTE8Sjp4zLO8MYN538gN55Bea66aI1qZsfHu5FyLdqNZlUGmGn8tTeKnvFDsPxyD7x3Dkoq/lTXwp4Qvuy9gWsXS5d81fyj/ADuhS1Fie4IXPcGsBc47ANq9UUTXOlLDkZNvHom5dnSISnDdHhHZ81nP3N91v6lSljEpo41cZULau37uVrbteWj5z/nZuTz2z3cdw4LcV1+QPJQdiiag6+IURlo3ObmYn61vukAO/XwQQ9zEHSwGWxsfDwQWdh0mtG08reWX0QVD0t4j1lW2IHKJlj+J2Z9LKJza9a9OzoPhjG9nizcn80/KOCDrTWRfXR1Q9Th8IO14Mh/nJI/26qnMendtxDlu2L/ts25VHLXT4cElWZGCAgICAgICAgIIN0tYV1tIJmjtQuufwOyd66p8CtPNo3qN7ssnhnK9llTbnlXHzjl+6mVEugp50S431VQ6neexN7PKQbPMXHgFvYVzSrcnqq3ifC9pajIp508J9P4lPdLNMoaMFvtzW7MQOzgXncPVbl7Iptx71a2Zsa9mzryo7/ZTOP49NVya87r/AAsGTWDg0fXaom5dquTrU6FhYFnDo3LUes9ZcxY246eDYHLUHsCzPekPsjkPiPILYs49Vz0RG09s2cKNJ419vv2TrDsKjp22jGZ9p59p36DkFLW7VNuNKXPc3PvZle/dn0jpDHVOWRppe3AR/wDnuiIGu5nWHj1ntDysAggdEzJB2KYIJZoyAWSNOw2v4ghBB66kbHI6M5FpI/T0sg7uimEslbKH3t2bEZFrrk3B8PVBKKuojpKZz3E6kbSczck/qSV5rriimapZ8bHqyLtNqjnL56xCrdNI+V/tPcXHx3KAqqmqZmXWbFmmzbpt08o4MuC4caieKBu2R4b3Da4+DQT4L3ao364pYNoZUY2NXd7Rw9enzfR8MYa0NaLBoAA4ACwCnnJ5mZnWXtHwQEBAQEBAQEBBiq6dsjHRvF2vaWuHEEWK+TETGkvdu5VbriunnHGP0fOuP4W6mqJIH+642PxN913iLKBu0TRVNMusYOVTlWKbtPX69YaMby0hzSQQQQRtBGYIXiJ05NmqmKommqOEkshcS5xJJNyTmSeJKTOvEppimN2mNIeQL5DbsA48kiNSqqKY1meCxdDujh0lpq4FrNrYfecNxeQeyOW3uUjYw/zV/BTtq+I+drF/9vt90uxmNrHCONoaxjWta1osANtgPFSERpyU6qqapmqqdZlw5yvryxYfS9ZPGw7C8X7hmfQILMIQVa+n1JJGfC9w9Sg2oWoJPoq7N45NPz/VBv4tgUNRnK3tDY5pLXeY2+KDPhmHRwM1IhYbSSSSTxJKCrelPScSv+yQm7GG8hGxz9ze4fPuUXmXt6dyF78N7Mm1R/UXI41cvdHf9VfLRWpZ/Q9gXt1jxxji8/2jvMavg5SeDa0jflR/FGdvVxjU9OM+vSPh9VoLfVIQEBAQEBAQEBAQEEH6T9GftEX2iEXliBuBtfHtI7xtHitPLs79O9HOFj8PbT/p7vsbk+Wr5T/KmFEuhCC3ei/A6Tqm1DHCWf3tYW6l2V2tZ/y38tilsS3b3d6OMufeIcvLm9Nm5G7T0iOUx31/bosJbitoZi8t5Hn7x9Mvog5EhQdTRCHWqC74GHzNgPS6CbIK6x2PVqpRxcHeYBQY40Eg0Yk/aEcWn6IJSgr7pD03EIdTUrrzHJ7xsiHAcXH0Wjk5O75aea0bD2JN6Yv348nSO/8AH1VCVFr66ujOBvrJ2wsuAc3v+Bg2u+g5lZrFqblWiO2ptCnCsTcnn0jvL6DoaRkMbIohqsY0NaOACm4iIjSHLrlyq5VNdU6zPFnX14EBAQEBAQEBAQEBAQVH0j6FmNzqqlbeI9qVg/yzmS8fdPoovKxt2d+nkvWwdtRcpjHvT5o5T393r9VeLRWtu4Pi0tNIJad5a4bd4cPhcN4Xu3cqonWlrZeHZyrfs7sax9PRbujHSFBUAMmtDNssT2Hn7rt3cVK2cqmvhPCVB2jsC/ja1W/NT849Y/drzC5JK2kC1JI0Em0Mp7Rvf8TrDub/ANkoJEghWl8NqhrviYPQ2/RBowtQdDDqtkLxJM4MYA67nGw2FeaqopjWWWzYuXqty3TMyjGl/SQ6QGKhuxmwynJzh90e737VHX8yZ4UfFdNl+G6bcxcyeM/29I9e6uiVoLZpo2cOoZJ5GxQtLnuNgB6kncBxXqiia50hr5WVbxrc3Lk6RC99DdGWUMOoLOkdnK/4juA+6Nym7NqLdOkOZbS2hczb3tKuXSO0O+sqPEBAQEBAQEBAQEBAQEH44XFjmN4QidFWab9HZGtPQNuMy+EbRvJj4j7vlwUbkYn5qPgumyPEUTpZyp9Kvv8Af4q1e0gkEWIyIORB3ghR+i4RVExrDNhjbzRDjIwebgslrjXENPOq3ce5PaJ+krgc1Tzk7TqEGfB+kKgjYIXve1zLh143Ea1zexHNYJyKInSUpRsbKrpiqmInX3w6Z6Q6D+NfuY/9F8/qrXdlp2BnT+T5wjOlGnFLKWGLrHFutfs2uDbj3LHObbjk2rfhjMq/FMR+uv0Rmq0zfshYG83do+Wxa9edVP4Y0TGN4Ws08b1U1e6OEI/W18kpvK8uPPYO4bAtOuuqudapWPHxbOPTu2qYiGsvLO6WA4FNVydXTsv8Tjkxg4ud9Nqy2rNVydIaGftKxh0b1yePSOsrt0R0UioWWb25Xe3KRmeTR7reSl7Nmm1GkOdbR2ldzbm9XyjlHSEgWZHCAgICAgICAgICAgICAgICCM6T6E09ZdxHVy7pWb/xt2O+fNa93GouceqX2ftnIw/LE609p/bsr+n0DqaariL2h8QffrWHLK5Gs3a03A5c1q28Wui5GvJP5m3sfJwrlNPCqY00n3+9N5IclJKS5WI5NceAJSX2I1mIUoH3cTxJPmoep0fHjTSG5GteUxb5Mi8sogzUlI+V2pExz3cGgnz4L1RRVXOlMNfIyrOPTvXaoiFhaOdFz3WfXu1G/wAJhBceTnjIeF+8LftYXWv4Kpn+KOdOLH/lP7R9/gs7DsPjgYI4GNYwbA0ep4nmVIU0xTGkKjdu13aprrnWZ6tlfWMQEBAQEBAQEBAQEBAQEBAQEAlByqmsD8hsB80HPqHcEHFxAawI45eeSPsTpOqOv6G5AbsqWEfejcD6ErSqxNeUrLa8QRT+Kj5sjOiSf/yIvyvWOcGZ6t2nxVbpj/bn4vGJdGpgY1759YE2dqstq8MySvsYEdZYrniy5P4LcfrOv2bOGaI0wsXNdIfvuNvyiyz04lqnoi7/AIgzrvDe3Y90fvzTCigjY3Vja1g4NAaPRbEREcIQ9ddVc71czM+936SqD+8bf1X15bCAgICAgICAgICAgICAgICAgICDxKzWaRxBHmgh01FVMNhEXjc5paQfMgoDKSpdl1Lm83FoHzQdjC8ADCHzHXeMwB7LT9Sg7iAg8TRBzS1wBBFiDvQRKuwOWJxMI6xm4AjWbyIO3vQarTUHIQS35tIHmckHe0eopWlz5hq3Fg24J5k2yQdxAQEBAQEBAQEBAQEBAQEBAQEBAQEBAQEBAQEBAQEBAQEBAQEBAQEBAQEBAQEBAQEBAQEBAQEBAQEBAQEBAQEBAQEBAQEBAQEBAQEBAQEBAQEBAQEBAQEBAQEBAQEBAQEBAQEBAQEBAQEBAQEBAQEBAQEBAQEBAQEBAQEBAQEH/9k="/>
          <p:cNvSpPr>
            <a:spLocks noChangeAspect="1" noChangeArrowheads="1"/>
          </p:cNvSpPr>
          <p:nvPr/>
        </p:nvSpPr>
        <p:spPr bwMode="auto">
          <a:xfrm>
            <a:off x="11040533" y="-1531938"/>
            <a:ext cx="4267200" cy="3200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rtl="1"/>
            <a:endParaRPr lang="ar-BH">
              <a:latin typeface="Franklin Gothic Book" pitchFamily="34" charset="0"/>
              <a:cs typeface="Tahoma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8427937"/>
              </p:ext>
            </p:extLst>
          </p:nvPr>
        </p:nvGraphicFramePr>
        <p:xfrm>
          <a:off x="1033210" y="1869045"/>
          <a:ext cx="10047079" cy="4475555"/>
        </p:xfrm>
        <a:graphic>
          <a:graphicData uri="http://schemas.openxmlformats.org/drawingml/2006/table">
            <a:tbl>
              <a:tblPr rtl="1" firstRow="1" bandRow="1">
                <a:tableStyleId>{7DF18680-E054-41AD-8BC1-D1AEF772440D}</a:tableStyleId>
              </a:tblPr>
              <a:tblGrid>
                <a:gridCol w="8363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481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5085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117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30545">
                <a:tc>
                  <a:txBody>
                    <a:bodyPr/>
                    <a:lstStyle/>
                    <a:p>
                      <a:pPr algn="ctr" rtl="1"/>
                      <a:r>
                        <a:rPr lang="ar-BH" sz="2400" b="1" dirty="0">
                          <a:latin typeface="Times New Roman" pitchFamily="18" charset="0"/>
                          <a:cs typeface="Times New Roman" pitchFamily="18" charset="0"/>
                        </a:rPr>
                        <a:t>الرقم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2400" b="1" dirty="0">
                          <a:latin typeface="Times New Roman" pitchFamily="18" charset="0"/>
                          <a:cs typeface="Times New Roman" pitchFamily="18" charset="0"/>
                        </a:rPr>
                        <a:t>المثال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2400" b="1" dirty="0">
                          <a:latin typeface="Times New Roman" pitchFamily="18" charset="0"/>
                          <a:cs typeface="Times New Roman" pitchFamily="18" charset="0"/>
                        </a:rPr>
                        <a:t>الكلمة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2400" b="1" dirty="0">
                          <a:latin typeface="Times New Roman" pitchFamily="18" charset="0"/>
                          <a:cs typeface="Times New Roman" pitchFamily="18" charset="0"/>
                        </a:rPr>
                        <a:t>الحرف المشدّد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5777">
                <a:tc>
                  <a:txBody>
                    <a:bodyPr/>
                    <a:lstStyle/>
                    <a:p>
                      <a:pPr algn="ctr" rtl="1"/>
                      <a:r>
                        <a:rPr lang="ar-BH" sz="3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justLow" rtl="1"/>
                      <a:r>
                        <a:rPr lang="ar-SA" sz="3200" dirty="0"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إِن</a:t>
                      </a:r>
                      <a:r>
                        <a:rPr lang="ar-BH" sz="3200" dirty="0"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ْ</a:t>
                      </a:r>
                      <a:r>
                        <a:rPr lang="ar-SA" sz="3200" dirty="0"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 كُلُّ نَفْسٍ</a:t>
                      </a:r>
                      <a:r>
                        <a:rPr lang="ar-BH" sz="3200" dirty="0"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 </a:t>
                      </a:r>
                      <a:r>
                        <a:rPr lang="ar-SA" sz="3200" dirty="0"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لَّمَّا عَلَيْهَا حَافِظٌ </a:t>
                      </a:r>
                      <a:r>
                        <a:rPr lang="ar-SA" sz="18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{الطارق/4}</a:t>
                      </a:r>
                      <a:r>
                        <a:rPr lang="ar-SA" sz="3600" dirty="0"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 </a:t>
                      </a:r>
                      <a:endParaRPr lang="ar-BH" sz="36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 rtl="1"/>
                      <a:endParaRPr lang="ar-BH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 rtl="1"/>
                      <a:endParaRPr lang="ar-BH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17575">
                <a:tc>
                  <a:txBody>
                    <a:bodyPr/>
                    <a:lstStyle/>
                    <a:p>
                      <a:pPr algn="ctr" rtl="1"/>
                      <a:r>
                        <a:rPr lang="ar-BH" sz="3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justLow" rtl="1"/>
                      <a:r>
                        <a:rPr lang="ar-SA" sz="3600" dirty="0"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مِن شَرِّ الْوَسْوَاسِ الْخَنَّاسِ </a:t>
                      </a:r>
                      <a:r>
                        <a:rPr lang="ar-SA" sz="18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{الناس/4}</a:t>
                      </a:r>
                      <a:r>
                        <a:rPr lang="ar-SA" sz="3600" dirty="0"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 </a:t>
                      </a:r>
                      <a:endParaRPr lang="ar-BH" sz="44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 rtl="1"/>
                      <a:endParaRPr lang="ar-BH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 rtl="1"/>
                      <a:endParaRPr lang="ar-BH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80193">
                <a:tc>
                  <a:txBody>
                    <a:bodyPr/>
                    <a:lstStyle/>
                    <a:p>
                      <a:pPr algn="ctr" rtl="1"/>
                      <a:r>
                        <a:rPr lang="ar-BH" sz="3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justLow" rtl="1"/>
                      <a:r>
                        <a:rPr lang="ar-SA" sz="3600" dirty="0"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فَإِنَّ مَعَ الْعُسْرِ يُسْرًا </a:t>
                      </a:r>
                      <a:r>
                        <a:rPr lang="ar-SA" sz="18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{الشرح/5}</a:t>
                      </a:r>
                      <a:r>
                        <a:rPr lang="ar-SA" sz="3600" dirty="0"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 </a:t>
                      </a:r>
                      <a:endParaRPr lang="ar-BH" sz="24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 rtl="1"/>
                      <a:endParaRPr lang="ar-BH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 rtl="1"/>
                      <a:endParaRPr lang="ar-BH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60169">
                <a:tc>
                  <a:txBody>
                    <a:bodyPr/>
                    <a:lstStyle/>
                    <a:p>
                      <a:pPr algn="ctr" rtl="1"/>
                      <a:r>
                        <a:rPr lang="ar-BH" sz="3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justLow" rtl="1"/>
                      <a:r>
                        <a:rPr lang="ar-SA" sz="3600" dirty="0"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فَأَمَّا مَن ثَقُلَتْ مَوَازِينُهُ </a:t>
                      </a:r>
                      <a:r>
                        <a:rPr lang="ar-SA" sz="18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{القارعة/6}</a:t>
                      </a:r>
                      <a:endParaRPr lang="ar-BH" sz="24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 rtl="1"/>
                      <a:endParaRPr lang="ar-BH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 rtl="1"/>
                      <a:endParaRPr lang="ar-BH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60169">
                <a:tc>
                  <a:txBody>
                    <a:bodyPr/>
                    <a:lstStyle/>
                    <a:p>
                      <a:pPr algn="ctr" rtl="1"/>
                      <a:r>
                        <a:rPr lang="ar-BH" sz="3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justLow" rtl="1"/>
                      <a:r>
                        <a:rPr lang="ar-SA" sz="3600" dirty="0"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وَالنَّهَارِ إِذَا تَجَلَّى </a:t>
                      </a:r>
                      <a:r>
                        <a:rPr lang="ar-SA" sz="20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{الليل/2}</a:t>
                      </a:r>
                      <a:endParaRPr lang="ar-BH" sz="40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 rtl="1"/>
                      <a:endParaRPr lang="ar-BH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 rtl="1"/>
                      <a:endParaRPr lang="ar-BH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60169">
                <a:tc>
                  <a:txBody>
                    <a:bodyPr/>
                    <a:lstStyle/>
                    <a:p>
                      <a:pPr algn="ctr" rtl="1"/>
                      <a:r>
                        <a:rPr lang="ar-BH" sz="3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justLow" rtl="1"/>
                      <a:r>
                        <a:rPr lang="ar-SA" sz="3600" dirty="0"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عَمَّ يَتَسَاءلُونَ </a:t>
                      </a:r>
                      <a:r>
                        <a:rPr lang="ar-SA" sz="20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{النبأ/1}</a:t>
                      </a:r>
                      <a:r>
                        <a:rPr lang="ar-SA" sz="2400" dirty="0"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 </a:t>
                      </a:r>
                      <a:endParaRPr lang="ar-BH" sz="24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 rtl="1"/>
                      <a:endParaRPr lang="ar-BH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 rtl="1"/>
                      <a:endParaRPr lang="ar-BH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434372" y="952854"/>
            <a:ext cx="11134775" cy="67585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just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BH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اكتب الكلمة التي بها نون أو ميم مشدّدتين، ثم عيِّن الحرف المشدّد في الجدول أدناه: 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xmlns="" id="{250531AB-C244-49A5-A821-3B6E964686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4198926"/>
              </p:ext>
            </p:extLst>
          </p:nvPr>
        </p:nvGraphicFramePr>
        <p:xfrm>
          <a:off x="1033210" y="1879133"/>
          <a:ext cx="10047079" cy="4475555"/>
        </p:xfrm>
        <a:graphic>
          <a:graphicData uri="http://schemas.openxmlformats.org/drawingml/2006/table">
            <a:tbl>
              <a:tblPr rtl="1" firstRow="1" bandRow="1">
                <a:tableStyleId>{7DF18680-E054-41AD-8BC1-D1AEF772440D}</a:tableStyleId>
              </a:tblPr>
              <a:tblGrid>
                <a:gridCol w="8363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003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288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8149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30545">
                <a:tc>
                  <a:txBody>
                    <a:bodyPr/>
                    <a:lstStyle/>
                    <a:p>
                      <a:pPr algn="ctr" rtl="1"/>
                      <a:r>
                        <a:rPr lang="ar-BH" sz="2400" b="1" dirty="0">
                          <a:latin typeface="Times New Roman" pitchFamily="18" charset="0"/>
                          <a:cs typeface="Times New Roman" pitchFamily="18" charset="0"/>
                        </a:rPr>
                        <a:t>الرقم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2400" b="1" dirty="0">
                          <a:latin typeface="Times New Roman" pitchFamily="18" charset="0"/>
                          <a:cs typeface="Times New Roman" pitchFamily="18" charset="0"/>
                        </a:rPr>
                        <a:t>المثال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2400" b="1" dirty="0">
                          <a:latin typeface="Times New Roman" pitchFamily="18" charset="0"/>
                          <a:cs typeface="Times New Roman" pitchFamily="18" charset="0"/>
                        </a:rPr>
                        <a:t>الكلمة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2400" b="1" dirty="0">
                          <a:latin typeface="Times New Roman" pitchFamily="18" charset="0"/>
                          <a:cs typeface="Times New Roman" pitchFamily="18" charset="0"/>
                        </a:rPr>
                        <a:t>الحرف المشدد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5777">
                <a:tc>
                  <a:txBody>
                    <a:bodyPr/>
                    <a:lstStyle/>
                    <a:p>
                      <a:pPr algn="ctr" rtl="1"/>
                      <a:r>
                        <a:rPr lang="ar-BH" sz="3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justLow" rtl="1"/>
                      <a:r>
                        <a:rPr lang="ar-SA" sz="3200" b="0" dirty="0" smtClean="0"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إِن</a:t>
                      </a:r>
                      <a:r>
                        <a:rPr lang="ar-BH" sz="3200" b="0" dirty="0" smtClean="0"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ْ</a:t>
                      </a:r>
                      <a:r>
                        <a:rPr lang="ar-SA" sz="3200" b="0" dirty="0" smtClean="0"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 </a:t>
                      </a:r>
                      <a:r>
                        <a:rPr lang="ar-SA" sz="3200" b="0" dirty="0"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كُلُّ نَفْسٍ</a:t>
                      </a:r>
                      <a:r>
                        <a:rPr lang="ar-BH" sz="3200" b="0" dirty="0"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 </a:t>
                      </a:r>
                      <a:r>
                        <a:rPr lang="ar-SA" sz="3200" b="1" u="sng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لَّمَّا</a:t>
                      </a:r>
                      <a:r>
                        <a:rPr lang="ar-SA" sz="3200" b="0" u="none" dirty="0" smtClean="0"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 </a:t>
                      </a:r>
                      <a:r>
                        <a:rPr lang="ar-SA" sz="3200" b="0" dirty="0" smtClean="0"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عَلَيْهَا </a:t>
                      </a:r>
                      <a:r>
                        <a:rPr lang="ar-SA" sz="3200" b="0" dirty="0"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حَافِظٌ </a:t>
                      </a:r>
                      <a:r>
                        <a:rPr lang="ar-SA" sz="1800" b="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{الطارق/4}</a:t>
                      </a:r>
                      <a:r>
                        <a:rPr lang="ar-SA" sz="3600" b="0" dirty="0"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 </a:t>
                      </a:r>
                      <a:endParaRPr lang="ar-BH" sz="36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ar-SA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raditional Arabic"/>
                        </a:rPr>
                        <a:t>لَّمَّا </a:t>
                      </a:r>
                      <a:endParaRPr lang="ar-BH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200" b="0" dirty="0">
                          <a:latin typeface="Times New Roman" pitchFamily="18" charset="0"/>
                          <a:cs typeface="Times New Roman" pitchFamily="18" charset="0"/>
                        </a:rPr>
                        <a:t>الميم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17575">
                <a:tc>
                  <a:txBody>
                    <a:bodyPr/>
                    <a:lstStyle/>
                    <a:p>
                      <a:pPr algn="ctr" rtl="1"/>
                      <a:r>
                        <a:rPr lang="ar-BH" sz="3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justLow" rtl="1"/>
                      <a:r>
                        <a:rPr lang="ar-SA" sz="3600" b="0" dirty="0"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مِن شَرِّ الْوَسْوَاسِ </a:t>
                      </a:r>
                      <a:r>
                        <a:rPr lang="ar-SA" sz="3600" b="1" u="sng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الْخَنَّاسِ</a:t>
                      </a:r>
                      <a:r>
                        <a:rPr lang="ar-SA" sz="3600" b="0" dirty="0"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 </a:t>
                      </a:r>
                      <a:r>
                        <a:rPr lang="ar-SA" sz="1800" b="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{الناس/4}</a:t>
                      </a:r>
                      <a:r>
                        <a:rPr lang="ar-SA" sz="3600" b="0" dirty="0"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 </a:t>
                      </a:r>
                      <a:endParaRPr lang="ar-BH" sz="44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ar-SA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raditional Arabic"/>
                        </a:rPr>
                        <a:t>الْخَنَّاسِ </a:t>
                      </a:r>
                      <a:endParaRPr lang="ar-BH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النّون</a:t>
                      </a:r>
                      <a:endParaRPr lang="ar-BH" sz="3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80193">
                <a:tc>
                  <a:txBody>
                    <a:bodyPr/>
                    <a:lstStyle/>
                    <a:p>
                      <a:pPr algn="ctr" rtl="1"/>
                      <a:r>
                        <a:rPr lang="ar-BH" sz="3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justLow" rtl="1"/>
                      <a:r>
                        <a:rPr lang="ar-SA" sz="3600" b="1" u="sng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فَإِنَّ</a:t>
                      </a:r>
                      <a:r>
                        <a:rPr lang="ar-SA" sz="3600" b="0" dirty="0"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 مَعَ الْعُسْرِ يُسْرًا </a:t>
                      </a:r>
                      <a:r>
                        <a:rPr lang="ar-SA" sz="1800" b="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{الشرح/5}</a:t>
                      </a:r>
                      <a:r>
                        <a:rPr lang="ar-SA" sz="3600" b="0" dirty="0"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 </a:t>
                      </a:r>
                      <a:endParaRPr lang="ar-BH" sz="24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ar-SA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raditional Arabic"/>
                        </a:rPr>
                        <a:t>فَإِنَّ </a:t>
                      </a:r>
                      <a:endParaRPr lang="ar-BH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النّون</a:t>
                      </a:r>
                      <a:endParaRPr lang="ar-BH" sz="3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60169">
                <a:tc>
                  <a:txBody>
                    <a:bodyPr/>
                    <a:lstStyle/>
                    <a:p>
                      <a:pPr algn="ctr" rtl="1"/>
                      <a:r>
                        <a:rPr lang="ar-BH" sz="3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justLow" rtl="1"/>
                      <a:r>
                        <a:rPr lang="ar-SA" sz="3600" b="1" u="sng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فَأَمَّا</a:t>
                      </a:r>
                      <a:r>
                        <a:rPr lang="ar-SA" sz="3600" b="0" dirty="0"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 مَن ثَقُلَتْ مَوَازِينُهُ </a:t>
                      </a:r>
                      <a:r>
                        <a:rPr lang="ar-SA" sz="1800" b="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{القارعة/6}</a:t>
                      </a:r>
                      <a:endParaRPr lang="ar-BH" sz="24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ar-SA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raditional Arabic"/>
                        </a:rPr>
                        <a:t>فَأَمَّا </a:t>
                      </a:r>
                      <a:endParaRPr lang="ar-BH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BH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الميم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60169">
                <a:tc>
                  <a:txBody>
                    <a:bodyPr/>
                    <a:lstStyle/>
                    <a:p>
                      <a:pPr algn="ctr" rtl="1"/>
                      <a:r>
                        <a:rPr lang="ar-BH" sz="3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justLow" rtl="1"/>
                      <a:r>
                        <a:rPr lang="ar-SA" sz="36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وَ</a:t>
                      </a:r>
                      <a:r>
                        <a:rPr lang="ar-SA" sz="3600" b="1" u="sng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النَّهَارِ</a:t>
                      </a:r>
                      <a:r>
                        <a:rPr lang="ar-SA" sz="3600" b="0" dirty="0"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 إِذَا تَجَلَّى </a:t>
                      </a:r>
                      <a:r>
                        <a:rPr lang="ar-SA" sz="2000" b="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{الليل/2}</a:t>
                      </a:r>
                      <a:endParaRPr lang="ar-BH" sz="40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ar-SA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raditional Arabic"/>
                        </a:rPr>
                        <a:t>النَّهَارِ </a:t>
                      </a:r>
                      <a:endParaRPr lang="ar-BH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النّون</a:t>
                      </a:r>
                      <a:endParaRPr lang="ar-BH" sz="3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60169">
                <a:tc>
                  <a:txBody>
                    <a:bodyPr/>
                    <a:lstStyle/>
                    <a:p>
                      <a:pPr algn="ctr" rtl="1"/>
                      <a:r>
                        <a:rPr lang="ar-BH" sz="3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justLow" rtl="1"/>
                      <a:r>
                        <a:rPr lang="ar-SA" sz="3600" b="1" u="sng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عَمَّ</a:t>
                      </a:r>
                      <a:r>
                        <a:rPr lang="ar-SA" sz="3600" b="0" u="none" dirty="0"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 </a:t>
                      </a:r>
                      <a:r>
                        <a:rPr lang="ar-SA" sz="3600" b="0" dirty="0"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يَتَسَاءلُونَ </a:t>
                      </a:r>
                      <a:r>
                        <a:rPr lang="ar-SA" sz="2000" b="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{النبأ/1}</a:t>
                      </a:r>
                      <a:r>
                        <a:rPr lang="ar-SA" sz="2400" b="0" dirty="0"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 </a:t>
                      </a:r>
                      <a:endParaRPr lang="ar-BH" sz="24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ar-SA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raditional Arabic"/>
                        </a:rPr>
                        <a:t>عَمَّ </a:t>
                      </a:r>
                      <a:endParaRPr lang="ar-BH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BH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الميم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30746" y="121857"/>
            <a:ext cx="364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BH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إجابة النشاط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200650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4"/>
          <p:cNvGrpSpPr>
            <a:grpSpLocks/>
          </p:cNvGrpSpPr>
          <p:nvPr/>
        </p:nvGrpSpPr>
        <p:grpSpPr bwMode="auto">
          <a:xfrm>
            <a:off x="1016000" y="2438400"/>
            <a:ext cx="10058400" cy="1828800"/>
            <a:chOff x="3635896" y="4419110"/>
            <a:chExt cx="5256584" cy="1512168"/>
          </a:xfrm>
        </p:grpSpPr>
        <p:sp>
          <p:nvSpPr>
            <p:cNvPr id="6" name="Down Ribbon 5"/>
            <p:cNvSpPr/>
            <p:nvPr/>
          </p:nvSpPr>
          <p:spPr>
            <a:xfrm>
              <a:off x="3635896" y="4419110"/>
              <a:ext cx="5256584" cy="1512168"/>
            </a:xfrm>
            <a:prstGeom prst="ribb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BH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326155" y="4965171"/>
              <a:ext cx="3929164" cy="534247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1">
              <a:spAutoFit/>
            </a:bodyPr>
            <a:lstStyle/>
            <a:p>
              <a:pPr algn="ct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BH" sz="3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مع تمنياتنا لكم بدوام النجاح والتوفيق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8013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343461"/>
            <a:ext cx="11582400" cy="8636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ar-BH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أهداف الدرس</a:t>
            </a:r>
          </a:p>
        </p:txBody>
      </p:sp>
      <p:sp>
        <p:nvSpPr>
          <p:cNvPr id="17" name="Content Placeholder 1"/>
          <p:cNvSpPr>
            <a:spLocks noGrp="1"/>
          </p:cNvSpPr>
          <p:nvPr>
            <p:ph idx="1"/>
          </p:nvPr>
        </p:nvSpPr>
        <p:spPr>
          <a:xfrm>
            <a:off x="1103745" y="1898074"/>
            <a:ext cx="10391820" cy="734292"/>
          </a:xfrm>
        </p:spPr>
        <p:txBody>
          <a:bodyPr>
            <a:normAutofit/>
          </a:bodyPr>
          <a:lstStyle/>
          <a:p>
            <a:pPr marL="0" indent="0" algn="justLow" rtl="1" eaLnBrk="1" hangingPunct="1">
              <a:buClr>
                <a:srgbClr val="F0A22E"/>
              </a:buClr>
              <a:buFont typeface="Wingdings 2" pitchFamily="18" charset="2"/>
              <a:buNone/>
            </a:pPr>
            <a:r>
              <a:rPr lang="ar-BH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ar-BH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أبيّن </a:t>
            </a:r>
            <a:r>
              <a:rPr lang="ar-BH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المقصود بالحرف المُشدّد.</a:t>
            </a:r>
          </a:p>
          <a:p>
            <a:pPr marL="0" indent="0" algn="justLow" rtl="1" eaLnBrk="1" hangingPunct="1">
              <a:buClr>
                <a:srgbClr val="F0A22E"/>
              </a:buClr>
              <a:buFont typeface="Wingdings 2" pitchFamily="18" charset="2"/>
              <a:buNone/>
            </a:pPr>
            <a:endParaRPr lang="ar-BH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63643" y="3507669"/>
            <a:ext cx="8049495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buClr>
                <a:srgbClr val="F0A22E"/>
              </a:buClr>
            </a:pPr>
            <a:r>
              <a:rPr lang="ar-BH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ar-BH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أوضّح </a:t>
            </a:r>
            <a:r>
              <a:rPr lang="ar-BH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حكم </a:t>
            </a:r>
            <a:r>
              <a:rPr lang="ar-BH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النّون </a:t>
            </a:r>
            <a:r>
              <a:rPr lang="ar-BH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والميم المشدّدتين.</a:t>
            </a:r>
          </a:p>
          <a:p>
            <a:pPr algn="justLow" rtl="1">
              <a:buClr>
                <a:srgbClr val="F0A22E"/>
              </a:buClr>
            </a:pPr>
            <a:endParaRPr lang="ar-BH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2800" y="5128554"/>
            <a:ext cx="107748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BH" sz="4000" b="1" dirty="0">
                <a:latin typeface="Times New Roman" pitchFamily="18" charset="0"/>
                <a:cs typeface="Times New Roman" pitchFamily="18" charset="0"/>
              </a:rPr>
              <a:t>3- أستخرج أمثلة من القرآن الكريم على </a:t>
            </a:r>
            <a:r>
              <a:rPr lang="ar-BH" sz="4000" b="1" dirty="0" smtClean="0">
                <a:latin typeface="Times New Roman" pitchFamily="18" charset="0"/>
                <a:cs typeface="Times New Roman" pitchFamily="18" charset="0"/>
              </a:rPr>
              <a:t>النّون </a:t>
            </a:r>
            <a:r>
              <a:rPr lang="ar-BH" sz="4000" b="1" dirty="0">
                <a:latin typeface="Times New Roman" pitchFamily="18" charset="0"/>
                <a:cs typeface="Times New Roman" pitchFamily="18" charset="0"/>
              </a:rPr>
              <a:t>والميم المشدّدتين.</a:t>
            </a:r>
          </a:p>
        </p:txBody>
      </p:sp>
    </p:spTree>
    <p:extLst>
      <p:ext uri="{BB962C8B-B14F-4D97-AF65-F5344CB8AC3E}">
        <p14:creationId xmlns:p14="http://schemas.microsoft.com/office/powerpoint/2010/main" val="58910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 build="p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4185" y="896302"/>
            <a:ext cx="11009313" cy="8382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ar-BH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تعريف الحرف المشدّد</a:t>
            </a: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5448301" y="6821587"/>
            <a:ext cx="6337300" cy="863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endParaRPr lang="ar-BH" sz="21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-838200" y="6821587"/>
            <a:ext cx="6335184" cy="863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ar-BH" sz="21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7" name="AutoShape 4" descr="data:image/jpeg;base64,/9j/4AAQSkZJRgABAQAAAQABAAD/2wCEAAkGBxQTEhQSDxQUFRQXFRYVFBQUFRQUFhQWGBgWFxUUFRQYHCggGRolGxQUITEhJSkrLi4uFx8zODMsNygtLisBCgoKDg0OGxAQGywmICQ4NCwwLTQsLCwvLy8sLCwsLCw0LCwsLCw0LCwsLCwsLCwsLCwtLCwsLCwsLCwsLCwsLP/AABEIAOEA4QMBEQACEQEDEQH/xAAcAAEAAgMBAQEAAAAAAAAAAAAABgcDBAUCCAH/xABCEAABAwICBgcFBQYGAwEAAAABAAIDBBEFIQYSMUFRYQcTInGBkaEyQlKxwRRicpLRIzNTgrLwJENjosLhVIPxFf/EABsBAQACAwEBAAAAAAAAAAAAAAAFBgMEBwIB/8QANxEBAAEDAQYDBgUDBAMAAAAAAAECAwQRBRIhMUFRBiJxE2GRobHRMkKBweEUUvAjMzRygpLx/9oADAMBAAIRAxEAPwC8UBAQEBAQEBAQEBAQEBAQEBAQEBAQEBAQEBAQEBAQEBAQEBAQEBAQEBAQEBAQEBAQEBAQEBAQEBAQEBAQEBAQEBAQEBAQEAlB4MgQBIEHoFB+oCAgICAgICAgICAgICAgICAgICAgEoCAg8SyBouUGk+ougx9cgdcg9snsg3YZQ4c0GRAQEBAQEBAQEBAQEBAQEBAQEBBq4jViNhdv2Ac0EZfi0hOaDqYHXue7VPAoO4g4lXWXceGwdyDWNQg89eg/RMg9CZBnpqvVcD59yDuAoCAgICAgICAgICAgICAgICAgII9js/7TV3AepQcwzjgg3MGm/at55eaDv4hUtYwlzg0kENuQLutkBfaV81eopmeUckSfUL68vHXoP3rkHoTIPQmQehMg3qHS+k6z7NJM1kzNUESdgEkAjVccjkRvWP2tMVbszxbkYF+q1F2mnWme3H5JGDfMLI036gICAgICAgICAgICAgICAgIIfjs1pnjmPkEHLMqDPBO73Nu7v3I+xzR+h0Wq5KkVNfP7DtYDWLyeQGxoWnRYr396uVjytqYsY82MejnGnb+ZSt8kAytfmXG63FbcqqkaHdg3G0cuRQYxUIMgmQehMg9iZBU+kVSJKuZ42F5A/lAb9FE36ta5l0PZVqbePRTPb68XY0a0wqaSwjeXx74nkub/Lvb4LHbyK7fLk2svY+Nlx5o0q7xz/lb+i2mUFaNVp1Jd8TiLnm0+8FJ2cii5y5qRtHY9/CnWqNae8fv2SNZ0SICAgICAgICAgICAgICAgi+k9P+0a74m+o/+hByBTIMjexmg0qzE3OOpG1z3n2WMF3Hw3Dmcl8mdHu3RNc6cvf0hpV1DNEGmqYGvcCbB2sBmcr7L2tfvSnXTi+3YoirSidY7tTrV9Y3ps6DIJ0Hts6DoYVh76kuYx2p2TeS19UkdnLebr5PJ6omIqiZjWOyDY9oBV0l3FvWxj/MiubDi5u0eoUXdx66ePNfNn7Xxr87szu1dp+6PtWlKy0vcUhaQ5pLXDMEEgg8QRsX2JmOMFdFNcbtUaxK29AtPuu1aesIEuxkmwScncHfNSeNlb3lq5qJtrYM2Nb1j8PWO38fRYS3lXEBAQEBAQEBAQEBAQEHiWUNaXOIDQCSTkABtJXyZ04y9U0zVMU0xxlVNZpx9ordUZQC7I77S6/tnvta3ctKjK3runRacrYHsNn+053I80+nWP05pDHUNI2reVRhLOte2MODQ42LuA3+KCZYdhscLbRNA4u2udzLt6GrzjGGNqIzG/bta7e124oKuxKhfDIY5BYjfuI3EHeEGog/blB2sE0dmnINiyP43Ai4+6N/yQWJhuHsgYGRjLeTtceJKDaIQQjS/o+iqNaWlAim22GUch+8AOyeY45rTv4lNfGnhKxbL2/dxpi3e81Hzj0+3wU/W0b4XujmaWPabOa4WI/vioqqmaZ0lf7N6i9RFdudYnqwA8F8e5iJ4SuXo30v+0s+z1B/bMHZcT+9aP8AkN/nxUti5G/G7PNz7b2yP6Wv21qPJPyn7dk6W4rggICAgICAgICAgICCs+lnSWwFFEcyA6YjhuZ47T4KPzb35I/VcPDOzdZ/qrkcuFP3+yrWm2Y2qNXSYiY0lMcPxBz42uvyPeNv981OWLntKIqcs2rh/wBJlVW45c49J5fZ06OqzWZHJVhmNvaAL6w4O+hQdVukA3sN+RFkHKxupFQADGBY3DibkcR3IOS3DW8EGZmHt4BB3KTFZW5Os4cxY+YQdukrGv2ZHgUGyg/EFd9LH2QxjrD/AIofuwyxcRwk+73+C0c32enHmtXhn+si55I/05568v09/wDkqlUWvbPQ1b4ZGSxHVewhzTzH0XqmqaZ1hiv2KL9ubdccJfQmjWMtq6dk7Mrizm/C8ZOb5+hCnLVyLlMVQ5VnYleJfqtVdPnHSXUWRqCAgICAgICAgICDTxevbBDJM/Yxpd322DxNh4rzXVFFM1Sz4tirIvU2qeczo+dMQrHTSPlkN3PcXHxOzu3KAqqmqdZdZsWabNum3RyiNHrCsPfUTMhiF3PcGjgOLjyAufBerdE11RTDFm5VGLZqu19Pn2heTtEIPs0dO3s9WOy8Aaxcfac7jc5lTtFEUUxTDlWRkV5F2q7XPGUKxbA5qU3e3WZukbct8fhPevTC80tag7FPVAoNuOUFBsNaEGRjEGQNQfjp9TPYgkUNQCwPJABFyTkBxzR9iJmdIV5ph0kBt4qAhzthm2tH4OJ57FH38yI4UfFbdleG5r0uZXCP7ev6/ZVs87nuL5HFziblziSSeZKjZmZnWV1ot00UxTTGkQxo9CCedEuN9VUGmeexN7PKRouPMXHeGrewrulW5PVVvE+F7SzGRTzp4T6T9p+q41KKGICAgICAgICAgIK86YsT1YIqdpzkdrO/CzYPzEflWjnV6UxT3Wrwri796q9P5Y0j1n+PqqNRa9rO6HMH/eVbh/pR+heR6DzUlg2+E1qR4pzN6unHp5Rxn16LRUgqLy9gIIcAQciDmD3hBCtIdDNslHkdpi3fyHd3IIvTTOa7VcCCDYgixB4EIO3SyIOlE5BsMcgygoONpNWCJjXOIAvmTwtuG8rxcuU0RrU2cXDvZVe5ajWflHqgWkGl81QwQsJZAPdGRfv7ZHy+aib+TVc4Rwh0DZew7WHG/V5q+/b0+6NrWTjbwzDZaiQRQML3ncNw4uOwDmV7t26q50pauXmWcWjfuzpHzn0hbmi3R3DAzWqg2aVzSDldkdwQdQHac/aPhZSlrEpojjxlQ9obfv5Ff+nO7THKOs+v2VPjuGmnqJIHe44gHiNrT5EKLuUblU0r7hZMZNim7HWP/rVpah0b2yMNnMcHNPMG4+S801TTMTDLftU3rdVurlMaPpHDqsTRRys2PY148RdWCmdY1hyK7bm3XNFXOJ0+DZX1jEBAQEBAQEBAQUh0q1nWV7m3yjYxncbax/qUPmVa3NOzo3huz7PCir+6Zn9v2Q9aqfl9CaGYf1FFBHbPqw534ndo/NT1qndoiHJtoX5v5NdzvM/B21kaYgII7pbg7ZGGZotIwXJHvNG0Hu2oIpTXCDqQPQbLXIOLpDpVHTAtbZ8u5o2N/Ed3ctW/lU2+EcZTuy9hXsvz1+Wjv1n0VtimJyTv15nax3Dc0cGjcoqu5VXOtS/4uHZxaNy1GkfX1aa8NlJtEtDJq0h37uHfKRt5MHvH0WzYxarnGeEILam3bOJE0Ueavt0j1XNgOBQ0kfV07LfE45veeLnb1LUW6aI0pUDKy72VXv3Z1n6ejpr21lQ9MWH6tRFMB+8YWu72f9H0UXnUaVRV3XvwrkTVYrtT+Wdfir5aK1Lx6LawyYewE3Mbnx+AN2+jgPBTOJVrahzTxBZi3nV6ddJ+P8pctlCiAgICAgICAgIPnjTGbXrql3+s8flOr9FBX51uVOrbKo3MK1Huj58XNoo9aRjfie1vmQPqvFuNaohsZde5Yrq7RP0fS8bbAAbgB5KwOQzOr0gICDzK24IO8EIK8EViRzQZesDQS4gAC5JyA7yvkzERrL3RbquVRTRGsz0RHH9MCbx0psNhk3n8A3Dmo2/mTPlo+K7bK8OU29LuTxn+3pHr3Q9zrm5zO8laC2RGnCBjCSA0Ek5AAEkngANq+xEzOkPFy5TbpmqudIjql2imjrC9slUNYXuItx/H+ikrGHEca/gpO1fEdVzW3i8I/u6z6dl2U+rqt1AA22QAsAOAC31UmZnjLIj4IIB0x096WN/wy/1NP6BaWdHkiVn8K3NMmqnvH0lT6il+Wz0LzXhqGcJGu822/wCKlMGfJMKH4qo0yaKu8fusZbyrCAgICAgICAgIPm/SAWqqi/8AGl/rcoC7+OfV1zBnXGt/9Y+kPGDH/EQX/jR/1tX21+OPV52h/wAW5/1n6PpNTzkogICDxM6zSeAJ9EFc4viUcDdaU5nY0Zud3D6rFdvU241lIYGzb+bXu244dZ6Qr7GsdkqDY9mPcwbO9x3lRN6/Vcnjy7Og7O2TYwqfLGtXWrr/ABDlLAlG1h2Hvmdqxi/EnJreZKy2rNVydIR+ftKxhUb1yePSOsrE0dwOKnAcO1JvkPyaNwUtZsU2o4c3Pdo7Vv51XnnSnpT0/mWkyfq5XsO5xt3Xy9LLOjE/0dxIFoaT3ckHfQEEK6Wz/gf/AGs+q1M3/bWHwx/zf0lSqiHRFpdCo7NV3x/J6k8D8MqP4s/3bfpP1Wat9UhAQEBAQEBAQEHz3pvBqV9SP9Vzvzdr6qDyI0u1OqbIr38K1Pu0+HBx4JNVzXfC4O8jdYqZ0mJbt+jft1U94mH0vSyh7GPGxzWuHiAVYI5OQVU7tUxPRlX15EH4Sgr/AE06QY4g6CktJJm1z/cZuNviPotK/lxTwo5rPsrw7Xf0uZHCnt1n7QqeqqnyOL5HFzjtJ/vJRdVU1TrK9WbNFmiKLcaRDCvjI62FYI6SzpLtZ/ud3cBzW7YxJq418lY2r4iosa28fzVd+kfeUtpA2NoZGA0DcPmeJUnTTFMaQot69cvVzXcnWZdSlmXpjcvSWiIe2QbJAfzNsCPLV80Gvh2JPiIzyQWBgeOBwFzl8kEkQV50y1NqeGP4pCfBo/UrRzqvLELV4Ut6366+0fWVRqLXtb3Q1T2ppn29qWwPJrR9SVK4Mf6cy5/4pr3sumntH3WCt1WhAQEBAQEBAQEFL9LlFqVoktlJG0/zNu0+mr5qJzadLmvd0Lwxf38SaOtM/Xj90IWmsa+ejrEuuoYs+1GOqd3tyHpZTeNXvW4ly/bWN7DMrp6Txj9UmWdFNTE8Sjp4zLO8MYN538gN55Bea66aI1qZsfHu5FyLdqNZlUGmGn8tTeKnvFDsPxyD7x3Dkoq/lTXwp4Qvuy9gWsXS5d81fyj/ADuhS1Fie4IXPcGsBc47ANq9UUTXOlLDkZNvHom5dnSISnDdHhHZ81nP3N91v6lSljEpo41cZULau37uVrbteWj5z/nZuTz2z3cdw4LcV1+QPJQdiiag6+IURlo3ObmYn61vukAO/XwQQ9zEHSwGWxsfDwQWdh0mtG08reWX0QVD0t4j1lW2IHKJlj+J2Z9LKJza9a9OzoPhjG9nizcn80/KOCDrTWRfXR1Q9Th8IO14Mh/nJI/26qnMendtxDlu2L/ts25VHLXT4cElWZGCAgICAgICAgIIN0tYV1tIJmjtQuufwOyd66p8CtPNo3qN7ssnhnK9llTbnlXHzjl+6mVEugp50S431VQ6neexN7PKQbPMXHgFvYVzSrcnqq3ifC9pajIp508J9P4lPdLNMoaMFvtzW7MQOzgXncPVbl7Iptx71a2Zsa9mzryo7/ZTOP49NVya87r/AAsGTWDg0fXaom5dquTrU6FhYFnDo3LUes9ZcxY246eDYHLUHsCzPekPsjkPiPILYs49Vz0RG09s2cKNJ419vv2TrDsKjp22jGZ9p59p36DkFLW7VNuNKXPc3PvZle/dn0jpDHVOWRppe3AR/wDnuiIGu5nWHj1ntDysAggdEzJB2KYIJZoyAWSNOw2v4ghBB66kbHI6M5FpI/T0sg7uimEslbKH3t2bEZFrrk3B8PVBKKuojpKZz3E6kbSczck/qSV5rriimapZ8bHqyLtNqjnL56xCrdNI+V/tPcXHx3KAqqmqZmXWbFmmzbpt08o4MuC4caieKBu2R4b3Da4+DQT4L3ao364pYNoZUY2NXd7Rw9enzfR8MYa0NaLBoAA4ACwCnnJ5mZnWXtHwQEBAQEBAQEBBiq6dsjHRvF2vaWuHEEWK+TETGkvdu5VbriunnHGP0fOuP4W6mqJIH+642PxN913iLKBu0TRVNMusYOVTlWKbtPX69YaMby0hzSQQQQRtBGYIXiJ05NmqmKommqOEkshcS5xJJNyTmSeJKTOvEppimN2mNIeQL5DbsA48kiNSqqKY1meCxdDujh0lpq4FrNrYfecNxeQeyOW3uUjYw/zV/BTtq+I+drF/9vt90uxmNrHCONoaxjWta1osANtgPFSERpyU6qqapmqqdZlw5yvryxYfS9ZPGw7C8X7hmfQILMIQVa+n1JJGfC9w9Sg2oWoJPoq7N45NPz/VBv4tgUNRnK3tDY5pLXeY2+KDPhmHRwM1IhYbSSSSTxJKCrelPScSv+yQm7GG8hGxz9ze4fPuUXmXt6dyF78N7Mm1R/UXI41cvdHf9VfLRWpZ/Q9gXt1jxxji8/2jvMavg5SeDa0jflR/FGdvVxjU9OM+vSPh9VoLfVIQEBAQEBAQEBAQEEH6T9GftEX2iEXliBuBtfHtI7xtHitPLs79O9HOFj8PbT/p7vsbk+Wr5T/KmFEuhCC3ei/A6Tqm1DHCWf3tYW6l2V2tZ/y38tilsS3b3d6OMufeIcvLm9Nm5G7T0iOUx31/bosJbitoZi8t5Hn7x9Mvog5EhQdTRCHWqC74GHzNgPS6CbIK6x2PVqpRxcHeYBQY40Eg0Yk/aEcWn6IJSgr7pD03EIdTUrrzHJ7xsiHAcXH0Wjk5O75aea0bD2JN6Yv348nSO/8AH1VCVFr66ujOBvrJ2wsuAc3v+Bg2u+g5lZrFqblWiO2ptCnCsTcnn0jvL6DoaRkMbIohqsY0NaOACm4iIjSHLrlyq5VNdU6zPFnX14EBAQEBAQEBAQEBAQVH0j6FmNzqqlbeI9qVg/yzmS8fdPoovKxt2d+nkvWwdtRcpjHvT5o5T393r9VeLRWtu4Pi0tNIJad5a4bd4cPhcN4Xu3cqonWlrZeHZyrfs7sax9PRbujHSFBUAMmtDNssT2Hn7rt3cVK2cqmvhPCVB2jsC/ja1W/NT849Y/drzC5JK2kC1JI0Em0Mp7Rvf8TrDub/ANkoJEghWl8NqhrviYPQ2/RBowtQdDDqtkLxJM4MYA67nGw2FeaqopjWWWzYuXqty3TMyjGl/SQ6QGKhuxmwynJzh90e737VHX8yZ4UfFdNl+G6bcxcyeM/29I9e6uiVoLZpo2cOoZJ5GxQtLnuNgB6kncBxXqiia50hr5WVbxrc3Lk6RC99DdGWUMOoLOkdnK/4juA+6Nym7NqLdOkOZbS2hczb3tKuXSO0O+sqPEBAQEBAQEBAQEBAQEH44XFjmN4QidFWab9HZGtPQNuMy+EbRvJj4j7vlwUbkYn5qPgumyPEUTpZyp9Kvv8Af4q1e0gkEWIyIORB3ghR+i4RVExrDNhjbzRDjIwebgslrjXENPOq3ce5PaJ+krgc1Tzk7TqEGfB+kKgjYIXve1zLh143Ea1zexHNYJyKInSUpRsbKrpiqmInX3w6Z6Q6D+NfuY/9F8/qrXdlp2BnT+T5wjOlGnFLKWGLrHFutfs2uDbj3LHObbjk2rfhjMq/FMR+uv0Rmq0zfshYG83do+Wxa9edVP4Y0TGN4Ws08b1U1e6OEI/W18kpvK8uPPYO4bAtOuuqudapWPHxbOPTu2qYiGsvLO6WA4FNVydXTsv8Tjkxg4ud9Nqy2rNVydIaGftKxh0b1yePSOsrt0R0UioWWb25Xe3KRmeTR7reSl7Nmm1GkOdbR2ldzbm9XyjlHSEgWZHCAgICAgICAgICAgICAgICCM6T6E09ZdxHVy7pWb/xt2O+fNa93GouceqX2ftnIw/LE609p/bsr+n0DqaariL2h8QffrWHLK5Gs3a03A5c1q28Wui5GvJP5m3sfJwrlNPCqY00n3+9N5IclJKS5WI5NceAJSX2I1mIUoH3cTxJPmoep0fHjTSG5GteUxb5Mi8sogzUlI+V2pExz3cGgnz4L1RRVXOlMNfIyrOPTvXaoiFhaOdFz3WfXu1G/wAJhBceTnjIeF+8LftYXWv4Kpn+KOdOLH/lP7R9/gs7DsPjgYI4GNYwbA0ep4nmVIU0xTGkKjdu13aprrnWZ6tlfWMQEBAQEBAQEBAQEBAQEBAQEAlByqmsD8hsB80HPqHcEHFxAawI45eeSPsTpOqOv6G5AbsqWEfejcD6ErSqxNeUrLa8QRT+Kj5sjOiSf/yIvyvWOcGZ6t2nxVbpj/bn4vGJdGpgY1759YE2dqstq8MySvsYEdZYrniy5P4LcfrOv2bOGaI0wsXNdIfvuNvyiyz04lqnoi7/AIgzrvDe3Y90fvzTCigjY3Vja1g4NAaPRbEREcIQ9ddVc71czM+936SqD+8bf1X15bCAgICAgICAgICAgICAgICAgICDxKzWaRxBHmgh01FVMNhEXjc5paQfMgoDKSpdl1Lm83FoHzQdjC8ADCHzHXeMwB7LT9Sg7iAg8TRBzS1wBBFiDvQRKuwOWJxMI6xm4AjWbyIO3vQarTUHIQS35tIHmckHe0eopWlz5hq3Fg24J5k2yQdxAQEBAQEBAQEBAQEBAQEBAQEBAQEBAQEBAQEBAQEBAQEBAQEBAQEBAQEBAQEBAQEBAQEBAQEBAQEBAQEBAQEBAQEBAQEBAQEBAQEBAQEBAQEBAQEBAQEBAQEBAQEBAQEBAQEBAQEBAQEBAQEBAQEBAQEBAQEBAQEBAQEBAQEH/9k="/>
          <p:cNvSpPr>
            <a:spLocks noChangeAspect="1" noChangeArrowheads="1"/>
          </p:cNvSpPr>
          <p:nvPr/>
        </p:nvSpPr>
        <p:spPr bwMode="auto">
          <a:xfrm>
            <a:off x="10634133" y="-660301"/>
            <a:ext cx="4267200" cy="3200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rtl="1"/>
            <a:endParaRPr lang="ar-BH">
              <a:latin typeface="Franklin Gothic Book" pitchFamily="34" charset="0"/>
              <a:cs typeface="Tahoma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71504" y="3024765"/>
            <a:ext cx="11277600" cy="2133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63500" indent="-63500" algn="just" rtl="1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ar-BH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الحرف المشدّد عبارة عن حرفين، </a:t>
            </a:r>
            <a:r>
              <a:rPr lang="ar-BH" sz="4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الأول: ساكن</a:t>
            </a:r>
            <a:r>
              <a:rPr lang="ar-BH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، </a:t>
            </a:r>
            <a:r>
              <a:rPr lang="ar-BH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و</a:t>
            </a:r>
            <a:r>
              <a:rPr lang="ar-BH" sz="4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الثاني: متحرك</a:t>
            </a:r>
            <a:r>
              <a:rPr lang="ar-BH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، فيُدغم</a:t>
            </a:r>
            <a:r>
              <a:rPr lang="ar-SA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ُ</a:t>
            </a:r>
            <a:r>
              <a:rPr lang="ar-BH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؛</a:t>
            </a:r>
            <a:r>
              <a:rPr lang="ar-BH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BH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أي </a:t>
            </a:r>
            <a:r>
              <a:rPr lang="ar-BH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ي</a:t>
            </a:r>
            <a:r>
              <a:rPr lang="ar-SA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ُ</a:t>
            </a:r>
            <a:r>
              <a:rPr lang="ar-BH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دخل الحرف الساكن في الحرف المتحرك بحيث يصيران حرفًا واحدًا.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487694" y="2203809"/>
            <a:ext cx="32951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ar-BH" sz="4000" dirty="0"/>
          </a:p>
        </p:txBody>
      </p:sp>
    </p:spTree>
    <p:extLst>
      <p:ext uri="{BB962C8B-B14F-4D97-AF65-F5344CB8AC3E}">
        <p14:creationId xmlns:p14="http://schemas.microsoft.com/office/powerpoint/2010/main" val="392331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023351" y="408614"/>
            <a:ext cx="2387600" cy="8382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ar-BH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نشاط 1</a:t>
            </a: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5854701" y="5949950"/>
            <a:ext cx="6337300" cy="863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endParaRPr lang="ar-BH" sz="21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-431800" y="5949950"/>
            <a:ext cx="6335184" cy="863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ar-BH" sz="21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89" name="AutoShape 4" descr="data:image/jpeg;base64,/9j/4AAQSkZJRgABAQAAAQABAAD/2wCEAAkGBxQTEhQSDxQUFRQXFRYVFBQUFRQUFhQWGBgWFxUUFRQYHCggGRolGxQUITEhJSkrLi4uFx8zODMsNygtLisBCgoKDg0OGxAQGywmICQ4NCwwLTQsLCwvLy8sLCwsLCw0LCwsLCw0LCwsLCwsLCwsLCwtLCwsLCwsLCwsLCwsLP/AABEIAOEA4QMBEQACEQEDEQH/xAAcAAEAAgMBAQEAAAAAAAAAAAAABgcDBAUCCAH/xABCEAABAwICBgcFBQYGAwEAAAABAAIDBBEFIQYSMUFRYQcTInGBkaEyQlKxwRRicpLRIzNTgrLwJENjosLhVIPxFf/EABsBAQACAwEBAAAAAAAAAAAAAAAFBgMEBwIB/8QANxEBAAEDAQYDBgUDBAMAAAAAAAECAwQRBRIhMUFRBiJxE2GRobHRMkKBweEUUvAjMzRygpLx/9oADAMBAAIRAxEAPwC8UBAQEBAQEBAQEBAQEBAQEBAQEBAQEBAQEBAQEBAQEBAQEBAQEBAQEBAQEBAQEBAQEBAQEBAQEBAQEBAQEBAQEBAQEBAQEAlB4MgQBIEHoFB+oCAgICAgICAgICAgICAgICAgICAgEoCAg8SyBouUGk+ougx9cgdcg9snsg3YZQ4c0GRAQEBAQEBAQEBAQEBAQEBAQEBBq4jViNhdv2Ac0EZfi0hOaDqYHXue7VPAoO4g4lXWXceGwdyDWNQg89eg/RMg9CZBnpqvVcD59yDuAoCAgICAgICAgICAgICAgICAgII9js/7TV3AepQcwzjgg3MGm/at55eaDv4hUtYwlzg0kENuQLutkBfaV81eopmeUckSfUL68vHXoP3rkHoTIPQmQehMg3qHS+k6z7NJM1kzNUESdgEkAjVccjkRvWP2tMVbszxbkYF+q1F2mnWme3H5JGDfMLI036gICAgICAgICAgICAgICAgIIfjs1pnjmPkEHLMqDPBO73Nu7v3I+xzR+h0Wq5KkVNfP7DtYDWLyeQGxoWnRYr396uVjytqYsY82MejnGnb+ZSt8kAytfmXG63FbcqqkaHdg3G0cuRQYxUIMgmQehMg9iZBU+kVSJKuZ42F5A/lAb9FE36ta5l0PZVqbePRTPb68XY0a0wqaSwjeXx74nkub/Lvb4LHbyK7fLk2svY+Nlx5o0q7xz/lb+i2mUFaNVp1Jd8TiLnm0+8FJ2cii5y5qRtHY9/CnWqNae8fv2SNZ0SICAgICAgICAgICAgICAgi+k9P+0a74m+o/+hByBTIMjexmg0qzE3OOpG1z3n2WMF3Hw3Dmcl8mdHu3RNc6cvf0hpV1DNEGmqYGvcCbB2sBmcr7L2tfvSnXTi+3YoirSidY7tTrV9Y3ps6DIJ0Hts6DoYVh76kuYx2p2TeS19UkdnLebr5PJ6omIqiZjWOyDY9oBV0l3FvWxj/MiubDi5u0eoUXdx66ePNfNn7Xxr87szu1dp+6PtWlKy0vcUhaQ5pLXDMEEgg8QRsX2JmOMFdFNcbtUaxK29AtPuu1aesIEuxkmwScncHfNSeNlb3lq5qJtrYM2Nb1j8PWO38fRYS3lXEBAQEBAQEBAQEBAQEHiWUNaXOIDQCSTkABtJXyZ04y9U0zVMU0xxlVNZpx9ordUZQC7I77S6/tnvta3ctKjK3runRacrYHsNn+053I80+nWP05pDHUNI2reVRhLOte2MODQ42LuA3+KCZYdhscLbRNA4u2udzLt6GrzjGGNqIzG/bta7e124oKuxKhfDIY5BYjfuI3EHeEGog/blB2sE0dmnINiyP43Ai4+6N/yQWJhuHsgYGRjLeTtceJKDaIQQjS/o+iqNaWlAim22GUch+8AOyeY45rTv4lNfGnhKxbL2/dxpi3e81Hzj0+3wU/W0b4XujmaWPabOa4WI/vioqqmaZ0lf7N6i9RFdudYnqwA8F8e5iJ4SuXo30v+0s+z1B/bMHZcT+9aP8AkN/nxUti5G/G7PNz7b2yP6Wv21qPJPyn7dk6W4rggICAgICAgICAgICCs+lnSWwFFEcyA6YjhuZ47T4KPzb35I/VcPDOzdZ/qrkcuFP3+yrWm2Y2qNXSYiY0lMcPxBz42uvyPeNv981OWLntKIqcs2rh/wBJlVW45c49J5fZ06OqzWZHJVhmNvaAL6w4O+hQdVukA3sN+RFkHKxupFQADGBY3DibkcR3IOS3DW8EGZmHt4BB3KTFZW5Os4cxY+YQdukrGv2ZHgUGyg/EFd9LH2QxjrD/AIofuwyxcRwk+73+C0c32enHmtXhn+si55I/05568v09/wDkqlUWvbPQ1b4ZGSxHVewhzTzH0XqmqaZ1hiv2KL9ubdccJfQmjWMtq6dk7Mrizm/C8ZOb5+hCnLVyLlMVQ5VnYleJfqtVdPnHSXUWRqCAgICAgICAgICDTxevbBDJM/Yxpd322DxNh4rzXVFFM1Sz4tirIvU2qeczo+dMQrHTSPlkN3PcXHxOzu3KAqqmqdZdZsWabNum3RyiNHrCsPfUTMhiF3PcGjgOLjyAufBerdE11RTDFm5VGLZqu19Pn2heTtEIPs0dO3s9WOy8Aaxcfac7jc5lTtFEUUxTDlWRkV5F2q7XPGUKxbA5qU3e3WZukbct8fhPevTC80tag7FPVAoNuOUFBsNaEGRjEGQNQfjp9TPYgkUNQCwPJABFyTkBxzR9iJmdIV5ph0kBt4qAhzthm2tH4OJ57FH38yI4UfFbdleG5r0uZXCP7ev6/ZVs87nuL5HFziblziSSeZKjZmZnWV1ot00UxTTGkQxo9CCedEuN9VUGmeexN7PKRouPMXHeGrewrulW5PVVvE+F7SzGRTzp4T6T9p+q41KKGICAgICAgICAgIK86YsT1YIqdpzkdrO/CzYPzEflWjnV6UxT3Wrwri796q9P5Y0j1n+PqqNRa9rO6HMH/eVbh/pR+heR6DzUlg2+E1qR4pzN6unHp5Rxn16LRUgqLy9gIIcAQciDmD3hBCtIdDNslHkdpi3fyHd3IIvTTOa7VcCCDYgixB4EIO3SyIOlE5BsMcgygoONpNWCJjXOIAvmTwtuG8rxcuU0RrU2cXDvZVe5ajWflHqgWkGl81QwQsJZAPdGRfv7ZHy+aib+TVc4Rwh0DZew7WHG/V5q+/b0+6NrWTjbwzDZaiQRQML3ncNw4uOwDmV7t26q50pauXmWcWjfuzpHzn0hbmi3R3DAzWqg2aVzSDldkdwQdQHac/aPhZSlrEpojjxlQ9obfv5Ff+nO7THKOs+v2VPjuGmnqJIHe44gHiNrT5EKLuUblU0r7hZMZNim7HWP/rVpah0b2yMNnMcHNPMG4+S801TTMTDLftU3rdVurlMaPpHDqsTRRys2PY148RdWCmdY1hyK7bm3XNFXOJ0+DZX1jEBAQEBAQEBAQUh0q1nWV7m3yjYxncbax/qUPmVa3NOzo3huz7PCir+6Zn9v2Q9aqfl9CaGYf1FFBHbPqw534ndo/NT1qndoiHJtoX5v5NdzvM/B21kaYgII7pbg7ZGGZotIwXJHvNG0Hu2oIpTXCDqQPQbLXIOLpDpVHTAtbZ8u5o2N/Ed3ctW/lU2+EcZTuy9hXsvz1+Wjv1n0VtimJyTv15nax3Dc0cGjcoqu5VXOtS/4uHZxaNy1GkfX1aa8NlJtEtDJq0h37uHfKRt5MHvH0WzYxarnGeEILam3bOJE0Ueavt0j1XNgOBQ0kfV07LfE45veeLnb1LUW6aI0pUDKy72VXv3Z1n6ejpr21lQ9MWH6tRFMB+8YWu72f9H0UXnUaVRV3XvwrkTVYrtT+Wdfir5aK1Lx6LawyYewE3Mbnx+AN2+jgPBTOJVrahzTxBZi3nV6ddJ+P8pctlCiAgICAgICAgIPnjTGbXrql3+s8flOr9FBX51uVOrbKo3MK1Huj58XNoo9aRjfie1vmQPqvFuNaohsZde5Yrq7RP0fS8bbAAbgB5KwOQzOr0gICDzK24IO8EIK8EViRzQZesDQS4gAC5JyA7yvkzERrL3RbquVRTRGsz0RHH9MCbx0psNhk3n8A3Dmo2/mTPlo+K7bK8OU29LuTxn+3pHr3Q9zrm5zO8laC2RGnCBjCSA0Ek5AAEkngANq+xEzOkPFy5TbpmqudIjql2imjrC9slUNYXuItx/H+ikrGHEca/gpO1fEdVzW3i8I/u6z6dl2U+rqt1AA22QAsAOAC31UmZnjLIj4IIB0x096WN/wy/1NP6BaWdHkiVn8K3NMmqnvH0lT6il+Wz0LzXhqGcJGu822/wCKlMGfJMKH4qo0yaKu8fusZbyrCAgICAgICAgIPm/SAWqqi/8AGl/rcoC7+OfV1zBnXGt/9Y+kPGDH/EQX/jR/1tX21+OPV52h/wAW5/1n6PpNTzkogICDxM6zSeAJ9EFc4viUcDdaU5nY0Zud3D6rFdvU241lIYGzb+bXu244dZ6Qr7GsdkqDY9mPcwbO9x3lRN6/Vcnjy7Og7O2TYwqfLGtXWrr/ABDlLAlG1h2Hvmdqxi/EnJreZKy2rNVydIR+ftKxhUb1yePSOsrE0dwOKnAcO1JvkPyaNwUtZsU2o4c3Pdo7Vv51XnnSnpT0/mWkyfq5XsO5xt3Xy9LLOjE/0dxIFoaT3ckHfQEEK6Wz/gf/AGs+q1M3/bWHwx/zf0lSqiHRFpdCo7NV3x/J6k8D8MqP4s/3bfpP1Wat9UhAQEBAQEBAQEHz3pvBqV9SP9Vzvzdr6qDyI0u1OqbIr38K1Pu0+HBx4JNVzXfC4O8jdYqZ0mJbt+jft1U94mH0vSyh7GPGxzWuHiAVYI5OQVU7tUxPRlX15EH4Sgr/AE06QY4g6CktJJm1z/cZuNviPotK/lxTwo5rPsrw7Xf0uZHCnt1n7QqeqqnyOL5HFzjtJ/vJRdVU1TrK9WbNFmiKLcaRDCvjI62FYI6SzpLtZ/ud3cBzW7YxJq418lY2r4iosa28fzVd+kfeUtpA2NoZGA0DcPmeJUnTTFMaQot69cvVzXcnWZdSlmXpjcvSWiIe2QbJAfzNsCPLV80Gvh2JPiIzyQWBgeOBwFzl8kEkQV50y1NqeGP4pCfBo/UrRzqvLELV4Ut6366+0fWVRqLXtb3Q1T2ppn29qWwPJrR9SVK4Mf6cy5/4pr3sumntH3WCt1WhAQEBAQEBAQEFL9LlFqVoktlJG0/zNu0+mr5qJzadLmvd0Lwxf38SaOtM/Xj90IWmsa+ejrEuuoYs+1GOqd3tyHpZTeNXvW4ly/bWN7DMrp6Txj9UmWdFNTE8Sjp4zLO8MYN538gN55Bea66aI1qZsfHu5FyLdqNZlUGmGn8tTeKnvFDsPxyD7x3Dkoq/lTXwp4Qvuy9gWsXS5d81fyj/ADuhS1Fie4IXPcGsBc47ANq9UUTXOlLDkZNvHom5dnSISnDdHhHZ81nP3N91v6lSljEpo41cZULau37uVrbteWj5z/nZuTz2z3cdw4LcV1+QPJQdiiag6+IURlo3ObmYn61vukAO/XwQQ9zEHSwGWxsfDwQWdh0mtG08reWX0QVD0t4j1lW2IHKJlj+J2Z9LKJza9a9OzoPhjG9nizcn80/KOCDrTWRfXR1Q9Th8IO14Mh/nJI/26qnMendtxDlu2L/ts25VHLXT4cElWZGCAgICAgICAgIIN0tYV1tIJmjtQuufwOyd66p8CtPNo3qN7ssnhnK9llTbnlXHzjl+6mVEugp50S431VQ6neexN7PKQbPMXHgFvYVzSrcnqq3ifC9pajIp508J9P4lPdLNMoaMFvtzW7MQOzgXncPVbl7Iptx71a2Zsa9mzryo7/ZTOP49NVya87r/AAsGTWDg0fXaom5dquTrU6FhYFnDo3LUes9ZcxY246eDYHLUHsCzPekPsjkPiPILYs49Vz0RG09s2cKNJ419vv2TrDsKjp22jGZ9p59p36DkFLW7VNuNKXPc3PvZle/dn0jpDHVOWRppe3AR/wDnuiIGu5nWHj1ntDysAggdEzJB2KYIJZoyAWSNOw2v4ghBB66kbHI6M5FpI/T0sg7uimEslbKH3t2bEZFrrk3B8PVBKKuojpKZz3E6kbSczck/qSV5rriimapZ8bHqyLtNqjnL56xCrdNI+V/tPcXHx3KAqqmqZmXWbFmmzbpt08o4MuC4caieKBu2R4b3Da4+DQT4L3ao364pYNoZUY2NXd7Rw9enzfR8MYa0NaLBoAA4ACwCnnJ5mZnWXtHwQEBAQEBAQEBBiq6dsjHRvF2vaWuHEEWK+TETGkvdu5VbriunnHGP0fOuP4W6mqJIH+642PxN913iLKBu0TRVNMusYOVTlWKbtPX69YaMby0hzSQQQQRtBGYIXiJ05NmqmKommqOEkshcS5xJJNyTmSeJKTOvEppimN2mNIeQL5DbsA48kiNSqqKY1meCxdDujh0lpq4FrNrYfecNxeQeyOW3uUjYw/zV/BTtq+I+drF/9vt90uxmNrHCONoaxjWta1osANtgPFSERpyU6qqapmqqdZlw5yvryxYfS9ZPGw7C8X7hmfQILMIQVa+n1JJGfC9w9Sg2oWoJPoq7N45NPz/VBv4tgUNRnK3tDY5pLXeY2+KDPhmHRwM1IhYbSSSSTxJKCrelPScSv+yQm7GG8hGxz9ze4fPuUXmXt6dyF78N7Mm1R/UXI41cvdHf9VfLRWpZ/Q9gXt1jxxji8/2jvMavg5SeDa0jflR/FGdvVxjU9OM+vSPh9VoLfVIQEBAQEBAQEBAQEEH6T9GftEX2iEXliBuBtfHtI7xtHitPLs79O9HOFj8PbT/p7vsbk+Wr5T/KmFEuhCC3ei/A6Tqm1DHCWf3tYW6l2V2tZ/y38tilsS3b3d6OMufeIcvLm9Nm5G7T0iOUx31/bosJbitoZi8t5Hn7x9Mvog5EhQdTRCHWqC74GHzNgPS6CbIK6x2PVqpRxcHeYBQY40Eg0Yk/aEcWn6IJSgr7pD03EIdTUrrzHJ7xsiHAcXH0Wjk5O75aea0bD2JN6Yv348nSO/8AH1VCVFr66ujOBvrJ2wsuAc3v+Bg2u+g5lZrFqblWiO2ptCnCsTcnn0jvL6DoaRkMbIohqsY0NaOACm4iIjSHLrlyq5VNdU6zPFnX14EBAQEBAQEBAQEBAQVH0j6FmNzqqlbeI9qVg/yzmS8fdPoovKxt2d+nkvWwdtRcpjHvT5o5T393r9VeLRWtu4Pi0tNIJad5a4bd4cPhcN4Xu3cqonWlrZeHZyrfs7sax9PRbujHSFBUAMmtDNssT2Hn7rt3cVK2cqmvhPCVB2jsC/ja1W/NT849Y/drzC5JK2kC1JI0Em0Mp7Rvf8TrDub/ANkoJEghWl8NqhrviYPQ2/RBowtQdDDqtkLxJM4MYA67nGw2FeaqopjWWWzYuXqty3TMyjGl/SQ6QGKhuxmwynJzh90e737VHX8yZ4UfFdNl+G6bcxcyeM/29I9e6uiVoLZpo2cOoZJ5GxQtLnuNgB6kncBxXqiia50hr5WVbxrc3Lk6RC99DdGWUMOoLOkdnK/4juA+6Nym7NqLdOkOZbS2hczb3tKuXSO0O+sqPEBAQEBAQEBAQEBAQEH44XFjmN4QidFWab9HZGtPQNuMy+EbRvJj4j7vlwUbkYn5qPgumyPEUTpZyp9Kvv8Af4q1e0gkEWIyIORB3ghR+i4RVExrDNhjbzRDjIwebgslrjXENPOq3ce5PaJ+krgc1Tzk7TqEGfB+kKgjYIXve1zLh143Ea1zexHNYJyKInSUpRsbKrpiqmInX3w6Z6Q6D+NfuY/9F8/qrXdlp2BnT+T5wjOlGnFLKWGLrHFutfs2uDbj3LHObbjk2rfhjMq/FMR+uv0Rmq0zfshYG83do+Wxa9edVP4Y0TGN4Ws08b1U1e6OEI/W18kpvK8uPPYO4bAtOuuqudapWPHxbOPTu2qYiGsvLO6WA4FNVydXTsv8Tjkxg4ud9Nqy2rNVydIaGftKxh0b1yePSOsrt0R0UioWWb25Xe3KRmeTR7reSl7Nmm1GkOdbR2ldzbm9XyjlHSEgWZHCAgICAgICAgICAgICAgICCM6T6E09ZdxHVy7pWb/xt2O+fNa93GouceqX2ftnIw/LE609p/bsr+n0DqaariL2h8QffrWHLK5Gs3a03A5c1q28Wui5GvJP5m3sfJwrlNPCqY00n3+9N5IclJKS5WI5NceAJSX2I1mIUoH3cTxJPmoep0fHjTSG5GteUxb5Mi8sogzUlI+V2pExz3cGgnz4L1RRVXOlMNfIyrOPTvXaoiFhaOdFz3WfXu1G/wAJhBceTnjIeF+8LftYXWv4Kpn+KOdOLH/lP7R9/gs7DsPjgYI4GNYwbA0ep4nmVIU0xTGkKjdu13aprrnWZ6tlfWMQEBAQEBAQEBAQEBAQEBAQEAlByqmsD8hsB80HPqHcEHFxAawI45eeSPsTpOqOv6G5AbsqWEfejcD6ErSqxNeUrLa8QRT+Kj5sjOiSf/yIvyvWOcGZ6t2nxVbpj/bn4vGJdGpgY1759YE2dqstq8MySvsYEdZYrniy5P4LcfrOv2bOGaI0wsXNdIfvuNvyiyz04lqnoi7/AIgzrvDe3Y90fvzTCigjY3Vja1g4NAaPRbEREcIQ9ddVc71czM+936SqD+8bf1X15bCAgICAgICAgICAgICAgICAgICDxKzWaRxBHmgh01FVMNhEXjc5paQfMgoDKSpdl1Lm83FoHzQdjC8ADCHzHXeMwB7LT9Sg7iAg8TRBzS1wBBFiDvQRKuwOWJxMI6xm4AjWbyIO3vQarTUHIQS35tIHmckHe0eopWlz5hq3Fg24J5k2yQdxAQEBAQEBAQEBAQEBAQEBAQEBAQEBAQEBAQEBAQEBAQEBAQEBAQEBAQEBAQEBAQEBAQEBAQEBAQEBAQEBAQEBAQEBAQEBAQEBAQEBAQEBAQEBAQEBAQEBAQEBAQEBAQEBAQEBAQEBAQEBAQEBAQEBAQEBAQEBAQEBAQEBAQEH/9k="/>
          <p:cNvSpPr>
            <a:spLocks noChangeAspect="1" noChangeArrowheads="1"/>
          </p:cNvSpPr>
          <p:nvPr/>
        </p:nvSpPr>
        <p:spPr bwMode="auto">
          <a:xfrm>
            <a:off x="11040533" y="-1531938"/>
            <a:ext cx="4267200" cy="3200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rtl="1"/>
            <a:endParaRPr lang="ar-BH">
              <a:latin typeface="Franklin Gothic Book" pitchFamily="34" charset="0"/>
              <a:cs typeface="Tahoma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74133" y="1514475"/>
            <a:ext cx="11277600" cy="416781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63500" indent="-63500" algn="justLow" rtl="1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ar-BH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أكمل العبارة الآتية بكتابة الكلمة المناسبة:</a:t>
            </a:r>
          </a:p>
          <a:p>
            <a:pPr marL="63500" indent="-63500" algn="justLow" rtl="1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ar-BH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3500" lvl="0" indent="-63500" algn="just" rtl="1">
              <a:defRPr/>
            </a:pPr>
            <a:r>
              <a:rPr lang="ar-BH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الحرف المشدّد: عبارة عن ...............، الأول: ...................، والثاني: ...............، </a:t>
            </a:r>
            <a:r>
              <a:rPr lang="ar-BH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فيُدغم</a:t>
            </a:r>
            <a:r>
              <a:rPr lang="ar-BH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؛</a:t>
            </a:r>
            <a:r>
              <a:rPr lang="ar-BH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أي </a:t>
            </a:r>
            <a:r>
              <a:rPr lang="ar-BH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............. الحرف ............. في الحرف ..................... بحيث يصيران حرفًا واحدًا. </a:t>
            </a:r>
          </a:p>
          <a:p>
            <a:pPr marL="63500" indent="-63500" algn="justLow" rtl="1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ar-BH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843962" y="214313"/>
            <a:ext cx="3144837" cy="8382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ar-BH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إجابة النشاط 1</a:t>
            </a: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5854701" y="5949950"/>
            <a:ext cx="6337300" cy="863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endParaRPr lang="ar-BH" sz="21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-431800" y="5949950"/>
            <a:ext cx="6335184" cy="863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ar-BH" sz="21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89" name="AutoShape 4" descr="data:image/jpeg;base64,/9j/4AAQSkZJRgABAQAAAQABAAD/2wCEAAkGBxQTEhQSDxQUFRQXFRYVFBQUFRQUFhQWGBgWFxUUFRQYHCggGRolGxQUITEhJSkrLi4uFx8zODMsNygtLisBCgoKDg0OGxAQGywmICQ4NCwwLTQsLCwvLy8sLCwsLCw0LCwsLCw0LCwsLCwsLCwsLCwtLCwsLCwsLCwsLCwsLP/AABEIAOEA4QMBEQACEQEDEQH/xAAcAAEAAgMBAQEAAAAAAAAAAAAABgcDBAUCCAH/xABCEAABAwICBgcFBQYGAwEAAAABAAIDBBEFIQYSMUFRYQcTInGBkaEyQlKxwRRicpLRIzNTgrLwJENjosLhVIPxFf/EABsBAQACAwEBAAAAAAAAAAAAAAAFBgMEBwIB/8QANxEBAAEDAQYDBgUDBAMAAAAAAAECAwQRBRIhMUFRBiJxE2GRobHRMkKBweEUUvAjMzRygpLx/9oADAMBAAIRAxEAPwC8UBAQEBAQEBAQEBAQEBAQEBAQEBAQEBAQEBAQEBAQEBAQEBAQEBAQEBAQEBAQEBAQEBAQEBAQEBAQEBAQEBAQEBAQEBAQEAlB4MgQBIEHoFB+oCAgICAgICAgICAgICAgICAgICAgEoCAg8SyBouUGk+ougx9cgdcg9snsg3YZQ4c0GRAQEBAQEBAQEBAQEBAQEBAQEBBq4jViNhdv2Ac0EZfi0hOaDqYHXue7VPAoO4g4lXWXceGwdyDWNQg89eg/RMg9CZBnpqvVcD59yDuAoCAgICAgICAgICAgICAgICAgII9js/7TV3AepQcwzjgg3MGm/at55eaDv4hUtYwlzg0kENuQLutkBfaV81eopmeUckSfUL68vHXoP3rkHoTIPQmQehMg3qHS+k6z7NJM1kzNUESdgEkAjVccjkRvWP2tMVbszxbkYF+q1F2mnWme3H5JGDfMLI036gICAgICAgICAgICAgICAgIIfjs1pnjmPkEHLMqDPBO73Nu7v3I+xzR+h0Wq5KkVNfP7DtYDWLyeQGxoWnRYr396uVjytqYsY82MejnGnb+ZSt8kAytfmXG63FbcqqkaHdg3G0cuRQYxUIMgmQehMg9iZBU+kVSJKuZ42F5A/lAb9FE36ta5l0PZVqbePRTPb68XY0a0wqaSwjeXx74nkub/Lvb4LHbyK7fLk2svY+Nlx5o0q7xz/lb+i2mUFaNVp1Jd8TiLnm0+8FJ2cii5y5qRtHY9/CnWqNae8fv2SNZ0SICAgICAgICAgICAgICAgi+k9P+0a74m+o/+hByBTIMjexmg0qzE3OOpG1z3n2WMF3Hw3Dmcl8mdHu3RNc6cvf0hpV1DNEGmqYGvcCbB2sBmcr7L2tfvSnXTi+3YoirSidY7tTrV9Y3ps6DIJ0Hts6DoYVh76kuYx2p2TeS19UkdnLebr5PJ6omIqiZjWOyDY9oBV0l3FvWxj/MiubDi5u0eoUXdx66ePNfNn7Xxr87szu1dp+6PtWlKy0vcUhaQ5pLXDMEEgg8QRsX2JmOMFdFNcbtUaxK29AtPuu1aesIEuxkmwScncHfNSeNlb3lq5qJtrYM2Nb1j8PWO38fRYS3lXEBAQEBAQEBAQEBAQEHiWUNaXOIDQCSTkABtJXyZ04y9U0zVMU0xxlVNZpx9ordUZQC7I77S6/tnvta3ctKjK3runRacrYHsNn+053I80+nWP05pDHUNI2reVRhLOte2MODQ42LuA3+KCZYdhscLbRNA4u2udzLt6GrzjGGNqIzG/bta7e124oKuxKhfDIY5BYjfuI3EHeEGog/blB2sE0dmnINiyP43Ai4+6N/yQWJhuHsgYGRjLeTtceJKDaIQQjS/o+iqNaWlAim22GUch+8AOyeY45rTv4lNfGnhKxbL2/dxpi3e81Hzj0+3wU/W0b4XujmaWPabOa4WI/vioqqmaZ0lf7N6i9RFdudYnqwA8F8e5iJ4SuXo30v+0s+z1B/bMHZcT+9aP8AkN/nxUti5G/G7PNz7b2yP6Wv21qPJPyn7dk6W4rggICAgICAgICAgICCs+lnSWwFFEcyA6YjhuZ47T4KPzb35I/VcPDOzdZ/qrkcuFP3+yrWm2Y2qNXSYiY0lMcPxBz42uvyPeNv981OWLntKIqcs2rh/wBJlVW45c49J5fZ06OqzWZHJVhmNvaAL6w4O+hQdVukA3sN+RFkHKxupFQADGBY3DibkcR3IOS3DW8EGZmHt4BB3KTFZW5Os4cxY+YQdukrGv2ZHgUGyg/EFd9LH2QxjrD/AIofuwyxcRwk+73+C0c32enHmtXhn+si55I/05568v09/wDkqlUWvbPQ1b4ZGSxHVewhzTzH0XqmqaZ1hiv2KL9ubdccJfQmjWMtq6dk7Mrizm/C8ZOb5+hCnLVyLlMVQ5VnYleJfqtVdPnHSXUWRqCAgICAgICAgICDTxevbBDJM/Yxpd322DxNh4rzXVFFM1Sz4tirIvU2qeczo+dMQrHTSPlkN3PcXHxOzu3KAqqmqdZdZsWabNum3RyiNHrCsPfUTMhiF3PcGjgOLjyAufBerdE11RTDFm5VGLZqu19Pn2heTtEIPs0dO3s9WOy8Aaxcfac7jc5lTtFEUUxTDlWRkV5F2q7XPGUKxbA5qU3e3WZukbct8fhPevTC80tag7FPVAoNuOUFBsNaEGRjEGQNQfjp9TPYgkUNQCwPJABFyTkBxzR9iJmdIV5ph0kBt4qAhzthm2tH4OJ57FH38yI4UfFbdleG5r0uZXCP7ev6/ZVs87nuL5HFziblziSSeZKjZmZnWV1ot00UxTTGkQxo9CCedEuN9VUGmeexN7PKRouPMXHeGrewrulW5PVVvE+F7SzGRTzp4T6T9p+q41KKGICAgICAgICAgIK86YsT1YIqdpzkdrO/CzYPzEflWjnV6UxT3Wrwri796q9P5Y0j1n+PqqNRa9rO6HMH/eVbh/pR+heR6DzUlg2+E1qR4pzN6unHp5Rxn16LRUgqLy9gIIcAQciDmD3hBCtIdDNslHkdpi3fyHd3IIvTTOa7VcCCDYgixB4EIO3SyIOlE5BsMcgygoONpNWCJjXOIAvmTwtuG8rxcuU0RrU2cXDvZVe5ajWflHqgWkGl81QwQsJZAPdGRfv7ZHy+aib+TVc4Rwh0DZew7WHG/V5q+/b0+6NrWTjbwzDZaiQRQML3ncNw4uOwDmV7t26q50pauXmWcWjfuzpHzn0hbmi3R3DAzWqg2aVzSDldkdwQdQHac/aPhZSlrEpojjxlQ9obfv5Ff+nO7THKOs+v2VPjuGmnqJIHe44gHiNrT5EKLuUblU0r7hZMZNim7HWP/rVpah0b2yMNnMcHNPMG4+S801TTMTDLftU3rdVurlMaPpHDqsTRRys2PY148RdWCmdY1hyK7bm3XNFXOJ0+DZX1jEBAQEBAQEBAQUh0q1nWV7m3yjYxncbax/qUPmVa3NOzo3huz7PCir+6Zn9v2Q9aqfl9CaGYf1FFBHbPqw534ndo/NT1qndoiHJtoX5v5NdzvM/B21kaYgII7pbg7ZGGZotIwXJHvNG0Hu2oIpTXCDqQPQbLXIOLpDpVHTAtbZ8u5o2N/Ed3ctW/lU2+EcZTuy9hXsvz1+Wjv1n0VtimJyTv15nax3Dc0cGjcoqu5VXOtS/4uHZxaNy1GkfX1aa8NlJtEtDJq0h37uHfKRt5MHvH0WzYxarnGeEILam3bOJE0Ueavt0j1XNgOBQ0kfV07LfE45veeLnb1LUW6aI0pUDKy72VXv3Z1n6ejpr21lQ9MWH6tRFMB+8YWu72f9H0UXnUaVRV3XvwrkTVYrtT+Wdfir5aK1Lx6LawyYewE3Mbnx+AN2+jgPBTOJVrahzTxBZi3nV6ddJ+P8pctlCiAgICAgICAgIPnjTGbXrql3+s8flOr9FBX51uVOrbKo3MK1Huj58XNoo9aRjfie1vmQPqvFuNaohsZde5Yrq7RP0fS8bbAAbgB5KwOQzOr0gICDzK24IO8EIK8EViRzQZesDQS4gAC5JyA7yvkzERrL3RbquVRTRGsz0RHH9MCbx0psNhk3n8A3Dmo2/mTPlo+K7bK8OU29LuTxn+3pHr3Q9zrm5zO8laC2RGnCBjCSA0Ek5AAEkngANq+xEzOkPFy5TbpmqudIjql2imjrC9slUNYXuItx/H+ikrGHEca/gpO1fEdVzW3i8I/u6z6dl2U+rqt1AA22QAsAOAC31UmZnjLIj4IIB0x096WN/wy/1NP6BaWdHkiVn8K3NMmqnvH0lT6il+Wz0LzXhqGcJGu822/wCKlMGfJMKH4qo0yaKu8fusZbyrCAgICAgICAgIPm/SAWqqi/8AGl/rcoC7+OfV1zBnXGt/9Y+kPGDH/EQX/jR/1tX21+OPV52h/wAW5/1n6PpNTzkogICDxM6zSeAJ9EFc4viUcDdaU5nY0Zud3D6rFdvU241lIYGzb+bXu244dZ6Qr7GsdkqDY9mPcwbO9x3lRN6/Vcnjy7Og7O2TYwqfLGtXWrr/ABDlLAlG1h2Hvmdqxi/EnJreZKy2rNVydIR+ftKxhUb1yePSOsrE0dwOKnAcO1JvkPyaNwUtZsU2o4c3Pdo7Vv51XnnSnpT0/mWkyfq5XsO5xt3Xy9LLOjE/0dxIFoaT3ckHfQEEK6Wz/gf/AGs+q1M3/bWHwx/zf0lSqiHRFpdCo7NV3x/J6k8D8MqP4s/3bfpP1Wat9UhAQEBAQEBAQEHz3pvBqV9SP9Vzvzdr6qDyI0u1OqbIr38K1Pu0+HBx4JNVzXfC4O8jdYqZ0mJbt+jft1U94mH0vSyh7GPGxzWuHiAVYI5OQVU7tUxPRlX15EH4Sgr/AE06QY4g6CktJJm1z/cZuNviPotK/lxTwo5rPsrw7Xf0uZHCnt1n7QqeqqnyOL5HFzjtJ/vJRdVU1TrK9WbNFmiKLcaRDCvjI62FYI6SzpLtZ/ud3cBzW7YxJq418lY2r4iosa28fzVd+kfeUtpA2NoZGA0DcPmeJUnTTFMaQot69cvVzXcnWZdSlmXpjcvSWiIe2QbJAfzNsCPLV80Gvh2JPiIzyQWBgeOBwFzl8kEkQV50y1NqeGP4pCfBo/UrRzqvLELV4Ut6366+0fWVRqLXtb3Q1T2ppn29qWwPJrR9SVK4Mf6cy5/4pr3sumntH3WCt1WhAQEBAQEBAQEFL9LlFqVoktlJG0/zNu0+mr5qJzadLmvd0Lwxf38SaOtM/Xj90IWmsa+ejrEuuoYs+1GOqd3tyHpZTeNXvW4ly/bWN7DMrp6Txj9UmWdFNTE8Sjp4zLO8MYN538gN55Bea66aI1qZsfHu5FyLdqNZlUGmGn8tTeKnvFDsPxyD7x3Dkoq/lTXwp4Qvuy9gWsXS5d81fyj/ADuhS1Fie4IXPcGsBc47ANq9UUTXOlLDkZNvHom5dnSISnDdHhHZ81nP3N91v6lSljEpo41cZULau37uVrbteWj5z/nZuTz2z3cdw4LcV1+QPJQdiiag6+IURlo3ObmYn61vukAO/XwQQ9zEHSwGWxsfDwQWdh0mtG08reWX0QVD0t4j1lW2IHKJlj+J2Z9LKJza9a9OzoPhjG9nizcn80/KOCDrTWRfXR1Q9Th8IO14Mh/nJI/26qnMendtxDlu2L/ts25VHLXT4cElWZGCAgICAgICAgIIN0tYV1tIJmjtQuufwOyd66p8CtPNo3qN7ssnhnK9llTbnlXHzjl+6mVEugp50S431VQ6neexN7PKQbPMXHgFvYVzSrcnqq3ifC9pajIp508J9P4lPdLNMoaMFvtzW7MQOzgXncPVbl7Iptx71a2Zsa9mzryo7/ZTOP49NVya87r/AAsGTWDg0fXaom5dquTrU6FhYFnDo3LUes9ZcxY246eDYHLUHsCzPekPsjkPiPILYs49Vz0RG09s2cKNJ419vv2TrDsKjp22jGZ9p59p36DkFLW7VNuNKXPc3PvZle/dn0jpDHVOWRppe3AR/wDnuiIGu5nWHj1ntDysAggdEzJB2KYIJZoyAWSNOw2v4ghBB66kbHI6M5FpI/T0sg7uimEslbKH3t2bEZFrrk3B8PVBKKuojpKZz3E6kbSczck/qSV5rriimapZ8bHqyLtNqjnL56xCrdNI+V/tPcXHx3KAqqmqZmXWbFmmzbpt08o4MuC4caieKBu2R4b3Da4+DQT4L3ao364pYNoZUY2NXd7Rw9enzfR8MYa0NaLBoAA4ACwCnnJ5mZnWXtHwQEBAQEBAQEBBiq6dsjHRvF2vaWuHEEWK+TETGkvdu5VbriunnHGP0fOuP4W6mqJIH+642PxN913iLKBu0TRVNMusYOVTlWKbtPX69YaMby0hzSQQQQRtBGYIXiJ05NmqmKommqOEkshcS5xJJNyTmSeJKTOvEppimN2mNIeQL5DbsA48kiNSqqKY1meCxdDujh0lpq4FrNrYfecNxeQeyOW3uUjYw/zV/BTtq+I+drF/9vt90uxmNrHCONoaxjWta1osANtgPFSERpyU6qqapmqqdZlw5yvryxYfS9ZPGw7C8X7hmfQILMIQVa+n1JJGfC9w9Sg2oWoJPoq7N45NPz/VBv4tgUNRnK3tDY5pLXeY2+KDPhmHRwM1IhYbSSSSTxJKCrelPScSv+yQm7GG8hGxz9ze4fPuUXmXt6dyF78N7Mm1R/UXI41cvdHf9VfLRWpZ/Q9gXt1jxxji8/2jvMavg5SeDa0jflR/FGdvVxjU9OM+vSPh9VoLfVIQEBAQEBAQEBAQEEH6T9GftEX2iEXliBuBtfHtI7xtHitPLs79O9HOFj8PbT/p7vsbk+Wr5T/KmFEuhCC3ei/A6Tqm1DHCWf3tYW6l2V2tZ/y38tilsS3b3d6OMufeIcvLm9Nm5G7T0iOUx31/bosJbitoZi8t5Hn7x9Mvog5EhQdTRCHWqC74GHzNgPS6CbIK6x2PVqpRxcHeYBQY40Eg0Yk/aEcWn6IJSgr7pD03EIdTUrrzHJ7xsiHAcXH0Wjk5O75aea0bD2JN6Yv348nSO/8AH1VCVFr66ujOBvrJ2wsuAc3v+Bg2u+g5lZrFqblWiO2ptCnCsTcnn0jvL6DoaRkMbIohqsY0NaOACm4iIjSHLrlyq5VNdU6zPFnX14EBAQEBAQEBAQEBAQVH0j6FmNzqqlbeI9qVg/yzmS8fdPoovKxt2d+nkvWwdtRcpjHvT5o5T393r9VeLRWtu4Pi0tNIJad5a4bd4cPhcN4Xu3cqonWlrZeHZyrfs7sax9PRbujHSFBUAMmtDNssT2Hn7rt3cVK2cqmvhPCVB2jsC/ja1W/NT849Y/drzC5JK2kC1JI0Em0Mp7Rvf8TrDub/ANkoJEghWl8NqhrviYPQ2/RBowtQdDDqtkLxJM4MYA67nGw2FeaqopjWWWzYuXqty3TMyjGl/SQ6QGKhuxmwynJzh90e737VHX8yZ4UfFdNl+G6bcxcyeM/29I9e6uiVoLZpo2cOoZJ5GxQtLnuNgB6kncBxXqiia50hr5WVbxrc3Lk6RC99DdGWUMOoLOkdnK/4juA+6Nym7NqLdOkOZbS2hczb3tKuXSO0O+sqPEBAQEBAQEBAQEBAQEH44XFjmN4QidFWab9HZGtPQNuMy+EbRvJj4j7vlwUbkYn5qPgumyPEUTpZyp9Kvv8Af4q1e0gkEWIyIORB3ghR+i4RVExrDNhjbzRDjIwebgslrjXENPOq3ce5PaJ+krgc1Tzk7TqEGfB+kKgjYIXve1zLh143Ea1zexHNYJyKInSUpRsbKrpiqmInX3w6Z6Q6D+NfuY/9F8/qrXdlp2BnT+T5wjOlGnFLKWGLrHFutfs2uDbj3LHObbjk2rfhjMq/FMR+uv0Rmq0zfshYG83do+Wxa9edVP4Y0TGN4Ws08b1U1e6OEI/W18kpvK8uPPYO4bAtOuuqudapWPHxbOPTu2qYiGsvLO6WA4FNVydXTsv8Tjkxg4ud9Nqy2rNVydIaGftKxh0b1yePSOsrt0R0UioWWb25Xe3KRmeTR7reSl7Nmm1GkOdbR2ldzbm9XyjlHSEgWZHCAgICAgICAgICAgICAgICCM6T6E09ZdxHVy7pWb/xt2O+fNa93GouceqX2ftnIw/LE609p/bsr+n0DqaariL2h8QffrWHLK5Gs3a03A5c1q28Wui5GvJP5m3sfJwrlNPCqY00n3+9N5IclJKS5WI5NceAJSX2I1mIUoH3cTxJPmoep0fHjTSG5GteUxb5Mi8sogzUlI+V2pExz3cGgnz4L1RRVXOlMNfIyrOPTvXaoiFhaOdFz3WfXu1G/wAJhBceTnjIeF+8LftYXWv4Kpn+KOdOLH/lP7R9/gs7DsPjgYI4GNYwbA0ep4nmVIU0xTGkKjdu13aprrnWZ6tlfWMQEBAQEBAQEBAQEBAQEBAQEAlByqmsD8hsB80HPqHcEHFxAawI45eeSPsTpOqOv6G5AbsqWEfejcD6ErSqxNeUrLa8QRT+Kj5sjOiSf/yIvyvWOcGZ6t2nxVbpj/bn4vGJdGpgY1759YE2dqstq8MySvsYEdZYrniy5P4LcfrOv2bOGaI0wsXNdIfvuNvyiyz04lqnoi7/AIgzrvDe3Y90fvzTCigjY3Vja1g4NAaPRbEREcIQ9ddVc71czM+936SqD+8bf1X15bCAgICAgICAgICAgICAgICAgICDxKzWaRxBHmgh01FVMNhEXjc5paQfMgoDKSpdl1Lm83FoHzQdjC8ADCHzHXeMwB7LT9Sg7iAg8TRBzS1wBBFiDvQRKuwOWJxMI6xm4AjWbyIO3vQarTUHIQS35tIHmckHe0eopWlz5hq3Fg24J5k2yQdxAQEBAQEBAQEBAQEBAQEBAQEBAQEBAQEBAQEBAQEBAQEBAQEBAQEBAQEBAQEBAQEBAQEBAQEBAQEBAQEBAQEBAQEBAQEBAQEBAQEBAQEBAQEBAQEBAQEBAQEBAQEBAQEBAQEBAQEBAQEBAQEBAQEBAQEBAQEBAQEBAQEBAQEH/9k="/>
          <p:cNvSpPr>
            <a:spLocks noChangeAspect="1" noChangeArrowheads="1"/>
          </p:cNvSpPr>
          <p:nvPr/>
        </p:nvSpPr>
        <p:spPr bwMode="auto">
          <a:xfrm>
            <a:off x="11040533" y="-1531938"/>
            <a:ext cx="4267200" cy="3200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rtl="1"/>
            <a:endParaRPr lang="ar-BH">
              <a:latin typeface="Franklin Gothic Book" pitchFamily="34" charset="0"/>
              <a:cs typeface="Tahoma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74133" y="1528762"/>
            <a:ext cx="11277600" cy="425767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63500" lvl="0" indent="-63500" algn="justLow" rtl="1">
              <a:defRPr/>
            </a:pPr>
            <a:r>
              <a:rPr lang="ar-BH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أكمل العبارة الآتية بكتابة الكلمة المناسبة:</a:t>
            </a:r>
          </a:p>
          <a:p>
            <a:pPr marL="63500" lvl="0" indent="-63500" algn="justLow" rtl="1">
              <a:defRPr/>
            </a:pPr>
            <a:endParaRPr lang="ar-BH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63500" lvl="0" indent="-63500" algn="just" rtl="1">
              <a:defRPr/>
            </a:pPr>
            <a:r>
              <a:rPr lang="ar-BH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الحرف المشدّد: عبارة عن </a:t>
            </a:r>
            <a:r>
              <a:rPr lang="ar-BH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حرفين</a:t>
            </a:r>
            <a:r>
              <a:rPr lang="ar-BH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الأول </a:t>
            </a:r>
            <a:r>
              <a:rPr lang="ar-BH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ساكن</a:t>
            </a:r>
            <a:r>
              <a:rPr lang="ar-BH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، والثاني </a:t>
            </a:r>
            <a:r>
              <a:rPr lang="ar-BH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متحرك</a:t>
            </a:r>
            <a:r>
              <a:rPr lang="ar-BH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، </a:t>
            </a:r>
            <a:r>
              <a:rPr lang="ar-BH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فيُدغم؛ أي </a:t>
            </a:r>
            <a:r>
              <a:rPr lang="ar-BH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يدخل</a:t>
            </a:r>
            <a:r>
              <a:rPr lang="ar-BH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الحرف </a:t>
            </a:r>
            <a:r>
              <a:rPr lang="ar-BH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الساكن</a:t>
            </a:r>
            <a:r>
              <a:rPr lang="ar-BH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في الحرف </a:t>
            </a:r>
            <a:r>
              <a:rPr lang="ar-BH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المتحرك</a:t>
            </a:r>
            <a:r>
              <a:rPr lang="ar-BH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بحيث يصيران حرفًا واحدًا. </a:t>
            </a:r>
          </a:p>
        </p:txBody>
      </p:sp>
    </p:spTree>
    <p:extLst>
      <p:ext uri="{BB962C8B-B14F-4D97-AF65-F5344CB8AC3E}">
        <p14:creationId xmlns:p14="http://schemas.microsoft.com/office/powerpoint/2010/main" val="58933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0" y="328617"/>
            <a:ext cx="8534400" cy="79216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ar-BH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حكم النُّون والميم المشدّدتين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1201" y="1143000"/>
            <a:ext cx="8498417" cy="2971800"/>
          </a:xfrm>
        </p:spPr>
        <p:txBody>
          <a:bodyPr>
            <a:noAutofit/>
          </a:bodyPr>
          <a:lstStyle/>
          <a:p>
            <a:pPr marL="0" indent="0" algn="justLow" rtl="1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ar-BH" sz="8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ar-BH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11200" y="1448872"/>
            <a:ext cx="10871200" cy="2286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just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BH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إذا وردت النّون أو الميم في القرآن الكريم مشدَّدة فإنها تُقرأُ بإظهار الغُنَّة فيها بمقدار حركتين.</a:t>
            </a:r>
            <a:endParaRPr lang="ar-BH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11200" y="3968840"/>
            <a:ext cx="10871200" cy="2286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just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BH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أتعلم</a:t>
            </a:r>
          </a:p>
          <a:p>
            <a:pPr algn="just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BH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الغنّة: صوت يخرج من الخيشوم (وهو أعلى الأنف وأقصاه من الداخل).</a:t>
            </a:r>
          </a:p>
          <a:p>
            <a:pPr algn="just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BH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الحركة: مقدار قبض الإصبع أو بسطها. </a:t>
            </a:r>
            <a:endParaRPr lang="ar-BH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21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215437" y="189528"/>
            <a:ext cx="2216150" cy="828675"/>
          </a:xfrm>
        </p:spPr>
        <p:txBody>
          <a:bodyPr>
            <a:no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BH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نشاط 2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76051" y="1177636"/>
            <a:ext cx="11480800" cy="4926949"/>
            <a:chOff x="376051" y="1017430"/>
            <a:chExt cx="11480800" cy="5087155"/>
          </a:xfrm>
        </p:grpSpPr>
        <p:sp>
          <p:nvSpPr>
            <p:cNvPr id="5" name="Rounded Rectangle 4"/>
            <p:cNvSpPr/>
            <p:nvPr/>
          </p:nvSpPr>
          <p:spPr>
            <a:xfrm>
              <a:off x="376051" y="1017430"/>
              <a:ext cx="11480800" cy="5087155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63500" indent="-63500" algn="justLow" rtl="1" fontAlgn="auto">
                <a:spcBef>
                  <a:spcPts val="0"/>
                </a:spcBef>
                <a:spcAft>
                  <a:spcPts val="0"/>
                </a:spcAft>
                <a:buFont typeface="Wingdings 2"/>
                <a:buNone/>
                <a:defRPr/>
              </a:pPr>
              <a:r>
                <a:rPr lang="ar-BH" sz="32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ضع إشارة (√) أمام العبارة الصحيحة وإشارة (×) أمام العبارة غير الصحيحة فيما يأتي، مع تصحيح الخطأ إن وجد:</a:t>
              </a:r>
            </a:p>
            <a:p>
              <a:pPr marL="63500" indent="-63500" algn="justLow" rtl="1" fontAlgn="auto">
                <a:spcBef>
                  <a:spcPts val="0"/>
                </a:spcBef>
                <a:spcAft>
                  <a:spcPts val="0"/>
                </a:spcAft>
                <a:buFont typeface="Wingdings 2"/>
                <a:buNone/>
                <a:defRPr/>
              </a:pPr>
              <a:endParaRPr lang="ar-BH" sz="2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63500" indent="-63500" algn="justLow" rtl="1" fontAlgn="auto">
                <a:spcBef>
                  <a:spcPts val="0"/>
                </a:spcBef>
                <a:spcAft>
                  <a:spcPts val="0"/>
                </a:spcAft>
                <a:buFont typeface="Wingdings 2"/>
                <a:buNone/>
                <a:defRPr/>
              </a:pPr>
              <a:r>
                <a:rPr lang="ar-BH" sz="25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1- (         ) </a:t>
              </a:r>
            </a:p>
            <a:p>
              <a:pPr marL="63500" indent="-63500" algn="justLow" rtl="1" fontAlgn="auto">
                <a:spcBef>
                  <a:spcPts val="0"/>
                </a:spcBef>
                <a:spcAft>
                  <a:spcPts val="0"/>
                </a:spcAft>
                <a:buFont typeface="Wingdings 2"/>
                <a:buNone/>
                <a:defRPr/>
              </a:pPr>
              <a:endParaRPr lang="ar-BH" sz="2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63500" indent="-63500" algn="justLow" rtl="1" fontAlgn="auto">
                <a:spcBef>
                  <a:spcPts val="0"/>
                </a:spcBef>
                <a:spcAft>
                  <a:spcPts val="0"/>
                </a:spcAft>
                <a:buFont typeface="Wingdings 2"/>
                <a:buNone/>
                <a:defRPr/>
              </a:pPr>
              <a:endParaRPr lang="ar-BH" sz="2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63500" indent="-63500" algn="justLow" rtl="1" fontAlgn="auto">
                <a:spcBef>
                  <a:spcPts val="0"/>
                </a:spcBef>
                <a:spcAft>
                  <a:spcPts val="0"/>
                </a:spcAft>
                <a:buFont typeface="Wingdings 2"/>
                <a:buNone/>
                <a:defRPr/>
              </a:pPr>
              <a:r>
                <a:rPr lang="ar-BH" sz="25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2- (         )</a:t>
              </a:r>
            </a:p>
            <a:p>
              <a:pPr marL="63500" indent="-63500" algn="justLow" rtl="1" fontAlgn="auto">
                <a:spcBef>
                  <a:spcPts val="0"/>
                </a:spcBef>
                <a:spcAft>
                  <a:spcPts val="0"/>
                </a:spcAft>
                <a:buFont typeface="Wingdings 2"/>
                <a:buNone/>
                <a:defRPr/>
              </a:pPr>
              <a:endParaRPr lang="ar-BH" sz="2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63500" indent="-63500" algn="justLow" rtl="1" fontAlgn="auto">
                <a:spcBef>
                  <a:spcPts val="0"/>
                </a:spcBef>
                <a:spcAft>
                  <a:spcPts val="0"/>
                </a:spcAft>
                <a:buFont typeface="Wingdings 2"/>
                <a:buNone/>
                <a:defRPr/>
              </a:pPr>
              <a:r>
                <a:rPr lang="ar-BH" sz="25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3- (         )</a:t>
              </a:r>
            </a:p>
          </p:txBody>
        </p:sp>
        <p:sp>
          <p:nvSpPr>
            <p:cNvPr id="24580" name="TextBox 2"/>
            <p:cNvSpPr txBox="1">
              <a:spLocks noChangeArrowheads="1"/>
            </p:cNvSpPr>
            <p:nvPr/>
          </p:nvSpPr>
          <p:spPr bwMode="auto">
            <a:xfrm>
              <a:off x="540913" y="3093034"/>
              <a:ext cx="9541003" cy="2846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63500" indent="-635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justLow" rtl="1" eaLnBrk="1" hangingPunct="1"/>
              <a:r>
                <a:rPr lang="ar-BH" sz="2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إذا وردت النُّون أو الميم في القرآن الكريم مشدَّدة فإنها تُقرأُ بإظهار الغُنَّة فيها بمقدار ثلاث حركات.</a:t>
              </a:r>
              <a:r>
                <a:rPr lang="ar-BH" sz="2400" b="1" dirty="0">
                  <a:latin typeface="Times New Roman" pitchFamily="18" charset="0"/>
                  <a:cs typeface="Times New Roman" pitchFamily="18" charset="0"/>
                </a:rPr>
                <a:t> (التصحيح: ......................)</a:t>
              </a:r>
            </a:p>
            <a:p>
              <a:pPr algn="justLow" rtl="1" eaLnBrk="1" hangingPunct="1">
                <a:buFont typeface="Wingdings 2" pitchFamily="18" charset="2"/>
                <a:buNone/>
              </a:pPr>
              <a:endParaRPr lang="ar-BH" sz="2500" b="1" dirty="0">
                <a:latin typeface="Times New Roman" pitchFamily="18" charset="0"/>
                <a:cs typeface="Times New Roman" pitchFamily="18" charset="0"/>
              </a:endParaRPr>
            </a:p>
            <a:p>
              <a:pPr algn="just" rtl="1">
                <a:defRPr/>
              </a:pPr>
              <a:r>
                <a:rPr lang="ar-BH" sz="2500" b="1" dirty="0">
                  <a:latin typeface="Times New Roman" pitchFamily="18" charset="0"/>
                  <a:cs typeface="Times New Roman" pitchFamily="18" charset="0"/>
                </a:rPr>
                <a:t>الغُنّة: صوت يخرج من الخيشوم (وهو أعلى الفم وأقصاه من الداخل).</a:t>
              </a:r>
              <a:r>
                <a:rPr lang="ar-BH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ar-BH" sz="2400" b="1" dirty="0">
                  <a:latin typeface="Times New Roman" pitchFamily="18" charset="0"/>
                  <a:cs typeface="Times New Roman" pitchFamily="18" charset="0"/>
                </a:rPr>
                <a:t>(التصحيح: ..............)</a:t>
              </a:r>
            </a:p>
            <a:p>
              <a:pPr algn="justLow" rtl="1" eaLnBrk="1" hangingPunct="1">
                <a:buFont typeface="Wingdings 2" pitchFamily="18" charset="2"/>
                <a:buNone/>
              </a:pPr>
              <a:endParaRPr lang="ar-BH" sz="2500" b="1" dirty="0">
                <a:latin typeface="Times New Roman" pitchFamily="18" charset="0"/>
                <a:cs typeface="Times New Roman" pitchFamily="18" charset="0"/>
              </a:endParaRPr>
            </a:p>
            <a:p>
              <a:pPr algn="just" rtl="1">
                <a:defRPr/>
              </a:pPr>
              <a:r>
                <a:rPr lang="ar-BH" sz="2500" b="1" dirty="0">
                  <a:latin typeface="Times New Roman" pitchFamily="18" charset="0"/>
                  <a:cs typeface="Times New Roman" pitchFamily="18" charset="0"/>
                </a:rPr>
                <a:t>الحركة: مقدار قبض الإصبع أو بسطها. </a:t>
              </a:r>
              <a:r>
                <a:rPr lang="ar-BH" sz="2400" b="1" dirty="0">
                  <a:latin typeface="Times New Roman" pitchFamily="18" charset="0"/>
                  <a:cs typeface="Times New Roman" pitchFamily="18" charset="0"/>
                </a:rPr>
                <a:t>(التصحيح: ......................)</a:t>
              </a:r>
            </a:p>
            <a:p>
              <a:pPr algn="just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BH" sz="2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17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06400" y="223839"/>
            <a:ext cx="3051175" cy="828675"/>
          </a:xfrm>
        </p:spPr>
        <p:txBody>
          <a:bodyPr>
            <a:no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BH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إجابة النشاط 2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76051" y="1288473"/>
            <a:ext cx="11480800" cy="4816112"/>
            <a:chOff x="376051" y="1017430"/>
            <a:chExt cx="11480800" cy="5087155"/>
          </a:xfrm>
        </p:grpSpPr>
        <p:sp>
          <p:nvSpPr>
            <p:cNvPr id="5" name="Rounded Rectangle 4"/>
            <p:cNvSpPr/>
            <p:nvPr/>
          </p:nvSpPr>
          <p:spPr>
            <a:xfrm>
              <a:off x="376051" y="1017430"/>
              <a:ext cx="11480800" cy="5087155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63500" indent="-63500" algn="justLow" rtl="1" fontAlgn="auto">
                <a:spcBef>
                  <a:spcPts val="0"/>
                </a:spcBef>
                <a:spcAft>
                  <a:spcPts val="0"/>
                </a:spcAft>
                <a:buFont typeface="Wingdings 2"/>
                <a:buNone/>
                <a:defRPr/>
              </a:pPr>
              <a:r>
                <a:rPr lang="ar-BH" sz="32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ضع إشارة (√) أمام العبارة الصحيحة وإشارة (×) أمام العبارة غير الصحيحة فيما يأتي، مع تصحيح الخطأ إن وجد:</a:t>
              </a:r>
            </a:p>
            <a:p>
              <a:pPr marL="63500" indent="-63500" algn="justLow" rtl="1" fontAlgn="auto">
                <a:spcBef>
                  <a:spcPts val="0"/>
                </a:spcBef>
                <a:spcAft>
                  <a:spcPts val="0"/>
                </a:spcAft>
                <a:buFont typeface="Wingdings 2"/>
                <a:buNone/>
                <a:defRPr/>
              </a:pPr>
              <a:endParaRPr lang="ar-BH" sz="2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63500" indent="-63500" algn="justLow" rtl="1" fontAlgn="auto">
                <a:spcBef>
                  <a:spcPts val="0"/>
                </a:spcBef>
                <a:spcAft>
                  <a:spcPts val="0"/>
                </a:spcAft>
                <a:buFont typeface="Wingdings 2"/>
                <a:buNone/>
                <a:defRPr/>
              </a:pPr>
              <a:r>
                <a:rPr lang="ar-BH" sz="25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1- (   ×   ) </a:t>
              </a:r>
            </a:p>
            <a:p>
              <a:pPr marL="63500" indent="-63500" algn="justLow" rtl="1" fontAlgn="auto">
                <a:spcBef>
                  <a:spcPts val="0"/>
                </a:spcBef>
                <a:spcAft>
                  <a:spcPts val="0"/>
                </a:spcAft>
                <a:buFont typeface="Wingdings 2"/>
                <a:buNone/>
                <a:defRPr/>
              </a:pPr>
              <a:endParaRPr lang="ar-BH" sz="2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63500" indent="-63500" algn="justLow" rtl="1" fontAlgn="auto">
                <a:spcBef>
                  <a:spcPts val="0"/>
                </a:spcBef>
                <a:spcAft>
                  <a:spcPts val="0"/>
                </a:spcAft>
                <a:buFont typeface="Wingdings 2"/>
                <a:buNone/>
                <a:defRPr/>
              </a:pPr>
              <a:endParaRPr lang="ar-BH" sz="2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63500" indent="-63500" algn="justLow" rtl="1" fontAlgn="auto">
                <a:spcBef>
                  <a:spcPts val="0"/>
                </a:spcBef>
                <a:spcAft>
                  <a:spcPts val="0"/>
                </a:spcAft>
                <a:buFont typeface="Wingdings 2"/>
                <a:buNone/>
                <a:defRPr/>
              </a:pPr>
              <a:r>
                <a:rPr lang="ar-BH" sz="25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2- (   ×   )</a:t>
              </a:r>
            </a:p>
            <a:p>
              <a:pPr marL="63500" indent="-63500" algn="justLow" rtl="1" fontAlgn="auto">
                <a:spcBef>
                  <a:spcPts val="0"/>
                </a:spcBef>
                <a:spcAft>
                  <a:spcPts val="0"/>
                </a:spcAft>
                <a:buFont typeface="Wingdings 2"/>
                <a:buNone/>
                <a:defRPr/>
              </a:pPr>
              <a:endParaRPr lang="ar-BH" sz="2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63500" indent="-63500" algn="justLow" rtl="1" fontAlgn="auto">
                <a:spcBef>
                  <a:spcPts val="0"/>
                </a:spcBef>
                <a:spcAft>
                  <a:spcPts val="0"/>
                </a:spcAft>
                <a:buFont typeface="Wingdings 2"/>
                <a:buNone/>
                <a:defRPr/>
              </a:pPr>
              <a:r>
                <a:rPr lang="ar-BH" sz="25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3- (    √  )</a:t>
              </a:r>
            </a:p>
          </p:txBody>
        </p:sp>
        <p:sp>
          <p:nvSpPr>
            <p:cNvPr id="24580" name="TextBox 2"/>
            <p:cNvSpPr txBox="1">
              <a:spLocks noChangeArrowheads="1"/>
            </p:cNvSpPr>
            <p:nvPr/>
          </p:nvSpPr>
          <p:spPr bwMode="auto">
            <a:xfrm>
              <a:off x="853249" y="3078376"/>
              <a:ext cx="9228667" cy="2503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63500" indent="-635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justLow" rtl="1" eaLnBrk="1" hangingPunct="1">
                <a:buFont typeface="Wingdings 2" pitchFamily="18" charset="2"/>
                <a:buNone/>
              </a:pPr>
              <a:r>
                <a:rPr lang="ar-BH" sz="2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إذا وردت النُّون أو الميم في القرآن الكريم مشدَّدة فإنها تُقّرأُ بإظهار الغُنَّة فيها</a:t>
              </a:r>
              <a:r>
                <a:rPr lang="ar-BH" sz="2400" b="1" dirty="0">
                  <a:latin typeface="Times New Roman" pitchFamily="18" charset="0"/>
                  <a:cs typeface="Times New Roman" pitchFamily="18" charset="0"/>
                </a:rPr>
                <a:t> بمقدار </a:t>
              </a:r>
              <a:r>
                <a:rPr lang="ar-BH" sz="2400" b="1" dirty="0">
                  <a:solidFill>
                    <a:srgbClr val="DE2A00"/>
                  </a:solidFill>
                  <a:latin typeface="Times New Roman" pitchFamily="18" charset="0"/>
                  <a:cs typeface="Times New Roman" pitchFamily="18" charset="0"/>
                </a:rPr>
                <a:t>ثلاث حركات. </a:t>
              </a:r>
              <a:r>
                <a:rPr lang="ar-BH" sz="2400" b="1" dirty="0">
                  <a:latin typeface="Times New Roman" pitchFamily="18" charset="0"/>
                  <a:cs typeface="Times New Roman" pitchFamily="18" charset="0"/>
                </a:rPr>
                <a:t>(التصحيح: حركتين)</a:t>
              </a:r>
            </a:p>
            <a:p>
              <a:pPr algn="justLow" rtl="1" eaLnBrk="1" hangingPunct="1">
                <a:buFont typeface="Wingdings 2" pitchFamily="18" charset="2"/>
                <a:buNone/>
              </a:pPr>
              <a:endParaRPr lang="ar-BH" sz="2500" b="1" dirty="0">
                <a:latin typeface="Times New Roman" pitchFamily="18" charset="0"/>
                <a:cs typeface="Times New Roman" pitchFamily="18" charset="0"/>
              </a:endParaRPr>
            </a:p>
            <a:p>
              <a:pPr marL="0" lvl="0" indent="0" algn="justLow" rtl="1" eaLnBrk="1" hangingPunct="1"/>
              <a:r>
                <a:rPr lang="ar-BH" sz="2500" b="1" dirty="0" smtClean="0">
                  <a:latin typeface="Times New Roman" pitchFamily="18" charset="0"/>
                  <a:cs typeface="Times New Roman" pitchFamily="18" charset="0"/>
                </a:rPr>
                <a:t>الغنّة</a:t>
              </a:r>
              <a:r>
                <a:rPr lang="ar-BH" sz="2500" b="1" dirty="0">
                  <a:latin typeface="Times New Roman" pitchFamily="18" charset="0"/>
                  <a:cs typeface="Times New Roman" pitchFamily="18" charset="0"/>
                </a:rPr>
                <a:t>: صوت يخرج من الخيشوم (وهو أعلى </a:t>
              </a:r>
              <a:r>
                <a:rPr lang="ar-BH" sz="2500" b="1" dirty="0">
                  <a:solidFill>
                    <a:srgbClr val="DE2A00"/>
                  </a:solidFill>
                  <a:latin typeface="Times New Roman" pitchFamily="18" charset="0"/>
                  <a:cs typeface="Times New Roman" pitchFamily="18" charset="0"/>
                </a:rPr>
                <a:t>الفم</a:t>
              </a:r>
              <a:r>
                <a:rPr lang="ar-BH" sz="2500" b="1" dirty="0">
                  <a:latin typeface="Times New Roman" pitchFamily="18" charset="0"/>
                  <a:cs typeface="Times New Roman" pitchFamily="18" charset="0"/>
                </a:rPr>
                <a:t> وأقصاه من الداخل). </a:t>
              </a:r>
              <a:r>
                <a:rPr lang="ar-BH" sz="2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(التصحيح: الأنف)</a:t>
              </a:r>
              <a:endParaRPr lang="ar-BH" sz="2500" b="1" dirty="0">
                <a:latin typeface="Times New Roman" pitchFamily="18" charset="0"/>
                <a:cs typeface="Times New Roman" pitchFamily="18" charset="0"/>
              </a:endParaRPr>
            </a:p>
            <a:p>
              <a:pPr algn="justLow" rtl="1" eaLnBrk="1" hangingPunct="1">
                <a:buFont typeface="Wingdings 2" pitchFamily="18" charset="2"/>
                <a:buNone/>
              </a:pPr>
              <a:endParaRPr lang="ar-BH" sz="2500" b="1" dirty="0">
                <a:latin typeface="Times New Roman" pitchFamily="18" charset="0"/>
                <a:cs typeface="Times New Roman" pitchFamily="18" charset="0"/>
              </a:endParaRPr>
            </a:p>
            <a:p>
              <a:pPr algn="just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BH" sz="2500" b="1" dirty="0">
                  <a:latin typeface="Times New Roman" pitchFamily="18" charset="0"/>
                  <a:cs typeface="Times New Roman" pitchFamily="18" charset="0"/>
                </a:rPr>
                <a:t>الحركة: مقدار قبض الإصبع أو بسطها. </a:t>
              </a:r>
              <a:endParaRPr lang="ar-BH" sz="2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274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6400" y="214313"/>
            <a:ext cx="11582400" cy="8382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ar-BH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أمثلة على النُّون والميم المشدّدتين</a:t>
            </a: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5854701" y="5949950"/>
            <a:ext cx="6337300" cy="863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endParaRPr lang="ar-BH" sz="21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-431800" y="5949950"/>
            <a:ext cx="6335184" cy="863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ar-BH" sz="21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61" name="AutoShape 4" descr="data:image/jpeg;base64,/9j/4AAQSkZJRgABAQAAAQABAAD/2wCEAAkGBxQTEhQSDxQUFRQXFRYVFBQUFRQUFhQWGBgWFxUUFRQYHCggGRolGxQUITEhJSkrLi4uFx8zODMsNygtLisBCgoKDg0OGxAQGywmICQ4NCwwLTQsLCwvLy8sLCwsLCw0LCwsLCw0LCwsLCwsLCwsLCwtLCwsLCwsLCwsLCwsLP/AABEIAOEA4QMBEQACEQEDEQH/xAAcAAEAAgMBAQEAAAAAAAAAAAAABgcDBAUCCAH/xABCEAABAwICBgcFBQYGAwEAAAABAAIDBBEFIQYSMUFRYQcTInGBkaEyQlKxwRRicpLRIzNTgrLwJENjosLhVIPxFf/EABsBAQACAwEBAAAAAAAAAAAAAAAFBgMEBwIB/8QANxEBAAEDAQYDBgUDBAMAAAAAAAECAwQRBRIhMUFRBiJxE2GRobHRMkKBweEUUvAjMzRygpLx/9oADAMBAAIRAxEAPwC8UBAQEBAQEBAQEBAQEBAQEBAQEBAQEBAQEBAQEBAQEBAQEBAQEBAQEBAQEBAQEBAQEBAQEBAQEBAQEBAQEBAQEBAQEBAQEAlB4MgQBIEHoFB+oCAgICAgICAgICAgICAgICAgICAgEoCAg8SyBouUGk+ougx9cgdcg9snsg3YZQ4c0GRAQEBAQEBAQEBAQEBAQEBAQEBBq4jViNhdv2Ac0EZfi0hOaDqYHXue7VPAoO4g4lXWXceGwdyDWNQg89eg/RMg9CZBnpqvVcD59yDuAoCAgICAgICAgICAgICAgICAgII9js/7TV3AepQcwzjgg3MGm/at55eaDv4hUtYwlzg0kENuQLutkBfaV81eopmeUckSfUL68vHXoP3rkHoTIPQmQehMg3qHS+k6z7NJM1kzNUESdgEkAjVccjkRvWP2tMVbszxbkYF+q1F2mnWme3H5JGDfMLI036gICAgICAgICAgICAgICAgIIfjs1pnjmPkEHLMqDPBO73Nu7v3I+xzR+h0Wq5KkVNfP7DtYDWLyeQGxoWnRYr396uVjytqYsY82MejnGnb+ZSt8kAytfmXG63FbcqqkaHdg3G0cuRQYxUIMgmQehMg9iZBU+kVSJKuZ42F5A/lAb9FE36ta5l0PZVqbePRTPb68XY0a0wqaSwjeXx74nkub/Lvb4LHbyK7fLk2svY+Nlx5o0q7xz/lb+i2mUFaNVp1Jd8TiLnm0+8FJ2cii5y5qRtHY9/CnWqNae8fv2SNZ0SICAgICAgICAgICAgICAgi+k9P+0a74m+o/+hByBTIMjexmg0qzE3OOpG1z3n2WMF3Hw3Dmcl8mdHu3RNc6cvf0hpV1DNEGmqYGvcCbB2sBmcr7L2tfvSnXTi+3YoirSidY7tTrV9Y3ps6DIJ0Hts6DoYVh76kuYx2p2TeS19UkdnLebr5PJ6omIqiZjWOyDY9oBV0l3FvWxj/MiubDi5u0eoUXdx66ePNfNn7Xxr87szu1dp+6PtWlKy0vcUhaQ5pLXDMEEgg8QRsX2JmOMFdFNcbtUaxK29AtPuu1aesIEuxkmwScncHfNSeNlb3lq5qJtrYM2Nb1j8PWO38fRYS3lXEBAQEBAQEBAQEBAQEHiWUNaXOIDQCSTkABtJXyZ04y9U0zVMU0xxlVNZpx9ordUZQC7I77S6/tnvta3ctKjK3runRacrYHsNn+053I80+nWP05pDHUNI2reVRhLOte2MODQ42LuA3+KCZYdhscLbRNA4u2udzLt6GrzjGGNqIzG/bta7e124oKuxKhfDIY5BYjfuI3EHeEGog/blB2sE0dmnINiyP43Ai4+6N/yQWJhuHsgYGRjLeTtceJKDaIQQjS/o+iqNaWlAim22GUch+8AOyeY45rTv4lNfGnhKxbL2/dxpi3e81Hzj0+3wU/W0b4XujmaWPabOa4WI/vioqqmaZ0lf7N6i9RFdudYnqwA8F8e5iJ4SuXo30v+0s+z1B/bMHZcT+9aP8AkN/nxUti5G/G7PNz7b2yP6Wv21qPJPyn7dk6W4rggICAgICAgICAgICCs+lnSWwFFEcyA6YjhuZ47T4KPzb35I/VcPDOzdZ/qrkcuFP3+yrWm2Y2qNXSYiY0lMcPxBz42uvyPeNv981OWLntKIqcs2rh/wBJlVW45c49J5fZ06OqzWZHJVhmNvaAL6w4O+hQdVukA3sN+RFkHKxupFQADGBY3DibkcR3IOS3DW8EGZmHt4BB3KTFZW5Os4cxY+YQdukrGv2ZHgUGyg/EFd9LH2QxjrD/AIofuwyxcRwk+73+C0c32enHmtXhn+si55I/05568v09/wDkqlUWvbPQ1b4ZGSxHVewhzTzH0XqmqaZ1hiv2KL9ubdccJfQmjWMtq6dk7Mrizm/C8ZOb5+hCnLVyLlMVQ5VnYleJfqtVdPnHSXUWRqCAgICAgICAgICDTxevbBDJM/Yxpd322DxNh4rzXVFFM1Sz4tirIvU2qeczo+dMQrHTSPlkN3PcXHxOzu3KAqqmqdZdZsWabNum3RyiNHrCsPfUTMhiF3PcGjgOLjyAufBerdE11RTDFm5VGLZqu19Pn2heTtEIPs0dO3s9WOy8Aaxcfac7jc5lTtFEUUxTDlWRkV5F2q7XPGUKxbA5qU3e3WZukbct8fhPevTC80tag7FPVAoNuOUFBsNaEGRjEGQNQfjp9TPYgkUNQCwPJABFyTkBxzR9iJmdIV5ph0kBt4qAhzthm2tH4OJ57FH38yI4UfFbdleG5r0uZXCP7ev6/ZVs87nuL5HFziblziSSeZKjZmZnWV1ot00UxTTGkQxo9CCedEuN9VUGmeexN7PKRouPMXHeGrewrulW5PVVvE+F7SzGRTzp4T6T9p+q41KKGICAgICAgICAgIK86YsT1YIqdpzkdrO/CzYPzEflWjnV6UxT3Wrwri796q9P5Y0j1n+PqqNRa9rO6HMH/eVbh/pR+heR6DzUlg2+E1qR4pzN6unHp5Rxn16LRUgqLy9gIIcAQciDmD3hBCtIdDNslHkdpi3fyHd3IIvTTOa7VcCCDYgixB4EIO3SyIOlE5BsMcgygoONpNWCJjXOIAvmTwtuG8rxcuU0RrU2cXDvZVe5ajWflHqgWkGl81QwQsJZAPdGRfv7ZHy+aib+TVc4Rwh0DZew7WHG/V5q+/b0+6NrWTjbwzDZaiQRQML3ncNw4uOwDmV7t26q50pauXmWcWjfuzpHzn0hbmi3R3DAzWqg2aVzSDldkdwQdQHac/aPhZSlrEpojjxlQ9obfv5Ff+nO7THKOs+v2VPjuGmnqJIHe44gHiNrT5EKLuUblU0r7hZMZNim7HWP/rVpah0b2yMNnMcHNPMG4+S801TTMTDLftU3rdVurlMaPpHDqsTRRys2PY148RdWCmdY1hyK7bm3XNFXOJ0+DZX1jEBAQEBAQEBAQUh0q1nWV7m3yjYxncbax/qUPmVa3NOzo3huz7PCir+6Zn9v2Q9aqfl9CaGYf1FFBHbPqw534ndo/NT1qndoiHJtoX5v5NdzvM/B21kaYgII7pbg7ZGGZotIwXJHvNG0Hu2oIpTXCDqQPQbLXIOLpDpVHTAtbZ8u5o2N/Ed3ctW/lU2+EcZTuy9hXsvz1+Wjv1n0VtimJyTv15nax3Dc0cGjcoqu5VXOtS/4uHZxaNy1GkfX1aa8NlJtEtDJq0h37uHfKRt5MHvH0WzYxarnGeEILam3bOJE0Ueavt0j1XNgOBQ0kfV07LfE45veeLnb1LUW6aI0pUDKy72VXv3Z1n6ejpr21lQ9MWH6tRFMB+8YWu72f9H0UXnUaVRV3XvwrkTVYrtT+Wdfir5aK1Lx6LawyYewE3Mbnx+AN2+jgPBTOJVrahzTxBZi3nV6ddJ+P8pctlCiAgICAgICAgIPnjTGbXrql3+s8flOr9FBX51uVOrbKo3MK1Huj58XNoo9aRjfie1vmQPqvFuNaohsZde5Yrq7RP0fS8bbAAbgB5KwOQzOr0gICDzK24IO8EIK8EViRzQZesDQS4gAC5JyA7yvkzERrL3RbquVRTRGsz0RHH9MCbx0psNhk3n8A3Dmo2/mTPlo+K7bK8OU29LuTxn+3pHr3Q9zrm5zO8laC2RGnCBjCSA0Ek5AAEkngANq+xEzOkPFy5TbpmqudIjql2imjrC9slUNYXuItx/H+ikrGHEca/gpO1fEdVzW3i8I/u6z6dl2U+rqt1AA22QAsAOAC31UmZnjLIj4IIB0x096WN/wy/1NP6BaWdHkiVn8K3NMmqnvH0lT6il+Wz0LzXhqGcJGu822/wCKlMGfJMKH4qo0yaKu8fusZbyrCAgICAgICAgIPm/SAWqqi/8AGl/rcoC7+OfV1zBnXGt/9Y+kPGDH/EQX/jR/1tX21+OPV52h/wAW5/1n6PpNTzkogICDxM6zSeAJ9EFc4viUcDdaU5nY0Zud3D6rFdvU241lIYGzb+bXu244dZ6Qr7GsdkqDY9mPcwbO9x3lRN6/Vcnjy7Og7O2TYwqfLGtXWrr/ABDlLAlG1h2Hvmdqxi/EnJreZKy2rNVydIR+ftKxhUb1yePSOsrE0dwOKnAcO1JvkPyaNwUtZsU2o4c3Pdo7Vv51XnnSnpT0/mWkyfq5XsO5xt3Xy9LLOjE/0dxIFoaT3ckHfQEEK6Wz/gf/AGs+q1M3/bWHwx/zf0lSqiHRFpdCo7NV3x/J6k8D8MqP4s/3bfpP1Wat9UhAQEBAQEBAQEHz3pvBqV9SP9Vzvzdr6qDyI0u1OqbIr38K1Pu0+HBx4JNVzXfC4O8jdYqZ0mJbt+jft1U94mH0vSyh7GPGxzWuHiAVYI5OQVU7tUxPRlX15EH4Sgr/AE06QY4g6CktJJm1z/cZuNviPotK/lxTwo5rPsrw7Xf0uZHCnt1n7QqeqqnyOL5HFzjtJ/vJRdVU1TrK9WbNFmiKLcaRDCvjI62FYI6SzpLtZ/ud3cBzW7YxJq418lY2r4iosa28fzVd+kfeUtpA2NoZGA0DcPmeJUnTTFMaQot69cvVzXcnWZdSlmXpjcvSWiIe2QbJAfzNsCPLV80Gvh2JPiIzyQWBgeOBwFzl8kEkQV50y1NqeGP4pCfBo/UrRzqvLELV4Ut6366+0fWVRqLXtb3Q1T2ppn29qWwPJrR9SVK4Mf6cy5/4pr3sumntH3WCt1WhAQEBAQEBAQEFL9LlFqVoktlJG0/zNu0+mr5qJzadLmvd0Lwxf38SaOtM/Xj90IWmsa+ejrEuuoYs+1GOqd3tyHpZTeNXvW4ly/bWN7DMrp6Txj9UmWdFNTE8Sjp4zLO8MYN538gN55Bea66aI1qZsfHu5FyLdqNZlUGmGn8tTeKnvFDsPxyD7x3Dkoq/lTXwp4Qvuy9gWsXS5d81fyj/ADuhS1Fie4IXPcGsBc47ANq9UUTXOlLDkZNvHom5dnSISnDdHhHZ81nP3N91v6lSljEpo41cZULau37uVrbteWj5z/nZuTz2z3cdw4LcV1+QPJQdiiag6+IURlo3ObmYn61vukAO/XwQQ9zEHSwGWxsfDwQWdh0mtG08reWX0QVD0t4j1lW2IHKJlj+J2Z9LKJza9a9OzoPhjG9nizcn80/KOCDrTWRfXR1Q9Th8IO14Mh/nJI/26qnMendtxDlu2L/ts25VHLXT4cElWZGCAgICAgICAgIIN0tYV1tIJmjtQuufwOyd66p8CtPNo3qN7ssnhnK9llTbnlXHzjl+6mVEugp50S431VQ6neexN7PKQbPMXHgFvYVzSrcnqq3ifC9pajIp508J9P4lPdLNMoaMFvtzW7MQOzgXncPVbl7Iptx71a2Zsa9mzryo7/ZTOP49NVya87r/AAsGTWDg0fXaom5dquTrU6FhYFnDo3LUes9ZcxY246eDYHLUHsCzPekPsjkPiPILYs49Vz0RG09s2cKNJ419vv2TrDsKjp22jGZ9p59p36DkFLW7VNuNKXPc3PvZle/dn0jpDHVOWRppe3AR/wDnuiIGu5nWHj1ntDysAggdEzJB2KYIJZoyAWSNOw2v4ghBB66kbHI6M5FpI/T0sg7uimEslbKH3t2bEZFrrk3B8PVBKKuojpKZz3E6kbSczck/qSV5rriimapZ8bHqyLtNqjnL56xCrdNI+V/tPcXHx3KAqqmqZmXWbFmmzbpt08o4MuC4caieKBu2R4b3Da4+DQT4L3ao364pYNoZUY2NXd7Rw9enzfR8MYa0NaLBoAA4ACwCnnJ5mZnWXtHwQEBAQEBAQEBBiq6dsjHRvF2vaWuHEEWK+TETGkvdu5VbriunnHGP0fOuP4W6mqJIH+642PxN913iLKBu0TRVNMusYOVTlWKbtPX69YaMby0hzSQQQQRtBGYIXiJ05NmqmKommqOEkshcS5xJJNyTmSeJKTOvEppimN2mNIeQL5DbsA48kiNSqqKY1meCxdDujh0lpq4FrNrYfecNxeQeyOW3uUjYw/zV/BTtq+I+drF/9vt90uxmNrHCONoaxjWta1osANtgPFSERpyU6qqapmqqdZlw5yvryxYfS9ZPGw7C8X7hmfQILMIQVa+n1JJGfC9w9Sg2oWoJPoq7N45NPz/VBv4tgUNRnK3tDY5pLXeY2+KDPhmHRwM1IhYbSSSSTxJKCrelPScSv+yQm7GG8hGxz9ze4fPuUXmXt6dyF78N7Mm1R/UXI41cvdHf9VfLRWpZ/Q9gXt1jxxji8/2jvMavg5SeDa0jflR/FGdvVxjU9OM+vSPh9VoLfVIQEBAQEBAQEBAQEEH6T9GftEX2iEXliBuBtfHtI7xtHitPLs79O9HOFj8PbT/p7vsbk+Wr5T/KmFEuhCC3ei/A6Tqm1DHCWf3tYW6l2V2tZ/y38tilsS3b3d6OMufeIcvLm9Nm5G7T0iOUx31/bosJbitoZi8t5Hn7x9Mvog5EhQdTRCHWqC74GHzNgPS6CbIK6x2PVqpRxcHeYBQY40Eg0Yk/aEcWn6IJSgr7pD03EIdTUrrzHJ7xsiHAcXH0Wjk5O75aea0bD2JN6Yv348nSO/8AH1VCVFr66ujOBvrJ2wsuAc3v+Bg2u+g5lZrFqblWiO2ptCnCsTcnn0jvL6DoaRkMbIohqsY0NaOACm4iIjSHLrlyq5VNdU6zPFnX14EBAQEBAQEBAQEBAQVH0j6FmNzqqlbeI9qVg/yzmS8fdPoovKxt2d+nkvWwdtRcpjHvT5o5T393r9VeLRWtu4Pi0tNIJad5a4bd4cPhcN4Xu3cqonWlrZeHZyrfs7sax9PRbujHSFBUAMmtDNssT2Hn7rt3cVK2cqmvhPCVB2jsC/ja1W/NT849Y/drzC5JK2kC1JI0Em0Mp7Rvf8TrDub/ANkoJEghWl8NqhrviYPQ2/RBowtQdDDqtkLxJM4MYA67nGw2FeaqopjWWWzYuXqty3TMyjGl/SQ6QGKhuxmwynJzh90e737VHX8yZ4UfFdNl+G6bcxcyeM/29I9e6uiVoLZpo2cOoZJ5GxQtLnuNgB6kncBxXqiia50hr5WVbxrc3Lk6RC99DdGWUMOoLOkdnK/4juA+6Nym7NqLdOkOZbS2hczb3tKuXSO0O+sqPEBAQEBAQEBAQEBAQEH44XFjmN4QidFWab9HZGtPQNuMy+EbRvJj4j7vlwUbkYn5qPgumyPEUTpZyp9Kvv8Af4q1e0gkEWIyIORB3ghR+i4RVExrDNhjbzRDjIwebgslrjXENPOq3ce5PaJ+krgc1Tzk7TqEGfB+kKgjYIXve1zLh143Ea1zexHNYJyKInSUpRsbKrpiqmInX3w6Z6Q6D+NfuY/9F8/qrXdlp2BnT+T5wjOlGnFLKWGLrHFutfs2uDbj3LHObbjk2rfhjMq/FMR+uv0Rmq0zfshYG83do+Wxa9edVP4Y0TGN4Ws08b1U1e6OEI/W18kpvK8uPPYO4bAtOuuqudapWPHxbOPTu2qYiGsvLO6WA4FNVydXTsv8Tjkxg4ud9Nqy2rNVydIaGftKxh0b1yePSOsrt0R0UioWWb25Xe3KRmeTR7reSl7Nmm1GkOdbR2ldzbm9XyjlHSEgWZHCAgICAgICAgICAgICAgICCM6T6E09ZdxHVy7pWb/xt2O+fNa93GouceqX2ftnIw/LE609p/bsr+n0DqaariL2h8QffrWHLK5Gs3a03A5c1q28Wui5GvJP5m3sfJwrlNPCqY00n3+9N5IclJKS5WI5NceAJSX2I1mIUoH3cTxJPmoep0fHjTSG5GteUxb5Mi8sogzUlI+V2pExz3cGgnz4L1RRVXOlMNfIyrOPTvXaoiFhaOdFz3WfXu1G/wAJhBceTnjIeF+8LftYXWv4Kpn+KOdOLH/lP7R9/gs7DsPjgYI4GNYwbA0ep4nmVIU0xTGkKjdu13aprrnWZ6tlfWMQEBAQEBAQEBAQEBAQEBAQEAlByqmsD8hsB80HPqHcEHFxAawI45eeSPsTpOqOv6G5AbsqWEfejcD6ErSqxNeUrLa8QRT+Kj5sjOiSf/yIvyvWOcGZ6t2nxVbpj/bn4vGJdGpgY1759YE2dqstq8MySvsYEdZYrniy5P4LcfrOv2bOGaI0wsXNdIfvuNvyiyz04lqnoi7/AIgzrvDe3Y90fvzTCigjY3Vja1g4NAaPRbEREcIQ9ddVc71czM+936SqD+8bf1X15bCAgICAgICAgICAgICAgICAgICDxKzWaRxBHmgh01FVMNhEXjc5paQfMgoDKSpdl1Lm83FoHzQdjC8ADCHzHXeMwB7LT9Sg7iAg8TRBzS1wBBFiDvQRKuwOWJxMI6xm4AjWbyIO3vQarTUHIQS35tIHmckHe0eopWlz5hq3Fg24J5k2yQdxAQEBAQEBAQEBAQEBAQEBAQEBAQEBAQEBAQEBAQEBAQEBAQEBAQEBAQEBAQEBAQEBAQEBAQEBAQEBAQEBAQEBAQEBAQEBAQEBAQEBAQEBAQEBAQEBAQEBAQEBAQEBAQEBAQEBAQEBAQEBAQEBAQEBAQEBAQEBAQEBAQEBAQEH/9k="/>
          <p:cNvSpPr>
            <a:spLocks noChangeAspect="1" noChangeArrowheads="1"/>
          </p:cNvSpPr>
          <p:nvPr/>
        </p:nvSpPr>
        <p:spPr bwMode="auto">
          <a:xfrm>
            <a:off x="11040533" y="-1531938"/>
            <a:ext cx="4267200" cy="3200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rtl="1"/>
            <a:endParaRPr lang="ar-BH">
              <a:latin typeface="Franklin Gothic Book" pitchFamily="34" charset="0"/>
              <a:cs typeface="Tahoma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7176740"/>
              </p:ext>
            </p:extLst>
          </p:nvPr>
        </p:nvGraphicFramePr>
        <p:xfrm>
          <a:off x="1540571" y="1232453"/>
          <a:ext cx="9236767" cy="3301473"/>
        </p:xfrm>
        <a:graphic>
          <a:graphicData uri="http://schemas.openxmlformats.org/drawingml/2006/table">
            <a:tbl>
              <a:tblPr rtl="1" firstRow="1" bandRow="1">
                <a:tableStyleId>{7DF18680-E054-41AD-8BC1-D1AEF772440D}</a:tableStyleId>
              </a:tblPr>
              <a:tblGrid>
                <a:gridCol w="10761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817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7892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30545">
                <a:tc>
                  <a:txBody>
                    <a:bodyPr/>
                    <a:lstStyle/>
                    <a:p>
                      <a:pPr algn="ctr" rtl="1"/>
                      <a:r>
                        <a:rPr lang="ar-BH" sz="2800" b="1" dirty="0">
                          <a:latin typeface="Times New Roman" pitchFamily="18" charset="0"/>
                          <a:cs typeface="Times New Roman" pitchFamily="18" charset="0"/>
                        </a:rPr>
                        <a:t>الرقم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2800" b="1" dirty="0">
                          <a:latin typeface="Times New Roman" pitchFamily="18" charset="0"/>
                          <a:cs typeface="Times New Roman" pitchFamily="18" charset="0"/>
                        </a:rPr>
                        <a:t>المثال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2800" b="1" dirty="0">
                          <a:latin typeface="Times New Roman" pitchFamily="18" charset="0"/>
                          <a:cs typeface="Times New Roman" pitchFamily="18" charset="0"/>
                        </a:rPr>
                        <a:t>الحرف المشدّد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5777">
                <a:tc>
                  <a:txBody>
                    <a:bodyPr/>
                    <a:lstStyle/>
                    <a:p>
                      <a:pPr algn="ctr" rtl="1"/>
                      <a:r>
                        <a:rPr lang="ar-BH" sz="3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justLow" rtl="1"/>
                      <a:r>
                        <a:rPr lang="ar-SA" sz="3600" b="1" u="sng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إِنَّ</a:t>
                      </a:r>
                      <a:r>
                        <a:rPr lang="ar-SA" sz="3600" b="1" dirty="0"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 الْأَبْرَارَ لَفِي نَعِيمٍ </a:t>
                      </a:r>
                      <a:r>
                        <a:rPr lang="ar-SA" sz="2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{المطففين/22}</a:t>
                      </a:r>
                      <a:endParaRPr lang="ar-BH" sz="36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النّون</a:t>
                      </a:r>
                      <a:endParaRPr lang="ar-BH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17575">
                <a:tc>
                  <a:txBody>
                    <a:bodyPr/>
                    <a:lstStyle/>
                    <a:p>
                      <a:pPr algn="ctr" rtl="1"/>
                      <a:r>
                        <a:rPr lang="ar-BH" sz="3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justLow" rtl="1"/>
                      <a:r>
                        <a:rPr lang="ar-SA" sz="3600" b="1" dirty="0"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مَلِكِ </a:t>
                      </a:r>
                      <a:r>
                        <a:rPr lang="ar-SA" sz="3600" b="1" u="sng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النَّاسِ</a:t>
                      </a:r>
                      <a:r>
                        <a:rPr lang="ar-SA" sz="36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 </a:t>
                      </a:r>
                      <a:r>
                        <a:rPr lang="ar-SA" sz="2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{الناس/2}</a:t>
                      </a:r>
                      <a:r>
                        <a:rPr lang="ar-SA" sz="4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 </a:t>
                      </a:r>
                      <a:endParaRPr lang="ar-BH" sz="4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النّون</a:t>
                      </a:r>
                      <a:endParaRPr lang="ar-BH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80193">
                <a:tc>
                  <a:txBody>
                    <a:bodyPr/>
                    <a:lstStyle/>
                    <a:p>
                      <a:pPr algn="ctr" rtl="1"/>
                      <a:r>
                        <a:rPr lang="ar-BH" sz="3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justLow" rtl="1"/>
                      <a:r>
                        <a:rPr lang="ar-SA" sz="3600" b="1" u="sng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ثُمَّ</a:t>
                      </a:r>
                      <a:r>
                        <a:rPr lang="ar-SA" sz="3600" b="1" dirty="0"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 لَتَرَوُنَّهَا عَيْنَ الْيَقِينِ </a:t>
                      </a:r>
                      <a:r>
                        <a:rPr lang="ar-SA" sz="2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{التكاثر/7}</a:t>
                      </a:r>
                      <a:endParaRPr lang="ar-BH" sz="2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200" b="1" dirty="0">
                          <a:latin typeface="Times New Roman" pitchFamily="18" charset="0"/>
                          <a:cs typeface="Times New Roman" pitchFamily="18" charset="0"/>
                        </a:rPr>
                        <a:t>الميم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60169">
                <a:tc>
                  <a:txBody>
                    <a:bodyPr/>
                    <a:lstStyle/>
                    <a:p>
                      <a:pPr algn="ctr" rtl="1"/>
                      <a:r>
                        <a:rPr lang="ar-BH" sz="3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justLow" rtl="1"/>
                      <a:r>
                        <a:rPr lang="ar-SA" sz="3600" b="1" u="sng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فَأَمَّا</a:t>
                      </a:r>
                      <a:r>
                        <a:rPr lang="ar-SA" sz="3600" b="1" dirty="0"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 الْيَتِيمَ فَلَا تَقْهَرْ </a:t>
                      </a:r>
                      <a:r>
                        <a:rPr lang="ar-SA" sz="2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{الضحى/9}</a:t>
                      </a:r>
                      <a:r>
                        <a:rPr lang="ar-SA" sz="4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raditional Arabic"/>
                        </a:rPr>
                        <a:t> </a:t>
                      </a:r>
                      <a:endParaRPr lang="ar-BH" sz="2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200" b="1" dirty="0">
                          <a:latin typeface="Times New Roman" pitchFamily="18" charset="0"/>
                          <a:cs typeface="Times New Roman" pitchFamily="18" charset="0"/>
                        </a:rPr>
                        <a:t>الميم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863698" y="4611756"/>
            <a:ext cx="10871200" cy="161508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just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BH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فائدة</a:t>
            </a:r>
          </a:p>
          <a:p>
            <a:pPr algn="just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BH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تسمى </a:t>
            </a:r>
            <a:r>
              <a:rPr lang="ar-BH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النّون </a:t>
            </a:r>
            <a:r>
              <a:rPr lang="ar-BH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والميم </a:t>
            </a:r>
            <a:r>
              <a:rPr lang="ar-BH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المشدّدتان </a:t>
            </a:r>
            <a:r>
              <a:rPr lang="ar-BH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الواقعتان في نهاية الكلمة متطرفتان. كما في المثال: (3،1)</a:t>
            </a:r>
          </a:p>
          <a:p>
            <a:pPr lvl="0" algn="just" rtl="1">
              <a:defRPr/>
            </a:pPr>
            <a:r>
              <a:rPr lang="ar-BH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تسمى </a:t>
            </a:r>
            <a:r>
              <a:rPr lang="ar-BH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النّون </a:t>
            </a:r>
            <a:r>
              <a:rPr lang="ar-BH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والميم </a:t>
            </a:r>
            <a:r>
              <a:rPr lang="ar-BH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المشدّدتان </a:t>
            </a:r>
            <a:r>
              <a:rPr lang="ar-BH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الواقعتان في وسط الكلمة متوسطتان. كما في المثال: (4،2)</a:t>
            </a:r>
          </a:p>
        </p:txBody>
      </p:sp>
    </p:spTree>
    <p:extLst>
      <p:ext uri="{BB962C8B-B14F-4D97-AF65-F5344CB8AC3E}">
        <p14:creationId xmlns:p14="http://schemas.microsoft.com/office/powerpoint/2010/main" val="343165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TMPLT.potx</Template>
  <TotalTime>428</TotalTime>
  <Words>582</Words>
  <Application>Microsoft Office PowerPoint</Application>
  <PresentationFormat>Widescreen</PresentationFormat>
  <Paragraphs>117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Adobe Arabic</vt:lpstr>
      <vt:lpstr>Arial</vt:lpstr>
      <vt:lpstr>Calibri</vt:lpstr>
      <vt:lpstr>Calibri Light</vt:lpstr>
      <vt:lpstr>Franklin Gothic Book</vt:lpstr>
      <vt:lpstr>Tahoma</vt:lpstr>
      <vt:lpstr>Times New Roman</vt:lpstr>
      <vt:lpstr>Traditional Arabic</vt:lpstr>
      <vt:lpstr>Wingdings 2</vt:lpstr>
      <vt:lpstr>Office Theme</vt:lpstr>
      <vt:lpstr>PowerPoint Presentation</vt:lpstr>
      <vt:lpstr>أهداف الدرس</vt:lpstr>
      <vt:lpstr>تعريف الحرف المشدّد</vt:lpstr>
      <vt:lpstr>نشاط 1</vt:lpstr>
      <vt:lpstr>إجابة النشاط 1</vt:lpstr>
      <vt:lpstr>حكم النُّون والميم المشدّدتين</vt:lpstr>
      <vt:lpstr>نشاط 2</vt:lpstr>
      <vt:lpstr>إجابة النشاط 2</vt:lpstr>
      <vt:lpstr>أمثلة على النُّون والميم المشدّدتين</vt:lpstr>
      <vt:lpstr>نشاط 3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Maryam Khaled Mohamed Ebrahim Busaad</dc:creator>
  <cp:lastModifiedBy>user</cp:lastModifiedBy>
  <cp:revision>56</cp:revision>
  <dcterms:created xsi:type="dcterms:W3CDTF">2020-03-04T10:47:58Z</dcterms:created>
  <dcterms:modified xsi:type="dcterms:W3CDTF">2020-03-23T10:45:26Z</dcterms:modified>
</cp:coreProperties>
</file>