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63" r:id="rId3"/>
    <p:sldId id="298" r:id="rId4"/>
    <p:sldId id="288" r:id="rId5"/>
    <p:sldId id="290" r:id="rId6"/>
    <p:sldId id="268" r:id="rId7"/>
    <p:sldId id="292" r:id="rId8"/>
    <p:sldId id="293" r:id="rId9"/>
    <p:sldId id="294" r:id="rId10"/>
    <p:sldId id="295" r:id="rId11"/>
    <p:sldId id="28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2A00"/>
    <a:srgbClr val="FF6600"/>
    <a:srgbClr val="FF006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1" autoAdjust="0"/>
  </p:normalViewPr>
  <p:slideViewPr>
    <p:cSldViewPr snapToGrid="0">
      <p:cViewPr varScale="1">
        <p:scale>
          <a:sx n="65" d="100"/>
          <a:sy n="65" d="100"/>
        </p:scale>
        <p:origin x="66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 txBox="1">
            <a:spLocks/>
          </p:cNvSpPr>
          <p:nvPr/>
        </p:nvSpPr>
        <p:spPr>
          <a:xfrm>
            <a:off x="2032793" y="3817955"/>
            <a:ext cx="7974013" cy="2055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ar-BH" sz="4300" b="1" dirty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التربية الإسلامية</a:t>
            </a:r>
            <a:r>
              <a:rPr lang="ar-BH" sz="2200" dirty="0">
                <a:solidFill>
                  <a:srgbClr val="7E0000"/>
                </a:solidFill>
                <a:latin typeface="Adobe Arabic" pitchFamily="18" charset="-78"/>
                <a:cs typeface="Adobe Arabic" pitchFamily="18" charset="-78"/>
              </a:rPr>
              <a:t> </a:t>
            </a:r>
          </a:p>
          <a:p>
            <a:pPr>
              <a:buFont typeface="Wingdings 2"/>
              <a:buNone/>
              <a:defRPr/>
            </a:pPr>
            <a:r>
              <a:rPr lang="ar-BH" sz="4300" b="1" dirty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للصف الرابع الابتدائي </a:t>
            </a:r>
          </a:p>
          <a:p>
            <a:pPr>
              <a:buFont typeface="Wingdings 2"/>
              <a:buNone/>
              <a:defRPr/>
            </a:pPr>
            <a:endParaRPr lang="ar-BH" dirty="0">
              <a:latin typeface="Adobe Arabic" pitchFamily="18" charset="-78"/>
              <a:cs typeface="Adobe Arabic" pitchFamily="18" charset="-78"/>
            </a:endParaRPr>
          </a:p>
          <a:p>
            <a:pPr>
              <a:buFont typeface="Wingdings 2"/>
              <a:buNone/>
              <a:defRPr/>
            </a:pPr>
            <a:endParaRPr lang="ar-BH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4254" y="2237689"/>
            <a:ext cx="8480738" cy="1348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 typeface="Wingdings 2"/>
              <a:buNone/>
              <a:defRPr/>
            </a:pPr>
            <a:r>
              <a:rPr lang="ar-BH" sz="8000" b="1" dirty="0">
                <a:latin typeface="Times New Roman" pitchFamily="18" charset="0"/>
                <a:cs typeface="Times New Roman" pitchFamily="18" charset="0"/>
              </a:rPr>
              <a:t>النُّون والميم المشدَّدتان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47697" y="114654"/>
            <a:ext cx="3444322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3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1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427937"/>
              </p:ext>
            </p:extLst>
          </p:nvPr>
        </p:nvGraphicFramePr>
        <p:xfrm>
          <a:off x="1033210" y="1869045"/>
          <a:ext cx="10047079" cy="4475555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8363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481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08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117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054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المثال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الكلمة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الحرف المشدّد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5777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2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إِن</a:t>
                      </a:r>
                      <a:r>
                        <a:rPr lang="ar-BH" sz="32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ْ</a:t>
                      </a:r>
                      <a:r>
                        <a:rPr lang="ar-SA" sz="32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كُلُّ نَفْسٍ</a:t>
                      </a:r>
                      <a:r>
                        <a:rPr lang="ar-BH" sz="32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SA" sz="32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لَّمَّا عَلَيْهَا حَافِظٌ </a:t>
                      </a:r>
                      <a:r>
                        <a:rPr lang="ar-SA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{الطارق/4}</a:t>
                      </a:r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36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7575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مِن شَرِّ الْوَسْوَاسِ الْخَنَّاسِ </a:t>
                      </a:r>
                      <a:r>
                        <a:rPr lang="ar-SA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{الناس/4}</a:t>
                      </a:r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4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0193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فَإِنَّ مَعَ الْعُسْرِ يُسْرًا </a:t>
                      </a:r>
                      <a:r>
                        <a:rPr lang="ar-SA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{الشرح/5}</a:t>
                      </a:r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2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016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فَأَمَّا مَن ثَقُلَتْ مَوَازِينُهُ </a:t>
                      </a:r>
                      <a:r>
                        <a:rPr lang="ar-SA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{القارعة/6}</a:t>
                      </a:r>
                      <a:endParaRPr lang="ar-BH" sz="2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016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وَالنَّهَارِ إِذَا تَجَلَّى </a:t>
                      </a:r>
                      <a:r>
                        <a:rPr lang="ar-SA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{الليل/2}</a:t>
                      </a:r>
                      <a:endParaRPr lang="ar-BH" sz="40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016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عَمَّ يَتَسَاءلُونَ </a:t>
                      </a:r>
                      <a:r>
                        <a:rPr lang="ar-SA" sz="20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{النبأ/1}</a:t>
                      </a:r>
                      <a:r>
                        <a:rPr lang="ar-SA" sz="240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2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34372" y="952854"/>
            <a:ext cx="11134775" cy="6758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اكتب الكلمة التي بها نون أو ميم مشدّدتين، ثم عيِّن الحرف المشدّد في الجدول أدناه: 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250531AB-C244-49A5-A821-3B6E96468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198926"/>
              </p:ext>
            </p:extLst>
          </p:nvPr>
        </p:nvGraphicFramePr>
        <p:xfrm>
          <a:off x="1033210" y="1879133"/>
          <a:ext cx="10047079" cy="4475555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8363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003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814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054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المثال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الكلمة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dirty="0">
                          <a:latin typeface="Times New Roman" pitchFamily="18" charset="0"/>
                          <a:cs typeface="Times New Roman" pitchFamily="18" charset="0"/>
                        </a:rPr>
                        <a:t>الحرف المشدد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5777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200" b="0" dirty="0" smtClean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إِن</a:t>
                      </a:r>
                      <a:r>
                        <a:rPr lang="ar-BH" sz="3200" b="0" dirty="0" smtClean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ْ</a:t>
                      </a:r>
                      <a:r>
                        <a:rPr lang="ar-SA" sz="3200" b="0" dirty="0" smtClean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SA" sz="32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كُلُّ نَفْسٍ</a:t>
                      </a:r>
                      <a:r>
                        <a:rPr lang="ar-BH" sz="32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SA" sz="3200" b="1" u="sng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لَّمَّا</a:t>
                      </a:r>
                      <a:r>
                        <a:rPr lang="ar-SA" sz="3200" b="0" u="none" dirty="0" smtClean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SA" sz="3200" b="0" dirty="0" smtClean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عَلَيْهَا </a:t>
                      </a:r>
                      <a:r>
                        <a:rPr lang="ar-SA" sz="32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حَافِظٌ </a:t>
                      </a:r>
                      <a:r>
                        <a:rPr lang="ar-SA" sz="18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{الطارق/4}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36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raditional Arabic"/>
                        </a:rPr>
                        <a:t>لَّمَّا 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latin typeface="Times New Roman" pitchFamily="18" charset="0"/>
                          <a:cs typeface="Times New Roman" pitchFamily="18" charset="0"/>
                        </a:rPr>
                        <a:t>الميم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7575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مِن شَرِّ الْوَسْوَاسِ </a:t>
                      </a:r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الْخَنَّاسِ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SA" sz="18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{الناس/4}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4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raditional Arabic"/>
                        </a:rPr>
                        <a:t>الْخَنَّاسِ 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النّون</a:t>
                      </a:r>
                      <a:endParaRPr lang="ar-BH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0193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فَإِنَّ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مَعَ الْعُسْرِ يُسْرًا </a:t>
                      </a:r>
                      <a:r>
                        <a:rPr lang="ar-SA" sz="18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{الشرح/5}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2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raditional Arabic"/>
                        </a:rPr>
                        <a:t>فَإِنَّ 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النّون</a:t>
                      </a:r>
                      <a:endParaRPr lang="ar-BH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016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فَأَمَّا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مَن ثَقُلَتْ مَوَازِينُهُ </a:t>
                      </a:r>
                      <a:r>
                        <a:rPr lang="ar-SA" sz="18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{القارعة/6}</a:t>
                      </a:r>
                      <a:endParaRPr lang="ar-BH" sz="2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raditional Arabic"/>
                        </a:rPr>
                        <a:t>فَأَمَّا 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الميم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016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وَ</a:t>
                      </a:r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النَّهَارِ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إِذَا تَجَلَّى </a:t>
                      </a:r>
                      <a:r>
                        <a:rPr lang="ar-SA" sz="20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{الليل/2}</a:t>
                      </a:r>
                      <a:endParaRPr lang="ar-BH" sz="40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raditional Arabic"/>
                        </a:rPr>
                        <a:t>النَّهَارِ 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النّون</a:t>
                      </a:r>
                      <a:endParaRPr lang="ar-BH" sz="3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016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عَمَّ</a:t>
                      </a:r>
                      <a:r>
                        <a:rPr lang="ar-SA" sz="3600" b="0" u="none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SA" sz="36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يَتَسَاءلُونَ </a:t>
                      </a:r>
                      <a:r>
                        <a:rPr lang="ar-SA" sz="20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{النبأ/1}</a:t>
                      </a:r>
                      <a:r>
                        <a:rPr lang="ar-SA" sz="2400" b="0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2400" b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raditional Arabic"/>
                        </a:rPr>
                        <a:t>عَمَّ 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الميم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30746" y="121857"/>
            <a:ext cx="364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إجابة النشاط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0065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4"/>
          <p:cNvGrpSpPr>
            <a:grpSpLocks/>
          </p:cNvGrpSpPr>
          <p:nvPr/>
        </p:nvGrpSpPr>
        <p:grpSpPr bwMode="auto">
          <a:xfrm>
            <a:off x="1016000" y="2438400"/>
            <a:ext cx="10058400" cy="1828800"/>
            <a:chOff x="3635896" y="4419110"/>
            <a:chExt cx="5256584" cy="1512168"/>
          </a:xfrm>
        </p:grpSpPr>
        <p:sp>
          <p:nvSpPr>
            <p:cNvPr id="6" name="Down Ribbon 5"/>
            <p:cNvSpPr/>
            <p:nvPr/>
          </p:nvSpPr>
          <p:spPr>
            <a:xfrm>
              <a:off x="3635896" y="4419110"/>
              <a:ext cx="5256584" cy="1512168"/>
            </a:xfrm>
            <a:prstGeom prst="ribb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26155" y="4965171"/>
              <a:ext cx="3929164" cy="53424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مع تمنياتنا لكم بدوام النجاح والتوفيق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13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43461"/>
            <a:ext cx="11582400" cy="863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أهداف الدرس</a:t>
            </a:r>
          </a:p>
        </p:txBody>
      </p:sp>
      <p:sp>
        <p:nvSpPr>
          <p:cNvPr id="17" name="Content Placeholder 1"/>
          <p:cNvSpPr>
            <a:spLocks noGrp="1"/>
          </p:cNvSpPr>
          <p:nvPr>
            <p:ph idx="1"/>
          </p:nvPr>
        </p:nvSpPr>
        <p:spPr>
          <a:xfrm>
            <a:off x="1103745" y="1898074"/>
            <a:ext cx="10391820" cy="734292"/>
          </a:xfrm>
        </p:spPr>
        <p:txBody>
          <a:bodyPr>
            <a:normAutofit/>
          </a:bodyPr>
          <a:lstStyle/>
          <a:p>
            <a:pPr marL="0" indent="0" algn="justLow" rtl="1" eaLnBrk="1" hangingPunct="1">
              <a:buClr>
                <a:srgbClr val="F0A22E"/>
              </a:buClr>
              <a:buFont typeface="Wingdings 2" pitchFamily="18" charset="2"/>
              <a:buNone/>
            </a:pP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BH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أبيّن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المقصود بالحرف المُشدّد.</a:t>
            </a:r>
          </a:p>
          <a:p>
            <a:pPr marL="0" indent="0" algn="justLow" rtl="1" eaLnBrk="1" hangingPunct="1">
              <a:buClr>
                <a:srgbClr val="F0A22E"/>
              </a:buClr>
              <a:buFont typeface="Wingdings 2" pitchFamily="18" charset="2"/>
              <a:buNone/>
            </a:pPr>
            <a:endParaRPr lang="ar-BH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63643" y="3507669"/>
            <a:ext cx="804949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buClr>
                <a:srgbClr val="F0A22E"/>
              </a:buClr>
            </a:pP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BH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أوضّح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حكم </a:t>
            </a:r>
            <a:r>
              <a:rPr lang="ar-BH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النّون </a:t>
            </a:r>
            <a:r>
              <a:rPr lang="ar-BH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والميم المشدّدتين.</a:t>
            </a:r>
          </a:p>
          <a:p>
            <a:pPr algn="justLow" rtl="1">
              <a:buClr>
                <a:srgbClr val="F0A22E"/>
              </a:buClr>
            </a:pPr>
            <a:endParaRPr lang="ar-BH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2800" y="5128554"/>
            <a:ext cx="1077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3- أستخرج أمثلة من القرآن الكريم على </a:t>
            </a:r>
            <a:r>
              <a:rPr lang="ar-BH" sz="4000" b="1" dirty="0" smtClean="0">
                <a:latin typeface="Times New Roman" pitchFamily="18" charset="0"/>
                <a:cs typeface="Times New Roman" pitchFamily="18" charset="0"/>
              </a:rPr>
              <a:t>النّون </a:t>
            </a:r>
            <a:r>
              <a:rPr lang="ar-BH" sz="4000" b="1" dirty="0">
                <a:latin typeface="Times New Roman" pitchFamily="18" charset="0"/>
                <a:cs typeface="Times New Roman" pitchFamily="18" charset="0"/>
              </a:rPr>
              <a:t>والميم المشدّدتين.</a:t>
            </a:r>
          </a:p>
        </p:txBody>
      </p: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build="p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4185" y="896302"/>
            <a:ext cx="11009313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تعريف الحرف المشدّد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448301" y="6821587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838200" y="6821587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0634133" y="-660301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71504" y="3024765"/>
            <a:ext cx="11277600" cy="2133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الحرف المشدّد عبارة عن حرفين، </a:t>
            </a:r>
            <a:r>
              <a:rPr lang="ar-BH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الأول: ساكن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BH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BH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الثاني: متحرك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فيُدغم</a:t>
            </a:r>
            <a:r>
              <a:rPr lang="ar-S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ُ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؛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أي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ُ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دخل الحرف الساكن في الحرف المتحرك بحيث يصيران حرفًا واحدًا.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87694" y="2203809"/>
            <a:ext cx="3295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392331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23351" y="408614"/>
            <a:ext cx="23876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1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9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74133" y="1514475"/>
            <a:ext cx="11277600" cy="41678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أكمل العبارة الآتية بكتابة الكلمة المناسبة: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lvl="0" indent="-63500" algn="just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الحرف المشدّد: عبارة عن ...............، الأول: ...................، والثاني: ...............، </a:t>
            </a:r>
            <a:r>
              <a:rPr lang="ar-BH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فيُدغم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؛</a:t>
            </a:r>
            <a:r>
              <a:rPr lang="ar-BH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أي 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............. الحرف ............. في الحرف ..................... بحيث يصيران حرفًا واحدًا. 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43962" y="214313"/>
            <a:ext cx="3144837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النشاط 1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9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74133" y="1528762"/>
            <a:ext cx="11277600" cy="4257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lvl="0" indent="-63500" algn="justLow" rtl="1"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أكمل العبارة الآتية بكتابة الكلمة المناسبة:</a:t>
            </a:r>
          </a:p>
          <a:p>
            <a:pPr marL="63500" lvl="0" indent="-63500" algn="justLow" rtl="1">
              <a:defRPr/>
            </a:pPr>
            <a:endParaRPr lang="ar-BH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lvl="0" indent="-63500" algn="just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الحرف المشدّد: عبارة عن </a:t>
            </a:r>
            <a:r>
              <a:rPr lang="ar-BH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حرفين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الأول </a:t>
            </a:r>
            <a:r>
              <a:rPr lang="ar-BH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ساكن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والثاني </a:t>
            </a:r>
            <a:r>
              <a:rPr lang="ar-BH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متحرك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BH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فيُدغم؛ أي </a:t>
            </a:r>
            <a:r>
              <a:rPr lang="ar-BH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يدخل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الحرف </a:t>
            </a:r>
            <a:r>
              <a:rPr lang="ar-BH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الساكن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في الحرف </a:t>
            </a:r>
            <a:r>
              <a:rPr lang="ar-BH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المتحرك</a:t>
            </a: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بحيث يصيران حرفًا واحدًا. </a:t>
            </a:r>
          </a:p>
        </p:txBody>
      </p:sp>
    </p:spTree>
    <p:extLst>
      <p:ext uri="{BB962C8B-B14F-4D97-AF65-F5344CB8AC3E}">
        <p14:creationId xmlns:p14="http://schemas.microsoft.com/office/powerpoint/2010/main" val="5893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328617"/>
            <a:ext cx="8534400" cy="7921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حكم النُّون والميم المشدّدتين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01" y="1143000"/>
            <a:ext cx="8498417" cy="2971800"/>
          </a:xfrm>
        </p:spPr>
        <p:txBody>
          <a:bodyPr>
            <a:noAutofit/>
          </a:bodyPr>
          <a:lstStyle/>
          <a:p>
            <a:pPr marL="0" indent="0" algn="justLow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BH" sz="8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1200" y="1448872"/>
            <a:ext cx="10871200" cy="2286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إذا وردت النّون أو الميم في القرآن الكريم مشدَّدة فإنها تُقرأُ بإظهار الغُنَّة فيها بمقدار حركتين.</a:t>
            </a:r>
            <a:endParaRPr lang="ar-BH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1200" y="3968840"/>
            <a:ext cx="10871200" cy="228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أتعلم</a:t>
            </a:r>
          </a:p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الغنّة: صوت يخرج من الخيشوم (وهو أعلى الأنف وأقصاه من الداخل).</a:t>
            </a:r>
          </a:p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الحركة: مقدار قبض الإصبع أو بسطها. </a:t>
            </a:r>
            <a:endParaRPr lang="ar-BH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1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215437" y="189528"/>
            <a:ext cx="2216150" cy="828675"/>
          </a:xfrm>
        </p:spPr>
        <p:txBody>
          <a:bodyPr>
            <a:no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2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76051" y="1177636"/>
            <a:ext cx="11480800" cy="4926949"/>
            <a:chOff x="376051" y="1017430"/>
            <a:chExt cx="11480800" cy="5087155"/>
          </a:xfrm>
        </p:grpSpPr>
        <p:sp>
          <p:nvSpPr>
            <p:cNvPr id="5" name="Rounded Rectangle 4"/>
            <p:cNvSpPr/>
            <p:nvPr/>
          </p:nvSpPr>
          <p:spPr>
            <a:xfrm>
              <a:off x="376051" y="1017430"/>
              <a:ext cx="11480800" cy="50871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ضع إشارة (√) أمام العبارة الصحيحة وإشارة (×) أمام العبارة غير الصحيحة فيما يأتي، مع تصحيح الخطأ إن وجد: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1- (         ) 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2- (         )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3- (         )</a:t>
              </a:r>
            </a:p>
          </p:txBody>
        </p:sp>
        <p:sp>
          <p:nvSpPr>
            <p:cNvPr id="24580" name="TextBox 2"/>
            <p:cNvSpPr txBox="1">
              <a:spLocks noChangeArrowheads="1"/>
            </p:cNvSpPr>
            <p:nvPr/>
          </p:nvSpPr>
          <p:spPr bwMode="auto">
            <a:xfrm>
              <a:off x="540913" y="3093034"/>
              <a:ext cx="9541003" cy="2846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63500" indent="-635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justLow" rtl="1" eaLnBrk="1" hangingPunct="1"/>
              <a:r>
                <a:rPr lang="ar-BH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إذا وردت النُّون أو الميم في القرآن الكريم مشدَّدة فإنها تُقرأُ بإظهار الغُنَّة فيها بمقدار ثلاث حركات.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 (التصحيح: ......................)</a:t>
              </a: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" rtl="1">
                <a:defRPr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الغُنّة: صوت يخرج من الخيشوم (وهو أعلى الفم وأقصاه من الداخل).</a:t>
              </a:r>
              <a:r>
                <a:rPr lang="ar-BH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(التصحيح: ..............)</a:t>
              </a: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" rtl="1">
                <a:defRPr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الحركة: مقدار قبض الإصبع أو بسطها. 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(التصحيح: ......................)</a:t>
              </a:r>
            </a:p>
            <a:p>
              <a:pPr algn="just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7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6400" y="223839"/>
            <a:ext cx="3051175" cy="828675"/>
          </a:xfrm>
        </p:spPr>
        <p:txBody>
          <a:bodyPr>
            <a:no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النشاط 2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76051" y="1288473"/>
            <a:ext cx="11480800" cy="4816112"/>
            <a:chOff x="376051" y="1017430"/>
            <a:chExt cx="11480800" cy="5087155"/>
          </a:xfrm>
        </p:grpSpPr>
        <p:sp>
          <p:nvSpPr>
            <p:cNvPr id="5" name="Rounded Rectangle 4"/>
            <p:cNvSpPr/>
            <p:nvPr/>
          </p:nvSpPr>
          <p:spPr>
            <a:xfrm>
              <a:off x="376051" y="1017430"/>
              <a:ext cx="11480800" cy="50871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ضع إشارة (√) أمام العبارة الصحيحة وإشارة (×) أمام العبارة غير الصحيحة فيما يأتي، مع تصحيح الخطأ إن وجد: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1- (   ×   ) 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2- (   ×   )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3- (    √  )</a:t>
              </a:r>
            </a:p>
          </p:txBody>
        </p:sp>
        <p:sp>
          <p:nvSpPr>
            <p:cNvPr id="24580" name="TextBox 2"/>
            <p:cNvSpPr txBox="1">
              <a:spLocks noChangeArrowheads="1"/>
            </p:cNvSpPr>
            <p:nvPr/>
          </p:nvSpPr>
          <p:spPr bwMode="auto">
            <a:xfrm>
              <a:off x="853249" y="3078376"/>
              <a:ext cx="9228667" cy="2503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63500" indent="-635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إذا وردت النُّون أو الميم في القرآن الكريم مشدَّدة فإنها تُقّرأُ بإظهار الغُنَّة فيها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 بمقدار </a:t>
              </a:r>
              <a:r>
                <a:rPr lang="ar-BH" sz="2400" b="1" dirty="0">
                  <a:solidFill>
                    <a:srgbClr val="DE2A00"/>
                  </a:solidFill>
                  <a:latin typeface="Times New Roman" pitchFamily="18" charset="0"/>
                  <a:cs typeface="Times New Roman" pitchFamily="18" charset="0"/>
                </a:rPr>
                <a:t>ثلاث حركات. </a:t>
              </a:r>
              <a:r>
                <a:rPr lang="ar-BH" sz="2400" b="1" dirty="0">
                  <a:latin typeface="Times New Roman" pitchFamily="18" charset="0"/>
                  <a:cs typeface="Times New Roman" pitchFamily="18" charset="0"/>
                </a:rPr>
                <a:t>(التصحيح: حركتين)</a:t>
              </a: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marL="0" lvl="0" indent="0" algn="justLow" rtl="1" eaLnBrk="1" hangingPunct="1"/>
              <a:r>
                <a:rPr lang="ar-BH" sz="2500" b="1" dirty="0" smtClean="0">
                  <a:latin typeface="Times New Roman" pitchFamily="18" charset="0"/>
                  <a:cs typeface="Times New Roman" pitchFamily="18" charset="0"/>
                </a:rPr>
                <a:t>الغنّة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: صوت يخرج من الخيشوم (وهو أعلى </a:t>
              </a:r>
              <a:r>
                <a:rPr lang="ar-BH" sz="2500" b="1" dirty="0">
                  <a:solidFill>
                    <a:srgbClr val="DE2A00"/>
                  </a:solidFill>
                  <a:latin typeface="Times New Roman" pitchFamily="18" charset="0"/>
                  <a:cs typeface="Times New Roman" pitchFamily="18" charset="0"/>
                </a:rPr>
                <a:t>الفم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 وأقصاه من الداخل). </a:t>
              </a:r>
              <a:r>
                <a:rPr lang="ar-BH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(التصحيح: الأنف)</a:t>
              </a: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الحركة: مقدار قبض الإصبع أو بسطها. </a:t>
              </a:r>
              <a:endParaRPr lang="ar-BH" sz="2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274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أمثلة على النُّون والميم المشدّدتين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1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176740"/>
              </p:ext>
            </p:extLst>
          </p:nvPr>
        </p:nvGraphicFramePr>
        <p:xfrm>
          <a:off x="1540571" y="1232453"/>
          <a:ext cx="9236767" cy="3301473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0761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17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789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0545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>
                          <a:latin typeface="Times New Roman" pitchFamily="18" charset="0"/>
                          <a:cs typeface="Times New Roman" pitchFamily="18" charset="0"/>
                        </a:rPr>
                        <a:t>المثال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dirty="0">
                          <a:latin typeface="Times New Roman" pitchFamily="18" charset="0"/>
                          <a:cs typeface="Times New Roman" pitchFamily="18" charset="0"/>
                        </a:rPr>
                        <a:t>الحرف المشدّد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5777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إِنَّ</a:t>
                      </a:r>
                      <a:r>
                        <a:rPr lang="ar-SA" sz="3600" b="1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الْأَبْرَارَ لَفِي نَعِيمٍ </a:t>
                      </a:r>
                      <a:r>
                        <a:rPr lang="ar-SA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{المطففين/22}</a:t>
                      </a:r>
                      <a:endParaRPr lang="ar-BH" sz="36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النّون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7575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مَلِكِ </a:t>
                      </a:r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النَّاسِ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SA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{الناس/2}</a:t>
                      </a:r>
                      <a:r>
                        <a:rPr lang="ar-SA" sz="4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4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النّون</a:t>
                      </a:r>
                      <a:endParaRPr lang="ar-BH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0193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ثُمَّ</a:t>
                      </a:r>
                      <a:r>
                        <a:rPr lang="ar-SA" sz="3600" b="1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لَتَرَوُنَّهَا عَيْنَ الْيَقِينِ </a:t>
                      </a:r>
                      <a:r>
                        <a:rPr lang="ar-SA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{التكاثر/7}</a:t>
                      </a:r>
                      <a:endParaRPr lang="ar-BH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imes New Roman" pitchFamily="18" charset="0"/>
                          <a:cs typeface="Times New Roman" pitchFamily="18" charset="0"/>
                        </a:rPr>
                        <a:t>الميم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0169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justLow" rtl="1"/>
                      <a:r>
                        <a:rPr lang="ar-SA" sz="36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فَأَمَّا</a:t>
                      </a:r>
                      <a:r>
                        <a:rPr lang="ar-SA" sz="3600" b="1" dirty="0"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الْيَتِيمَ فَلَا تَقْهَرْ </a:t>
                      </a:r>
                      <a:r>
                        <a:rPr lang="ar-SA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{الضحى/9}</a:t>
                      </a:r>
                      <a:r>
                        <a:rPr lang="ar-SA" sz="4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 </a:t>
                      </a:r>
                      <a:endParaRPr lang="ar-BH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latin typeface="Times New Roman" pitchFamily="18" charset="0"/>
                          <a:cs typeface="Times New Roman" pitchFamily="18" charset="0"/>
                        </a:rPr>
                        <a:t>الميم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863698" y="4611756"/>
            <a:ext cx="10871200" cy="16150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فائدة</a:t>
            </a:r>
          </a:p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تسمى </a:t>
            </a:r>
            <a:r>
              <a:rPr lang="ar-BH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النّون </a:t>
            </a:r>
            <a:r>
              <a:rPr lang="ar-BH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والميم </a:t>
            </a:r>
            <a:r>
              <a:rPr lang="ar-BH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المشدّدتان </a:t>
            </a:r>
            <a:r>
              <a:rPr lang="ar-BH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الواقعتان في نهاية الكلمة متطرفتان. كما في المثال: (3،1)</a:t>
            </a:r>
          </a:p>
          <a:p>
            <a:pPr lvl="0" algn="just" rtl="1">
              <a:defRPr/>
            </a:pPr>
            <a:r>
              <a:rPr lang="ar-BH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تسمى </a:t>
            </a:r>
            <a:r>
              <a:rPr lang="ar-BH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النّون </a:t>
            </a:r>
            <a:r>
              <a:rPr lang="ar-BH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والميم </a:t>
            </a:r>
            <a:r>
              <a:rPr lang="ar-BH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المشدّدتان </a:t>
            </a:r>
            <a:r>
              <a:rPr lang="ar-BH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الواقعتان في وسط الكلمة متوسطتان. كما في المثال: (4،2)</a:t>
            </a:r>
          </a:p>
        </p:txBody>
      </p:sp>
    </p:spTree>
    <p:extLst>
      <p:ext uri="{BB962C8B-B14F-4D97-AF65-F5344CB8AC3E}">
        <p14:creationId xmlns:p14="http://schemas.microsoft.com/office/powerpoint/2010/main" val="343165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428</TotalTime>
  <Words>582</Words>
  <Application>Microsoft Office PowerPoint</Application>
  <PresentationFormat>Widescreen</PresentationFormat>
  <Paragraphs>117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Adobe Arabic</vt:lpstr>
      <vt:lpstr>Arial</vt:lpstr>
      <vt:lpstr>Calibri</vt:lpstr>
      <vt:lpstr>Calibri Light</vt:lpstr>
      <vt:lpstr>Franklin Gothic Book</vt:lpstr>
      <vt:lpstr>Tahoma</vt:lpstr>
      <vt:lpstr>Times New Roman</vt:lpstr>
      <vt:lpstr>Traditional Arabic</vt:lpstr>
      <vt:lpstr>Wingdings 2</vt:lpstr>
      <vt:lpstr>Office Theme</vt:lpstr>
      <vt:lpstr>PowerPoint Presentation</vt:lpstr>
      <vt:lpstr>أهداف الدرس</vt:lpstr>
      <vt:lpstr>تعريف الحرف المشدّد</vt:lpstr>
      <vt:lpstr>نشاط 1</vt:lpstr>
      <vt:lpstr>إجابة النشاط 1</vt:lpstr>
      <vt:lpstr>حكم النُّون والميم المشدّدتين</vt:lpstr>
      <vt:lpstr>نشاط 2</vt:lpstr>
      <vt:lpstr>إجابة النشاط 2</vt:lpstr>
      <vt:lpstr>أمثلة على النُّون والميم المشدّدتين</vt:lpstr>
      <vt:lpstr>نشاط 3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56</cp:revision>
  <dcterms:created xsi:type="dcterms:W3CDTF">2020-03-04T10:47:58Z</dcterms:created>
  <dcterms:modified xsi:type="dcterms:W3CDTF">2020-03-23T10:45:26Z</dcterms:modified>
</cp:coreProperties>
</file>