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56" r:id="rId3"/>
    <p:sldId id="257" r:id="rId4"/>
    <p:sldId id="258" r:id="rId5"/>
    <p:sldId id="259" r:id="rId6"/>
    <p:sldId id="271" r:id="rId7"/>
    <p:sldId id="273" r:id="rId8"/>
    <p:sldId id="272" r:id="rId9"/>
    <p:sldId id="274" r:id="rId10"/>
    <p:sldId id="275" r:id="rId11"/>
    <p:sldId id="276" r:id="rId12"/>
    <p:sldId id="277" r:id="rId13"/>
    <p:sldId id="278" r:id="rId14"/>
    <p:sldId id="279" r:id="rId15"/>
    <p:sldId id="263" r:id="rId16"/>
    <p:sldId id="264" r:id="rId17"/>
    <p:sldId id="265" r:id="rId18"/>
    <p:sldId id="266" r:id="rId19"/>
    <p:sldId id="267" r:id="rId20"/>
    <p:sldId id="268" r:id="rId21"/>
    <p:sldId id="269" r:id="rId22"/>
    <p:sldId id="27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50" d="100"/>
          <a:sy n="50" d="100"/>
        </p:scale>
        <p:origin x="-90" y="-52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90FB90-F9E9-4B30-B830-B01EA259031A}" type="datetimeFigureOut">
              <a:rPr lang="en-US" smtClean="0"/>
              <a:t>9/14/2018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050DC8-4864-4159-96DF-F55FBE6F969B}" type="slidenum">
              <a:rPr lang="en-US" smtClean="0"/>
              <a:t>‹#›</a:t>
            </a:fld>
            <a:endParaRPr lang="en-US"/>
          </a:p>
        </p:txBody>
      </p:sp>
    </p:spTree>
    <p:extLst>
      <p:ext uri="{BB962C8B-B14F-4D97-AF65-F5344CB8AC3E}">
        <p14:creationId xmlns:p14="http://schemas.microsoft.com/office/powerpoint/2010/main" val="2853982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txBox="1">
            <a:spLocks noGrp="1" noChangeArrowheads="1"/>
          </p:cNvSpPr>
          <p:nvPr/>
        </p:nvSpPr>
        <p:spPr bwMode="auto">
          <a:xfrm>
            <a:off x="15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E97CF7A-EC0A-4EA9-AEC7-2F163453BC41}" type="slidenum">
              <a:rPr lang="ar-SA" altLang="en-US" sz="1200">
                <a:solidFill>
                  <a:prstClr val="black"/>
                </a:solidFill>
              </a:rPr>
              <a:pPr eaLnBrk="1" hangingPunct="1"/>
              <a:t>2</a:t>
            </a:fld>
            <a:endParaRPr lang="en-US" altLang="en-US" sz="1200">
              <a:solidFill>
                <a:prstClr val="black"/>
              </a:solidFill>
            </a:endParaRPr>
          </a:p>
        </p:txBody>
      </p:sp>
      <p:sp>
        <p:nvSpPr>
          <p:cNvPr id="167939" name="Rectangle 2"/>
          <p:cNvSpPr>
            <a:spLocks noGrp="1" noRot="1" noChangeAspect="1" noChangeArrowheads="1" noTextEdit="1"/>
          </p:cNvSpPr>
          <p:nvPr>
            <p:ph type="sldImg"/>
          </p:nvPr>
        </p:nvSpPr>
        <p:spPr>
          <a:xfrm>
            <a:off x="90488" y="744538"/>
            <a:ext cx="6616700" cy="3722687"/>
          </a:xfrm>
          <a:ln/>
        </p:spPr>
      </p:sp>
      <p:sp>
        <p:nvSpPr>
          <p:cNvPr id="167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933867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8996CF-4FA1-4104-AD8F-9CFC9D85FBD2}"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E2741-647F-486F-9E0B-4B7322FF5770}" type="slidenum">
              <a:rPr lang="en-US" smtClean="0"/>
              <a:t>‹#›</a:t>
            </a:fld>
            <a:endParaRPr lang="en-US"/>
          </a:p>
        </p:txBody>
      </p:sp>
    </p:spTree>
    <p:extLst>
      <p:ext uri="{BB962C8B-B14F-4D97-AF65-F5344CB8AC3E}">
        <p14:creationId xmlns:p14="http://schemas.microsoft.com/office/powerpoint/2010/main" val="846950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8996CF-4FA1-4104-AD8F-9CFC9D85FBD2}"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E2741-647F-486F-9E0B-4B7322FF5770}" type="slidenum">
              <a:rPr lang="en-US" smtClean="0"/>
              <a:t>‹#›</a:t>
            </a:fld>
            <a:endParaRPr lang="en-US"/>
          </a:p>
        </p:txBody>
      </p:sp>
    </p:spTree>
    <p:extLst>
      <p:ext uri="{BB962C8B-B14F-4D97-AF65-F5344CB8AC3E}">
        <p14:creationId xmlns:p14="http://schemas.microsoft.com/office/powerpoint/2010/main" val="3459313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8996CF-4FA1-4104-AD8F-9CFC9D85FBD2}"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E2741-647F-486F-9E0B-4B7322FF5770}" type="slidenum">
              <a:rPr lang="en-US" smtClean="0"/>
              <a:t>‹#›</a:t>
            </a:fld>
            <a:endParaRPr lang="en-US"/>
          </a:p>
        </p:txBody>
      </p:sp>
    </p:spTree>
    <p:extLst>
      <p:ext uri="{BB962C8B-B14F-4D97-AF65-F5344CB8AC3E}">
        <p14:creationId xmlns:p14="http://schemas.microsoft.com/office/powerpoint/2010/main" val="2074317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66" name="Group 65"/>
          <p:cNvGrpSpPr/>
          <p:nvPr/>
        </p:nvGrpSpPr>
        <p:grpSpPr>
          <a:xfrm>
            <a:off x="1" y="1"/>
            <a:ext cx="307340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2533651"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2533651"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734736" y="5410203"/>
            <a:ext cx="2743200" cy="365125"/>
          </a:xfrm>
        </p:spPr>
        <p:txBody>
          <a:bodyPr/>
          <a:lstStyle/>
          <a:p>
            <a:endParaRPr lang="en-US" altLang="en-US">
              <a:solidFill>
                <a:prstClr val="white">
                  <a:tint val="75000"/>
                </a:prstClr>
              </a:solidFill>
            </a:endParaRPr>
          </a:p>
        </p:txBody>
      </p:sp>
      <p:sp>
        <p:nvSpPr>
          <p:cNvPr id="5" name="Footer Placeholder 4"/>
          <p:cNvSpPr>
            <a:spLocks noGrp="1"/>
          </p:cNvSpPr>
          <p:nvPr>
            <p:ph type="ftr" sz="quarter" idx="11"/>
          </p:nvPr>
        </p:nvSpPr>
        <p:spPr>
          <a:xfrm>
            <a:off x="2533650" y="5410203"/>
            <a:ext cx="5124887" cy="365125"/>
          </a:xfrm>
        </p:spPr>
        <p:txBody>
          <a:bodyPr/>
          <a:lstStyle/>
          <a:p>
            <a:endParaRPr lang="en-US" altLang="en-US">
              <a:solidFill>
                <a:prstClr val="white">
                  <a:tint val="75000"/>
                </a:prstClr>
              </a:solidFill>
            </a:endParaRPr>
          </a:p>
        </p:txBody>
      </p:sp>
      <p:sp>
        <p:nvSpPr>
          <p:cNvPr id="6" name="Slide Number Placeholder 5"/>
          <p:cNvSpPr>
            <a:spLocks noGrp="1"/>
          </p:cNvSpPr>
          <p:nvPr>
            <p:ph type="sldNum" sz="quarter" idx="12"/>
          </p:nvPr>
        </p:nvSpPr>
        <p:spPr>
          <a:xfrm>
            <a:off x="10554138" y="5410201"/>
            <a:ext cx="771089" cy="365125"/>
          </a:xfrm>
        </p:spPr>
        <p:txBody>
          <a:bodyPr/>
          <a:lstStyle/>
          <a:p>
            <a:fld id="{A6CB6CF9-7E80-4BD1-B0F4-8B0F8C03933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714731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1141414" y="618518"/>
            <a:ext cx="9905999" cy="1478570"/>
          </a:xfrm>
        </p:spPr>
        <p:txBody>
          <a:bodyPr/>
          <a:lstStyle/>
          <a:p>
            <a:r>
              <a:rPr lang="en-US" smtClean="0"/>
              <a:t>Click to edit Master title style</a:t>
            </a:r>
            <a:endParaRPr lang="en-US" dirty="0"/>
          </a:p>
        </p:txBody>
      </p:sp>
      <p:sp>
        <p:nvSpPr>
          <p:cNvPr id="48" name="Content Placeholder 2"/>
          <p:cNvSpPr>
            <a:spLocks noGrp="1"/>
          </p:cNvSpPr>
          <p:nvPr>
            <p:ph idx="1"/>
          </p:nvPr>
        </p:nvSpPr>
        <p:spPr>
          <a:xfrm>
            <a:off x="1141414" y="2249487"/>
            <a:ext cx="990599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9" name="Date Placeholder 3"/>
          <p:cNvSpPr>
            <a:spLocks noGrp="1"/>
          </p:cNvSpPr>
          <p:nvPr>
            <p:ph type="dt" sz="half" idx="10"/>
          </p:nvPr>
        </p:nvSpPr>
        <p:spPr>
          <a:xfrm>
            <a:off x="7456921" y="5883278"/>
            <a:ext cx="2743200" cy="365125"/>
          </a:xfrm>
        </p:spPr>
        <p:txBody>
          <a:bodyPr/>
          <a:lstStyle/>
          <a:p>
            <a:endParaRPr lang="en-US" altLang="en-US">
              <a:solidFill>
                <a:prstClr val="white">
                  <a:tint val="75000"/>
                </a:prstClr>
              </a:solidFill>
            </a:endParaRPr>
          </a:p>
        </p:txBody>
      </p:sp>
      <p:sp>
        <p:nvSpPr>
          <p:cNvPr id="50" name="Footer Placeholder 4"/>
          <p:cNvSpPr>
            <a:spLocks noGrp="1"/>
          </p:cNvSpPr>
          <p:nvPr>
            <p:ph type="ftr" sz="quarter" idx="11"/>
          </p:nvPr>
        </p:nvSpPr>
        <p:spPr>
          <a:xfrm>
            <a:off x="1141412" y="5883277"/>
            <a:ext cx="6239309" cy="365125"/>
          </a:xfrm>
        </p:spPr>
        <p:txBody>
          <a:bodyPr/>
          <a:lstStyle/>
          <a:p>
            <a:endParaRPr lang="en-US" altLang="en-US">
              <a:solidFill>
                <a:prstClr val="white">
                  <a:tint val="75000"/>
                </a:prstClr>
              </a:solidFill>
            </a:endParaRPr>
          </a:p>
        </p:txBody>
      </p:sp>
      <p:sp>
        <p:nvSpPr>
          <p:cNvPr id="51" name="Slide Number Placeholder 5"/>
          <p:cNvSpPr>
            <a:spLocks noGrp="1"/>
          </p:cNvSpPr>
          <p:nvPr>
            <p:ph type="sldNum" sz="quarter" idx="12"/>
          </p:nvPr>
        </p:nvSpPr>
        <p:spPr>
          <a:xfrm>
            <a:off x="10276322" y="5883276"/>
            <a:ext cx="771089" cy="365125"/>
          </a:xfrm>
        </p:spPr>
        <p:txBody>
          <a:bodyPr/>
          <a:lstStyle/>
          <a:p>
            <a:fld id="{F86F8DC2-EC83-4095-BEBC-10B4DA9FC4E2}"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3002175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8"/>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lt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5F92C26D-8928-422B-937B-189EAADBC1D6}"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3522230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1"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1"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2DF27AD-4E84-4B1E-AEC3-A916C717EDCC}"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40338241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8"/>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38537" y="2249486"/>
            <a:ext cx="45812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1" y="3073399"/>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69323" y="2249485"/>
            <a:ext cx="4578087"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9"/>
            <a:ext cx="487521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lt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6A8069B7-7575-4AC1-A5AE-E95CA7502B67}"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297760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lt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57F432F-945A-412E-B403-447B040CCA8F}"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19184610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lt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40631F53-B42B-4737-ABE3-9D70B6402A47}"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20953991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6"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1"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6"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5AFD77-48DF-4FB0-B1E9-9874E7CE30E8}"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1662157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8996CF-4FA1-4104-AD8F-9CFC9D85FBD2}"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E2741-647F-486F-9E0B-4B7322FF5770}" type="slidenum">
              <a:rPr lang="en-US" smtClean="0"/>
              <a:t>‹#›</a:t>
            </a:fld>
            <a:endParaRPr lang="en-US"/>
          </a:p>
        </p:txBody>
      </p:sp>
    </p:spTree>
    <p:extLst>
      <p:ext uri="{BB962C8B-B14F-4D97-AF65-F5344CB8AC3E}">
        <p14:creationId xmlns:p14="http://schemas.microsoft.com/office/powerpoint/2010/main" val="18249051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5" y="609600"/>
            <a:ext cx="5005283"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443822" y="609600"/>
            <a:ext cx="4603591"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412" y="2249486"/>
            <a:ext cx="5005285"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E6469927-D93A-4C3B-ADBD-DBAE22BD63A8}"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8568102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4304666"/>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5"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5"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19134041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7"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1" y="4419601"/>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35359011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1"/>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5"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3"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
        <p:nvSpPr>
          <p:cNvPr id="52" name="TextBox 51"/>
          <p:cNvSpPr txBox="1"/>
          <p:nvPr/>
        </p:nvSpPr>
        <p:spPr>
          <a:xfrm>
            <a:off x="928772" y="7184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rtl="1" fontAlgn="base">
              <a:spcAft>
                <a:spcPct val="0"/>
              </a:spcAft>
            </a:pPr>
            <a:r>
              <a:rPr lang="en-US" sz="8000" dirty="0">
                <a:solidFill>
                  <a:prstClr val="white"/>
                </a:solidFill>
                <a:effectLst/>
              </a:rPr>
              <a:t>“</a:t>
            </a:r>
          </a:p>
        </p:txBody>
      </p:sp>
      <p:sp>
        <p:nvSpPr>
          <p:cNvPr id="53" name="TextBox 52"/>
          <p:cNvSpPr txBox="1"/>
          <p:nvPr/>
        </p:nvSpPr>
        <p:spPr>
          <a:xfrm>
            <a:off x="10423297"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rtl="1" fontAlgn="base">
              <a:spcAft>
                <a:spcPct val="0"/>
              </a:spcAft>
            </a:pPr>
            <a:r>
              <a:rPr lang="en-US" sz="8000" dirty="0">
                <a:solidFill>
                  <a:prstClr val="white"/>
                </a:solidFill>
                <a:effectLst/>
              </a:rPr>
              <a:t>”</a:t>
            </a:r>
          </a:p>
        </p:txBody>
      </p:sp>
    </p:spTree>
    <p:extLst>
      <p:ext uri="{BB962C8B-B14F-4D97-AF65-F5344CB8AC3E}">
        <p14:creationId xmlns:p14="http://schemas.microsoft.com/office/powerpoint/2010/main" val="24418552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2" y="2134043"/>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5"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32339988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4" y="609600"/>
            <a:ext cx="9905999"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1" y="2674463"/>
            <a:ext cx="319689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41412" y="3360263"/>
            <a:ext cx="3195243"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8" y="2677635"/>
            <a:ext cx="3184385"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14767" y="3363435"/>
            <a:ext cx="3185277"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3" y="2674463"/>
            <a:ext cx="3194968"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3"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endParaRPr lang="en-US" alt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lt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13686286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3"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60"/>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4"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8"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4"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3" y="4980856"/>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endParaRPr lang="en-US" altLang="en-US">
              <a:solidFill>
                <a:prstClr val="white">
                  <a:tint val="75000"/>
                </a:prstClr>
              </a:solidFill>
            </a:endParaRPr>
          </a:p>
        </p:txBody>
      </p:sp>
      <p:sp>
        <p:nvSpPr>
          <p:cNvPr id="4" name="Footer Placeholder 3"/>
          <p:cNvSpPr>
            <a:spLocks noGrp="1"/>
          </p:cNvSpPr>
          <p:nvPr>
            <p:ph type="ftr" sz="quarter" idx="11"/>
          </p:nvPr>
        </p:nvSpPr>
        <p:spPr/>
        <p:txBody>
          <a:bodyPr/>
          <a:lstStyle>
            <a:lvl1pPr>
              <a:defRPr cap="all" baseline="0"/>
            </a:lvl1pPr>
          </a:lstStyle>
          <a:p>
            <a:endParaRPr lang="en-US" alt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01370252-3C74-49D3-A4E6-ECE8EBCBE870}"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7863167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CCD02CF7-3DE9-42E5-9EAD-EB24B6C0642B}"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8814916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1" y="609601"/>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601"/>
            <a:ext cx="7748591"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63C7DB8A-8136-44AD-8E0C-8C54F96D9C23}" type="slidenum">
              <a:rPr lang="ar-SA" altLang="en-US" smtClean="0">
                <a:solidFill>
                  <a:prstClr val="white">
                    <a:tint val="75000"/>
                  </a:prstClr>
                </a:solidFill>
              </a:rPr>
              <a:pPr/>
              <a:t>‹#›</a:t>
            </a:fld>
            <a:endParaRPr lang="en-US" altLang="en-US">
              <a:solidFill>
                <a:prstClr val="white">
                  <a:tint val="75000"/>
                </a:prstClr>
              </a:solidFill>
            </a:endParaRPr>
          </a:p>
        </p:txBody>
      </p:sp>
    </p:spTree>
    <p:extLst>
      <p:ext uri="{BB962C8B-B14F-4D97-AF65-F5344CB8AC3E}">
        <p14:creationId xmlns:p14="http://schemas.microsoft.com/office/powerpoint/2010/main" val="3749297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8996CF-4FA1-4104-AD8F-9CFC9D85FBD2}"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E2741-647F-486F-9E0B-4B7322FF5770}" type="slidenum">
              <a:rPr lang="en-US" smtClean="0"/>
              <a:t>‹#›</a:t>
            </a:fld>
            <a:endParaRPr lang="en-US"/>
          </a:p>
        </p:txBody>
      </p:sp>
    </p:spTree>
    <p:extLst>
      <p:ext uri="{BB962C8B-B14F-4D97-AF65-F5344CB8AC3E}">
        <p14:creationId xmlns:p14="http://schemas.microsoft.com/office/powerpoint/2010/main" val="1084057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8996CF-4FA1-4104-AD8F-9CFC9D85FBD2}"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E2741-647F-486F-9E0B-4B7322FF5770}" type="slidenum">
              <a:rPr lang="en-US" smtClean="0"/>
              <a:t>‹#›</a:t>
            </a:fld>
            <a:endParaRPr lang="en-US"/>
          </a:p>
        </p:txBody>
      </p:sp>
    </p:spTree>
    <p:extLst>
      <p:ext uri="{BB962C8B-B14F-4D97-AF65-F5344CB8AC3E}">
        <p14:creationId xmlns:p14="http://schemas.microsoft.com/office/powerpoint/2010/main" val="2905084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8996CF-4FA1-4104-AD8F-9CFC9D85FBD2}" type="datetimeFigureOut">
              <a:rPr lang="en-US" smtClean="0"/>
              <a:t>9/14/2018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9E2741-647F-486F-9E0B-4B7322FF5770}" type="slidenum">
              <a:rPr lang="en-US" smtClean="0"/>
              <a:t>‹#›</a:t>
            </a:fld>
            <a:endParaRPr lang="en-US"/>
          </a:p>
        </p:txBody>
      </p:sp>
    </p:spTree>
    <p:extLst>
      <p:ext uri="{BB962C8B-B14F-4D97-AF65-F5344CB8AC3E}">
        <p14:creationId xmlns:p14="http://schemas.microsoft.com/office/powerpoint/2010/main" val="3248866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8996CF-4FA1-4104-AD8F-9CFC9D85FBD2}" type="datetimeFigureOut">
              <a:rPr lang="en-US" smtClean="0"/>
              <a:t>9/14/2018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9E2741-647F-486F-9E0B-4B7322FF5770}" type="slidenum">
              <a:rPr lang="en-US" smtClean="0"/>
              <a:t>‹#›</a:t>
            </a:fld>
            <a:endParaRPr lang="en-US"/>
          </a:p>
        </p:txBody>
      </p:sp>
    </p:spTree>
    <p:extLst>
      <p:ext uri="{BB962C8B-B14F-4D97-AF65-F5344CB8AC3E}">
        <p14:creationId xmlns:p14="http://schemas.microsoft.com/office/powerpoint/2010/main" val="1374997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8996CF-4FA1-4104-AD8F-9CFC9D85FBD2}" type="datetimeFigureOut">
              <a:rPr lang="en-US" smtClean="0"/>
              <a:t>9/14/2018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9E2741-647F-486F-9E0B-4B7322FF5770}" type="slidenum">
              <a:rPr lang="en-US" smtClean="0"/>
              <a:t>‹#›</a:t>
            </a:fld>
            <a:endParaRPr lang="en-US"/>
          </a:p>
        </p:txBody>
      </p:sp>
    </p:spTree>
    <p:extLst>
      <p:ext uri="{BB962C8B-B14F-4D97-AF65-F5344CB8AC3E}">
        <p14:creationId xmlns:p14="http://schemas.microsoft.com/office/powerpoint/2010/main" val="2757309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8996CF-4FA1-4104-AD8F-9CFC9D85FBD2}"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E2741-647F-486F-9E0B-4B7322FF5770}" type="slidenum">
              <a:rPr lang="en-US" smtClean="0"/>
              <a:t>‹#›</a:t>
            </a:fld>
            <a:endParaRPr lang="en-US"/>
          </a:p>
        </p:txBody>
      </p:sp>
    </p:spTree>
    <p:extLst>
      <p:ext uri="{BB962C8B-B14F-4D97-AF65-F5344CB8AC3E}">
        <p14:creationId xmlns:p14="http://schemas.microsoft.com/office/powerpoint/2010/main" val="3950784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8996CF-4FA1-4104-AD8F-9CFC9D85FBD2}"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E2741-647F-486F-9E0B-4B7322FF5770}" type="slidenum">
              <a:rPr lang="en-US" smtClean="0"/>
              <a:t>‹#›</a:t>
            </a:fld>
            <a:endParaRPr lang="en-US"/>
          </a:p>
        </p:txBody>
      </p:sp>
    </p:spTree>
    <p:extLst>
      <p:ext uri="{BB962C8B-B14F-4D97-AF65-F5344CB8AC3E}">
        <p14:creationId xmlns:p14="http://schemas.microsoft.com/office/powerpoint/2010/main" val="2606622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8996CF-4FA1-4104-AD8F-9CFC9D85FBD2}" type="datetimeFigureOut">
              <a:rPr lang="en-US" smtClean="0"/>
              <a:t>9/14/2018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9E2741-647F-486F-9E0B-4B7322FF5770}" type="slidenum">
              <a:rPr lang="en-US" smtClean="0"/>
              <a:t>‹#›</a:t>
            </a:fld>
            <a:endParaRPr lang="en-US"/>
          </a:p>
        </p:txBody>
      </p:sp>
    </p:spTree>
    <p:extLst>
      <p:ext uri="{BB962C8B-B14F-4D97-AF65-F5344CB8AC3E}">
        <p14:creationId xmlns:p14="http://schemas.microsoft.com/office/powerpoint/2010/main" val="18218419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9051" y="1"/>
            <a:ext cx="12055699"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4" y="618518"/>
            <a:ext cx="99059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4"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8"/>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1" fontAlgn="base">
              <a:spcBef>
                <a:spcPct val="0"/>
              </a:spcBef>
              <a:spcAft>
                <a:spcPct val="0"/>
              </a:spcAft>
            </a:pPr>
            <a:endParaRPr lang="en-US" altLang="en-US">
              <a:solidFill>
                <a:prstClr val="white">
                  <a:tint val="75000"/>
                </a:prstClr>
              </a:solidFill>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3"/>
          </p:nvPr>
        </p:nvSpPr>
        <p:spPr>
          <a:xfrm>
            <a:off x="1141412" y="5883277"/>
            <a:ext cx="6239309" cy="365125"/>
          </a:xfrm>
          <a:prstGeom prst="rect">
            <a:avLst/>
          </a:prstGeom>
        </p:spPr>
        <p:txBody>
          <a:bodyPr vert="horz" lIns="91440" tIns="45720" rIns="91440" bIns="45720" rtlCol="0" anchor="ctr"/>
          <a:lstStyle>
            <a:lvl1pPr algn="l">
              <a:defRPr sz="1050">
                <a:solidFill>
                  <a:schemeClr val="tx1">
                    <a:tint val="75000"/>
                  </a:schemeClr>
                </a:solidFill>
              </a:defRPr>
            </a:lvl1pPr>
          </a:lstStyle>
          <a:p>
            <a:pPr rtl="1" fontAlgn="base">
              <a:spcBef>
                <a:spcPct val="0"/>
              </a:spcBef>
              <a:spcAft>
                <a:spcPct val="0"/>
              </a:spcAft>
            </a:pPr>
            <a:endParaRPr lang="en-US" altLang="en-US">
              <a:solidFill>
                <a:prstClr val="white">
                  <a:tint val="75000"/>
                </a:prstClr>
              </a:solidFill>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10276322" y="5883276"/>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1" fontAlgn="base">
              <a:spcBef>
                <a:spcPct val="0"/>
              </a:spcBef>
              <a:spcAft>
                <a:spcPct val="0"/>
              </a:spcAft>
            </a:pPr>
            <a:fld id="{01370252-3C74-49D3-A4E6-ECE8EBCBE870}" type="slidenum">
              <a:rPr lang="ar-SA" altLang="en-US" smtClean="0">
                <a:solidFill>
                  <a:prstClr val="white">
                    <a:tint val="75000"/>
                  </a:prstClr>
                </a:solidFill>
                <a:latin typeface="Arial" panose="020B0604020202020204" pitchFamily="34" charset="0"/>
              </a:rPr>
              <a:pPr rtl="1" fontAlgn="base">
                <a:spcBef>
                  <a:spcPct val="0"/>
                </a:spcBef>
                <a:spcAft>
                  <a:spcPct val="0"/>
                </a:spcAft>
              </a:pPr>
              <a:t>‹#›</a:t>
            </a:fld>
            <a:endParaRPr lang="en-US" altLang="en-US">
              <a:solidFill>
                <a:prstClr val="white">
                  <a:tint val="75000"/>
                </a:prst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543068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080" y="1914843"/>
            <a:ext cx="9144000" cy="2387600"/>
          </a:xfrm>
        </p:spPr>
        <p:style>
          <a:lnRef idx="0">
            <a:schemeClr val="accent4"/>
          </a:lnRef>
          <a:fillRef idx="3">
            <a:schemeClr val="accent4"/>
          </a:fillRef>
          <a:effectRef idx="3">
            <a:schemeClr val="accent4"/>
          </a:effectRef>
          <a:fontRef idx="minor">
            <a:schemeClr val="lt1"/>
          </a:fontRef>
        </p:style>
        <p:txBody>
          <a:bodyPr/>
          <a:lstStyle/>
          <a:p>
            <a:pPr lvl="0">
              <a:lnSpc>
                <a:spcPct val="100000"/>
              </a:lnSpc>
              <a:spcBef>
                <a:spcPts val="0"/>
              </a:spcBef>
            </a:pPr>
            <a:r>
              <a:rPr lang="ar-JO"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Calibri" panose="020F0502020204030204"/>
                <a:ea typeface="+mn-ea"/>
                <a:cs typeface="Arial" panose="020B0604020202020204" pitchFamily="34" charset="0"/>
              </a:rPr>
              <a:t>الإستثمار العقاري</a:t>
            </a:r>
            <a:r>
              <a:rPr lang="en-US"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Calibri" panose="020F0502020204030204"/>
                <a:ea typeface="+mn-ea"/>
                <a:cs typeface="+mn-cs"/>
              </a:rPr>
              <a:t/>
            </a:r>
            <a:br>
              <a:rPr lang="en-US"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Calibri" panose="020F0502020204030204"/>
                <a:ea typeface="+mn-ea"/>
                <a:cs typeface="+mn-cs"/>
              </a:rPr>
            </a:br>
            <a:r>
              <a:rPr lang="ar-JO"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Calibri" panose="020F0502020204030204"/>
                <a:ea typeface="+mn-ea"/>
                <a:cs typeface="+mn-cs"/>
              </a:rPr>
              <a:t> الفصل  الثاني</a:t>
            </a:r>
            <a:endParaRPr lang="en-US"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29289985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21664" y="399651"/>
            <a:ext cx="10290048" cy="5386090"/>
          </a:xfrm>
          <a:prstGeom prst="rect">
            <a:avLst/>
          </a:prstGeom>
        </p:spPr>
        <p:txBody>
          <a:bodyPr wrap="square">
            <a:spAutoFit/>
          </a:bodyPr>
          <a:lstStyle/>
          <a:p>
            <a:pPr marL="342900" marR="0" lvl="0" indent="-342900" algn="justLow" rtl="1">
              <a:spcBef>
                <a:spcPts val="0"/>
              </a:spcBef>
              <a:spcAft>
                <a:spcPts val="0"/>
              </a:spcAft>
              <a:buFont typeface="Wingdings" panose="05000000000000000000" pitchFamily="2" charset="2"/>
              <a:buChar char=""/>
              <a:tabLst>
                <a:tab pos="457200" algn="l"/>
              </a:tabLst>
            </a:pPr>
            <a:r>
              <a:rPr lang="ar-EG" sz="3200" dirty="0">
                <a:latin typeface="Times New Roman" panose="02020603050405020304" pitchFamily="18" charset="0"/>
                <a:ea typeface="Times New Roman" panose="02020603050405020304" pitchFamily="18" charset="0"/>
                <a:cs typeface="Simplified Arabic" panose="02020603050405020304" pitchFamily="18" charset="-78"/>
              </a:rPr>
              <a:t>قلة الخبرات التى تعمل فى مجال قروض الدرجة الثانية والتى تستطيع تسعير هذه القروض (اى تحديد سعر الفائدة للمقترض) وبالتالى فان هذا المجال يتسم بالمخاطرة منذ البداية</a:t>
            </a:r>
            <a:r>
              <a:rPr lang="ar-EG" sz="3200" dirty="0" smtClean="0">
                <a:latin typeface="Times New Roman" panose="02020603050405020304" pitchFamily="18" charset="0"/>
                <a:ea typeface="Times New Roman" panose="02020603050405020304" pitchFamily="18" charset="0"/>
                <a:cs typeface="Simplified Arabic" panose="02020603050405020304" pitchFamily="18" charset="-78"/>
              </a:rPr>
              <a:t>.</a:t>
            </a:r>
            <a:endParaRPr lang="ar-JO" sz="3200"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Low" rtl="1">
              <a:spcBef>
                <a:spcPts val="0"/>
              </a:spcBef>
              <a:spcAft>
                <a:spcPts val="0"/>
              </a:spcAft>
              <a:buFont typeface="Wingdings" panose="05000000000000000000" pitchFamily="2" charset="2"/>
              <a:buChar char=""/>
              <a:tabLst>
                <a:tab pos="457200" algn="l"/>
              </a:tabLst>
            </a:pPr>
            <a:endParaRPr lang="en-US" sz="2800" dirty="0">
              <a:latin typeface="Times New Roman" panose="02020603050405020304" pitchFamily="18" charset="0"/>
              <a:ea typeface="Times New Roman" panose="02020603050405020304" pitchFamily="18" charset="0"/>
            </a:endParaRPr>
          </a:p>
          <a:p>
            <a:pPr marL="342900" marR="0" lvl="0" indent="-342900" algn="justLow" rtl="1">
              <a:spcBef>
                <a:spcPts val="0"/>
              </a:spcBef>
              <a:spcAft>
                <a:spcPts val="0"/>
              </a:spcAft>
              <a:buFont typeface="Wingdings" panose="05000000000000000000" pitchFamily="2" charset="2"/>
              <a:buChar char=""/>
              <a:tabLst>
                <a:tab pos="457200" algn="l"/>
              </a:tabLst>
            </a:pPr>
            <a:r>
              <a:rPr lang="ar-EG" sz="3200" dirty="0">
                <a:latin typeface="Times New Roman" panose="02020603050405020304" pitchFamily="18" charset="0"/>
                <a:ea typeface="Times New Roman" panose="02020603050405020304" pitchFamily="18" charset="0"/>
                <a:cs typeface="Simplified Arabic" panose="02020603050405020304" pitchFamily="18" charset="-78"/>
              </a:rPr>
              <a:t>ارتفاع سعر الفائدة على </a:t>
            </a:r>
            <a:r>
              <a:rPr lang="ar-EG" sz="3200" dirty="0" smtClean="0">
                <a:latin typeface="Times New Roman" panose="02020603050405020304" pitchFamily="18" charset="0"/>
                <a:ea typeface="Times New Roman" panose="02020603050405020304" pitchFamily="18" charset="0"/>
                <a:cs typeface="Simplified Arabic" panose="02020603050405020304" pitchFamily="18" charset="-78"/>
              </a:rPr>
              <a:t>القروض </a:t>
            </a:r>
            <a:r>
              <a:rPr lang="ar-EG" sz="3200" dirty="0">
                <a:latin typeface="Times New Roman" panose="02020603050405020304" pitchFamily="18" charset="0"/>
                <a:ea typeface="Times New Roman" panose="02020603050405020304" pitchFamily="18" charset="0"/>
                <a:cs typeface="Simplified Arabic" panose="02020603050405020304" pitchFamily="18" charset="-78"/>
              </a:rPr>
              <a:t>وتعتمد هذه القروض على فائدة متغيرة ترتفع لارتفاع الفائدة المركزية وتنخفض لانخفاضها وغالبا ما تكون هذه الفوائد أعلى من فوائد السوق لمجرد نوعية العملاء </a:t>
            </a:r>
            <a:r>
              <a:rPr lang="ar-EG" sz="3200" dirty="0" smtClean="0">
                <a:latin typeface="Times New Roman" panose="02020603050405020304" pitchFamily="18" charset="0"/>
                <a:ea typeface="Times New Roman" panose="02020603050405020304" pitchFamily="18" charset="0"/>
                <a:cs typeface="Simplified Arabic" panose="02020603050405020304" pitchFamily="18" charset="-78"/>
              </a:rPr>
              <a:t>.</a:t>
            </a:r>
            <a:endParaRPr lang="ar-JO" sz="3200"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Low" rtl="1">
              <a:spcBef>
                <a:spcPts val="0"/>
              </a:spcBef>
              <a:spcAft>
                <a:spcPts val="0"/>
              </a:spcAft>
              <a:buFont typeface="Wingdings" panose="05000000000000000000" pitchFamily="2" charset="2"/>
              <a:buChar char=""/>
              <a:tabLst>
                <a:tab pos="457200" algn="l"/>
              </a:tabLst>
            </a:pPr>
            <a:endParaRPr lang="en-US" sz="2800" dirty="0">
              <a:latin typeface="Times New Roman" panose="02020603050405020304" pitchFamily="18" charset="0"/>
              <a:ea typeface="Times New Roman" panose="02020603050405020304" pitchFamily="18" charset="0"/>
            </a:endParaRPr>
          </a:p>
          <a:p>
            <a:pPr marL="342900" marR="0" lvl="0" indent="-342900" algn="justLow" rtl="1">
              <a:spcBef>
                <a:spcPts val="0"/>
              </a:spcBef>
              <a:spcAft>
                <a:spcPts val="0"/>
              </a:spcAft>
              <a:buFont typeface="Wingdings" panose="05000000000000000000" pitchFamily="2" charset="2"/>
              <a:buChar char=""/>
              <a:tabLst>
                <a:tab pos="457200" algn="l"/>
              </a:tabLst>
            </a:pPr>
            <a:r>
              <a:rPr lang="ar-EG" sz="3200" dirty="0" smtClean="0">
                <a:latin typeface="Times New Roman" panose="02020603050405020304" pitchFamily="18" charset="0"/>
                <a:ea typeface="Times New Roman" panose="02020603050405020304" pitchFamily="18" charset="0"/>
                <a:cs typeface="Simplified Arabic" panose="02020603050405020304" pitchFamily="18" charset="-78"/>
              </a:rPr>
              <a:t>تعاملت </a:t>
            </a:r>
            <a:r>
              <a:rPr lang="ar-EG" sz="3200" dirty="0">
                <a:latin typeface="Times New Roman" panose="02020603050405020304" pitchFamily="18" charset="0"/>
                <a:ea typeface="Times New Roman" panose="02020603050405020304" pitchFamily="18" charset="0"/>
                <a:cs typeface="Simplified Arabic" panose="02020603050405020304" pitchFamily="18" charset="-78"/>
              </a:rPr>
              <a:t>بعض الأسر مع العقارات السكنية على إنها فرص استثمارية لا يمكن إضاعتها وازداد الطلب على القروض لحجز عقارات قبل أن ترتفع أسعارها أكثر .</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997943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5488" y="348525"/>
            <a:ext cx="11167872" cy="1200329"/>
          </a:xfrm>
          <a:prstGeom prst="rect">
            <a:avLst/>
          </a:prstGeom>
        </p:spPr>
        <p:txBody>
          <a:bodyPr wrap="square">
            <a:spAutoFit/>
          </a:bodyPr>
          <a:lstStyle/>
          <a:p>
            <a:pPr algn="r" rtl="1"/>
            <a:r>
              <a:rPr lang="ar-JO" sz="3600" dirty="0" smtClean="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و</a:t>
            </a:r>
            <a:r>
              <a:rPr lang="ar-EG" sz="3600" dirty="0" smtClean="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بسبب </a:t>
            </a:r>
            <a:r>
              <a:rPr lang="ar-EG" sz="3600"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تنافس بنوك التمويل العقارى فيما بينها للتوسع فى حجم الإقراض لديها وقد أدى ذلك </a:t>
            </a:r>
            <a:r>
              <a:rPr lang="ar-EG" sz="3600" dirty="0" smtClean="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إلى</a:t>
            </a:r>
            <a:r>
              <a:rPr lang="ar-JO" sz="3600" dirty="0" smtClean="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 الامور التالية</a:t>
            </a:r>
            <a:r>
              <a:rPr lang="ar-EG" sz="3600" dirty="0" smtClean="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 </a:t>
            </a:r>
            <a:r>
              <a:rPr lang="ar-EG" sz="3600"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a:t>
            </a:r>
            <a:endParaRPr lang="en-US" sz="3600" dirty="0">
              <a:solidFill>
                <a:srgbClr val="FF0000"/>
              </a:solidFill>
            </a:endParaRPr>
          </a:p>
        </p:txBody>
      </p:sp>
      <p:sp>
        <p:nvSpPr>
          <p:cNvPr id="3" name="Rectangle 2"/>
          <p:cNvSpPr/>
          <p:nvPr/>
        </p:nvSpPr>
        <p:spPr>
          <a:xfrm>
            <a:off x="475488" y="2341334"/>
            <a:ext cx="11167872" cy="3847207"/>
          </a:xfrm>
          <a:prstGeom prst="rect">
            <a:avLst/>
          </a:prstGeom>
        </p:spPr>
        <p:txBody>
          <a:bodyPr wrap="square">
            <a:spAutoFit/>
          </a:bodyPr>
          <a:lstStyle/>
          <a:p>
            <a:pPr marL="342900" marR="0" lvl="0" indent="-342900" algn="r" rtl="1">
              <a:spcBef>
                <a:spcPts val="0"/>
              </a:spcBef>
              <a:spcAft>
                <a:spcPts val="0"/>
              </a:spcAft>
              <a:buFont typeface="Wingdings" panose="05000000000000000000" pitchFamily="2" charset="2"/>
              <a:buChar char=""/>
              <a:tabLst>
                <a:tab pos="457200" algn="l"/>
              </a:tabLst>
            </a:pPr>
            <a:r>
              <a:rPr lang="ar-JO" sz="3600" dirty="0" smtClean="0">
                <a:latin typeface="Times New Roman" panose="02020603050405020304" pitchFamily="18" charset="0"/>
                <a:ea typeface="Times New Roman" panose="02020603050405020304" pitchFamily="18" charset="0"/>
                <a:cs typeface="Simplified Arabic" panose="02020603050405020304" pitchFamily="18" charset="-78"/>
              </a:rPr>
              <a:t>ت</a:t>
            </a:r>
            <a:r>
              <a:rPr lang="ar-EG" sz="3600" dirty="0" smtClean="0">
                <a:latin typeface="Times New Roman" panose="02020603050405020304" pitchFamily="18" charset="0"/>
                <a:ea typeface="Times New Roman" panose="02020603050405020304" pitchFamily="18" charset="0"/>
                <a:cs typeface="Simplified Arabic" panose="02020603050405020304" pitchFamily="18" charset="-78"/>
              </a:rPr>
              <a:t>سهيل </a:t>
            </a:r>
            <a:r>
              <a:rPr lang="ar-EG" sz="3600" dirty="0">
                <a:latin typeface="Times New Roman" panose="02020603050405020304" pitchFamily="18" charset="0"/>
                <a:ea typeface="Times New Roman" panose="02020603050405020304" pitchFamily="18" charset="0"/>
                <a:cs typeface="Simplified Arabic" panose="02020603050405020304" pitchFamily="18" charset="-78"/>
              </a:rPr>
              <a:t>معايير مراجعة إجراءات القروض حيث لم تتحرى الجهات المقرضة الدقة اللازمة فى فحص بيانات الدخل المقدمة من المقترضين </a:t>
            </a:r>
            <a:r>
              <a:rPr lang="ar-EG" sz="3600" dirty="0" smtClean="0">
                <a:latin typeface="Times New Roman" panose="02020603050405020304" pitchFamily="18" charset="0"/>
                <a:ea typeface="Times New Roman" panose="02020603050405020304" pitchFamily="18" charset="0"/>
                <a:cs typeface="Simplified Arabic" panose="02020603050405020304" pitchFamily="18" charset="-78"/>
              </a:rPr>
              <a:t>.</a:t>
            </a:r>
            <a:endParaRPr lang="ar-JO" sz="3600"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r" rtl="1">
              <a:spcBef>
                <a:spcPts val="0"/>
              </a:spcBef>
              <a:spcAft>
                <a:spcPts val="0"/>
              </a:spcAft>
              <a:buFont typeface="Wingdings" panose="05000000000000000000" pitchFamily="2" charset="2"/>
              <a:buChar char=""/>
              <a:tabLst>
                <a:tab pos="457200" algn="l"/>
              </a:tabLst>
            </a:pPr>
            <a:endParaRPr lang="en-US" sz="3200" dirty="0">
              <a:latin typeface="Times New Roman" panose="02020603050405020304" pitchFamily="18" charset="0"/>
              <a:ea typeface="Times New Roman" panose="02020603050405020304" pitchFamily="18" charset="0"/>
            </a:endParaRPr>
          </a:p>
          <a:p>
            <a:pPr marL="342900" marR="0" lvl="0" indent="-342900" algn="justLow" rtl="1">
              <a:spcBef>
                <a:spcPts val="0"/>
              </a:spcBef>
              <a:spcAft>
                <a:spcPts val="0"/>
              </a:spcAft>
              <a:buFont typeface="Wingdings" panose="05000000000000000000" pitchFamily="2" charset="2"/>
              <a:buChar char=""/>
              <a:tabLst>
                <a:tab pos="457200" algn="l"/>
              </a:tabLst>
            </a:pPr>
            <a:r>
              <a:rPr lang="ar-EG" sz="3600" dirty="0">
                <a:latin typeface="Times New Roman" panose="02020603050405020304" pitchFamily="18" charset="0"/>
                <a:ea typeface="Times New Roman" panose="02020603050405020304" pitchFamily="18" charset="0"/>
                <a:cs typeface="Simplified Arabic" panose="02020603050405020304" pitchFamily="18" charset="-78"/>
              </a:rPr>
              <a:t>تقديم أسعار فائدة تشجيعية تقل 2% عن السعر النهائى المعلن </a:t>
            </a:r>
            <a:r>
              <a:rPr lang="ar-EG" sz="3600" dirty="0" smtClean="0">
                <a:latin typeface="Times New Roman" panose="02020603050405020304" pitchFamily="18" charset="0"/>
                <a:ea typeface="Times New Roman" panose="02020603050405020304" pitchFamily="18" charset="0"/>
                <a:cs typeface="Simplified Arabic" panose="02020603050405020304" pitchFamily="18" charset="-78"/>
              </a:rPr>
              <a:t>.</a:t>
            </a:r>
            <a:endParaRPr lang="ar-JO" sz="3600"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Low" rtl="1">
              <a:spcBef>
                <a:spcPts val="0"/>
              </a:spcBef>
              <a:spcAft>
                <a:spcPts val="0"/>
              </a:spcAft>
              <a:buFont typeface="Wingdings" panose="05000000000000000000" pitchFamily="2" charset="2"/>
              <a:buChar char=""/>
              <a:tabLst>
                <a:tab pos="457200" algn="l"/>
              </a:tabLst>
            </a:pPr>
            <a:endParaRPr lang="en-US" sz="3200" dirty="0">
              <a:latin typeface="Times New Roman" panose="02020603050405020304" pitchFamily="18" charset="0"/>
              <a:ea typeface="Times New Roman" panose="02020603050405020304" pitchFamily="18" charset="0"/>
            </a:endParaRPr>
          </a:p>
          <a:p>
            <a:pPr marL="342900" marR="0" lvl="0" indent="-342900" algn="justLow" rtl="1">
              <a:spcBef>
                <a:spcPts val="0"/>
              </a:spcBef>
              <a:spcAft>
                <a:spcPts val="0"/>
              </a:spcAft>
              <a:buFont typeface="Wingdings" panose="05000000000000000000" pitchFamily="2" charset="2"/>
              <a:buChar char=""/>
              <a:tabLst>
                <a:tab pos="457200" algn="l"/>
              </a:tabLst>
            </a:pPr>
            <a:r>
              <a:rPr lang="ar-EG" sz="3600" dirty="0">
                <a:latin typeface="Times New Roman" panose="02020603050405020304" pitchFamily="18" charset="0"/>
                <a:ea typeface="Times New Roman" panose="02020603050405020304" pitchFamily="18" charset="0"/>
                <a:cs typeface="Simplified Arabic" panose="02020603050405020304" pitchFamily="18" charset="-78"/>
              </a:rPr>
              <a:t>تخفيض الزيادة فى أسعار الفائدة لمقترضي الدرجة الثانية عن الدرجة الأولى </a:t>
            </a:r>
            <a:r>
              <a:rPr lang="ar-EG" sz="3600" dirty="0" smtClean="0">
                <a:latin typeface="Times New Roman" panose="02020603050405020304" pitchFamily="18" charset="0"/>
                <a:ea typeface="Times New Roman" panose="02020603050405020304" pitchFamily="18" charset="0"/>
                <a:cs typeface="Simplified Arabic" panose="02020603050405020304" pitchFamily="18" charset="-78"/>
              </a:rPr>
              <a:t>.</a:t>
            </a:r>
            <a:endParaRPr lang="en-US" sz="3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218855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0761" y="1380941"/>
            <a:ext cx="11372045" cy="2862322"/>
          </a:xfrm>
          <a:prstGeom prst="rect">
            <a:avLst/>
          </a:prstGeom>
        </p:spPr>
        <p:txBody>
          <a:bodyPr wrap="square">
            <a:spAutoFit/>
          </a:bodyPr>
          <a:lstStyle/>
          <a:p>
            <a:pPr marL="342900" lvl="0" indent="-342900" algn="justLow" rtl="1">
              <a:buFont typeface="Wingdings" panose="05000000000000000000" pitchFamily="2" charset="2"/>
              <a:buChar char=""/>
              <a:tabLst>
                <a:tab pos="457200" algn="l"/>
                <a:tab pos="473710" algn="l"/>
              </a:tabLst>
            </a:pPr>
            <a:r>
              <a:rPr lang="ar-EG" sz="3600" dirty="0">
                <a:solidFill>
                  <a:prstClr val="white"/>
                </a:solidFill>
                <a:latin typeface="Times New Roman" panose="02020603050405020304" pitchFamily="18" charset="0"/>
                <a:ea typeface="Times New Roman" panose="02020603050405020304" pitchFamily="18" charset="0"/>
                <a:cs typeface="Simplified Arabic" panose="02020603050405020304" pitchFamily="18" charset="-78"/>
              </a:rPr>
              <a:t>أدت هذه الأسباب إلى تزايد اعداد المقترضين فى سوق قروض الدرجة الثانية فى الولايات المتحدة ووجد مقترضى الدرجة الثانية إنهم مطالبين بسداد أقساط شهرية تفوق طاقاتهم وأصبح ما بين مليون وثلاثة ملايين امريكى غير قادرين على سداد أقساط القروض ومهددون بفقدان منازلهم ، وقد تزايدت معدلات التخلف عن السداد خلال عام 2007 .</a:t>
            </a:r>
            <a:endParaRPr lang="en-US" sz="3200" dirty="0">
              <a:solidFill>
                <a:prstClr val="white"/>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897612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4200" y="709643"/>
            <a:ext cx="10680700" cy="4524315"/>
          </a:xfrm>
          <a:prstGeom prst="rect">
            <a:avLst/>
          </a:prstGeom>
        </p:spPr>
        <p:txBody>
          <a:bodyPr wrap="square">
            <a:spAutoFit/>
          </a:bodyPr>
          <a:lstStyle/>
          <a:p>
            <a:pPr algn="justLow" rtl="1"/>
            <a:r>
              <a:rPr lang="ar-JO" sz="3200" dirty="0">
                <a:solidFill>
                  <a:prstClr val="white"/>
                </a:solidFill>
              </a:rPr>
              <a:t>يعتبر سوق الأنشاء بالمملكة من الأهم بالمنطقة العربية ككل وهناك تريليون من الريالات يتم وسيتم ضخها في هذا القطاع العقاري </a:t>
            </a:r>
          </a:p>
          <a:p>
            <a:pPr algn="justLow" rtl="1"/>
            <a:r>
              <a:rPr lang="ar-JO" sz="3200" dirty="0" smtClean="0">
                <a:solidFill>
                  <a:prstClr val="white"/>
                </a:solidFill>
              </a:rPr>
              <a:t>وتمويل </a:t>
            </a:r>
            <a:r>
              <a:rPr lang="ar-JO" sz="3200" dirty="0">
                <a:solidFill>
                  <a:prstClr val="white"/>
                </a:solidFill>
              </a:rPr>
              <a:t>المشروعات العقارية:التركيز سيكون على التمويلات المرتبطة بالشريعة </a:t>
            </a:r>
            <a:r>
              <a:rPr lang="ar-JO" sz="3200" dirty="0" smtClean="0">
                <a:solidFill>
                  <a:prstClr val="white"/>
                </a:solidFill>
              </a:rPr>
              <a:t>الاسلامية </a:t>
            </a:r>
            <a:r>
              <a:rPr lang="ar-JO" sz="3200" dirty="0" smtClean="0">
                <a:solidFill>
                  <a:srgbClr val="FF0000"/>
                </a:solidFill>
              </a:rPr>
              <a:t>وهي </a:t>
            </a:r>
            <a:r>
              <a:rPr lang="ar-JO" sz="3200" dirty="0">
                <a:solidFill>
                  <a:srgbClr val="FF0000"/>
                </a:solidFill>
              </a:rPr>
              <a:t>نوعين تقليدي وإسلامي متفق مع الشريعة </a:t>
            </a:r>
            <a:r>
              <a:rPr lang="ar-JO" sz="3200" dirty="0" smtClean="0">
                <a:solidFill>
                  <a:srgbClr val="FF0000"/>
                </a:solidFill>
              </a:rPr>
              <a:t>الإسلامية</a:t>
            </a:r>
          </a:p>
          <a:p>
            <a:pPr algn="justLow" rtl="1"/>
            <a:endParaRPr lang="ar-JO" sz="3200" dirty="0">
              <a:solidFill>
                <a:srgbClr val="FF0000"/>
              </a:solidFill>
            </a:endParaRPr>
          </a:p>
          <a:p>
            <a:pPr algn="justLow" rtl="1"/>
            <a:r>
              <a:rPr lang="ar-JO" sz="3200" dirty="0">
                <a:solidFill>
                  <a:srgbClr val="FF0000"/>
                </a:solidFill>
              </a:rPr>
              <a:t>التمويل المصرفي:</a:t>
            </a:r>
          </a:p>
          <a:p>
            <a:pPr algn="justLow" rtl="1"/>
            <a:r>
              <a:rPr lang="ar-JO" sz="3200" dirty="0" smtClean="0">
                <a:solidFill>
                  <a:prstClr val="white"/>
                </a:solidFill>
              </a:rPr>
              <a:t>•تمويل </a:t>
            </a:r>
            <a:r>
              <a:rPr lang="ar-JO" sz="3200" dirty="0">
                <a:solidFill>
                  <a:prstClr val="white"/>
                </a:solidFill>
              </a:rPr>
              <a:t>مصرفي مباشريقصد به يربط نفسه بإلتزام مالي لحظي مع البنك مثل قرض مصرفي او سحب علي المكشوف او المرابحه والمشاركة والمضاربة</a:t>
            </a:r>
          </a:p>
          <a:p>
            <a:pPr algn="justLow" rtl="1"/>
            <a:r>
              <a:rPr lang="ar-JO" sz="3200" dirty="0">
                <a:solidFill>
                  <a:prstClr val="white"/>
                </a:solidFill>
              </a:rPr>
              <a:t>	</a:t>
            </a:r>
            <a:endParaRPr lang="en-US" sz="3200" dirty="0">
              <a:solidFill>
                <a:prstClr val="white"/>
              </a:solidFill>
            </a:endParaRPr>
          </a:p>
        </p:txBody>
      </p:sp>
    </p:spTree>
    <p:extLst>
      <p:ext uri="{BB962C8B-B14F-4D97-AF65-F5344CB8AC3E}">
        <p14:creationId xmlns:p14="http://schemas.microsoft.com/office/powerpoint/2010/main" val="326930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6941"/>
            <a:ext cx="11277600" cy="6321731"/>
          </a:xfrm>
          <a:prstGeom prst="rect">
            <a:avLst/>
          </a:prstGeom>
        </p:spPr>
        <p:txBody>
          <a:bodyPr wrap="square">
            <a:spAutoFit/>
          </a:bodyPr>
          <a:lstStyle/>
          <a:p>
            <a:pPr algn="justLow" rtl="1">
              <a:lnSpc>
                <a:spcPct val="115000"/>
              </a:lnSpc>
            </a:pPr>
            <a:r>
              <a:rPr lang="ar-SA" sz="32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التمويل المصرفي</a:t>
            </a:r>
            <a:r>
              <a:rPr lang="ar-SA" sz="3200" dirty="0">
                <a:solidFill>
                  <a:srgbClr val="4F81BD"/>
                </a:solidFill>
                <a:latin typeface="Calibri" panose="020F0502020204030204" pitchFamily="34" charset="0"/>
                <a:ea typeface="Calibri" panose="020F0502020204030204" pitchFamily="34" charset="0"/>
                <a:cs typeface="Times New Roman" panose="02020603050405020304" pitchFamily="18" charset="0"/>
              </a:rPr>
              <a:t>:</a:t>
            </a: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هو اللجوء إلي البنك للحصول على تمويل ويشمل تمويل مصرفي مباشر وتمويل مصرفي غير مباشر</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pPr>
            <a:r>
              <a:rPr lang="ar-SA" sz="3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#ماهو التمويل المصرفي المباشر؟وماهو التمويل المصرفي الغير مباشر ومالفرق بينهما؟</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pPr>
            <a:r>
              <a:rPr lang="ar-SA" sz="32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التمويل المصرفي المباشر</a:t>
            </a:r>
            <a:r>
              <a:rPr lang="ar-SA" sz="3200"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a:t>
            </a: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 ويقصد به التسهيل الذي يرتبط بإلتزام مالي لحظي مع البنك</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ويشمل ذلك القروض المصرفية بالطريقة التقليدية بما في ذلك عملية السحب على المكشوف كما يشمل التمويل على حسب الصيغ الإسلامية من مرابحة ومشاركة ومضاربة وغير ذلك من الصيغ.</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pPr>
            <a:r>
              <a:rPr lang="ar-SA" sz="32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التمويل المصرفي غير المباشر:</a:t>
            </a:r>
            <a:r>
              <a:rPr lang="ar-SA" sz="3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ويقصد به التسهيل الذي لم يرتبط بالتزام مالي لحظي للبنك عكس المباشر ( الالتزامات العرضية حسب الحاجة ) ويشمل خطابات الاعتماد بأنواعه</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98628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900" y="393700"/>
            <a:ext cx="11049000" cy="6321731"/>
          </a:xfrm>
          <a:prstGeom prst="rect">
            <a:avLst/>
          </a:prstGeom>
        </p:spPr>
        <p:txBody>
          <a:bodyPr wrap="square">
            <a:spAutoFit/>
          </a:bodyPr>
          <a:lstStyle/>
          <a:p>
            <a:pPr algn="justLow" rtl="1">
              <a:lnSpc>
                <a:spcPct val="115000"/>
              </a:lnSpc>
            </a:pPr>
            <a:r>
              <a:rPr lang="ar-SA" sz="32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التمويل الاسلامي :</a:t>
            </a: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توفير أدوات مالية متوافقة مع الشريعة , مثل عقود المرابحة أو المشاركة أو الأجرة أو الإستصناع أو السلم , أو القرض.</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pPr>
            <a:r>
              <a:rPr lang="ar-SA" sz="3200" b="1" u="sng"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a:t>
            </a:r>
            <a:r>
              <a:rPr lang="ar-JO" sz="3200" b="1" u="sng"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ar-SA" sz="3200" b="1" u="sng"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أهداف </a:t>
            </a:r>
            <a:r>
              <a:rPr lang="ar-SA" sz="32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التمويل الاسلامي ؟</a:t>
            </a:r>
            <a:endParaRPr lang="en-US" sz="3200" b="1" u="sng"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342900" indent="-342900" algn="justLow" rtl="1">
              <a:lnSpc>
                <a:spcPct val="115000"/>
              </a:lnSpc>
              <a:buClr>
                <a:srgbClr val="C00000"/>
              </a:buClr>
              <a:buFont typeface="Symbol" panose="05050102010706020507" pitchFamily="18" charset="2"/>
              <a:buChar char=""/>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إيجاد بدائل للتمويل غير المتوافقة مع الشريعة مثل القرض بفائدة </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342900" indent="-342900" algn="justLow" rtl="1">
              <a:lnSpc>
                <a:spcPct val="115000"/>
              </a:lnSpc>
              <a:buClr>
                <a:srgbClr val="C00000"/>
              </a:buClr>
              <a:buFont typeface="Symbol" panose="05050102010706020507" pitchFamily="18" charset="2"/>
              <a:buChar char=""/>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تحقيق التنمية للمجتمعات الإسلامية.</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342900" indent="-342900" algn="justLow" rtl="1">
              <a:lnSpc>
                <a:spcPct val="115000"/>
              </a:lnSpc>
              <a:buClr>
                <a:srgbClr val="C00000"/>
              </a:buClr>
              <a:buFont typeface="Symbol" panose="05050102010706020507" pitchFamily="18" charset="2"/>
              <a:buChar char=""/>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إيجاد فرص عمل من خلال توفير أنواع التمويل التي تقدم للشركات الكبرى وهذا بالتالي يساهم في توفير فرص عمل لديها للأفراد, أو توفير رأس مال صغير للأفراد لإنشاء مشاريع صغيرة تفيد المجتمع.</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342900" indent="-342900" algn="justLow" rtl="1">
              <a:lnSpc>
                <a:spcPct val="115000"/>
              </a:lnSpc>
              <a:buClr>
                <a:srgbClr val="C00000"/>
              </a:buClr>
              <a:buFont typeface="Symbol" panose="05050102010706020507" pitchFamily="18" charset="2"/>
              <a:buChar char=""/>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تحقيق عوائد جيدة لأصحاب رؤوس الأموال عبر ادخارها لدى مؤسسات مالية تقدم أدوات استثمارية متوافقة مع الشريعة, وهذه المؤسسات تمارس دورها باستثمار تلك الأموال لأصحابها.</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54124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600" y="558800"/>
            <a:ext cx="11455400" cy="3618426"/>
          </a:xfrm>
          <a:prstGeom prst="rect">
            <a:avLst/>
          </a:prstGeom>
        </p:spPr>
        <p:txBody>
          <a:bodyPr wrap="square">
            <a:spAutoFit/>
          </a:bodyPr>
          <a:lstStyle/>
          <a:p>
            <a:pPr indent="83185" algn="just" rtl="1">
              <a:lnSpc>
                <a:spcPct val="115000"/>
              </a:lnSpc>
              <a:spcAft>
                <a:spcPts val="1000"/>
              </a:spcAft>
            </a:pPr>
            <a:r>
              <a:rPr lang="ar-SA" sz="32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أهداف منظومة التمويل العقاري:</a:t>
            </a:r>
            <a:endParaRPr lang="en-US" sz="3200" u="sng"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15000"/>
              </a:lnSpc>
              <a:buFont typeface="Times New Roman" panose="02020603050405020304" pitchFamily="18" charset="0"/>
              <a:buChar char="-"/>
              <a:tabLst>
                <a:tab pos="262890" algn="l"/>
              </a:tabLst>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خلق طلب فعال في السوق العقاري</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15000"/>
              </a:lnSpc>
              <a:buFont typeface="Times New Roman" panose="02020603050405020304" pitchFamily="18" charset="0"/>
              <a:buChar char="-"/>
              <a:tabLst>
                <a:tab pos="262890" algn="l"/>
              </a:tabLst>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تحقيق الفائدة لكل طرف من أطراف المنظومة</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15000"/>
              </a:lnSpc>
              <a:buFont typeface="Times New Roman" panose="02020603050405020304" pitchFamily="18" charset="0"/>
              <a:buChar char="-"/>
              <a:tabLst>
                <a:tab pos="262890" algn="l"/>
              </a:tabLst>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تدعيم مبدأ التخصص</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15000"/>
              </a:lnSpc>
              <a:buFont typeface="Times New Roman" panose="02020603050405020304" pitchFamily="18" charset="0"/>
              <a:buChar char="-"/>
              <a:tabLst>
                <a:tab pos="262890" algn="l"/>
              </a:tabLst>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تنشيط الاقتصاد</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15000"/>
              </a:lnSpc>
              <a:buFont typeface="Times New Roman" panose="02020603050405020304" pitchFamily="18" charset="0"/>
              <a:buChar char="-"/>
              <a:tabLst>
                <a:tab pos="262890" algn="l"/>
              </a:tabLst>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تنشيط المهن والأنشطة المرتبطة بالسوق العقاري</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02881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12800" y="988281"/>
            <a:ext cx="11036300" cy="4056495"/>
          </a:xfrm>
          <a:prstGeom prst="rect">
            <a:avLst/>
          </a:prstGeom>
        </p:spPr>
        <p:txBody>
          <a:bodyPr wrap="square">
            <a:spAutoFit/>
          </a:bodyPr>
          <a:lstStyle/>
          <a:p>
            <a:pPr algn="just" rtl="1">
              <a:lnSpc>
                <a:spcPct val="115000"/>
              </a:lnSpc>
              <a:tabLst>
                <a:tab pos="262890" algn="l"/>
              </a:tabLst>
            </a:pPr>
            <a:r>
              <a:rPr lang="ar-SA" sz="32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نظام التمويل العقاري في المملكة </a:t>
            </a:r>
            <a:r>
              <a:rPr lang="ar-SA" sz="3200" b="1" dirty="0">
                <a:solidFill>
                  <a:srgbClr val="4F81BD"/>
                </a:solidFill>
                <a:latin typeface="Calibri" panose="020F0502020204030204" pitchFamily="34" charset="0"/>
                <a:ea typeface="Calibri" panose="020F0502020204030204" pitchFamily="34" charset="0"/>
                <a:cs typeface="Times New Roman" panose="02020603050405020304" pitchFamily="18" charset="0"/>
              </a:rPr>
              <a:t>:</a:t>
            </a: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هو عبارة عن قانون ينظم الدعم الحكومي لقطاع تمويل الإسكان وترخيص الشركات لإعادة الرهن العقاري وينظم القانون الإذن للبنوك بتمويل المساكن لأغراض تمويلها إذاً يقوم بعملية التنظيم والترخيص ووضع المعاير التي تتوافق مع الشريعة الإسلامية من أجل إجراءات الرهن العقاري وتسهيل توافق السوق الأولي من السوق الثانوي وتسهيل عمليات الرهن والتمويل من خلال شبكة الكترونية, ويوضح حقق المؤجر والمستأجر وكافة الأطراف المحمية حتى يحفظ حقوقهم</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14593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2800" y="381633"/>
            <a:ext cx="10909300" cy="5755422"/>
          </a:xfrm>
          <a:prstGeom prst="rect">
            <a:avLst/>
          </a:prstGeom>
        </p:spPr>
        <p:txBody>
          <a:bodyPr wrap="square">
            <a:spAutoFit/>
          </a:bodyPr>
          <a:lstStyle/>
          <a:p>
            <a:pPr algn="just" rtl="1">
              <a:lnSpc>
                <a:spcPct val="115000"/>
              </a:lnSpc>
              <a:tabLst>
                <a:tab pos="173355" algn="l"/>
                <a:tab pos="262890" algn="l"/>
              </a:tabLst>
            </a:pPr>
            <a:r>
              <a:rPr lang="ar-SA" sz="32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الصيغ التى تستخدم في العقارات:</a:t>
            </a:r>
            <a:endParaRPr lang="en-US" sz="3200" b="1" u="sng"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tabLst>
                <a:tab pos="173355" algn="l"/>
                <a:tab pos="262890" algn="l"/>
              </a:tabLst>
            </a:pPr>
            <a:r>
              <a:rPr lang="ar-SA" sz="3200" b="1" dirty="0">
                <a:solidFill>
                  <a:prstClr val="white"/>
                </a:solidFill>
                <a:latin typeface="Calibri" panose="020F0502020204030204" pitchFamily="34" charset="0"/>
                <a:ea typeface="Calibri" panose="020F0502020204030204" pitchFamily="34" charset="0"/>
                <a:cs typeface="Times New Roman" panose="02020603050405020304" pitchFamily="18" charset="0"/>
              </a:rPr>
              <a:t>التوريق العقاري:</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tabLst>
                <a:tab pos="173355" algn="l"/>
                <a:tab pos="262890" algn="l"/>
              </a:tabLst>
            </a:pPr>
            <a:r>
              <a:rPr lang="ar-SA" sz="3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#ماهو المقصود بالتوريق؟</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tabLst>
                <a:tab pos="173355" algn="l"/>
                <a:tab pos="262890" algn="l"/>
              </a:tabLst>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التوريق هو التحويل إلي ورق أي نحول الديون العقارية العادية إلي سندات أو صكوك</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tabLst>
                <a:tab pos="173355" algn="l"/>
                <a:tab pos="262890" algn="l"/>
              </a:tabLst>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مثلا البنك يعطي قرض للعميل بهدف شراء أرض او ترميم  وحده عقارية فيحول هذا القرض الي سندات ويبيعها لجهة إستثمارية اخرى للحصول على سيولة وهكذا يصبح القرض قرض مقدم من اخرين بكذا البنك يتخلص من الدين او يسيل القرض عن طريق التوريق</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tabLst>
                <a:tab pos="173355" algn="l"/>
                <a:tab pos="262890" algn="l"/>
              </a:tabLst>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الهدف من ذلك الحصول علي سيولة وأستخدامها مره اخرى وهكذا ودايماً البنك كسبان من هذه العملية</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66298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500" y="432873"/>
            <a:ext cx="10591800" cy="4622804"/>
          </a:xfrm>
          <a:prstGeom prst="rect">
            <a:avLst/>
          </a:prstGeom>
        </p:spPr>
        <p:txBody>
          <a:bodyPr wrap="square">
            <a:spAutoFit/>
          </a:bodyPr>
          <a:lstStyle/>
          <a:p>
            <a:pPr algn="just" rtl="1">
              <a:lnSpc>
                <a:spcPct val="115000"/>
              </a:lnSpc>
              <a:tabLst>
                <a:tab pos="173355" algn="l"/>
                <a:tab pos="262890" algn="l"/>
              </a:tabLst>
            </a:pPr>
            <a:r>
              <a:rPr lang="ar-SA" sz="3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#هل تقوم البنوك بإصدار هذه السندات وبيعها؟</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tabLst>
                <a:tab pos="173355" algn="l"/>
                <a:tab pos="262890" algn="l"/>
              </a:tabLst>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لا أنما تقوم بتوكيل وأعطاء شركات توريق الديون العقارية</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tabLst>
                <a:tab pos="173355" algn="l"/>
                <a:tab pos="262890" algn="l"/>
              </a:tabLst>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شركات توريق الديون العقارية هي مهمتها تشتري هذه الديون من البنك مع الحصول على بعض العمولة ثم يتم بيع هذه السندات لاخرين</a:t>
            </a:r>
            <a:endParaRPr lang="ar-JO" sz="32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a:p>
            <a:pPr algn="just" rtl="1">
              <a:lnSpc>
                <a:spcPct val="115000"/>
              </a:lnSpc>
              <a:tabLst>
                <a:tab pos="173355" algn="l"/>
                <a:tab pos="262890" algn="l"/>
              </a:tabLst>
            </a:pP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tabLst>
                <a:tab pos="173355" algn="l"/>
                <a:tab pos="262890" algn="l"/>
              </a:tabLst>
            </a:pPr>
            <a:r>
              <a:rPr lang="ar-SA" sz="32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a:t>
            </a:r>
            <a:r>
              <a:rPr lang="ar-JO" sz="32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من </a:t>
            </a:r>
            <a:r>
              <a:rPr lang="ar-SA" sz="32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يشتري </a:t>
            </a:r>
            <a:r>
              <a:rPr lang="ar-SA" sz="3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هذه السندات؟</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tabLst>
                <a:tab pos="173355" algn="l"/>
                <a:tab pos="262890" algn="l"/>
              </a:tabLst>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من قبل شركات تمويل معروفة مثل صناديق التأمينات والمعاشات وشركات التأمين وصناديق الأستثمار والبنوك الاخرى بالاضافة للأفراد</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8178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952500" y="692151"/>
            <a:ext cx="10464799" cy="4647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800100" indent="-342900" eaLnBrk="0" hangingPunct="0">
              <a:defRPr>
                <a:solidFill>
                  <a:schemeClr val="tx1"/>
                </a:solidFill>
                <a:latin typeface="Arial" panose="020B0604020202020204" pitchFamily="34" charset="0"/>
                <a:cs typeface="Arial" panose="020B0604020202020204" pitchFamily="34" charset="0"/>
              </a:defRPr>
            </a:lvl2pPr>
            <a:lvl3pPr marL="1257300" indent="-342900" eaLnBrk="0" hangingPunct="0">
              <a:defRPr>
                <a:solidFill>
                  <a:schemeClr val="tx1"/>
                </a:solidFill>
                <a:latin typeface="Arial" panose="020B0604020202020204" pitchFamily="34" charset="0"/>
                <a:cs typeface="Arial" panose="020B0604020202020204" pitchFamily="34" charset="0"/>
              </a:defRPr>
            </a:lvl3pPr>
            <a:lvl4pPr marL="1714500" indent="-342900" eaLnBrk="0" hangingPunct="0">
              <a:defRPr>
                <a:solidFill>
                  <a:schemeClr val="tx1"/>
                </a:solidFill>
                <a:latin typeface="Arial" panose="020B0604020202020204" pitchFamily="34" charset="0"/>
                <a:cs typeface="Arial" panose="020B0604020202020204" pitchFamily="34" charset="0"/>
              </a:defRPr>
            </a:lvl4pPr>
            <a:lvl5pPr marL="2171700" indent="-342900" eaLnBrk="0" hangingPunct="0">
              <a:defRPr>
                <a:solidFill>
                  <a:schemeClr val="tx1"/>
                </a:solidFill>
                <a:latin typeface="Arial" panose="020B0604020202020204" pitchFamily="34" charset="0"/>
                <a:cs typeface="Arial" panose="020B0604020202020204" pitchFamily="34" charset="0"/>
              </a:defRPr>
            </a:lvl5pPr>
            <a:lvl6pPr marL="2628900" indent="-3429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spcBef>
                <a:spcPct val="50000"/>
              </a:spcBef>
            </a:pPr>
            <a:r>
              <a:rPr lang="ar-SA" altLang="en-US" sz="4000" b="1" dirty="0">
                <a:solidFill>
                  <a:srgbClr val="FF3300"/>
                </a:solidFill>
                <a:cs typeface="Simplified Arabic" panose="02020603050405020304" pitchFamily="18" charset="-78"/>
              </a:rPr>
              <a:t>تقلبات الاستثمار </a:t>
            </a:r>
            <a:r>
              <a:rPr lang="en-US" altLang="en-US" sz="4000" b="1" dirty="0">
                <a:solidFill>
                  <a:srgbClr val="FF3300"/>
                </a:solidFill>
                <a:cs typeface="Simplified Arabic" panose="02020603050405020304" pitchFamily="18" charset="-78"/>
              </a:rPr>
              <a:t>Volatile Investment</a:t>
            </a:r>
            <a:endParaRPr lang="ar-SA" altLang="en-US" sz="4000" b="1" dirty="0">
              <a:solidFill>
                <a:srgbClr val="FF3300"/>
              </a:solidFill>
              <a:cs typeface="Simplified Arabic" panose="02020603050405020304" pitchFamily="18" charset="-78"/>
            </a:endParaRPr>
          </a:p>
          <a:p>
            <a:pPr algn="just" rtl="1" eaLnBrk="1" hangingPunct="1">
              <a:spcBef>
                <a:spcPct val="50000"/>
              </a:spcBef>
            </a:pPr>
            <a:r>
              <a:rPr lang="ar-SA" altLang="en-US" sz="3200" b="1" dirty="0">
                <a:solidFill>
                  <a:prstClr val="white"/>
                </a:solidFill>
                <a:cs typeface="Simplified Arabic" panose="02020603050405020304" pitchFamily="18" charset="-78"/>
              </a:rPr>
              <a:t>نلاحظ أن مستوى الاستثمار الكلي في الاقتصاد هو أكثر مكونات الناتج المحلي الاجمالي تقلباً ، ذلك لأنه يخضع للعديد من العوامل التي يحيطها الغموض وعدم التأكد (</a:t>
            </a:r>
            <a:r>
              <a:rPr lang="en-US" altLang="en-US" sz="3200" b="1" dirty="0">
                <a:solidFill>
                  <a:prstClr val="white"/>
                </a:solidFill>
                <a:cs typeface="Simplified Arabic" panose="02020603050405020304" pitchFamily="18" charset="-78"/>
              </a:rPr>
              <a:t>Uncertainty</a:t>
            </a:r>
            <a:r>
              <a:rPr lang="ar-SA" altLang="en-US" sz="3200" b="1" dirty="0">
                <a:solidFill>
                  <a:prstClr val="white"/>
                </a:solidFill>
                <a:cs typeface="Simplified Arabic" panose="02020603050405020304" pitchFamily="18" charset="-78"/>
              </a:rPr>
              <a:t>) كتعديل النظام الضريبي وتغير أسعار الفائدة ، والمخاطر المحمولة من عدم معرفة الطلب المستقبلي على السلع والخدمات، ومعدلات التضخم المتوقعة، والتقلبات الاقتصادية والسياسية وغيرها .</a:t>
            </a:r>
          </a:p>
          <a:p>
            <a:pPr algn="just" rtl="1" eaLnBrk="1" hangingPunct="1">
              <a:spcBef>
                <a:spcPct val="50000"/>
              </a:spcBef>
            </a:pPr>
            <a:endParaRPr lang="en-US" altLang="en-US" sz="3200" b="1" dirty="0">
              <a:solidFill>
                <a:prstClr val="white"/>
              </a:solidFill>
              <a:cs typeface="Simplified Arabic" panose="02020603050405020304" pitchFamily="18" charset="-78"/>
            </a:endParaRPr>
          </a:p>
        </p:txBody>
      </p:sp>
    </p:spTree>
    <p:extLst>
      <p:ext uri="{BB962C8B-B14F-4D97-AF65-F5344CB8AC3E}">
        <p14:creationId xmlns:p14="http://schemas.microsoft.com/office/powerpoint/2010/main" val="4324950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9700" y="152400"/>
            <a:ext cx="11493500" cy="6449971"/>
          </a:xfrm>
          <a:prstGeom prst="rect">
            <a:avLst/>
          </a:prstGeom>
        </p:spPr>
        <p:txBody>
          <a:bodyPr wrap="square">
            <a:spAutoFit/>
          </a:bodyPr>
          <a:lstStyle/>
          <a:p>
            <a:pPr indent="83185" algn="just" rtl="1">
              <a:lnSpc>
                <a:spcPct val="115000"/>
              </a:lnSpc>
              <a:spcAft>
                <a:spcPts val="1000"/>
              </a:spcAft>
            </a:pPr>
            <a:r>
              <a:rPr lang="ar-SA" sz="32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المزايا المتوقعه للتوريق العقاري: </a:t>
            </a:r>
            <a:endParaRPr lang="en-US" sz="3200" b="1" u="sng"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514350" indent="-514350" algn="just" rtl="1">
              <a:lnSpc>
                <a:spcPct val="115000"/>
              </a:lnSpc>
              <a:buClr>
                <a:srgbClr val="C00000"/>
              </a:buClr>
              <a:buFont typeface="+mj-lt"/>
              <a:buAutoNum type="arabicPeriod"/>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يحول الأصول غير السائلة الى أصول تتمتع بدرجة من السيولة وبالتالي تقل الفتره التمويليه ومن ثم يتم علاج مشكلة قصور القدرة التمويلية لدى بعض المؤسسات بالأضافة إلى خفض مخاطر السيولة ومخاطر أسعار الفائدة </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15000"/>
              </a:lnSpc>
              <a:buClr>
                <a:srgbClr val="C00000"/>
              </a:buClr>
              <a:buFont typeface="+mj-lt"/>
              <a:buAutoNum type="arabicPeriod"/>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مساعدة البنوك على تحقيق المعدلات المستهدفة لكفاية رأس المال وفقاً لمعايير </a:t>
            </a:r>
            <a:r>
              <a:rPr lang="ar-SA" sz="3200" dirty="0">
                <a:solidFill>
                  <a:srgbClr val="C00000"/>
                </a:solidFill>
                <a:latin typeface="Calibri" panose="020F0502020204030204" pitchFamily="34" charset="0"/>
                <a:ea typeface="Calibri" panose="020F0502020204030204" pitchFamily="34" charset="0"/>
                <a:cs typeface="Times New Roman" panose="02020603050405020304" pitchFamily="18" charset="0"/>
              </a:rPr>
              <a:t>لجنة بازل العالميه</a:t>
            </a: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 حيث يتيح لها هذا النظام تحويل تلك الديون الى جانب رأس المال في ميزانيتها.</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15000"/>
              </a:lnSpc>
              <a:buClr>
                <a:srgbClr val="C00000"/>
              </a:buClr>
              <a:buFont typeface="+mj-lt"/>
              <a:buAutoNum type="arabicPeriod"/>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قد تجد مؤسسات التمويل في هذا النشاط فرصه طيبه للحصول على عمولات مجزيه مقابل قيامها بتحصيل أقساط وفوائد الدين الأصلي كوكيل عن شركة التوريق .</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15000"/>
              </a:lnSpc>
              <a:buClr>
                <a:srgbClr val="C00000"/>
              </a:buClr>
              <a:buFont typeface="+mj-lt"/>
              <a:buAutoNum type="arabicPeriod"/>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إيجاد فرص عمل جديده لان البنك عندما يقوم بعملية التوريق اكثر من مره سيخلق استثمارات جديده مما يؤدي الي خلق فرص عمل جديده وهكذا</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247073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3900" y="566113"/>
            <a:ext cx="11099800" cy="5755422"/>
          </a:xfrm>
          <a:prstGeom prst="rect">
            <a:avLst/>
          </a:prstGeom>
        </p:spPr>
        <p:txBody>
          <a:bodyPr wrap="square">
            <a:spAutoFit/>
          </a:bodyPr>
          <a:lstStyle/>
          <a:p>
            <a:pPr marL="514350" indent="-514350" algn="just" rtl="1">
              <a:lnSpc>
                <a:spcPct val="115000"/>
              </a:lnSpc>
              <a:buClr>
                <a:srgbClr val="C00000"/>
              </a:buClr>
              <a:buFont typeface="+mj-lt"/>
              <a:buAutoNum type="arabicPeriod" startAt="5"/>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تنشيط سوق رأس المال من خلال تنويع المعروض فيها من الأوراق الماليه وإيجاد منحنى عائد لسندات, فضلاً عن تحسين هيكل المعلومات في السوق</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514350" indent="-514350" algn="just" rtl="1">
              <a:lnSpc>
                <a:spcPct val="115000"/>
              </a:lnSpc>
              <a:buClr>
                <a:srgbClr val="C00000"/>
              </a:buClr>
              <a:buFont typeface="+mj-lt"/>
              <a:buAutoNum type="arabicPeriod" startAt="5"/>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تنويع المخاطر المالية على قاعدة عريضة من القطاعات المختلفة سيوزع المخاطر على كافة الاطراف</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514350" indent="-514350" algn="just" rtl="1">
              <a:lnSpc>
                <a:spcPct val="115000"/>
              </a:lnSpc>
              <a:buClr>
                <a:srgbClr val="C00000"/>
              </a:buClr>
              <a:buFont typeface="+mj-lt"/>
              <a:buAutoNum type="arabicPeriod" startAt="5"/>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يتيح التوريق القدرة على تعبئة مصادر التمويل بالحصول على مستثمرين جدد ومن ثم توفير تمويل طويل الأجل يتسم بإنخفاض درجة المخاطرة نظراً لكون السندات مضمونة بضمانات عينية وهي الأصول العقارية خاصة إذا كان تقييمها يتم بدقة وعلى أسس فنية سليمة.</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a:p>
            <a:pPr marL="514350" indent="-514350" algn="just" rtl="1">
              <a:lnSpc>
                <a:spcPct val="115000"/>
              </a:lnSpc>
              <a:buClr>
                <a:srgbClr val="C00000"/>
              </a:buClr>
              <a:buFont typeface="+mj-lt"/>
              <a:buAutoNum type="arabicPeriod" startAt="5"/>
            </a:pPr>
            <a:r>
              <a:rPr lang="ar-SA" sz="3200" dirty="0">
                <a:solidFill>
                  <a:prstClr val="white"/>
                </a:solidFill>
                <a:latin typeface="Calibri" panose="020F0502020204030204" pitchFamily="34" charset="0"/>
                <a:ea typeface="Calibri" panose="020F0502020204030204" pitchFamily="34" charset="0"/>
                <a:cs typeface="Times New Roman" panose="02020603050405020304" pitchFamily="18" charset="0"/>
              </a:rPr>
              <a:t>يوفر التوريق إئتمان يتميز بالمرونة والتنوع من حيث مدد السداد وطريقته وشروطه بالإضافة إلى عائد ثابت.</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58702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1300" y="1594655"/>
            <a:ext cx="11414080" cy="4031873"/>
          </a:xfrm>
          <a:prstGeom prst="rect">
            <a:avLst/>
          </a:prstGeom>
        </p:spPr>
        <p:txBody>
          <a:bodyPr wrap="square">
            <a:spAutoFit/>
          </a:bodyPr>
          <a:lstStyle/>
          <a:p>
            <a:pPr algn="justLow" rtl="1"/>
            <a:endParaRPr lang="ar-JO" sz="3200" dirty="0">
              <a:solidFill>
                <a:prstClr val="white"/>
              </a:solidFill>
            </a:endParaRPr>
          </a:p>
          <a:p>
            <a:pPr marL="514350" indent="-514350" algn="justLow" rtl="1">
              <a:buFont typeface="Wingdings" panose="05000000000000000000" pitchFamily="2" charset="2"/>
              <a:buChar char="v"/>
            </a:pPr>
            <a:r>
              <a:rPr lang="ar-JO" sz="3200" dirty="0">
                <a:solidFill>
                  <a:prstClr val="white"/>
                </a:solidFill>
              </a:rPr>
              <a:t>التقديرات السكانية من المعروف أن معدلات النمو السكاني تختلف من دولة لأخرا وهذا يؤتر في العقار يعني أن الأسثمار يختلف لو كان بقرى عن لو كان في مدن رئيسئة وجاذبة للسكان</a:t>
            </a:r>
          </a:p>
          <a:p>
            <a:pPr marL="514350" indent="-514350" algn="justLow" rtl="1">
              <a:buFont typeface="+mj-lt"/>
              <a:buAutoNum type="arabicPeriod"/>
            </a:pPr>
            <a:endParaRPr lang="ar-JO" sz="3200" dirty="0">
              <a:solidFill>
                <a:prstClr val="white"/>
              </a:solidFill>
            </a:endParaRPr>
          </a:p>
          <a:p>
            <a:pPr marL="514350" indent="-514350" algn="justLow" rtl="1">
              <a:buFont typeface="Wingdings" panose="05000000000000000000" pitchFamily="2" charset="2"/>
              <a:buChar char="v"/>
            </a:pPr>
            <a:r>
              <a:rPr lang="ar-JO" sz="3200" dirty="0">
                <a:solidFill>
                  <a:prstClr val="white"/>
                </a:solidFill>
              </a:rPr>
              <a:t>التوجهات العامة للتوسع:يعني أن التوسع لازم يكون في أي إتجاه كم توسع الشوارع وماهي مواصفات البناء وما المطلوب منا فعله </a:t>
            </a:r>
          </a:p>
          <a:p>
            <a:pPr algn="justLow" rtl="1"/>
            <a:r>
              <a:rPr lang="ar-JO" sz="3200" dirty="0">
                <a:solidFill>
                  <a:prstClr val="white"/>
                </a:solidFill>
              </a:rPr>
              <a:t>	</a:t>
            </a:r>
          </a:p>
        </p:txBody>
      </p:sp>
      <p:sp>
        <p:nvSpPr>
          <p:cNvPr id="3" name="مستطيل 2"/>
          <p:cNvSpPr/>
          <p:nvPr/>
        </p:nvSpPr>
        <p:spPr>
          <a:xfrm>
            <a:off x="1996872" y="618931"/>
            <a:ext cx="9068508" cy="584775"/>
          </a:xfrm>
          <a:prstGeom prst="rect">
            <a:avLst/>
          </a:prstGeom>
        </p:spPr>
        <p:txBody>
          <a:bodyPr wrap="none">
            <a:spAutoFit/>
            <a:scene3d>
              <a:camera prst="orthographicFront"/>
              <a:lightRig rig="balanced" dir="t">
                <a:rot lat="0" lon="0" rev="2100000"/>
              </a:lightRig>
            </a:scene3d>
            <a:sp3d extrusionH="57150" prstMaterial="metal">
              <a:bevelT w="38100" h="25400"/>
              <a:contourClr>
                <a:schemeClr val="bg2"/>
              </a:contourClr>
            </a:sp3d>
          </a:bodyPr>
          <a:lstStyle/>
          <a:p>
            <a:r>
              <a:rPr lang="ar-JO" sz="3200" b="1" dirty="0">
                <a:ln w="50800"/>
                <a:solidFill>
                  <a:schemeClr val="bg1">
                    <a:shade val="50000"/>
                  </a:schemeClr>
                </a:solidFill>
              </a:rPr>
              <a:t>العوامل المؤثره في أتخاذ قرارات </a:t>
            </a:r>
            <a:r>
              <a:rPr lang="ar-JO" sz="3200" b="1" dirty="0" smtClean="0">
                <a:ln w="50800"/>
                <a:solidFill>
                  <a:schemeClr val="bg1">
                    <a:shade val="50000"/>
                  </a:schemeClr>
                </a:solidFill>
              </a:rPr>
              <a:t>الاستثمار </a:t>
            </a:r>
            <a:r>
              <a:rPr lang="ar-JO" sz="3200" b="1" dirty="0">
                <a:ln w="50800"/>
                <a:solidFill>
                  <a:schemeClr val="bg1">
                    <a:shade val="50000"/>
                  </a:schemeClr>
                </a:solidFill>
              </a:rPr>
              <a:t>في المخططات العقارية:</a:t>
            </a:r>
          </a:p>
        </p:txBody>
      </p:sp>
    </p:spTree>
    <p:extLst>
      <p:ext uri="{BB962C8B-B14F-4D97-AF65-F5344CB8AC3E}">
        <p14:creationId xmlns:p14="http://schemas.microsoft.com/office/powerpoint/2010/main" val="12825823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9300" y="1232238"/>
            <a:ext cx="10668000" cy="4031873"/>
          </a:xfrm>
          <a:prstGeom prst="rect">
            <a:avLst/>
          </a:prstGeom>
        </p:spPr>
        <p:txBody>
          <a:bodyPr wrap="square">
            <a:spAutoFit/>
          </a:bodyPr>
          <a:lstStyle/>
          <a:p>
            <a:pPr marL="514350" indent="-514350" algn="justLow" rtl="1">
              <a:buFont typeface="Wingdings" panose="05000000000000000000" pitchFamily="2" charset="2"/>
              <a:buChar char="v"/>
            </a:pPr>
            <a:r>
              <a:rPr lang="ar-JO" sz="3200" dirty="0">
                <a:solidFill>
                  <a:prstClr val="white"/>
                </a:solidFill>
              </a:rPr>
              <a:t>متوسط الدخل الفردي:لا هذا الدخل هو الذي يحدد القيمة الشرائية للفئة المستهدفه واتخاذ القرارات المناسبة لهذه الفئة فكلما كنا قربين من المرافق الرسمية والسياحة كلما كانت المنطقة اكثر جاذبية</a:t>
            </a:r>
          </a:p>
          <a:p>
            <a:pPr marL="457200" indent="-457200" algn="justLow" rtl="1">
              <a:buFont typeface="Wingdings" panose="05000000000000000000" pitchFamily="2" charset="2"/>
              <a:buChar char="v"/>
            </a:pPr>
            <a:endParaRPr lang="ar-JO" sz="3200" dirty="0">
              <a:solidFill>
                <a:prstClr val="white"/>
              </a:solidFill>
            </a:endParaRPr>
          </a:p>
          <a:p>
            <a:pPr marL="457200" indent="-457200" algn="justLow" rtl="1">
              <a:buFont typeface="Wingdings" panose="05000000000000000000" pitchFamily="2" charset="2"/>
              <a:buChar char="v"/>
            </a:pPr>
            <a:endParaRPr lang="ar-JO" sz="3200" dirty="0">
              <a:solidFill>
                <a:prstClr val="white"/>
              </a:solidFill>
            </a:endParaRPr>
          </a:p>
          <a:p>
            <a:pPr marL="514350" indent="-514350" algn="justLow" rtl="1">
              <a:buFont typeface="Wingdings" panose="05000000000000000000" pitchFamily="2" charset="2"/>
              <a:buChar char="v"/>
            </a:pPr>
            <a:r>
              <a:rPr lang="ar-JO" sz="3200" dirty="0">
                <a:solidFill>
                  <a:prstClr val="white"/>
                </a:solidFill>
              </a:rPr>
              <a:t>العوامل الإضافية:اتساع الطرق، مستويات الهدوء الممكن تحقيقها، مدى توفر شبكة التجهيزات الأرضية والوضع الجغرافي للمنطقة، حيث تختلف أهمية مخطط يقع على هضبة عن موقع آخر </a:t>
            </a:r>
            <a:r>
              <a:rPr lang="ar-JO" sz="2800" dirty="0">
                <a:solidFill>
                  <a:prstClr val="white"/>
                </a:solidFill>
              </a:rPr>
              <a:t>يقع على وادي أو أرض منخفضة.</a:t>
            </a:r>
          </a:p>
        </p:txBody>
      </p:sp>
    </p:spTree>
    <p:extLst>
      <p:ext uri="{BB962C8B-B14F-4D97-AF65-F5344CB8AC3E}">
        <p14:creationId xmlns:p14="http://schemas.microsoft.com/office/powerpoint/2010/main" val="4596600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2752" y="889844"/>
            <a:ext cx="10704576" cy="4462760"/>
          </a:xfrm>
          <a:prstGeom prst="rect">
            <a:avLst/>
          </a:prstGeom>
        </p:spPr>
        <p:txBody>
          <a:bodyPr wrap="square">
            <a:spAutoFit/>
          </a:bodyPr>
          <a:lstStyle/>
          <a:p>
            <a:pPr algn="justLow" rtl="1"/>
            <a:r>
              <a:rPr lang="ar-EG" sz="3600" b="1" u="sng" dirty="0">
                <a:solidFill>
                  <a:srgbClr val="FF0000"/>
                </a:solidFill>
                <a:latin typeface="Times New Roman" panose="02020603050405020304" pitchFamily="18" charset="0"/>
                <a:ea typeface="Times New Roman" panose="02020603050405020304" pitchFamily="18" charset="0"/>
              </a:rPr>
              <a:t>أنظمة التمويل العقارى فى العالم </a:t>
            </a:r>
            <a:endParaRPr lang="ar-JO" sz="3600" b="1" u="sng" dirty="0" smtClean="0">
              <a:solidFill>
                <a:srgbClr val="FF0000"/>
              </a:solidFill>
              <a:latin typeface="Times New Roman" panose="02020603050405020304" pitchFamily="18" charset="0"/>
              <a:ea typeface="Times New Roman" panose="02020603050405020304" pitchFamily="18" charset="0"/>
            </a:endParaRPr>
          </a:p>
          <a:p>
            <a:pPr algn="justLow" rtl="1"/>
            <a:endParaRPr lang="en-US" sz="3200" dirty="0">
              <a:latin typeface="Times New Roman" panose="02020603050405020304" pitchFamily="18" charset="0"/>
              <a:ea typeface="Times New Roman" panose="02020603050405020304" pitchFamily="18" charset="0"/>
            </a:endParaRPr>
          </a:p>
          <a:p>
            <a:pPr algn="justLow" rtl="1"/>
            <a:r>
              <a:rPr lang="ar-EG" sz="3600" dirty="0">
                <a:latin typeface="Times New Roman" panose="02020603050405020304" pitchFamily="18" charset="0"/>
                <a:ea typeface="Times New Roman" panose="02020603050405020304" pitchFamily="18" charset="0"/>
                <a:cs typeface="Simplified Arabic" panose="02020603050405020304" pitchFamily="18" charset="-78"/>
              </a:rPr>
              <a:t>يوجه العديد من الأنظمة فى العالم للتمويل العقارى نعرض أهمها :-</a:t>
            </a:r>
            <a:endParaRPr lang="en-US" sz="3200" dirty="0">
              <a:latin typeface="Times New Roman" panose="02020603050405020304" pitchFamily="18" charset="0"/>
              <a:ea typeface="Times New Roman" panose="02020603050405020304" pitchFamily="18" charset="0"/>
            </a:endParaRPr>
          </a:p>
          <a:p>
            <a:pPr marL="342900" marR="0" lvl="0" indent="-342900" algn="justLow" rtl="1">
              <a:spcBef>
                <a:spcPts val="0"/>
              </a:spcBef>
              <a:spcAft>
                <a:spcPts val="0"/>
              </a:spcAft>
              <a:buFont typeface="Wingdings" panose="05000000000000000000" pitchFamily="2" charset="2"/>
              <a:buChar char=""/>
              <a:tabLst>
                <a:tab pos="457200" algn="l"/>
              </a:tabLst>
            </a:pPr>
            <a:r>
              <a:rPr lang="ar-EG" sz="3600"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نظام التمويل العقارى بسعر فائدة قابل للتعديل </a:t>
            </a:r>
            <a:r>
              <a:rPr lang="en-US" sz="3600" dirty="0">
                <a:latin typeface="Times New Roman" panose="02020603050405020304" pitchFamily="18" charset="0"/>
                <a:ea typeface="Times New Roman" panose="02020603050405020304" pitchFamily="18" charset="0"/>
                <a:cs typeface="Simplified Arabic" panose="02020603050405020304" pitchFamily="18" charset="-78"/>
              </a:rPr>
              <a:t>Adjustable Rate Mortgage (ARM)</a:t>
            </a:r>
            <a:r>
              <a:rPr lang="ar-EG" sz="3600" dirty="0">
                <a:latin typeface="Times New Roman" panose="02020603050405020304" pitchFamily="18" charset="0"/>
                <a:ea typeface="Times New Roman" panose="02020603050405020304" pitchFamily="18" charset="0"/>
                <a:cs typeface="Simplified Arabic" panose="02020603050405020304" pitchFamily="18" charset="-78"/>
              </a:rPr>
              <a:t> وهو يسمح للمقترض باختيار القيمة التى يرغب فى اقتطاعها من القسط الشهرى لسداد أصل القرض ويطبق هذا النظام فى الولايات المتحدة ويمثل 20% من الإقراض العقارى هناك خلال عامى 2004 ، 2005 </a:t>
            </a:r>
            <a:r>
              <a:rPr lang="ar-EG" sz="3600" dirty="0" smtClean="0">
                <a:latin typeface="Times New Roman" panose="02020603050405020304" pitchFamily="18" charset="0"/>
                <a:ea typeface="Times New Roman" panose="02020603050405020304" pitchFamily="18" charset="0"/>
                <a:cs typeface="Simplified Arabic" panose="02020603050405020304" pitchFamily="18" charset="-78"/>
              </a:rPr>
              <a:t>.</a:t>
            </a:r>
            <a:endParaRPr lang="en-US" sz="3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70910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463040"/>
            <a:ext cx="10533888" cy="2862322"/>
          </a:xfrm>
          <a:prstGeom prst="rect">
            <a:avLst/>
          </a:prstGeom>
        </p:spPr>
        <p:txBody>
          <a:bodyPr wrap="square">
            <a:spAutoFit/>
          </a:bodyPr>
          <a:lstStyle/>
          <a:p>
            <a:pPr marL="342900" marR="0" lvl="0" indent="-342900" algn="justLow" rtl="1">
              <a:spcBef>
                <a:spcPts val="0"/>
              </a:spcBef>
              <a:spcAft>
                <a:spcPts val="0"/>
              </a:spcAft>
              <a:buFont typeface="Wingdings" panose="05000000000000000000" pitchFamily="2" charset="2"/>
              <a:buChar char=""/>
              <a:tabLst>
                <a:tab pos="457200" algn="l"/>
              </a:tabLst>
            </a:pPr>
            <a:r>
              <a:rPr lang="ar-EG" sz="3600"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نظام التمويل العقارى المرن </a:t>
            </a:r>
            <a:r>
              <a:rPr lang="en-US" sz="3600" dirty="0">
                <a:latin typeface="Times New Roman" panose="02020603050405020304" pitchFamily="18" charset="0"/>
                <a:ea typeface="Times New Roman" panose="02020603050405020304" pitchFamily="18" charset="0"/>
                <a:cs typeface="Simplified Arabic" panose="02020603050405020304" pitchFamily="18" charset="-78"/>
              </a:rPr>
              <a:t>Flexible Mortgage </a:t>
            </a:r>
            <a:r>
              <a:rPr lang="ar-EG" sz="3600" dirty="0">
                <a:latin typeface="Times New Roman" panose="02020603050405020304" pitchFamily="18" charset="0"/>
                <a:ea typeface="Times New Roman" panose="02020603050405020304" pitchFamily="18" charset="0"/>
                <a:cs typeface="Simplified Arabic" panose="02020603050405020304" pitchFamily="18" charset="-78"/>
              </a:rPr>
              <a:t> وهو نظام تمويل عقارى تعويضى أو مكافئ </a:t>
            </a:r>
            <a:r>
              <a:rPr lang="en-US" sz="3600" dirty="0">
                <a:latin typeface="Times New Roman" panose="02020603050405020304" pitchFamily="18" charset="0"/>
                <a:ea typeface="Times New Roman" panose="02020603050405020304" pitchFamily="18" charset="0"/>
                <a:cs typeface="Simplified Arabic" panose="02020603050405020304" pitchFamily="18" charset="-78"/>
              </a:rPr>
              <a:t>Offset Mortgage</a:t>
            </a:r>
            <a:r>
              <a:rPr lang="ar-EG" sz="3600" dirty="0">
                <a:latin typeface="Times New Roman" panose="02020603050405020304" pitchFamily="18" charset="0"/>
                <a:ea typeface="Times New Roman" panose="02020603050405020304" pitchFamily="18" charset="0"/>
                <a:cs typeface="Simplified Arabic" panose="02020603050405020304" pitchFamily="18" charset="-78"/>
              </a:rPr>
              <a:t> بمعنى ربط قرض التمويل العقارى بالحساب الجارى أو القروض الأخرى بحيث تحصل الجهة الممولة على حصة أو نصيب من العائد الرأسمالى للعقار بدلا من الفائدة وهو نظام معمول به فى استراليا وبريطانيا .</a:t>
            </a:r>
            <a:endParaRPr lang="en-US" sz="3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319911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4944" y="808381"/>
            <a:ext cx="10887456" cy="3970318"/>
          </a:xfrm>
          <a:prstGeom prst="rect">
            <a:avLst/>
          </a:prstGeom>
        </p:spPr>
        <p:txBody>
          <a:bodyPr wrap="square">
            <a:spAutoFit/>
          </a:bodyPr>
          <a:lstStyle/>
          <a:p>
            <a:pPr marL="342900" marR="0" lvl="0" indent="-342900" algn="just" rtl="1">
              <a:spcBef>
                <a:spcPts val="0"/>
              </a:spcBef>
              <a:spcAft>
                <a:spcPts val="0"/>
              </a:spcAft>
              <a:buFont typeface="Wingdings" panose="05000000000000000000" pitchFamily="2" charset="2"/>
              <a:buChar char=""/>
              <a:tabLst>
                <a:tab pos="457200" algn="l"/>
              </a:tabLst>
            </a:pPr>
            <a:r>
              <a:rPr lang="ar-EG" sz="3600"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نظام التمويل العقارى العكسى </a:t>
            </a:r>
            <a:r>
              <a:rPr lang="en-US" sz="3600" dirty="0">
                <a:latin typeface="Times New Roman" panose="02020603050405020304" pitchFamily="18" charset="0"/>
                <a:ea typeface="Times New Roman" panose="02020603050405020304" pitchFamily="18" charset="0"/>
                <a:cs typeface="Simplified Arabic" panose="02020603050405020304" pitchFamily="18" charset="-78"/>
              </a:rPr>
              <a:t>Reverse Mortgage   </a:t>
            </a:r>
            <a:r>
              <a:rPr lang="ar-EG" sz="3600" dirty="0">
                <a:latin typeface="Times New Roman" panose="02020603050405020304" pitchFamily="18" charset="0"/>
                <a:ea typeface="Times New Roman" panose="02020603050405020304" pitchFamily="18" charset="0"/>
                <a:cs typeface="Simplified Arabic" panose="02020603050405020304" pitchFamily="18" charset="-78"/>
              </a:rPr>
              <a:t>  وهو يتيح لملاك العقارات حصولهم على سيولة نقدية من الجهة الممولة طول الفترة المتبقية من حياتهم مقابل تحويل ملكية العقار بعد الوفاة للجهة الممولة دون الحاجة إلى بيع العقار وهو نظام منتشر فى الدول التى يرتفع فيها متوسط الأعمار .</a:t>
            </a:r>
            <a:endParaRPr lang="en-US" sz="3200" dirty="0">
              <a:latin typeface="Times New Roman" panose="02020603050405020304" pitchFamily="18" charset="0"/>
              <a:ea typeface="Times New Roman" panose="02020603050405020304" pitchFamily="18" charset="0"/>
            </a:endParaRPr>
          </a:p>
          <a:p>
            <a:pPr algn="just" rtl="1"/>
            <a:r>
              <a:rPr lang="ar-EG" sz="3600"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تمويل قيمة العقار بالكامل </a:t>
            </a:r>
            <a:r>
              <a:rPr lang="en-US" sz="3600" dirty="0">
                <a:latin typeface="Times New Roman" panose="02020603050405020304" pitchFamily="18" charset="0"/>
                <a:ea typeface="Times New Roman" panose="02020603050405020304" pitchFamily="18" charset="0"/>
                <a:cs typeface="Simplified Arabic" panose="02020603050405020304" pitchFamily="18" charset="-78"/>
              </a:rPr>
              <a:t>Loan to Value</a:t>
            </a:r>
            <a:r>
              <a:rPr lang="ar-EG" sz="3600" dirty="0">
                <a:latin typeface="Times New Roman" panose="02020603050405020304" pitchFamily="18" charset="0"/>
                <a:ea typeface="Times New Roman" panose="02020603050405020304" pitchFamily="18" charset="0"/>
                <a:cs typeface="Simplified Arabic" panose="02020603050405020304" pitchFamily="18" charset="-78"/>
              </a:rPr>
              <a:t> وهو يتيح تمويل 100% من قيمة العقار ويطبق هذا النظام فى بولندا .</a:t>
            </a:r>
            <a:endParaRPr lang="en-US" sz="3600" dirty="0"/>
          </a:p>
        </p:txBody>
      </p:sp>
    </p:spTree>
    <p:extLst>
      <p:ext uri="{BB962C8B-B14F-4D97-AF65-F5344CB8AC3E}">
        <p14:creationId xmlns:p14="http://schemas.microsoft.com/office/powerpoint/2010/main" val="11601630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3024" y="263846"/>
            <a:ext cx="11143488" cy="5392245"/>
          </a:xfrm>
          <a:prstGeom prst="rect">
            <a:avLst/>
          </a:prstGeom>
        </p:spPr>
        <p:txBody>
          <a:bodyPr wrap="square">
            <a:spAutoFit/>
          </a:bodyPr>
          <a:lstStyle/>
          <a:p>
            <a:pPr marL="16510" marR="0" indent="-228600" algn="justLow" rtl="1">
              <a:spcBef>
                <a:spcPts val="0"/>
              </a:spcBef>
              <a:spcAft>
                <a:spcPts val="0"/>
              </a:spcAft>
              <a:tabLst>
                <a:tab pos="16510" algn="l"/>
              </a:tabLst>
            </a:pPr>
            <a:r>
              <a:rPr lang="ar-EG" sz="3200" b="1" dirty="0">
                <a:solidFill>
                  <a:srgbClr val="FF0000"/>
                </a:solidFill>
                <a:latin typeface="Times New Roman" panose="02020603050405020304" pitchFamily="18" charset="0"/>
                <a:ea typeface="Times New Roman" panose="02020603050405020304" pitchFamily="18" charset="0"/>
              </a:rPr>
              <a:t> </a:t>
            </a:r>
            <a:r>
              <a:rPr lang="ar-EG" sz="3200" b="1" u="sng" dirty="0">
                <a:solidFill>
                  <a:srgbClr val="FF0000"/>
                </a:solidFill>
                <a:latin typeface="Times New Roman" panose="02020603050405020304" pitchFamily="18" charset="0"/>
                <a:ea typeface="Times New Roman" panose="02020603050405020304" pitchFamily="18" charset="0"/>
              </a:rPr>
              <a:t>تجربة دول </a:t>
            </a:r>
            <a:r>
              <a:rPr lang="ar-EG" sz="3200" b="1" u="sng" dirty="0" smtClean="0">
                <a:solidFill>
                  <a:srgbClr val="FF0000"/>
                </a:solidFill>
                <a:latin typeface="Times New Roman" panose="02020603050405020304" pitchFamily="18" charset="0"/>
                <a:ea typeface="Times New Roman" panose="02020603050405020304" pitchFamily="18" charset="0"/>
              </a:rPr>
              <a:t>الخليج</a:t>
            </a:r>
            <a:endParaRPr lang="ar-JO" sz="3200" b="1" u="sng" dirty="0" smtClean="0">
              <a:solidFill>
                <a:srgbClr val="FF0000"/>
              </a:solidFill>
              <a:latin typeface="Times New Roman" panose="02020603050405020304" pitchFamily="18" charset="0"/>
              <a:ea typeface="Times New Roman" panose="02020603050405020304" pitchFamily="18" charset="0"/>
            </a:endParaRPr>
          </a:p>
          <a:p>
            <a:pPr marL="16510" marR="0" indent="-228600" algn="justLow" rtl="1">
              <a:spcBef>
                <a:spcPts val="0"/>
              </a:spcBef>
              <a:spcAft>
                <a:spcPts val="0"/>
              </a:spcAft>
              <a:tabLst>
                <a:tab pos="16510" algn="l"/>
              </a:tabLst>
            </a:pPr>
            <a:endParaRPr lang="en-US" sz="2800" dirty="0">
              <a:latin typeface="Times New Roman" panose="02020603050405020304" pitchFamily="18" charset="0"/>
              <a:ea typeface="Times New Roman" panose="02020603050405020304" pitchFamily="18" charset="0"/>
            </a:endParaRPr>
          </a:p>
          <a:p>
            <a:pPr marL="16510" marR="0" algn="justLow" rtl="1">
              <a:lnSpc>
                <a:spcPct val="90000"/>
              </a:lnSpc>
              <a:spcBef>
                <a:spcPts val="0"/>
              </a:spcBef>
              <a:spcAft>
                <a:spcPts val="0"/>
              </a:spcAft>
              <a:tabLst>
                <a:tab pos="16510" algn="l"/>
              </a:tabLst>
            </a:pPr>
            <a:r>
              <a:rPr lang="ar-EG" sz="3200" dirty="0">
                <a:latin typeface="Times New Roman" panose="02020603050405020304" pitchFamily="18" charset="0"/>
                <a:ea typeface="Times New Roman" panose="02020603050405020304" pitchFamily="18" charset="0"/>
                <a:cs typeface="Simplified Arabic" panose="02020603050405020304" pitchFamily="18" charset="-78"/>
              </a:rPr>
              <a:t>تشهد منطقة الخليج العربية نموا كبيرا فى قطاع التمويل والبناء العقارى ففى السعودية قامت الحكومة بإنشاء صندوق التنمية العقارية لتمويل الإسكان لإقراض المواطنين الذين لا يملكون مساكن وقد انتعش هذا السوق بعد انهيار سوق الأسهم وارتفع بنسبة 25% فى ثلاثة </a:t>
            </a:r>
            <a:r>
              <a:rPr lang="ar-EG" sz="3200" dirty="0" smtClean="0">
                <a:latin typeface="Times New Roman" panose="02020603050405020304" pitchFamily="18" charset="0"/>
                <a:ea typeface="Times New Roman" panose="02020603050405020304" pitchFamily="18" charset="0"/>
                <a:cs typeface="Simplified Arabic" panose="02020603050405020304" pitchFamily="18" charset="-78"/>
              </a:rPr>
              <a:t>أشهر</a:t>
            </a:r>
            <a:endParaRPr lang="ar-JO" sz="3200"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marL="16510" marR="0" algn="justLow" rtl="1">
              <a:lnSpc>
                <a:spcPct val="90000"/>
              </a:lnSpc>
              <a:spcBef>
                <a:spcPts val="0"/>
              </a:spcBef>
              <a:spcAft>
                <a:spcPts val="0"/>
              </a:spcAft>
              <a:tabLst>
                <a:tab pos="16510" algn="l"/>
              </a:tabLst>
            </a:pPr>
            <a:endParaRPr lang="ar-JO" sz="3200" dirty="0">
              <a:latin typeface="Times New Roman" panose="02020603050405020304" pitchFamily="18" charset="0"/>
              <a:ea typeface="Times New Roman" panose="02020603050405020304" pitchFamily="18" charset="0"/>
              <a:cs typeface="Simplified Arabic" panose="02020603050405020304" pitchFamily="18" charset="-78"/>
            </a:endParaRPr>
          </a:p>
          <a:p>
            <a:pPr marL="16510" marR="0" algn="justLow" rtl="1">
              <a:lnSpc>
                <a:spcPct val="90000"/>
              </a:lnSpc>
              <a:spcBef>
                <a:spcPts val="0"/>
              </a:spcBef>
              <a:spcAft>
                <a:spcPts val="0"/>
              </a:spcAft>
              <a:tabLst>
                <a:tab pos="16510" algn="l"/>
              </a:tabLst>
            </a:pPr>
            <a:endParaRPr lang="en-US" sz="2800" dirty="0">
              <a:latin typeface="Times New Roman" panose="02020603050405020304" pitchFamily="18" charset="0"/>
              <a:ea typeface="Times New Roman" panose="02020603050405020304" pitchFamily="18" charset="0"/>
            </a:endParaRPr>
          </a:p>
          <a:p>
            <a:pPr algn="justLow" rtl="1">
              <a:lnSpc>
                <a:spcPct val="90000"/>
              </a:lnSpc>
            </a:pPr>
            <a:r>
              <a:rPr lang="ar-EG" sz="3200" dirty="0">
                <a:latin typeface="Times New Roman" panose="02020603050405020304" pitchFamily="18" charset="0"/>
                <a:ea typeface="Times New Roman" panose="02020603050405020304" pitchFamily="18" charset="0"/>
                <a:cs typeface="Simplified Arabic" panose="02020603050405020304" pitchFamily="18" charset="-78"/>
              </a:rPr>
              <a:t>ويرى الخبراء انه فى ظل الزيادة السكانية فان سكان العاصمة يحتاجون إلى 1.5 مليون وحدة سكنية بحلول عام 2021 . أما فى الإمارات فيختلف نمط التمويل العقارى حيث يوجد طلب كبير على المساكن الجديدة خاصة الإسكان الفاخر ففى دبى وحدها من المتوقع أن يتضاعف عدد الوحدات السكنية ثلاث </a:t>
            </a:r>
            <a:r>
              <a:rPr lang="ar-EG" sz="3200" dirty="0" smtClean="0">
                <a:latin typeface="Times New Roman" panose="02020603050405020304" pitchFamily="18" charset="0"/>
                <a:ea typeface="Times New Roman" panose="02020603050405020304" pitchFamily="18" charset="0"/>
                <a:cs typeface="Simplified Arabic" panose="02020603050405020304" pitchFamily="18" charset="-78"/>
              </a:rPr>
              <a:t>مرات</a:t>
            </a:r>
            <a:endParaRPr lang="en-US" sz="3200" dirty="0"/>
          </a:p>
        </p:txBody>
      </p:sp>
    </p:spTree>
    <p:extLst>
      <p:ext uri="{BB962C8B-B14F-4D97-AF65-F5344CB8AC3E}">
        <p14:creationId xmlns:p14="http://schemas.microsoft.com/office/powerpoint/2010/main" val="34939718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3024" y="643557"/>
            <a:ext cx="11021568" cy="5693866"/>
          </a:xfrm>
          <a:prstGeom prst="rect">
            <a:avLst/>
          </a:prstGeom>
        </p:spPr>
        <p:txBody>
          <a:bodyPr wrap="square">
            <a:spAutoFit/>
          </a:bodyPr>
          <a:lstStyle/>
          <a:p>
            <a:pPr algn="r" rtl="1"/>
            <a:r>
              <a:rPr lang="ar-JO" sz="2800" b="1" u="sng" dirty="0">
                <a:solidFill>
                  <a:srgbClr val="FF0000"/>
                </a:solidFill>
              </a:rPr>
              <a:t>التجربة الأمريكية </a:t>
            </a:r>
            <a:endParaRPr lang="ar-JO" sz="2800" b="1" u="sng" dirty="0" smtClean="0">
              <a:solidFill>
                <a:srgbClr val="FF0000"/>
              </a:solidFill>
            </a:endParaRPr>
          </a:p>
          <a:p>
            <a:pPr algn="r" rtl="1"/>
            <a:endParaRPr lang="ar-JO" sz="2800" dirty="0"/>
          </a:p>
          <a:p>
            <a:pPr algn="r" rtl="1"/>
            <a:r>
              <a:rPr lang="ar-JO" sz="2800" dirty="0"/>
              <a:t>تعد الولايات المتحدة الأمريكية أول دولة بدأت مزاولة نشاط التمويل العقارى ومع تزايد هذا النشاط فى الولايات المتحدة ظهرت مؤخرا فى بداية عام 2007 مشكلة تسمى " قروض الدرجة الثانية " من التمويل العقارى" </a:t>
            </a:r>
            <a:r>
              <a:rPr lang="ar-JO" sz="2800" dirty="0" smtClean="0"/>
              <a:t>.</a:t>
            </a:r>
          </a:p>
          <a:p>
            <a:pPr algn="r" rtl="1"/>
            <a:endParaRPr lang="ar-JO" sz="2800" dirty="0"/>
          </a:p>
          <a:p>
            <a:pPr algn="r" rtl="1"/>
            <a:r>
              <a:rPr lang="ar-JO" sz="2800" dirty="0"/>
              <a:t>فمنذ نحو 10 سنوات لم يكن هناك ما يسمى بقروض الدرجة الثانية فى الولايات المتحدة ولم يكن يسمح بمنح قروض إلا للمقترضين المؤهلين فقط اى الذين يستطيعون الوفاء بالمعايير الصارمة لمراجعة إجراءات القروض والموضوعة من قبل جهتي الإقراض فى السوق الثانوية وهما فانى ماى(</a:t>
            </a:r>
            <a:r>
              <a:rPr lang="en-US" sz="2800" dirty="0"/>
              <a:t>Fannie May) </a:t>
            </a:r>
            <a:r>
              <a:rPr lang="ar-JO" sz="2800" dirty="0"/>
              <a:t>وفريدى ماك (</a:t>
            </a:r>
            <a:r>
              <a:rPr lang="en-US" sz="2800" dirty="0"/>
              <a:t>Freddie Mac) </a:t>
            </a:r>
            <a:r>
              <a:rPr lang="ar-JO" sz="2800" dirty="0"/>
              <a:t>واللتان تقومان بشراء هذه القروض من الجهات المنشئة لها واعتبارا من عام 2000 ازداد حجم الإقراض للمقترضين من الدرجة الثانية وهم الذين لم تتوفر لهم فرصة الحصول على القروض لعدم كفاءتهم حيث كانت الجهات المقرضة تبحث عن وسائل للتوسع فى إيراداتها واهم ملامح مشكلة هذه القروض هى كما يلى </a:t>
            </a:r>
          </a:p>
        </p:txBody>
      </p:sp>
    </p:spTree>
    <p:extLst>
      <p:ext uri="{BB962C8B-B14F-4D97-AF65-F5344CB8AC3E}">
        <p14:creationId xmlns:p14="http://schemas.microsoft.com/office/powerpoint/2010/main" val="1032208389"/>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 xmlns:thm15="http://schemas.microsoft.com/office/thememl/2012/main" name="Circuit" id="{0AC2F7E7-15F5-431C-B2A2-456FE929F56C}" vid="{0911B802-464C-4241-8DD9-B60FF88E379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1533</Words>
  <Application>Microsoft Office PowerPoint</Application>
  <PresentationFormat>Custom</PresentationFormat>
  <Paragraphs>89</Paragraphs>
  <Slides>21</Slides>
  <Notes>1</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Office Theme</vt:lpstr>
      <vt:lpstr>Circuit</vt:lpstr>
      <vt:lpstr>الإستثمار العقاري  الفصل  الثاني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DR.ZYOOD</dc:creator>
  <cp:lastModifiedBy>Dell</cp:lastModifiedBy>
  <cp:revision>33</cp:revision>
  <dcterms:created xsi:type="dcterms:W3CDTF">2016-10-16T19:49:44Z</dcterms:created>
  <dcterms:modified xsi:type="dcterms:W3CDTF">2018-09-14T15:10:43Z</dcterms:modified>
</cp:coreProperties>
</file>