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588" autoAdjust="0"/>
  </p:normalViewPr>
  <p:slideViewPr>
    <p:cSldViewPr snapToGrid="0">
      <p:cViewPr varScale="1">
        <p:scale>
          <a:sx n="56" d="100"/>
          <a:sy n="56" d="100"/>
        </p:scale>
        <p:origin x="18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7" name="Shape 7"/>
          <p:cNvSpPr txBox="1">
            <a:spLocks noGrp="1"/>
          </p:cNvSpPr>
          <p:nvPr>
            <p:ph type="ftr" idx="11"/>
          </p:nvPr>
        </p:nvSpPr>
        <p:spPr>
          <a:xfrm>
            <a:off x="0" y="8685211"/>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8" name="Shape 8"/>
          <p:cNvSpPr txBox="1">
            <a:spLocks noGrp="1"/>
          </p:cNvSpPr>
          <p:nvPr>
            <p:ph type="sldNum" idx="12"/>
          </p:nvPr>
        </p:nvSpPr>
        <p:spPr>
          <a:xfrm>
            <a:off x="3884612" y="8685211"/>
            <a:ext cx="2971799" cy="457200"/>
          </a:xfrm>
          <a:prstGeom prst="rect">
            <a:avLst/>
          </a:prstGeom>
          <a:noFill/>
          <a:ln>
            <a:noFill/>
          </a:ln>
        </p:spPr>
        <p:txBody>
          <a:bodyPr lIns="91425" tIns="91425" rIns="91425" bIns="91425" anchor="b" anchorCtr="0">
            <a:noAutofit/>
          </a:bodyPr>
          <a:lstStyle/>
          <a:p>
            <a:pPr marL="0" marR="0" lvl="0" indent="0" algn="r" rtl="0">
              <a:spcBef>
                <a:spcPts val="0"/>
              </a:spcBef>
            </a:pPr>
            <a:endParaRPr/>
          </a:p>
          <a:p>
            <a:pPr lvl="1">
              <a:spcBef>
                <a:spcPts val="0"/>
              </a:spcBef>
            </a:pPr>
            <a:endParaRPr/>
          </a:p>
          <a:p>
            <a:pPr lvl="2">
              <a:spcBef>
                <a:spcPts val="0"/>
              </a:spcBef>
            </a:pPr>
            <a:endParaRPr/>
          </a:p>
          <a:p>
            <a:pPr lvl="3">
              <a:spcBef>
                <a:spcPts val="0"/>
              </a:spcBef>
            </a:pPr>
            <a:endParaRPr/>
          </a:p>
          <a:p>
            <a:pPr lvl="4">
              <a:spcBef>
                <a:spcPts val="0"/>
              </a:spcBef>
            </a:pPr>
            <a:endParaRPr/>
          </a:p>
          <a:p>
            <a:pPr lvl="5">
              <a:spcBef>
                <a:spcPts val="0"/>
              </a:spcBef>
            </a:pPr>
            <a:endParaRPr/>
          </a:p>
          <a:p>
            <a:pPr lvl="6">
              <a:spcBef>
                <a:spcPts val="0"/>
              </a:spcBef>
            </a:pPr>
            <a:endParaRPr/>
          </a:p>
          <a:p>
            <a:pPr lvl="7">
              <a:spcBef>
                <a:spcPts val="0"/>
              </a:spcBef>
            </a:pPr>
            <a:endParaRPr/>
          </a:p>
          <a:p>
            <a:pPr lvl="8">
              <a:spcBef>
                <a:spcPts val="0"/>
              </a:spcBef>
            </a:pPr>
            <a:endParaRPr/>
          </a:p>
        </p:txBody>
      </p:sp>
    </p:spTree>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29" name="Shape 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0" name="Shape 3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a:t>Chapter 13:  Introduction to Contracts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49" name="Shape 14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Contracts can be classified as “express” or “implied.”  An express contract is based on written or spoken words, while an implied contract is based on the conduct or actions of the parties.  A “quasi-contract,” also referred to as an “implied-in-law” contract, is imposed in certain cases to avoid unjust enrichment, even if all elements of contract formation are not satisfied</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يمكن تصنيف العقود على أنها "صريحة" أو "ضمنية". ويعتمد العقد الصريح على كلمات مكتوبة أو منطوقة ، في حين يستند العقد الضمني على سلوك أو تصرفات الأطراف. "شبه العقد" ، المشار إليه أيضاً بعقد "ضمني في القانون" ، يُفرض في بعض الحالات لتفادي الإثراء غير المشروع ، حتى لو لم تكن جميع عناصر تشكيل العقود مستوفاة.</a:t>
            </a:r>
            <a:endParaRPr lang="en-US" sz="1800" b="0" i="0" u="none" strike="noStrike" cap="none"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56" name="Shape 1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57" name="Shape 157"/>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Contracts can be classified as “valid,” “void,” or “voidable.”  In a valid contract, all elements of contract formation have been satisfied.  A void contract involves an illegal purpose and/or subject matter, and is therefore unenforceable.  A voidable contract allows one or both parties to withdraw legally from the contract</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يمكن تصنيف العقود على أنها "صالحة" أو "باطلة" أو "قابلة للإبطال". في عقد صالح ، تم استيفاء جميع عناصر تشكيل العقود. ينطوي عقد الفراغ على غرض و / أو موضوع غير قانوني ، وبالتالي فهو غير قابل للتنفيذ. يسمح العقد القابل للإبطال لأحد الطرفين أو كليهما بالانسحاب بشكل قانوني من العقد.</a:t>
            </a:r>
            <a:endParaRPr lang="en-US" sz="1800" b="0" i="0" u="none" strike="noStrike" cap="none"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64" name="Shape 1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65" name="Shape 165"/>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Contracts can be classified as “executed” or “executory.”  An executed contract means that all terms of the contract have been fully performed.  With an executory contract, some duties under the contract have not been performed by one or both parties</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يمكن تصنيف العقود على أنها "منفذة" أو "تنفيذية". ويعني العقد المنفذ أن جميع بنود العقد قد تم تنفيذها بالكامل. مع عقد التنفيذ ، لم يتم تنفيذ بعض الواجبات بموجب العقد من قبل أحد الطرفين أو كليهما.</a:t>
            </a:r>
            <a:endParaRPr lang="en-US" sz="1800" b="0" i="0" u="none" strike="noStrike" cap="non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72" name="Shape 17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73" name="Shape 17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Contracts can be classified as “formal” or “informal.”  A formal contract must meet special form requirements.  Examples of formal contracts include contracts under seal, “recognizances,” letters of credit, and negotiable instruments.  An informal contract requires no formalities; it is a “simple” contract</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يمكن تصنيف العقود على أنها "رسمية" أو "غير رسمية". يجب أن يفي العقد الرسمي بمتطلبات النموذج الخاصة. وتشمل أمثلة العقود الرسمية العقود المودعة في الختم و "خطابات الاعتراف" وخطابات الاعتماد والأدوات القابلة للتداول. العقد غير الرسمي لا يتطلب أي إجراءات. إنه عقد "بسيط".</a:t>
            </a:r>
            <a:endParaRPr lang="en-US" sz="1800" b="0" i="0" u="none" strike="noStrike" cap="none"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80" name="Shape 1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81" name="Shape 18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Various rules of contract interpretation are available to a court in determining the rights and liabilities of contracting parties.  For example, a contract is usually interpreted to give effect to the parties’ intentions at the time they entered into the contract.  If multiple interpretations are possible, the court will interpret the contract in terms of making it lawful, operative, definite, reasonable, and capable of being effected.  In the event of contractual ambiguity, the judge should interpret it against the interests of the drafter.  Handwritten provisions generally prevail over preprinted terms, and numbers written in words generally prevail over numerals.  Specific terms prevail over general terms, and technical words are generally interpreted in accordance with industry standards</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تتوافر قواعد مختلفة لتفسير العقود للمحكمة عند تحديد حقوق والتزامات الأطراف المتعاقدة. على سبيل المثال ، عادة ما يتم تفسير العقد لإعطاء نوايا الطرفين في وقت إبرام العقد. إذا كان هناك </a:t>
            </a:r>
            <a:r>
              <a:rPr lang="ar-SA" sz="1800" b="0" i="0" u="none" strike="noStrike" cap="none" dirty="0" err="1" smtClean="0"/>
              <a:t>ﺗﻔﺴﻴﺮات</a:t>
            </a:r>
            <a:r>
              <a:rPr lang="ar-SA" sz="1800" b="0" i="0" u="none" strike="noStrike" cap="none" dirty="0" smtClean="0"/>
              <a:t> </a:t>
            </a:r>
            <a:r>
              <a:rPr lang="ar-SA" sz="1800" b="0" i="0" u="none" strike="noStrike" cap="none" dirty="0" err="1" smtClean="0"/>
              <a:t>ﻣﺘﻌﺪدة</a:t>
            </a:r>
            <a:r>
              <a:rPr lang="ar-SA" sz="1800" b="0" i="0" u="none" strike="noStrike" cap="none" dirty="0" smtClean="0"/>
              <a:t> </a:t>
            </a:r>
            <a:r>
              <a:rPr lang="ar-SA" sz="1800" b="0" i="0" u="none" strike="noStrike" cap="none" dirty="0" err="1" smtClean="0"/>
              <a:t>ﻣﻤﻜﻨﺔ</a:t>
            </a:r>
            <a:r>
              <a:rPr lang="ar-SA" sz="1800" b="0" i="0" u="none" strike="noStrike" cap="none" dirty="0" smtClean="0"/>
              <a:t> ، </a:t>
            </a:r>
            <a:r>
              <a:rPr lang="ar-SA" sz="1800" b="0" i="0" u="none" strike="noStrike" cap="none" dirty="0" err="1" smtClean="0"/>
              <a:t>ﻓﺈن</a:t>
            </a:r>
            <a:r>
              <a:rPr lang="ar-SA" sz="1800" b="0" i="0" u="none" strike="noStrike" cap="none" dirty="0" smtClean="0"/>
              <a:t> </a:t>
            </a:r>
            <a:r>
              <a:rPr lang="ar-SA" sz="1800" b="0" i="0" u="none" strike="noStrike" cap="none" dirty="0" err="1" smtClean="0"/>
              <a:t>اﻟﻤﺤﻜﻤﺔ</a:t>
            </a:r>
            <a:r>
              <a:rPr lang="ar-SA" sz="1800" b="0" i="0" u="none" strike="noStrike" cap="none" dirty="0" smtClean="0"/>
              <a:t> </a:t>
            </a:r>
            <a:r>
              <a:rPr lang="ar-SA" sz="1800" b="0" i="0" u="none" strike="noStrike" cap="none" dirty="0" err="1" smtClean="0"/>
              <a:t>ﺳﻮف</a:t>
            </a:r>
            <a:r>
              <a:rPr lang="ar-SA" sz="1800" b="0" i="0" u="none" strike="noStrike" cap="none" dirty="0" smtClean="0"/>
              <a:t> </a:t>
            </a:r>
            <a:r>
              <a:rPr lang="ar-SA" sz="1800" b="0" i="0" u="none" strike="noStrike" cap="none" dirty="0" err="1" smtClean="0"/>
              <a:t>ﺗﻔﺴﺮ</a:t>
            </a:r>
            <a:r>
              <a:rPr lang="ar-SA" sz="1800" b="0" i="0" u="none" strike="noStrike" cap="none" dirty="0" smtClean="0"/>
              <a:t> </a:t>
            </a:r>
            <a:r>
              <a:rPr lang="ar-SA" sz="1800" b="0" i="0" u="none" strike="noStrike" cap="none" dirty="0" err="1" smtClean="0"/>
              <a:t>اﻟﻌﻘﺪ</a:t>
            </a:r>
            <a:r>
              <a:rPr lang="ar-SA" sz="1800" b="0" i="0" u="none" strike="noStrike" cap="none" dirty="0" smtClean="0"/>
              <a:t> </a:t>
            </a:r>
            <a:r>
              <a:rPr lang="ar-SA" sz="1800" b="0" i="0" u="none" strike="noStrike" cap="none" dirty="0" err="1" smtClean="0"/>
              <a:t>ﻣﻦ</a:t>
            </a:r>
            <a:r>
              <a:rPr lang="ar-SA" sz="1800" b="0" i="0" u="none" strike="noStrike" cap="none" dirty="0" smtClean="0"/>
              <a:t> </a:t>
            </a:r>
            <a:r>
              <a:rPr lang="ar-SA" sz="1800" b="0" i="0" u="none" strike="noStrike" cap="none" dirty="0" err="1" smtClean="0"/>
              <a:t>ﺣﻴﺚ</a:t>
            </a:r>
            <a:r>
              <a:rPr lang="ar-SA" sz="1800" b="0" i="0" u="none" strike="noStrike" cap="none" dirty="0" smtClean="0"/>
              <a:t> </a:t>
            </a:r>
            <a:r>
              <a:rPr lang="ar-SA" sz="1800" b="0" i="0" u="none" strike="noStrike" cap="none" dirty="0" err="1" smtClean="0"/>
              <a:t>ﺟﻌﻠﻪ</a:t>
            </a:r>
            <a:r>
              <a:rPr lang="ar-SA" sz="1800" b="0" i="0" u="none" strike="noStrike" cap="none" dirty="0" smtClean="0"/>
              <a:t> </a:t>
            </a:r>
            <a:r>
              <a:rPr lang="ar-SA" sz="1800" b="0" i="0" u="none" strike="noStrike" cap="none" dirty="0" err="1" smtClean="0"/>
              <a:t>ﺷﺮﻋﻴﺎً</a:t>
            </a:r>
            <a:r>
              <a:rPr lang="ar-SA" sz="1800" b="0" i="0" u="none" strike="noStrike" cap="none" dirty="0" smtClean="0"/>
              <a:t> </a:t>
            </a:r>
            <a:r>
              <a:rPr lang="ar-SA" sz="1800" b="0" i="0" u="none" strike="noStrike" cap="none" dirty="0" err="1" smtClean="0"/>
              <a:t>وﻣﻨﻔﺬاً</a:t>
            </a:r>
            <a:r>
              <a:rPr lang="ar-SA" sz="1800" b="0" i="0" u="none" strike="noStrike" cap="none" dirty="0" smtClean="0"/>
              <a:t> </a:t>
            </a:r>
            <a:r>
              <a:rPr lang="ar-SA" sz="1800" b="0" i="0" u="none" strike="noStrike" cap="none" dirty="0" err="1" smtClean="0"/>
              <a:t>وﻣﺤﺪد</a:t>
            </a:r>
            <a:r>
              <a:rPr lang="ar-SA" sz="1800" b="0" i="0" u="none" strike="noStrike" cap="none" dirty="0" smtClean="0"/>
              <a:t> </a:t>
            </a:r>
            <a:r>
              <a:rPr lang="ar-SA" sz="1800" b="0" i="0" u="none" strike="noStrike" cap="none" dirty="0" err="1" smtClean="0"/>
              <a:t>وﻣﻌﻘﻮل</a:t>
            </a:r>
            <a:r>
              <a:rPr lang="ar-SA" sz="1800" b="0" i="0" u="none" strike="noStrike" cap="none" dirty="0" smtClean="0"/>
              <a:t> </a:t>
            </a:r>
            <a:r>
              <a:rPr lang="ar-SA" sz="1800" b="0" i="0" u="none" strike="noStrike" cap="none" dirty="0" err="1" smtClean="0"/>
              <a:t>وﻗﺎدر</a:t>
            </a:r>
            <a:r>
              <a:rPr lang="ar-SA" sz="1800" b="0" i="0" u="none" strike="noStrike" cap="none" dirty="0" smtClean="0"/>
              <a:t> </a:t>
            </a:r>
            <a:r>
              <a:rPr lang="ar-SA" sz="1800" b="0" i="0" u="none" strike="noStrike" cap="none" dirty="0" err="1" smtClean="0"/>
              <a:t>ﻋﻠﻰ</a:t>
            </a:r>
            <a:r>
              <a:rPr lang="ar-SA" sz="1800" b="0" i="0" u="none" strike="noStrike" cap="none" dirty="0" smtClean="0"/>
              <a:t> </a:t>
            </a:r>
            <a:r>
              <a:rPr lang="ar-SA" sz="1800" b="0" i="0" u="none" strike="noStrike" cap="none" dirty="0" err="1" smtClean="0"/>
              <a:t>اﻟﺘﺄﺛﻴﺮ</a:t>
            </a:r>
            <a:r>
              <a:rPr lang="ar-SA" sz="1800" b="0" i="0" u="none" strike="noStrike" cap="none" dirty="0" smtClean="0"/>
              <a:t>. في حالة وجود غموض تعاقدي ، يجب على القاضي تفسيره ضد مصالح الصياغة. تسود الأحكام المكتوبة بخط اليد بشكل عام على المصطلحات المطبوعة مسبقًا ، والأعداد المكتوبة بالكلمات تسود عمومًا على الأرقام. تسود مصطلحات محددة على المصطلحات العامة ، ويتم تفسير الكلمات الفنية بشكل عام وفقًا لمعايير الصناعة.</a:t>
            </a:r>
            <a:endParaRPr lang="en-US" sz="1800" b="0" i="0" u="none" strike="noStrike" cap="non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buSzPct val="25000"/>
              <a:buFont typeface="Arial"/>
              <a:buNone/>
            </a:pPr>
            <a:r>
              <a:rPr lang="en-US" sz="1800" b="0" i="0" u="none" strike="noStrike" cap="none"/>
              <a:t>Chapter 13 Case Hypothetical:  Zsa Zsa Hilton, a wealthy socialite living in Beverly Hills, was frantic.  Her best friend in the world was her pet poodle Caboodles, and Caboodles had been missing for three (3) days.  Having searched her estate exhaustively, Zsa Zsa decided that her next best option was to post a reward for her beloved Caboodles.  Zsa Zsa carefully prepared a poster advertising a reward for the return of her pet.  The heading of the poster exclaimed “Please find Caboodles—Reward--$25,000!!!” Below the heading was a color “glamour shot” of the animal and Zsa Zsa’s contact information, including her address and cell phone number.  After soliciting the assistance of her butler, her maid, and her best friend Eva Ritchie, Zsa Zsa displayed and distributed one thousand of the posters throughout the greater Beverly Hills metropolitan area.</a:t>
            </a:r>
          </a:p>
          <a:p>
            <a:pPr marL="0" marR="0" lvl="0" indent="0" algn="l" rtl="0">
              <a:lnSpc>
                <a:spcPct val="90000"/>
              </a:lnSpc>
              <a:spcBef>
                <a:spcPts val="0"/>
              </a:spcBef>
              <a:buSzPct val="25000"/>
              <a:buFont typeface="Arial"/>
              <a:buNone/>
            </a:pPr>
            <a:r>
              <a:rPr lang="en-US" sz="1800" b="0" i="0" u="none" strike="noStrike" cap="none"/>
              <a:t>Later in the week, Dane “Bulldog” Sheppard showed up at Zsa Zsa’s front door.  When she answered the door chime, Dane said “I am pleased to meet you, Ms. Hilton.  I saw your ad for the return of your lost poodle, and I am your man.  I will find him, Ms. Hilton, and let me say in advance that I really appreciate the $25,000 bounty, um, reward money!” Is there a contract between Dane “Bulldog” Sheppard and Zsa Zsa Hilton?</a:t>
            </a:r>
          </a:p>
        </p:txBody>
      </p:sp>
      <p:sp>
        <p:nvSpPr>
          <p:cNvPr id="87" name="Shape 87"/>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3" name="Shape 9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800" b="0" i="0" u="none" strike="noStrike" cap="none"/>
              <a:t>Chapter 13 Case Hypothetical:  Carter Morley and Erena Erickson live side by side in town homes joined together by a shared wall.  Both residences are in need of new exterior paint.  On Monday, Morley calls a painter, Tom Sizemore, having selected his name from the classified section of the phone directory.  Morley describes his address, the physical dimensions and structure of his home, and he agrees with Sizemore that the work will be performed that Friday.  Sizemore estimates that with his crew of five, and given the relatively small size of the home, the work will only take one day to complete.  Morley advises that although he will have to work a fourteen-hour day on Friday, he would like to have the work completed in his absence.  In passing conversation with his neighbor Erickson, Morley advises her of his “home improvement” plans.  Early Friday morning, Sizemore and his team arrive at the address, but by mistake, they begin work on Erickson’s side of building.  Although Erena is home, she does not object to the work, nor does she inform Sizemore and his crew of the mistake.  Midway through the day, she offers them fresh-squeezed lemonade and ham sandwiches, and they heartily accept.  Upon completion of the work at 7:00 p.m. Friday evening, Sizemore knocks on Erena’s door and asks if “the man of the home” is present, that he would like Morley to review the work and pay the agreed-upon price for the work.  Erena chuckles, and “breaks the news” that the painting crew has made a mistake, one to her benefit.  Erickson proclaims “I do not owe you one dime, because you do not have a contract with me; I will give you ten minutes to remove yourself and your materials from my property, or I will call the police.”  Do Erickson and Sizemore have a contract? If so, why? If not, are there any other theories of recovery available to Sizemore?</a:t>
            </a:r>
          </a:p>
        </p:txBody>
      </p:sp>
      <p:sp>
        <p:nvSpPr>
          <p:cNvPr id="94" name="Shape 94"/>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1" name="Shape 10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A contract is defined as a legally enforceable agreement</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يتم تعريف العقد على أنه اتفاق قانوني قابل للتنفيذ.</a:t>
            </a:r>
            <a:endParaRPr lang="en-US" sz="1800" b="0" i="0" u="none" strike="noStrike" cap="non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08" name="Shape 1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9" name="Shape 10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Elements required for contract formation include an agreement (represented by a valid offer and a valid acceptance,) mutual consideration (meaning that both parties must give value in order to support the enforceability of the agreement,) lawful purpose and subject matter, and legal capacity (which is the ability to understand the terms and nature of the contract; as well as the legal ability to enter into a binding contract</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العناصر اللازمة لتشكيل العقد تتضمن</a:t>
            </a:r>
          </a:p>
          <a:p>
            <a:pPr marL="0" marR="0" lvl="0" indent="0" algn="r" rtl="0">
              <a:spcBef>
                <a:spcPts val="0"/>
              </a:spcBef>
              <a:buSzPct val="25000"/>
              <a:buFont typeface="Arial"/>
              <a:buNone/>
            </a:pPr>
            <a:r>
              <a:rPr lang="ar-SA" sz="1800" b="0" i="0" u="none" strike="noStrike" cap="none" dirty="0" smtClean="0"/>
              <a:t> اتفاقاً (يمثله عرض صالح وقبول صحيح ،) </a:t>
            </a:r>
          </a:p>
          <a:p>
            <a:pPr marL="0" marR="0" lvl="0" indent="0" algn="r" rtl="0">
              <a:spcBef>
                <a:spcPts val="0"/>
              </a:spcBef>
              <a:buSzPct val="25000"/>
              <a:buFont typeface="Arial"/>
              <a:buNone/>
            </a:pPr>
            <a:r>
              <a:rPr lang="ar-SA" sz="1800" b="0" i="0" u="none" strike="noStrike" cap="none" dirty="0" smtClean="0"/>
              <a:t>اعتبارات متبادلة (بمعنى أنه يجب على كلا الطرفين إعطاء قيمة من أجل دعم قابلية تطبيق الاتفاقية ،) </a:t>
            </a:r>
          </a:p>
          <a:p>
            <a:pPr marL="0" marR="0" lvl="0" indent="0" algn="r" rtl="0">
              <a:spcBef>
                <a:spcPts val="0"/>
              </a:spcBef>
              <a:buSzPct val="25000"/>
              <a:buFont typeface="Arial"/>
              <a:buNone/>
            </a:pPr>
            <a:r>
              <a:rPr lang="ar-SA" sz="1800" b="0" i="0" u="none" strike="noStrike" cap="none" dirty="0" smtClean="0"/>
              <a:t>الغرض والموضوع القانونيين ، </a:t>
            </a:r>
          </a:p>
          <a:p>
            <a:pPr marL="0" marR="0" lvl="0" indent="0" algn="r" rtl="0">
              <a:spcBef>
                <a:spcPts val="0"/>
              </a:spcBef>
              <a:buSzPct val="25000"/>
              <a:buFont typeface="Arial"/>
              <a:buNone/>
            </a:pPr>
            <a:r>
              <a:rPr lang="ar-SA" sz="1800" b="0" i="0" u="none" strike="noStrike" cap="none" dirty="0" smtClean="0"/>
              <a:t>والقدرة القانونية (وهي القدرة على فهم شروط وطبيعة العقد ، وكذلك القدرة القانونية على الدخول في عقد ملزم.)</a:t>
            </a:r>
            <a:endParaRPr lang="en-US" sz="1800" b="0" i="0" u="none" strike="noStrike" cap="non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16" name="Shape 1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7" name="Shape 117"/>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Defenses to the enforceability of a contract include the lack of genuine assent as a result of fraud, duress, undue influence, or misrepresentation, and lack of proper form requirements, usually indicating non-compliance with the statute of frauds, a rule of law requiring that certain types of contracts be in writing in order to be enforceable</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تشمل الدفاعات الخاصة بإنفاذ العقد</a:t>
            </a:r>
          </a:p>
          <a:p>
            <a:pPr marL="0" marR="0" lvl="0" indent="0" algn="r" rtl="0">
              <a:spcBef>
                <a:spcPts val="0"/>
              </a:spcBef>
              <a:buSzPct val="25000"/>
              <a:buFont typeface="Arial"/>
              <a:buNone/>
            </a:pPr>
            <a:r>
              <a:rPr lang="ar-SA" sz="1800" b="0" i="0" u="none" strike="noStrike" cap="none" dirty="0" smtClean="0"/>
              <a:t> عدم الموافقة الحقيقية نتيجة للاحتيال أو الإكراه أو التأثير غير المبرر أو التحريف ،</a:t>
            </a:r>
          </a:p>
          <a:p>
            <a:pPr marL="0" marR="0" lvl="0" indent="0" algn="r" rtl="0">
              <a:spcBef>
                <a:spcPts val="0"/>
              </a:spcBef>
              <a:buSzPct val="25000"/>
              <a:buFont typeface="Arial"/>
              <a:buNone/>
            </a:pPr>
            <a:r>
              <a:rPr lang="ar-SA" sz="1800" b="0" i="0" u="none" strike="noStrike" cap="none" dirty="0" smtClean="0"/>
              <a:t> وعدم توافق</a:t>
            </a:r>
            <a:r>
              <a:rPr lang="ar-SA" sz="1800" b="0" i="0" u="none" strike="noStrike" cap="none" baseline="0" dirty="0" smtClean="0"/>
              <a:t> ال</a:t>
            </a:r>
            <a:r>
              <a:rPr lang="ar-SA" sz="1800" b="0" i="0" u="none" strike="noStrike" cap="none" dirty="0" smtClean="0"/>
              <a:t>متطلبات ، وعادة ما تشير إلى عدم الامتثال لقانون الاحتيال ، </a:t>
            </a:r>
          </a:p>
          <a:p>
            <a:pPr marL="0" marR="0" lvl="0" indent="0" algn="r" rtl="0">
              <a:spcBef>
                <a:spcPts val="0"/>
              </a:spcBef>
              <a:buSzPct val="25000"/>
              <a:buFont typeface="Arial"/>
              <a:buNone/>
            </a:pPr>
            <a:r>
              <a:rPr lang="ar-SA" sz="1800" b="0" i="0" u="none" strike="noStrike" cap="none" dirty="0" smtClean="0"/>
              <a:t>وهي قاعدة قانونية تتطلب أن تكون أنواع معينة من العقود مكتوبة من أجل أن تكون قابلة للتنفيذ.</a:t>
            </a:r>
            <a:endParaRPr lang="en-US" sz="1800" b="0" i="0" u="none" strike="noStrike" cap="non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24" name="Shape 1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25" name="Shape 125"/>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Courts generally use the objective theory of contract interpretation, meaning that the existence and interpretation of a contract will be based on outward manifestations of intent by the parties.  This is an objective, “reasonable person” standard of contract formation and interpretation; subjective, or individual, intent is generally irrelevant</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تستخدم المحاكم عمومًا النظرية الموضوعية لتفسير العقد ، مما يعني أن وجود وتفسير العقد سيكون مبنيًا على مظاهر النوايا الخارجية للأطراف. هذا معيار موضوعي و "معقول" لتكوين العقود وتفسيرها ؛ النية الشخصية ، أو الفردية ، غير ذات صلة بشكل عام.</a:t>
            </a:r>
            <a:endParaRPr lang="en-US" sz="1800" b="0" i="0" u="none" strike="noStrike" cap="non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32" name="Shape 1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3" name="Shape 13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Sources of contract law include </a:t>
            </a:r>
            <a:r>
              <a:rPr lang="en-US" sz="1800" b="0" i="0" u="none" strike="noStrike" cap="none" dirty="0" smtClean="0"/>
              <a:t>: state </a:t>
            </a:r>
            <a:r>
              <a:rPr lang="en-US" sz="1800" b="0" i="0" u="none" strike="noStrike" cap="none" dirty="0"/>
              <a:t>common law, as well as Article 2 of the Uniform Commercial Code, which governs contracts for the sale of goods</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تشمل مصادر قانون العقود :قانون الولاية العام ، وكذلك المادة 2 من القانون التجاري الموحد الذي يحكم عقود بيع السلع.</a:t>
            </a:r>
            <a:endParaRPr lang="en-US" sz="1800" b="0" i="0" u="none" strike="noStrike" cap="none"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40" name="Shape 1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41" name="Shape 14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Contracts can be classified as either “bilateral” or “unilateral.”  A bilateral contract involves an exchange of promises between contracting parties, while a unilateral contract involves the exchange of a promise in return for the performance of an act</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ويمكن تصنيف العقود على أنها "ثنائية" أو "انفرادية". وينطوي العقد الثنائي على تبادل الوعود بين الأطراف المتعاقدة ، في حين ينطوي العقد الانفرادي على تبادل الوعد مقابل أداء الفعل.</a:t>
            </a:r>
            <a:endParaRPr lang="en-US" sz="1800" b="0" i="0" u="none" strike="noStrike" cap="non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4"/>
        <p:cNvGrpSpPr/>
        <p:nvPr/>
      </p:nvGrpSpPr>
      <p:grpSpPr>
        <a:xfrm>
          <a:off x="0" y="0"/>
          <a:ext cx="0" cy="0"/>
          <a:chOff x="0" y="0"/>
          <a:chExt cx="0" cy="0"/>
        </a:xfrm>
      </p:grpSpPr>
      <p:sp>
        <p:nvSpPr>
          <p:cNvPr id="25" name="Shape 25"/>
          <p:cNvSpPr txBox="1">
            <a:spLocks noGrp="1"/>
          </p:cNvSpPr>
          <p:nvPr>
            <p:ph type="ctrTitle"/>
          </p:nvPr>
        </p:nvSpPr>
        <p:spPr>
          <a:xfrm>
            <a:off x="685800" y="1736725"/>
            <a:ext cx="7772400" cy="1920875"/>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26" name="Shape 26"/>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spcAft>
                <a:spcPts val="0"/>
              </a:spcAft>
              <a:buClr>
                <a:schemeClr val="hlink"/>
              </a:buClr>
              <a:buFont typeface="Garamond"/>
              <a:buNone/>
              <a:defRPr/>
            </a:lvl1pPr>
            <a:lvl2pPr marL="742950" marR="0" lvl="1" indent="-161290" algn="l" rtl="0">
              <a:spcBef>
                <a:spcPts val="560"/>
              </a:spcBef>
              <a:spcAft>
                <a:spcPts val="0"/>
              </a:spcAft>
              <a:buClr>
                <a:schemeClr val="accent2"/>
              </a:buClr>
              <a:buFont typeface="Garamond"/>
              <a:buChar char="■"/>
              <a:defRPr/>
            </a:lvl2pPr>
            <a:lvl3pPr marL="1143000" marR="0" lvl="2" indent="-121919" algn="l" rtl="0">
              <a:spcBef>
                <a:spcPts val="480"/>
              </a:spcBef>
              <a:spcAft>
                <a:spcPts val="0"/>
              </a:spcAft>
              <a:buClr>
                <a:schemeClr val="lt2"/>
              </a:buClr>
              <a:buFont typeface="Garamond"/>
              <a:buChar char="■"/>
              <a:defRPr/>
            </a:lvl3pPr>
            <a:lvl4pPr marL="1600200" marR="0" lvl="3" indent="-139700" algn="l" rtl="0">
              <a:spcBef>
                <a:spcPts val="400"/>
              </a:spcBef>
              <a:spcAft>
                <a:spcPts val="0"/>
              </a:spcAft>
              <a:buClr>
                <a:schemeClr val="accent2"/>
              </a:buClr>
              <a:buFont typeface="Garamond"/>
              <a:buChar char="■"/>
              <a:defRPr/>
            </a:lvl4pPr>
            <a:lvl5pPr marL="2057400" marR="0" lvl="4" indent="-139700" algn="l" rtl="0">
              <a:spcBef>
                <a:spcPts val="400"/>
              </a:spcBef>
              <a:spcAft>
                <a:spcPts val="0"/>
              </a:spcAft>
              <a:buClr>
                <a:schemeClr val="hlink"/>
              </a:buClr>
              <a:buFont typeface="Garamond"/>
              <a:buChar char="■"/>
              <a:defRPr/>
            </a:lvl5pPr>
            <a:lvl6pPr marL="2514600" marR="0" lvl="5" indent="-139700" algn="l" rtl="0">
              <a:spcBef>
                <a:spcPts val="400"/>
              </a:spcBef>
              <a:spcAft>
                <a:spcPts val="0"/>
              </a:spcAft>
              <a:buClr>
                <a:schemeClr val="hlink"/>
              </a:buClr>
              <a:buFont typeface="Garamond"/>
              <a:buChar char="■"/>
              <a:defRPr/>
            </a:lvl6pPr>
            <a:lvl7pPr marL="2971800" marR="0" lvl="6" indent="-139700" algn="l" rtl="0">
              <a:spcBef>
                <a:spcPts val="400"/>
              </a:spcBef>
              <a:spcAft>
                <a:spcPts val="0"/>
              </a:spcAft>
              <a:buClr>
                <a:schemeClr val="hlink"/>
              </a:buClr>
              <a:buFont typeface="Garamond"/>
              <a:buChar char="■"/>
              <a:defRPr/>
            </a:lvl7pPr>
            <a:lvl8pPr marL="3429000" marR="0" lvl="7" indent="-139700" algn="l" rtl="0">
              <a:spcBef>
                <a:spcPts val="400"/>
              </a:spcBef>
              <a:spcAft>
                <a:spcPts val="0"/>
              </a:spcAft>
              <a:buClr>
                <a:schemeClr val="hlink"/>
              </a:buClr>
              <a:buFont typeface="Garamond"/>
              <a:buChar char="■"/>
              <a:defRPr/>
            </a:lvl8pPr>
            <a:lvl9pPr marL="3886200" marR="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80" name="Shape 80"/>
          <p:cNvSpPr txBox="1">
            <a:spLocks noGrp="1"/>
          </p:cNvSpPr>
          <p:nvPr>
            <p:ph type="body" idx="1"/>
          </p:nvPr>
        </p:nvSpPr>
        <p:spPr>
          <a:xfrm rot="5400000">
            <a:off x="2309018" y="-251619"/>
            <a:ext cx="4525961" cy="8229600"/>
          </a:xfrm>
          <a:prstGeom prst="rect">
            <a:avLst/>
          </a:prstGeom>
          <a:noFill/>
          <a:ln>
            <a:noFill/>
          </a:ln>
        </p:spPr>
        <p:txBody>
          <a:bodyPr lIns="91425" tIns="91425" rIns="91425" bIns="91425" anchor="t" anchorCtr="0"/>
          <a:lstStyle>
            <a:lvl1pPr marL="342900" lvl="0" indent="-200660" algn="l" rtl="0">
              <a:spcBef>
                <a:spcPts val="640"/>
              </a:spcBef>
              <a:spcAft>
                <a:spcPts val="0"/>
              </a:spcAft>
              <a:buClr>
                <a:schemeClr val="hlink"/>
              </a:buClr>
              <a:buFont typeface="Garamond"/>
              <a:buChar char="■"/>
              <a:defRPr/>
            </a:lvl1pPr>
            <a:lvl2pPr marL="742950" lvl="1" indent="-161290" algn="l" rtl="0">
              <a:spcBef>
                <a:spcPts val="560"/>
              </a:spcBef>
              <a:spcAft>
                <a:spcPts val="0"/>
              </a:spcAft>
              <a:buClr>
                <a:schemeClr val="accent2"/>
              </a:buClr>
              <a:buFont typeface="Garamond"/>
              <a:buChar char="■"/>
              <a:defRPr/>
            </a:lvl2pPr>
            <a:lvl3pPr marL="1143000" lvl="2" indent="-121919" algn="l" rtl="0">
              <a:spcBef>
                <a:spcPts val="480"/>
              </a:spcBef>
              <a:spcAft>
                <a:spcPts val="0"/>
              </a:spcAft>
              <a:buClr>
                <a:schemeClr val="lt2"/>
              </a:buClr>
              <a:buFont typeface="Garamond"/>
              <a:buChar char="■"/>
              <a:defRPr/>
            </a:lvl3pPr>
            <a:lvl4pPr marL="1600200" lvl="3" indent="-139700" algn="l" rtl="0">
              <a:spcBef>
                <a:spcPts val="400"/>
              </a:spcBef>
              <a:spcAft>
                <a:spcPts val="0"/>
              </a:spcAft>
              <a:buClr>
                <a:schemeClr val="accent2"/>
              </a:buClr>
              <a:buFont typeface="Garamond"/>
              <a:buChar char="■"/>
              <a:defRPr/>
            </a:lvl4pPr>
            <a:lvl5pPr marL="2057400" lvl="4" indent="-139700" algn="l" rtl="0">
              <a:spcBef>
                <a:spcPts val="400"/>
              </a:spcBef>
              <a:spcAft>
                <a:spcPts val="0"/>
              </a:spcAft>
              <a:buClr>
                <a:schemeClr val="hlink"/>
              </a:buClr>
              <a:buFont typeface="Garamond"/>
              <a:buChar char="■"/>
              <a:defRPr/>
            </a:lvl5pPr>
            <a:lvl6pPr marL="2514600" lvl="5" indent="-139700" algn="l" rtl="0">
              <a:spcBef>
                <a:spcPts val="400"/>
              </a:spcBef>
              <a:spcAft>
                <a:spcPts val="0"/>
              </a:spcAft>
              <a:buClr>
                <a:schemeClr val="hlink"/>
              </a:buClr>
              <a:buFont typeface="Garamond"/>
              <a:buChar char="■"/>
              <a:defRPr/>
            </a:lvl6pPr>
            <a:lvl7pPr marL="2971800" lvl="6" indent="-139700" algn="l" rtl="0">
              <a:spcBef>
                <a:spcPts val="400"/>
              </a:spcBef>
              <a:spcAft>
                <a:spcPts val="0"/>
              </a:spcAft>
              <a:buClr>
                <a:schemeClr val="hlink"/>
              </a:buClr>
              <a:buFont typeface="Garamond"/>
              <a:buChar char="■"/>
              <a:defRPr/>
            </a:lvl7pPr>
            <a:lvl8pPr marL="3429000" lvl="7" indent="-139700" algn="l" rtl="0">
              <a:spcBef>
                <a:spcPts val="400"/>
              </a:spcBef>
              <a:spcAft>
                <a:spcPts val="0"/>
              </a:spcAft>
              <a:buClr>
                <a:schemeClr val="hlink"/>
              </a:buClr>
              <a:buFont typeface="Garamond"/>
              <a:buChar char="■"/>
              <a:defRPr/>
            </a:lvl8pPr>
            <a:lvl9pPr marL="388620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83" name="Shape 83"/>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lvl="0" indent="-200660" algn="l" rtl="0">
              <a:spcBef>
                <a:spcPts val="640"/>
              </a:spcBef>
              <a:spcAft>
                <a:spcPts val="0"/>
              </a:spcAft>
              <a:buClr>
                <a:schemeClr val="hlink"/>
              </a:buClr>
              <a:buFont typeface="Garamond"/>
              <a:buChar char="■"/>
              <a:defRPr/>
            </a:lvl1pPr>
            <a:lvl2pPr marL="742950" lvl="1" indent="-161290" algn="l" rtl="0">
              <a:spcBef>
                <a:spcPts val="560"/>
              </a:spcBef>
              <a:spcAft>
                <a:spcPts val="0"/>
              </a:spcAft>
              <a:buClr>
                <a:schemeClr val="accent2"/>
              </a:buClr>
              <a:buFont typeface="Garamond"/>
              <a:buChar char="■"/>
              <a:defRPr/>
            </a:lvl2pPr>
            <a:lvl3pPr marL="1143000" lvl="2" indent="-121919" algn="l" rtl="0">
              <a:spcBef>
                <a:spcPts val="480"/>
              </a:spcBef>
              <a:spcAft>
                <a:spcPts val="0"/>
              </a:spcAft>
              <a:buClr>
                <a:schemeClr val="lt2"/>
              </a:buClr>
              <a:buFont typeface="Garamond"/>
              <a:buChar char="■"/>
              <a:defRPr/>
            </a:lvl3pPr>
            <a:lvl4pPr marL="1600200" lvl="3" indent="-139700" algn="l" rtl="0">
              <a:spcBef>
                <a:spcPts val="400"/>
              </a:spcBef>
              <a:spcAft>
                <a:spcPts val="0"/>
              </a:spcAft>
              <a:buClr>
                <a:schemeClr val="accent2"/>
              </a:buClr>
              <a:buFont typeface="Garamond"/>
              <a:buChar char="■"/>
              <a:defRPr/>
            </a:lvl4pPr>
            <a:lvl5pPr marL="2057400" lvl="4" indent="-139700" algn="l" rtl="0">
              <a:spcBef>
                <a:spcPts val="400"/>
              </a:spcBef>
              <a:spcAft>
                <a:spcPts val="0"/>
              </a:spcAft>
              <a:buClr>
                <a:schemeClr val="hlink"/>
              </a:buClr>
              <a:buFont typeface="Garamond"/>
              <a:buChar char="■"/>
              <a:defRPr/>
            </a:lvl5pPr>
            <a:lvl6pPr marL="2514600" lvl="5" indent="-139700" algn="l" rtl="0">
              <a:spcBef>
                <a:spcPts val="400"/>
              </a:spcBef>
              <a:spcAft>
                <a:spcPts val="0"/>
              </a:spcAft>
              <a:buClr>
                <a:schemeClr val="hlink"/>
              </a:buClr>
              <a:buFont typeface="Garamond"/>
              <a:buChar char="■"/>
              <a:defRPr/>
            </a:lvl6pPr>
            <a:lvl7pPr marL="2971800" lvl="6" indent="-139700" algn="l" rtl="0">
              <a:spcBef>
                <a:spcPts val="400"/>
              </a:spcBef>
              <a:spcAft>
                <a:spcPts val="0"/>
              </a:spcAft>
              <a:buClr>
                <a:schemeClr val="hlink"/>
              </a:buClr>
              <a:buFont typeface="Garamond"/>
              <a:buChar char="■"/>
              <a:defRPr/>
            </a:lvl7pPr>
            <a:lvl8pPr marL="3429000" lvl="7" indent="-139700" algn="l" rtl="0">
              <a:spcBef>
                <a:spcPts val="400"/>
              </a:spcBef>
              <a:spcAft>
                <a:spcPts val="0"/>
              </a:spcAft>
              <a:buClr>
                <a:schemeClr val="hlink"/>
              </a:buClr>
              <a:buFont typeface="Garamond"/>
              <a:buChar char="■"/>
              <a:defRPr/>
            </a:lvl8pPr>
            <a:lvl9pPr marL="388620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53" name="Shape 53"/>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lvl="0" indent="-200660" algn="l" rtl="0">
              <a:spcBef>
                <a:spcPts val="640"/>
              </a:spcBef>
              <a:spcAft>
                <a:spcPts val="0"/>
              </a:spcAft>
              <a:buClr>
                <a:schemeClr val="hlink"/>
              </a:buClr>
              <a:buFont typeface="Garamond"/>
              <a:buChar char="■"/>
              <a:defRPr/>
            </a:lvl1pPr>
            <a:lvl2pPr marL="742950" lvl="1" indent="-161290" algn="l" rtl="0">
              <a:spcBef>
                <a:spcPts val="560"/>
              </a:spcBef>
              <a:spcAft>
                <a:spcPts val="0"/>
              </a:spcAft>
              <a:buClr>
                <a:schemeClr val="accent2"/>
              </a:buClr>
              <a:buFont typeface="Garamond"/>
              <a:buChar char="■"/>
              <a:defRPr/>
            </a:lvl2pPr>
            <a:lvl3pPr marL="1143000" lvl="2" indent="-121919" algn="l" rtl="0">
              <a:spcBef>
                <a:spcPts val="480"/>
              </a:spcBef>
              <a:spcAft>
                <a:spcPts val="0"/>
              </a:spcAft>
              <a:buClr>
                <a:schemeClr val="lt2"/>
              </a:buClr>
              <a:buFont typeface="Garamond"/>
              <a:buChar char="■"/>
              <a:defRPr/>
            </a:lvl3pPr>
            <a:lvl4pPr marL="1600200" lvl="3" indent="-139700" algn="l" rtl="0">
              <a:spcBef>
                <a:spcPts val="400"/>
              </a:spcBef>
              <a:spcAft>
                <a:spcPts val="0"/>
              </a:spcAft>
              <a:buClr>
                <a:schemeClr val="accent2"/>
              </a:buClr>
              <a:buFont typeface="Garamond"/>
              <a:buChar char="■"/>
              <a:defRPr/>
            </a:lvl4pPr>
            <a:lvl5pPr marL="2057400" lvl="4" indent="-139700" algn="l" rtl="0">
              <a:spcBef>
                <a:spcPts val="400"/>
              </a:spcBef>
              <a:spcAft>
                <a:spcPts val="0"/>
              </a:spcAft>
              <a:buClr>
                <a:schemeClr val="hlink"/>
              </a:buClr>
              <a:buFont typeface="Garamond"/>
              <a:buChar char="■"/>
              <a:defRPr/>
            </a:lvl5pPr>
            <a:lvl6pPr marL="2514600" lvl="5" indent="-139700" algn="l" rtl="0">
              <a:spcBef>
                <a:spcPts val="400"/>
              </a:spcBef>
              <a:spcAft>
                <a:spcPts val="0"/>
              </a:spcAft>
              <a:buClr>
                <a:schemeClr val="hlink"/>
              </a:buClr>
              <a:buFont typeface="Garamond"/>
              <a:buChar char="■"/>
              <a:defRPr/>
            </a:lvl6pPr>
            <a:lvl7pPr marL="2971800" lvl="6" indent="-139700" algn="l" rtl="0">
              <a:spcBef>
                <a:spcPts val="400"/>
              </a:spcBef>
              <a:spcAft>
                <a:spcPts val="0"/>
              </a:spcAft>
              <a:buClr>
                <a:schemeClr val="hlink"/>
              </a:buClr>
              <a:buFont typeface="Garamond"/>
              <a:buChar char="■"/>
              <a:defRPr/>
            </a:lvl7pPr>
            <a:lvl8pPr marL="3429000" lvl="7" indent="-139700" algn="l" rtl="0">
              <a:spcBef>
                <a:spcPts val="400"/>
              </a:spcBef>
              <a:spcAft>
                <a:spcPts val="0"/>
              </a:spcAft>
              <a:buClr>
                <a:schemeClr val="hlink"/>
              </a:buClr>
              <a:buFont typeface="Garamond"/>
              <a:buChar char="■"/>
              <a:defRPr/>
            </a:lvl8pPr>
            <a:lvl9pPr marL="388620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6" name="Shape 56"/>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59" name="Shape 59"/>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0" name="Shape 60"/>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3" name="Shape 6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
        <p:nvSpPr>
          <p:cNvPr id="64" name="Shape 6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5" name="Shape 6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
        <p:nvSpPr>
          <p:cNvPr id="66" name="Shape 6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2" name="Shape 72"/>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3" name="Shape 73"/>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6" name="Shape 76"/>
          <p:cNvSpPr>
            <a:spLocks noGrp="1"/>
          </p:cNvSpPr>
          <p:nvPr>
            <p:ph type="pic" idx="2"/>
          </p:nvPr>
        </p:nvSpPr>
        <p:spPr>
          <a:xfrm>
            <a:off x="1792288" y="612775"/>
            <a:ext cx="5486399" cy="4114800"/>
          </a:xfrm>
          <a:prstGeom prst="rect">
            <a:avLst/>
          </a:prstGeom>
          <a:noFill/>
          <a:ln>
            <a:noFill/>
          </a:ln>
        </p:spPr>
      </p:sp>
      <p:sp>
        <p:nvSpPr>
          <p:cNvPr id="77" name="Shape 7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avLst/>
                <a:gdLst/>
                <a:ahLst/>
                <a:cxnLst/>
                <a:rect l="0" t="0" r="0" b="0"/>
                <a:pathLst>
                  <a:path w="2882" h="1671" extrusionOk="0">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avLst/>
                <a:gdLst/>
                <a:ahLst/>
                <a:cxnLst/>
                <a:rect l="0" t="0" r="0" b="0"/>
                <a:pathLst>
                  <a:path w="1259" h="811" extrusionOk="0">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avLst/>
                <a:gdLst/>
                <a:ahLst/>
                <a:cxnLst/>
                <a:rect l="0" t="0" r="0" b="0"/>
                <a:pathLst>
                  <a:path w="2849" h="969" extrusionOk="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avLst/>
                <a:gdLst/>
                <a:ahLst/>
                <a:cxnLst/>
                <a:rect l="0" t="0" r="0" b="0"/>
                <a:pathLst>
                  <a:path w="3007" h="2085" extrusionOk="0">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avLst/>
                <a:gdLst/>
                <a:ahLst/>
                <a:cxnLst/>
                <a:rect l="0" t="0" r="0" b="0"/>
                <a:pathLst>
                  <a:path w="1248" h="539" extrusionOk="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avLst/>
              <a:gdLst/>
              <a:ahLst/>
              <a:cxnLst/>
              <a:rect l="0" t="0" r="0" b="0"/>
              <a:pathLst>
                <a:path w="2296" h="1469" extrusionOk="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avLst/>
              <a:gdLst/>
              <a:ahLst/>
              <a:cxnLst/>
              <a:rect l="0" t="0" r="0" b="0"/>
              <a:pathLst>
                <a:path w="5740" h="1906" extrusionOk="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19" name="Shape 1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20" name="Shape 20"/>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marR="0" lvl="0" indent="-200660" algn="l" rtl="0">
              <a:spcBef>
                <a:spcPts val="640"/>
              </a:spcBef>
              <a:spcAft>
                <a:spcPts val="0"/>
              </a:spcAft>
              <a:buClr>
                <a:schemeClr val="hlink"/>
              </a:buClr>
              <a:buFont typeface="Garamond"/>
              <a:buChar char="■"/>
              <a:defRPr/>
            </a:lvl1pPr>
            <a:lvl2pPr marL="742950" marR="0" lvl="1" indent="-161290" algn="l" rtl="0">
              <a:spcBef>
                <a:spcPts val="560"/>
              </a:spcBef>
              <a:spcAft>
                <a:spcPts val="0"/>
              </a:spcAft>
              <a:buClr>
                <a:schemeClr val="accent2"/>
              </a:buClr>
              <a:buFont typeface="Garamond"/>
              <a:buChar char="■"/>
              <a:defRPr/>
            </a:lvl2pPr>
            <a:lvl3pPr marL="1143000" marR="0" lvl="2" indent="-121919" algn="l" rtl="0">
              <a:spcBef>
                <a:spcPts val="480"/>
              </a:spcBef>
              <a:spcAft>
                <a:spcPts val="0"/>
              </a:spcAft>
              <a:buClr>
                <a:schemeClr val="lt2"/>
              </a:buClr>
              <a:buFont typeface="Garamond"/>
              <a:buChar char="■"/>
              <a:defRPr/>
            </a:lvl3pPr>
            <a:lvl4pPr marL="1600200" marR="0" lvl="3" indent="-139700" algn="l" rtl="0">
              <a:spcBef>
                <a:spcPts val="400"/>
              </a:spcBef>
              <a:spcAft>
                <a:spcPts val="0"/>
              </a:spcAft>
              <a:buClr>
                <a:schemeClr val="accent2"/>
              </a:buClr>
              <a:buFont typeface="Garamond"/>
              <a:buChar char="■"/>
              <a:defRPr/>
            </a:lvl4pPr>
            <a:lvl5pPr marL="2057400" marR="0" lvl="4" indent="-139700" algn="l" rtl="0">
              <a:spcBef>
                <a:spcPts val="400"/>
              </a:spcBef>
              <a:spcAft>
                <a:spcPts val="0"/>
              </a:spcAft>
              <a:buClr>
                <a:schemeClr val="hlink"/>
              </a:buClr>
              <a:buFont typeface="Garamond"/>
              <a:buChar char="■"/>
              <a:defRPr/>
            </a:lvl5pPr>
            <a:lvl6pPr marL="2514600" marR="0" lvl="5" indent="-139700" algn="l" rtl="0">
              <a:spcBef>
                <a:spcPts val="400"/>
              </a:spcBef>
              <a:spcAft>
                <a:spcPts val="0"/>
              </a:spcAft>
              <a:buClr>
                <a:schemeClr val="hlink"/>
              </a:buClr>
              <a:buFont typeface="Garamond"/>
              <a:buChar char="■"/>
              <a:defRPr/>
            </a:lvl6pPr>
            <a:lvl7pPr marL="2971800" marR="0" lvl="6" indent="-139700" algn="l" rtl="0">
              <a:spcBef>
                <a:spcPts val="400"/>
              </a:spcBef>
              <a:spcAft>
                <a:spcPts val="0"/>
              </a:spcAft>
              <a:buClr>
                <a:schemeClr val="hlink"/>
              </a:buClr>
              <a:buFont typeface="Garamond"/>
              <a:buChar char="■"/>
              <a:defRPr/>
            </a:lvl7pPr>
            <a:lvl8pPr marL="3429000" marR="0" lvl="7" indent="-139700" algn="l" rtl="0">
              <a:spcBef>
                <a:spcPts val="400"/>
              </a:spcBef>
              <a:spcAft>
                <a:spcPts val="0"/>
              </a:spcAft>
              <a:buClr>
                <a:schemeClr val="hlink"/>
              </a:buClr>
              <a:buFont typeface="Garamond"/>
              <a:buChar char="■"/>
              <a:defRPr/>
            </a:lvl8pPr>
            <a:lvl9pPr marL="3886200" marR="0" lvl="8" indent="-139700" algn="l" rtl="0">
              <a:spcBef>
                <a:spcPts val="400"/>
              </a:spcBef>
              <a:spcAft>
                <a:spcPts val="0"/>
              </a:spcAft>
              <a:buClr>
                <a:schemeClr val="hlink"/>
              </a:buClr>
              <a:buFont typeface="Garamond"/>
              <a:buChar char="■"/>
              <a:defRPr/>
            </a:lvl9pPr>
          </a:lstStyle>
          <a:p>
            <a:endParaRPr/>
          </a:p>
        </p:txBody>
      </p:sp>
      <p:sp>
        <p:nvSpPr>
          <p:cNvPr id="21" name="Shape 21"/>
          <p:cNvSpPr txBox="1">
            <a:spLocks noGrp="1"/>
          </p:cNvSpPr>
          <p:nvPr>
            <p:ph type="dt" idx="10"/>
          </p:nvPr>
        </p:nvSpPr>
        <p:spPr>
          <a:xfrm>
            <a:off x="457200" y="6248400"/>
            <a:ext cx="2133599"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22" name="Shape 22"/>
          <p:cNvSpPr txBox="1">
            <a:spLocks noGrp="1"/>
          </p:cNvSpPr>
          <p:nvPr>
            <p:ph type="ftr" idx="11"/>
          </p:nvPr>
        </p:nvSpPr>
        <p:spPr>
          <a:xfrm>
            <a:off x="3124200" y="6251575"/>
            <a:ext cx="2895600"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23" name="Shape 23"/>
          <p:cNvSpPr txBox="1">
            <a:spLocks noGrp="1"/>
          </p:cNvSpPr>
          <p:nvPr>
            <p:ph type="sldNum" idx="12"/>
          </p:nvPr>
        </p:nvSpPr>
        <p:spPr>
          <a:xfrm>
            <a:off x="6553200" y="6254750"/>
            <a:ext cx="2133599" cy="476249"/>
          </a:xfrm>
          <a:prstGeom prst="rect">
            <a:avLst/>
          </a:prstGeom>
          <a:noFill/>
          <a:ln>
            <a:noFill/>
          </a:ln>
        </p:spPr>
        <p:txBody>
          <a:bodyPr lIns="91425" tIns="91425" rIns="91425" bIns="91425" anchor="b" anchorCtr="0">
            <a:noAutofit/>
          </a:bodyPr>
          <a:lstStyle/>
          <a:p>
            <a:pPr marL="0" marR="0" lvl="0" indent="0" algn="r" rtl="0">
              <a:spcBef>
                <a:spcPts val="0"/>
              </a:spcBef>
            </a:pPr>
            <a:endParaRPr/>
          </a:p>
          <a:p>
            <a:pPr marL="457200" marR="0" lvl="1" indent="0" algn="l" rtl="0">
              <a:spcBef>
                <a:spcPts val="0"/>
              </a:spcBef>
            </a:pPr>
            <a:endParaRPr/>
          </a:p>
          <a:p>
            <a:pPr marL="914400" marR="0" lvl="2" indent="0" algn="l" rtl="0">
              <a:spcBef>
                <a:spcPts val="0"/>
              </a:spcBef>
            </a:pPr>
            <a:endParaRPr/>
          </a:p>
          <a:p>
            <a:pPr marL="1371600" marR="0" lvl="3" indent="0" algn="l" rtl="0">
              <a:spcBef>
                <a:spcPts val="0"/>
              </a:spcBef>
            </a:pPr>
            <a:endParaRPr/>
          </a:p>
          <a:p>
            <a:pPr marL="1828800" marR="0" lvl="4" indent="0" algn="l" rtl="0">
              <a:spcBef>
                <a:spcPts val="0"/>
              </a:spcBef>
            </a:pPr>
            <a:endParaRPr/>
          </a:p>
          <a:p>
            <a:pPr marL="2286000" marR="0" lvl="5" indent="0" algn="l" rtl="0">
              <a:spcBef>
                <a:spcPts val="0"/>
              </a:spcBef>
            </a:pPr>
            <a:endParaRPr/>
          </a:p>
          <a:p>
            <a:pPr marL="2743200" marR="0" lvl="6" indent="0" algn="l" rtl="0">
              <a:spcBef>
                <a:spcPts val="0"/>
              </a:spcBef>
            </a:pPr>
            <a:endParaRPr/>
          </a:p>
          <a:p>
            <a:pPr marL="3200400" marR="0" lvl="7" indent="0" algn="l" rtl="0">
              <a:spcBef>
                <a:spcPts val="0"/>
              </a:spcBef>
            </a:pPr>
            <a:endParaRPr/>
          </a:p>
          <a:p>
            <a:pPr marL="3657600" marR="0" lvl="8" indent="0" algn="l" rtl="0">
              <a:spcBef>
                <a:spcPts val="0"/>
              </a:spcBef>
            </a:pPr>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36"/>
        <p:cNvGrpSpPr/>
        <p:nvPr/>
      </p:nvGrpSpPr>
      <p:grpSpPr>
        <a:xfrm>
          <a:off x="0" y="0"/>
          <a:ext cx="0" cy="0"/>
          <a:chOff x="0" y="0"/>
          <a:chExt cx="0" cy="0"/>
        </a:xfrm>
      </p:grpSpPr>
      <p:sp>
        <p:nvSpPr>
          <p:cNvPr id="37" name="Shape 37"/>
          <p:cNvSpPr txBox="1">
            <a:spLocks noGrp="1"/>
          </p:cNvSpPr>
          <p:nvPr>
            <p:ph type="dt" idx="10"/>
          </p:nvPr>
        </p:nvSpPr>
        <p:spPr>
          <a:xfrm>
            <a:off x="457200" y="6251575"/>
            <a:ext cx="2133599"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38" name="Shape 38"/>
          <p:cNvSpPr txBox="1">
            <a:spLocks noGrp="1"/>
          </p:cNvSpPr>
          <p:nvPr>
            <p:ph type="sldNum" idx="12"/>
          </p:nvPr>
        </p:nvSpPr>
        <p:spPr>
          <a:xfrm>
            <a:off x="6553200" y="6248400"/>
            <a:ext cx="2133599" cy="476249"/>
          </a:xfrm>
          <a:prstGeom prst="rect">
            <a:avLst/>
          </a:prstGeom>
          <a:noFill/>
          <a:ln>
            <a:noFill/>
          </a:ln>
        </p:spPr>
        <p:txBody>
          <a:bodyPr lIns="91425" tIns="91425" rIns="91425" bIns="91425" anchor="b" anchorCtr="0">
            <a:noAutofit/>
          </a:bodyPr>
          <a:lstStyle/>
          <a:p>
            <a:pPr marL="0" marR="0" lvl="0" indent="0" algn="r" rtl="0">
              <a:spcBef>
                <a:spcPts val="0"/>
              </a:spcBef>
            </a:pPr>
            <a:endParaRPr/>
          </a:p>
          <a:p>
            <a:pPr marL="457200" marR="0" lvl="1" indent="0" algn="l" rtl="0">
              <a:spcBef>
                <a:spcPts val="0"/>
              </a:spcBef>
            </a:pPr>
            <a:endParaRPr/>
          </a:p>
          <a:p>
            <a:pPr marL="914400" marR="0" lvl="2" indent="0" algn="l" rtl="0">
              <a:spcBef>
                <a:spcPts val="0"/>
              </a:spcBef>
            </a:pPr>
            <a:endParaRPr/>
          </a:p>
          <a:p>
            <a:pPr marL="1371600" marR="0" lvl="3" indent="0" algn="l" rtl="0">
              <a:spcBef>
                <a:spcPts val="0"/>
              </a:spcBef>
            </a:pPr>
            <a:endParaRPr/>
          </a:p>
          <a:p>
            <a:pPr marL="1828800" marR="0" lvl="4" indent="0" algn="l" rtl="0">
              <a:spcBef>
                <a:spcPts val="0"/>
              </a:spcBef>
            </a:pPr>
            <a:endParaRPr/>
          </a:p>
          <a:p>
            <a:pPr marL="2286000" marR="0" lvl="5" indent="0" algn="l" rtl="0">
              <a:spcBef>
                <a:spcPts val="0"/>
              </a:spcBef>
            </a:pPr>
            <a:endParaRPr/>
          </a:p>
          <a:p>
            <a:pPr marL="2743200" marR="0" lvl="6" indent="0" algn="l" rtl="0">
              <a:spcBef>
                <a:spcPts val="0"/>
              </a:spcBef>
            </a:pPr>
            <a:endParaRPr/>
          </a:p>
          <a:p>
            <a:pPr marL="3200400" marR="0" lvl="7" indent="0" algn="l" rtl="0">
              <a:spcBef>
                <a:spcPts val="0"/>
              </a:spcBef>
            </a:pPr>
            <a:endParaRPr/>
          </a:p>
          <a:p>
            <a:pPr marL="3657600" marR="0" lvl="8" indent="0" algn="l" rtl="0">
              <a:spcBef>
                <a:spcPts val="0"/>
              </a:spcBef>
            </a:pP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avLst/>
                <a:gdLst/>
                <a:ahLst/>
                <a:cxnLst/>
                <a:rect l="0" t="0" r="0" b="0"/>
                <a:pathLst>
                  <a:path w="2882" h="1671" extrusionOk="0">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avLst/>
                <a:gdLst/>
                <a:ahLst/>
                <a:cxnLst/>
                <a:rect l="0" t="0" r="0" b="0"/>
                <a:pathLst>
                  <a:path w="1259" h="811" extrusionOk="0">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avLst/>
                <a:gdLst/>
                <a:ahLst/>
                <a:cxnLst/>
                <a:rect l="0" t="0" r="0" b="0"/>
                <a:pathLst>
                  <a:path w="2849" h="969" extrusionOk="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avLst/>
                <a:gdLst/>
                <a:ahLst/>
                <a:cxnLst/>
                <a:rect l="0" t="0" r="0" b="0"/>
                <a:pathLst>
                  <a:path w="3007" h="2085" extrusionOk="0">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avLst/>
                <a:gdLst/>
                <a:ahLst/>
                <a:cxnLst/>
                <a:rect l="0" t="0" r="0" b="0"/>
                <a:pathLst>
                  <a:path w="1248" h="539" extrusionOk="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avLst/>
              <a:gdLst/>
              <a:ahLst/>
              <a:cxnLst/>
              <a:rect l="0" t="0" r="0" b="0"/>
              <a:pathLst>
                <a:path w="2296" h="1469" extrusionOk="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avLst/>
              <a:gdLst/>
              <a:ahLst/>
              <a:cxnLst/>
              <a:rect l="0" t="0" r="0" b="0"/>
              <a:pathLst>
                <a:path w="5740" h="1906" extrusionOk="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48" name="Shape 4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49" name="Shape 49"/>
          <p:cNvSpPr txBox="1">
            <a:spLocks noGrp="1"/>
          </p:cNvSpPr>
          <p:nvPr>
            <p:ph type="ftr" idx="11"/>
          </p:nvPr>
        </p:nvSpPr>
        <p:spPr>
          <a:xfrm>
            <a:off x="3124200" y="6248400"/>
            <a:ext cx="2895600"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50" name="Shape 50"/>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marR="0" lvl="0" indent="-200660" algn="l" rtl="0">
              <a:spcBef>
                <a:spcPts val="640"/>
              </a:spcBef>
              <a:spcAft>
                <a:spcPts val="0"/>
              </a:spcAft>
              <a:buClr>
                <a:schemeClr val="hlink"/>
              </a:buClr>
              <a:buFont typeface="Garamond"/>
              <a:buChar char="■"/>
              <a:defRPr/>
            </a:lvl1pPr>
            <a:lvl2pPr marL="742950" marR="0" lvl="1" indent="-161290" algn="l" rtl="0">
              <a:spcBef>
                <a:spcPts val="560"/>
              </a:spcBef>
              <a:spcAft>
                <a:spcPts val="0"/>
              </a:spcAft>
              <a:buClr>
                <a:schemeClr val="accent2"/>
              </a:buClr>
              <a:buFont typeface="Garamond"/>
              <a:buChar char="■"/>
              <a:defRPr/>
            </a:lvl2pPr>
            <a:lvl3pPr marL="1143000" marR="0" lvl="2" indent="-121919" algn="l" rtl="0">
              <a:spcBef>
                <a:spcPts val="480"/>
              </a:spcBef>
              <a:spcAft>
                <a:spcPts val="0"/>
              </a:spcAft>
              <a:buClr>
                <a:schemeClr val="lt2"/>
              </a:buClr>
              <a:buFont typeface="Garamond"/>
              <a:buChar char="■"/>
              <a:defRPr/>
            </a:lvl3pPr>
            <a:lvl4pPr marL="1600200" marR="0" lvl="3" indent="-139700" algn="l" rtl="0">
              <a:spcBef>
                <a:spcPts val="400"/>
              </a:spcBef>
              <a:spcAft>
                <a:spcPts val="0"/>
              </a:spcAft>
              <a:buClr>
                <a:schemeClr val="accent2"/>
              </a:buClr>
              <a:buFont typeface="Garamond"/>
              <a:buChar char="■"/>
              <a:defRPr/>
            </a:lvl4pPr>
            <a:lvl5pPr marL="2057400" marR="0" lvl="4" indent="-139700" algn="l" rtl="0">
              <a:spcBef>
                <a:spcPts val="400"/>
              </a:spcBef>
              <a:spcAft>
                <a:spcPts val="0"/>
              </a:spcAft>
              <a:buClr>
                <a:schemeClr val="hlink"/>
              </a:buClr>
              <a:buFont typeface="Garamond"/>
              <a:buChar char="■"/>
              <a:defRPr/>
            </a:lvl5pPr>
            <a:lvl6pPr marL="2514600" marR="0" lvl="5" indent="-139700" algn="l" rtl="0">
              <a:spcBef>
                <a:spcPts val="400"/>
              </a:spcBef>
              <a:spcAft>
                <a:spcPts val="0"/>
              </a:spcAft>
              <a:buClr>
                <a:schemeClr val="hlink"/>
              </a:buClr>
              <a:buFont typeface="Garamond"/>
              <a:buChar char="■"/>
              <a:defRPr/>
            </a:lvl6pPr>
            <a:lvl7pPr marL="2971800" marR="0" lvl="6" indent="-139700" algn="l" rtl="0">
              <a:spcBef>
                <a:spcPts val="400"/>
              </a:spcBef>
              <a:spcAft>
                <a:spcPts val="0"/>
              </a:spcAft>
              <a:buClr>
                <a:schemeClr val="hlink"/>
              </a:buClr>
              <a:buFont typeface="Garamond"/>
              <a:buChar char="■"/>
              <a:defRPr/>
            </a:lvl7pPr>
            <a:lvl8pPr marL="3429000" marR="0" lvl="7" indent="-139700" algn="l" rtl="0">
              <a:spcBef>
                <a:spcPts val="400"/>
              </a:spcBef>
              <a:spcAft>
                <a:spcPts val="0"/>
              </a:spcAft>
              <a:buClr>
                <a:schemeClr val="hlink"/>
              </a:buClr>
              <a:buFont typeface="Garamond"/>
              <a:buChar char="■"/>
              <a:defRPr/>
            </a:lvl8pPr>
            <a:lvl9pPr marL="3886200" marR="0" lvl="8" indent="-139700" algn="l" rtl="0">
              <a:spcBef>
                <a:spcPts val="400"/>
              </a:spcBef>
              <a:spcAft>
                <a:spcPts val="0"/>
              </a:spcAft>
              <a:buClr>
                <a:schemeClr val="hlink"/>
              </a:buClr>
              <a:buFont typeface="Garamond"/>
              <a:buChar char="■"/>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31"/>
        <p:cNvGrpSpPr/>
        <p:nvPr/>
      </p:nvGrpSpPr>
      <p:grpSpPr>
        <a:xfrm>
          <a:off x="0" y="0"/>
          <a:ext cx="0" cy="0"/>
          <a:chOff x="0" y="0"/>
          <a:chExt cx="0" cy="0"/>
        </a:xfrm>
      </p:grpSpPr>
      <p:sp>
        <p:nvSpPr>
          <p:cNvPr id="32" name="Shape 32"/>
          <p:cNvSpPr txBox="1">
            <a:spLocks noGrp="1"/>
          </p:cNvSpPr>
          <p:nvPr>
            <p:ph type="ctrTitle"/>
          </p:nvPr>
        </p:nvSpPr>
        <p:spPr>
          <a:xfrm>
            <a:off x="4495800" y="1676400"/>
            <a:ext cx="4648199" cy="1524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5400" b="1" i="0" u="none" strike="noStrike" cap="none">
                <a:solidFill>
                  <a:schemeClr val="lt2"/>
                </a:solidFill>
                <a:latin typeface="Garamond"/>
                <a:ea typeface="Garamond"/>
                <a:cs typeface="Garamond"/>
                <a:sym typeface="Garamond"/>
              </a:rPr>
              <a:t>Chapter 13</a:t>
            </a:r>
          </a:p>
        </p:txBody>
      </p:sp>
      <p:sp>
        <p:nvSpPr>
          <p:cNvPr id="33" name="Shape 33"/>
          <p:cNvSpPr txBox="1">
            <a:spLocks noGrp="1"/>
          </p:cNvSpPr>
          <p:nvPr>
            <p:ph type="subTitle" idx="1"/>
          </p:nvPr>
        </p:nvSpPr>
        <p:spPr>
          <a:xfrm>
            <a:off x="4495800" y="3200400"/>
            <a:ext cx="4648199" cy="20574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hlink"/>
              </a:buClr>
              <a:buSzPct val="25000"/>
              <a:buFont typeface="Garamond"/>
              <a:buNone/>
            </a:pPr>
            <a:r>
              <a:rPr lang="en-US" sz="3600" b="0" i="0" u="none" strike="noStrike" cap="none">
                <a:solidFill>
                  <a:schemeClr val="lt1"/>
                </a:solidFill>
                <a:latin typeface="Garamond"/>
                <a:ea typeface="Garamond"/>
                <a:cs typeface="Garamond"/>
                <a:sym typeface="Garamond"/>
              </a:rPr>
              <a:t>Introduction to Contracts</a:t>
            </a:r>
          </a:p>
        </p:txBody>
      </p:sp>
      <p:sp>
        <p:nvSpPr>
          <p:cNvPr id="34" name="Shape 34"/>
          <p:cNvSpPr txBox="1"/>
          <p:nvPr/>
        </p:nvSpPr>
        <p:spPr>
          <a:xfrm>
            <a:off x="77786" y="6607175"/>
            <a:ext cx="1211261" cy="244474"/>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000" b="1" i="1" u="none" strike="noStrike" cap="non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000" b="1" i="1" u="none" strike="noStrike" cap="non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50"/>
        <p:cNvGrpSpPr/>
        <p:nvPr/>
      </p:nvGrpSpPr>
      <p:grpSpPr>
        <a:xfrm>
          <a:off x="0" y="0"/>
          <a:ext cx="0" cy="0"/>
          <a:chOff x="0" y="0"/>
          <a:chExt cx="0" cy="0"/>
        </a:xfrm>
      </p:grpSpPr>
      <p:sp>
        <p:nvSpPr>
          <p:cNvPr id="151" name="Shape 151"/>
          <p:cNvSpPr txBox="1">
            <a:spLocks noGrp="1"/>
          </p:cNvSpPr>
          <p:nvPr>
            <p:ph type="title"/>
          </p:nvPr>
        </p:nvSpPr>
        <p:spPr>
          <a:xfrm>
            <a:off x="457200" y="762000"/>
            <a:ext cx="8229600" cy="1446362"/>
          </a:xfrm>
          <a:prstGeom prst="rect">
            <a:avLst/>
          </a:prstGeom>
          <a:noFill/>
          <a:ln>
            <a:noFill/>
          </a:ln>
        </p:spPr>
        <p:txBody>
          <a:bodyPr lIns="91425" tIns="45700" rIns="91425" bIns="45700" anchor="ctr" anchorCtr="0">
            <a:noAutofit/>
          </a:bodyPr>
          <a:lstStyle/>
          <a:p>
            <a:pPr lvl="0">
              <a:buClr>
                <a:schemeClr val="lt2"/>
              </a:buClr>
              <a:buSzPct val="25000"/>
            </a:pPr>
            <a:r>
              <a:rPr lang="en-US" sz="2800" b="1" i="0" u="none" strike="noStrike" cap="none" dirty="0">
                <a:solidFill>
                  <a:schemeClr val="lt2"/>
                </a:solidFill>
                <a:latin typeface="Garamond"/>
                <a:ea typeface="Garamond"/>
                <a:cs typeface="Garamond"/>
                <a:sym typeface="Garamond"/>
              </a:rPr>
              <a:t/>
            </a:r>
            <a:br>
              <a:rPr lang="en-US" sz="2800" b="1" i="0" u="none" strike="noStrike" cap="none" dirty="0">
                <a:solidFill>
                  <a:schemeClr val="lt2"/>
                </a:solidFill>
                <a:latin typeface="Garamond"/>
                <a:ea typeface="Garamond"/>
                <a:cs typeface="Garamond"/>
                <a:sym typeface="Garamond"/>
              </a:rPr>
            </a:br>
            <a:r>
              <a:rPr lang="en-US" sz="2800" b="1" i="0" u="none" strike="noStrike" cap="none" dirty="0">
                <a:solidFill>
                  <a:schemeClr val="lt2"/>
                </a:solidFill>
                <a:latin typeface="Garamond"/>
                <a:ea typeface="Garamond"/>
                <a:cs typeface="Garamond"/>
                <a:sym typeface="Garamond"/>
              </a:rPr>
              <a:t/>
            </a:r>
            <a:br>
              <a:rPr lang="en-US" sz="2800" b="1" i="0" u="none" strike="noStrike" cap="none" dirty="0">
                <a:solidFill>
                  <a:schemeClr val="lt2"/>
                </a:solidFill>
                <a:latin typeface="Garamond"/>
                <a:ea typeface="Garamond"/>
                <a:cs typeface="Garamond"/>
                <a:sym typeface="Garamond"/>
              </a:rPr>
            </a:br>
            <a:r>
              <a:rPr lang="en-US" sz="2800" b="1" i="0" u="none" strike="noStrike" cap="none" dirty="0">
                <a:solidFill>
                  <a:schemeClr val="lt2"/>
                </a:solidFill>
                <a:latin typeface="Garamond"/>
                <a:ea typeface="Garamond"/>
                <a:cs typeface="Garamond"/>
                <a:sym typeface="Garamond"/>
              </a:rPr>
              <a:t>Classification of Contracts:</a:t>
            </a:r>
            <a:br>
              <a:rPr lang="en-US" sz="2800" b="1" i="0" u="none" strike="noStrike" cap="none" dirty="0">
                <a:solidFill>
                  <a:schemeClr val="lt2"/>
                </a:solidFill>
                <a:latin typeface="Garamond"/>
                <a:ea typeface="Garamond"/>
                <a:cs typeface="Garamond"/>
                <a:sym typeface="Garamond"/>
              </a:rPr>
            </a:br>
            <a:r>
              <a:rPr lang="en-US" sz="2800" b="1" i="0" u="none" strike="noStrike" cap="none" dirty="0">
                <a:solidFill>
                  <a:schemeClr val="lt2"/>
                </a:solidFill>
                <a:latin typeface="Garamond"/>
                <a:ea typeface="Garamond"/>
                <a:cs typeface="Garamond"/>
                <a:sym typeface="Garamond"/>
              </a:rPr>
              <a:t>Express or </a:t>
            </a:r>
            <a:r>
              <a:rPr lang="en-US" sz="2800" b="1" i="0" u="none" strike="noStrike" cap="none" dirty="0" smtClean="0">
                <a:solidFill>
                  <a:schemeClr val="lt2"/>
                </a:solidFill>
                <a:latin typeface="Garamond"/>
                <a:ea typeface="Garamond"/>
                <a:cs typeface="Garamond"/>
                <a:sym typeface="Garamond"/>
              </a:rPr>
              <a:t>Implied</a:t>
            </a:r>
            <a:br>
              <a:rPr lang="en-US" sz="2800" b="1" i="0" u="none" strike="noStrike" cap="none" dirty="0" smtClean="0">
                <a:solidFill>
                  <a:schemeClr val="lt2"/>
                </a:solidFill>
                <a:latin typeface="Garamond"/>
                <a:ea typeface="Garamond"/>
                <a:cs typeface="Garamond"/>
                <a:sym typeface="Garamond"/>
              </a:rPr>
            </a:br>
            <a:r>
              <a:rPr lang="ar-SA" sz="2800" b="1" dirty="0">
                <a:solidFill>
                  <a:schemeClr val="lt2"/>
                </a:solidFill>
                <a:latin typeface="Garamond"/>
                <a:ea typeface="Garamond"/>
                <a:cs typeface="Garamond"/>
                <a:sym typeface="Garamond"/>
              </a:rPr>
              <a:t>تصنيف العقود: • صريحة أو ضمنية</a:t>
            </a:r>
            <a:r>
              <a:rPr lang="en-US" sz="3600" b="1" i="0" u="none" strike="noStrike" cap="none" dirty="0">
                <a:solidFill>
                  <a:schemeClr val="lt2"/>
                </a:solidFill>
                <a:latin typeface="Garamond"/>
                <a:ea typeface="Garamond"/>
                <a:cs typeface="Garamond"/>
                <a:sym typeface="Garamond"/>
              </a:rPr>
              <a:t/>
            </a:r>
            <a:br>
              <a:rPr lang="en-US" sz="3600" b="1" i="0" u="none" strike="noStrike" cap="none" dirty="0">
                <a:solidFill>
                  <a:schemeClr val="lt2"/>
                </a:solidFill>
                <a:latin typeface="Garamond"/>
                <a:ea typeface="Garamond"/>
                <a:cs typeface="Garamond"/>
                <a:sym typeface="Garamond"/>
              </a:rPr>
            </a:br>
            <a:endParaRPr lang="en-US" sz="3600" b="1" i="0" u="none" strike="noStrike" cap="none" dirty="0">
              <a:solidFill>
                <a:schemeClr val="lt2"/>
              </a:solidFill>
              <a:latin typeface="Garamond"/>
              <a:ea typeface="Garamond"/>
              <a:cs typeface="Garamond"/>
              <a:sym typeface="Garamond"/>
            </a:endParaRPr>
          </a:p>
        </p:txBody>
      </p:sp>
      <p:sp>
        <p:nvSpPr>
          <p:cNvPr id="152" name="Shape 152"/>
          <p:cNvSpPr txBox="1">
            <a:spLocks noGrp="1"/>
          </p:cNvSpPr>
          <p:nvPr>
            <p:ph type="body" idx="1"/>
          </p:nvPr>
        </p:nvSpPr>
        <p:spPr>
          <a:xfrm>
            <a:off x="457200" y="2332036"/>
            <a:ext cx="8229600" cy="363744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“Express” Contract:  Based on written or spoken words</a:t>
            </a:r>
          </a:p>
          <a:p>
            <a:pPr lvl="0" indent="-342900">
              <a:spcBef>
                <a:spcPts val="480"/>
              </a:spcBef>
              <a:buSzPct val="70000"/>
              <a:buNone/>
            </a:pPr>
            <a:r>
              <a:rPr lang="ar-SA" sz="2400" dirty="0">
                <a:solidFill>
                  <a:schemeClr val="lt1"/>
                </a:solidFill>
                <a:latin typeface="Garamond"/>
                <a:ea typeface="Garamond"/>
                <a:cs typeface="Garamond"/>
                <a:sym typeface="Garamond"/>
              </a:rPr>
              <a:t>عقد </a:t>
            </a:r>
            <a:r>
              <a:rPr lang="ar-SA" sz="2400" dirty="0" smtClean="0">
                <a:solidFill>
                  <a:schemeClr val="lt1"/>
                </a:solidFill>
                <a:latin typeface="Garamond"/>
                <a:ea typeface="Garamond"/>
                <a:cs typeface="Garamond"/>
                <a:sym typeface="Garamond"/>
              </a:rPr>
              <a:t>“صريح</a:t>
            </a:r>
            <a:r>
              <a:rPr lang="en-US" sz="2400" dirty="0" smtClean="0">
                <a:solidFill>
                  <a:schemeClr val="lt1"/>
                </a:solidFill>
                <a:latin typeface="Garamond"/>
                <a:ea typeface="Garamond"/>
                <a:cs typeface="Garamond"/>
                <a:sym typeface="Garamond"/>
              </a:rPr>
              <a:t>": </a:t>
            </a:r>
            <a:r>
              <a:rPr lang="ar-SA" sz="2400" dirty="0">
                <a:solidFill>
                  <a:schemeClr val="lt1"/>
                </a:solidFill>
                <a:latin typeface="Garamond"/>
                <a:ea typeface="Garamond"/>
                <a:cs typeface="Garamond"/>
                <a:sym typeface="Garamond"/>
              </a:rPr>
              <a:t>استنادًا إلى الكلمات المكتوبة أو المنطوقة</a:t>
            </a:r>
            <a:endParaRPr sz="2400" b="0"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“Implied” Contract:  Based on conduct or actions</a:t>
            </a:r>
          </a:p>
          <a:p>
            <a:pPr lvl="1" indent="-285750">
              <a:spcBef>
                <a:spcPts val="480"/>
              </a:spcBef>
              <a:buSzPct val="70000"/>
              <a:buNone/>
            </a:pPr>
            <a:r>
              <a:rPr lang="ar-SA" sz="2400" dirty="0">
                <a:solidFill>
                  <a:schemeClr val="lt1"/>
                </a:solidFill>
                <a:latin typeface="Garamond"/>
                <a:ea typeface="Garamond"/>
                <a:cs typeface="Garamond"/>
                <a:sym typeface="Garamond"/>
              </a:rPr>
              <a:t>عقد "ضمني": بناءً على السلوك أو الإجراءات</a:t>
            </a:r>
            <a:endParaRPr sz="2400" b="0" i="0" u="none" strike="noStrike" cap="none" dirty="0">
              <a:solidFill>
                <a:schemeClr val="lt1"/>
              </a:solidFill>
              <a:latin typeface="Garamond"/>
              <a:ea typeface="Garamond"/>
              <a:cs typeface="Garamond"/>
              <a:sym typeface="Garamond"/>
            </a:endParaRPr>
          </a:p>
          <a:p>
            <a:pPr marL="1143000" marR="0" lvl="2" indent="-228600" algn="l" rtl="0">
              <a:lnSpc>
                <a:spcPct val="100000"/>
              </a:lnSpc>
              <a:spcBef>
                <a:spcPts val="400"/>
              </a:spcBef>
              <a:spcAft>
                <a:spcPts val="0"/>
              </a:spcAft>
              <a:buClr>
                <a:schemeClr val="lt2"/>
              </a:buClr>
              <a:buSzPct val="70000"/>
              <a:buFont typeface="Garamond"/>
              <a:buChar char="■"/>
            </a:pPr>
            <a:r>
              <a:rPr lang="en-US" sz="2000" b="1" i="0" u="none" strike="noStrike" cap="none" dirty="0">
                <a:solidFill>
                  <a:schemeClr val="lt1"/>
                </a:solidFill>
                <a:latin typeface="Garamond"/>
                <a:ea typeface="Garamond"/>
                <a:cs typeface="Garamond"/>
                <a:sym typeface="Garamond"/>
              </a:rPr>
              <a:t>“Quasi-Contract” (“Implied-in-law” contract):  Imposed in certain cases to avoid unjust enrichment, even if all elements of contract formation not </a:t>
            </a:r>
            <a:r>
              <a:rPr lang="en-US" sz="2000" b="1" i="0" u="none" strike="noStrike" cap="none" dirty="0" smtClean="0">
                <a:solidFill>
                  <a:schemeClr val="lt1"/>
                </a:solidFill>
                <a:latin typeface="Garamond"/>
                <a:ea typeface="Garamond"/>
                <a:cs typeface="Garamond"/>
                <a:sym typeface="Garamond"/>
              </a:rPr>
              <a:t>satisfied</a:t>
            </a:r>
          </a:p>
          <a:p>
            <a:pPr lvl="2" indent="-228600">
              <a:spcBef>
                <a:spcPts val="400"/>
              </a:spcBef>
              <a:buSzPct val="70000"/>
            </a:pPr>
            <a:r>
              <a:rPr lang="ar-SA" sz="2000" b="1" dirty="0">
                <a:solidFill>
                  <a:schemeClr val="lt1"/>
                </a:solidFill>
                <a:latin typeface="Garamond"/>
                <a:ea typeface="Garamond"/>
                <a:cs typeface="Garamond"/>
                <a:sym typeface="Garamond"/>
              </a:rPr>
              <a:t>"عقد </a:t>
            </a:r>
            <a:r>
              <a:rPr lang="ar-SA" sz="2000" b="1" dirty="0" smtClean="0">
                <a:solidFill>
                  <a:schemeClr val="lt1"/>
                </a:solidFill>
                <a:latin typeface="Garamond"/>
                <a:ea typeface="Garamond"/>
                <a:cs typeface="Garamond"/>
                <a:sym typeface="Garamond"/>
              </a:rPr>
              <a:t>مشبوه" </a:t>
            </a:r>
            <a:r>
              <a:rPr lang="ar-SA" sz="2000" b="1" dirty="0">
                <a:solidFill>
                  <a:schemeClr val="lt1"/>
                </a:solidFill>
                <a:latin typeface="Garamond"/>
                <a:ea typeface="Garamond"/>
                <a:cs typeface="Garamond"/>
                <a:sym typeface="Garamond"/>
              </a:rPr>
              <a:t>(عقد "ضمني في القانون"): يفرض في حالات معينة تجنب الإثراء غير المشروع ، حتى لو لم تكن جميع عناصر تشكيل العقود مرضية</a:t>
            </a:r>
            <a:endParaRPr lang="en-US" sz="2000" b="1" i="0" u="none" strike="noStrike" cap="none" dirty="0">
              <a:solidFill>
                <a:schemeClr val="lt1"/>
              </a:solidFill>
              <a:latin typeface="Garamond"/>
              <a:ea typeface="Garamond"/>
              <a:cs typeface="Garamond"/>
              <a:sym typeface="Garamond"/>
            </a:endParaRPr>
          </a:p>
        </p:txBody>
      </p:sp>
      <p:sp>
        <p:nvSpPr>
          <p:cNvPr id="153" name="Shape 153"/>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381000" y="6096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2800" b="1" i="0" u="none" strike="noStrike" cap="none" dirty="0">
                <a:solidFill>
                  <a:schemeClr val="lt2"/>
                </a:solidFill>
                <a:latin typeface="Garamond"/>
                <a:ea typeface="Garamond"/>
                <a:cs typeface="Garamond"/>
                <a:sym typeface="Garamond"/>
              </a:rPr>
              <a:t>Classification of Contracts:</a:t>
            </a:r>
            <a:br>
              <a:rPr lang="en-US" sz="2800" b="1" i="0" u="none" strike="noStrike" cap="none" dirty="0">
                <a:solidFill>
                  <a:schemeClr val="lt2"/>
                </a:solidFill>
                <a:latin typeface="Garamond"/>
                <a:ea typeface="Garamond"/>
                <a:cs typeface="Garamond"/>
                <a:sym typeface="Garamond"/>
              </a:rPr>
            </a:br>
            <a:r>
              <a:rPr lang="en-US" sz="2800" b="1" i="0" u="none" strike="noStrike" cap="none" dirty="0">
                <a:solidFill>
                  <a:schemeClr val="lt2"/>
                </a:solidFill>
                <a:latin typeface="Garamond"/>
                <a:ea typeface="Garamond"/>
                <a:cs typeface="Garamond"/>
                <a:sym typeface="Garamond"/>
              </a:rPr>
              <a:t>Valid, Void, or </a:t>
            </a:r>
            <a:r>
              <a:rPr lang="en-US" sz="2800" b="1" i="0" u="none" strike="noStrike" cap="none" dirty="0" smtClean="0">
                <a:solidFill>
                  <a:schemeClr val="lt2"/>
                </a:solidFill>
                <a:latin typeface="Garamond"/>
                <a:ea typeface="Garamond"/>
                <a:cs typeface="Garamond"/>
                <a:sym typeface="Garamond"/>
              </a:rPr>
              <a:t>Voidable</a:t>
            </a:r>
            <a:br>
              <a:rPr lang="en-US" sz="2800" b="1" i="0" u="none" strike="noStrike" cap="none" dirty="0" smtClean="0">
                <a:solidFill>
                  <a:schemeClr val="lt2"/>
                </a:solidFill>
                <a:latin typeface="Garamond"/>
                <a:ea typeface="Garamond"/>
                <a:cs typeface="Garamond"/>
                <a:sym typeface="Garamond"/>
              </a:rPr>
            </a:br>
            <a:r>
              <a:rPr lang="ar-SA" sz="2800" b="1" dirty="0">
                <a:solidFill>
                  <a:schemeClr val="lt2"/>
                </a:solidFill>
                <a:latin typeface="Garamond"/>
                <a:ea typeface="Garamond"/>
                <a:cs typeface="Garamond"/>
                <a:sym typeface="Garamond"/>
              </a:rPr>
              <a:t>تصنيف العقود: صالح أو باطل أو قابل للإبطال</a:t>
            </a:r>
            <a:endParaRPr lang="en-US" sz="2800" b="1" i="0" u="none" strike="noStrike" cap="none" dirty="0">
              <a:solidFill>
                <a:schemeClr val="lt2"/>
              </a:solidFill>
              <a:latin typeface="Garamond"/>
              <a:ea typeface="Garamond"/>
              <a:cs typeface="Garamond"/>
              <a:sym typeface="Garamond"/>
            </a:endParaRPr>
          </a:p>
        </p:txBody>
      </p:sp>
      <p:sp>
        <p:nvSpPr>
          <p:cNvPr id="160" name="Shape 160"/>
          <p:cNvSpPr txBox="1">
            <a:spLocks noGrp="1"/>
          </p:cNvSpPr>
          <p:nvPr>
            <p:ph type="body" idx="1"/>
          </p:nvPr>
        </p:nvSpPr>
        <p:spPr>
          <a:xfrm>
            <a:off x="457200" y="2133600"/>
            <a:ext cx="8229600" cy="30480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“Valid” Contract:  All elements of contract formation satisfied</a:t>
            </a:r>
          </a:p>
          <a:p>
            <a:pPr lvl="0" indent="-342900">
              <a:spcBef>
                <a:spcPts val="480"/>
              </a:spcBef>
              <a:buSzPct val="70000"/>
              <a:buNone/>
            </a:pPr>
            <a:r>
              <a:rPr lang="ar-SA" sz="2400" dirty="0">
                <a:solidFill>
                  <a:schemeClr val="lt1"/>
                </a:solidFill>
                <a:latin typeface="Garamond"/>
                <a:ea typeface="Garamond"/>
                <a:cs typeface="Garamond"/>
                <a:sym typeface="Garamond"/>
              </a:rPr>
              <a:t>عقد "صالح": جميع عناصر تشكيل </a:t>
            </a:r>
            <a:r>
              <a:rPr lang="ar-SA" sz="2400" dirty="0" smtClean="0">
                <a:solidFill>
                  <a:schemeClr val="lt1"/>
                </a:solidFill>
                <a:latin typeface="Garamond"/>
                <a:ea typeface="Garamond"/>
                <a:cs typeface="Garamond"/>
                <a:sym typeface="Garamond"/>
              </a:rPr>
              <a:t>العقد مقنعة</a:t>
            </a:r>
            <a:endParaRPr sz="2400" b="0"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“Void” Contract:  Illegal purpose/subject matter; unenforceable </a:t>
            </a:r>
          </a:p>
          <a:p>
            <a:pPr lvl="0" indent="-342900">
              <a:spcBef>
                <a:spcPts val="480"/>
              </a:spcBef>
              <a:buSzPct val="70000"/>
              <a:buNone/>
            </a:pPr>
            <a:r>
              <a:rPr lang="ar-SA" sz="2400" dirty="0">
                <a:solidFill>
                  <a:schemeClr val="lt1"/>
                </a:solidFill>
                <a:latin typeface="Garamond"/>
                <a:ea typeface="Garamond"/>
                <a:cs typeface="Garamond"/>
                <a:sym typeface="Garamond"/>
              </a:rPr>
              <a:t>"</a:t>
            </a:r>
            <a:r>
              <a:rPr lang="ar-SA" sz="2400" dirty="0" smtClean="0">
                <a:solidFill>
                  <a:schemeClr val="lt1"/>
                </a:solidFill>
                <a:latin typeface="Garamond"/>
                <a:ea typeface="Garamond"/>
                <a:cs typeface="Garamond"/>
                <a:sym typeface="Garamond"/>
              </a:rPr>
              <a:t>العقد باطل": </a:t>
            </a:r>
            <a:r>
              <a:rPr lang="ar-SA" sz="2400" dirty="0">
                <a:solidFill>
                  <a:schemeClr val="lt1"/>
                </a:solidFill>
                <a:latin typeface="Garamond"/>
                <a:ea typeface="Garamond"/>
                <a:cs typeface="Garamond"/>
                <a:sym typeface="Garamond"/>
              </a:rPr>
              <a:t>الغرض / الموضوع غير </a:t>
            </a:r>
            <a:r>
              <a:rPr lang="ar-SA" sz="2400" dirty="0" smtClean="0">
                <a:solidFill>
                  <a:schemeClr val="lt1"/>
                </a:solidFill>
                <a:latin typeface="Garamond"/>
                <a:ea typeface="Garamond"/>
                <a:cs typeface="Garamond"/>
                <a:sym typeface="Garamond"/>
              </a:rPr>
              <a:t>قانوني </a:t>
            </a:r>
            <a:r>
              <a:rPr lang="ar-SA" sz="2400" dirty="0">
                <a:solidFill>
                  <a:schemeClr val="lt1"/>
                </a:solidFill>
                <a:latin typeface="Garamond"/>
                <a:ea typeface="Garamond"/>
                <a:cs typeface="Garamond"/>
                <a:sym typeface="Garamond"/>
              </a:rPr>
              <a:t>؛ غير قابل للتنفيذ</a:t>
            </a:r>
            <a:endParaRPr sz="2400" b="0"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“Voidable” Contract:  One or both parties can withdraw from contract</a:t>
            </a:r>
          </a:p>
          <a:p>
            <a:pPr lvl="0" indent="-342900">
              <a:spcBef>
                <a:spcPts val="480"/>
              </a:spcBef>
              <a:buSzPct val="70000"/>
              <a:buNone/>
            </a:pPr>
            <a:r>
              <a:rPr lang="ar-SA" sz="2400" dirty="0">
                <a:solidFill>
                  <a:schemeClr val="lt1"/>
                </a:solidFill>
                <a:latin typeface="Garamond"/>
                <a:ea typeface="Garamond"/>
                <a:cs typeface="Garamond"/>
                <a:sym typeface="Garamond"/>
              </a:rPr>
              <a:t>العقد القابل للإبطال: يمكن لأحد الطرفين أو كلاهما الانسحاب من العقد</a:t>
            </a:r>
            <a:endParaRPr sz="2400" b="0" i="0" u="none" strike="noStrike" cap="none" dirty="0">
              <a:solidFill>
                <a:schemeClr val="lt1"/>
              </a:solidFill>
              <a:latin typeface="Garamond"/>
              <a:ea typeface="Garamond"/>
              <a:cs typeface="Garamond"/>
              <a:sym typeface="Garamond"/>
            </a:endParaRPr>
          </a:p>
        </p:txBody>
      </p:sp>
      <p:sp>
        <p:nvSpPr>
          <p:cNvPr id="161" name="Shape 161"/>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457200" y="9144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3200" b="1" i="0" u="none" strike="noStrike" cap="none" dirty="0" smtClean="0">
                <a:solidFill>
                  <a:schemeClr val="lt2"/>
                </a:solidFill>
                <a:latin typeface="Garamond"/>
                <a:ea typeface="Garamond"/>
                <a:cs typeface="Garamond"/>
                <a:sym typeface="Garamond"/>
              </a:rPr>
              <a:t/>
            </a:r>
            <a:br>
              <a:rPr lang="en-US" sz="3200" b="1" i="0" u="none" strike="noStrike" cap="none" dirty="0" smtClean="0">
                <a:solidFill>
                  <a:schemeClr val="lt2"/>
                </a:solidFill>
                <a:latin typeface="Garamond"/>
                <a:ea typeface="Garamond"/>
                <a:cs typeface="Garamond"/>
                <a:sym typeface="Garamond"/>
              </a:rPr>
            </a:br>
            <a:r>
              <a:rPr lang="en-US" sz="3200" b="1" i="0" u="none" strike="noStrike" cap="none" dirty="0" smtClean="0">
                <a:solidFill>
                  <a:schemeClr val="lt2"/>
                </a:solidFill>
                <a:latin typeface="Garamond"/>
                <a:ea typeface="Garamond"/>
                <a:cs typeface="Garamond"/>
                <a:sym typeface="Garamond"/>
              </a:rPr>
              <a:t>Classification of Contracts:</a:t>
            </a:r>
            <a:br>
              <a:rPr lang="en-US" sz="3200" b="1" i="0" u="none" strike="noStrike" cap="none" dirty="0" smtClean="0">
                <a:solidFill>
                  <a:schemeClr val="lt2"/>
                </a:solidFill>
                <a:latin typeface="Garamond"/>
                <a:ea typeface="Garamond"/>
                <a:cs typeface="Garamond"/>
                <a:sym typeface="Garamond"/>
              </a:rPr>
            </a:br>
            <a:r>
              <a:rPr lang="en-US" sz="3200" b="1" i="0" u="none" strike="noStrike" cap="none" dirty="0" smtClean="0">
                <a:solidFill>
                  <a:schemeClr val="lt2"/>
                </a:solidFill>
                <a:latin typeface="Garamond"/>
                <a:ea typeface="Garamond"/>
                <a:cs typeface="Garamond"/>
                <a:sym typeface="Garamond"/>
              </a:rPr>
              <a:t>Executed or Executory</a:t>
            </a:r>
            <a:br>
              <a:rPr lang="en-US" sz="3200" b="1" i="0" u="none" strike="noStrike" cap="none" dirty="0" smtClean="0">
                <a:solidFill>
                  <a:schemeClr val="lt2"/>
                </a:solidFill>
                <a:latin typeface="Garamond"/>
                <a:ea typeface="Garamond"/>
                <a:cs typeface="Garamond"/>
                <a:sym typeface="Garamond"/>
              </a:rPr>
            </a:br>
            <a:r>
              <a:rPr lang="ar-SA" sz="3200" b="1" dirty="0">
                <a:solidFill>
                  <a:schemeClr val="lt2"/>
                </a:solidFill>
                <a:latin typeface="Garamond"/>
                <a:ea typeface="Garamond"/>
                <a:cs typeface="Garamond"/>
                <a:sym typeface="Garamond"/>
              </a:rPr>
              <a:t>تصنيف العقود: </a:t>
            </a:r>
            <a:r>
              <a:rPr lang="ar-SA" sz="3200" b="1" dirty="0" smtClean="0">
                <a:solidFill>
                  <a:schemeClr val="lt2"/>
                </a:solidFill>
                <a:latin typeface="Garamond"/>
                <a:ea typeface="Garamond"/>
                <a:cs typeface="Garamond"/>
                <a:sym typeface="Garamond"/>
              </a:rPr>
              <a:t>"المنجز </a:t>
            </a:r>
            <a:r>
              <a:rPr lang="ar-SA" sz="3200" b="1" dirty="0">
                <a:solidFill>
                  <a:schemeClr val="lt2"/>
                </a:solidFill>
                <a:latin typeface="Garamond"/>
                <a:ea typeface="Garamond"/>
                <a:cs typeface="Garamond"/>
                <a:sym typeface="Garamond"/>
              </a:rPr>
              <a:t>أو </a:t>
            </a:r>
            <a:r>
              <a:rPr lang="ar-SA" sz="3200" b="1" dirty="0" smtClean="0">
                <a:solidFill>
                  <a:schemeClr val="lt2"/>
                </a:solidFill>
                <a:latin typeface="Garamond"/>
                <a:ea typeface="Garamond"/>
                <a:cs typeface="Garamond"/>
                <a:sym typeface="Garamond"/>
              </a:rPr>
              <a:t>التنفيذي"</a:t>
            </a:r>
            <a:r>
              <a:rPr lang="en-US" sz="3200" b="1" i="0" u="none" strike="noStrike" cap="none" dirty="0" smtClean="0">
                <a:solidFill>
                  <a:schemeClr val="lt2"/>
                </a:solidFill>
                <a:latin typeface="Garamond"/>
                <a:ea typeface="Garamond"/>
                <a:cs typeface="Garamond"/>
                <a:sym typeface="Garamond"/>
              </a:rPr>
              <a:t/>
            </a:r>
            <a:br>
              <a:rPr lang="en-US" sz="3200" b="1" i="0" u="none" strike="noStrike" cap="none" dirty="0" smtClean="0">
                <a:solidFill>
                  <a:schemeClr val="lt2"/>
                </a:solidFill>
                <a:latin typeface="Garamond"/>
                <a:ea typeface="Garamond"/>
                <a:cs typeface="Garamond"/>
                <a:sym typeface="Garamond"/>
              </a:rPr>
            </a:br>
            <a:endParaRPr lang="en-US" sz="3200" b="1" i="0" u="none" strike="noStrike" cap="none" dirty="0">
              <a:solidFill>
                <a:schemeClr val="lt2"/>
              </a:solidFill>
              <a:latin typeface="Garamond"/>
              <a:ea typeface="Garamond"/>
              <a:cs typeface="Garamond"/>
              <a:sym typeface="Garamond"/>
            </a:endParaRPr>
          </a:p>
        </p:txBody>
      </p:sp>
      <p:sp>
        <p:nvSpPr>
          <p:cNvPr id="168" name="Shape 168"/>
          <p:cNvSpPr txBox="1">
            <a:spLocks noGrp="1"/>
          </p:cNvSpPr>
          <p:nvPr>
            <p:ph type="body" idx="1"/>
          </p:nvPr>
        </p:nvSpPr>
        <p:spPr>
          <a:xfrm>
            <a:off x="457200" y="2133600"/>
            <a:ext cx="8229600" cy="25908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None/>
            </a:pPr>
            <a:endParaRPr sz="2400" b="0"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“Executed” Contract:  All terms of contract fully performed</a:t>
            </a:r>
          </a:p>
          <a:p>
            <a:pPr lvl="0" indent="-342900">
              <a:spcBef>
                <a:spcPts val="480"/>
              </a:spcBef>
              <a:buSzPct val="70000"/>
              <a:buNone/>
            </a:pPr>
            <a:r>
              <a:rPr lang="ar-SA" sz="2400" dirty="0" smtClean="0">
                <a:solidFill>
                  <a:schemeClr val="lt1"/>
                </a:solidFill>
                <a:latin typeface="Garamond"/>
                <a:ea typeface="Garamond"/>
                <a:cs typeface="Garamond"/>
                <a:sym typeface="Garamond"/>
              </a:rPr>
              <a:t>"العقد منجز: </a:t>
            </a:r>
            <a:r>
              <a:rPr lang="ar-SA" sz="2400" dirty="0">
                <a:solidFill>
                  <a:schemeClr val="lt1"/>
                </a:solidFill>
                <a:latin typeface="Garamond"/>
                <a:ea typeface="Garamond"/>
                <a:cs typeface="Garamond"/>
                <a:sym typeface="Garamond"/>
              </a:rPr>
              <a:t>جميع شروط العقد </a:t>
            </a:r>
            <a:r>
              <a:rPr lang="ar-SA" sz="2400" dirty="0" smtClean="0">
                <a:solidFill>
                  <a:schemeClr val="lt1"/>
                </a:solidFill>
                <a:latin typeface="Garamond"/>
                <a:ea typeface="Garamond"/>
                <a:cs typeface="Garamond"/>
                <a:sym typeface="Garamond"/>
              </a:rPr>
              <a:t>منجزة </a:t>
            </a:r>
            <a:r>
              <a:rPr lang="ar-SA" sz="2400" dirty="0">
                <a:solidFill>
                  <a:schemeClr val="lt1"/>
                </a:solidFill>
                <a:latin typeface="Garamond"/>
                <a:ea typeface="Garamond"/>
                <a:cs typeface="Garamond"/>
                <a:sym typeface="Garamond"/>
              </a:rPr>
              <a:t>بالكامل</a:t>
            </a:r>
            <a:endParaRPr sz="2400" b="0"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“Executory” Contract:  Some duties under contract not performed by one/both parties</a:t>
            </a:r>
          </a:p>
          <a:p>
            <a:pPr lvl="0" indent="-342900">
              <a:spcBef>
                <a:spcPts val="560"/>
              </a:spcBef>
              <a:buSzPct val="70000"/>
              <a:buNone/>
            </a:pPr>
            <a:r>
              <a:rPr lang="ar-SA" sz="2800" dirty="0" smtClean="0">
                <a:solidFill>
                  <a:schemeClr val="lt1"/>
                </a:solidFill>
                <a:latin typeface="Garamond"/>
                <a:ea typeface="Garamond"/>
                <a:cs typeface="Garamond"/>
                <a:sym typeface="Garamond"/>
              </a:rPr>
              <a:t>"العقد التنفيذي": </a:t>
            </a:r>
            <a:r>
              <a:rPr lang="ar-SA" sz="2800" dirty="0">
                <a:solidFill>
                  <a:schemeClr val="lt1"/>
                </a:solidFill>
                <a:latin typeface="Garamond"/>
                <a:ea typeface="Garamond"/>
                <a:cs typeface="Garamond"/>
                <a:sym typeface="Garamond"/>
              </a:rPr>
              <a:t>بعض الواجبات بموجب العقد لا يؤديها أحد / كلا الطرفين</a:t>
            </a:r>
            <a:endParaRPr sz="2800" b="0" i="0" u="none" strike="noStrike" cap="none" dirty="0">
              <a:solidFill>
                <a:schemeClr val="lt1"/>
              </a:solidFill>
              <a:latin typeface="Garamond"/>
              <a:ea typeface="Garamond"/>
              <a:cs typeface="Garamond"/>
              <a:sym typeface="Garamond"/>
            </a:endParaRPr>
          </a:p>
          <a:p>
            <a:pPr marL="342900" marR="0" lvl="0" indent="-342900" algn="l" rtl="0">
              <a:spcBef>
                <a:spcPts val="560"/>
              </a:spcBef>
              <a:spcAft>
                <a:spcPts val="0"/>
              </a:spcAft>
              <a:buClr>
                <a:schemeClr val="hlink"/>
              </a:buClr>
              <a:buSzPct val="70000"/>
              <a:buFont typeface="Garamond"/>
              <a:buNone/>
            </a:pPr>
            <a:endParaRPr sz="2800" b="0" i="0" u="none" strike="noStrike" cap="none" dirty="0">
              <a:solidFill>
                <a:schemeClr val="lt1"/>
              </a:solidFill>
              <a:latin typeface="Garamond"/>
              <a:ea typeface="Garamond"/>
              <a:cs typeface="Garamond"/>
              <a:sym typeface="Garamond"/>
            </a:endParaRPr>
          </a:p>
        </p:txBody>
      </p:sp>
      <p:sp>
        <p:nvSpPr>
          <p:cNvPr id="169" name="Shape 169"/>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381000" y="8382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4000" b="1" i="0" u="none" strike="noStrike" cap="none" dirty="0">
                <a:solidFill>
                  <a:schemeClr val="lt2"/>
                </a:solidFill>
                <a:latin typeface="Garamond"/>
                <a:ea typeface="Garamond"/>
                <a:cs typeface="Garamond"/>
                <a:sym typeface="Garamond"/>
              </a:rPr>
              <a:t/>
            </a:r>
            <a:br>
              <a:rPr lang="en-US" sz="4000" b="1" i="0" u="none" strike="noStrike" cap="none" dirty="0">
                <a:solidFill>
                  <a:schemeClr val="lt2"/>
                </a:solidFill>
                <a:latin typeface="Garamond"/>
                <a:ea typeface="Garamond"/>
                <a:cs typeface="Garamond"/>
                <a:sym typeface="Garamond"/>
              </a:rPr>
            </a:br>
            <a:r>
              <a:rPr lang="en-US" sz="3200" b="1" i="0" u="none" strike="noStrike" cap="none" dirty="0">
                <a:solidFill>
                  <a:schemeClr val="lt2"/>
                </a:solidFill>
                <a:latin typeface="Garamond"/>
                <a:ea typeface="Garamond"/>
                <a:cs typeface="Garamond"/>
                <a:sym typeface="Garamond"/>
              </a:rPr>
              <a:t>Classification of Contracts:</a:t>
            </a:r>
            <a:br>
              <a:rPr lang="en-US" sz="3200" b="1" i="0" u="none" strike="noStrike" cap="none" dirty="0">
                <a:solidFill>
                  <a:schemeClr val="lt2"/>
                </a:solidFill>
                <a:latin typeface="Garamond"/>
                <a:ea typeface="Garamond"/>
                <a:cs typeface="Garamond"/>
                <a:sym typeface="Garamond"/>
              </a:rPr>
            </a:br>
            <a:r>
              <a:rPr lang="en-US" sz="3200" b="1" i="0" u="none" strike="noStrike" cap="none" dirty="0">
                <a:solidFill>
                  <a:schemeClr val="lt2"/>
                </a:solidFill>
                <a:latin typeface="Garamond"/>
                <a:ea typeface="Garamond"/>
                <a:cs typeface="Garamond"/>
                <a:sym typeface="Garamond"/>
              </a:rPr>
              <a:t>Formal or </a:t>
            </a:r>
            <a:r>
              <a:rPr lang="en-US" sz="3200" b="1" i="0" u="none" strike="noStrike" cap="none" dirty="0" smtClean="0">
                <a:solidFill>
                  <a:schemeClr val="lt2"/>
                </a:solidFill>
                <a:latin typeface="Garamond"/>
                <a:ea typeface="Garamond"/>
                <a:cs typeface="Garamond"/>
                <a:sym typeface="Garamond"/>
              </a:rPr>
              <a:t>Informal</a:t>
            </a:r>
            <a:br>
              <a:rPr lang="en-US" sz="3200" b="1" i="0" u="none" strike="noStrike" cap="none" dirty="0" smtClean="0">
                <a:solidFill>
                  <a:schemeClr val="lt2"/>
                </a:solidFill>
                <a:latin typeface="Garamond"/>
                <a:ea typeface="Garamond"/>
                <a:cs typeface="Garamond"/>
                <a:sym typeface="Garamond"/>
              </a:rPr>
            </a:br>
            <a:r>
              <a:rPr lang="ar-SA" sz="3200" b="1" dirty="0">
                <a:solidFill>
                  <a:schemeClr val="lt2"/>
                </a:solidFill>
                <a:latin typeface="Garamond"/>
                <a:ea typeface="Garamond"/>
                <a:cs typeface="Garamond"/>
                <a:sym typeface="Garamond"/>
              </a:rPr>
              <a:t>تصنيف العقود: رسمي أو غير رسمي</a:t>
            </a:r>
            <a:r>
              <a:rPr lang="en-US" sz="4000" b="1" i="0" u="none" strike="noStrike" cap="none" dirty="0">
                <a:solidFill>
                  <a:schemeClr val="lt2"/>
                </a:solidFill>
                <a:latin typeface="Garamond"/>
                <a:ea typeface="Garamond"/>
                <a:cs typeface="Garamond"/>
                <a:sym typeface="Garamond"/>
              </a:rPr>
              <a:t/>
            </a:r>
            <a:br>
              <a:rPr lang="en-US" sz="4000" b="1" i="0" u="none" strike="noStrike" cap="none" dirty="0">
                <a:solidFill>
                  <a:schemeClr val="lt2"/>
                </a:solidFill>
                <a:latin typeface="Garamond"/>
                <a:ea typeface="Garamond"/>
                <a:cs typeface="Garamond"/>
                <a:sym typeface="Garamond"/>
              </a:rPr>
            </a:br>
            <a:endParaRPr lang="en-US" sz="4000" b="1" i="0" u="none" strike="noStrike" cap="none" dirty="0">
              <a:solidFill>
                <a:schemeClr val="lt2"/>
              </a:solidFill>
              <a:latin typeface="Garamond"/>
              <a:ea typeface="Garamond"/>
              <a:cs typeface="Garamond"/>
              <a:sym typeface="Garamond"/>
            </a:endParaRPr>
          </a:p>
        </p:txBody>
      </p:sp>
      <p:sp>
        <p:nvSpPr>
          <p:cNvPr id="176" name="Shape 176"/>
          <p:cNvSpPr txBox="1">
            <a:spLocks noGrp="1"/>
          </p:cNvSpPr>
          <p:nvPr>
            <p:ph type="body" idx="1"/>
          </p:nvPr>
        </p:nvSpPr>
        <p:spPr>
          <a:xfrm>
            <a:off x="457200" y="2332036"/>
            <a:ext cx="8229600" cy="2925761"/>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000" b="1" i="0" u="none" strike="noStrike" cap="none" dirty="0" smtClean="0">
                <a:solidFill>
                  <a:schemeClr val="lt1"/>
                </a:solidFill>
                <a:latin typeface="Garamond"/>
                <a:ea typeface="Garamond"/>
                <a:cs typeface="Garamond"/>
                <a:sym typeface="Garamond"/>
              </a:rPr>
              <a:t>“Formal” Contract:  Must meet special form requirements</a:t>
            </a:r>
          </a:p>
          <a:p>
            <a:pPr lvl="1" indent="-285750">
              <a:spcBef>
                <a:spcPts val="400"/>
              </a:spcBef>
              <a:buSzPct val="70000"/>
              <a:buNone/>
            </a:pPr>
            <a:r>
              <a:rPr lang="ar-SA" sz="2000" b="1" dirty="0">
                <a:solidFill>
                  <a:schemeClr val="lt1"/>
                </a:solidFill>
                <a:latin typeface="Garamond"/>
                <a:ea typeface="Garamond"/>
                <a:cs typeface="Garamond"/>
                <a:sym typeface="Garamond"/>
              </a:rPr>
              <a:t>عقد "رسمي": يجب أن يفي بمتطلبات النموذج الخاصة</a:t>
            </a:r>
            <a:endParaRPr sz="2000" b="1" i="0" u="none" strike="noStrike" cap="none" dirty="0" smtClean="0">
              <a:solidFill>
                <a:schemeClr val="lt1"/>
              </a:solidFill>
              <a:latin typeface="Garamond"/>
              <a:ea typeface="Garamond"/>
              <a:cs typeface="Garamond"/>
              <a:sym typeface="Garamond"/>
            </a:endParaRPr>
          </a:p>
          <a:p>
            <a:pPr marL="742950" marR="0" lvl="1" indent="-285750" algn="l" rtl="0">
              <a:lnSpc>
                <a:spcPct val="100000"/>
              </a:lnSpc>
              <a:spcBef>
                <a:spcPts val="400"/>
              </a:spcBef>
              <a:spcAft>
                <a:spcPts val="0"/>
              </a:spcAft>
              <a:buClr>
                <a:schemeClr val="accent2"/>
              </a:buClr>
              <a:buSzPct val="70000"/>
              <a:buFont typeface="Garamond"/>
              <a:buChar char="■"/>
            </a:pPr>
            <a:r>
              <a:rPr lang="en-US" sz="2000" b="1" i="0" u="none" strike="noStrike" cap="none" dirty="0" smtClean="0">
                <a:solidFill>
                  <a:schemeClr val="lt1"/>
                </a:solidFill>
                <a:latin typeface="Garamond"/>
                <a:ea typeface="Garamond"/>
                <a:cs typeface="Garamond"/>
                <a:sym typeface="Garamond"/>
              </a:rPr>
              <a:t>Examples</a:t>
            </a:r>
            <a:r>
              <a:rPr lang="en-US" sz="2000" b="1" i="0" u="none" strike="noStrike" cap="none" dirty="0">
                <a:solidFill>
                  <a:schemeClr val="lt1"/>
                </a:solidFill>
                <a:latin typeface="Garamond"/>
                <a:ea typeface="Garamond"/>
                <a:cs typeface="Garamond"/>
                <a:sym typeface="Garamond"/>
              </a:rPr>
              <a:t>:  Contracts under seal, “recognizances,” letters of credit, and negotiable instruments</a:t>
            </a:r>
          </a:p>
          <a:p>
            <a:pPr lvl="0" indent="-342900">
              <a:spcBef>
                <a:spcPts val="400"/>
              </a:spcBef>
              <a:buSzPct val="70000"/>
              <a:buNone/>
            </a:pPr>
            <a:r>
              <a:rPr lang="ar-SA" sz="2000" b="1" dirty="0">
                <a:solidFill>
                  <a:schemeClr val="lt1"/>
                </a:solidFill>
                <a:latin typeface="Garamond"/>
                <a:ea typeface="Garamond"/>
                <a:cs typeface="Garamond"/>
                <a:sym typeface="Garamond"/>
              </a:rPr>
              <a:t>أمثلة: العقود تحت الختم ، "الاعترافات" ، خطابات الاعتماد ، والأدوات القابلة للتداول</a:t>
            </a:r>
            <a:endParaRPr sz="2000" b="1"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400"/>
              </a:spcBef>
              <a:spcAft>
                <a:spcPts val="0"/>
              </a:spcAft>
              <a:buClr>
                <a:schemeClr val="hlink"/>
              </a:buClr>
              <a:buSzPct val="70000"/>
              <a:buFont typeface="Garamond"/>
              <a:buChar char="■"/>
            </a:pPr>
            <a:r>
              <a:rPr lang="en-US" sz="2000" b="1" i="0" u="none" strike="noStrike" cap="none" dirty="0">
                <a:solidFill>
                  <a:schemeClr val="lt1"/>
                </a:solidFill>
                <a:latin typeface="Garamond"/>
                <a:ea typeface="Garamond"/>
                <a:cs typeface="Garamond"/>
                <a:sym typeface="Garamond"/>
              </a:rPr>
              <a:t>“Informal” Contract:  No formalities required in making; a “simple” </a:t>
            </a:r>
            <a:r>
              <a:rPr lang="en-US" sz="2000" b="1" i="0" u="none" strike="noStrike" cap="none" dirty="0" smtClean="0">
                <a:solidFill>
                  <a:schemeClr val="lt1"/>
                </a:solidFill>
                <a:latin typeface="Garamond"/>
                <a:ea typeface="Garamond"/>
                <a:cs typeface="Garamond"/>
                <a:sym typeface="Garamond"/>
              </a:rPr>
              <a:t>contract</a:t>
            </a:r>
          </a:p>
          <a:p>
            <a:pPr lvl="0" indent="-342900">
              <a:spcBef>
                <a:spcPts val="400"/>
              </a:spcBef>
              <a:buSzPct val="70000"/>
            </a:pPr>
            <a:r>
              <a:rPr lang="ar-SA" sz="2000" b="1" dirty="0">
                <a:solidFill>
                  <a:schemeClr val="lt1"/>
                </a:solidFill>
                <a:latin typeface="Garamond"/>
                <a:ea typeface="Garamond"/>
                <a:cs typeface="Garamond"/>
                <a:sym typeface="Garamond"/>
              </a:rPr>
              <a:t>عقد "غير رسمي": لا توجد إجراءات رسمية مطلوبة ؛ عقد "بسيط"</a:t>
            </a:r>
            <a:endParaRPr lang="en-US" sz="2000" b="1" i="0" u="none" strike="noStrike" cap="none" dirty="0">
              <a:solidFill>
                <a:schemeClr val="lt1"/>
              </a:solidFill>
              <a:latin typeface="Garamond"/>
              <a:ea typeface="Garamond"/>
              <a:cs typeface="Garamond"/>
              <a:sym typeface="Garamond"/>
            </a:endParaRPr>
          </a:p>
        </p:txBody>
      </p:sp>
      <p:sp>
        <p:nvSpPr>
          <p:cNvPr id="177" name="Shape 177"/>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457200" y="0"/>
            <a:ext cx="8229600" cy="9905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3200" b="1" i="0" u="none" strike="noStrike" cap="none">
                <a:solidFill>
                  <a:schemeClr val="lt2"/>
                </a:solidFill>
                <a:latin typeface="Garamond"/>
                <a:ea typeface="Garamond"/>
                <a:cs typeface="Garamond"/>
                <a:sym typeface="Garamond"/>
              </a:rPr>
              <a:t>Interpretation of Contracts</a:t>
            </a:r>
          </a:p>
        </p:txBody>
      </p:sp>
      <p:sp>
        <p:nvSpPr>
          <p:cNvPr id="184" name="Shape 184"/>
          <p:cNvSpPr txBox="1">
            <a:spLocks noGrp="1"/>
          </p:cNvSpPr>
          <p:nvPr>
            <p:ph type="body" idx="1"/>
          </p:nvPr>
        </p:nvSpPr>
        <p:spPr>
          <a:xfrm>
            <a:off x="381000" y="990600"/>
            <a:ext cx="8305799" cy="5333999"/>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hlink"/>
              </a:buClr>
              <a:buSzPct val="70000"/>
              <a:buFont typeface="Garamond"/>
              <a:buChar char="■"/>
            </a:pPr>
            <a:r>
              <a:rPr lang="en-US" sz="2000" b="0" i="0" u="none" strike="noStrike" cap="none">
                <a:solidFill>
                  <a:schemeClr val="lt1"/>
                </a:solidFill>
                <a:latin typeface="Garamond"/>
                <a:ea typeface="Garamond"/>
                <a:cs typeface="Garamond"/>
                <a:sym typeface="Garamond"/>
              </a:rPr>
              <a:t>Contract interpreted to give effect to parties’ intentions at time they entered into contract</a:t>
            </a:r>
          </a:p>
          <a:p>
            <a:pPr marL="342900" marR="0" lvl="0" indent="-342900" algn="l" rtl="0">
              <a:lnSpc>
                <a:spcPct val="90000"/>
              </a:lnSpc>
              <a:spcBef>
                <a:spcPts val="400"/>
              </a:spcBef>
              <a:spcAft>
                <a:spcPts val="0"/>
              </a:spcAft>
              <a:buClr>
                <a:schemeClr val="hlink"/>
              </a:buClr>
              <a:buSzPct val="25000"/>
              <a:buFont typeface="Garamond"/>
              <a:buNone/>
            </a:pPr>
            <a:endParaRPr sz="2000" b="0" i="0" u="none" strike="noStrike" cap="none">
              <a:solidFill>
                <a:schemeClr val="lt1"/>
              </a:solidFill>
              <a:latin typeface="Garamond"/>
              <a:ea typeface="Garamond"/>
              <a:cs typeface="Garamond"/>
              <a:sym typeface="Garamond"/>
            </a:endParaRPr>
          </a:p>
          <a:p>
            <a:pPr marL="342900" marR="0" lvl="0" indent="-342900" algn="l" rtl="0">
              <a:lnSpc>
                <a:spcPct val="90000"/>
              </a:lnSpc>
              <a:spcBef>
                <a:spcPts val="400"/>
              </a:spcBef>
              <a:spcAft>
                <a:spcPts val="0"/>
              </a:spcAft>
              <a:buClr>
                <a:schemeClr val="hlink"/>
              </a:buClr>
              <a:buSzPct val="70000"/>
              <a:buFont typeface="Garamond"/>
              <a:buChar char="■"/>
            </a:pPr>
            <a:r>
              <a:rPr lang="en-US" sz="2000" b="0" i="0" u="none" strike="noStrike" cap="none">
                <a:solidFill>
                  <a:schemeClr val="lt1"/>
                </a:solidFill>
                <a:latin typeface="Garamond"/>
                <a:ea typeface="Garamond"/>
                <a:cs typeface="Garamond"/>
                <a:sym typeface="Garamond"/>
              </a:rPr>
              <a:t>If multiple interpretations possible, adopt interpretation that would make contract lawful, operative, definite, reasonable, and capable of being effected</a:t>
            </a:r>
          </a:p>
          <a:p>
            <a:pPr marL="342900" marR="0" lvl="0" indent="-342900" algn="l" rtl="0">
              <a:lnSpc>
                <a:spcPct val="90000"/>
              </a:lnSpc>
              <a:spcBef>
                <a:spcPts val="400"/>
              </a:spcBef>
              <a:spcAft>
                <a:spcPts val="0"/>
              </a:spcAft>
              <a:buClr>
                <a:schemeClr val="hlink"/>
              </a:buClr>
              <a:buSzPct val="70000"/>
              <a:buFont typeface="Garamond"/>
              <a:buNone/>
            </a:pPr>
            <a:endParaRPr sz="2000" b="0" i="0" u="none" strike="noStrike" cap="none">
              <a:solidFill>
                <a:schemeClr val="lt1"/>
              </a:solidFill>
              <a:latin typeface="Garamond"/>
              <a:ea typeface="Garamond"/>
              <a:cs typeface="Garamond"/>
              <a:sym typeface="Garamond"/>
            </a:endParaRPr>
          </a:p>
          <a:p>
            <a:pPr marL="342900" marR="0" lvl="0" indent="-342900" algn="l" rtl="0">
              <a:lnSpc>
                <a:spcPct val="90000"/>
              </a:lnSpc>
              <a:spcBef>
                <a:spcPts val="400"/>
              </a:spcBef>
              <a:spcAft>
                <a:spcPts val="0"/>
              </a:spcAft>
              <a:buClr>
                <a:schemeClr val="hlink"/>
              </a:buClr>
              <a:buSzPct val="70000"/>
              <a:buFont typeface="Garamond"/>
              <a:buChar char="■"/>
            </a:pPr>
            <a:r>
              <a:rPr lang="en-US" sz="2000" b="0" i="0" u="none" strike="noStrike" cap="none">
                <a:solidFill>
                  <a:schemeClr val="lt1"/>
                </a:solidFill>
                <a:latin typeface="Garamond"/>
                <a:ea typeface="Garamond"/>
                <a:cs typeface="Garamond"/>
                <a:sym typeface="Garamond"/>
              </a:rPr>
              <a:t>If contract contains ambiguity, judge should interpret it against interests of drafter</a:t>
            </a:r>
          </a:p>
          <a:p>
            <a:pPr marL="342900" marR="0" lvl="0" indent="-342900" algn="l" rtl="0">
              <a:lnSpc>
                <a:spcPct val="90000"/>
              </a:lnSpc>
              <a:spcBef>
                <a:spcPts val="400"/>
              </a:spcBef>
              <a:spcAft>
                <a:spcPts val="0"/>
              </a:spcAft>
              <a:buClr>
                <a:schemeClr val="hlink"/>
              </a:buClr>
              <a:buSzPct val="25000"/>
              <a:buFont typeface="Garamond"/>
              <a:buNone/>
            </a:pPr>
            <a:endParaRPr sz="2000" b="0" i="0" u="none" strike="noStrike" cap="none">
              <a:solidFill>
                <a:schemeClr val="lt1"/>
              </a:solidFill>
              <a:latin typeface="Garamond"/>
              <a:ea typeface="Garamond"/>
              <a:cs typeface="Garamond"/>
              <a:sym typeface="Garamond"/>
            </a:endParaRPr>
          </a:p>
          <a:p>
            <a:pPr marL="342900" marR="0" lvl="0" indent="-342900" algn="l" rtl="0">
              <a:lnSpc>
                <a:spcPct val="90000"/>
              </a:lnSpc>
              <a:spcBef>
                <a:spcPts val="400"/>
              </a:spcBef>
              <a:spcAft>
                <a:spcPts val="0"/>
              </a:spcAft>
              <a:buClr>
                <a:schemeClr val="hlink"/>
              </a:buClr>
              <a:buSzPct val="70000"/>
              <a:buFont typeface="Garamond"/>
              <a:buChar char="■"/>
            </a:pPr>
            <a:r>
              <a:rPr lang="en-US" sz="2000" b="0" i="0" u="none" strike="noStrike" cap="none">
                <a:solidFill>
                  <a:schemeClr val="lt1"/>
                </a:solidFill>
                <a:latin typeface="Garamond"/>
                <a:ea typeface="Garamond"/>
                <a:cs typeface="Garamond"/>
                <a:sym typeface="Garamond"/>
              </a:rPr>
              <a:t>Handwritten provisions prevail over preprinted terms</a:t>
            </a:r>
          </a:p>
          <a:p>
            <a:pPr marL="342900" marR="0" lvl="0" indent="-342900" algn="l" rtl="0">
              <a:lnSpc>
                <a:spcPct val="90000"/>
              </a:lnSpc>
              <a:spcBef>
                <a:spcPts val="400"/>
              </a:spcBef>
              <a:spcAft>
                <a:spcPts val="0"/>
              </a:spcAft>
              <a:buClr>
                <a:schemeClr val="hlink"/>
              </a:buClr>
              <a:buSzPct val="25000"/>
              <a:buFont typeface="Garamond"/>
              <a:buNone/>
            </a:pPr>
            <a:endParaRPr sz="2000" b="0" i="0" u="none" strike="noStrike" cap="none">
              <a:solidFill>
                <a:schemeClr val="lt1"/>
              </a:solidFill>
              <a:latin typeface="Garamond"/>
              <a:ea typeface="Garamond"/>
              <a:cs typeface="Garamond"/>
              <a:sym typeface="Garamond"/>
            </a:endParaRPr>
          </a:p>
          <a:p>
            <a:pPr marL="342900" marR="0" lvl="0" indent="-342900" algn="l" rtl="0">
              <a:lnSpc>
                <a:spcPct val="90000"/>
              </a:lnSpc>
              <a:spcBef>
                <a:spcPts val="400"/>
              </a:spcBef>
              <a:spcAft>
                <a:spcPts val="0"/>
              </a:spcAft>
              <a:buClr>
                <a:schemeClr val="hlink"/>
              </a:buClr>
              <a:buSzPct val="70000"/>
              <a:buFont typeface="Garamond"/>
              <a:buChar char="■"/>
            </a:pPr>
            <a:r>
              <a:rPr lang="en-US" sz="2000" b="0" i="0" u="none" strike="noStrike" cap="none">
                <a:solidFill>
                  <a:schemeClr val="lt1"/>
                </a:solidFill>
                <a:latin typeface="Garamond"/>
                <a:ea typeface="Garamond"/>
                <a:cs typeface="Garamond"/>
                <a:sym typeface="Garamond"/>
              </a:rPr>
              <a:t>Numbers written in words prevail over numerals</a:t>
            </a:r>
          </a:p>
          <a:p>
            <a:pPr marL="342900" marR="0" lvl="0" indent="-342900" algn="l" rtl="0">
              <a:lnSpc>
                <a:spcPct val="90000"/>
              </a:lnSpc>
              <a:spcBef>
                <a:spcPts val="400"/>
              </a:spcBef>
              <a:spcAft>
                <a:spcPts val="0"/>
              </a:spcAft>
              <a:buClr>
                <a:schemeClr val="hlink"/>
              </a:buClr>
              <a:buSzPct val="25000"/>
              <a:buFont typeface="Garamond"/>
              <a:buNone/>
            </a:pPr>
            <a:endParaRPr sz="2000" b="0" i="0" u="none" strike="noStrike" cap="none">
              <a:solidFill>
                <a:schemeClr val="lt1"/>
              </a:solidFill>
              <a:latin typeface="Garamond"/>
              <a:ea typeface="Garamond"/>
              <a:cs typeface="Garamond"/>
              <a:sym typeface="Garamond"/>
            </a:endParaRPr>
          </a:p>
          <a:p>
            <a:pPr marL="342900" marR="0" lvl="0" indent="-342900" algn="l" rtl="0">
              <a:lnSpc>
                <a:spcPct val="90000"/>
              </a:lnSpc>
              <a:spcBef>
                <a:spcPts val="400"/>
              </a:spcBef>
              <a:spcAft>
                <a:spcPts val="0"/>
              </a:spcAft>
              <a:buClr>
                <a:schemeClr val="hlink"/>
              </a:buClr>
              <a:buSzPct val="70000"/>
              <a:buFont typeface="Garamond"/>
              <a:buChar char="■"/>
            </a:pPr>
            <a:r>
              <a:rPr lang="en-US" sz="2000" b="0" i="0" u="none" strike="noStrike" cap="none">
                <a:solidFill>
                  <a:schemeClr val="lt1"/>
                </a:solidFill>
                <a:latin typeface="Garamond"/>
                <a:ea typeface="Garamond"/>
                <a:cs typeface="Garamond"/>
                <a:sym typeface="Garamond"/>
              </a:rPr>
              <a:t>Specific terms prevail over general terms</a:t>
            </a:r>
          </a:p>
          <a:p>
            <a:pPr marL="342900" marR="0" lvl="0" indent="-342900" algn="l" rtl="0">
              <a:lnSpc>
                <a:spcPct val="90000"/>
              </a:lnSpc>
              <a:spcBef>
                <a:spcPts val="400"/>
              </a:spcBef>
              <a:spcAft>
                <a:spcPts val="0"/>
              </a:spcAft>
              <a:buClr>
                <a:schemeClr val="hlink"/>
              </a:buClr>
              <a:buSzPct val="25000"/>
              <a:buFont typeface="Garamond"/>
              <a:buNone/>
            </a:pPr>
            <a:endParaRPr sz="2000" b="0" i="0" u="none" strike="noStrike" cap="none">
              <a:solidFill>
                <a:schemeClr val="lt1"/>
              </a:solidFill>
              <a:latin typeface="Garamond"/>
              <a:ea typeface="Garamond"/>
              <a:cs typeface="Garamond"/>
              <a:sym typeface="Garamond"/>
            </a:endParaRPr>
          </a:p>
          <a:p>
            <a:pPr marL="342900" marR="0" lvl="0" indent="-342900" algn="l" rtl="0">
              <a:lnSpc>
                <a:spcPct val="90000"/>
              </a:lnSpc>
              <a:spcBef>
                <a:spcPts val="400"/>
              </a:spcBef>
              <a:spcAft>
                <a:spcPts val="0"/>
              </a:spcAft>
              <a:buClr>
                <a:schemeClr val="hlink"/>
              </a:buClr>
              <a:buSzPct val="70000"/>
              <a:buFont typeface="Garamond"/>
              <a:buChar char="■"/>
            </a:pPr>
            <a:r>
              <a:rPr lang="en-US" sz="2000" b="0" i="0" u="none" strike="noStrike" cap="none">
                <a:solidFill>
                  <a:schemeClr val="lt1"/>
                </a:solidFill>
                <a:latin typeface="Garamond"/>
                <a:ea typeface="Garamond"/>
                <a:cs typeface="Garamond"/>
                <a:sym typeface="Garamond"/>
              </a:rPr>
              <a:t>Technical words are generally interpreted in accordance with industry standard </a:t>
            </a:r>
          </a:p>
          <a:p>
            <a:pPr marL="342900" marR="0" lvl="0" indent="-342900" algn="l" rtl="0">
              <a:spcBef>
                <a:spcPts val="400"/>
              </a:spcBef>
              <a:spcAft>
                <a:spcPts val="0"/>
              </a:spcAft>
              <a:buClr>
                <a:schemeClr val="hlink"/>
              </a:buClr>
              <a:buSzPct val="70000"/>
              <a:buFont typeface="Garamond"/>
              <a:buNone/>
            </a:pPr>
            <a:endParaRPr sz="2000" b="0" i="0" u="none" strike="noStrike" cap="none">
              <a:solidFill>
                <a:schemeClr val="lt1"/>
              </a:solidFill>
              <a:latin typeface="Garamond"/>
              <a:ea typeface="Garamond"/>
              <a:cs typeface="Garamond"/>
              <a:sym typeface="Garamond"/>
            </a:endParaRPr>
          </a:p>
        </p:txBody>
      </p:sp>
      <p:sp>
        <p:nvSpPr>
          <p:cNvPr id="185" name="Shape 185"/>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457200" y="274637"/>
            <a:ext cx="8229600" cy="6202362"/>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1800" b="1" i="0" u="sng" strike="noStrike" cap="none">
                <a:solidFill>
                  <a:schemeClr val="lt2"/>
                </a:solidFill>
                <a:latin typeface="Garamond"/>
                <a:ea typeface="Garamond"/>
                <a:cs typeface="Garamond"/>
                <a:sym typeface="Garamond"/>
              </a:rPr>
              <a:t>Chapter 13 Case Hypothetical</a:t>
            </a:r>
            <a:r>
              <a:rPr lang="en-US" sz="1600" b="1" i="0" u="none" strike="noStrike" cap="none">
                <a:solidFill>
                  <a:schemeClr val="lt2"/>
                </a:solidFill>
                <a:latin typeface="Garamond"/>
                <a:ea typeface="Garamond"/>
                <a:cs typeface="Garamond"/>
                <a:sym typeface="Garamond"/>
              </a:rPr>
              <a:t/>
            </a:r>
            <a:br>
              <a:rPr lang="en-US" sz="1600" b="1" i="0" u="none" strike="noStrike" cap="none">
                <a:solidFill>
                  <a:schemeClr val="lt2"/>
                </a:solidFill>
                <a:latin typeface="Garamond"/>
                <a:ea typeface="Garamond"/>
                <a:cs typeface="Garamond"/>
                <a:sym typeface="Garamond"/>
              </a:rPr>
            </a:br>
            <a:r>
              <a:rPr lang="en-US" sz="1600" b="1" i="0" u="none" strike="noStrike" cap="none">
                <a:solidFill>
                  <a:schemeClr val="lt2"/>
                </a:solidFill>
                <a:latin typeface="Garamond"/>
                <a:ea typeface="Garamond"/>
                <a:cs typeface="Garamond"/>
                <a:sym typeface="Garamond"/>
              </a:rPr>
              <a:t/>
            </a:r>
            <a:br>
              <a:rPr lang="en-US" sz="1600" b="1" i="0" u="none" strike="noStrike" cap="none">
                <a:solidFill>
                  <a:schemeClr val="lt2"/>
                </a:solidFill>
                <a:latin typeface="Garamond"/>
                <a:ea typeface="Garamond"/>
                <a:cs typeface="Garamond"/>
                <a:sym typeface="Garamond"/>
              </a:rPr>
            </a:br>
            <a:r>
              <a:rPr lang="en-US" sz="1600" b="1" i="0" u="none" strike="noStrike" cap="none">
                <a:solidFill>
                  <a:schemeClr val="lt2"/>
                </a:solidFill>
                <a:latin typeface="Garamond"/>
                <a:ea typeface="Garamond"/>
                <a:cs typeface="Garamond"/>
                <a:sym typeface="Garamond"/>
              </a:rPr>
              <a:t>Zsa Zsa Hilton, a wealthy socialite living in Beverly Hills, was frantic.  Her best friend in the world was her pet poodle Caboodles, and Caboodles had been missing for three (3) days.  Having searched her estate exhaustively, Zsa Zsa decided that her next best option was to post a reward for her beloved Caboodles.</a:t>
            </a:r>
            <a:br>
              <a:rPr lang="en-US" sz="1600" b="1" i="0" u="none" strike="noStrike" cap="none">
                <a:solidFill>
                  <a:schemeClr val="lt2"/>
                </a:solidFill>
                <a:latin typeface="Garamond"/>
                <a:ea typeface="Garamond"/>
                <a:cs typeface="Garamond"/>
                <a:sym typeface="Garamond"/>
              </a:rPr>
            </a:br>
            <a:r>
              <a:rPr lang="en-US" sz="1600" b="1" i="0" u="none" strike="noStrike" cap="none">
                <a:solidFill>
                  <a:schemeClr val="lt2"/>
                </a:solidFill>
                <a:latin typeface="Garamond"/>
                <a:ea typeface="Garamond"/>
                <a:cs typeface="Garamond"/>
                <a:sym typeface="Garamond"/>
              </a:rPr>
              <a:t/>
            </a:r>
            <a:br>
              <a:rPr lang="en-US" sz="1600" b="1" i="0" u="none" strike="noStrike" cap="none">
                <a:solidFill>
                  <a:schemeClr val="lt2"/>
                </a:solidFill>
                <a:latin typeface="Garamond"/>
                <a:ea typeface="Garamond"/>
                <a:cs typeface="Garamond"/>
                <a:sym typeface="Garamond"/>
              </a:rPr>
            </a:br>
            <a:r>
              <a:rPr lang="en-US" sz="1600" b="1" i="0" u="none" strike="noStrike" cap="none">
                <a:solidFill>
                  <a:schemeClr val="lt2"/>
                </a:solidFill>
                <a:latin typeface="Garamond"/>
                <a:ea typeface="Garamond"/>
                <a:cs typeface="Garamond"/>
                <a:sym typeface="Garamond"/>
              </a:rPr>
              <a:t>Zsa Zsa carefully prepared a poster advertising a reward for the return of her pet.  The heading of the poster exclaimed “Please find Caboodles—Reward--$25,000!!!” Below the heading was a color “glamour shot” of the animal and Zsa Zsa’s contact information, including her address and cell phone number.  After soliciting the assistance of her butler, her maid, and her best friend Eva Ritchie, Zsa Zsa displayed and distributed one thousand of the posters throughout the greater Beverly Hills metropolitan area.</a:t>
            </a:r>
            <a:br>
              <a:rPr lang="en-US" sz="1600" b="1" i="0" u="none" strike="noStrike" cap="none">
                <a:solidFill>
                  <a:schemeClr val="lt2"/>
                </a:solidFill>
                <a:latin typeface="Garamond"/>
                <a:ea typeface="Garamond"/>
                <a:cs typeface="Garamond"/>
                <a:sym typeface="Garamond"/>
              </a:rPr>
            </a:br>
            <a:r>
              <a:rPr lang="en-US" sz="1600" b="1" i="0" u="none" strike="noStrike" cap="none">
                <a:solidFill>
                  <a:schemeClr val="lt2"/>
                </a:solidFill>
                <a:latin typeface="Garamond"/>
                <a:ea typeface="Garamond"/>
                <a:cs typeface="Garamond"/>
                <a:sym typeface="Garamond"/>
              </a:rPr>
              <a:t/>
            </a:r>
            <a:br>
              <a:rPr lang="en-US" sz="1600" b="1" i="0" u="none" strike="noStrike" cap="none">
                <a:solidFill>
                  <a:schemeClr val="lt2"/>
                </a:solidFill>
                <a:latin typeface="Garamond"/>
                <a:ea typeface="Garamond"/>
                <a:cs typeface="Garamond"/>
                <a:sym typeface="Garamond"/>
              </a:rPr>
            </a:br>
            <a:r>
              <a:rPr lang="en-US" sz="1600" b="1" i="0" u="none" strike="noStrike" cap="none">
                <a:solidFill>
                  <a:schemeClr val="lt2"/>
                </a:solidFill>
                <a:latin typeface="Garamond"/>
                <a:ea typeface="Garamond"/>
                <a:cs typeface="Garamond"/>
                <a:sym typeface="Garamond"/>
              </a:rPr>
              <a:t>Later in the week, Dane “Bulldog” Sheppard showed up at Zsa Zsa’s front door.  When she answered the door chime, Dane said “I am pleased to meet you, Ms. Hilton.  I saw your ad for the return of your lost poodle, and I am your man.  I will find him, Ms. Hilton, and let me say in advance that I really appreciate the $25,000 bounty, um, reward money!”</a:t>
            </a:r>
            <a:br>
              <a:rPr lang="en-US" sz="1600" b="1" i="0" u="none" strike="noStrike" cap="none">
                <a:solidFill>
                  <a:schemeClr val="lt2"/>
                </a:solidFill>
                <a:latin typeface="Garamond"/>
                <a:ea typeface="Garamond"/>
                <a:cs typeface="Garamond"/>
                <a:sym typeface="Garamond"/>
              </a:rPr>
            </a:br>
            <a:r>
              <a:rPr lang="en-US" sz="1600" b="1" i="0" u="none" strike="noStrike" cap="none">
                <a:solidFill>
                  <a:schemeClr val="lt2"/>
                </a:solidFill>
                <a:latin typeface="Garamond"/>
                <a:ea typeface="Garamond"/>
                <a:cs typeface="Garamond"/>
                <a:sym typeface="Garamond"/>
              </a:rPr>
              <a:t/>
            </a:r>
            <a:br>
              <a:rPr lang="en-US" sz="1600" b="1" i="0" u="none" strike="noStrike" cap="none">
                <a:solidFill>
                  <a:schemeClr val="lt2"/>
                </a:solidFill>
                <a:latin typeface="Garamond"/>
                <a:ea typeface="Garamond"/>
                <a:cs typeface="Garamond"/>
                <a:sym typeface="Garamond"/>
              </a:rPr>
            </a:br>
            <a:r>
              <a:rPr lang="en-US" sz="1600" b="1" i="0" u="none" strike="noStrike" cap="none">
                <a:solidFill>
                  <a:schemeClr val="lt2"/>
                </a:solidFill>
                <a:latin typeface="Garamond"/>
                <a:ea typeface="Garamond"/>
                <a:cs typeface="Garamond"/>
                <a:sym typeface="Garamond"/>
              </a:rPr>
              <a:t>Is there a contract between Dane “Bulldog” Sheppard and Zsa Zsa Hilton?</a:t>
            </a:r>
          </a:p>
        </p:txBody>
      </p:sp>
      <p:sp>
        <p:nvSpPr>
          <p:cNvPr id="90" name="Shape 90"/>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274637"/>
            <a:ext cx="8229600" cy="6202362"/>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1600" b="1" i="0" u="sng" strike="noStrike" cap="none">
                <a:solidFill>
                  <a:schemeClr val="lt2"/>
                </a:solidFill>
                <a:latin typeface="Garamond"/>
                <a:ea typeface="Garamond"/>
                <a:cs typeface="Garamond"/>
                <a:sym typeface="Garamond"/>
              </a:rPr>
              <a:t>Chapter 13 Case Hypothetical</a:t>
            </a:r>
            <a:br>
              <a:rPr lang="en-US" sz="1600" b="1" i="0" u="sng" strike="noStrike" cap="none">
                <a:solidFill>
                  <a:schemeClr val="lt2"/>
                </a:solidFill>
                <a:latin typeface="Garamond"/>
                <a:ea typeface="Garamond"/>
                <a:cs typeface="Garamond"/>
                <a:sym typeface="Garamond"/>
              </a:rPr>
            </a:br>
            <a:r>
              <a:rPr lang="en-US" sz="1800" b="1" i="0" u="sng" strike="noStrike" cap="none">
                <a:solidFill>
                  <a:schemeClr val="lt2"/>
                </a:solidFill>
                <a:latin typeface="Garamond"/>
                <a:ea typeface="Garamond"/>
                <a:cs typeface="Garamond"/>
                <a:sym typeface="Garamond"/>
              </a:rPr>
              <a:t/>
            </a:r>
            <a:br>
              <a:rPr lang="en-US" sz="1800" b="1" i="0" u="sng"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Carter Morley and Erena Erickson live side by side in town homes joined together by a shared wall.  Both residences are in need of new exterior paint.  On Monday, Morley calls a painter, Tom Sizemore, having selected his name from the classified section of the phone directory.  Morley describes his address, the physical dimensions and structure of his home, and he agrees with Sizemore that the work will be performed that Friday.  Sizemore estimates that with his crew of five, and given the relatively small size of the home, the work will only take one day to complete.  Morley advises that although he will have to work a fourteen-hour day on Friday, he would like to have the work completed in his absence.  In passing conversation with his neighbor Erickson, Morley advises her of his “home improvement” plans.</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Early Friday morning, Sizemore and his team arrive at the address, but by mistake, they begin work on Erickson’s side of building.  Although Erena is home, she does not object to the work, nor does she inform Sizemore and his crew of the mistake.  Midway through the day, she offers them fresh-squeezed lemonade and ham sandwiches, and they heartily accept.</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Upon completion of the work at 7:00 p.m. Friday evening, Sizemore knocks on Erena’s door and asks if “the man of the home” is present, that he would like Morley to review the work and pay the agreed-upon price for the work.  Erena chuckles, and “breaks the news” that the painting crew has made a mistake, one to her benefit.  Erickson proclaims “I do not owe you one dime, because you do not have a contract with me; I will give you ten minutes to remove yourself and your materials from my property, or I will call the police.”</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
            </a:r>
            <a:br>
              <a:rPr lang="en-US" sz="1400" b="1" i="0" u="none" strike="noStrike" cap="none">
                <a:solidFill>
                  <a:schemeClr val="lt2"/>
                </a:solidFill>
                <a:latin typeface="Garamond"/>
                <a:ea typeface="Garamond"/>
                <a:cs typeface="Garamond"/>
                <a:sym typeface="Garamond"/>
              </a:rPr>
            </a:br>
            <a:r>
              <a:rPr lang="en-US" sz="1400" b="1" i="0" u="none" strike="noStrike" cap="none">
                <a:solidFill>
                  <a:schemeClr val="lt2"/>
                </a:solidFill>
                <a:latin typeface="Garamond"/>
                <a:ea typeface="Garamond"/>
                <a:cs typeface="Garamond"/>
                <a:sym typeface="Garamond"/>
              </a:rPr>
              <a:t>Do Erickson and Sizemore have a contract? If so, why? If not, are there any other theories of recovery available to Sizemore? </a:t>
            </a:r>
          </a:p>
        </p:txBody>
      </p:sp>
      <p:sp>
        <p:nvSpPr>
          <p:cNvPr id="97" name="Shape 97"/>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02"/>
        <p:cNvGrpSpPr/>
        <p:nvPr/>
      </p:nvGrpSpPr>
      <p:grpSpPr>
        <a:xfrm>
          <a:off x="0" y="0"/>
          <a:ext cx="0" cy="0"/>
          <a:chOff x="0" y="0"/>
          <a:chExt cx="0" cy="0"/>
        </a:xfrm>
      </p:grpSpPr>
      <p:sp>
        <p:nvSpPr>
          <p:cNvPr id="103" name="Shape 103"/>
          <p:cNvSpPr txBox="1">
            <a:spLocks noGrp="1"/>
          </p:cNvSpPr>
          <p:nvPr>
            <p:ph type="ctrTitle"/>
          </p:nvPr>
        </p:nvSpPr>
        <p:spPr>
          <a:xfrm>
            <a:off x="685800" y="1736725"/>
            <a:ext cx="7772400" cy="1920875"/>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5400" b="1" i="0" u="none" strike="noStrike" cap="none">
                <a:solidFill>
                  <a:schemeClr val="lt2"/>
                </a:solidFill>
                <a:latin typeface="Garamond"/>
                <a:ea typeface="Garamond"/>
                <a:cs typeface="Garamond"/>
                <a:sym typeface="Garamond"/>
              </a:rPr>
              <a:t>Contract (Definition):</a:t>
            </a:r>
          </a:p>
        </p:txBody>
      </p:sp>
      <p:sp>
        <p:nvSpPr>
          <p:cNvPr id="104" name="Shape 104"/>
          <p:cNvSpPr txBox="1">
            <a:spLocks noGrp="1"/>
          </p:cNvSpPr>
          <p:nvPr>
            <p:ph type="subTitle" idx="1"/>
          </p:nvPr>
        </p:nvSpPr>
        <p:spPr>
          <a:xfrm>
            <a:off x="1371600" y="3886200"/>
            <a:ext cx="6400799" cy="17526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hlink"/>
              </a:buClr>
              <a:buSzPct val="25000"/>
              <a:buFont typeface="Garamond"/>
              <a:buNone/>
            </a:pPr>
            <a:r>
              <a:rPr lang="en-US" sz="3200" b="0" i="0" u="none" strike="noStrike" cap="none" dirty="0">
                <a:solidFill>
                  <a:schemeClr val="lt1"/>
                </a:solidFill>
                <a:latin typeface="Garamond"/>
                <a:ea typeface="Garamond"/>
                <a:cs typeface="Garamond"/>
                <a:sym typeface="Garamond"/>
              </a:rPr>
              <a:t>A legally enforceable </a:t>
            </a:r>
            <a:r>
              <a:rPr lang="en-US" sz="3200" b="0" i="0" u="none" strike="noStrike" cap="none" dirty="0" smtClean="0">
                <a:solidFill>
                  <a:schemeClr val="lt1"/>
                </a:solidFill>
                <a:latin typeface="Garamond"/>
                <a:ea typeface="Garamond"/>
                <a:cs typeface="Garamond"/>
                <a:sym typeface="Garamond"/>
              </a:rPr>
              <a:t>agreement</a:t>
            </a:r>
          </a:p>
          <a:p>
            <a:pPr lvl="0">
              <a:spcBef>
                <a:spcPts val="0"/>
              </a:spcBef>
              <a:buSzPct val="25000"/>
            </a:pPr>
            <a:r>
              <a:rPr lang="ar-SA" sz="3200" dirty="0">
                <a:solidFill>
                  <a:schemeClr val="lt1"/>
                </a:solidFill>
                <a:latin typeface="Garamond"/>
                <a:ea typeface="Garamond"/>
                <a:cs typeface="Garamond"/>
                <a:sym typeface="Garamond"/>
              </a:rPr>
              <a:t>اتفاق قانوني قابل للتنفيذ</a:t>
            </a:r>
            <a:endParaRPr lang="en-US" sz="3200" b="0" i="0" u="none" strike="noStrike" cap="none" dirty="0">
              <a:solidFill>
                <a:schemeClr val="lt1"/>
              </a:solidFill>
              <a:latin typeface="Garamond"/>
              <a:ea typeface="Garamond"/>
              <a:cs typeface="Garamond"/>
              <a:sym typeface="Garamond"/>
            </a:endParaRPr>
          </a:p>
        </p:txBody>
      </p:sp>
      <p:sp>
        <p:nvSpPr>
          <p:cNvPr id="105" name="Shape 105"/>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457200" y="6096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3200" b="1" i="0" u="none" strike="noStrike" cap="none" dirty="0">
                <a:solidFill>
                  <a:schemeClr val="lt2"/>
                </a:solidFill>
                <a:latin typeface="Garamond"/>
                <a:ea typeface="Garamond"/>
                <a:cs typeface="Garamond"/>
                <a:sym typeface="Garamond"/>
              </a:rPr>
              <a:t>Elements Required For Contract </a:t>
            </a:r>
            <a:r>
              <a:rPr lang="en-US" sz="3200" b="1" i="0" u="none" strike="noStrike" cap="none" dirty="0" smtClean="0">
                <a:solidFill>
                  <a:schemeClr val="lt2"/>
                </a:solidFill>
                <a:latin typeface="Garamond"/>
                <a:ea typeface="Garamond"/>
                <a:cs typeface="Garamond"/>
                <a:sym typeface="Garamond"/>
              </a:rPr>
              <a:t>Formation</a:t>
            </a:r>
            <a:br>
              <a:rPr lang="en-US" sz="3200" b="1" i="0" u="none" strike="noStrike" cap="none" dirty="0" smtClean="0">
                <a:solidFill>
                  <a:schemeClr val="lt2"/>
                </a:solidFill>
                <a:latin typeface="Garamond"/>
                <a:ea typeface="Garamond"/>
                <a:cs typeface="Garamond"/>
                <a:sym typeface="Garamond"/>
              </a:rPr>
            </a:br>
            <a:r>
              <a:rPr lang="ar-SA" sz="3200" b="1" dirty="0">
                <a:solidFill>
                  <a:schemeClr val="lt2"/>
                </a:solidFill>
                <a:latin typeface="Garamond"/>
                <a:ea typeface="Garamond"/>
                <a:cs typeface="Garamond"/>
                <a:sym typeface="Garamond"/>
              </a:rPr>
              <a:t>العناصر المطلوبة لتشكيل العقد</a:t>
            </a:r>
            <a:endParaRPr lang="en-US" sz="3200" b="1" i="0" u="none" strike="noStrike" cap="none" dirty="0">
              <a:solidFill>
                <a:schemeClr val="lt2"/>
              </a:solidFill>
              <a:latin typeface="Garamond"/>
              <a:ea typeface="Garamond"/>
              <a:cs typeface="Garamond"/>
              <a:sym typeface="Garamond"/>
            </a:endParaRPr>
          </a:p>
        </p:txBody>
      </p:sp>
      <p:sp>
        <p:nvSpPr>
          <p:cNvPr id="112" name="Shape 112"/>
          <p:cNvSpPr txBox="1">
            <a:spLocks noGrp="1"/>
          </p:cNvSpPr>
          <p:nvPr>
            <p:ph type="body" idx="1"/>
          </p:nvPr>
        </p:nvSpPr>
        <p:spPr>
          <a:xfrm>
            <a:off x="457200" y="2133600"/>
            <a:ext cx="8229600" cy="42672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Agreement (Offer and Acceptance)</a:t>
            </a:r>
          </a:p>
          <a:p>
            <a:pPr indent="-342900">
              <a:spcBef>
                <a:spcPts val="480"/>
              </a:spcBef>
              <a:buSzPct val="70000"/>
              <a:buNone/>
            </a:pPr>
            <a:r>
              <a:rPr lang="ar-SA" sz="2400" dirty="0">
                <a:solidFill>
                  <a:schemeClr val="bg1"/>
                </a:solidFill>
              </a:rPr>
              <a:t> اتفاقاً (يمثله عرض صالح وقبول صحيح ،) </a:t>
            </a:r>
            <a:endParaRPr sz="2400" b="0" i="0" u="none" strike="noStrike" cap="none" dirty="0">
              <a:solidFill>
                <a:schemeClr val="bg1"/>
              </a:solidFill>
              <a:latin typeface="Garamond"/>
              <a:ea typeface="Garamond"/>
              <a:cs typeface="Garamond"/>
              <a:sym typeface="Garamond"/>
            </a:endParaRP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Mutual Consideration (Value Given By Both Parties)</a:t>
            </a:r>
          </a:p>
          <a:p>
            <a:pPr indent="-342900">
              <a:spcBef>
                <a:spcPts val="480"/>
              </a:spcBef>
              <a:buSzPct val="70000"/>
              <a:buNone/>
            </a:pPr>
            <a:r>
              <a:rPr lang="ar-SA" sz="2000" dirty="0">
                <a:solidFill>
                  <a:schemeClr val="bg1"/>
                </a:solidFill>
              </a:rPr>
              <a:t>اعتبارات متبادلة (بمعنى أنه يجب على كلا الطرفين إعطاء قيمة من أجل دعم قابلية تطبيق الاتفاقية </a:t>
            </a:r>
            <a:r>
              <a:rPr lang="ar-SA" sz="2000" dirty="0" smtClean="0">
                <a:solidFill>
                  <a:schemeClr val="bg1"/>
                </a:solidFill>
              </a:rPr>
              <a:t>،</a:t>
            </a:r>
            <a:endParaRPr sz="2000" b="0" i="0" u="none" strike="noStrike" cap="none" dirty="0">
              <a:solidFill>
                <a:schemeClr val="bg1"/>
              </a:solidFill>
              <a:latin typeface="Garamond"/>
              <a:ea typeface="Garamond"/>
              <a:cs typeface="Garamond"/>
              <a:sym typeface="Garamond"/>
            </a:endParaRP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Legal Purpose and Subject Matter (Object)</a:t>
            </a:r>
          </a:p>
          <a:p>
            <a:pPr indent="-342900">
              <a:spcBef>
                <a:spcPts val="480"/>
              </a:spcBef>
              <a:buSzPct val="70000"/>
              <a:buNone/>
            </a:pPr>
            <a:r>
              <a:rPr lang="ar-SA" sz="2400" dirty="0"/>
              <a:t>ال</a:t>
            </a:r>
            <a:r>
              <a:rPr lang="ar-SA" sz="2400" dirty="0">
                <a:solidFill>
                  <a:schemeClr val="bg1"/>
                </a:solidFill>
              </a:rPr>
              <a:t>غرض والموضوع </a:t>
            </a:r>
            <a:r>
              <a:rPr lang="ar-SA" sz="2400" dirty="0" smtClean="0">
                <a:solidFill>
                  <a:schemeClr val="bg1"/>
                </a:solidFill>
              </a:rPr>
              <a:t>قانونيين </a:t>
            </a:r>
            <a:r>
              <a:rPr lang="ar-SA" sz="2400" dirty="0">
                <a:solidFill>
                  <a:schemeClr val="bg1"/>
                </a:solidFill>
              </a:rPr>
              <a:t>، </a:t>
            </a:r>
            <a:endParaRPr sz="2400" b="0" i="0" u="none" strike="noStrike" cap="none" dirty="0">
              <a:solidFill>
                <a:schemeClr val="bg1"/>
              </a:solidFill>
              <a:latin typeface="Garamond"/>
              <a:ea typeface="Garamond"/>
              <a:cs typeface="Garamond"/>
              <a:sym typeface="Garamond"/>
            </a:endParaRPr>
          </a:p>
          <a:p>
            <a:pPr marL="342900" marR="0" lvl="0" indent="-342900" algn="l" rtl="0">
              <a:lnSpc>
                <a:spcPct val="100000"/>
              </a:lnSpc>
              <a:spcBef>
                <a:spcPts val="480"/>
              </a:spcBef>
              <a:spcAft>
                <a:spcPts val="0"/>
              </a:spcAft>
              <a:buClr>
                <a:schemeClr val="hlink"/>
              </a:buClr>
              <a:buSzPct val="70000"/>
              <a:buFont typeface="Garamond"/>
              <a:buChar char="■"/>
            </a:pPr>
            <a:r>
              <a:rPr lang="en-US" sz="2400" b="0" i="0" u="none" strike="noStrike" cap="none" dirty="0">
                <a:solidFill>
                  <a:schemeClr val="lt1"/>
                </a:solidFill>
                <a:latin typeface="Garamond"/>
                <a:ea typeface="Garamond"/>
                <a:cs typeface="Garamond"/>
                <a:sym typeface="Garamond"/>
              </a:rPr>
              <a:t>Legal Capacity (Ability to Understand Terms and Nature of </a:t>
            </a:r>
            <a:r>
              <a:rPr lang="en-US" sz="2400" b="0" i="0" u="none" strike="noStrike" cap="none" dirty="0">
                <a:solidFill>
                  <a:schemeClr val="bg1"/>
                </a:solidFill>
                <a:latin typeface="Garamond"/>
                <a:ea typeface="Garamond"/>
                <a:cs typeface="Garamond"/>
                <a:sym typeface="Garamond"/>
              </a:rPr>
              <a:t>Contract; legal ability to enter into binding contract</a:t>
            </a:r>
            <a:r>
              <a:rPr lang="en-US" sz="2400" b="0" i="0" u="none" strike="noStrike" cap="none" dirty="0" smtClean="0">
                <a:solidFill>
                  <a:schemeClr val="bg1"/>
                </a:solidFill>
                <a:latin typeface="Garamond"/>
                <a:ea typeface="Garamond"/>
                <a:cs typeface="Garamond"/>
                <a:sym typeface="Garamond"/>
              </a:rPr>
              <a:t>)</a:t>
            </a:r>
          </a:p>
          <a:p>
            <a:pPr indent="-342900">
              <a:spcBef>
                <a:spcPts val="480"/>
              </a:spcBef>
              <a:buSzPct val="70000"/>
            </a:pPr>
            <a:r>
              <a:rPr lang="ar-SA" sz="2400" dirty="0">
                <a:solidFill>
                  <a:schemeClr val="bg1"/>
                </a:solidFill>
              </a:rPr>
              <a:t>والقدرة القانونية (وهي القدرة على فهم شروط وطبيعة العقد ، وكذلك القدرة القانونية على الدخول في عقد ملزم.)</a:t>
            </a:r>
            <a:endParaRPr lang="en-US" sz="2400" dirty="0">
              <a:solidFill>
                <a:schemeClr val="bg1"/>
              </a:solidFill>
            </a:endParaRPr>
          </a:p>
          <a:p>
            <a:pPr marL="342900" marR="0" lvl="0" indent="-342900" algn="l" rtl="0">
              <a:lnSpc>
                <a:spcPct val="100000"/>
              </a:lnSpc>
              <a:spcBef>
                <a:spcPts val="480"/>
              </a:spcBef>
              <a:spcAft>
                <a:spcPts val="0"/>
              </a:spcAft>
              <a:buClr>
                <a:schemeClr val="hlink"/>
              </a:buClr>
              <a:buSzPct val="70000"/>
              <a:buFont typeface="Garamond"/>
              <a:buChar char="■"/>
            </a:pPr>
            <a:endParaRPr lang="en-US" sz="2400" b="0" i="0" u="none" strike="noStrike" cap="none" dirty="0">
              <a:solidFill>
                <a:schemeClr val="lt1"/>
              </a:solidFill>
              <a:latin typeface="Garamond"/>
              <a:ea typeface="Garamond"/>
              <a:cs typeface="Garamond"/>
              <a:sym typeface="Garamond"/>
            </a:endParaRPr>
          </a:p>
        </p:txBody>
      </p:sp>
      <p:sp>
        <p:nvSpPr>
          <p:cNvPr id="113" name="Shape 113"/>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457200" y="5334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3600" b="1" i="0" u="none" strike="noStrike" cap="none" dirty="0">
                <a:solidFill>
                  <a:schemeClr val="lt2"/>
                </a:solidFill>
                <a:latin typeface="Garamond"/>
                <a:ea typeface="Garamond"/>
                <a:cs typeface="Garamond"/>
                <a:sym typeface="Garamond"/>
              </a:rPr>
              <a:t>Defenses to Enforcement of </a:t>
            </a:r>
            <a:r>
              <a:rPr lang="en-US" sz="3600" b="1" i="0" u="none" strike="noStrike" cap="none" dirty="0" smtClean="0">
                <a:solidFill>
                  <a:schemeClr val="lt2"/>
                </a:solidFill>
                <a:latin typeface="Garamond"/>
                <a:ea typeface="Garamond"/>
                <a:cs typeface="Garamond"/>
                <a:sym typeface="Garamond"/>
              </a:rPr>
              <a:t>Contract</a:t>
            </a:r>
            <a:br>
              <a:rPr lang="en-US" sz="3600" b="1" i="0" u="none" strike="noStrike" cap="none" dirty="0" smtClean="0">
                <a:solidFill>
                  <a:schemeClr val="lt2"/>
                </a:solidFill>
                <a:latin typeface="Garamond"/>
                <a:ea typeface="Garamond"/>
                <a:cs typeface="Garamond"/>
                <a:sym typeface="Garamond"/>
              </a:rPr>
            </a:br>
            <a:r>
              <a:rPr lang="ar-SA" sz="3600" b="1" dirty="0">
                <a:solidFill>
                  <a:schemeClr val="lt2"/>
                </a:solidFill>
                <a:latin typeface="Garamond"/>
                <a:ea typeface="Garamond"/>
                <a:cs typeface="Garamond"/>
                <a:sym typeface="Garamond"/>
              </a:rPr>
              <a:t>الدفاعات لإنفاذ العقد</a:t>
            </a:r>
            <a:endParaRPr lang="en-US" sz="3600" b="1" i="0" u="none" strike="noStrike" cap="none" dirty="0">
              <a:solidFill>
                <a:schemeClr val="lt2"/>
              </a:solidFill>
              <a:latin typeface="Garamond"/>
              <a:ea typeface="Garamond"/>
              <a:cs typeface="Garamond"/>
              <a:sym typeface="Garamond"/>
            </a:endParaRPr>
          </a:p>
        </p:txBody>
      </p:sp>
      <p:sp>
        <p:nvSpPr>
          <p:cNvPr id="120" name="Shape 120"/>
          <p:cNvSpPr txBox="1">
            <a:spLocks noGrp="1"/>
          </p:cNvSpPr>
          <p:nvPr>
            <p:ph type="body" idx="1"/>
          </p:nvPr>
        </p:nvSpPr>
        <p:spPr>
          <a:xfrm>
            <a:off x="457200" y="1600200"/>
            <a:ext cx="8229600" cy="4525961"/>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None/>
            </a:pPr>
            <a:endParaRPr sz="2800" b="0"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Lack of genuine assent (fraud, duress, undue influence, misrepresentation)</a:t>
            </a:r>
          </a:p>
          <a:p>
            <a:pPr lvl="0" indent="-342900">
              <a:spcBef>
                <a:spcPts val="560"/>
              </a:spcBef>
              <a:buSzPct val="70000"/>
              <a:buNone/>
            </a:pPr>
            <a:r>
              <a:rPr lang="ar-SA" sz="2400" dirty="0">
                <a:solidFill>
                  <a:schemeClr val="lt1"/>
                </a:solidFill>
                <a:latin typeface="Garamond"/>
                <a:ea typeface="Garamond"/>
                <a:cs typeface="Garamond"/>
                <a:sym typeface="Garamond"/>
              </a:rPr>
              <a:t>عدم وجود موافقة حقيقية (الاحتيال ، الإكراه ، التأثير غير المبرر ، التحريف)</a:t>
            </a:r>
            <a:endParaRPr sz="2400" b="0"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Lack of proper form requirements (statute of frauds writing requirement)</a:t>
            </a:r>
          </a:p>
          <a:p>
            <a:pPr lvl="0" indent="-342900">
              <a:buSzPct val="70000"/>
              <a:buNone/>
            </a:pPr>
            <a:r>
              <a:rPr lang="ar-SA" sz="2800" dirty="0">
                <a:solidFill>
                  <a:schemeClr val="lt1"/>
                </a:solidFill>
                <a:latin typeface="Garamond"/>
                <a:ea typeface="Garamond"/>
                <a:cs typeface="Garamond"/>
                <a:sym typeface="Garamond"/>
              </a:rPr>
              <a:t>عدم </a:t>
            </a:r>
            <a:r>
              <a:rPr lang="ar-SA" sz="2800" dirty="0" smtClean="0">
                <a:solidFill>
                  <a:schemeClr val="lt1"/>
                </a:solidFill>
                <a:latin typeface="Garamond"/>
                <a:ea typeface="Garamond"/>
                <a:cs typeface="Garamond"/>
                <a:sym typeface="Garamond"/>
              </a:rPr>
              <a:t>تناسب المتطلبات</a:t>
            </a:r>
            <a:endParaRPr sz="2800" b="0" i="0" u="none" strike="noStrike" cap="none" dirty="0">
              <a:solidFill>
                <a:schemeClr val="lt1"/>
              </a:solidFill>
              <a:latin typeface="Garamond"/>
              <a:ea typeface="Garamond"/>
              <a:cs typeface="Garamond"/>
              <a:sym typeface="Garamond"/>
            </a:endParaRPr>
          </a:p>
          <a:p>
            <a:pPr marL="342900" marR="0" lvl="0" indent="-342900" algn="l" rtl="0">
              <a:spcBef>
                <a:spcPts val="640"/>
              </a:spcBef>
              <a:spcAft>
                <a:spcPts val="0"/>
              </a:spcAft>
              <a:buClr>
                <a:schemeClr val="hlink"/>
              </a:buClr>
              <a:buSzPct val="70000"/>
              <a:buFont typeface="Garamond"/>
              <a:buNone/>
            </a:pPr>
            <a:endParaRPr sz="3200" b="0" i="0" u="none" strike="noStrike" cap="none" dirty="0">
              <a:solidFill>
                <a:schemeClr val="lt1"/>
              </a:solidFill>
              <a:latin typeface="Garamond"/>
              <a:ea typeface="Garamond"/>
              <a:cs typeface="Garamond"/>
              <a:sym typeface="Garamond"/>
            </a:endParaRPr>
          </a:p>
        </p:txBody>
      </p:sp>
      <p:sp>
        <p:nvSpPr>
          <p:cNvPr id="121" name="Shape 121"/>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457200" y="7620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3200" b="1" i="0" u="none" strike="noStrike" cap="none" dirty="0">
                <a:solidFill>
                  <a:schemeClr val="lt2"/>
                </a:solidFill>
                <a:latin typeface="Garamond"/>
                <a:ea typeface="Garamond"/>
                <a:cs typeface="Garamond"/>
                <a:sym typeface="Garamond"/>
              </a:rPr>
              <a:t>The Objective Theory of </a:t>
            </a:r>
            <a:r>
              <a:rPr lang="en-US" sz="3200" b="1" i="0" u="none" strike="noStrike" cap="none" dirty="0" smtClean="0">
                <a:solidFill>
                  <a:schemeClr val="lt2"/>
                </a:solidFill>
                <a:latin typeface="Garamond"/>
                <a:ea typeface="Garamond"/>
                <a:cs typeface="Garamond"/>
                <a:sym typeface="Garamond"/>
              </a:rPr>
              <a:t>Contracts</a:t>
            </a:r>
            <a:br>
              <a:rPr lang="en-US" sz="3200" b="1" i="0" u="none" strike="noStrike" cap="none" dirty="0" smtClean="0">
                <a:solidFill>
                  <a:schemeClr val="lt2"/>
                </a:solidFill>
                <a:latin typeface="Garamond"/>
                <a:ea typeface="Garamond"/>
                <a:cs typeface="Garamond"/>
                <a:sym typeface="Garamond"/>
              </a:rPr>
            </a:br>
            <a:r>
              <a:rPr lang="ar-SA" sz="3200" b="1" dirty="0">
                <a:solidFill>
                  <a:schemeClr val="lt2"/>
                </a:solidFill>
                <a:latin typeface="Garamond"/>
                <a:ea typeface="Garamond"/>
                <a:cs typeface="Garamond"/>
                <a:sym typeface="Garamond"/>
              </a:rPr>
              <a:t>النظرية الموضوعية للعقود</a:t>
            </a:r>
            <a:endParaRPr lang="en-US" sz="3200" b="1" i="0" u="none" strike="noStrike" cap="none" dirty="0">
              <a:solidFill>
                <a:schemeClr val="lt2"/>
              </a:solidFill>
              <a:latin typeface="Garamond"/>
              <a:ea typeface="Garamond"/>
              <a:cs typeface="Garamond"/>
              <a:sym typeface="Garamond"/>
            </a:endParaRPr>
          </a:p>
        </p:txBody>
      </p:sp>
      <p:sp>
        <p:nvSpPr>
          <p:cNvPr id="128" name="Shape 128"/>
          <p:cNvSpPr txBox="1">
            <a:spLocks noGrp="1"/>
          </p:cNvSpPr>
          <p:nvPr>
            <p:ph type="body" idx="1"/>
          </p:nvPr>
        </p:nvSpPr>
        <p:spPr>
          <a:xfrm>
            <a:off x="457200" y="2133600"/>
            <a:ext cx="8229600" cy="3870385"/>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Existence and interpretation of contract based on outward manifestations of intent by parties (objective, “reasonable person” standard of contract formation and interpretation)</a:t>
            </a:r>
          </a:p>
          <a:p>
            <a:pPr lvl="0" indent="-342900">
              <a:spcBef>
                <a:spcPts val="560"/>
              </a:spcBef>
              <a:buSzPct val="70000"/>
              <a:buNone/>
            </a:pPr>
            <a:r>
              <a:rPr lang="ar-SA" sz="2400" dirty="0">
                <a:solidFill>
                  <a:schemeClr val="lt1"/>
                </a:solidFill>
                <a:latin typeface="Garamond"/>
                <a:ea typeface="Garamond"/>
                <a:cs typeface="Garamond"/>
                <a:sym typeface="Garamond"/>
              </a:rPr>
              <a:t>وجود وتفسير العقد على أساس المظاهر الخارجية للنوايا من قبل الأطراف (الهدف ، معيار "الشخص المعقول" لتكوين العقد وتفسيره)</a:t>
            </a:r>
            <a:endParaRPr sz="2400" b="0"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Subjective (individual) intent generally </a:t>
            </a:r>
            <a:r>
              <a:rPr lang="en-US" sz="2800" b="0" i="0" u="none" strike="noStrike" cap="none" dirty="0" smtClean="0">
                <a:solidFill>
                  <a:schemeClr val="lt1"/>
                </a:solidFill>
                <a:latin typeface="Garamond"/>
                <a:ea typeface="Garamond"/>
                <a:cs typeface="Garamond"/>
                <a:sym typeface="Garamond"/>
              </a:rPr>
              <a:t>irrelevant</a:t>
            </a:r>
          </a:p>
          <a:p>
            <a:pPr lvl="0" indent="-342900">
              <a:spcBef>
                <a:spcPts val="560"/>
              </a:spcBef>
              <a:buSzPct val="70000"/>
            </a:pPr>
            <a:r>
              <a:rPr lang="ar-SA" sz="2800" dirty="0">
                <a:solidFill>
                  <a:schemeClr val="lt1"/>
                </a:solidFill>
                <a:latin typeface="Garamond"/>
                <a:ea typeface="Garamond"/>
                <a:cs typeface="Garamond"/>
                <a:sym typeface="Garamond"/>
              </a:rPr>
              <a:t>الغرض الشخصي (الفردي) غير ذي صلة بوجه عام</a:t>
            </a:r>
            <a:endParaRPr lang="en-US" sz="2800" b="0" i="0" u="none" strike="noStrike" cap="none" dirty="0">
              <a:solidFill>
                <a:schemeClr val="lt1"/>
              </a:solidFill>
              <a:latin typeface="Garamond"/>
              <a:ea typeface="Garamond"/>
              <a:cs typeface="Garamond"/>
              <a:sym typeface="Garamond"/>
            </a:endParaRPr>
          </a:p>
        </p:txBody>
      </p:sp>
      <p:sp>
        <p:nvSpPr>
          <p:cNvPr id="129" name="Shape 129"/>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34"/>
        <p:cNvGrpSpPr/>
        <p:nvPr/>
      </p:nvGrpSpPr>
      <p:grpSpPr>
        <a:xfrm>
          <a:off x="0" y="0"/>
          <a:ext cx="0" cy="0"/>
          <a:chOff x="0" y="0"/>
          <a:chExt cx="0" cy="0"/>
        </a:xfrm>
      </p:grpSpPr>
      <p:sp>
        <p:nvSpPr>
          <p:cNvPr id="135" name="Shape 135"/>
          <p:cNvSpPr txBox="1">
            <a:spLocks noGrp="1"/>
          </p:cNvSpPr>
          <p:nvPr>
            <p:ph type="title"/>
          </p:nvPr>
        </p:nvSpPr>
        <p:spPr>
          <a:xfrm>
            <a:off x="457200" y="9144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3600" b="1" i="0" u="none" strike="noStrike" cap="none" dirty="0">
                <a:solidFill>
                  <a:schemeClr val="lt2"/>
                </a:solidFill>
                <a:latin typeface="Garamond"/>
                <a:ea typeface="Garamond"/>
                <a:cs typeface="Garamond"/>
                <a:sym typeface="Garamond"/>
              </a:rPr>
              <a:t>Sources of Contract </a:t>
            </a:r>
            <a:r>
              <a:rPr lang="en-US" sz="3600" b="1" i="0" u="none" strike="noStrike" cap="none" dirty="0" smtClean="0">
                <a:solidFill>
                  <a:schemeClr val="lt2"/>
                </a:solidFill>
                <a:latin typeface="Garamond"/>
                <a:ea typeface="Garamond"/>
                <a:cs typeface="Garamond"/>
                <a:sym typeface="Garamond"/>
              </a:rPr>
              <a:t>Law</a:t>
            </a:r>
            <a:br>
              <a:rPr lang="en-US" sz="3600" b="1" i="0" u="none" strike="noStrike" cap="none" dirty="0" smtClean="0">
                <a:solidFill>
                  <a:schemeClr val="lt2"/>
                </a:solidFill>
                <a:latin typeface="Garamond"/>
                <a:ea typeface="Garamond"/>
                <a:cs typeface="Garamond"/>
                <a:sym typeface="Garamond"/>
              </a:rPr>
            </a:br>
            <a:r>
              <a:rPr lang="ar-SA" sz="3600" b="1" dirty="0">
                <a:solidFill>
                  <a:schemeClr val="lt2"/>
                </a:solidFill>
                <a:latin typeface="Garamond"/>
                <a:ea typeface="Garamond"/>
                <a:cs typeface="Garamond"/>
                <a:sym typeface="Garamond"/>
              </a:rPr>
              <a:t>مصادر قانون العقود</a:t>
            </a:r>
            <a:endParaRPr lang="en-US" sz="3600" b="1" i="0" u="none" strike="noStrike" cap="none" dirty="0">
              <a:solidFill>
                <a:schemeClr val="lt2"/>
              </a:solidFill>
              <a:latin typeface="Garamond"/>
              <a:ea typeface="Garamond"/>
              <a:cs typeface="Garamond"/>
              <a:sym typeface="Garamond"/>
            </a:endParaRPr>
          </a:p>
        </p:txBody>
      </p:sp>
      <p:sp>
        <p:nvSpPr>
          <p:cNvPr id="136" name="Shape 136"/>
          <p:cNvSpPr txBox="1">
            <a:spLocks noGrp="1"/>
          </p:cNvSpPr>
          <p:nvPr>
            <p:ph type="body" idx="1"/>
          </p:nvPr>
        </p:nvSpPr>
        <p:spPr>
          <a:xfrm>
            <a:off x="457200" y="2514600"/>
            <a:ext cx="8229600" cy="3124199"/>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State common law</a:t>
            </a:r>
          </a:p>
          <a:p>
            <a:pPr lvl="0" indent="-342900">
              <a:spcBef>
                <a:spcPts val="560"/>
              </a:spcBef>
              <a:buSzPct val="25000"/>
              <a:buNone/>
            </a:pPr>
            <a:r>
              <a:rPr lang="ar-SA" sz="2800" dirty="0">
                <a:solidFill>
                  <a:schemeClr val="bg1"/>
                </a:solidFill>
              </a:rPr>
              <a:t>قانون الولاية العام </a:t>
            </a:r>
            <a:endParaRPr sz="2800" b="0" i="0" u="none" strike="noStrike" cap="none" dirty="0">
              <a:solidFill>
                <a:schemeClr val="bg1"/>
              </a:solidFill>
              <a:latin typeface="Garamond"/>
              <a:ea typeface="Garamond"/>
              <a:cs typeface="Garamond"/>
              <a:sym typeface="Garamond"/>
            </a:endParaRP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The Uniform Commercial Code (Article 2)</a:t>
            </a:r>
          </a:p>
          <a:p>
            <a:pPr lvl="1" indent="-285750">
              <a:buSzPct val="70000"/>
              <a:buNone/>
            </a:pPr>
            <a:r>
              <a:rPr lang="ar-SA" sz="2800" dirty="0" smtClean="0">
                <a:solidFill>
                  <a:schemeClr val="bg1"/>
                </a:solidFill>
              </a:rPr>
              <a:t> </a:t>
            </a:r>
            <a:r>
              <a:rPr lang="ar-SA" sz="2800" dirty="0">
                <a:solidFill>
                  <a:schemeClr val="bg1"/>
                </a:solidFill>
              </a:rPr>
              <a:t>المادة 2 من القانون التجاري الموحد </a:t>
            </a:r>
            <a:endParaRPr sz="2800" b="0" i="0" u="none" strike="noStrike" cap="none" dirty="0">
              <a:solidFill>
                <a:schemeClr val="bg1"/>
              </a:solidFill>
              <a:latin typeface="Garamond"/>
              <a:ea typeface="Garamond"/>
              <a:cs typeface="Garamond"/>
              <a:sym typeface="Garamond"/>
            </a:endParaRPr>
          </a:p>
          <a:p>
            <a:pPr marL="742950" marR="0" lvl="1" indent="-285750" algn="l" rtl="0">
              <a:lnSpc>
                <a:spcPct val="100000"/>
              </a:lnSpc>
              <a:spcBef>
                <a:spcPts val="560"/>
              </a:spcBef>
              <a:spcAft>
                <a:spcPts val="0"/>
              </a:spcAft>
              <a:buClr>
                <a:schemeClr val="accent2"/>
              </a:buClr>
              <a:buSzPct val="70000"/>
              <a:buFont typeface="Garamond"/>
              <a:buChar char="■"/>
            </a:pPr>
            <a:r>
              <a:rPr lang="en-US" sz="2800" b="0" i="0" u="none" strike="noStrike" cap="none" dirty="0">
                <a:solidFill>
                  <a:schemeClr val="lt1"/>
                </a:solidFill>
                <a:latin typeface="Garamond"/>
                <a:ea typeface="Garamond"/>
                <a:cs typeface="Garamond"/>
                <a:sym typeface="Garamond"/>
              </a:rPr>
              <a:t>Governs contracts for the sale </a:t>
            </a:r>
            <a:r>
              <a:rPr lang="en-US" sz="2800" b="0" i="0" u="none" strike="noStrike" cap="none" dirty="0" smtClean="0">
                <a:solidFill>
                  <a:schemeClr val="lt1"/>
                </a:solidFill>
                <a:latin typeface="Garamond"/>
                <a:ea typeface="Garamond"/>
                <a:cs typeface="Garamond"/>
                <a:sym typeface="Garamond"/>
              </a:rPr>
              <a:t>of goods</a:t>
            </a:r>
          </a:p>
          <a:p>
            <a:pPr lvl="1" indent="-285750">
              <a:buSzPct val="70000"/>
            </a:pPr>
            <a:r>
              <a:rPr lang="ar-SA" sz="2800" dirty="0">
                <a:solidFill>
                  <a:schemeClr val="bg1"/>
                </a:solidFill>
              </a:rPr>
              <a:t>الذي يحكم عقود بيع السلع</a:t>
            </a:r>
            <a:endParaRPr lang="en-US" sz="2800" b="0" i="0" u="none" strike="noStrike" cap="none" dirty="0">
              <a:solidFill>
                <a:schemeClr val="bg1"/>
              </a:solidFill>
              <a:latin typeface="Garamond"/>
              <a:ea typeface="Garamond"/>
              <a:cs typeface="Garamond"/>
              <a:sym typeface="Garamond"/>
            </a:endParaRPr>
          </a:p>
        </p:txBody>
      </p:sp>
      <p:sp>
        <p:nvSpPr>
          <p:cNvPr id="137" name="Shape 137"/>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42"/>
        <p:cNvGrpSpPr/>
        <p:nvPr/>
      </p:nvGrpSpPr>
      <p:grpSpPr>
        <a:xfrm>
          <a:off x="0" y="0"/>
          <a:ext cx="0" cy="0"/>
          <a:chOff x="0" y="0"/>
          <a:chExt cx="0" cy="0"/>
        </a:xfrm>
      </p:grpSpPr>
      <p:sp>
        <p:nvSpPr>
          <p:cNvPr id="143" name="Shape 143"/>
          <p:cNvSpPr txBox="1">
            <a:spLocks noGrp="1"/>
          </p:cNvSpPr>
          <p:nvPr>
            <p:ph type="title"/>
          </p:nvPr>
        </p:nvSpPr>
        <p:spPr>
          <a:xfrm>
            <a:off x="457200" y="1143000"/>
            <a:ext cx="8229600" cy="1143000"/>
          </a:xfrm>
          <a:prstGeom prst="rect">
            <a:avLst/>
          </a:prstGeom>
          <a:noFill/>
          <a:ln>
            <a:noFill/>
          </a:ln>
        </p:spPr>
        <p:txBody>
          <a:bodyPr lIns="91425" tIns="45700" rIns="91425" bIns="45700" anchor="ctr" anchorCtr="0">
            <a:noAutofit/>
          </a:bodyPr>
          <a:lstStyle/>
          <a:p>
            <a:pPr lvl="0">
              <a:buClr>
                <a:schemeClr val="lt2"/>
              </a:buClr>
              <a:buSzPct val="25000"/>
            </a:pPr>
            <a:r>
              <a:rPr lang="en-US" sz="2400" b="1" i="0" u="none" strike="noStrike" cap="none" dirty="0">
                <a:solidFill>
                  <a:schemeClr val="lt2"/>
                </a:solidFill>
                <a:latin typeface="Garamond"/>
                <a:ea typeface="Garamond"/>
                <a:cs typeface="Garamond"/>
                <a:sym typeface="Garamond"/>
              </a:rPr>
              <a:t>Classification of Contracts:</a:t>
            </a:r>
            <a:br>
              <a:rPr lang="en-US" sz="2400" b="1" i="0" u="none" strike="noStrike" cap="none" dirty="0">
                <a:solidFill>
                  <a:schemeClr val="lt2"/>
                </a:solidFill>
                <a:latin typeface="Garamond"/>
                <a:ea typeface="Garamond"/>
                <a:cs typeface="Garamond"/>
                <a:sym typeface="Garamond"/>
              </a:rPr>
            </a:br>
            <a:r>
              <a:rPr lang="en-US" sz="2400" b="1" i="0" u="none" strike="noStrike" cap="none" dirty="0">
                <a:solidFill>
                  <a:schemeClr val="lt2"/>
                </a:solidFill>
                <a:latin typeface="Garamond"/>
                <a:ea typeface="Garamond"/>
                <a:cs typeface="Garamond"/>
                <a:sym typeface="Garamond"/>
              </a:rPr>
              <a:t>Bilateral or </a:t>
            </a:r>
            <a:r>
              <a:rPr lang="en-US" sz="2400" b="1" i="0" u="none" strike="noStrike" cap="none" dirty="0" smtClean="0">
                <a:solidFill>
                  <a:schemeClr val="lt2"/>
                </a:solidFill>
                <a:latin typeface="Garamond"/>
                <a:ea typeface="Garamond"/>
                <a:cs typeface="Garamond"/>
                <a:sym typeface="Garamond"/>
              </a:rPr>
              <a:t>Unilateral</a:t>
            </a:r>
            <a:br>
              <a:rPr lang="en-US" sz="2400" b="1" i="0" u="none" strike="noStrike" cap="none" dirty="0" smtClean="0">
                <a:solidFill>
                  <a:schemeClr val="lt2"/>
                </a:solidFill>
                <a:latin typeface="Garamond"/>
                <a:ea typeface="Garamond"/>
                <a:cs typeface="Garamond"/>
                <a:sym typeface="Garamond"/>
              </a:rPr>
            </a:br>
            <a:r>
              <a:rPr lang="ar-SA" sz="2400" b="1" dirty="0">
                <a:solidFill>
                  <a:schemeClr val="lt2"/>
                </a:solidFill>
                <a:latin typeface="Garamond"/>
                <a:ea typeface="Garamond"/>
                <a:cs typeface="Garamond"/>
                <a:sym typeface="Garamond"/>
              </a:rPr>
              <a:t>تصنيف العقود: ثنائية أو أحادية</a:t>
            </a:r>
            <a:endParaRPr lang="en-US" sz="2400" b="1" i="0" u="none" strike="noStrike" cap="none" dirty="0">
              <a:solidFill>
                <a:schemeClr val="lt2"/>
              </a:solidFill>
              <a:latin typeface="Garamond"/>
              <a:ea typeface="Garamond"/>
              <a:cs typeface="Garamond"/>
              <a:sym typeface="Garamond"/>
            </a:endParaRPr>
          </a:p>
        </p:txBody>
      </p:sp>
      <p:sp>
        <p:nvSpPr>
          <p:cNvPr id="144" name="Shape 144"/>
          <p:cNvSpPr txBox="1">
            <a:spLocks noGrp="1"/>
          </p:cNvSpPr>
          <p:nvPr>
            <p:ph type="body" idx="1"/>
          </p:nvPr>
        </p:nvSpPr>
        <p:spPr>
          <a:xfrm>
            <a:off x="457200" y="2895600"/>
            <a:ext cx="8229600" cy="284959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“Bilateral” Contract:  Exchange of promises</a:t>
            </a:r>
          </a:p>
          <a:p>
            <a:pPr lvl="0" indent="-342900">
              <a:spcBef>
                <a:spcPts val="560"/>
              </a:spcBef>
              <a:buSzPct val="70000"/>
              <a:buNone/>
            </a:pPr>
            <a:r>
              <a:rPr lang="ar-SA" sz="2800" dirty="0">
                <a:solidFill>
                  <a:schemeClr val="lt1"/>
                </a:solidFill>
                <a:latin typeface="Garamond"/>
                <a:ea typeface="Garamond"/>
                <a:cs typeface="Garamond"/>
                <a:sym typeface="Garamond"/>
              </a:rPr>
              <a:t>عقد "ثنائي": تبادل الوعود</a:t>
            </a:r>
            <a:endParaRPr sz="2800" b="0" i="0" u="none" strike="noStrike" cap="none" dirty="0">
              <a:solidFill>
                <a:schemeClr val="lt1"/>
              </a:solidFill>
              <a:latin typeface="Garamond"/>
              <a:ea typeface="Garamond"/>
              <a:cs typeface="Garamond"/>
              <a:sym typeface="Garamond"/>
            </a:endParaRP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“Unilateral” Contract:  Promise in return for performance of act</a:t>
            </a:r>
          </a:p>
          <a:p>
            <a:pPr lvl="1" indent="-285750">
              <a:spcBef>
                <a:spcPts val="480"/>
              </a:spcBef>
              <a:buSzPct val="70000"/>
              <a:buNone/>
            </a:pPr>
            <a:r>
              <a:rPr lang="ar-SA" sz="2400" dirty="0">
                <a:solidFill>
                  <a:schemeClr val="lt1"/>
                </a:solidFill>
                <a:latin typeface="Garamond"/>
                <a:ea typeface="Garamond"/>
                <a:cs typeface="Garamond"/>
                <a:sym typeface="Garamond"/>
              </a:rPr>
              <a:t>عقد "أحادي الجانب": وعد مقابل أداء </a:t>
            </a:r>
            <a:r>
              <a:rPr lang="ar-SA" sz="2400" dirty="0" smtClean="0">
                <a:solidFill>
                  <a:schemeClr val="lt1"/>
                </a:solidFill>
                <a:latin typeface="Garamond"/>
                <a:ea typeface="Garamond"/>
                <a:cs typeface="Garamond"/>
                <a:sym typeface="Garamond"/>
              </a:rPr>
              <a:t>فعل</a:t>
            </a:r>
            <a:endParaRPr sz="2400" b="0" i="0" u="none" strike="noStrike" cap="none" dirty="0">
              <a:solidFill>
                <a:schemeClr val="lt1"/>
              </a:solidFill>
              <a:latin typeface="Garamond"/>
              <a:ea typeface="Garamond"/>
              <a:cs typeface="Garamond"/>
              <a:sym typeface="Garamond"/>
            </a:endParaRPr>
          </a:p>
          <a:p>
            <a:pPr marL="742950" marR="0" lvl="1" indent="-285750" algn="l" rtl="0">
              <a:lnSpc>
                <a:spcPct val="100000"/>
              </a:lnSpc>
              <a:spcBef>
                <a:spcPts val="480"/>
              </a:spcBef>
              <a:spcAft>
                <a:spcPts val="0"/>
              </a:spcAft>
              <a:buClr>
                <a:schemeClr val="accent2"/>
              </a:buClr>
              <a:buSzPct val="70000"/>
              <a:buFont typeface="Garamond"/>
              <a:buNone/>
            </a:pPr>
            <a:endParaRPr sz="2400" b="0" i="0" u="none" strike="noStrike" cap="none" dirty="0">
              <a:solidFill>
                <a:schemeClr val="lt1"/>
              </a:solidFill>
              <a:latin typeface="Garamond"/>
              <a:ea typeface="Garamond"/>
              <a:cs typeface="Garamond"/>
              <a:sym typeface="Garamond"/>
            </a:endParaRPr>
          </a:p>
          <a:p>
            <a:pPr marL="342900" marR="0" lvl="0" indent="-342900" algn="l" rtl="0">
              <a:spcBef>
                <a:spcPts val="480"/>
              </a:spcBef>
              <a:spcAft>
                <a:spcPts val="0"/>
              </a:spcAft>
              <a:buClr>
                <a:schemeClr val="hlink"/>
              </a:buClr>
              <a:buSzPct val="70000"/>
              <a:buFont typeface="Garamond"/>
              <a:buNone/>
            </a:pPr>
            <a:endParaRPr sz="2400" b="0" i="0" u="none" strike="noStrike" cap="none" dirty="0">
              <a:solidFill>
                <a:schemeClr val="lt1"/>
              </a:solidFill>
              <a:latin typeface="Garamond"/>
              <a:ea typeface="Garamond"/>
              <a:cs typeface="Garamond"/>
              <a:sym typeface="Garamond"/>
            </a:endParaRPr>
          </a:p>
        </p:txBody>
      </p:sp>
      <p:sp>
        <p:nvSpPr>
          <p:cNvPr id="145" name="Shape 145"/>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theme/theme1.xml><?xml version="1.0" encoding="utf-8"?>
<a:theme xmlns:a="http://schemas.openxmlformats.org/drawingml/2006/main"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2590</Words>
  <Application>Microsoft Office PowerPoint</Application>
  <PresentationFormat>عرض على الشاشة (4:3)</PresentationFormat>
  <Paragraphs>142</Paragraphs>
  <Slides>14</Slides>
  <Notes>14</Notes>
  <HiddenSlides>0</HiddenSlides>
  <MMClips>0</MMClips>
  <ScaleCrop>false</ScaleCrop>
  <HeadingPairs>
    <vt:vector size="6" baseType="variant">
      <vt:variant>
        <vt:lpstr>الخطوط المستخدمة</vt:lpstr>
      </vt:variant>
      <vt:variant>
        <vt:i4>3</vt:i4>
      </vt:variant>
      <vt:variant>
        <vt:lpstr>نسق</vt:lpstr>
      </vt:variant>
      <vt:variant>
        <vt:i4>2</vt:i4>
      </vt:variant>
      <vt:variant>
        <vt:lpstr>عناوين الشرائح</vt:lpstr>
      </vt:variant>
      <vt:variant>
        <vt:i4>14</vt:i4>
      </vt:variant>
    </vt:vector>
  </HeadingPairs>
  <TitlesOfParts>
    <vt:vector size="19" baseType="lpstr">
      <vt:lpstr>Arial</vt:lpstr>
      <vt:lpstr>Garamond</vt:lpstr>
      <vt:lpstr>Times New Roman</vt:lpstr>
      <vt:lpstr>1_Stream</vt:lpstr>
      <vt:lpstr>Stream</vt:lpstr>
      <vt:lpstr>Chapter 13</vt:lpstr>
      <vt:lpstr>Chapter 13 Case Hypothetical  Zsa Zsa Hilton, a wealthy socialite living in Beverly Hills, was frantic.  Her best friend in the world was her pet poodle Caboodles, and Caboodles had been missing for three (3) days.  Having searched her estate exhaustively, Zsa Zsa decided that her next best option was to post a reward for her beloved Caboodles.  Zsa Zsa carefully prepared a poster advertising a reward for the return of her pet.  The heading of the poster exclaimed “Please find Caboodles—Reward--$25,000!!!” Below the heading was a color “glamour shot” of the animal and Zsa Zsa’s contact information, including her address and cell phone number.  After soliciting the assistance of her butler, her maid, and her best friend Eva Ritchie, Zsa Zsa displayed and distributed one thousand of the posters throughout the greater Beverly Hills metropolitan area.  Later in the week, Dane “Bulldog” Sheppard showed up at Zsa Zsa’s front door.  When she answered the door chime, Dane said “I am pleased to meet you, Ms. Hilton.  I saw your ad for the return of your lost poodle, and I am your man.  I will find him, Ms. Hilton, and let me say in advance that I really appreciate the $25,000 bounty, um, reward money!”  Is there a contract between Dane “Bulldog” Sheppard and Zsa Zsa Hilton?</vt:lpstr>
      <vt:lpstr>Chapter 13 Case Hypothetical  Carter Morley and Erena Erickson live side by side in town homes joined together by a shared wall.  Both residences are in need of new exterior paint.  On Monday, Morley calls a painter, Tom Sizemore, having selected his name from the classified section of the phone directory.  Morley describes his address, the physical dimensions and structure of his home, and he agrees with Sizemore that the work will be performed that Friday.  Sizemore estimates that with his crew of five, and given the relatively small size of the home, the work will only take one day to complete.  Morley advises that although he will have to work a fourteen-hour day on Friday, he would like to have the work completed in his absence.  In passing conversation with his neighbor Erickson, Morley advises her of his “home improvement” plans.  Early Friday morning, Sizemore and his team arrive at the address, but by mistake, they begin work on Erickson’s side of building.  Although Erena is home, she does not object to the work, nor does she inform Sizemore and his crew of the mistake.  Midway through the day, she offers them fresh-squeezed lemonade and ham sandwiches, and they heartily accept.  Upon completion of the work at 7:00 p.m. Friday evening, Sizemore knocks on Erena’s door and asks if “the man of the home” is present, that he would like Morley to review the work and pay the agreed-upon price for the work.  Erena chuckles, and “breaks the news” that the painting crew has made a mistake, one to her benefit.  Erickson proclaims “I do not owe you one dime, because you do not have a contract with me; I will give you ten minutes to remove yourself and your materials from my property, or I will call the police.”  Do Erickson and Sizemore have a contract? If so, why? If not, are there any other theories of recovery available to Sizemore? </vt:lpstr>
      <vt:lpstr>Contract (Definition):</vt:lpstr>
      <vt:lpstr>Elements Required For Contract Formation العناصر المطلوبة لتشكيل العقد</vt:lpstr>
      <vt:lpstr>Defenses to Enforcement of Contract الدفاعات لإنفاذ العقد</vt:lpstr>
      <vt:lpstr>The Objective Theory of Contracts النظرية الموضوعية للعقود</vt:lpstr>
      <vt:lpstr>Sources of Contract Law مصادر قانون العقود</vt:lpstr>
      <vt:lpstr>Classification of Contracts: Bilateral or Unilateral تصنيف العقود: ثنائية أو أحادية</vt:lpstr>
      <vt:lpstr>  Classification of Contracts: Express or Implied تصنيف العقود: • صريحة أو ضمنية </vt:lpstr>
      <vt:lpstr>Classification of Contracts: Valid, Void, or Voidable تصنيف العقود: صالح أو باطل أو قابل للإبطال</vt:lpstr>
      <vt:lpstr> Classification of Contracts: Executed or Executory تصنيف العقود: "المنجز أو التنفيذي" </vt:lpstr>
      <vt:lpstr> Classification of Contracts: Formal or Informal تصنيف العقود: رسمي أو غير رسمي </vt:lpstr>
      <vt:lpstr>Interpretation of Contracts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13</dc:title>
  <cp:lastModifiedBy>sairi</cp:lastModifiedBy>
  <cp:revision>7</cp:revision>
  <dcterms:modified xsi:type="dcterms:W3CDTF">2018-09-20T23:09:51Z</dcterms:modified>
</cp:coreProperties>
</file>