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68" r:id="rId4"/>
    <p:sldId id="366" r:id="rId5"/>
    <p:sldId id="369" r:id="rId6"/>
    <p:sldId id="312" r:id="rId7"/>
    <p:sldId id="355" r:id="rId8"/>
    <p:sldId id="357" r:id="rId9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68"/>
            <p14:sldId id="366"/>
            <p14:sldId id="369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EFFAFF"/>
    <a:srgbClr val="DDF4FF"/>
    <a:srgbClr val="F6E6CE"/>
    <a:srgbClr val="FFBDBD"/>
    <a:srgbClr val="EFF5FB"/>
    <a:srgbClr val="79ABDD"/>
    <a:srgbClr val="CCECFF"/>
    <a:srgbClr val="66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59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008" y="5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 – 6): الضرب في 10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104)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6776" y="1493155"/>
            <a:ext cx="1918001" cy="420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963292" y="1493156"/>
            <a:ext cx="1918001" cy="4204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2817909" y="2527383"/>
            <a:ext cx="657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الضرب في العدد 10</a:t>
            </a:r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81354" y="1268068"/>
            <a:ext cx="11741833" cy="4204064"/>
          </a:xfrm>
          <a:prstGeom prst="frame">
            <a:avLst>
              <a:gd name="adj1" fmla="val 3409"/>
            </a:avLst>
          </a:prstGeom>
          <a:solidFill>
            <a:srgbClr val="CCE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3A59A-BC2B-4A99-A30F-E945D7EFCE34}"/>
              </a:ext>
            </a:extLst>
          </p:cNvPr>
          <p:cNvGrpSpPr/>
          <p:nvPr/>
        </p:nvGrpSpPr>
        <p:grpSpPr>
          <a:xfrm>
            <a:off x="9791368" y="118660"/>
            <a:ext cx="2231685" cy="700133"/>
            <a:chOff x="5013056" y="4895503"/>
            <a:chExt cx="2712121" cy="700133"/>
          </a:xfrm>
        </p:grpSpPr>
        <p:sp>
          <p:nvSpPr>
            <p:cNvPr id="27" name="Rectangle: Rounded Corners 2">
              <a:extLst>
                <a:ext uri="{FF2B5EF4-FFF2-40B4-BE49-F238E27FC236}">
                  <a16:creationId xmlns:a16="http://schemas.microsoft.com/office/drawing/2014/main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15413" b="12564"/>
          <a:stretch/>
        </p:blipFill>
        <p:spPr>
          <a:xfrm>
            <a:off x="0" y="17344"/>
            <a:ext cx="2522483" cy="212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angle 31"/>
          <p:cNvSpPr/>
          <p:nvPr/>
        </p:nvSpPr>
        <p:spPr>
          <a:xfrm>
            <a:off x="3216164" y="850901"/>
            <a:ext cx="877365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شاهد محمد في أثناء سيره على الشاطئ 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ثار أقدام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فعد الأصابع فكانت 10 أصابع في كل زوج من 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ثار الأقدام. كم إصبعا في ثلاثة أزواج؟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13761" y="1963072"/>
            <a:ext cx="4270803" cy="430887"/>
          </a:xfrm>
          <a:prstGeom prst="rect">
            <a:avLst/>
          </a:prstGeom>
          <a:solidFill>
            <a:srgbClr val="EFF5FB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تساعدني الأنماط لأجد نواتج الضرب في العدد 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94C0D2-6A32-405E-88F4-154383CD9B99}"/>
              </a:ext>
            </a:extLst>
          </p:cNvPr>
          <p:cNvGrpSpPr/>
          <p:nvPr/>
        </p:nvGrpSpPr>
        <p:grpSpPr>
          <a:xfrm>
            <a:off x="8046775" y="2596902"/>
            <a:ext cx="3847809" cy="485726"/>
            <a:chOff x="8046775" y="2596902"/>
            <a:chExt cx="3847809" cy="485726"/>
          </a:xfrm>
        </p:grpSpPr>
        <p:sp>
          <p:nvSpPr>
            <p:cNvPr id="35" name="Round Diagonal Corner Rectangle 34"/>
            <p:cNvSpPr/>
            <p:nvPr/>
          </p:nvSpPr>
          <p:spPr>
            <a:xfrm>
              <a:off x="8046775" y="2596902"/>
              <a:ext cx="3812746" cy="450473"/>
            </a:xfrm>
            <a:prstGeom prst="round2DiagRect">
              <a:avLst/>
            </a:prstGeom>
            <a:solidFill>
              <a:srgbClr val="EFF5FB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81838" y="2620963"/>
              <a:ext cx="381274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ماعدد الأصابع التي عدها محمد؟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9796117" y="4063747"/>
            <a:ext cx="7362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77F885A-3208-4A07-BB24-8FEFEE7A7542}"/>
              </a:ext>
            </a:extLst>
          </p:cNvPr>
          <p:cNvGrpSpPr/>
          <p:nvPr/>
        </p:nvGrpSpPr>
        <p:grpSpPr>
          <a:xfrm>
            <a:off x="7988005" y="3918267"/>
            <a:ext cx="1918825" cy="1015663"/>
            <a:chOff x="7988005" y="3918267"/>
            <a:chExt cx="1918825" cy="1015663"/>
          </a:xfrm>
        </p:grpSpPr>
        <p:sp>
          <p:nvSpPr>
            <p:cNvPr id="43" name="Rounded Rectangle 42"/>
            <p:cNvSpPr/>
            <p:nvPr/>
          </p:nvSpPr>
          <p:spPr>
            <a:xfrm>
              <a:off x="8046774" y="3923665"/>
              <a:ext cx="1730244" cy="64633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988005" y="3918267"/>
              <a:ext cx="191882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000" b="0" cap="none" spc="0" dirty="0">
                  <a:ln w="10160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رقم الاحاد في </a:t>
              </a:r>
              <a:r>
                <a:rPr lang="ar-BH" sz="2000" dirty="0">
                  <a:ln w="10160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جميع</a:t>
              </a:r>
              <a:r>
                <a:rPr lang="ar-SA" sz="2000" dirty="0">
                  <a:ln w="10160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</a:p>
            <a:p>
              <a:pPr algn="ctr"/>
              <a:r>
                <a:rPr lang="ar-BH" sz="2000" dirty="0">
                  <a:ln w="10160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نواتج</a:t>
              </a:r>
              <a:r>
                <a:rPr lang="ar-SA" sz="2000" dirty="0">
                  <a:ln w="10160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2000" dirty="0">
                  <a:ln w="10160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الضرب هو الصفر</a:t>
              </a:r>
              <a:endParaRPr lang="en-US" sz="2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sz="2000" b="0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E71570-797C-405F-8F2E-B655843AF8D4}"/>
              </a:ext>
            </a:extLst>
          </p:cNvPr>
          <p:cNvGrpSpPr/>
          <p:nvPr/>
        </p:nvGrpSpPr>
        <p:grpSpPr>
          <a:xfrm>
            <a:off x="7592230" y="3120476"/>
            <a:ext cx="4351786" cy="3180423"/>
            <a:chOff x="7541534" y="3164787"/>
            <a:chExt cx="4351786" cy="3180423"/>
          </a:xfrm>
        </p:grpSpPr>
        <p:sp>
          <p:nvSpPr>
            <p:cNvPr id="39" name="Rectangle 38"/>
            <p:cNvSpPr/>
            <p:nvPr/>
          </p:nvSpPr>
          <p:spPr>
            <a:xfrm>
              <a:off x="7541534" y="3164787"/>
              <a:ext cx="4351786" cy="3180423"/>
            </a:xfrm>
            <a:prstGeom prst="rect">
              <a:avLst/>
            </a:prstGeom>
            <a:solidFill>
              <a:srgbClr val="EFF5FB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16988" y="3190672"/>
              <a:ext cx="4176332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أجد ناتج الضرب 10  ×  3</a:t>
              </a:r>
            </a:p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و ألاحظ النمط عند الضرب في 10</a:t>
              </a:r>
            </a:p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  ×  1  =  10</a:t>
              </a:r>
            </a:p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  ×  2  =  20</a:t>
              </a:r>
            </a:p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  ×  3  =  30</a:t>
              </a:r>
            </a:p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  ×  4  =  40</a:t>
              </a:r>
            </a:p>
            <a:p>
              <a:r>
                <a:rPr lang="ar-BH" sz="2400" b="1" dirty="0">
                  <a:ln w="1016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  ×  5  =  50</a:t>
              </a:r>
              <a:endParaRPr lang="ar-BH" sz="22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A03014-97BF-4931-A1CA-F47FC10128DA}"/>
              </a:ext>
            </a:extLst>
          </p:cNvPr>
          <p:cNvGrpSpPr/>
          <p:nvPr/>
        </p:nvGrpSpPr>
        <p:grpSpPr>
          <a:xfrm>
            <a:off x="10667381" y="5610333"/>
            <a:ext cx="567250" cy="260174"/>
            <a:chOff x="10698117" y="5610333"/>
            <a:chExt cx="567250" cy="260174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10698117" y="5641257"/>
              <a:ext cx="0" cy="2292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1265367" y="5610333"/>
              <a:ext cx="0" cy="2292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1404434" y="1928600"/>
            <a:ext cx="5939853" cy="461665"/>
          </a:xfrm>
          <a:prstGeom prst="rect">
            <a:avLst/>
          </a:prstGeom>
          <a:solidFill>
            <a:srgbClr val="EFF5FB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ألاحظ النمط عند العد القفزي ع</a:t>
            </a:r>
            <a:r>
              <a:rPr lang="ar-SA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لى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خط الأعداد</a:t>
            </a:r>
          </a:p>
        </p:txBody>
      </p:sp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27437" r="9034" b="60111"/>
          <a:stretch/>
        </p:blipFill>
        <p:spPr>
          <a:xfrm>
            <a:off x="24184" y="3864076"/>
            <a:ext cx="7483104" cy="90561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72947" y="4838362"/>
            <a:ext cx="5057551" cy="1569660"/>
          </a:xfrm>
          <a:prstGeom prst="rect">
            <a:avLst/>
          </a:prstGeom>
          <a:solidFill>
            <a:srgbClr val="FFBDBD"/>
          </a:solidFill>
          <a:ln>
            <a:solidFill>
              <a:srgbClr val="FF717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أقرأ:</a:t>
            </a:r>
            <a:r>
              <a:rPr lang="ar-SA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BH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10      ,     20     ,     30</a:t>
            </a:r>
          </a:p>
          <a:p>
            <a:pPr algn="ctr"/>
            <a:r>
              <a:rPr lang="ar-BH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يبين النمط أن   10  ×  3  =  30</a:t>
            </a:r>
          </a:p>
          <a:p>
            <a:pPr algn="ctr"/>
            <a:r>
              <a:rPr lang="ar-BH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إذن عد محمد 30  إصبعا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65A301-D951-4D81-9ADF-312EFA264CB1}"/>
              </a:ext>
            </a:extLst>
          </p:cNvPr>
          <p:cNvSpPr/>
          <p:nvPr/>
        </p:nvSpPr>
        <p:spPr>
          <a:xfrm>
            <a:off x="2316421" y="4318731"/>
            <a:ext cx="411897" cy="4814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A0D43A-892A-4979-A4A5-4D6A490910DE}"/>
              </a:ext>
            </a:extLst>
          </p:cNvPr>
          <p:cNvSpPr/>
          <p:nvPr/>
        </p:nvSpPr>
        <p:spPr>
          <a:xfrm>
            <a:off x="6129070" y="4318729"/>
            <a:ext cx="429254" cy="4585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FA93F-F399-4F5E-B874-83DFA98DEF54}"/>
              </a:ext>
            </a:extLst>
          </p:cNvPr>
          <p:cNvSpPr/>
          <p:nvPr/>
        </p:nvSpPr>
        <p:spPr>
          <a:xfrm>
            <a:off x="800100" y="2596902"/>
            <a:ext cx="6611377" cy="461665"/>
          </a:xfrm>
          <a:prstGeom prst="rect">
            <a:avLst/>
          </a:prstGeom>
          <a:solidFill>
            <a:srgbClr val="EFF5FB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و لإيجاد ناتج 10  ×  3  أعد ثلاث قفزات متساوية مقدار كل واحدة منها 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170F2F-4AF8-4255-BF9C-B4BCDFA3E69B}"/>
              </a:ext>
            </a:extLst>
          </p:cNvPr>
          <p:cNvSpPr/>
          <p:nvPr/>
        </p:nvSpPr>
        <p:spPr>
          <a:xfrm>
            <a:off x="4221214" y="4347301"/>
            <a:ext cx="429254" cy="4585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Rounded Rectangle 42">
            <a:extLst>
              <a:ext uri="{FF2B5EF4-FFF2-40B4-BE49-F238E27FC236}">
                <a16:creationId xmlns:a16="http://schemas.microsoft.com/office/drawing/2014/main" id="{DD8A5A03-5458-4238-A0D4-843A292883B7}"/>
              </a:ext>
            </a:extLst>
          </p:cNvPr>
          <p:cNvSpPr/>
          <p:nvPr/>
        </p:nvSpPr>
        <p:spPr>
          <a:xfrm>
            <a:off x="8162958" y="4012687"/>
            <a:ext cx="1730244" cy="64633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0E74565-E775-4686-B88D-C68CDFFCC0AB}"/>
              </a:ext>
            </a:extLst>
          </p:cNvPr>
          <p:cNvCxnSpPr/>
          <p:nvPr/>
        </p:nvCxnSpPr>
        <p:spPr>
          <a:xfrm>
            <a:off x="9885705" y="4101470"/>
            <a:ext cx="7362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E212162-F90F-4EE7-813C-3CB0FCC17345}"/>
              </a:ext>
            </a:extLst>
          </p:cNvPr>
          <p:cNvSpPr/>
          <p:nvPr/>
        </p:nvSpPr>
        <p:spPr>
          <a:xfrm>
            <a:off x="8117938" y="4004125"/>
            <a:ext cx="1797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b="0" cap="none" spc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رقم الآحاد </a:t>
            </a:r>
            <a:r>
              <a:rPr lang="ar-BH" b="0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جميع نواتج</a:t>
            </a:r>
          </a:p>
          <a:p>
            <a:pPr algn="ctr"/>
            <a:r>
              <a:rPr lang="ar-BH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الضرب هو الصفر</a:t>
            </a:r>
            <a:endParaRPr lang="en-US" b="0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50E29D-C554-4085-A321-ACDC5ACA42CF}"/>
              </a:ext>
            </a:extLst>
          </p:cNvPr>
          <p:cNvSpPr/>
          <p:nvPr/>
        </p:nvSpPr>
        <p:spPr>
          <a:xfrm>
            <a:off x="10367750" y="5833347"/>
            <a:ext cx="1151303" cy="401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العدد نفسه</a:t>
            </a:r>
            <a:endParaRPr lang="en-US" sz="200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57BD57-B159-45A0-B66C-43C6E6D2890F}"/>
              </a:ext>
            </a:extLst>
          </p:cNvPr>
          <p:cNvGrpSpPr/>
          <p:nvPr/>
        </p:nvGrpSpPr>
        <p:grpSpPr>
          <a:xfrm>
            <a:off x="627548" y="3326607"/>
            <a:ext cx="1900591" cy="864000"/>
            <a:chOff x="8443912" y="4186238"/>
            <a:chExt cx="1585913" cy="785808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6D303D1B-05CE-4443-98AB-10444D5186E4}"/>
                </a:ext>
              </a:extLst>
            </p:cNvPr>
            <p:cNvSpPr/>
            <p:nvPr/>
          </p:nvSpPr>
          <p:spPr>
            <a:xfrm>
              <a:off x="8443912" y="4186238"/>
              <a:ext cx="1585913" cy="785808"/>
            </a:xfrm>
            <a:prstGeom prst="arc">
              <a:avLst>
                <a:gd name="adj1" fmla="val 10809870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F1FCAD0-A7C0-4B75-A05D-5339D9C39DD0}"/>
                </a:ext>
              </a:extLst>
            </p:cNvPr>
            <p:cNvCxnSpPr/>
            <p:nvPr/>
          </p:nvCxnSpPr>
          <p:spPr>
            <a:xfrm>
              <a:off x="9143964" y="4186238"/>
              <a:ext cx="1802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145021-77A9-4A3A-ACD1-9E56488FF813}"/>
              </a:ext>
            </a:extLst>
          </p:cNvPr>
          <p:cNvGrpSpPr/>
          <p:nvPr/>
        </p:nvGrpSpPr>
        <p:grpSpPr>
          <a:xfrm>
            <a:off x="2540709" y="3326607"/>
            <a:ext cx="1900591" cy="864000"/>
            <a:chOff x="8443912" y="4186238"/>
            <a:chExt cx="1585913" cy="785808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F8B38164-BDA0-49F9-B607-9B7094B32411}"/>
                </a:ext>
              </a:extLst>
            </p:cNvPr>
            <p:cNvSpPr/>
            <p:nvPr/>
          </p:nvSpPr>
          <p:spPr>
            <a:xfrm>
              <a:off x="8443912" y="4186238"/>
              <a:ext cx="1585913" cy="785808"/>
            </a:xfrm>
            <a:prstGeom prst="arc">
              <a:avLst>
                <a:gd name="adj1" fmla="val 10768599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2F54995-E2FE-4966-A0EF-062381B1660C}"/>
                </a:ext>
              </a:extLst>
            </p:cNvPr>
            <p:cNvCxnSpPr/>
            <p:nvPr/>
          </p:nvCxnSpPr>
          <p:spPr>
            <a:xfrm>
              <a:off x="9143964" y="4186238"/>
              <a:ext cx="1802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B407EF7-255B-4580-9C10-B66F0DCFAD97}"/>
              </a:ext>
            </a:extLst>
          </p:cNvPr>
          <p:cNvGrpSpPr/>
          <p:nvPr/>
        </p:nvGrpSpPr>
        <p:grpSpPr>
          <a:xfrm>
            <a:off x="4467383" y="3326607"/>
            <a:ext cx="1900591" cy="864000"/>
            <a:chOff x="8443912" y="4186238"/>
            <a:chExt cx="1585913" cy="785808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DB044B76-F2BD-4141-8BE7-06E7A9526742}"/>
                </a:ext>
              </a:extLst>
            </p:cNvPr>
            <p:cNvSpPr/>
            <p:nvPr/>
          </p:nvSpPr>
          <p:spPr>
            <a:xfrm>
              <a:off x="8443912" y="4186238"/>
              <a:ext cx="1585913" cy="785808"/>
            </a:xfrm>
            <a:prstGeom prst="arc">
              <a:avLst>
                <a:gd name="adj1" fmla="val 10868893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B84CA86-D328-4514-ADF9-82C7070362DF}"/>
                </a:ext>
              </a:extLst>
            </p:cNvPr>
            <p:cNvCxnSpPr/>
            <p:nvPr/>
          </p:nvCxnSpPr>
          <p:spPr>
            <a:xfrm>
              <a:off x="9143964" y="4186238"/>
              <a:ext cx="1802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4">
            <a:extLst>
              <a:ext uri="{FF2B5EF4-FFF2-40B4-BE49-F238E27FC236}">
                <a16:creationId xmlns:a16="http://schemas.microsoft.com/office/drawing/2014/main" id="{9A69E8C6-79C1-4B3F-B904-52757C6C5454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65" name="Straight Connector 6">
              <a:extLst>
                <a:ext uri="{FF2B5EF4-FFF2-40B4-BE49-F238E27FC236}">
                  <a16:creationId xmlns:a16="http://schemas.microsoft.com/office/drawing/2014/main" id="{00BAF687-1A74-4FB9-BB91-E3F2CE34C74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id="{4868262D-15F5-4DE2-8C47-0D548AA70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10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4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61" grpId="0" animBg="1"/>
      <p:bldP spid="63" grpId="0" animBg="1"/>
      <p:bldP spid="2" grpId="0" animBg="1"/>
      <p:bldP spid="40" grpId="0" animBg="1"/>
      <p:bldP spid="31" grpId="0" animBg="1"/>
      <p:bldP spid="41" grpId="0" animBg="1"/>
      <p:bldP spid="44" grpId="0" animBg="1"/>
      <p:bldP spid="4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تان</a:t>
              </a:r>
            </a:p>
          </p:txBody>
        </p:sp>
      </p:grpSp>
      <p:pic>
        <p:nvPicPr>
          <p:cNvPr id="37" name="Picture 36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605127" y="330204"/>
            <a:ext cx="1297804" cy="3278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942256" y="1661917"/>
            <a:ext cx="3213282" cy="2310658"/>
          </a:xfrm>
          <a:prstGeom prst="rect">
            <a:avLst/>
          </a:prstGeom>
          <a:solidFill>
            <a:srgbClr val="EFFA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Rectangle 41"/>
          <p:cNvSpPr/>
          <p:nvPr/>
        </p:nvSpPr>
        <p:spPr>
          <a:xfrm>
            <a:off x="6256360" y="1661916"/>
            <a:ext cx="3213282" cy="2310658"/>
          </a:xfrm>
          <a:prstGeom prst="rect">
            <a:avLst/>
          </a:prstGeom>
          <a:solidFill>
            <a:srgbClr val="EFFA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Snip Single Corner Rectangle 5"/>
          <p:cNvSpPr/>
          <p:nvPr/>
        </p:nvSpPr>
        <p:spPr>
          <a:xfrm>
            <a:off x="2919117" y="694100"/>
            <a:ext cx="6497291" cy="748072"/>
          </a:xfrm>
          <a:prstGeom prst="snip1Rect">
            <a:avLst/>
          </a:prstGeom>
          <a:solidFill>
            <a:srgbClr val="DDF4FF"/>
          </a:solidFill>
          <a:ln>
            <a:solidFill>
              <a:srgbClr val="DD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2905730" y="839380"/>
            <a:ext cx="6497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أوجد ناتج الضرب مستعملًا الأنماط أو</a:t>
            </a:r>
            <a:r>
              <a:rPr lang="ar-SA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النماذج إذا لزم الأمر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08264" y="1852418"/>
            <a:ext cx="125226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        10</a:t>
            </a:r>
          </a:p>
          <a:p>
            <a:pPr algn="ctr"/>
            <a:r>
              <a:rPr lang="ar-BH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×    2</a:t>
            </a:r>
          </a:p>
          <a:p>
            <a:pPr algn="ctr"/>
            <a:r>
              <a:rPr lang="ar-BH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ـــــــــــــــــــــــــــــــــــــــــــــــــــــــــــــــــــــــــ</a:t>
            </a:r>
          </a:p>
          <a:p>
            <a:pPr algn="ctr"/>
            <a:endParaRPr lang="ar-BH" sz="28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8090" y="3839655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endParaRPr lang="ar-BH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1102" y="1845555"/>
            <a:ext cx="130676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        10</a:t>
            </a:r>
          </a:p>
          <a:p>
            <a:pPr algn="ctr"/>
            <a:r>
              <a:rPr lang="ar-BH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×    4</a:t>
            </a:r>
          </a:p>
          <a:p>
            <a:pPr algn="ctr"/>
            <a:r>
              <a:rPr lang="ar-BH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ــــــــــــــــــــــــــــــــــــــــــــــــــــــــــــــــــــــــــ</a:t>
            </a:r>
          </a:p>
          <a:p>
            <a:pPr algn="ctr"/>
            <a:endParaRPr lang="ar-BH" sz="28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7051" y="3839654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40</a:t>
            </a:r>
            <a:endParaRPr lang="ar-BH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9719" y="4320798"/>
            <a:ext cx="3213282" cy="1245593"/>
          </a:xfrm>
          <a:prstGeom prst="rect">
            <a:avLst/>
          </a:prstGeom>
          <a:solidFill>
            <a:srgbClr val="EFFA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Rectangle 45"/>
          <p:cNvSpPr/>
          <p:nvPr/>
        </p:nvSpPr>
        <p:spPr>
          <a:xfrm>
            <a:off x="5787321" y="4596123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10  ×  7  =</a:t>
            </a:r>
            <a:endParaRPr lang="ar-BH" dirty="0">
              <a:ln w="10160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DA1951-29A1-4D82-A857-6C84604AAB5C}"/>
              </a:ext>
            </a:extLst>
          </p:cNvPr>
          <p:cNvSpPr/>
          <p:nvPr/>
        </p:nvSpPr>
        <p:spPr>
          <a:xfrm>
            <a:off x="1202130" y="3850745"/>
            <a:ext cx="530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32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70</a:t>
            </a:r>
            <a:endParaRPr lang="en-US" sz="32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759821" y="3071770"/>
            <a:ext cx="2381289" cy="2753064"/>
          </a:xfrm>
          <a:prstGeom prst="verticalScroll">
            <a:avLst/>
          </a:prstGeom>
          <a:solidFill>
            <a:srgbClr val="F6E6CE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0" name="Rectangle 39"/>
          <p:cNvSpPr/>
          <p:nvPr/>
        </p:nvSpPr>
        <p:spPr>
          <a:xfrm>
            <a:off x="1098553" y="3317336"/>
            <a:ext cx="1808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0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3200" dirty="0">
              <a:ln w="0"/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888" y="3850744"/>
            <a:ext cx="1277044" cy="272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id="{61A3DD42-7C92-4496-80E6-F8026B136B8B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8" name="Straight Connector 6">
              <a:extLst>
                <a:ext uri="{FF2B5EF4-FFF2-40B4-BE49-F238E27FC236}">
                  <a16:creationId xmlns:a16="http://schemas.microsoft.com/office/drawing/2014/main" id="{43CF9C28-5E49-46CC-984B-87F125C846F7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175291B9-1295-446E-AC63-ECC633320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10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8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648 L 0.51302 -0.12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4765 -0.131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34141 0.106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2" grpId="0" animBg="1"/>
      <p:bldP spid="6" grpId="0" animBg="1"/>
      <p:bldP spid="24" grpId="0"/>
      <p:bldP spid="26" grpId="0"/>
      <p:bldP spid="8" grpId="0"/>
      <p:bldP spid="8" grpId="1"/>
      <p:bldP spid="29" grpId="0"/>
      <p:bldP spid="36" grpId="0"/>
      <p:bldP spid="36" grpId="1"/>
      <p:bldP spid="38" grpId="0" animBg="1"/>
      <p:bldP spid="46" grpId="0"/>
      <p:bldP spid="2" grpId="0"/>
      <p:bldP spid="2" grpId="1"/>
      <p:bldP spid="15" grpId="0" animBg="1"/>
      <p:bldP spid="15" grpId="1" animBg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070127" y="4879331"/>
                <a:ext cx="1609519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Vertical Scroll 14"/>
          <p:cNvSpPr/>
          <p:nvPr/>
        </p:nvSpPr>
        <p:spPr>
          <a:xfrm>
            <a:off x="460145" y="2142379"/>
            <a:ext cx="2381289" cy="2948324"/>
          </a:xfrm>
          <a:prstGeom prst="verticalScroll">
            <a:avLst/>
          </a:prstGeom>
          <a:solidFill>
            <a:srgbClr val="F6E6CE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79242" y="3420054"/>
            <a:ext cx="1078773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6680" y="2467047"/>
            <a:ext cx="1808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0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3200" dirty="0">
              <a:ln w="0"/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2919117" y="694100"/>
            <a:ext cx="6497291" cy="748072"/>
          </a:xfrm>
          <a:prstGeom prst="snip1Rect">
            <a:avLst/>
          </a:prstGeom>
          <a:solidFill>
            <a:srgbClr val="DDF4FF"/>
          </a:solidFill>
          <a:ln>
            <a:solidFill>
              <a:srgbClr val="DD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2905730" y="839380"/>
            <a:ext cx="6497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أوجد ناتج الضرب مستعملًا الأنماط أو</a:t>
            </a:r>
            <a:r>
              <a:rPr lang="ar-SA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النماذج إذا لزم الأمر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A63F69-2B34-4951-A0BE-ACBEA6028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38160"/>
              </p:ext>
            </p:extLst>
          </p:nvPr>
        </p:nvGraphicFramePr>
        <p:xfrm>
          <a:off x="2995381" y="1704529"/>
          <a:ext cx="6201238" cy="271580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00619">
                  <a:extLst>
                    <a:ext uri="{9D8B030D-6E8A-4147-A177-3AD203B41FA5}">
                      <a16:colId xmlns:a16="http://schemas.microsoft.com/office/drawing/2014/main" val="2687726193"/>
                    </a:ext>
                  </a:extLst>
                </a:gridCol>
                <a:gridCol w="3100619">
                  <a:extLst>
                    <a:ext uri="{9D8B030D-6E8A-4147-A177-3AD203B41FA5}">
                      <a16:colId xmlns:a16="http://schemas.microsoft.com/office/drawing/2014/main" val="1245095501"/>
                    </a:ext>
                  </a:extLst>
                </a:gridCol>
              </a:tblGrid>
              <a:tr h="905269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10  ×  6  </a:t>
                      </a:r>
                      <a:endParaRPr lang="ar-BH" sz="44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604033"/>
                  </a:ext>
                </a:extLst>
              </a:tr>
              <a:tr h="90526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dirty="0"/>
                        <a:t>10  ×  3  </a:t>
                      </a:r>
                      <a:endParaRPr lang="ar-BH" sz="4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04083"/>
                  </a:ext>
                </a:extLst>
              </a:tr>
              <a:tr h="905269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10  ×  10  </a:t>
                      </a:r>
                      <a:endParaRPr lang="ar-BH" sz="4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0876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F3BE07-2ACB-4AEE-9D6D-4096684DE80A}"/>
              </a:ext>
            </a:extLst>
          </p:cNvPr>
          <p:cNvSpPr/>
          <p:nvPr/>
        </p:nvSpPr>
        <p:spPr>
          <a:xfrm>
            <a:off x="3905904" y="1795129"/>
            <a:ext cx="1380012" cy="73189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4AD3443-C8AF-4212-84BC-1BF5C5D1B02F}"/>
              </a:ext>
            </a:extLst>
          </p:cNvPr>
          <p:cNvSpPr/>
          <p:nvPr/>
        </p:nvSpPr>
        <p:spPr>
          <a:xfrm>
            <a:off x="3905904" y="2684931"/>
            <a:ext cx="1380012" cy="73189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7" name="Picture 36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685892" y="529583"/>
            <a:ext cx="1197059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CE13EEF-311A-426A-84CB-C72D21E77F7B}"/>
              </a:ext>
            </a:extLst>
          </p:cNvPr>
          <p:cNvSpPr/>
          <p:nvPr/>
        </p:nvSpPr>
        <p:spPr>
          <a:xfrm>
            <a:off x="3905904" y="3574747"/>
            <a:ext cx="1380012" cy="73189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C7775302-6F3F-4F2A-902C-9440F312BFC9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3" name="Straight Connector 6">
              <a:extLst>
                <a:ext uri="{FF2B5EF4-FFF2-40B4-BE49-F238E27FC236}">
                  <a16:creationId xmlns:a16="http://schemas.microsoft.com/office/drawing/2014/main" id="{B4DCB946-F0B5-427B-8BD0-85BF24BE0F6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C6C2DD1-C41F-4793-AF7A-1AAB2F3EC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10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0" grpId="0"/>
      <p:bldP spid="40" grpId="1"/>
      <p:bldP spid="6" grpId="0" animBg="1"/>
      <p:bldP spid="24" grpId="0"/>
      <p:bldP spid="13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78267" y="2807090"/>
            <a:ext cx="21200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n>
                  <a:solidFill>
                    <a:srgbClr val="0D949B"/>
                  </a:solidFill>
                </a:ln>
                <a:solidFill>
                  <a:srgbClr val="0D949B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  <a:r>
              <a:rPr lang="ar-BH" sz="4000" dirty="0">
                <a:ln>
                  <a:solidFill>
                    <a:srgbClr val="0D949B"/>
                  </a:solidFill>
                </a:ln>
                <a:solidFill>
                  <a:srgbClr val="0D949B"/>
                </a:solidFill>
                <a:latin typeface="Sakkal Majalla" pitchFamily="2" charset="-78"/>
                <a:cs typeface="Sakkal Majalla" pitchFamily="2" charset="-78"/>
              </a:rPr>
              <a:t>:-</a:t>
            </a:r>
            <a:endParaRPr lang="ar-SA" sz="4000" dirty="0">
              <a:ln>
                <a:solidFill>
                  <a:srgbClr val="0D949B"/>
                </a:solidFill>
              </a:ln>
              <a:solidFill>
                <a:srgbClr val="0D949B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dirty="0">
                <a:ln>
                  <a:solidFill>
                    <a:srgbClr val="0D949B"/>
                  </a:solidFill>
                </a:ln>
                <a:solidFill>
                  <a:srgbClr val="0D949B"/>
                </a:solidFill>
                <a:latin typeface="Sakkal Majalla" pitchFamily="2" charset="-78"/>
                <a:cs typeface="Sakkal Majalla" pitchFamily="2" charset="-78"/>
              </a:rPr>
              <a:t>إيجاد ناتج الضرب في العدد 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855E19-65AE-4D1D-8397-301AE17429D2}"/>
              </a:ext>
            </a:extLst>
          </p:cNvPr>
          <p:cNvGrpSpPr/>
          <p:nvPr/>
        </p:nvGrpSpPr>
        <p:grpSpPr>
          <a:xfrm>
            <a:off x="6258839" y="915449"/>
            <a:ext cx="3595856" cy="3338294"/>
            <a:chOff x="7863840" y="618978"/>
            <a:chExt cx="3595856" cy="3338294"/>
          </a:xfrm>
        </p:grpSpPr>
        <p:sp>
          <p:nvSpPr>
            <p:cNvPr id="16" name="Rectangle 15"/>
            <p:cNvSpPr/>
            <p:nvPr/>
          </p:nvSpPr>
          <p:spPr>
            <a:xfrm>
              <a:off x="8565968" y="1010852"/>
              <a:ext cx="2120011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E55D91"/>
                  </a:solidFill>
                  <a:latin typeface="Sakkal Majalla" pitchFamily="2" charset="-78"/>
                  <a:cs typeface="Sakkal Majalla" pitchFamily="2" charset="-78"/>
                </a:rPr>
                <a:t>هل تذكر لي يا أخي </a:t>
              </a:r>
            </a:p>
            <a:p>
              <a:pPr algn="ctr"/>
              <a:r>
                <a:rPr lang="ar-SA" sz="4000" b="1" dirty="0">
                  <a:solidFill>
                    <a:srgbClr val="E55D91"/>
                  </a:solidFill>
                  <a:latin typeface="Sakkal Majalla" pitchFamily="2" charset="-78"/>
                  <a:cs typeface="Sakkal Majalla" pitchFamily="2" charset="-78"/>
                </a:rPr>
                <a:t> ماذا تعلمنا اليوم؟ </a:t>
              </a:r>
              <a:endParaRPr lang="ar-BH" sz="4000" b="1" dirty="0">
                <a:solidFill>
                  <a:srgbClr val="E55D9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7863840" y="618978"/>
              <a:ext cx="3595856" cy="3338294"/>
            </a:xfrm>
            <a:prstGeom prst="donut">
              <a:avLst>
                <a:gd name="adj" fmla="val 4113"/>
              </a:avLst>
            </a:prstGeom>
            <a:solidFill>
              <a:srgbClr val="E55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t="11594" r="1" b="14653"/>
          <a:stretch/>
        </p:blipFill>
        <p:spPr bwMode="auto">
          <a:xfrm>
            <a:off x="9854695" y="807911"/>
            <a:ext cx="1736700" cy="35533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Donut 19"/>
          <p:cNvSpPr/>
          <p:nvPr/>
        </p:nvSpPr>
        <p:spPr>
          <a:xfrm>
            <a:off x="2255663" y="2415216"/>
            <a:ext cx="3595856" cy="3338294"/>
          </a:xfrm>
          <a:prstGeom prst="donut">
            <a:avLst>
              <a:gd name="adj" fmla="val 4113"/>
            </a:avLst>
          </a:prstGeom>
          <a:solidFill>
            <a:srgbClr val="13D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pic>
        <p:nvPicPr>
          <p:cNvPr id="21" name="Picture 2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r="51015" b="17907"/>
          <a:stretch/>
        </p:blipFill>
        <p:spPr bwMode="auto">
          <a:xfrm>
            <a:off x="518963" y="2584596"/>
            <a:ext cx="1736700" cy="297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9DA4EB12-2D78-469D-B25D-A524F59217CD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52A4F99C-A750-4320-8225-9B8DD75857CC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0118D2C-E7E8-4516-9017-0224B3A6B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10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566489" y="311999"/>
            <a:ext cx="7343335" cy="6049108"/>
          </a:xfrm>
          <a:prstGeom prst="star5">
            <a:avLst>
              <a:gd name="adj" fmla="val 22042"/>
              <a:gd name="hf" fmla="val 105146"/>
              <a:gd name="vf" fmla="val 110557"/>
            </a:avLst>
          </a:prstGeom>
          <a:solidFill>
            <a:srgbClr val="FFFF9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ectangle 10"/>
          <p:cNvSpPr/>
          <p:nvPr/>
        </p:nvSpPr>
        <p:spPr>
          <a:xfrm>
            <a:off x="4337317" y="2164806"/>
            <a:ext cx="392488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ar-BH" sz="3300" b="1" dirty="0">
              <a:ln w="0">
                <a:noFill/>
              </a:ln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3300" b="1" dirty="0">
                <a:ln w="0">
                  <a:noFill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لمزيد من الاستفادة يمكنك الرجوع لكتاب الطالب</a:t>
            </a:r>
          </a:p>
          <a:p>
            <a:pPr lvl="0" algn="ctr"/>
            <a:endParaRPr lang="ar-SA" b="1" dirty="0">
              <a:ln w="0">
                <a:noFill/>
              </a:ln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3300" b="1" dirty="0">
                <a:ln w="0">
                  <a:noFill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لحل تمارين الدرس </a:t>
            </a:r>
          </a:p>
          <a:p>
            <a:pPr lvl="0" algn="ctr"/>
            <a:r>
              <a:rPr lang="ar-SA" sz="3300" b="1" dirty="0">
                <a:ln w="0">
                  <a:noFill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صفحة</a:t>
            </a:r>
            <a:r>
              <a:rPr lang="ar-BH" sz="3300" b="1" dirty="0">
                <a:ln w="0">
                  <a:noFill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105</a:t>
            </a:r>
            <a:endParaRPr lang="ar-SA" sz="3300" b="1" dirty="0">
              <a:ln w="0">
                <a:noFill/>
              </a:ln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26573" y="368861"/>
            <a:ext cx="2677432" cy="2258118"/>
          </a:xfrm>
          <a:prstGeom prst="star5">
            <a:avLst/>
          </a:prstGeom>
          <a:solidFill>
            <a:srgbClr val="FFFF9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1050581" y="1177639"/>
            <a:ext cx="11641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BH" sz="3200" b="1" dirty="0">
                <a:ln w="0">
                  <a:noFill/>
                </a:ln>
                <a:solidFill>
                  <a:srgbClr val="ED7D31"/>
                </a:solidFill>
                <a:latin typeface="Sakkal Majalla" pitchFamily="2" charset="-78"/>
                <a:cs typeface="Sakkal Majalla" pitchFamily="2" charset="-78"/>
              </a:rPr>
              <a:t>عزيزي </a:t>
            </a:r>
          </a:p>
          <a:p>
            <a:pPr lvl="0"/>
            <a:r>
              <a:rPr lang="ar-BH" sz="3200" b="1" dirty="0">
                <a:ln w="0">
                  <a:noFill/>
                </a:ln>
                <a:solidFill>
                  <a:srgbClr val="ED7D31"/>
                </a:solidFill>
                <a:latin typeface="Sakkal Majalla" pitchFamily="2" charset="-78"/>
                <a:cs typeface="Sakkal Majalla" pitchFamily="2" charset="-78"/>
              </a:rPr>
              <a:t>الطالب 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9459394" y="336203"/>
            <a:ext cx="2667957" cy="2258118"/>
          </a:xfrm>
          <a:prstGeom prst="star5">
            <a:avLst/>
          </a:prstGeom>
          <a:solidFill>
            <a:srgbClr val="FFFF9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/>
          <p:cNvSpPr/>
          <p:nvPr/>
        </p:nvSpPr>
        <p:spPr>
          <a:xfrm>
            <a:off x="10257388" y="1144981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ar-BH" sz="3200" b="1" dirty="0">
                <a:ln w="0">
                  <a:noFill/>
                </a:ln>
                <a:solidFill>
                  <a:srgbClr val="ED7D31"/>
                </a:solidFill>
                <a:latin typeface="Sakkal Majalla" pitchFamily="2" charset="-78"/>
                <a:cs typeface="Sakkal Majalla" pitchFamily="2" charset="-78"/>
              </a:rPr>
              <a:t>عزيزتي</a:t>
            </a:r>
          </a:p>
          <a:p>
            <a:pPr lvl="0" algn="l"/>
            <a:r>
              <a:rPr lang="ar-BH" sz="3200" b="1" dirty="0">
                <a:ln w="0">
                  <a:noFill/>
                </a:ln>
                <a:solidFill>
                  <a:srgbClr val="ED7D31"/>
                </a:solidFill>
                <a:latin typeface="Sakkal Majalla" pitchFamily="2" charset="-78"/>
                <a:cs typeface="Sakkal Majalla" pitchFamily="2" charset="-78"/>
              </a:rPr>
              <a:t> الطالبة</a:t>
            </a:r>
          </a:p>
        </p:txBody>
      </p:sp>
      <p:pic>
        <p:nvPicPr>
          <p:cNvPr id="20" name="Picture 1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126591" y="2181135"/>
            <a:ext cx="1736700" cy="410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51255"/>
          <a:stretch/>
        </p:blipFill>
        <p:spPr bwMode="auto">
          <a:xfrm>
            <a:off x="724252" y="2181135"/>
            <a:ext cx="1723525" cy="4107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6B04022F-C835-46B7-9DDD-D3FDAADA0A6B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4" name="Straight Connector 6">
              <a:extLst>
                <a:ext uri="{FF2B5EF4-FFF2-40B4-BE49-F238E27FC236}">
                  <a16:creationId xmlns:a16="http://schemas.microsoft.com/office/drawing/2014/main" id="{8D803CF7-9664-4593-BCA6-70D73446BEA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805EDF23-F5DC-44D2-ABF0-ABAE04B83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10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5" grpId="0" animBg="1"/>
      <p:bldP spid="16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2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10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329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MY LIFE</cp:lastModifiedBy>
  <cp:revision>437</cp:revision>
  <dcterms:created xsi:type="dcterms:W3CDTF">2020-03-03T06:21:53Z</dcterms:created>
  <dcterms:modified xsi:type="dcterms:W3CDTF">2020-06-29T09:00:11Z</dcterms:modified>
</cp:coreProperties>
</file>