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6" r:id="rId2"/>
  </p:sldMasterIdLst>
  <p:notesMasterIdLst>
    <p:notesMasterId r:id="rId19"/>
  </p:notesMasterIdLst>
  <p:sldIdLst>
    <p:sldId id="258" r:id="rId3"/>
    <p:sldId id="257" r:id="rId4"/>
    <p:sldId id="262" r:id="rId5"/>
    <p:sldId id="263" r:id="rId6"/>
    <p:sldId id="264" r:id="rId7"/>
    <p:sldId id="265" r:id="rId8"/>
    <p:sldId id="266" r:id="rId9"/>
    <p:sldId id="310" r:id="rId10"/>
    <p:sldId id="311" r:id="rId11"/>
    <p:sldId id="312" r:id="rId12"/>
    <p:sldId id="267" r:id="rId13"/>
    <p:sldId id="269" r:id="rId14"/>
    <p:sldId id="272" r:id="rId15"/>
    <p:sldId id="273" r:id="rId16"/>
    <p:sldId id="309" r:id="rId17"/>
    <p:sldId id="279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>
        <p:scale>
          <a:sx n="72" d="100"/>
          <a:sy n="72" d="100"/>
        </p:scale>
        <p:origin x="-131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76E21B-5884-414D-A71C-8A0C8126C6EA}" type="datetimeFigureOut">
              <a:rPr lang="en-US" smtClean="0"/>
              <a:pPr/>
              <a:t>10/3/2018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A70CEC-B9F6-4CBE-A158-43B77E95482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1316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31E8E4-09B8-4191-A6B5-FFCF113C4174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31E8E4-09B8-4191-A6B5-FFCF113C4174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31E8E4-09B8-4191-A6B5-FFCF113C4174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31E8E4-09B8-4191-A6B5-FFCF113C4174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31E8E4-09B8-4191-A6B5-FFCF113C4174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31E8E4-09B8-4191-A6B5-FFCF113C4174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31E8E4-09B8-4191-A6B5-FFCF113C4174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31E8E4-09B8-4191-A6B5-FFCF113C4174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31E8E4-09B8-4191-A6B5-FFCF113C4174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31E8E4-09B8-4191-A6B5-FFCF113C4174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31E8E4-09B8-4191-A6B5-FFCF113C4174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31E8E4-09B8-4191-A6B5-FFCF113C4174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31E8E4-09B8-4191-A6B5-FFCF113C4174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grpSp>
          <p:nvGrpSpPr>
            <p:cNvPr id="3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10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2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4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8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9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5131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32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half" idx="10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BBBA2F8-14F7-418D-BD5C-F77BC3FBBDC7}" type="datetime1">
              <a:rPr lang="en-US" smtClean="0"/>
              <a:pPr/>
              <a:t>10/3/2018</a:t>
            </a:fld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AD5787-792B-45C8-A074-E290853C40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C17067-1E20-47C2-8C01-BDAACC5626C7}" type="datetime1">
              <a:rPr lang="en-US" smtClean="0"/>
              <a:pPr/>
              <a:t>10/3/2018</a:t>
            </a:fld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AD5787-792B-45C8-A074-E290853C40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0B291E-5839-4F8A-A24A-1DB272002C55}" type="datetime1">
              <a:rPr lang="en-US" smtClean="0"/>
              <a:pPr/>
              <a:t>10/3/2018</a:t>
            </a:fld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AD5787-792B-45C8-A074-E290853C40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14400" y="1600200"/>
            <a:ext cx="77724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4400" y="3941763"/>
            <a:ext cx="77724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675055-2269-456E-978A-18431637813C}" type="datetime1">
              <a:rPr lang="en-US" smtClean="0"/>
              <a:pPr/>
              <a:t>10/3/2018</a:t>
            </a:fld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AD5787-792B-45C8-A074-E290853C40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D42D81-9DED-48E0-8366-9EF3A16C31DC}" type="datetime1">
              <a:rPr lang="en-US" smtClean="0"/>
              <a:pPr/>
              <a:t>10/3/2018</a:t>
            </a:fld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AD5787-792B-45C8-A074-E290853C40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grpSp>
          <p:nvGrpSpPr>
            <p:cNvPr id="3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10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2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4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8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9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5131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32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half" idx="10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6414CB19-55C3-4C18-A383-064083028749}" type="datetime1">
              <a:rPr lang="en-US" smtClean="0"/>
              <a:pPr/>
              <a:t>10/3/2018</a:t>
            </a:fld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AD5787-792B-45C8-A074-E290853C40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7E9A20-E8B1-4E5F-965D-C0CE5AEA7C7E}" type="datetime1">
              <a:rPr lang="en-US" smtClean="0"/>
              <a:pPr/>
              <a:t>10/3/2018</a:t>
            </a:fld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AD5787-792B-45C8-A074-E290853C40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9FDA19-2B93-4B8B-BDD3-2F495DA59047}" type="datetime1">
              <a:rPr lang="en-US" smtClean="0"/>
              <a:pPr/>
              <a:t>10/3/2018</a:t>
            </a:fld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AD5787-792B-45C8-A074-E290853C40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5466AE-07FB-4729-BB32-6A71D5842790}" type="datetime1">
              <a:rPr lang="en-US" smtClean="0"/>
              <a:pPr/>
              <a:t>10/3/2018</a:t>
            </a:fld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AD5787-792B-45C8-A074-E290853C40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7DDAC5-AEE1-4A0A-ABD4-362459ECDD5D}" type="datetime1">
              <a:rPr lang="en-US" smtClean="0"/>
              <a:pPr/>
              <a:t>10/3/2018</a:t>
            </a:fld>
            <a:endParaRPr lang="en-US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AD5787-792B-45C8-A074-E290853C40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DE1D73-6C3B-4537-A8A4-D1007B1B8348}" type="datetime1">
              <a:rPr lang="en-US" smtClean="0"/>
              <a:pPr/>
              <a:t>10/3/2018</a:t>
            </a:fld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AD5787-792B-45C8-A074-E290853C40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DBD336-05B1-4EBC-98D8-425841611864}" type="datetime1">
              <a:rPr lang="en-US" smtClean="0"/>
              <a:pPr/>
              <a:t>10/3/2018</a:t>
            </a:fld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AD5787-792B-45C8-A074-E290853C40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BFDE38-E308-4A38-A37A-53685B0A2688}" type="datetime1">
              <a:rPr lang="en-US" smtClean="0"/>
              <a:pPr/>
              <a:t>10/3/2018</a:t>
            </a:fld>
            <a:endParaRPr 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AD5787-792B-45C8-A074-E290853C40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266667-5BB5-4F64-9261-F757015FDD91}" type="datetime1">
              <a:rPr lang="en-US" smtClean="0"/>
              <a:pPr/>
              <a:t>10/3/2018</a:t>
            </a:fld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AD5787-792B-45C8-A074-E290853C40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762E86-5782-4160-BD59-932685336368}" type="datetime1">
              <a:rPr lang="en-US" smtClean="0"/>
              <a:pPr/>
              <a:t>10/3/2018</a:t>
            </a:fld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AD5787-792B-45C8-A074-E290853C40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1F4DC1C-7A17-46AF-9689-0148FC9D6335}" type="datetime1">
              <a:rPr lang="en-US" smtClean="0"/>
              <a:pPr/>
              <a:t>10/3/2018</a:t>
            </a:fld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AD5787-792B-45C8-A074-E290853C40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1D98E9-F32A-45B0-BE33-B3181CD55984}" type="datetime1">
              <a:rPr lang="en-US" smtClean="0"/>
              <a:pPr/>
              <a:t>10/3/2018</a:t>
            </a:fld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AD5787-792B-45C8-A074-E290853C40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14400" y="1600200"/>
            <a:ext cx="77724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4400" y="3941763"/>
            <a:ext cx="77724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CCC875-3FEE-4C98-A8D6-DB3DDF8E18FC}" type="datetime1">
              <a:rPr lang="en-US" smtClean="0"/>
              <a:pPr/>
              <a:t>10/3/2018</a:t>
            </a:fld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AD5787-792B-45C8-A074-E290853C40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6EDDC-C1F3-4A0A-B6F1-9CD726A80782}" type="datetime1">
              <a:rPr lang="en-US" smtClean="0"/>
              <a:pPr/>
              <a:t>10/3/2018</a:t>
            </a:fld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AD5787-792B-45C8-A074-E290853C40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609600"/>
            <a:ext cx="716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90600" y="1981200"/>
            <a:ext cx="35052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5052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5052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17725" y="0"/>
            <a:ext cx="6867525" cy="106521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2209800" y="1927225"/>
            <a:ext cx="6775450" cy="4151313"/>
          </a:xfrm>
        </p:spPr>
        <p:txBody>
          <a:bodyPr rtlCol="0">
            <a:normAutofit/>
          </a:bodyPr>
          <a:lstStyle/>
          <a:p>
            <a:pPr lvl="0"/>
            <a:endParaRPr lang="en-US" noProof="0" smtClean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B5434FF-FBCE-4331-BA38-D5A8CD4143BD}" type="datetime1">
              <a:rPr lang="en-US" smtClean="0"/>
              <a:pPr/>
              <a:t>10/3/2018</a:t>
            </a:fld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AD5787-792B-45C8-A074-E290853C40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032C07-A7AD-4C11-B0D7-1999707C5192}" type="datetime1">
              <a:rPr lang="en-US" smtClean="0"/>
              <a:pPr/>
              <a:t>10/3/2018</a:t>
            </a:fld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AD5787-792B-45C8-A074-E290853C40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BC2648-9D63-482B-BAF8-787AAF85D821}" type="datetime1">
              <a:rPr lang="en-US" smtClean="0"/>
              <a:pPr/>
              <a:t>10/3/2018</a:t>
            </a:fld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AD5787-792B-45C8-A074-E290853C40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F6CF77-82BB-416E-BB00-0131FDCE12BB}" type="datetime1">
              <a:rPr lang="en-US" smtClean="0"/>
              <a:pPr/>
              <a:t>10/3/2018</a:t>
            </a:fld>
            <a:endParaRPr lang="en-US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AD5787-792B-45C8-A074-E290853C40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C94232-477D-45BA-8030-9481E286A3ED}" type="datetime1">
              <a:rPr lang="en-US" smtClean="0"/>
              <a:pPr/>
              <a:t>10/3/2018</a:t>
            </a:fld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AD5787-792B-45C8-A074-E290853C40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14606C7-FE77-457A-B51A-97C628979473}" type="datetime1">
              <a:rPr lang="en-US" smtClean="0"/>
              <a:pPr/>
              <a:t>10/3/2018</a:t>
            </a:fld>
            <a:endParaRPr 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AD5787-792B-45C8-A074-E290853C40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99C69A-966E-4B21-9244-2D300CBF9773}" type="datetime1">
              <a:rPr lang="en-US" smtClean="0"/>
              <a:pPr/>
              <a:t>10/3/2018</a:t>
            </a:fld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AD5787-792B-45C8-A074-E290853C40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A1C05E7-F89A-4009-9E9D-C862DEE0C17D}" type="datetime1">
              <a:rPr lang="en-US" smtClean="0"/>
              <a:pPr/>
              <a:t>10/3/2018</a:t>
            </a:fld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AD5787-792B-45C8-A074-E290853C40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4099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4101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4102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10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charset="0"/>
              </a:defRPr>
            </a:lvl1pPr>
          </a:lstStyle>
          <a:p>
            <a:fld id="{9DA7AE8E-2E59-443A-9B19-51FBC84D8F12}" type="datetime1">
              <a:rPr lang="en-US" smtClean="0"/>
              <a:pPr/>
              <a:t>10/3/2018</a:t>
            </a:fld>
            <a:endParaRPr lang="en-US"/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Arial" charset="0"/>
              </a:defRPr>
            </a:lvl1pPr>
          </a:lstStyle>
          <a:p>
            <a:fld id="{32AD5787-792B-45C8-A074-E290853C40D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108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iming>
    <p:tnLst>
      <p:par>
        <p:cTn id="1" dur="indefinite" restart="never" nodeType="tmRoot"/>
      </p:par>
    </p:tnLst>
  </p:timing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3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4099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4101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4102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10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charset="0"/>
              </a:defRPr>
            </a:lvl1pPr>
          </a:lstStyle>
          <a:p>
            <a:fld id="{62BCBDEA-69A3-4297-A4FB-6F3A8271471F}" type="datetime1">
              <a:rPr lang="en-US" smtClean="0"/>
              <a:pPr/>
              <a:t>10/3/2018</a:t>
            </a:fld>
            <a:endParaRPr lang="en-US"/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Arial" charset="0"/>
              </a:defRPr>
            </a:lvl1pPr>
          </a:lstStyle>
          <a:p>
            <a:fld id="{32AD5787-792B-45C8-A074-E290853C40D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108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</p:sldLayoutIdLst>
  <p:timing>
    <p:tnLst>
      <p:par>
        <p:cTn id="1" dur="indefinite" restart="never" nodeType="tmRoot"/>
      </p:par>
    </p:tnLst>
  </p:timing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3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4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itle 6"/>
          <p:cNvSpPr>
            <a:spLocks noGrp="1"/>
          </p:cNvSpPr>
          <p:nvPr>
            <p:ph type="ctrTitle"/>
          </p:nvPr>
        </p:nvSpPr>
        <p:spPr>
          <a:xfrm>
            <a:off x="1828800" y="0"/>
            <a:ext cx="4724400" cy="6858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i="1" dirty="0" smtClean="0"/>
              <a:t>Medical Chemistry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Chapter 5</a:t>
            </a:r>
          </a:p>
          <a:p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Lecture 9</a:t>
            </a:r>
          </a:p>
        </p:txBody>
      </p:sp>
      <p:sp>
        <p:nvSpPr>
          <p:cNvPr id="3075" name="WordArt 7"/>
          <p:cNvSpPr>
            <a:spLocks noChangeArrowheads="1" noChangeShapeType="1" noTextEdit="1"/>
          </p:cNvSpPr>
          <p:nvPr/>
        </p:nvSpPr>
        <p:spPr bwMode="auto">
          <a:xfrm>
            <a:off x="1828800" y="838200"/>
            <a:ext cx="6858000" cy="2514600"/>
          </a:xfrm>
          <a:prstGeom prst="rect">
            <a:avLst/>
          </a:prstGeom>
        </p:spPr>
        <p:txBody>
          <a:bodyPr wrap="none" fromWordArt="1">
            <a:prstTxWarp prst="textTriangle">
              <a:avLst>
                <a:gd name="adj" fmla="val 50000"/>
              </a:avLst>
            </a:prstTxWarp>
            <a:scene3d>
              <a:camera prst="legacyObliqueTopLeft"/>
              <a:lightRig rig="legacyNormal3" dir="r"/>
            </a:scene3d>
            <a:sp3d extrusionH="201600" prstMaterial="legacyMatte">
              <a:extrusionClr>
                <a:srgbClr val="0066CC"/>
              </a:extrusionClr>
            </a:sp3d>
          </a:bodyPr>
          <a:lstStyle/>
          <a:p>
            <a:pPr algn="ctr"/>
            <a:r>
              <a:rPr lang="en-US" sz="8000" b="1" kern="10" dirty="0">
                <a:ln w="9525">
                  <a:round/>
                  <a:headEnd/>
                  <a:tailEnd/>
                </a:ln>
                <a:solidFill>
                  <a:schemeClr val="tx2"/>
                </a:solidFill>
                <a:latin typeface="Times New Roman"/>
                <a:cs typeface="Times New Roman"/>
              </a:rPr>
              <a:t>Solutions &amp; Colloids</a:t>
            </a:r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4800" y="204788"/>
            <a:ext cx="1143000" cy="1497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080FE-BE56-426A-AA4F-1CA20A82A412}" type="datetime1">
              <a:rPr lang="en-US" smtClean="0"/>
              <a:pPr/>
              <a:t>10/3/2018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D5787-792B-45C8-A074-E290853C40D1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b="1" dirty="0" smtClean="0"/>
              <a:t>Morality = </a:t>
            </a:r>
            <a:r>
              <a:rPr lang="en-US" b="1" dirty="0" err="1" smtClean="0"/>
              <a:t>molality</a:t>
            </a:r>
            <a:r>
              <a:rPr lang="en-US" b="1" dirty="0" smtClean="0"/>
              <a:t> </a:t>
            </a:r>
            <a:r>
              <a:rPr lang="en-US" dirty="0" smtClean="0"/>
              <a:t>when</a:t>
            </a:r>
            <a:r>
              <a:rPr lang="en-US" b="1" dirty="0" smtClean="0"/>
              <a:t> </a:t>
            </a:r>
            <a:r>
              <a:rPr lang="en-US" dirty="0" smtClean="0"/>
              <a:t>the solvent is distilled H</a:t>
            </a:r>
            <a:r>
              <a:rPr lang="en-US" baseline="-25000" dirty="0" smtClean="0"/>
              <a:t>2</a:t>
            </a:r>
            <a:r>
              <a:rPr lang="en-US" dirty="0" smtClean="0"/>
              <a:t>O since its density = 1 then, 1 L = 1 kg (NOT salt H</a:t>
            </a:r>
            <a:r>
              <a:rPr lang="en-US" baseline="-25000" dirty="0" smtClean="0"/>
              <a:t>2</a:t>
            </a:r>
            <a:r>
              <a:rPr lang="en-US" dirty="0" smtClean="0"/>
              <a:t>O).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BD336-05B1-4EBC-98D8-425841611864}" type="datetime1">
              <a:rPr lang="en-US" smtClean="0"/>
              <a:pPr/>
              <a:t>10/3/2018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D5787-792B-45C8-A074-E290853C40D1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4400" b="1" dirty="0" smtClean="0">
                <a:solidFill>
                  <a:schemeClr val="tx1"/>
                </a:solidFill>
                <a:latin typeface="+mn-lt"/>
              </a:rPr>
              <a:t>Concentration Units 3</a:t>
            </a:r>
            <a:endParaRPr lang="en-US" sz="4400" dirty="0">
              <a:latin typeface="+mn-lt"/>
            </a:endParaRP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609600" y="1524000"/>
            <a:ext cx="8077200" cy="2514600"/>
          </a:xfrm>
        </p:spPr>
        <p:txBody>
          <a:bodyPr/>
          <a:lstStyle/>
          <a:p>
            <a:pPr>
              <a:buClrTx/>
              <a:buFont typeface="Wingdings" pitchFamily="2" charset="2"/>
              <a:buChar char="q"/>
            </a:pPr>
            <a:r>
              <a:rPr lang="en-US" sz="2400" dirty="0" err="1" smtClean="0"/>
              <a:t>ppm</a:t>
            </a:r>
            <a:r>
              <a:rPr lang="en-US" sz="2400" dirty="0" smtClean="0"/>
              <a:t> = 10</a:t>
            </a:r>
            <a:r>
              <a:rPr lang="en-US" sz="2400" baseline="30000" dirty="0" smtClean="0"/>
              <a:t>3</a:t>
            </a:r>
            <a:r>
              <a:rPr lang="en-US" sz="2400" dirty="0" smtClean="0"/>
              <a:t> ppb </a:t>
            </a:r>
            <a:r>
              <a:rPr lang="en-US" sz="2000" dirty="0" smtClean="0"/>
              <a:t>(part per billion) </a:t>
            </a:r>
            <a:r>
              <a:rPr lang="en-US" sz="2400" dirty="0" smtClean="0"/>
              <a:t>= 10</a:t>
            </a:r>
            <a:r>
              <a:rPr lang="en-US" sz="2400" baseline="30000" dirty="0" smtClean="0"/>
              <a:t>6</a:t>
            </a:r>
            <a:r>
              <a:rPr lang="en-US" sz="2400" dirty="0" smtClean="0"/>
              <a:t> </a:t>
            </a:r>
            <a:r>
              <a:rPr lang="en-US" sz="2400" dirty="0" err="1" smtClean="0"/>
              <a:t>ppt</a:t>
            </a:r>
            <a:r>
              <a:rPr lang="en-US" sz="2400" dirty="0" smtClean="0"/>
              <a:t> </a:t>
            </a:r>
            <a:r>
              <a:rPr lang="en-US" sz="2000" dirty="0" smtClean="0"/>
              <a:t>(part per trillion</a:t>
            </a:r>
          </a:p>
          <a:p>
            <a:pPr>
              <a:buClrTx/>
              <a:buFont typeface="Wingdings" pitchFamily="2" charset="2"/>
              <a:buChar char="q"/>
            </a:pPr>
            <a:endParaRPr lang="en-US" sz="2000" dirty="0" smtClean="0"/>
          </a:p>
          <a:p>
            <a:pPr>
              <a:buClrTx/>
              <a:buFont typeface="Wingdings" pitchFamily="2" charset="2"/>
              <a:buChar char="q"/>
            </a:pP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0070C0"/>
                </a:solidFill>
              </a:rPr>
              <a:t>Mass (moles) of </a:t>
            </a:r>
            <a:r>
              <a:rPr lang="en-US" sz="2400" dirty="0" err="1" smtClean="0">
                <a:solidFill>
                  <a:srgbClr val="0070C0"/>
                </a:solidFill>
              </a:rPr>
              <a:t>soln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smtClean="0"/>
              <a:t>= </a:t>
            </a:r>
            <a:r>
              <a:rPr lang="en-US" sz="2400" dirty="0" smtClean="0">
                <a:solidFill>
                  <a:srgbClr val="0070C0"/>
                </a:solidFill>
              </a:rPr>
              <a:t>mass (moles) of solute + mass (moles) of solvent</a:t>
            </a:r>
          </a:p>
          <a:p>
            <a:pPr>
              <a:buClrTx/>
              <a:buFont typeface="Wingdings" pitchFamily="2" charset="2"/>
              <a:buChar char="q"/>
            </a:pPr>
            <a:r>
              <a:rPr lang="en-US" sz="2400" dirty="0" smtClean="0">
                <a:solidFill>
                  <a:srgbClr val="FF0000"/>
                </a:solidFill>
              </a:rPr>
              <a:t> Common mass ratios for solutions and solids are</a:t>
            </a:r>
            <a:r>
              <a:rPr lang="en-US" sz="2400" dirty="0" smtClean="0"/>
              <a:t>:</a:t>
            </a:r>
          </a:p>
          <a:p>
            <a:pPr>
              <a:buClrTx/>
              <a:buFont typeface="Wingdings" pitchFamily="2" charset="2"/>
              <a:buNone/>
            </a:pPr>
            <a:r>
              <a:rPr lang="en-US" sz="2400" dirty="0" smtClean="0"/>
              <a:t> </a:t>
            </a:r>
          </a:p>
        </p:txBody>
      </p:sp>
      <p:sp>
        <p:nvSpPr>
          <p:cNvPr id="2253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08B76171-094E-46EC-A7C4-B49C04BA870A}" type="datetime1">
              <a:rPr lang="en-US" smtClean="0"/>
              <a:pPr/>
              <a:t>10/3/2018</a:t>
            </a:fld>
            <a:endParaRPr lang="en-US" smtClean="0"/>
          </a:p>
        </p:txBody>
      </p:sp>
      <p:sp>
        <p:nvSpPr>
          <p:cNvPr id="2253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225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F3FD6C8-D145-49D1-B42E-4DDC31CEE449}" type="slidenum">
              <a:rPr lang="en-US" smtClean="0"/>
              <a:pPr/>
              <a:t>11</a:t>
            </a:fld>
            <a:endParaRPr lang="en-US" smtClean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066800" y="4114800"/>
          <a:ext cx="7162800" cy="20574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432560"/>
                <a:gridCol w="1432560"/>
                <a:gridCol w="1432560"/>
                <a:gridCol w="1432560"/>
                <a:gridCol w="1432560"/>
              </a:tblGrid>
              <a:tr h="514350">
                <a:tc>
                  <a:txBody>
                    <a:bodyPr/>
                    <a:lstStyle/>
                    <a:p>
                      <a:r>
                        <a:rPr lang="en-US" sz="2400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Units</a:t>
                      </a:r>
                    </a:p>
                  </a:txBody>
                  <a:tcPr anchor="ctr" anchorCtr="1"/>
                </a:tc>
                <a:tc gridSpan="2">
                  <a:txBody>
                    <a:bodyPr/>
                    <a:lstStyle/>
                    <a:p>
                      <a:r>
                        <a:rPr lang="en-US" sz="2400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Solutions</a:t>
                      </a:r>
                    </a:p>
                  </a:txBody>
                  <a:tcPr anchor="ctr" anchorCtr="1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2400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Solids</a:t>
                      </a:r>
                    </a:p>
                  </a:txBody>
                  <a:tcPr anchor="ctr" anchorCtr="1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14350">
                <a:tc>
                  <a:txBody>
                    <a:bodyPr/>
                    <a:lstStyle/>
                    <a:p>
                      <a:r>
                        <a:rPr lang="en-US" sz="2000" b="1" dirty="0" err="1" smtClean="0"/>
                        <a:t>ppm</a:t>
                      </a:r>
                      <a:endParaRPr lang="en-US" sz="2000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mg/L</a:t>
                      </a:r>
                      <a:endParaRPr lang="en-US" sz="2000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l-GR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μ</a:t>
                      </a:r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g/</a:t>
                      </a:r>
                      <a:r>
                        <a:rPr lang="en-US" sz="18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mL</a:t>
                      </a:r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	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mg/kg 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0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μ</a:t>
                      </a:r>
                      <a:r>
                        <a:rPr lang="en-US" sz="20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g/g </a:t>
                      </a:r>
                    </a:p>
                  </a:txBody>
                  <a:tcPr anchor="ctr" anchorCtr="1"/>
                </a:tc>
              </a:tr>
              <a:tr h="514350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ppb</a:t>
                      </a:r>
                      <a:endParaRPr lang="en-US" sz="2000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l-GR" sz="20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μ</a:t>
                      </a:r>
                      <a:r>
                        <a:rPr lang="en-US" sz="20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g/L </a:t>
                      </a:r>
                      <a:endParaRPr lang="en-US" sz="2000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sz="20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ng</a:t>
                      </a:r>
                      <a:r>
                        <a:rPr lang="en-US" sz="20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en-US" sz="20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mL</a:t>
                      </a:r>
                      <a:r>
                        <a:rPr lang="en-US" sz="20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2000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0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μ</a:t>
                      </a:r>
                      <a:r>
                        <a:rPr lang="en-US" sz="20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g/kg 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sz="20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ng</a:t>
                      </a:r>
                      <a:r>
                        <a:rPr lang="en-US" sz="20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/g </a:t>
                      </a:r>
                    </a:p>
                  </a:txBody>
                  <a:tcPr anchor="ctr" anchorCtr="1"/>
                </a:tc>
              </a:tr>
              <a:tr h="514350">
                <a:tc>
                  <a:txBody>
                    <a:bodyPr/>
                    <a:lstStyle/>
                    <a:p>
                      <a:r>
                        <a:rPr lang="en-US" sz="2000" b="1" dirty="0" err="1" smtClean="0"/>
                        <a:t>ppt</a:t>
                      </a:r>
                      <a:endParaRPr lang="en-US" sz="2000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ng</a:t>
                      </a:r>
                      <a:r>
                        <a:rPr lang="en-US" sz="20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/L </a:t>
                      </a:r>
                      <a:endParaRPr lang="en-US" sz="2000" b="1" dirty="0" smtClean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sz="20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pg/</a:t>
                      </a:r>
                      <a:r>
                        <a:rPr lang="en-US" sz="20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mL</a:t>
                      </a:r>
                      <a:r>
                        <a:rPr lang="en-US" sz="20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2000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ng</a:t>
                      </a:r>
                      <a:r>
                        <a:rPr lang="en-US" sz="20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/kg 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pg/g </a:t>
                      </a:r>
                    </a:p>
                  </a:txBody>
                  <a:tcPr anchor="ctr" anchorCtr="1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458200" cy="5105400"/>
          </a:xfrm>
        </p:spPr>
        <p:txBody>
          <a:bodyPr/>
          <a:lstStyle/>
          <a:p>
            <a:pPr>
              <a:buNone/>
            </a:pPr>
            <a:r>
              <a:rPr lang="en-US" sz="2400" b="1" dirty="0" smtClean="0">
                <a:solidFill>
                  <a:srgbClr val="008000"/>
                </a:solidFill>
              </a:rPr>
              <a:t>Solution:</a:t>
            </a:r>
          </a:p>
          <a:p>
            <a:pPr>
              <a:buNone/>
            </a:pPr>
            <a:r>
              <a:rPr lang="en-US" sz="2000" b="1" dirty="0" smtClean="0"/>
              <a:t>(a) Convert: g  → moles of glucose. </a:t>
            </a:r>
          </a:p>
          <a:p>
            <a:pPr>
              <a:buNone/>
            </a:pPr>
            <a:r>
              <a:rPr lang="en-US" sz="2000" b="1" dirty="0" smtClean="0"/>
              <a:t>Since, molar mass of C</a:t>
            </a:r>
            <a:r>
              <a:rPr lang="en-US" sz="2000" b="1" baseline="-25000" dirty="0" smtClean="0"/>
              <a:t>6</a:t>
            </a:r>
            <a:r>
              <a:rPr lang="en-US" sz="2000" b="1" dirty="0" smtClean="0"/>
              <a:t>H</a:t>
            </a:r>
            <a:r>
              <a:rPr lang="en-US" sz="2000" b="1" baseline="-25000" dirty="0" smtClean="0"/>
              <a:t>12</a:t>
            </a:r>
            <a:r>
              <a:rPr lang="en-US" sz="2000" b="1" dirty="0" smtClean="0"/>
              <a:t>O</a:t>
            </a:r>
            <a:r>
              <a:rPr lang="en-US" sz="2000" b="1" baseline="-25000" dirty="0" smtClean="0"/>
              <a:t>6</a:t>
            </a:r>
            <a:r>
              <a:rPr lang="en-US" sz="2000" b="1" dirty="0" smtClean="0"/>
              <a:t> = 180.0 g/mol.</a:t>
            </a:r>
          </a:p>
          <a:p>
            <a:pPr>
              <a:buNone/>
            </a:pPr>
            <a:r>
              <a:rPr lang="en-US" sz="2000" b="1" dirty="0" smtClean="0"/>
              <a:t> Then,   5.0 g </a:t>
            </a:r>
            <a:r>
              <a:rPr lang="en-US" sz="2000" b="1" dirty="0" smtClean="0">
                <a:solidFill>
                  <a:schemeClr val="bg2"/>
                </a:solidFill>
              </a:rPr>
              <a:t> </a:t>
            </a:r>
            <a:r>
              <a:rPr lang="en-US" sz="2000" b="1" dirty="0" smtClean="0"/>
              <a:t>x (1 mol/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180.0 g) =  2.78 x 10</a:t>
            </a:r>
            <a:r>
              <a:rPr lang="en-US" sz="20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-2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mol.=0.0278</a:t>
            </a:r>
            <a:endParaRPr lang="en-US" sz="2000" b="1" dirty="0" smtClean="0"/>
          </a:p>
          <a:p>
            <a:pPr>
              <a:buNone/>
            </a:pPr>
            <a:r>
              <a:rPr lang="en-US" sz="2000" b="1" dirty="0" smtClean="0"/>
              <a:t> Thus,   </a:t>
            </a:r>
            <a:r>
              <a:rPr lang="en-US" sz="2000" b="1" dirty="0" smtClean="0">
                <a:solidFill>
                  <a:schemeClr val="accent6"/>
                </a:solidFill>
              </a:rPr>
              <a:t>M = moles of solute/L of </a:t>
            </a:r>
            <a:r>
              <a:rPr lang="en-US" sz="2000" b="1" dirty="0" err="1" smtClean="0">
                <a:solidFill>
                  <a:schemeClr val="accent6"/>
                </a:solidFill>
              </a:rPr>
              <a:t>soln</a:t>
            </a:r>
            <a:endParaRPr lang="en-US" sz="2000" b="1" dirty="0" smtClean="0">
              <a:solidFill>
                <a:schemeClr val="accent6"/>
              </a:solidFill>
            </a:endParaRPr>
          </a:p>
          <a:p>
            <a:pPr>
              <a:buNone/>
            </a:pP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         = 2.78 x 10</a:t>
            </a:r>
            <a:r>
              <a:rPr lang="en-US" sz="20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-2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mol/</a:t>
            </a:r>
            <a:r>
              <a:rPr lang="en-US" sz="2000" b="1" dirty="0" smtClean="0"/>
              <a:t>1.00 X 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10</a:t>
            </a:r>
            <a:r>
              <a:rPr lang="en-US" sz="20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-1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L </a:t>
            </a:r>
            <a:r>
              <a:rPr lang="en-US" sz="2000" b="1" dirty="0" smtClean="0"/>
              <a:t>= 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0.278 M</a:t>
            </a:r>
          </a:p>
          <a:p>
            <a:pPr>
              <a:buNone/>
            </a:pP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0.0278/ 100ml                            0.278/ 1000ml</a:t>
            </a:r>
            <a:endParaRPr lang="en-US" sz="900" b="1" dirty="0" smtClean="0"/>
          </a:p>
          <a:p>
            <a:pPr>
              <a:buNone/>
            </a:pPr>
            <a:r>
              <a:rPr lang="en-US" sz="2000" b="1" dirty="0" smtClean="0"/>
              <a:t>(b) </a:t>
            </a:r>
            <a:r>
              <a:rPr lang="en-US" sz="2000" b="1" dirty="0" smtClean="0">
                <a:solidFill>
                  <a:schemeClr val="accent6"/>
                </a:solidFill>
              </a:rPr>
              <a:t>% m/v = (mass of solute/volume of </a:t>
            </a:r>
            <a:r>
              <a:rPr lang="en-US" sz="2000" b="1" dirty="0" err="1" smtClean="0">
                <a:solidFill>
                  <a:schemeClr val="accent6"/>
                </a:solidFill>
              </a:rPr>
              <a:t>soln</a:t>
            </a:r>
            <a:r>
              <a:rPr lang="en-US" sz="2000" b="1" dirty="0" smtClean="0">
                <a:solidFill>
                  <a:schemeClr val="accent6"/>
                </a:solidFill>
              </a:rPr>
              <a:t>) x 100 %</a:t>
            </a:r>
          </a:p>
          <a:p>
            <a:pPr>
              <a:buNone/>
            </a:pPr>
            <a:r>
              <a:rPr lang="en-US" sz="2000" b="1" dirty="0" smtClean="0"/>
              <a:t>                 = (5.0 g glucose/ 100 </a:t>
            </a:r>
            <a:r>
              <a:rPr lang="en-US" sz="2000" b="1" dirty="0" err="1" smtClean="0"/>
              <a:t>mL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soln</a:t>
            </a:r>
            <a:r>
              <a:rPr lang="en-US" sz="2000" b="1" dirty="0" smtClean="0"/>
              <a:t>) x 100 %</a:t>
            </a:r>
          </a:p>
          <a:p>
            <a:pPr>
              <a:buNone/>
            </a:pPr>
            <a:r>
              <a:rPr lang="en-US" sz="2000" b="1" dirty="0" smtClean="0"/>
              <a:t>                 = 5.0 %</a:t>
            </a:r>
          </a:p>
          <a:p>
            <a:pPr>
              <a:buNone/>
            </a:pPr>
            <a:endParaRPr lang="en-US" sz="900" b="1" dirty="0" smtClean="0"/>
          </a:p>
          <a:p>
            <a:pPr>
              <a:buNone/>
            </a:pPr>
            <a:r>
              <a:rPr lang="en-US" sz="2000" b="1" dirty="0" smtClean="0"/>
              <a:t>(c) </a:t>
            </a:r>
            <a:r>
              <a:rPr lang="en-US" sz="2000" b="1" dirty="0" err="1" smtClean="0">
                <a:solidFill>
                  <a:schemeClr val="accent6"/>
                </a:solidFill>
              </a:rPr>
              <a:t>ppm</a:t>
            </a:r>
            <a:r>
              <a:rPr lang="en-US" sz="2000" b="1" dirty="0" smtClean="0">
                <a:solidFill>
                  <a:schemeClr val="accent6"/>
                </a:solidFill>
              </a:rPr>
              <a:t> = (mass of solute/mass of </a:t>
            </a:r>
            <a:r>
              <a:rPr lang="en-US" sz="2000" b="1" dirty="0" err="1" smtClean="0">
                <a:solidFill>
                  <a:schemeClr val="accent6"/>
                </a:solidFill>
              </a:rPr>
              <a:t>soln</a:t>
            </a:r>
            <a:r>
              <a:rPr lang="en-US" sz="2000" b="1" dirty="0" smtClean="0">
                <a:solidFill>
                  <a:schemeClr val="accent6"/>
                </a:solidFill>
              </a:rPr>
              <a:t>) x 10</a:t>
            </a:r>
            <a:r>
              <a:rPr lang="en-US" sz="2000" b="1" baseline="30000" dirty="0" smtClean="0">
                <a:solidFill>
                  <a:schemeClr val="accent6"/>
                </a:solidFill>
              </a:rPr>
              <a:t>6</a:t>
            </a:r>
            <a:r>
              <a:rPr lang="en-US" sz="2000" b="1" dirty="0" smtClean="0">
                <a:solidFill>
                  <a:schemeClr val="accent6"/>
                </a:solidFill>
              </a:rPr>
              <a:t> </a:t>
            </a:r>
            <a:r>
              <a:rPr lang="en-US" sz="2000" b="1" dirty="0" smtClean="0"/>
              <a:t>= (5.0 g/100 g) x 10</a:t>
            </a:r>
            <a:r>
              <a:rPr lang="en-US" sz="20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6</a:t>
            </a:r>
            <a:endParaRPr lang="en-US" sz="2000" b="1" dirty="0" smtClean="0"/>
          </a:p>
          <a:p>
            <a:pPr>
              <a:buNone/>
            </a:pPr>
            <a:r>
              <a:rPr lang="en-US" sz="2000" b="1" dirty="0" smtClean="0"/>
              <a:t>              = 5.0 x 10</a:t>
            </a:r>
            <a:r>
              <a:rPr lang="en-US" sz="20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4 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    [</a:t>
            </a:r>
            <a:r>
              <a:rPr lang="en-US" sz="2000" b="1" dirty="0" smtClean="0"/>
              <a:t>since d(H</a:t>
            </a:r>
            <a:r>
              <a:rPr lang="en-US" sz="2000" b="1" baseline="-25000" dirty="0" smtClean="0"/>
              <a:t>2</a:t>
            </a:r>
            <a:r>
              <a:rPr lang="en-US" sz="2000" b="1" dirty="0" smtClean="0"/>
              <a:t>O) = 1, 100 </a:t>
            </a:r>
            <a:r>
              <a:rPr lang="en-US" sz="2000" b="1" dirty="0" err="1" smtClean="0"/>
              <a:t>mL</a:t>
            </a:r>
            <a:r>
              <a:rPr lang="en-US" sz="2000" b="1" dirty="0" smtClean="0"/>
              <a:t> = 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100 g]</a:t>
            </a:r>
            <a:endParaRPr lang="en-US" sz="2000" b="1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3F8AB6-1BBD-43EC-AD28-8B46827AB1D6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8382000" cy="1268413"/>
          </a:xfrm>
        </p:spPr>
        <p:txBody>
          <a:bodyPr/>
          <a:lstStyle/>
          <a:p>
            <a:r>
              <a:rPr lang="en-US" sz="2400" b="1" dirty="0" smtClean="0">
                <a:solidFill>
                  <a:schemeClr val="tx1"/>
                </a:solidFill>
                <a:latin typeface="+mn-lt"/>
              </a:rPr>
              <a:t>Example: </a:t>
            </a:r>
            <a:r>
              <a:rPr lang="en-US" sz="2200" b="1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An IV </a:t>
            </a:r>
            <a:r>
              <a:rPr lang="en-US" sz="2200" b="1" dirty="0" err="1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soln</a:t>
            </a:r>
            <a:r>
              <a:rPr lang="en-US" sz="2200" b="1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 is prepared by dissolving 5.0 g glucose (C</a:t>
            </a:r>
            <a:r>
              <a:rPr lang="en-US" sz="2200" b="1" baseline="-25000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6</a:t>
            </a:r>
            <a:r>
              <a:rPr lang="en-US" sz="2200" b="1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H</a:t>
            </a:r>
            <a:r>
              <a:rPr lang="en-US" sz="2200" b="1" baseline="-25000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12</a:t>
            </a:r>
            <a:r>
              <a:rPr lang="en-US" sz="2200" b="1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O</a:t>
            </a:r>
            <a:r>
              <a:rPr lang="en-US" sz="2200" b="1" baseline="-25000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6</a:t>
            </a:r>
            <a:r>
              <a:rPr lang="en-US" sz="2200" b="1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) in dist. H</a:t>
            </a:r>
            <a:r>
              <a:rPr lang="en-US" sz="2200" b="1" baseline="-25000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2</a:t>
            </a:r>
            <a:r>
              <a:rPr lang="en-US" sz="2200" b="1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O to make 100 </a:t>
            </a:r>
            <a:r>
              <a:rPr lang="en-US" sz="2200" b="1" dirty="0" err="1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mL</a:t>
            </a:r>
            <a:r>
              <a:rPr lang="en-US" sz="2200" b="1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  soln. Calculate (a) </a:t>
            </a:r>
            <a:r>
              <a:rPr lang="en-US" sz="2200" b="1" dirty="0" err="1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molarity</a:t>
            </a:r>
            <a:r>
              <a:rPr lang="en-US" sz="2200" b="1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 M,</a:t>
            </a:r>
            <a:r>
              <a:rPr lang="en-US" sz="2200" b="1" i="1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2200" b="1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(b) % m/v, and (c) </a:t>
            </a:r>
            <a:r>
              <a:rPr lang="en-US" sz="2200" b="1" dirty="0" err="1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ppm</a:t>
            </a:r>
            <a:r>
              <a:rPr lang="en-US" sz="2200" b="1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 of the IV soln.</a:t>
            </a:r>
            <a:endParaRPr lang="en-US" sz="2200" b="1" dirty="0">
              <a:solidFill>
                <a:schemeClr val="tx1"/>
              </a:solidFill>
              <a:latin typeface="+mn-lt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 rot="5400000">
            <a:off x="3913909" y="2736273"/>
            <a:ext cx="318655" cy="277091"/>
          </a:xfrm>
          <a:prstGeom prst="line">
            <a:avLst/>
          </a:prstGeom>
          <a:ln w="317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2857500" y="3467100"/>
            <a:ext cx="381000" cy="304800"/>
          </a:xfrm>
          <a:prstGeom prst="line">
            <a:avLst/>
          </a:prstGeom>
          <a:ln w="317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>
            <a:off x="4686300" y="3467100"/>
            <a:ext cx="381000" cy="304800"/>
          </a:xfrm>
          <a:prstGeom prst="line">
            <a:avLst/>
          </a:prstGeom>
          <a:ln w="317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>
            <a:off x="1884218" y="2763982"/>
            <a:ext cx="318655" cy="277091"/>
          </a:xfrm>
          <a:prstGeom prst="line">
            <a:avLst/>
          </a:prstGeom>
          <a:ln w="317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787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5341370"/>
              </p:ext>
            </p:extLst>
          </p:nvPr>
        </p:nvGraphicFramePr>
        <p:xfrm>
          <a:off x="7754779" y="1600200"/>
          <a:ext cx="1144668" cy="21335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Clip" r:id="rId4" imgW="1725120" imgH="2440440" progId="">
                  <p:embed/>
                </p:oleObj>
              </mc:Choice>
              <mc:Fallback>
                <p:oleObj name="Clip" r:id="rId4" imgW="1725120" imgH="2440440" progId="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54779" y="1600200"/>
                        <a:ext cx="1144668" cy="213359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2" name="Group 19"/>
          <p:cNvGrpSpPr>
            <a:grpSpLocks/>
          </p:cNvGrpSpPr>
          <p:nvPr/>
        </p:nvGrpSpPr>
        <p:grpSpPr bwMode="auto">
          <a:xfrm>
            <a:off x="7086600" y="3657601"/>
            <a:ext cx="1752600" cy="1814543"/>
            <a:chOff x="7315200" y="4343399"/>
            <a:chExt cx="1524000" cy="1413684"/>
          </a:xfrm>
        </p:grpSpPr>
        <p:cxnSp>
          <p:nvCxnSpPr>
            <p:cNvPr id="14" name="Straight Connector 13"/>
            <p:cNvCxnSpPr/>
            <p:nvPr/>
          </p:nvCxnSpPr>
          <p:spPr>
            <a:xfrm rot="5400000">
              <a:off x="7697170" y="5410376"/>
              <a:ext cx="609248" cy="1588"/>
            </a:xfrm>
            <a:prstGeom prst="line">
              <a:avLst/>
            </a:prstGeom>
            <a:ln w="2222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5" name="Group 18"/>
            <p:cNvGrpSpPr>
              <a:grpSpLocks/>
            </p:cNvGrpSpPr>
            <p:nvPr/>
          </p:nvGrpSpPr>
          <p:grpSpPr bwMode="auto">
            <a:xfrm>
              <a:off x="7315200" y="4343399"/>
              <a:ext cx="1524000" cy="1413684"/>
              <a:chOff x="7315200" y="4343399"/>
              <a:chExt cx="1524000" cy="1413684"/>
            </a:xfrm>
          </p:grpSpPr>
          <p:sp>
            <p:nvSpPr>
              <p:cNvPr id="19" name="Isosceles Triangle 18"/>
              <p:cNvSpPr/>
              <p:nvPr/>
            </p:nvSpPr>
            <p:spPr>
              <a:xfrm>
                <a:off x="7315200" y="4343399"/>
                <a:ext cx="1524000" cy="1370806"/>
              </a:xfrm>
              <a:prstGeom prst="triangle">
                <a:avLst/>
              </a:prstGeom>
              <a:noFill/>
              <a:ln>
                <a:solidFill>
                  <a:srgbClr val="0000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>
                  <a:defRPr/>
                </a:pPr>
                <a:endParaRPr lang="ar-SA"/>
              </a:p>
            </p:txBody>
          </p:sp>
          <p:grpSp>
            <p:nvGrpSpPr>
              <p:cNvPr id="20" name="Group 17"/>
              <p:cNvGrpSpPr>
                <a:grpSpLocks/>
              </p:cNvGrpSpPr>
              <p:nvPr/>
            </p:nvGrpSpPr>
            <p:grpSpPr bwMode="auto">
              <a:xfrm>
                <a:off x="7620000" y="4676775"/>
                <a:ext cx="990600" cy="1080308"/>
                <a:chOff x="7620000" y="4676775"/>
                <a:chExt cx="990600" cy="1080308"/>
              </a:xfrm>
            </p:grpSpPr>
            <p:cxnSp>
              <p:nvCxnSpPr>
                <p:cNvPr id="21" name="Straight Connector 20"/>
                <p:cNvCxnSpPr/>
                <p:nvPr/>
              </p:nvCxnSpPr>
              <p:spPr>
                <a:xfrm>
                  <a:off x="7667625" y="5104959"/>
                  <a:ext cx="857250" cy="1587"/>
                </a:xfrm>
                <a:prstGeom prst="line">
                  <a:avLst/>
                </a:prstGeom>
                <a:ln w="22225"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2" name="TextBox 14"/>
                <p:cNvSpPr txBox="1">
                  <a:spLocks noChangeArrowheads="1"/>
                </p:cNvSpPr>
                <p:nvPr/>
              </p:nvSpPr>
              <p:spPr bwMode="auto">
                <a:xfrm>
                  <a:off x="7896225" y="4676775"/>
                  <a:ext cx="381000" cy="36933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r>
                    <a:rPr lang="en-US" b="1" dirty="0"/>
                    <a:t>m</a:t>
                  </a:r>
                  <a:endParaRPr lang="ar-SA" b="1" dirty="0"/>
                </a:p>
              </p:txBody>
            </p:sp>
            <p:sp>
              <p:nvSpPr>
                <p:cNvPr id="23" name="TextBox 15"/>
                <p:cNvSpPr txBox="1">
                  <a:spLocks noChangeArrowheads="1"/>
                </p:cNvSpPr>
                <p:nvPr/>
              </p:nvSpPr>
              <p:spPr bwMode="auto">
                <a:xfrm>
                  <a:off x="7620000" y="5257800"/>
                  <a:ext cx="381000" cy="36933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r>
                    <a:rPr lang="en-US" b="1"/>
                    <a:t>n</a:t>
                  </a:r>
                  <a:endParaRPr lang="ar-SA" b="1"/>
                </a:p>
              </p:txBody>
            </p:sp>
            <p:sp>
              <p:nvSpPr>
                <p:cNvPr id="24" name="TextBox 16"/>
                <p:cNvSpPr txBox="1">
                  <a:spLocks noChangeArrowheads="1"/>
                </p:cNvSpPr>
                <p:nvPr/>
              </p:nvSpPr>
              <p:spPr bwMode="auto">
                <a:xfrm>
                  <a:off x="8001000" y="5181600"/>
                  <a:ext cx="609600" cy="5754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r>
                    <a:rPr lang="en-US" sz="1400" b="1" dirty="0"/>
                    <a:t>Molar </a:t>
                  </a:r>
                  <a:r>
                    <a:rPr lang="en-US" sz="1400" b="1" dirty="0" smtClean="0"/>
                    <a:t>mass (M)</a:t>
                  </a:r>
                  <a:endParaRPr lang="ar-SA" sz="1400" b="1" dirty="0"/>
                </a:p>
              </p:txBody>
            </p:sp>
          </p:grpSp>
        </p:grpSp>
      </p:grpSp>
      <p:cxnSp>
        <p:nvCxnSpPr>
          <p:cNvPr id="25" name="Straight Connector 24"/>
          <p:cNvCxnSpPr/>
          <p:nvPr/>
        </p:nvCxnSpPr>
        <p:spPr>
          <a:xfrm rot="5400000">
            <a:off x="3924300" y="4533900"/>
            <a:ext cx="381000" cy="304800"/>
          </a:xfrm>
          <a:prstGeom prst="line">
            <a:avLst/>
          </a:prstGeom>
          <a:ln w="317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5400000">
            <a:off x="5753100" y="4533900"/>
            <a:ext cx="381000" cy="304800"/>
          </a:xfrm>
          <a:prstGeom prst="line">
            <a:avLst/>
          </a:prstGeom>
          <a:ln w="317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ight Arrow 1"/>
          <p:cNvSpPr/>
          <p:nvPr/>
        </p:nvSpPr>
        <p:spPr>
          <a:xfrm>
            <a:off x="2905539" y="3810000"/>
            <a:ext cx="762000" cy="2755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 smtClean="0">
                <a:solidFill>
                  <a:schemeClr val="tx1"/>
                </a:solidFill>
                <a:latin typeface="+mn-lt"/>
              </a:rPr>
              <a:t>Dilution</a:t>
            </a:r>
            <a:endParaRPr lang="en-US" sz="44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75260DF-2F43-408B-BAD6-F1E47489FAF7}" type="datetime1">
              <a:rPr lang="en-US" smtClean="0"/>
              <a:pPr>
                <a:defRPr/>
              </a:pPr>
              <a:t>10/3/2018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3F8AB6-1BBD-43EC-AD28-8B46827AB1D6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609600" y="1524000"/>
            <a:ext cx="85344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6">
                  <a:lumMod val="50000"/>
                </a:schemeClr>
              </a:buClr>
              <a:buSzPct val="90000"/>
              <a:buFont typeface="Wingdings" pitchFamily="2" charset="2"/>
              <a:buChar char="q"/>
              <a:tabLst/>
              <a:defRPr/>
            </a:pP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Dilution: 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is adding extra solvent to decrease the concentration of a soln.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>
                  <a:lumMod val="95000"/>
                  <a:lumOff val="5000"/>
                </a:schemeClr>
              </a:buClr>
              <a:buSzPct val="90000"/>
              <a:buFont typeface="Wingdings" pitchFamily="2" charset="2"/>
              <a:buChar char="q"/>
              <a:tabLst/>
              <a:defRPr/>
            </a:pP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amount of solute remains constant before and after dilution, but the concentration decreases.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>
                  <a:lumMod val="95000"/>
                  <a:lumOff val="5000"/>
                </a:schemeClr>
              </a:buClr>
              <a:buSzPct val="90000"/>
              <a:tabLst/>
              <a:defRPr/>
            </a:pPr>
            <a:r>
              <a:rPr kumimoji="0" lang="en-US" sz="2800" b="1" i="1" u="none" strike="noStrike" kern="0" cap="none" spc="0" normalizeH="0" baseline="0" noProof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</a:t>
            </a:r>
            <a:r>
              <a:rPr kumimoji="0" lang="en-US" sz="2000" b="1" u="none" strike="noStrike" kern="0" cap="none" spc="0" normalizeH="0" baseline="0" noProof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Before dilution                After dilution</a:t>
            </a:r>
          </a:p>
          <a:p>
            <a:pPr marL="342900" lvl="0" indent="-342900">
              <a:buClr>
                <a:schemeClr val="tx1">
                  <a:lumMod val="95000"/>
                  <a:lumOff val="5000"/>
                </a:schemeClr>
              </a:buClr>
              <a:buSzPct val="90000"/>
            </a:pPr>
            <a:r>
              <a:rPr lang="en-US" sz="2800" b="1" i="1" kern="0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           </a:t>
            </a:r>
            <a:r>
              <a:rPr lang="en-US" sz="2400" b="1" i="1" kern="0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Conc</a:t>
            </a:r>
            <a:r>
              <a:rPr lang="en-US" sz="2400" b="1" i="1" kern="0" baseline="-25000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1 </a:t>
            </a:r>
            <a:r>
              <a:rPr lang="en-US" sz="2400" b="1" i="1" kern="0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x</a:t>
            </a:r>
            <a:r>
              <a:rPr lang="en-US" sz="2400" b="1" i="1" kern="0" baseline="-25000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2400" b="1" i="1" kern="0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Vol</a:t>
            </a:r>
            <a:r>
              <a:rPr lang="en-US" sz="2400" b="1" i="1" kern="0" baseline="-25000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1 </a:t>
            </a:r>
            <a:r>
              <a:rPr lang="en-US" sz="2400" b="1" i="1" kern="0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   </a:t>
            </a:r>
            <a:r>
              <a:rPr lang="en-US" sz="2400" b="1" kern="0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=  </a:t>
            </a:r>
            <a:r>
              <a:rPr lang="en-US" sz="2400" b="1" i="1" kern="0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Conc</a:t>
            </a:r>
            <a:r>
              <a:rPr lang="en-US" sz="2400" b="1" i="1" kern="0" baseline="-25000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2</a:t>
            </a:r>
            <a:r>
              <a:rPr lang="en-US" sz="2400" b="1" i="1" kern="0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2400" b="1" kern="0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x</a:t>
            </a:r>
            <a:r>
              <a:rPr lang="en-US" sz="2400" b="1" i="1" kern="0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 Vol</a:t>
            </a:r>
            <a:r>
              <a:rPr lang="en-US" sz="2400" b="1" i="1" kern="0" baseline="-25000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2</a:t>
            </a:r>
            <a:endParaRPr kumimoji="0" lang="en-US" sz="2400" b="1" i="1" u="none" strike="noStrike" kern="0" cap="none" spc="0" normalizeH="0" baseline="0" noProof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indent="-342900">
              <a:buClr>
                <a:schemeClr val="tx1">
                  <a:lumMod val="95000"/>
                  <a:lumOff val="5000"/>
                </a:schemeClr>
              </a:buClr>
              <a:buSzPct val="90000"/>
            </a:pPr>
            <a:r>
              <a:rPr lang="en-US" sz="2400" b="1" i="1" kern="0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                   M</a:t>
            </a:r>
            <a:r>
              <a:rPr lang="en-US" sz="2400" b="1" i="1" kern="0" baseline="-25000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1</a:t>
            </a:r>
            <a:r>
              <a:rPr lang="en-US" sz="2400" b="1" i="1" kern="0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 x V</a:t>
            </a:r>
            <a:r>
              <a:rPr lang="en-US" sz="2400" b="1" i="1" kern="0" baseline="-25000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1</a:t>
            </a:r>
            <a:r>
              <a:rPr lang="en-US" sz="2400" b="1" i="1" kern="0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      =      M</a:t>
            </a:r>
            <a:r>
              <a:rPr lang="en-US" sz="2400" b="1" i="1" kern="0" baseline="-25000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2</a:t>
            </a:r>
            <a:r>
              <a:rPr lang="en-US" sz="2400" b="1" i="1" kern="0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   x  V</a:t>
            </a:r>
            <a:r>
              <a:rPr lang="en-US" sz="2400" b="1" i="1" kern="0" baseline="-25000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2</a:t>
            </a:r>
          </a:p>
          <a:p>
            <a:pPr marL="342900" indent="-342900">
              <a:buClr>
                <a:schemeClr val="tx1">
                  <a:lumMod val="95000"/>
                  <a:lumOff val="5000"/>
                </a:schemeClr>
              </a:buClr>
              <a:buSzPct val="90000"/>
            </a:pPr>
            <a:r>
              <a:rPr lang="en-US" sz="2400" b="1" i="1" kern="0" dirty="0" smtClean="0">
                <a:solidFill>
                  <a:schemeClr val="accent6">
                    <a:lumMod val="50000"/>
                  </a:schemeClr>
                </a:solidFill>
              </a:rPr>
              <a:t>                   %</a:t>
            </a:r>
            <a:r>
              <a:rPr lang="en-US" sz="2400" b="1" i="1" kern="0" baseline="-25000" dirty="0" smtClean="0">
                <a:solidFill>
                  <a:schemeClr val="accent6">
                    <a:lumMod val="50000"/>
                  </a:schemeClr>
                </a:solidFill>
              </a:rPr>
              <a:t>1</a:t>
            </a:r>
            <a:r>
              <a:rPr lang="en-US" sz="2400" b="1" i="1" kern="0" dirty="0" smtClean="0">
                <a:solidFill>
                  <a:schemeClr val="accent6">
                    <a:lumMod val="50000"/>
                  </a:schemeClr>
                </a:solidFill>
              </a:rPr>
              <a:t> x V</a:t>
            </a:r>
            <a:r>
              <a:rPr lang="en-US" sz="2400" b="1" i="1" kern="0" baseline="-25000" dirty="0" smtClean="0">
                <a:solidFill>
                  <a:schemeClr val="accent6">
                    <a:lumMod val="50000"/>
                  </a:schemeClr>
                </a:solidFill>
              </a:rPr>
              <a:t>1</a:t>
            </a:r>
            <a:r>
              <a:rPr lang="en-US" sz="2400" b="1" i="1" kern="0" dirty="0" smtClean="0">
                <a:solidFill>
                  <a:schemeClr val="accent6">
                    <a:lumMod val="50000"/>
                  </a:schemeClr>
                </a:solidFill>
              </a:rPr>
              <a:t>      =      %</a:t>
            </a:r>
            <a:r>
              <a:rPr lang="en-US" sz="2400" b="1" i="1" kern="0" baseline="-25000" dirty="0" smtClean="0">
                <a:solidFill>
                  <a:schemeClr val="accent6">
                    <a:lumMod val="50000"/>
                  </a:schemeClr>
                </a:solidFill>
              </a:rPr>
              <a:t>2</a:t>
            </a:r>
            <a:r>
              <a:rPr lang="en-US" sz="2400" b="1" i="1" kern="0" dirty="0" smtClean="0">
                <a:solidFill>
                  <a:schemeClr val="accent6">
                    <a:lumMod val="50000"/>
                  </a:schemeClr>
                </a:solidFill>
              </a:rPr>
              <a:t>   x  V</a:t>
            </a:r>
            <a:r>
              <a:rPr lang="en-US" sz="2400" b="1" i="1" kern="0" baseline="-25000" dirty="0" smtClean="0">
                <a:solidFill>
                  <a:schemeClr val="accent6">
                    <a:lumMod val="50000"/>
                  </a:schemeClr>
                </a:solidFill>
              </a:rPr>
              <a:t>2</a:t>
            </a:r>
            <a:endParaRPr lang="en-US" sz="2400" b="1" i="1" kern="0" baseline="-25000" dirty="0" smtClean="0">
              <a:solidFill>
                <a:schemeClr val="accent6">
                  <a:lumMod val="50000"/>
                </a:schemeClr>
              </a:solidFill>
              <a:latin typeface="+mn-lt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>
                  <a:lumMod val="95000"/>
                  <a:lumOff val="5000"/>
                </a:schemeClr>
              </a:buClr>
              <a:buSzPct val="90000"/>
              <a:buFont typeface="Wingdings" pitchFamily="2" charset="2"/>
              <a:buChar char="q"/>
              <a:tabLst/>
              <a:defRPr/>
            </a:pP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Concentrations and volumes can be most units as long as they are consistent.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SzPct val="90000"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		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1638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B064433-BF2D-4F51-97FE-009D7DFFA0E1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1638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8229600" cy="1143000"/>
          </a:xfrm>
        </p:spPr>
        <p:txBody>
          <a:bodyPr/>
          <a:lstStyle/>
          <a:p>
            <a:pPr eaLnBrk="1" hangingPunct="1"/>
            <a:r>
              <a:rPr lang="en-US" sz="2800" b="1" dirty="0" smtClean="0">
                <a:solidFill>
                  <a:schemeClr val="tx1"/>
                </a:solidFill>
                <a:latin typeface="+mn-lt"/>
              </a:rPr>
              <a:t>Example: 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How do we prepare 200 </a:t>
            </a:r>
            <a:r>
              <a:rPr lang="en-US" sz="2400" b="1" dirty="0" err="1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mL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 of a 3.5 M </a:t>
            </a:r>
            <a:r>
              <a:rPr lang="en-US" sz="2400" b="1" dirty="0" err="1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soln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 of acetic acid if we have a bottle of </a:t>
            </a:r>
            <a:r>
              <a:rPr lang="en-US" sz="2400" b="1" dirty="0" err="1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conc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 acetic acid (6.0 M) ?</a:t>
            </a:r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848600" cy="4724400"/>
          </a:xfrm>
        </p:spPr>
        <p:txBody>
          <a:bodyPr/>
          <a:lstStyle/>
          <a:p>
            <a:pPr marL="609600" indent="-609600" eaLnBrk="1" hangingPunct="1">
              <a:buClr>
                <a:schemeClr val="tx1"/>
              </a:buClr>
              <a:buFont typeface="Monotype Sorts" pitchFamily="2" charset="2"/>
              <a:buNone/>
            </a:pPr>
            <a:r>
              <a:rPr lang="en-US" sz="2400" b="1" dirty="0" smtClean="0">
                <a:solidFill>
                  <a:srgbClr val="075B15"/>
                </a:solidFill>
              </a:rPr>
              <a:t>Given:</a:t>
            </a:r>
          </a:p>
          <a:p>
            <a:pPr marL="990600" lvl="1" indent="-533400" eaLnBrk="1" hangingPunct="1">
              <a:buFont typeface="Monotype Sorts" pitchFamily="2" charset="2"/>
              <a:buNone/>
            </a:pPr>
            <a:r>
              <a:rPr lang="en-US" sz="2400" dirty="0" smtClean="0"/>
              <a:t>			  </a:t>
            </a:r>
            <a:r>
              <a:rPr lang="en-US" sz="2400" b="1" i="1" dirty="0" smtClean="0"/>
              <a:t>Initial </a:t>
            </a:r>
            <a:r>
              <a:rPr lang="en-US" sz="2400" b="1" i="1" dirty="0" err="1" smtClean="0"/>
              <a:t>soln</a:t>
            </a:r>
            <a:r>
              <a:rPr lang="en-US" sz="2400" i="1" dirty="0" smtClean="0"/>
              <a:t>	            </a:t>
            </a:r>
            <a:r>
              <a:rPr lang="en-US" sz="2400" b="1" i="1" dirty="0" smtClean="0"/>
              <a:t>Final </a:t>
            </a:r>
            <a:r>
              <a:rPr lang="en-US" sz="2400" b="1" i="1" dirty="0" err="1" smtClean="0"/>
              <a:t>soln</a:t>
            </a:r>
            <a:endParaRPr lang="en-US" sz="2400" b="1" i="1" dirty="0" smtClean="0"/>
          </a:p>
          <a:p>
            <a:pPr marL="990600" lvl="1" indent="-533400" eaLnBrk="1" hangingPunct="1">
              <a:buFont typeface="Monotype Sorts" pitchFamily="2" charset="2"/>
              <a:buNone/>
            </a:pPr>
            <a:r>
              <a:rPr lang="en-US" sz="2400" b="1" i="1" dirty="0" smtClean="0"/>
              <a:t>Concentration:</a:t>
            </a:r>
            <a:r>
              <a:rPr lang="en-US" sz="2400" i="1" dirty="0" smtClean="0"/>
              <a:t>	      </a:t>
            </a:r>
            <a:r>
              <a:rPr lang="en-US" sz="2400" dirty="0" smtClean="0"/>
              <a:t>6.0 M		     3.5 M</a:t>
            </a:r>
          </a:p>
          <a:p>
            <a:pPr marL="990600" lvl="1" indent="-533400" eaLnBrk="1" hangingPunct="1">
              <a:buFont typeface="Monotype Sorts" pitchFamily="2" charset="2"/>
              <a:buNone/>
            </a:pPr>
            <a:r>
              <a:rPr lang="en-US" sz="2400" b="1" i="1" dirty="0" smtClean="0"/>
              <a:t>           Volume:</a:t>
            </a:r>
            <a:r>
              <a:rPr lang="en-US" sz="2400" dirty="0" smtClean="0"/>
              <a:t>	         ? L		     0.20 L</a:t>
            </a:r>
          </a:p>
          <a:p>
            <a:pPr marL="609600" indent="-609600" eaLnBrk="1" hangingPunct="1">
              <a:buClr>
                <a:schemeClr val="tx1"/>
              </a:buClr>
              <a:buFont typeface="Monotype Sorts" pitchFamily="2" charset="2"/>
              <a:buNone/>
            </a:pPr>
            <a:r>
              <a:rPr lang="en-US" sz="2400" b="1" dirty="0" smtClean="0">
                <a:solidFill>
                  <a:srgbClr val="075B15"/>
                </a:solidFill>
              </a:rPr>
              <a:t>Find:</a:t>
            </a:r>
            <a:r>
              <a:rPr lang="en-US" sz="2400" dirty="0" smtClean="0"/>
              <a:t>		</a:t>
            </a:r>
            <a:r>
              <a:rPr lang="en-US" sz="2400" b="1" dirty="0" smtClean="0"/>
              <a:t>L of initial acetic acid</a:t>
            </a:r>
            <a:endParaRPr lang="en-US" sz="2400" b="1" baseline="-25000" dirty="0" smtClean="0"/>
          </a:p>
          <a:p>
            <a:pPr marL="609600" indent="-609600" eaLnBrk="1" hangingPunct="1">
              <a:buClr>
                <a:schemeClr val="tx1"/>
              </a:buClr>
              <a:buFont typeface="Monotype Sorts" pitchFamily="2" charset="2"/>
              <a:buNone/>
            </a:pPr>
            <a:r>
              <a:rPr lang="en-US" sz="2400" b="1" dirty="0" smtClean="0">
                <a:solidFill>
                  <a:srgbClr val="075B15"/>
                </a:solidFill>
              </a:rPr>
              <a:t>Solve:</a:t>
            </a:r>
            <a:r>
              <a:rPr lang="en-US" sz="2400" dirty="0" smtClean="0"/>
              <a:t>	</a:t>
            </a:r>
            <a:r>
              <a:rPr lang="en-US" sz="2400" b="1" i="1" dirty="0" smtClean="0">
                <a:solidFill>
                  <a:schemeClr val="accent6">
                    <a:lumMod val="50000"/>
                  </a:schemeClr>
                </a:solidFill>
              </a:rPr>
              <a:t>     </a:t>
            </a:r>
            <a:r>
              <a:rPr lang="en-US" sz="2400" b="1" i="1" dirty="0" smtClean="0">
                <a:solidFill>
                  <a:schemeClr val="accent2"/>
                </a:solidFill>
              </a:rPr>
              <a:t>M</a:t>
            </a:r>
            <a:r>
              <a:rPr lang="en-US" sz="2400" b="1" i="1" baseline="-25000" dirty="0" smtClean="0">
                <a:solidFill>
                  <a:schemeClr val="accent2"/>
                </a:solidFill>
              </a:rPr>
              <a:t>1</a:t>
            </a:r>
            <a:r>
              <a:rPr lang="en-US" sz="2400" b="1" i="1" dirty="0" smtClean="0">
                <a:solidFill>
                  <a:schemeClr val="accent2"/>
                </a:solidFill>
              </a:rPr>
              <a:t> x V</a:t>
            </a:r>
            <a:r>
              <a:rPr lang="en-US" sz="2400" b="1" i="1" baseline="-25000" dirty="0" smtClean="0">
                <a:solidFill>
                  <a:schemeClr val="accent2"/>
                </a:solidFill>
              </a:rPr>
              <a:t>1</a:t>
            </a:r>
            <a:r>
              <a:rPr lang="en-US" sz="2400" b="1" i="1" dirty="0" smtClean="0">
                <a:solidFill>
                  <a:schemeClr val="accent2"/>
                </a:solidFill>
              </a:rPr>
              <a:t>      =      M</a:t>
            </a:r>
            <a:r>
              <a:rPr lang="en-US" sz="2400" b="1" i="1" baseline="-25000" dirty="0" smtClean="0">
                <a:solidFill>
                  <a:schemeClr val="accent2"/>
                </a:solidFill>
              </a:rPr>
              <a:t>2</a:t>
            </a:r>
            <a:r>
              <a:rPr lang="en-US" sz="2400" b="1" i="1" dirty="0" smtClean="0">
                <a:solidFill>
                  <a:schemeClr val="accent2"/>
                </a:solidFill>
              </a:rPr>
              <a:t>   x  V</a:t>
            </a:r>
            <a:r>
              <a:rPr lang="en-US" sz="2400" b="1" i="1" baseline="-25000" dirty="0" smtClean="0">
                <a:solidFill>
                  <a:schemeClr val="accent2"/>
                </a:solidFill>
              </a:rPr>
              <a:t>2</a:t>
            </a:r>
          </a:p>
          <a:p>
            <a:pPr marL="609600" indent="-609600" eaLnBrk="1" hangingPunct="1">
              <a:buClr>
                <a:schemeClr val="tx1"/>
              </a:buClr>
              <a:buFont typeface="Monotype Sorts" pitchFamily="2" charset="2"/>
              <a:buNone/>
            </a:pPr>
            <a:r>
              <a:rPr lang="en-US" sz="2400" b="1" dirty="0" smtClean="0"/>
              <a:t>                           6.0 M x V</a:t>
            </a:r>
            <a:r>
              <a:rPr lang="en-US" sz="2400" b="1" baseline="-25000" dirty="0" smtClean="0"/>
              <a:t>1</a:t>
            </a:r>
            <a:r>
              <a:rPr lang="en-US" sz="2400" b="1" dirty="0" smtClean="0"/>
              <a:t> = 3.5 M x 0.20 L </a:t>
            </a:r>
          </a:p>
          <a:p>
            <a:pPr marL="609600" indent="-609600" eaLnBrk="1" hangingPunct="1">
              <a:buClr>
                <a:schemeClr val="tx1"/>
              </a:buClr>
              <a:buFont typeface="Monotype Sorts" pitchFamily="2" charset="2"/>
              <a:buNone/>
            </a:pPr>
            <a:r>
              <a:rPr lang="en-US" sz="2400" b="1" dirty="0" smtClean="0"/>
              <a:t>              V</a:t>
            </a:r>
            <a:r>
              <a:rPr lang="en-US" sz="2400" b="1" baseline="-25000" dirty="0" smtClean="0"/>
              <a:t>1</a:t>
            </a:r>
            <a:r>
              <a:rPr lang="en-US" sz="2400" b="1" dirty="0" smtClean="0"/>
              <a:t> = 3.5 M x 0.20 L/ 6.0 M = 0.12 L</a:t>
            </a:r>
          </a:p>
          <a:p>
            <a:pPr marL="609600" indent="-609600" eaLnBrk="1" hangingPunct="1">
              <a:buClr>
                <a:schemeClr val="tx1"/>
              </a:buClr>
              <a:buFont typeface="Wingdings" pitchFamily="2" charset="2"/>
              <a:buChar char="q"/>
            </a:pPr>
            <a:r>
              <a:rPr lang="en-US" sz="2400" b="1" dirty="0" smtClean="0"/>
              <a:t>Put 0.12 L (120 </a:t>
            </a:r>
            <a:r>
              <a:rPr lang="en-US" sz="2400" b="1" dirty="0" err="1" smtClean="0"/>
              <a:t>mL</a:t>
            </a:r>
            <a:r>
              <a:rPr lang="en-US" sz="2400" b="1" dirty="0" smtClean="0"/>
              <a:t>) of </a:t>
            </a:r>
            <a:r>
              <a:rPr lang="en-US" sz="2400" b="1" dirty="0" err="1" smtClean="0"/>
              <a:t>conc</a:t>
            </a:r>
            <a:r>
              <a:rPr lang="en-US" sz="2400" b="1" dirty="0" smtClean="0"/>
              <a:t> acetic acid in a 200-mL volumetric flask, add some water and mix, and then fill to the mark with water. </a:t>
            </a:r>
          </a:p>
        </p:txBody>
      </p:sp>
      <p:cxnSp>
        <p:nvCxnSpPr>
          <p:cNvPr id="10" name="Straight Connector 9"/>
          <p:cNvCxnSpPr/>
          <p:nvPr/>
        </p:nvCxnSpPr>
        <p:spPr>
          <a:xfrm rot="10800000" flipV="1">
            <a:off x="2971800" y="4572000"/>
            <a:ext cx="533400" cy="304800"/>
          </a:xfrm>
          <a:prstGeom prst="line">
            <a:avLst/>
          </a:prstGeom>
          <a:ln w="317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10800000" flipV="1">
            <a:off x="5105400" y="4572000"/>
            <a:ext cx="533400" cy="304800"/>
          </a:xfrm>
          <a:prstGeom prst="line">
            <a:avLst/>
          </a:prstGeom>
          <a:ln w="317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DEECBB7-70DB-42AF-94CF-22F285251E7B}" type="datetime1">
              <a:rPr lang="en-US" smtClean="0"/>
              <a:pPr>
                <a:defRPr/>
              </a:pPr>
              <a:t>10/3/2018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5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5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5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5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57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157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157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157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157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15" grpId="0" uiExpand="1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458200" cy="1143000"/>
          </a:xfrm>
        </p:spPr>
        <p:txBody>
          <a:bodyPr/>
          <a:lstStyle/>
          <a:p>
            <a:pPr marL="457200" indent="-457200"/>
            <a:r>
              <a:rPr lang="en-US" sz="3600" b="1" dirty="0" smtClean="0">
                <a:solidFill>
                  <a:schemeClr val="tx1"/>
                </a:solidFill>
                <a:latin typeface="+mn-lt"/>
              </a:rPr>
              <a:t>How H</a:t>
            </a:r>
            <a:r>
              <a:rPr lang="en-US" sz="3600" b="1" baseline="-25000" dirty="0" smtClean="0">
                <a:solidFill>
                  <a:schemeClr val="tx1"/>
                </a:solidFill>
                <a:latin typeface="+mn-lt"/>
              </a:rPr>
              <a:t>2</a:t>
            </a:r>
            <a:r>
              <a:rPr lang="en-US" sz="3600" b="1" dirty="0" smtClean="0">
                <a:solidFill>
                  <a:schemeClr val="tx1"/>
                </a:solidFill>
                <a:latin typeface="+mn-lt"/>
              </a:rPr>
              <a:t>O Dissolves </a:t>
            </a:r>
            <a:r>
              <a:rPr lang="en-US" sz="3600" b="1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Ionic Compounds </a:t>
            </a:r>
            <a:endParaRPr lang="en-US" sz="3600" b="1" dirty="0">
              <a:solidFill>
                <a:schemeClr val="accent6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565275"/>
            <a:ext cx="8001000" cy="4530725"/>
          </a:xfrm>
        </p:spPr>
        <p:txBody>
          <a:bodyPr/>
          <a:lstStyle/>
          <a:p>
            <a:pPr>
              <a:buClr>
                <a:schemeClr val="tx1">
                  <a:lumMod val="95000"/>
                  <a:lumOff val="5000"/>
                </a:schemeClr>
              </a:buClr>
              <a:buFont typeface="Wingdings" pitchFamily="2" charset="2"/>
              <a:buChar char="q"/>
            </a:pPr>
            <a:r>
              <a:rPr lang="en-US" sz="2400" dirty="0" smtClean="0"/>
              <a:t> </a:t>
            </a:r>
            <a:r>
              <a:rPr lang="en-US" altLang="en-US" sz="2400" dirty="0" smtClean="0"/>
              <a:t>Consider </a:t>
            </a:r>
            <a:r>
              <a:rPr lang="en-US" altLang="en-US" sz="2400" b="1" dirty="0" err="1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NaCl</a:t>
            </a:r>
            <a:r>
              <a:rPr lang="en-US" altLang="en-US" sz="2400" dirty="0" smtClean="0"/>
              <a:t> (solute) dissolving in water (solvent).</a:t>
            </a:r>
          </a:p>
          <a:p>
            <a:pPr marL="342900" lvl="1" indent="-342900">
              <a:buClr>
                <a:schemeClr val="tx1">
                  <a:lumMod val="95000"/>
                  <a:lumOff val="5000"/>
                </a:schemeClr>
              </a:buClr>
              <a:buSzPct val="90000"/>
              <a:buFont typeface="Wingdings" pitchFamily="2" charset="2"/>
              <a:buChar char="q"/>
            </a:pPr>
            <a:r>
              <a:rPr lang="en-US" altLang="en-US" sz="2400" b="1" dirty="0" err="1" smtClean="0">
                <a:solidFill>
                  <a:schemeClr val="bg2">
                    <a:lumMod val="90000"/>
                    <a:lumOff val="10000"/>
                  </a:schemeClr>
                </a:solidFill>
                <a:ea typeface="+mn-ea"/>
                <a:cs typeface="+mn-cs"/>
              </a:rPr>
              <a:t>NaCl</a:t>
            </a:r>
            <a:r>
              <a:rPr lang="en-US" altLang="en-US" sz="2400" dirty="0" smtClean="0">
                <a:ea typeface="+mn-ea"/>
                <a:cs typeface="+mn-cs"/>
              </a:rPr>
              <a:t> dissociates into </a:t>
            </a:r>
            <a:r>
              <a:rPr lang="en-US" altLang="en-US" sz="2400" b="1" dirty="0" smtClean="0">
                <a:solidFill>
                  <a:schemeClr val="bg2">
                    <a:lumMod val="90000"/>
                    <a:lumOff val="10000"/>
                  </a:schemeClr>
                </a:solidFill>
                <a:ea typeface="+mn-ea"/>
                <a:cs typeface="+mn-cs"/>
              </a:rPr>
              <a:t>Na</a:t>
            </a:r>
            <a:r>
              <a:rPr lang="en-US" altLang="en-US" sz="2400" b="1" baseline="30000" dirty="0" smtClean="0">
                <a:solidFill>
                  <a:schemeClr val="bg2">
                    <a:lumMod val="90000"/>
                    <a:lumOff val="10000"/>
                  </a:schemeClr>
                </a:solidFill>
                <a:ea typeface="+mn-ea"/>
                <a:cs typeface="+mn-cs"/>
              </a:rPr>
              <a:t>+</a:t>
            </a:r>
            <a:r>
              <a:rPr lang="en-US" altLang="en-US" sz="2400" dirty="0" smtClean="0">
                <a:ea typeface="+mn-ea"/>
                <a:cs typeface="+mn-cs"/>
              </a:rPr>
              <a:t> and </a:t>
            </a:r>
            <a:r>
              <a:rPr lang="en-US" altLang="en-US" sz="2400" b="1" dirty="0" err="1" smtClean="0">
                <a:solidFill>
                  <a:schemeClr val="bg2">
                    <a:lumMod val="90000"/>
                    <a:lumOff val="10000"/>
                  </a:schemeClr>
                </a:solidFill>
                <a:ea typeface="+mn-ea"/>
                <a:cs typeface="+mn-cs"/>
              </a:rPr>
              <a:t>Cl</a:t>
            </a:r>
            <a:r>
              <a:rPr lang="en-US" altLang="en-US" sz="2400" b="1" baseline="30000" dirty="0" smtClean="0">
                <a:solidFill>
                  <a:schemeClr val="bg2">
                    <a:lumMod val="90000"/>
                    <a:lumOff val="10000"/>
                  </a:schemeClr>
                </a:solidFill>
                <a:ea typeface="+mn-ea"/>
                <a:cs typeface="+mn-cs"/>
              </a:rPr>
              <a:t>-</a:t>
            </a:r>
            <a:r>
              <a:rPr lang="en-US" altLang="en-US" sz="2400" dirty="0" smtClean="0">
                <a:ea typeface="+mn-ea"/>
                <a:cs typeface="+mn-cs"/>
              </a:rPr>
              <a:t>,</a:t>
            </a:r>
          </a:p>
          <a:p>
            <a:pPr marL="342900" lvl="1" indent="-342900">
              <a:buClr>
                <a:schemeClr val="tx1">
                  <a:lumMod val="95000"/>
                  <a:lumOff val="5000"/>
                </a:schemeClr>
              </a:buClr>
              <a:buSzPct val="90000"/>
              <a:buFont typeface="Wingdings" pitchFamily="2" charset="2"/>
              <a:buChar char="q"/>
            </a:pPr>
            <a:r>
              <a:rPr lang="en-US" altLang="en-US" sz="2400" dirty="0" smtClean="0">
                <a:ea typeface="+mn-ea"/>
                <a:cs typeface="+mn-cs"/>
              </a:rPr>
              <a:t>Cat/Anions attract oppositely charged ends of </a:t>
            </a:r>
            <a:r>
              <a:rPr lang="en-US" altLang="en-US" sz="2400" b="1" dirty="0" smtClean="0">
                <a:solidFill>
                  <a:schemeClr val="bg2">
                    <a:lumMod val="90000"/>
                    <a:lumOff val="10000"/>
                  </a:schemeClr>
                </a:solidFill>
                <a:ea typeface="+mn-ea"/>
                <a:cs typeface="+mn-cs"/>
              </a:rPr>
              <a:t>H</a:t>
            </a:r>
            <a:r>
              <a:rPr lang="en-US" altLang="en-US" sz="2400" b="1" baseline="-25000" dirty="0" smtClean="0">
                <a:solidFill>
                  <a:schemeClr val="bg2">
                    <a:lumMod val="90000"/>
                    <a:lumOff val="10000"/>
                  </a:schemeClr>
                </a:solidFill>
                <a:ea typeface="+mn-ea"/>
                <a:cs typeface="+mn-cs"/>
              </a:rPr>
              <a:t>2</a:t>
            </a:r>
            <a:r>
              <a:rPr lang="en-US" altLang="en-US" sz="2400" b="1" dirty="0" smtClean="0">
                <a:solidFill>
                  <a:schemeClr val="bg2">
                    <a:lumMod val="90000"/>
                    <a:lumOff val="10000"/>
                  </a:schemeClr>
                </a:solidFill>
                <a:ea typeface="+mn-ea"/>
                <a:cs typeface="+mn-cs"/>
              </a:rPr>
              <a:t>O</a:t>
            </a:r>
            <a:r>
              <a:rPr lang="en-US" altLang="en-US" sz="2400" dirty="0" smtClean="0">
                <a:ea typeface="+mn-ea"/>
                <a:cs typeface="+mn-cs"/>
              </a:rPr>
              <a:t> molecules (</a:t>
            </a:r>
            <a:r>
              <a:rPr lang="en-US" altLang="en-US" sz="2400" b="1" dirty="0" smtClean="0">
                <a:solidFill>
                  <a:schemeClr val="bg2">
                    <a:lumMod val="90000"/>
                    <a:lumOff val="10000"/>
                  </a:schemeClr>
                </a:solidFill>
                <a:ea typeface="+mn-ea"/>
                <a:cs typeface="+mn-cs"/>
              </a:rPr>
              <a:t>Na</a:t>
            </a:r>
            <a:r>
              <a:rPr lang="en-US" altLang="en-US" sz="2400" b="1" baseline="30000" dirty="0" smtClean="0">
                <a:solidFill>
                  <a:schemeClr val="bg2">
                    <a:lumMod val="90000"/>
                    <a:lumOff val="10000"/>
                  </a:schemeClr>
                </a:solidFill>
                <a:ea typeface="+mn-ea"/>
                <a:cs typeface="+mn-cs"/>
              </a:rPr>
              <a:t>+</a:t>
            </a:r>
            <a:r>
              <a:rPr lang="en-US" altLang="en-US" sz="2400" b="1" dirty="0" smtClean="0">
                <a:solidFill>
                  <a:schemeClr val="bg2">
                    <a:lumMod val="90000"/>
                    <a:lumOff val="10000"/>
                  </a:schemeClr>
                </a:solidFill>
                <a:ea typeface="+mn-ea"/>
                <a:cs typeface="+mn-cs"/>
              </a:rPr>
              <a:t>….</a:t>
            </a:r>
            <a:r>
              <a:rPr lang="en-US" altLang="en-US" sz="2400" b="1" baseline="30000" dirty="0" smtClean="0">
                <a:solidFill>
                  <a:schemeClr val="bg2">
                    <a:lumMod val="90000"/>
                    <a:lumOff val="10000"/>
                  </a:schemeClr>
                </a:solidFill>
                <a:ea typeface="+mn-ea"/>
                <a:cs typeface="+mn-cs"/>
                <a:sym typeface="Symbol" pitchFamily="18" charset="2"/>
              </a:rPr>
              <a:t></a:t>
            </a:r>
            <a:r>
              <a:rPr lang="en-US" altLang="en-US" sz="2400" b="1" baseline="30000" dirty="0" smtClean="0">
                <a:solidFill>
                  <a:schemeClr val="bg2">
                    <a:lumMod val="90000"/>
                    <a:lumOff val="10000"/>
                  </a:schemeClr>
                </a:solidFill>
                <a:ea typeface="+mn-ea"/>
                <a:cs typeface="+mn-cs"/>
              </a:rPr>
              <a:t>-</a:t>
            </a:r>
            <a:r>
              <a:rPr lang="en-US" altLang="en-US" sz="2400" b="1" dirty="0" smtClean="0">
                <a:solidFill>
                  <a:schemeClr val="bg2">
                    <a:lumMod val="90000"/>
                    <a:lumOff val="10000"/>
                  </a:schemeClr>
                </a:solidFill>
                <a:ea typeface="+mn-ea"/>
                <a:cs typeface="+mn-cs"/>
              </a:rPr>
              <a:t>OH</a:t>
            </a:r>
            <a:r>
              <a:rPr lang="en-US" altLang="en-US" sz="2400" b="1" baseline="-25000" dirty="0" smtClean="0">
                <a:solidFill>
                  <a:schemeClr val="bg2">
                    <a:lumMod val="90000"/>
                    <a:lumOff val="10000"/>
                  </a:schemeClr>
                </a:solidFill>
                <a:ea typeface="+mn-ea"/>
                <a:cs typeface="+mn-cs"/>
              </a:rPr>
              <a:t>2</a:t>
            </a:r>
            <a:r>
              <a:rPr lang="en-US" altLang="en-US" sz="2400" b="1" dirty="0" smtClean="0">
                <a:solidFill>
                  <a:schemeClr val="bg2">
                    <a:lumMod val="90000"/>
                    <a:lumOff val="10000"/>
                  </a:schemeClr>
                </a:solidFill>
                <a:ea typeface="+mn-ea"/>
                <a:cs typeface="+mn-cs"/>
              </a:rPr>
              <a:t> </a:t>
            </a:r>
            <a:r>
              <a:rPr lang="en-US" altLang="en-US" sz="2400" dirty="0" smtClean="0">
                <a:ea typeface="+mn-ea"/>
                <a:cs typeface="+mn-cs"/>
              </a:rPr>
              <a:t>and </a:t>
            </a:r>
            <a:r>
              <a:rPr lang="en-US" altLang="en-US" sz="2400" b="1" dirty="0" err="1" smtClean="0">
                <a:solidFill>
                  <a:schemeClr val="bg2">
                    <a:lumMod val="90000"/>
                    <a:lumOff val="10000"/>
                  </a:schemeClr>
                </a:solidFill>
                <a:ea typeface="+mn-ea"/>
                <a:cs typeface="+mn-cs"/>
              </a:rPr>
              <a:t>Cl</a:t>
            </a:r>
            <a:r>
              <a:rPr lang="en-US" altLang="en-US" sz="2400" b="1" baseline="30000" dirty="0" smtClean="0">
                <a:solidFill>
                  <a:schemeClr val="bg2">
                    <a:lumMod val="90000"/>
                    <a:lumOff val="10000"/>
                  </a:schemeClr>
                </a:solidFill>
                <a:ea typeface="+mn-ea"/>
                <a:cs typeface="+mn-cs"/>
                <a:sym typeface="Symbol" pitchFamily="18" charset="2"/>
              </a:rPr>
              <a:t>-</a:t>
            </a:r>
            <a:r>
              <a:rPr lang="en-US" altLang="en-US" sz="2400" b="1" dirty="0" smtClean="0">
                <a:solidFill>
                  <a:schemeClr val="bg2">
                    <a:lumMod val="90000"/>
                    <a:lumOff val="10000"/>
                  </a:schemeClr>
                </a:solidFill>
                <a:ea typeface="+mn-ea"/>
                <a:cs typeface="+mn-cs"/>
              </a:rPr>
              <a:t>….</a:t>
            </a:r>
            <a:r>
              <a:rPr lang="en-US" altLang="en-US" sz="2400" b="1" baseline="30000" dirty="0" smtClean="0">
                <a:solidFill>
                  <a:schemeClr val="bg2">
                    <a:lumMod val="90000"/>
                    <a:lumOff val="10000"/>
                  </a:schemeClr>
                </a:solidFill>
                <a:ea typeface="+mn-ea"/>
                <a:cs typeface="+mn-cs"/>
                <a:sym typeface="Symbol" pitchFamily="18" charset="2"/>
              </a:rPr>
              <a:t>+</a:t>
            </a:r>
            <a:r>
              <a:rPr lang="en-US" altLang="en-US" sz="2400" b="1" dirty="0" smtClean="0">
                <a:solidFill>
                  <a:schemeClr val="bg2">
                    <a:lumMod val="90000"/>
                    <a:lumOff val="10000"/>
                  </a:schemeClr>
                </a:solidFill>
                <a:ea typeface="+mn-ea"/>
                <a:cs typeface="+mn-cs"/>
              </a:rPr>
              <a:t>H</a:t>
            </a:r>
            <a:r>
              <a:rPr lang="en-US" altLang="en-US" sz="2400" b="1" baseline="-25000" dirty="0" smtClean="0">
                <a:solidFill>
                  <a:schemeClr val="bg2">
                    <a:lumMod val="90000"/>
                    <a:lumOff val="10000"/>
                  </a:schemeClr>
                </a:solidFill>
                <a:ea typeface="+mn-ea"/>
                <a:cs typeface="+mn-cs"/>
              </a:rPr>
              <a:t>2</a:t>
            </a:r>
            <a:r>
              <a:rPr lang="en-US" altLang="en-US" sz="2400" b="1" dirty="0" smtClean="0">
                <a:solidFill>
                  <a:schemeClr val="bg2">
                    <a:lumMod val="90000"/>
                    <a:lumOff val="10000"/>
                  </a:schemeClr>
                </a:solidFill>
                <a:ea typeface="+mn-ea"/>
                <a:cs typeface="+mn-cs"/>
              </a:rPr>
              <a:t>O</a:t>
            </a:r>
            <a:r>
              <a:rPr lang="en-US" altLang="en-US" sz="2400" dirty="0" smtClean="0">
                <a:ea typeface="+mn-ea"/>
                <a:cs typeface="+mn-cs"/>
              </a:rPr>
              <a:t>).</a:t>
            </a:r>
          </a:p>
          <a:p>
            <a:pPr marL="342900" lvl="1" indent="-342900">
              <a:buClr>
                <a:schemeClr val="tx1">
                  <a:lumMod val="95000"/>
                  <a:lumOff val="5000"/>
                </a:schemeClr>
              </a:buClr>
              <a:buSzPct val="90000"/>
              <a:buFont typeface="Wingdings" pitchFamily="2" charset="2"/>
              <a:buChar char="q"/>
            </a:pPr>
            <a:r>
              <a:rPr lang="en-US" altLang="en-US" sz="2400" dirty="0" smtClean="0">
                <a:ea typeface="+mn-ea"/>
                <a:cs typeface="+mn-cs"/>
              </a:rPr>
              <a:t> When attraction forces of ions to </a:t>
            </a:r>
            <a:r>
              <a:rPr lang="en-US" altLang="en-US" sz="2400" b="1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H</a:t>
            </a:r>
            <a:r>
              <a:rPr lang="en-US" altLang="en-US" sz="2400" b="1" baseline="-25000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2</a:t>
            </a:r>
            <a:r>
              <a:rPr lang="en-US" altLang="en-US" sz="2400" b="1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O</a:t>
            </a:r>
            <a:r>
              <a:rPr lang="en-US" altLang="en-US" sz="2400" dirty="0" smtClean="0"/>
              <a:t> molecules is greater than ionic bond (keeping ion in crystal), the ion will be completely removed from the crystal and surrounded by </a:t>
            </a:r>
            <a:r>
              <a:rPr lang="en-US" altLang="en-US" sz="2400" b="1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H</a:t>
            </a:r>
            <a:r>
              <a:rPr lang="en-US" altLang="en-US" sz="2400" b="1" baseline="-25000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2</a:t>
            </a:r>
            <a:r>
              <a:rPr lang="en-US" altLang="en-US" sz="2400" b="1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O</a:t>
            </a:r>
            <a:r>
              <a:rPr lang="en-US" altLang="en-US" sz="2400" dirty="0" smtClean="0"/>
              <a:t> molecules (</a:t>
            </a:r>
            <a:r>
              <a:rPr lang="en-US" altLang="en-US" sz="2400" b="1" dirty="0" smtClean="0">
                <a:solidFill>
                  <a:schemeClr val="accent2">
                    <a:lumMod val="50000"/>
                  </a:schemeClr>
                </a:solidFill>
              </a:rPr>
              <a:t>HYDRATED </a:t>
            </a:r>
            <a:r>
              <a:rPr lang="en-US" altLang="en-US" sz="2400" dirty="0" smtClean="0"/>
              <a:t>ions).</a:t>
            </a:r>
          </a:p>
          <a:p>
            <a:pPr marL="342900" lvl="1" indent="-342900">
              <a:buClr>
                <a:schemeClr val="tx1">
                  <a:lumMod val="95000"/>
                  <a:lumOff val="5000"/>
                </a:schemeClr>
              </a:buClr>
              <a:buSzPct val="90000"/>
              <a:buFont typeface="Wingdings" pitchFamily="2" charset="2"/>
              <a:buChar char="q"/>
            </a:pPr>
            <a:r>
              <a:rPr lang="en-US" altLang="en-US" sz="2400" dirty="0" smtClean="0">
                <a:ea typeface="+mn-ea"/>
                <a:cs typeface="+mn-cs"/>
              </a:rPr>
              <a:t>Such interaction between solute and solvent is generally called </a:t>
            </a:r>
            <a:r>
              <a:rPr lang="en-US" altLang="en-US" sz="2400" b="1" dirty="0" smtClean="0">
                <a:solidFill>
                  <a:schemeClr val="accent2">
                    <a:lumMod val="50000"/>
                  </a:schemeClr>
                </a:solidFill>
                <a:ea typeface="+mn-ea"/>
                <a:cs typeface="+mn-cs"/>
              </a:rPr>
              <a:t>SOLVATION</a:t>
            </a:r>
            <a:r>
              <a:rPr lang="en-US" altLang="en-US" sz="2400" dirty="0" smtClean="0">
                <a:ea typeface="+mn-ea"/>
                <a:cs typeface="+mn-cs"/>
              </a:rPr>
              <a:t>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87C7-B7C8-45B4-9162-203020176737}" type="datetime1">
              <a:rPr lang="en-US" smtClean="0"/>
              <a:pPr>
                <a:defRPr/>
              </a:pPr>
              <a:t>10/3/2018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3F8AB6-1BBD-43EC-AD28-8B46827AB1D6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8305800" cy="1143000"/>
          </a:xfrm>
        </p:spPr>
        <p:txBody>
          <a:bodyPr/>
          <a:lstStyle/>
          <a:p>
            <a:pPr marL="742950" indent="-742950"/>
            <a:r>
              <a:rPr lang="en-US" sz="3200" b="1" dirty="0" smtClean="0">
                <a:solidFill>
                  <a:schemeClr val="tx1"/>
                </a:solidFill>
                <a:latin typeface="+mn-lt"/>
              </a:rPr>
              <a:t>How H</a:t>
            </a:r>
            <a:r>
              <a:rPr lang="en-US" sz="3200" b="1" baseline="-25000" dirty="0" smtClean="0">
                <a:solidFill>
                  <a:schemeClr val="tx1"/>
                </a:solidFill>
                <a:latin typeface="+mn-lt"/>
              </a:rPr>
              <a:t>2</a:t>
            </a:r>
            <a:r>
              <a:rPr lang="en-US" sz="3200" b="1" dirty="0" smtClean="0">
                <a:solidFill>
                  <a:schemeClr val="tx1"/>
                </a:solidFill>
                <a:latin typeface="+mn-lt"/>
              </a:rPr>
              <a:t>O Dissolves 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Covalent Compounds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565275"/>
            <a:ext cx="7620000" cy="4530725"/>
          </a:xfrm>
        </p:spPr>
        <p:txBody>
          <a:bodyPr/>
          <a:lstStyle/>
          <a:p>
            <a:pPr marL="514350" indent="-514350">
              <a:buClr>
                <a:schemeClr val="tx1"/>
              </a:buClr>
              <a:buFont typeface="+mj-lt"/>
              <a:buAutoNum type="arabicPeriod"/>
            </a:pPr>
            <a:r>
              <a:rPr lang="en-US" sz="2400" b="1" dirty="0" smtClean="0"/>
              <a:t>Molecules should have no more than 3 C atoms for each O, N, or F atom.</a:t>
            </a:r>
          </a:p>
          <a:p>
            <a:pPr marL="514350" indent="-514350">
              <a:buClr>
                <a:schemeClr val="tx1"/>
              </a:buClr>
              <a:buFont typeface="Wingdings" pitchFamily="2" charset="2"/>
              <a:buChar char="Ø"/>
            </a:pP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</a:rPr>
              <a:t>Examples:</a:t>
            </a:r>
            <a:r>
              <a:rPr lang="en-US" sz="2400" b="1" dirty="0" smtClean="0"/>
              <a:t> Acetic Acid CH</a:t>
            </a:r>
            <a:r>
              <a:rPr lang="en-US" sz="2400" b="1" baseline="-25000" dirty="0" smtClean="0"/>
              <a:t>3</a:t>
            </a:r>
            <a:r>
              <a:rPr lang="en-US" sz="2400" b="1" dirty="0" smtClean="0"/>
              <a:t>COOH is soluble but benzoic acid C</a:t>
            </a:r>
            <a:r>
              <a:rPr lang="en-US" sz="2400" b="1" baseline="-25000" dirty="0" smtClean="0"/>
              <a:t>6</a:t>
            </a:r>
            <a:r>
              <a:rPr lang="en-US" sz="2400" b="1" dirty="0" smtClean="0"/>
              <a:t>H</a:t>
            </a:r>
            <a:r>
              <a:rPr lang="en-US" sz="2400" b="1" baseline="-25000" dirty="0" smtClean="0"/>
              <a:t>5</a:t>
            </a:r>
            <a:r>
              <a:rPr lang="en-US" sz="2400" b="1" dirty="0" smtClean="0"/>
              <a:t>COOH is not.</a:t>
            </a:r>
          </a:p>
          <a:p>
            <a:pPr marL="514350" indent="-514350">
              <a:buClr>
                <a:schemeClr val="tx1"/>
              </a:buClr>
              <a:buFont typeface="Wingdings" pitchFamily="2" charset="2"/>
              <a:buChar char="Ø"/>
            </a:pPr>
            <a:r>
              <a:rPr lang="en-US" sz="2400" b="1" dirty="0" smtClean="0"/>
              <a:t>Although table sugar, C</a:t>
            </a:r>
            <a:r>
              <a:rPr lang="en-US" sz="2400" b="1" baseline="-25000" dirty="0" smtClean="0"/>
              <a:t>12</a:t>
            </a:r>
            <a:r>
              <a:rPr lang="en-US" sz="2400" b="1" dirty="0" smtClean="0"/>
              <a:t>H</a:t>
            </a:r>
            <a:r>
              <a:rPr lang="en-US" sz="2400" b="1" baseline="-25000" dirty="0" smtClean="0"/>
              <a:t>22</a:t>
            </a:r>
            <a:r>
              <a:rPr lang="en-US" sz="2400" b="1" dirty="0" smtClean="0"/>
              <a:t>O</a:t>
            </a:r>
            <a:r>
              <a:rPr lang="en-US" sz="2400" b="1" baseline="-25000" dirty="0" smtClean="0"/>
              <a:t>11</a:t>
            </a:r>
            <a:r>
              <a:rPr lang="en-US" sz="2400" b="1" dirty="0" smtClean="0"/>
              <a:t>, contains  a large number of C atoms, it is very soluble in H</a:t>
            </a:r>
            <a:r>
              <a:rPr lang="en-US" sz="2400" b="1" baseline="-25000" dirty="0" smtClean="0"/>
              <a:t>2</a:t>
            </a:r>
            <a:r>
              <a:rPr lang="en-US" sz="2400" b="1" dirty="0" smtClean="0"/>
              <a:t>O because it  has  many O atoms and O-H bonds that can form many H-bonds with H</a:t>
            </a:r>
            <a:r>
              <a:rPr lang="en-US" sz="2400" b="1" baseline="-25000" dirty="0" smtClean="0"/>
              <a:t>2</a:t>
            </a:r>
            <a:r>
              <a:rPr lang="en-US" sz="2400" b="1" dirty="0" smtClean="0"/>
              <a:t>O.  </a:t>
            </a:r>
          </a:p>
          <a:p>
            <a:pPr marL="514350" indent="-514350">
              <a:buClr>
                <a:schemeClr val="tx1"/>
              </a:buClr>
              <a:buFont typeface="+mj-lt"/>
              <a:buAutoNum type="arabicPeriod" startAt="2"/>
            </a:pPr>
            <a:r>
              <a:rPr lang="en-US" sz="2400" b="1" dirty="0" smtClean="0"/>
              <a:t>Compounds rarely react with H</a:t>
            </a:r>
            <a:r>
              <a:rPr lang="en-US" sz="2400" b="1" baseline="-25000" dirty="0" smtClean="0"/>
              <a:t>2</a:t>
            </a:r>
            <a:r>
              <a:rPr lang="en-US" sz="2400" b="1" dirty="0" smtClean="0"/>
              <a:t>O giving ions</a:t>
            </a:r>
          </a:p>
          <a:p>
            <a:pPr marL="514350" indent="-514350">
              <a:buNone/>
            </a:pPr>
            <a:r>
              <a:rPr lang="en-US" sz="2400" b="1" dirty="0" smtClean="0">
                <a:solidFill>
                  <a:schemeClr val="accent2">
                    <a:lumMod val="50000"/>
                  </a:schemeClr>
                </a:solidFill>
              </a:rPr>
              <a:t>     E.g. 1     </a:t>
            </a:r>
            <a:r>
              <a:rPr lang="en-US" sz="2400" b="1" dirty="0" err="1" smtClean="0">
                <a:solidFill>
                  <a:srgbClr val="075B15"/>
                </a:solidFill>
              </a:rPr>
              <a:t>HCl</a:t>
            </a:r>
            <a:r>
              <a:rPr lang="en-US" sz="2400" b="1" dirty="0" smtClean="0">
                <a:solidFill>
                  <a:srgbClr val="075B15"/>
                </a:solidFill>
              </a:rPr>
              <a:t>(g) + H</a:t>
            </a:r>
            <a:r>
              <a:rPr lang="en-US" sz="2400" b="1" baseline="-25000" dirty="0" smtClean="0">
                <a:solidFill>
                  <a:srgbClr val="075B15"/>
                </a:solidFill>
              </a:rPr>
              <a:t>2</a:t>
            </a:r>
            <a:r>
              <a:rPr lang="en-US" sz="2400" b="1" dirty="0" smtClean="0">
                <a:solidFill>
                  <a:srgbClr val="075B15"/>
                </a:solidFill>
              </a:rPr>
              <a:t>O(l) → </a:t>
            </a:r>
            <a:r>
              <a:rPr lang="en-US" sz="2400" b="1" dirty="0" err="1" smtClean="0">
                <a:solidFill>
                  <a:srgbClr val="075B15"/>
                </a:solidFill>
              </a:rPr>
              <a:t>Cl</a:t>
            </a:r>
            <a:r>
              <a:rPr lang="en-US" sz="2400" b="1" baseline="30000" dirty="0" smtClean="0">
                <a:solidFill>
                  <a:srgbClr val="075B15"/>
                </a:solidFill>
              </a:rPr>
              <a:t>-</a:t>
            </a:r>
            <a:r>
              <a:rPr lang="en-US" sz="2400" b="1" dirty="0" smtClean="0">
                <a:solidFill>
                  <a:srgbClr val="075B15"/>
                </a:solidFill>
              </a:rPr>
              <a:t>(</a:t>
            </a:r>
            <a:r>
              <a:rPr lang="en-US" sz="2400" b="1" dirty="0" err="1" smtClean="0">
                <a:solidFill>
                  <a:srgbClr val="075B15"/>
                </a:solidFill>
              </a:rPr>
              <a:t>aq</a:t>
            </a:r>
            <a:r>
              <a:rPr lang="en-US" sz="2400" b="1" dirty="0" smtClean="0">
                <a:solidFill>
                  <a:srgbClr val="075B15"/>
                </a:solidFill>
              </a:rPr>
              <a:t>) + H</a:t>
            </a:r>
            <a:r>
              <a:rPr lang="en-US" sz="2400" b="1" baseline="-25000" dirty="0" smtClean="0">
                <a:solidFill>
                  <a:srgbClr val="075B15"/>
                </a:solidFill>
              </a:rPr>
              <a:t>3</a:t>
            </a:r>
            <a:r>
              <a:rPr lang="en-US" sz="2400" b="1" dirty="0" smtClean="0">
                <a:solidFill>
                  <a:srgbClr val="075B15"/>
                </a:solidFill>
              </a:rPr>
              <a:t>O</a:t>
            </a:r>
            <a:r>
              <a:rPr lang="en-US" sz="2400" b="1" baseline="30000" dirty="0" smtClean="0">
                <a:solidFill>
                  <a:srgbClr val="075B15"/>
                </a:solidFill>
              </a:rPr>
              <a:t>+</a:t>
            </a:r>
            <a:r>
              <a:rPr lang="en-US" sz="2400" b="1" dirty="0" smtClean="0">
                <a:solidFill>
                  <a:srgbClr val="075B15"/>
                </a:solidFill>
              </a:rPr>
              <a:t>(</a:t>
            </a:r>
            <a:r>
              <a:rPr lang="en-US" sz="2400" b="1" dirty="0" err="1" smtClean="0">
                <a:solidFill>
                  <a:srgbClr val="075B15"/>
                </a:solidFill>
              </a:rPr>
              <a:t>aq</a:t>
            </a:r>
            <a:r>
              <a:rPr lang="en-US" sz="2400" b="1" dirty="0" smtClean="0">
                <a:solidFill>
                  <a:srgbClr val="075B15"/>
                </a:solidFill>
              </a:rPr>
              <a:t>)</a:t>
            </a:r>
          </a:p>
          <a:p>
            <a:pPr marL="514350" indent="-514350">
              <a:buNone/>
            </a:pPr>
            <a:r>
              <a:rPr lang="en-US" sz="2400" b="1" dirty="0" smtClean="0">
                <a:solidFill>
                  <a:schemeClr val="accent2">
                    <a:lumMod val="50000"/>
                  </a:schemeClr>
                </a:solidFill>
              </a:rPr>
              <a:t>     E.g. 2    </a:t>
            </a:r>
            <a:r>
              <a:rPr lang="en-US" sz="2400" b="1" dirty="0" smtClean="0">
                <a:solidFill>
                  <a:srgbClr val="075B15"/>
                </a:solidFill>
              </a:rPr>
              <a:t>SO</a:t>
            </a:r>
            <a:r>
              <a:rPr lang="en-US" sz="2400" b="1" baseline="-25000" dirty="0" smtClean="0">
                <a:solidFill>
                  <a:srgbClr val="075B15"/>
                </a:solidFill>
              </a:rPr>
              <a:t>3</a:t>
            </a:r>
            <a:r>
              <a:rPr lang="en-US" sz="2400" b="1" dirty="0" smtClean="0">
                <a:solidFill>
                  <a:srgbClr val="075B15"/>
                </a:solidFill>
              </a:rPr>
              <a:t>(g) + 2H</a:t>
            </a:r>
            <a:r>
              <a:rPr lang="en-US" sz="2400" b="1" baseline="-25000" dirty="0" smtClean="0">
                <a:solidFill>
                  <a:srgbClr val="075B15"/>
                </a:solidFill>
              </a:rPr>
              <a:t>2</a:t>
            </a:r>
            <a:r>
              <a:rPr lang="en-US" sz="2400" b="1" dirty="0" smtClean="0">
                <a:solidFill>
                  <a:srgbClr val="075B15"/>
                </a:solidFill>
              </a:rPr>
              <a:t>O(l) → HSO</a:t>
            </a:r>
            <a:r>
              <a:rPr lang="en-US" sz="2400" b="1" baseline="-25000" dirty="0" smtClean="0">
                <a:solidFill>
                  <a:srgbClr val="075B15"/>
                </a:solidFill>
              </a:rPr>
              <a:t>4</a:t>
            </a:r>
            <a:r>
              <a:rPr lang="en-US" sz="2400" b="1" baseline="30000" dirty="0" smtClean="0">
                <a:solidFill>
                  <a:srgbClr val="075B15"/>
                </a:solidFill>
              </a:rPr>
              <a:t>-</a:t>
            </a:r>
            <a:r>
              <a:rPr lang="en-US" sz="2400" b="1" dirty="0" smtClean="0">
                <a:solidFill>
                  <a:srgbClr val="075B15"/>
                </a:solidFill>
              </a:rPr>
              <a:t>(</a:t>
            </a:r>
            <a:r>
              <a:rPr lang="en-US" sz="2400" b="1" dirty="0" err="1" smtClean="0">
                <a:solidFill>
                  <a:srgbClr val="075B15"/>
                </a:solidFill>
              </a:rPr>
              <a:t>aq</a:t>
            </a:r>
            <a:r>
              <a:rPr lang="en-US" sz="2400" b="1" dirty="0" smtClean="0">
                <a:solidFill>
                  <a:srgbClr val="075B15"/>
                </a:solidFill>
              </a:rPr>
              <a:t>) + H</a:t>
            </a:r>
            <a:r>
              <a:rPr lang="en-US" sz="2400" b="1" baseline="-25000" dirty="0" smtClean="0">
                <a:solidFill>
                  <a:srgbClr val="075B15"/>
                </a:solidFill>
              </a:rPr>
              <a:t>3</a:t>
            </a:r>
            <a:r>
              <a:rPr lang="en-US" sz="2400" b="1" dirty="0" smtClean="0">
                <a:solidFill>
                  <a:srgbClr val="075B15"/>
                </a:solidFill>
              </a:rPr>
              <a:t>O</a:t>
            </a:r>
            <a:r>
              <a:rPr lang="en-US" sz="2400" b="1" baseline="30000" dirty="0" smtClean="0">
                <a:solidFill>
                  <a:srgbClr val="075B15"/>
                </a:solidFill>
              </a:rPr>
              <a:t>+</a:t>
            </a:r>
            <a:r>
              <a:rPr lang="en-US" sz="2400" b="1" dirty="0" smtClean="0">
                <a:solidFill>
                  <a:srgbClr val="075B15"/>
                </a:solidFill>
              </a:rPr>
              <a:t>(</a:t>
            </a:r>
            <a:r>
              <a:rPr lang="en-US" sz="2400" b="1" dirty="0" err="1" smtClean="0">
                <a:solidFill>
                  <a:srgbClr val="075B15"/>
                </a:solidFill>
              </a:rPr>
              <a:t>aq</a:t>
            </a:r>
            <a:r>
              <a:rPr lang="en-US" sz="2400" b="1" dirty="0" smtClean="0">
                <a:solidFill>
                  <a:srgbClr val="075B15"/>
                </a:solidFill>
              </a:rPr>
              <a:t>)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3FF8DAF-DF9C-47B1-894F-907598EDCD45}" type="datetime1">
              <a:rPr lang="en-US" smtClean="0"/>
              <a:pPr>
                <a:defRPr/>
              </a:pPr>
              <a:t>10/3/2018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BB99D9-BB3A-4F17-AC69-ABA83A3C1EFE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400" b="1" dirty="0" smtClean="0">
                <a:solidFill>
                  <a:schemeClr val="tx1"/>
                </a:solidFill>
                <a:latin typeface="+mn-lt"/>
                <a:cs typeface="Times New Roman" pitchFamily="18" charset="0"/>
              </a:rPr>
              <a:t>Learning Outcomes</a:t>
            </a:r>
            <a:endParaRPr lang="en-US" sz="4400" b="1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905000"/>
            <a:ext cx="7772400" cy="4038600"/>
          </a:xfrm>
        </p:spPr>
        <p:txBody>
          <a:bodyPr>
            <a:normAutofit/>
          </a:bodyPr>
          <a:lstStyle/>
          <a:p>
            <a:pPr marL="514350" indent="-514350">
              <a:buClrTx/>
              <a:buFont typeface="Times New Roman" pitchFamily="18" charset="0"/>
              <a:buAutoNum type="arabicPeriod"/>
            </a:pPr>
            <a:r>
              <a:rPr lang="en-US" sz="2400" b="1" dirty="0" smtClean="0"/>
              <a:t>Distinguish among the terms solution, solute, and solvent.</a:t>
            </a:r>
          </a:p>
          <a:p>
            <a:pPr marL="514350" indent="-514350">
              <a:buClrTx/>
              <a:buFont typeface="Times New Roman" pitchFamily="18" charset="0"/>
              <a:buAutoNum type="arabicPeriod"/>
            </a:pPr>
            <a:r>
              <a:rPr lang="en-US" sz="2400" b="1" dirty="0" smtClean="0"/>
              <a:t>Describe various kinds of solutions, and give examples of each.</a:t>
            </a:r>
          </a:p>
          <a:p>
            <a:pPr marL="514350" indent="-514350">
              <a:buClrTx/>
              <a:buFont typeface="Times New Roman" pitchFamily="18" charset="0"/>
              <a:buAutoNum type="arabicPeriod" startAt="3"/>
            </a:pPr>
            <a:r>
              <a:rPr lang="en-US" sz="2400" b="1" dirty="0" smtClean="0"/>
              <a:t>Describe solubility and know factors affecting on it.</a:t>
            </a:r>
          </a:p>
          <a:p>
            <a:pPr marL="514350" indent="-514350">
              <a:buClrTx/>
              <a:buFont typeface="+mj-lt"/>
              <a:buAutoNum type="arabicPeriod" startAt="4"/>
              <a:defRPr/>
            </a:pPr>
            <a:r>
              <a:rPr lang="en-US" sz="2400" b="1" dirty="0" smtClean="0"/>
              <a:t>Calculate solution concentration using different Concentration units.</a:t>
            </a:r>
          </a:p>
          <a:p>
            <a:pPr marL="514350" indent="-514350">
              <a:buClrTx/>
              <a:buFont typeface="+mj-lt"/>
              <a:buAutoNum type="arabicPeriod" startAt="5"/>
              <a:defRPr/>
            </a:pPr>
            <a:r>
              <a:rPr lang="en-US" sz="2400" b="1" dirty="0" smtClean="0"/>
              <a:t>Perform dilution calculations.</a:t>
            </a:r>
          </a:p>
        </p:txBody>
      </p:sp>
      <p:sp>
        <p:nvSpPr>
          <p:cNvPr id="4101" name="Date Placeholder 6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DE86F6B2-668B-4091-A995-B4FF99916D41}" type="datetime1">
              <a:rPr lang="en-US" smtClean="0"/>
              <a:pPr/>
              <a:t>10/3/2018</a:t>
            </a:fld>
            <a:endParaRPr lang="en-US" smtClean="0"/>
          </a:p>
        </p:txBody>
      </p:sp>
      <p:sp>
        <p:nvSpPr>
          <p:cNvPr id="4102" name="Footer Placeholder 7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dirty="0" smtClean="0"/>
          </a:p>
        </p:txBody>
      </p:sp>
      <p:sp>
        <p:nvSpPr>
          <p:cNvPr id="41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A051E9B-EF1E-4C31-A85D-7BE09E08348B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4400" b="1" dirty="0" smtClean="0">
                <a:solidFill>
                  <a:schemeClr val="tx1"/>
                </a:solidFill>
                <a:latin typeface="+mn-lt"/>
                <a:cs typeface="Times New Roman" pitchFamily="18" charset="0"/>
              </a:rPr>
              <a:t>Definitions</a:t>
            </a:r>
          </a:p>
        </p:txBody>
      </p:sp>
      <p:sp>
        <p:nvSpPr>
          <p:cNvPr id="819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D9342EF-ABE4-4467-B3FF-69D651FFDEEE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9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57200" y="1447800"/>
            <a:ext cx="6248400" cy="4724400"/>
          </a:xfrm>
        </p:spPr>
        <p:txBody>
          <a:bodyPr/>
          <a:lstStyle/>
          <a:p>
            <a:pPr>
              <a:buClr>
                <a:schemeClr val="tx1">
                  <a:lumMod val="95000"/>
                  <a:lumOff val="5000"/>
                </a:schemeClr>
              </a:buClr>
              <a:buFont typeface="Wingdings" pitchFamily="2" charset="2"/>
              <a:buChar char="q"/>
              <a:defRPr/>
            </a:pPr>
            <a:r>
              <a:rPr lang="en-US" sz="2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2400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A</a:t>
            </a:r>
            <a:r>
              <a:rPr lang="en-US" sz="2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</a:rPr>
              <a:t>SOLUTION</a:t>
            </a:r>
            <a:r>
              <a:rPr lang="en-US" sz="2400" b="1" dirty="0" smtClean="0">
                <a:solidFill>
                  <a:schemeClr val="hlink"/>
                </a:solidFill>
              </a:rPr>
              <a:t> </a:t>
            </a:r>
            <a:r>
              <a:rPr lang="en-US" sz="2400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(</a:t>
            </a:r>
            <a:r>
              <a:rPr lang="en-US" sz="2400" dirty="0" err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soln</a:t>
            </a:r>
            <a:r>
              <a:rPr lang="en-US" sz="2400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)</a:t>
            </a:r>
            <a:r>
              <a:rPr lang="en-US" sz="2400" b="1" dirty="0" smtClean="0">
                <a:solidFill>
                  <a:schemeClr val="hlink"/>
                </a:solidFill>
              </a:rPr>
              <a:t>:</a:t>
            </a:r>
            <a:r>
              <a:rPr lang="en-US" sz="2400" b="1" dirty="0" smtClean="0">
                <a:solidFill>
                  <a:schemeClr val="tx2"/>
                </a:solidFill>
              </a:rPr>
              <a:t> </a:t>
            </a:r>
            <a:r>
              <a:rPr lang="en-US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is a mixture of 2 or more substances in a single phase. </a:t>
            </a:r>
          </a:p>
          <a:p>
            <a:pPr>
              <a:buClr>
                <a:schemeClr val="tx1">
                  <a:lumMod val="95000"/>
                  <a:lumOff val="5000"/>
                </a:schemeClr>
              </a:buClr>
              <a:buFont typeface="Wingdings" pitchFamily="2" charset="2"/>
              <a:buChar char="q"/>
              <a:defRPr/>
            </a:pPr>
            <a:r>
              <a:rPr lang="en-US" sz="2400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One constituent is usually regarded as the 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</a:rPr>
              <a:t>SOLVENT</a:t>
            </a:r>
            <a:r>
              <a:rPr lang="en-US" sz="2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2400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and the others as 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</a:rPr>
              <a:t>SOLUTES</a:t>
            </a:r>
            <a:r>
              <a:rPr lang="en-US" sz="2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.</a:t>
            </a:r>
          </a:p>
          <a:p>
            <a:pPr>
              <a:buClr>
                <a:schemeClr val="tx1">
                  <a:lumMod val="95000"/>
                  <a:lumOff val="5000"/>
                </a:schemeClr>
              </a:buClr>
              <a:buFont typeface="Wingdings" pitchFamily="2" charset="2"/>
              <a:buChar char="q"/>
              <a:defRPr/>
            </a:pPr>
            <a:r>
              <a:rPr lang="en-US" sz="2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</a:rPr>
              <a:t>SOLUTE:</a:t>
            </a:r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the part of a solution that is being dissolved (usually the lesser amount).</a:t>
            </a:r>
          </a:p>
          <a:p>
            <a:pPr>
              <a:buClr>
                <a:schemeClr val="tx1">
                  <a:lumMod val="95000"/>
                  <a:lumOff val="5000"/>
                </a:schemeClr>
              </a:buClr>
              <a:buFont typeface="Wingdings" pitchFamily="2" charset="2"/>
              <a:buChar char="q"/>
              <a:defRPr/>
            </a:pPr>
            <a:r>
              <a:rPr lang="en-US" sz="2400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</a:rPr>
              <a:t>SOLVENT: </a:t>
            </a:r>
            <a:r>
              <a:rPr lang="en-US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the part of a solution that dissolves the solute (usually the greater amount).</a:t>
            </a:r>
          </a:p>
          <a:p>
            <a:pPr>
              <a:buClr>
                <a:schemeClr val="tx1">
                  <a:lumMod val="95000"/>
                  <a:lumOff val="5000"/>
                </a:schemeClr>
              </a:buClr>
              <a:buFont typeface="Wingdings" pitchFamily="2" charset="2"/>
              <a:buChar char="q"/>
              <a:defRPr/>
            </a:pPr>
            <a:r>
              <a:rPr lang="en-US" sz="2400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Solutions in which the solvent is 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</a:rPr>
              <a:t>WATER</a:t>
            </a:r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2400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are called 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</a:rPr>
              <a:t>AQUEOUS SOLUTIONS</a:t>
            </a:r>
            <a:r>
              <a:rPr lang="en-US" sz="2400" dirty="0" smtClean="0"/>
              <a:t>.</a:t>
            </a:r>
          </a:p>
          <a:p>
            <a:pPr>
              <a:buClr>
                <a:schemeClr val="tx1">
                  <a:lumMod val="95000"/>
                  <a:lumOff val="5000"/>
                </a:schemeClr>
              </a:buClr>
              <a:defRPr/>
            </a:pPr>
            <a:endParaRPr lang="en-US" sz="2400" dirty="0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>
              <a:buClr>
                <a:schemeClr val="tx1">
                  <a:lumMod val="95000"/>
                  <a:lumOff val="5000"/>
                </a:schemeClr>
              </a:buClr>
              <a:defRPr/>
            </a:pPr>
            <a:endParaRPr lang="en-US" dirty="0">
              <a:solidFill>
                <a:schemeClr val="tx2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pic>
        <p:nvPicPr>
          <p:cNvPr id="10" name="Picture 5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6781800" y="1676400"/>
            <a:ext cx="1828800" cy="4572000"/>
          </a:xfrm>
          <a:ln w="3175">
            <a:solidFill>
              <a:schemeClr val="tx1"/>
            </a:solidFill>
          </a:ln>
          <a:effectLst>
            <a:outerShdw dist="53882" dir="2700000" algn="ctr" rotWithShape="0">
              <a:schemeClr val="bg2"/>
            </a:outerShdw>
          </a:effectLst>
        </p:spPr>
      </p:pic>
      <p:sp>
        <p:nvSpPr>
          <p:cNvPr id="8198" name="Date Placeholder 7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ED2A8FEC-DA91-4816-8441-C5B86996CE2B}" type="datetime1">
              <a:rPr lang="en-US" smtClean="0"/>
              <a:pPr/>
              <a:t>10/3/2018</a:t>
            </a:fld>
            <a:endParaRPr lang="en-US" smtClean="0"/>
          </a:p>
        </p:txBody>
      </p:sp>
      <p:sp>
        <p:nvSpPr>
          <p:cNvPr id="8199" name="Footer Placeholder 10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8" name="TextBox 7"/>
          <p:cNvSpPr txBox="1"/>
          <p:nvPr/>
        </p:nvSpPr>
        <p:spPr>
          <a:xfrm>
            <a:off x="7772400" y="3886200"/>
            <a:ext cx="685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CuCl</a:t>
            </a:r>
            <a:r>
              <a:rPr lang="en-US" sz="1400" b="1" baseline="-25000" dirty="0" smtClean="0"/>
              <a:t>2</a:t>
            </a:r>
            <a:endParaRPr lang="en-US" sz="1400" b="1" baseline="-25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 autoUpdateAnimBg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7813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sz="4400" b="1" dirty="0" smtClean="0">
                <a:solidFill>
                  <a:schemeClr val="tx1"/>
                </a:solidFill>
                <a:latin typeface="+mn-lt"/>
                <a:cs typeface="Times New Roman" pitchFamily="18" charset="0"/>
              </a:rPr>
              <a:t>Types of Solutions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half" idx="2"/>
          </p:nvPr>
        </p:nvGraphicFramePr>
        <p:xfrm>
          <a:off x="381000" y="1524000"/>
          <a:ext cx="8305800" cy="4171404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1171522"/>
                <a:gridCol w="1336739"/>
                <a:gridCol w="2027637"/>
                <a:gridCol w="3769902"/>
              </a:tblGrid>
              <a:tr h="631371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Solute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Solvent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Appearance of solution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Example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</a:tr>
              <a:tr h="63137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Solid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Solid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Solid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14-carat gold (Cu/Ag/Au)</a:t>
                      </a:r>
                    </a:p>
                    <a:p>
                      <a:r>
                        <a:rPr lang="en-US" sz="2400" dirty="0" smtClean="0"/>
                        <a:t>Brass alloy (Zn/Cu)</a:t>
                      </a:r>
                      <a:endParaRPr 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</a:tr>
              <a:tr h="63137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Solid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Liquid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Liquid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Salt water</a:t>
                      </a:r>
                      <a:endParaRPr 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</a:tr>
              <a:tr h="63137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Liquid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Liquid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Liquid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Alcohol in water</a:t>
                      </a:r>
                      <a:endParaRPr 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</a:tr>
              <a:tr h="63137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Gas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Liquid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Liquid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Soda (CO</a:t>
                      </a:r>
                      <a:r>
                        <a:rPr lang="en-US" sz="2400" baseline="-25000" dirty="0" smtClean="0"/>
                        <a:t>2</a:t>
                      </a:r>
                      <a:r>
                        <a:rPr lang="en-US" sz="2400" dirty="0" smtClean="0"/>
                        <a:t> in water)</a:t>
                      </a:r>
                      <a:endParaRPr 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</a:tr>
              <a:tr h="63137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Gas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Gas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Gas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Air (N</a:t>
                      </a:r>
                      <a:r>
                        <a:rPr lang="en-US" sz="2400" baseline="-25000" dirty="0" smtClean="0"/>
                        <a:t>2</a:t>
                      </a:r>
                      <a:r>
                        <a:rPr lang="en-US" sz="2400" dirty="0" smtClean="0"/>
                        <a:t>, O</a:t>
                      </a:r>
                      <a:r>
                        <a:rPr lang="en-US" sz="2400" baseline="-25000" dirty="0" smtClean="0"/>
                        <a:t>2</a:t>
                      </a:r>
                      <a:r>
                        <a:rPr lang="en-US" sz="2400" dirty="0" smtClean="0"/>
                        <a:t>, …)</a:t>
                      </a:r>
                      <a:endParaRPr 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9256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5565E2B-0CBA-4672-89D4-1D1F4D0BF5C2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7" name="TextBox 6"/>
          <p:cNvSpPr txBox="1"/>
          <p:nvPr/>
        </p:nvSpPr>
        <p:spPr>
          <a:xfrm>
            <a:off x="5118100" y="5802313"/>
            <a:ext cx="3492500" cy="369887"/>
          </a:xfrm>
          <a:prstGeom prst="rect">
            <a:avLst/>
          </a:prstGeom>
          <a:solidFill>
            <a:schemeClr val="bg2">
              <a:lumMod val="25000"/>
              <a:lumOff val="75000"/>
            </a:schemeClr>
          </a:solidFill>
          <a:ln w="25400">
            <a:solidFill>
              <a:schemeClr val="bg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FF0000"/>
                </a:solidFill>
              </a:rPr>
              <a:t>CAN A SOLUTION BE SOLID?</a:t>
            </a:r>
          </a:p>
        </p:txBody>
      </p:sp>
      <p:sp>
        <p:nvSpPr>
          <p:cNvPr id="9258" name="Date Placeholder 8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7114F8DF-FEA7-4691-B571-8C3556FB2959}" type="datetime1">
              <a:rPr lang="en-US" smtClean="0"/>
              <a:pPr/>
              <a:t>10/3/2018</a:t>
            </a:fld>
            <a:endParaRPr lang="en-US" smtClean="0"/>
          </a:p>
        </p:txBody>
      </p:sp>
      <p:sp>
        <p:nvSpPr>
          <p:cNvPr id="9259" name="Footer Placeholder 9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685800" y="277813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sz="4400" b="1" dirty="0" smtClean="0">
                <a:solidFill>
                  <a:schemeClr val="tx1"/>
                </a:solidFill>
                <a:latin typeface="+mn-lt"/>
                <a:cs typeface="Arial" pitchFamily="34" charset="0"/>
              </a:rPr>
              <a:t>Characteristics of Solutions</a:t>
            </a:r>
            <a:endParaRPr lang="en-US" sz="4400" b="1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024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FB649AC-F9DB-450D-832B-CC1D215230FF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6" name="Rectangle 5"/>
          <p:cNvSpPr/>
          <p:nvPr/>
        </p:nvSpPr>
        <p:spPr>
          <a:xfrm>
            <a:off x="228600" y="1524000"/>
            <a:ext cx="8534400" cy="4832092"/>
          </a:xfrm>
          <a:prstGeom prst="rect">
            <a:avLst/>
          </a:prstGeom>
        </p:spPr>
        <p:txBody>
          <a:bodyPr>
            <a:spAutoFit/>
          </a:bodyPr>
          <a:lstStyle/>
          <a:p>
            <a:pPr marL="514350" indent="-514350" eaLnBrk="0" hangingPunct="0">
              <a:spcBef>
                <a:spcPct val="20000"/>
              </a:spcBef>
              <a:buSzPct val="95000"/>
              <a:buFont typeface="+mj-lt"/>
              <a:buAutoNum type="arabicPeriod"/>
              <a:defRPr/>
            </a:pPr>
            <a:r>
              <a:rPr lang="en-US" sz="2800" b="1" dirty="0" smtClean="0">
                <a:latin typeface="+mn-lt"/>
              </a:rPr>
              <a:t>Distribution </a:t>
            </a:r>
            <a:r>
              <a:rPr lang="en-US" sz="2800" b="1" dirty="0">
                <a:latin typeface="+mn-lt"/>
              </a:rPr>
              <a:t>of particles is uniform.</a:t>
            </a:r>
          </a:p>
          <a:p>
            <a:pPr marL="514350" indent="-514350" eaLnBrk="0" hangingPunct="0">
              <a:spcBef>
                <a:spcPct val="20000"/>
              </a:spcBef>
              <a:buSzPct val="95000"/>
              <a:buFont typeface="+mj-lt"/>
              <a:buAutoNum type="arabicPeriod"/>
              <a:defRPr/>
            </a:pPr>
            <a:r>
              <a:rPr lang="en-US" sz="2800" b="1" dirty="0" smtClean="0">
                <a:latin typeface="+mn-lt"/>
              </a:rPr>
              <a:t>Components </a:t>
            </a:r>
            <a:r>
              <a:rPr lang="en-US" sz="2800" b="1" dirty="0">
                <a:latin typeface="+mn-lt"/>
              </a:rPr>
              <a:t>do not separate on standing.</a:t>
            </a:r>
          </a:p>
          <a:p>
            <a:pPr marL="514350" indent="-514350" eaLnBrk="0" hangingPunct="0">
              <a:spcBef>
                <a:spcPct val="20000"/>
              </a:spcBef>
              <a:buSzPct val="95000"/>
              <a:buFont typeface="+mj-lt"/>
              <a:buAutoNum type="arabicPeriod"/>
              <a:defRPr/>
            </a:pPr>
            <a:r>
              <a:rPr lang="en-US" sz="2800" b="1" dirty="0" smtClean="0">
                <a:latin typeface="+mn-lt"/>
              </a:rPr>
              <a:t>Components </a:t>
            </a:r>
            <a:r>
              <a:rPr lang="en-US" sz="2800" b="1" dirty="0">
                <a:latin typeface="+mn-lt"/>
              </a:rPr>
              <a:t>cannot be separated by filtration.</a:t>
            </a:r>
          </a:p>
          <a:p>
            <a:pPr marL="514350" indent="-514350" eaLnBrk="0" hangingPunct="0">
              <a:spcBef>
                <a:spcPct val="20000"/>
              </a:spcBef>
              <a:buSzPct val="95000"/>
              <a:buFont typeface="+mj-lt"/>
              <a:buAutoNum type="arabicPeriod"/>
              <a:defRPr/>
            </a:pPr>
            <a:r>
              <a:rPr lang="en-US" sz="2800" b="1" dirty="0">
                <a:latin typeface="+mn-lt"/>
              </a:rPr>
              <a:t>It is possible to make solutions of many different solute/solvent compositions.</a:t>
            </a:r>
          </a:p>
          <a:p>
            <a:pPr marL="514350" indent="-514350" eaLnBrk="0" hangingPunct="0">
              <a:spcBef>
                <a:spcPct val="20000"/>
              </a:spcBef>
              <a:buSzPct val="95000"/>
              <a:buFont typeface="+mj-lt"/>
              <a:buAutoNum type="arabicPeriod"/>
              <a:defRPr/>
            </a:pPr>
            <a:r>
              <a:rPr lang="en-US" sz="2800" b="1" dirty="0">
                <a:latin typeface="+mn-lt"/>
              </a:rPr>
              <a:t>Solutions are transparent (even if colored).</a:t>
            </a:r>
          </a:p>
          <a:p>
            <a:pPr marL="514350" indent="-514350" eaLnBrk="0" hangingPunct="0">
              <a:spcBef>
                <a:spcPct val="20000"/>
              </a:spcBef>
              <a:buSzPct val="95000"/>
              <a:buFont typeface="+mj-lt"/>
              <a:buAutoNum type="arabicPeriod"/>
              <a:defRPr/>
            </a:pPr>
            <a:r>
              <a:rPr lang="en-US" sz="2800" b="1" dirty="0">
                <a:latin typeface="+mn-lt"/>
              </a:rPr>
              <a:t>Solutions can be separated into pure components </a:t>
            </a:r>
            <a:r>
              <a:rPr lang="en-US" sz="2400" b="1" dirty="0">
                <a:latin typeface="+mn-lt"/>
              </a:rPr>
              <a:t>(e.g., distillation, chromatography). </a:t>
            </a:r>
            <a:r>
              <a:rPr lang="en-US" sz="2800" b="1" dirty="0">
                <a:latin typeface="+mn-lt"/>
              </a:rPr>
              <a:t>This separation is a physical change.</a:t>
            </a:r>
          </a:p>
        </p:txBody>
      </p:sp>
      <p:sp>
        <p:nvSpPr>
          <p:cNvPr id="10245" name="Date Placeholder 6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1FB2297C-70B1-499B-BA4D-A263F9D2B0FE}" type="datetime1">
              <a:rPr lang="en-US" smtClean="0"/>
              <a:pPr/>
              <a:t>10/3/2018</a:t>
            </a:fld>
            <a:endParaRPr lang="en-US" smtClean="0"/>
          </a:p>
        </p:txBody>
      </p:sp>
      <p:sp>
        <p:nvSpPr>
          <p:cNvPr id="10246" name="Footer Placeholder 7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4400" b="1" dirty="0" smtClean="0">
                <a:solidFill>
                  <a:schemeClr val="tx1"/>
                </a:solidFill>
                <a:latin typeface="+mn-lt"/>
              </a:rPr>
              <a:t>Concentration Units 1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609600" y="1524000"/>
            <a:ext cx="8077200" cy="990600"/>
          </a:xfrm>
        </p:spPr>
        <p:txBody>
          <a:bodyPr/>
          <a:lstStyle/>
          <a:p>
            <a:pPr>
              <a:buClrTx/>
              <a:buFont typeface="Wingdings" pitchFamily="2" charset="2"/>
              <a:buChar char="q"/>
            </a:pP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Concentration: </a:t>
            </a:r>
            <a:r>
              <a:rPr lang="en-US" sz="2400" b="1" dirty="0" smtClean="0">
                <a:solidFill>
                  <a:srgbClr val="0000FF"/>
                </a:solidFill>
              </a:rPr>
              <a:t>is the amount of solute in a given amount of solution (rarely “in amount of solvent”).</a:t>
            </a:r>
            <a:r>
              <a:rPr lang="en-US" b="1" dirty="0" smtClean="0">
                <a:solidFill>
                  <a:srgbClr val="0000FF"/>
                </a:solidFill>
              </a:rPr>
              <a:t> </a:t>
            </a:r>
          </a:p>
        </p:txBody>
      </p:sp>
      <p:sp>
        <p:nvSpPr>
          <p:cNvPr id="2048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C7CE767-C106-4DC6-ADD3-F1E99A5F2C2B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20485" name="Date Placeholder 6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89EBF01B-645B-4BB1-8E5B-D34D6BE90C12}" type="datetime1">
              <a:rPr lang="en-US" smtClean="0"/>
              <a:pPr/>
              <a:t>10/3/2018</a:t>
            </a:fld>
            <a:endParaRPr lang="en-US" smtClean="0"/>
          </a:p>
        </p:txBody>
      </p:sp>
      <p:sp>
        <p:nvSpPr>
          <p:cNvPr id="20486" name="Footer Placeholder 7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7" name="Rectangle 6"/>
          <p:cNvSpPr/>
          <p:nvPr/>
        </p:nvSpPr>
        <p:spPr>
          <a:xfrm>
            <a:off x="685800" y="2362200"/>
            <a:ext cx="7924800" cy="3970338"/>
          </a:xfrm>
          <a:prstGeom prst="rect">
            <a:avLst/>
          </a:prstGeom>
        </p:spPr>
        <p:txBody>
          <a:bodyPr>
            <a:spAutoFit/>
          </a:bodyPr>
          <a:lstStyle/>
          <a:p>
            <a:pPr marL="339725" indent="-339725">
              <a:buClr>
                <a:schemeClr val="tx1">
                  <a:lumMod val="95000"/>
                  <a:lumOff val="5000"/>
                </a:schemeClr>
              </a:buClr>
              <a:defRPr/>
            </a:pPr>
            <a:r>
              <a:rPr lang="en-US" sz="2800" b="1" i="1" u="sng" dirty="0"/>
              <a:t>UNITS:</a:t>
            </a:r>
          </a:p>
          <a:p>
            <a:pPr marL="339725" indent="-339725">
              <a:buClr>
                <a:schemeClr val="tx1">
                  <a:lumMod val="95000"/>
                  <a:lumOff val="5000"/>
                </a:schemeClr>
              </a:buClr>
              <a:buFont typeface="+mj-lt"/>
              <a:buAutoNum type="arabicPeriod"/>
              <a:defRPr/>
            </a:pP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</a:rPr>
              <a:t>Percent Composition:</a:t>
            </a:r>
          </a:p>
          <a:p>
            <a:pPr marL="339725" indent="-339725">
              <a:buClr>
                <a:schemeClr val="tx1">
                  <a:lumMod val="95000"/>
                  <a:lumOff val="5000"/>
                </a:schemeClr>
              </a:buClr>
              <a:buFont typeface="+mj-lt"/>
              <a:buAutoNum type="alphaLcPeriod"/>
              <a:defRPr/>
            </a:pP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</a:rPr>
              <a:t>% mass 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</a:rPr>
              <a:t>(m/m) </a:t>
            </a:r>
            <a:r>
              <a:rPr lang="en-US" sz="2800" dirty="0"/>
              <a:t>= (mass of solute/mass of </a:t>
            </a:r>
            <a:r>
              <a:rPr lang="en-US" sz="2800" dirty="0" err="1"/>
              <a:t>soln</a:t>
            </a:r>
            <a:r>
              <a:rPr lang="en-US" sz="2800" dirty="0"/>
              <a:t>) x 100 </a:t>
            </a:r>
          </a:p>
          <a:p>
            <a:pPr marL="339725" indent="-339725">
              <a:buFont typeface="+mj-lt"/>
              <a:buAutoNum type="alphaLcPeriod"/>
              <a:defRPr/>
            </a:pPr>
            <a:r>
              <a:rPr lang="en-US" sz="2800" b="1" dirty="0"/>
              <a:t> 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</a:rPr>
              <a:t>% volume (v/v) </a:t>
            </a:r>
            <a:r>
              <a:rPr lang="en-US" sz="2800" dirty="0"/>
              <a:t>= (volume of solute/volume of </a:t>
            </a:r>
            <a:r>
              <a:rPr lang="en-US" sz="2800" dirty="0" err="1"/>
              <a:t>soln</a:t>
            </a:r>
            <a:r>
              <a:rPr lang="en-US" sz="2800" dirty="0"/>
              <a:t>) x 100 </a:t>
            </a:r>
          </a:p>
          <a:p>
            <a:pPr marL="339725" indent="-339725">
              <a:buClr>
                <a:schemeClr val="tx1">
                  <a:lumMod val="95000"/>
                  <a:lumOff val="5000"/>
                </a:schemeClr>
              </a:buClr>
              <a:buFont typeface="+mj-lt"/>
              <a:buAutoNum type="alphaLcPeriod"/>
              <a:defRPr/>
            </a:pP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</a:rPr>
              <a:t>% mass/volume 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</a:rPr>
              <a:t>(m/v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</a:rPr>
              <a:t>) </a:t>
            </a:r>
            <a:r>
              <a:rPr lang="en-US" sz="2800" dirty="0"/>
              <a:t>= (mass of solute/volume of </a:t>
            </a:r>
            <a:r>
              <a:rPr lang="en-US" sz="2800" dirty="0" err="1"/>
              <a:t>soln</a:t>
            </a:r>
            <a:r>
              <a:rPr lang="en-US" sz="2800" dirty="0"/>
              <a:t>) x 100 </a:t>
            </a:r>
          </a:p>
          <a:p>
            <a:pPr marL="339725" indent="-339725">
              <a:buClr>
                <a:schemeClr val="tx1">
                  <a:lumMod val="95000"/>
                  <a:lumOff val="5000"/>
                </a:schemeClr>
              </a:buClr>
              <a:buFont typeface="+mj-lt"/>
              <a:buAutoNum type="arabicPeriod" startAt="2"/>
              <a:defRPr/>
            </a:pP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</a:rPr>
              <a:t>Molarity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</a:rPr>
              <a:t> (M) </a:t>
            </a:r>
            <a:r>
              <a:rPr lang="en-US" sz="2800" dirty="0"/>
              <a:t>= moles of solute/liter of </a:t>
            </a:r>
            <a:r>
              <a:rPr lang="en-US" sz="2800" dirty="0" err="1"/>
              <a:t>soln</a:t>
            </a:r>
            <a:r>
              <a:rPr lang="en-US" sz="2800" dirty="0"/>
              <a:t> (v)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4400" b="1" dirty="0" smtClean="0">
                <a:solidFill>
                  <a:schemeClr val="tx1"/>
                </a:solidFill>
                <a:latin typeface="+mn-lt"/>
              </a:rPr>
              <a:t>Concentration Units 2</a:t>
            </a:r>
            <a:endParaRPr lang="en-US" sz="44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76400"/>
            <a:ext cx="8229600" cy="4343399"/>
          </a:xfrm>
        </p:spPr>
        <p:txBody>
          <a:bodyPr/>
          <a:lstStyle/>
          <a:p>
            <a:pPr marL="457200" indent="-457200">
              <a:buClr>
                <a:schemeClr val="tx1">
                  <a:lumMod val="95000"/>
                  <a:lumOff val="5000"/>
                </a:schemeClr>
              </a:buClr>
              <a:buFont typeface="+mj-lt"/>
              <a:buAutoNum type="arabicPeriod" startAt="3"/>
              <a:defRPr/>
            </a:pPr>
            <a:r>
              <a:rPr lang="en-US" b="1" dirty="0" err="1" smtClean="0">
                <a:solidFill>
                  <a:schemeClr val="accent6">
                    <a:lumMod val="50000"/>
                  </a:schemeClr>
                </a:solidFill>
              </a:rPr>
              <a:t>Molality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 (m) </a:t>
            </a:r>
            <a:r>
              <a:rPr lang="en-US" dirty="0" smtClean="0"/>
              <a:t>=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dirty="0" smtClean="0"/>
              <a:t>moles of solute/</a:t>
            </a:r>
            <a:r>
              <a:rPr lang="en-US" dirty="0" smtClean="0">
                <a:solidFill>
                  <a:srgbClr val="FF0000"/>
                </a:solidFill>
              </a:rPr>
              <a:t>kg</a:t>
            </a:r>
            <a:r>
              <a:rPr lang="en-US" dirty="0" smtClean="0"/>
              <a:t> of </a:t>
            </a:r>
            <a:r>
              <a:rPr lang="en-US" b="1" dirty="0" smtClean="0">
                <a:solidFill>
                  <a:srgbClr val="008000"/>
                </a:solidFill>
              </a:rPr>
              <a:t>SOLVENT</a:t>
            </a:r>
          </a:p>
          <a:p>
            <a:pPr marL="514350" indent="-514350">
              <a:buClr>
                <a:schemeClr val="tx1">
                  <a:lumMod val="95000"/>
                  <a:lumOff val="5000"/>
                </a:schemeClr>
              </a:buClr>
              <a:buFont typeface="+mj-lt"/>
              <a:buAutoNum type="arabicPeriod" startAt="4"/>
              <a:defRPr/>
            </a:pP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 Parts per million (</a:t>
            </a:r>
            <a:r>
              <a:rPr lang="en-US" b="1" dirty="0" err="1" smtClean="0">
                <a:solidFill>
                  <a:schemeClr val="accent6">
                    <a:lumMod val="50000"/>
                  </a:schemeClr>
                </a:solidFill>
              </a:rPr>
              <a:t>ppm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) </a:t>
            </a:r>
            <a:r>
              <a:rPr lang="en-US" dirty="0" smtClean="0"/>
              <a:t>= (</a:t>
            </a:r>
            <a:r>
              <a:rPr lang="en-US" dirty="0" smtClean="0">
                <a:solidFill>
                  <a:srgbClr val="FF0000"/>
                </a:solidFill>
              </a:rPr>
              <a:t>mass</a:t>
            </a:r>
            <a:r>
              <a:rPr lang="en-US" dirty="0" smtClean="0"/>
              <a:t> of solute/</a:t>
            </a:r>
            <a:r>
              <a:rPr lang="en-US" dirty="0" smtClean="0">
                <a:solidFill>
                  <a:srgbClr val="FF0000"/>
                </a:solidFill>
              </a:rPr>
              <a:t>mass</a:t>
            </a:r>
            <a:r>
              <a:rPr lang="en-US" dirty="0" smtClean="0"/>
              <a:t> of </a:t>
            </a:r>
            <a:r>
              <a:rPr lang="en-US" dirty="0" err="1" smtClean="0"/>
              <a:t>soln</a:t>
            </a:r>
            <a:r>
              <a:rPr lang="en-US" dirty="0" smtClean="0"/>
              <a:t>) x 10</a:t>
            </a:r>
            <a:r>
              <a:rPr lang="en-US" baseline="30000" dirty="0" smtClean="0"/>
              <a:t>6 </a:t>
            </a:r>
            <a:endParaRPr lang="en-US" dirty="0" smtClean="0"/>
          </a:p>
          <a:p>
            <a:pPr marL="339725" indent="-339725">
              <a:buClr>
                <a:schemeClr val="tx1">
                  <a:lumMod val="95000"/>
                  <a:lumOff val="5000"/>
                </a:schemeClr>
              </a:buClr>
              <a:buFont typeface="+mj-lt"/>
              <a:buAutoNum type="arabicPeriod" startAt="4"/>
              <a:defRPr/>
            </a:pPr>
            <a:r>
              <a:rPr lang="en-US" b="1" dirty="0" smtClean="0"/>
              <a:t>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mole fraction (</a:t>
            </a:r>
            <a:r>
              <a:rPr lang="en-US" b="1" i="1" dirty="0" smtClean="0">
                <a:solidFill>
                  <a:schemeClr val="accent6">
                    <a:lumMod val="50000"/>
                  </a:schemeClr>
                </a:solidFill>
              </a:rPr>
              <a:t>x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) </a:t>
            </a:r>
            <a:r>
              <a:rPr lang="en-US" dirty="0" smtClean="0"/>
              <a:t>= moles of solute/total moles of </a:t>
            </a:r>
            <a:r>
              <a:rPr lang="en-US" dirty="0" err="1" smtClean="0"/>
              <a:t>soln</a:t>
            </a:r>
            <a:endParaRPr lang="en-US" dirty="0" smtClean="0"/>
          </a:p>
          <a:p>
            <a:pPr marL="339725" indent="-339725">
              <a:buClr>
                <a:schemeClr val="tx1">
                  <a:lumMod val="95000"/>
                  <a:lumOff val="5000"/>
                </a:schemeClr>
              </a:buClr>
              <a:buFont typeface="+mj-lt"/>
              <a:buAutoNum type="arabicPeriod" startAt="4"/>
              <a:defRPr/>
            </a:pPr>
            <a:r>
              <a:rPr lang="en-US" b="1" dirty="0" smtClean="0"/>
              <a:t>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Mass per volume (mg/L) </a:t>
            </a:r>
            <a:r>
              <a:rPr lang="en-US" dirty="0" smtClean="0"/>
              <a:t>= mass of solute/liter of </a:t>
            </a:r>
            <a:r>
              <a:rPr lang="en-US" dirty="0" err="1" smtClean="0"/>
              <a:t>soln</a:t>
            </a:r>
            <a:endParaRPr lang="en-US" dirty="0" smtClean="0"/>
          </a:p>
          <a:p>
            <a:pPr marL="339725" indent="-339725">
              <a:buClr>
                <a:schemeClr val="tx1">
                  <a:lumMod val="95000"/>
                  <a:lumOff val="5000"/>
                </a:schemeClr>
              </a:buClr>
              <a:buFont typeface="+mj-lt"/>
              <a:buAutoNum type="arabicPeriod" startAt="4"/>
              <a:defRPr/>
            </a:pPr>
            <a:r>
              <a:rPr lang="en-US" b="1" dirty="0" smtClean="0"/>
              <a:t>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Normality (N) </a:t>
            </a:r>
            <a:r>
              <a:rPr lang="en-US" dirty="0" smtClean="0"/>
              <a:t>= equivalents of solute/liter of </a:t>
            </a:r>
            <a:r>
              <a:rPr lang="en-US" dirty="0" err="1" smtClean="0"/>
              <a:t>soln</a:t>
            </a:r>
            <a:endParaRPr lang="en-US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150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54E4E5BB-AB1F-487D-B3EB-F7FC4DEC060C}" type="datetime1">
              <a:rPr lang="en-US" smtClean="0"/>
              <a:pPr/>
              <a:t>10/3/2018</a:t>
            </a:fld>
            <a:endParaRPr lang="en-US" smtClean="0"/>
          </a:p>
        </p:txBody>
      </p:sp>
      <p:sp>
        <p:nvSpPr>
          <p:cNvPr id="2150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215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53477D6-A1A5-4B81-828A-972B4BAF62AB}" type="slidenum">
              <a:rPr lang="en-US" smtClean="0"/>
              <a:pPr/>
              <a:t>7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33400"/>
            <a:ext cx="8153400" cy="6324600"/>
          </a:xfrm>
        </p:spPr>
        <p:txBody>
          <a:bodyPr/>
          <a:lstStyle/>
          <a:p>
            <a:endParaRPr lang="en-US" b="1" dirty="0" smtClean="0"/>
          </a:p>
          <a:p>
            <a:pPr>
              <a:buNone/>
            </a:pPr>
            <a:endParaRPr lang="en-US" b="1" dirty="0" smtClean="0"/>
          </a:p>
          <a:p>
            <a:r>
              <a:rPr lang="en-US" dirty="0" err="1" smtClean="0"/>
              <a:t>Mola</a:t>
            </a:r>
            <a:r>
              <a:rPr lang="en-US" dirty="0" err="1" smtClean="0">
                <a:solidFill>
                  <a:srgbClr val="FF0000"/>
                </a:solidFill>
              </a:rPr>
              <a:t>r</a:t>
            </a:r>
            <a:r>
              <a:rPr lang="en-US" dirty="0" err="1" smtClean="0"/>
              <a:t>ity</a:t>
            </a:r>
            <a:r>
              <a:rPr lang="en-US" dirty="0" smtClean="0"/>
              <a:t> = moles of solute /</a:t>
            </a:r>
            <a:r>
              <a:rPr lang="en-US" dirty="0" smtClean="0">
                <a:solidFill>
                  <a:srgbClr val="FF0000"/>
                </a:solidFill>
              </a:rPr>
              <a:t> liters </a:t>
            </a:r>
            <a:r>
              <a:rPr lang="en-US" dirty="0" smtClean="0"/>
              <a:t>of solution</a:t>
            </a:r>
          </a:p>
          <a:p>
            <a:pPr>
              <a:buNone/>
            </a:pPr>
            <a:endParaRPr lang="en-US" b="1" dirty="0" smtClean="0"/>
          </a:p>
          <a:p>
            <a:r>
              <a:rPr lang="en-US" dirty="0" err="1" smtClean="0"/>
              <a:t>Mola</a:t>
            </a:r>
            <a:r>
              <a:rPr lang="en-US" dirty="0" err="1" smtClean="0">
                <a:solidFill>
                  <a:srgbClr val="FF0000"/>
                </a:solidFill>
              </a:rPr>
              <a:t>l</a:t>
            </a:r>
            <a:r>
              <a:rPr lang="en-US" dirty="0" err="1" smtClean="0"/>
              <a:t>ity</a:t>
            </a:r>
            <a:r>
              <a:rPr lang="en-US" dirty="0" smtClean="0"/>
              <a:t> = moles of solute / </a:t>
            </a:r>
            <a:r>
              <a:rPr lang="en-US" dirty="0" smtClean="0">
                <a:solidFill>
                  <a:srgbClr val="FF0000"/>
                </a:solidFill>
              </a:rPr>
              <a:t>kilograms</a:t>
            </a:r>
            <a:r>
              <a:rPr lang="en-US" dirty="0" smtClean="0"/>
              <a:t> of solvent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Normality</a:t>
            </a:r>
          </a:p>
          <a:p>
            <a:r>
              <a:rPr lang="en-US" dirty="0" smtClean="0"/>
              <a:t>normality = number of </a:t>
            </a:r>
            <a:r>
              <a:rPr lang="en-US" dirty="0" smtClean="0">
                <a:solidFill>
                  <a:srgbClr val="FF0000"/>
                </a:solidFill>
              </a:rPr>
              <a:t>equivalents</a:t>
            </a:r>
            <a:r>
              <a:rPr lang="en-US" dirty="0" smtClean="0"/>
              <a:t> / 1 L of solution</a:t>
            </a:r>
          </a:p>
          <a:p>
            <a:r>
              <a:rPr lang="en-US" dirty="0" smtClean="0"/>
              <a:t>There is a very simple relationship between            normality and </a:t>
            </a:r>
            <a:r>
              <a:rPr lang="en-US" dirty="0" err="1" smtClean="0"/>
              <a:t>molarity</a:t>
            </a:r>
            <a:r>
              <a:rPr lang="en-US" dirty="0" smtClean="0"/>
              <a:t>:</a:t>
            </a:r>
          </a:p>
          <a:p>
            <a:r>
              <a:rPr lang="en-US" b="1" i="1" dirty="0" smtClean="0"/>
              <a:t>N</a:t>
            </a:r>
            <a:r>
              <a:rPr lang="en-US" b="1" dirty="0" smtClean="0"/>
              <a:t> = </a:t>
            </a:r>
            <a:r>
              <a:rPr lang="en-US" b="1" i="1" dirty="0" smtClean="0"/>
              <a:t>n</a:t>
            </a:r>
            <a:r>
              <a:rPr lang="en-US" b="1" dirty="0" smtClean="0"/>
              <a:t> × M (where </a:t>
            </a:r>
            <a:r>
              <a:rPr lang="en-US" b="1" i="1" dirty="0" smtClean="0"/>
              <a:t>n</a:t>
            </a:r>
            <a:r>
              <a:rPr lang="en-US" b="1" dirty="0" smtClean="0"/>
              <a:t> is an integer)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BD336-05B1-4EBC-98D8-425841611864}" type="datetime1">
              <a:rPr lang="en-US" smtClean="0"/>
              <a:pPr/>
              <a:t>10/3/2018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0" y="7086600"/>
            <a:ext cx="29718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D5787-792B-45C8-A074-E290853C40D1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524000"/>
            <a:ext cx="7543800" cy="5140325"/>
          </a:xfrm>
        </p:spPr>
        <p:txBody>
          <a:bodyPr/>
          <a:lstStyle/>
          <a:p>
            <a:r>
              <a:rPr lang="en-US" b="1" i="1" dirty="0" smtClean="0"/>
              <a:t>N</a:t>
            </a:r>
            <a:r>
              <a:rPr lang="en-US" b="1" dirty="0" smtClean="0"/>
              <a:t> = </a:t>
            </a:r>
            <a:r>
              <a:rPr lang="en-US" b="1" i="1" dirty="0" smtClean="0"/>
              <a:t>n</a:t>
            </a:r>
            <a:r>
              <a:rPr lang="en-US" b="1" dirty="0" smtClean="0"/>
              <a:t> × M (where </a:t>
            </a:r>
            <a:r>
              <a:rPr lang="en-US" b="1" i="1" dirty="0" smtClean="0"/>
              <a:t>n</a:t>
            </a:r>
            <a:r>
              <a:rPr lang="en-US" b="1" dirty="0" smtClean="0"/>
              <a:t> is an integer)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For an acid solution, </a:t>
            </a:r>
            <a:r>
              <a:rPr lang="en-US" b="1" i="1" dirty="0" smtClean="0">
                <a:solidFill>
                  <a:srgbClr val="FF0000"/>
                </a:solidFill>
              </a:rPr>
              <a:t>n= </a:t>
            </a:r>
            <a:r>
              <a:rPr lang="en-US" dirty="0" smtClean="0">
                <a:solidFill>
                  <a:srgbClr val="FF0000"/>
                </a:solidFill>
              </a:rPr>
              <a:t>H</a:t>
            </a:r>
            <a:r>
              <a:rPr lang="en-US" baseline="30000" dirty="0" smtClean="0">
                <a:solidFill>
                  <a:srgbClr val="FF0000"/>
                </a:solidFill>
              </a:rPr>
              <a:t>+</a:t>
            </a:r>
            <a:endParaRPr lang="en-US" b="1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is the number of H</a:t>
            </a:r>
            <a:r>
              <a:rPr lang="en-US" baseline="30000" dirty="0" smtClean="0"/>
              <a:t>+</a:t>
            </a:r>
            <a:r>
              <a:rPr lang="en-US" dirty="0" smtClean="0"/>
              <a:t> provided by a formula unit of acid.</a:t>
            </a:r>
            <a:endParaRPr lang="en-US" b="1" dirty="0" smtClean="0"/>
          </a:p>
          <a:p>
            <a:r>
              <a:rPr lang="en-US" dirty="0" smtClean="0"/>
              <a:t>A 3 M H</a:t>
            </a:r>
            <a:r>
              <a:rPr lang="en-US" baseline="-25000" dirty="0" smtClean="0"/>
              <a:t>2</a:t>
            </a:r>
            <a:r>
              <a:rPr lang="en-US" dirty="0" smtClean="0"/>
              <a:t>SO</a:t>
            </a:r>
            <a:r>
              <a:rPr lang="en-US" baseline="-25000" dirty="0" smtClean="0"/>
              <a:t>4</a:t>
            </a:r>
            <a:r>
              <a:rPr lang="en-US" dirty="0" smtClean="0"/>
              <a:t> solution is the same as a 6 N H</a:t>
            </a:r>
            <a:r>
              <a:rPr lang="en-US" baseline="-25000" dirty="0" smtClean="0"/>
              <a:t>2</a:t>
            </a:r>
            <a:r>
              <a:rPr lang="en-US" dirty="0" smtClean="0"/>
              <a:t>SO</a:t>
            </a:r>
            <a:r>
              <a:rPr lang="en-US" baseline="-25000" dirty="0" smtClean="0"/>
              <a:t>4</a:t>
            </a:r>
            <a:r>
              <a:rPr lang="en-US" dirty="0" smtClean="0"/>
              <a:t> solution.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For a basic solution, </a:t>
            </a:r>
            <a:r>
              <a:rPr lang="en-US" b="1" i="1" dirty="0" smtClean="0">
                <a:solidFill>
                  <a:srgbClr val="FF0000"/>
                </a:solidFill>
              </a:rPr>
              <a:t>n=</a:t>
            </a:r>
            <a:r>
              <a:rPr lang="en-US" dirty="0" smtClean="0">
                <a:solidFill>
                  <a:srgbClr val="FF0000"/>
                </a:solidFill>
              </a:rPr>
              <a:t> OH</a:t>
            </a:r>
            <a:r>
              <a:rPr lang="en-US" baseline="30000" dirty="0" smtClean="0">
                <a:solidFill>
                  <a:srgbClr val="FF0000"/>
                </a:solidFill>
              </a:rPr>
              <a:t>-</a:t>
            </a:r>
            <a:endParaRPr lang="en-US" b="1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is the number of OH</a:t>
            </a:r>
            <a:r>
              <a:rPr lang="en-US" baseline="30000" dirty="0" smtClean="0"/>
              <a:t>-</a:t>
            </a:r>
            <a:r>
              <a:rPr lang="en-US" dirty="0" smtClean="0"/>
              <a:t> provided by a formula unit of base.</a:t>
            </a:r>
            <a:endParaRPr lang="en-US" b="1" dirty="0" smtClean="0"/>
          </a:p>
          <a:p>
            <a:r>
              <a:rPr lang="en-US" dirty="0" smtClean="0"/>
              <a:t>A 1 M Ca(OH)</a:t>
            </a:r>
            <a:r>
              <a:rPr lang="en-US" baseline="-25000" dirty="0" smtClean="0"/>
              <a:t>2</a:t>
            </a:r>
            <a:r>
              <a:rPr lang="en-US" dirty="0" smtClean="0"/>
              <a:t> solution is the same as a 2N Ca(OH)</a:t>
            </a:r>
            <a:r>
              <a:rPr lang="en-US" baseline="-25000" dirty="0" smtClean="0"/>
              <a:t>2</a:t>
            </a:r>
            <a:r>
              <a:rPr lang="en-US" baseline="30000" dirty="0" smtClean="0"/>
              <a:t> </a:t>
            </a:r>
            <a:r>
              <a:rPr lang="en-US" dirty="0" smtClean="0"/>
              <a:t>solution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BD336-05B1-4EBC-98D8-425841611864}" type="datetime1">
              <a:rPr lang="en-US" smtClean="0"/>
              <a:pPr/>
              <a:t>10/3/2018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D5787-792B-45C8-A074-E290853C40D1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yers">
  <a:themeElements>
    <a:clrScheme name="Layer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Layers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Layer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Layers">
  <a:themeElements>
    <a:clrScheme name="Layer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Layers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Layer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Layers 6">
    <a:dk1>
      <a:srgbClr val="000000"/>
    </a:dk1>
    <a:lt1>
      <a:srgbClr val="FFFFE1"/>
    </a:lt1>
    <a:dk2>
      <a:srgbClr val="330033"/>
    </a:dk2>
    <a:lt2>
      <a:srgbClr val="330033"/>
    </a:lt2>
    <a:accent1>
      <a:srgbClr val="CCCC99"/>
    </a:accent1>
    <a:accent2>
      <a:srgbClr val="FF0000"/>
    </a:accent2>
    <a:accent3>
      <a:srgbClr val="FFFFEE"/>
    </a:accent3>
    <a:accent4>
      <a:srgbClr val="000000"/>
    </a:accent4>
    <a:accent5>
      <a:srgbClr val="E2E2CA"/>
    </a:accent5>
    <a:accent6>
      <a:srgbClr val="E70000"/>
    </a:accent6>
    <a:hlink>
      <a:srgbClr val="990033"/>
    </a:hlink>
    <a:folHlink>
      <a:srgbClr val="B2B2B2"/>
    </a:folHlink>
  </a:clrScheme>
</a:themeOverride>
</file>

<file path=ppt/theme/themeOverride2.xml><?xml version="1.0" encoding="utf-8"?>
<a:themeOverride xmlns:a="http://schemas.openxmlformats.org/drawingml/2006/main">
  <a:clrScheme name="Layers 6">
    <a:dk1>
      <a:srgbClr val="000000"/>
    </a:dk1>
    <a:lt1>
      <a:srgbClr val="FFFFE1"/>
    </a:lt1>
    <a:dk2>
      <a:srgbClr val="330033"/>
    </a:dk2>
    <a:lt2>
      <a:srgbClr val="330033"/>
    </a:lt2>
    <a:accent1>
      <a:srgbClr val="CCCC99"/>
    </a:accent1>
    <a:accent2>
      <a:srgbClr val="FF0000"/>
    </a:accent2>
    <a:accent3>
      <a:srgbClr val="FFFFEE"/>
    </a:accent3>
    <a:accent4>
      <a:srgbClr val="000000"/>
    </a:accent4>
    <a:accent5>
      <a:srgbClr val="E2E2CA"/>
    </a:accent5>
    <a:accent6>
      <a:srgbClr val="E70000"/>
    </a:accent6>
    <a:hlink>
      <a:srgbClr val="990033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1230</TotalTime>
  <Words>1123</Words>
  <Application>Microsoft Office PowerPoint</Application>
  <PresentationFormat>On-screen Show (4:3)</PresentationFormat>
  <Paragraphs>199</Paragraphs>
  <Slides>16</Slides>
  <Notes>13</Notes>
  <HiddenSlides>3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Layers</vt:lpstr>
      <vt:lpstr>1_Layers</vt:lpstr>
      <vt:lpstr>Clip</vt:lpstr>
      <vt:lpstr>Medical Chemistry</vt:lpstr>
      <vt:lpstr>Learning Outcomes</vt:lpstr>
      <vt:lpstr>Definitions</vt:lpstr>
      <vt:lpstr>Types of Solutions</vt:lpstr>
      <vt:lpstr>Characteristics of Solutions</vt:lpstr>
      <vt:lpstr>Concentration Units 1</vt:lpstr>
      <vt:lpstr>Concentration Units 2</vt:lpstr>
      <vt:lpstr>PowerPoint Presentation</vt:lpstr>
      <vt:lpstr>PowerPoint Presentation</vt:lpstr>
      <vt:lpstr>PowerPoint Presentation</vt:lpstr>
      <vt:lpstr>Concentration Units 3</vt:lpstr>
      <vt:lpstr>Example: An IV soln is prepared by dissolving 5.0 g glucose (C6H12O6) in dist. H2O to make 100 mL  soln. Calculate (a) molarity M, (b) % m/v, and (c) ppm of the IV soln.</vt:lpstr>
      <vt:lpstr>Dilution</vt:lpstr>
      <vt:lpstr>Example: How do we prepare 200 mL of a 3.5 M soln of acetic acid if we have a bottle of conc acetic acid (6.0 M) ?</vt:lpstr>
      <vt:lpstr>How H2O Dissolves Ionic Compounds </vt:lpstr>
      <vt:lpstr>How H2O Dissolves Covalent Compounds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Medical Chemistry</dc:title>
  <dc:creator>user</dc:creator>
  <cp:lastModifiedBy>SaharMsAdham</cp:lastModifiedBy>
  <cp:revision>88</cp:revision>
  <dcterms:created xsi:type="dcterms:W3CDTF">2012-07-16T08:17:46Z</dcterms:created>
  <dcterms:modified xsi:type="dcterms:W3CDTF">2018-10-03T17:07:37Z</dcterms:modified>
</cp:coreProperties>
</file>