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82" r:id="rId1"/>
  </p:sldMasterIdLst>
  <p:notesMasterIdLst>
    <p:notesMasterId r:id="rId13"/>
  </p:notesMasterIdLst>
  <p:sldIdLst>
    <p:sldId id="281" r:id="rId2"/>
    <p:sldId id="266" r:id="rId3"/>
    <p:sldId id="282" r:id="rId4"/>
    <p:sldId id="259" r:id="rId5"/>
    <p:sldId id="283" r:id="rId6"/>
    <p:sldId id="267" r:id="rId7"/>
    <p:sldId id="284" r:id="rId8"/>
    <p:sldId id="276" r:id="rId9"/>
    <p:sldId id="277" r:id="rId10"/>
    <p:sldId id="278" r:id="rId11"/>
    <p:sldId id="279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11" d="100"/>
          <a:sy n="111" d="100"/>
        </p:scale>
        <p:origin x="1080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BFCBBCA-595D-44EA-BE8E-9001CFA57772}" type="datetimeFigureOut">
              <a:rPr lang="ar-SA" smtClean="0"/>
              <a:t>24/05/1439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C4634F-1323-4E8C-9CE4-1EEBBC0993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2832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4634F-1323-4E8C-9CE4-1EEBBC0993F6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9596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9ABEEB2-2416-43AF-9D1B-59C18F47BF00}" type="uaqdatetime1">
              <a:rPr lang="ar-SA" smtClean="0"/>
              <a:t>23/05/1439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00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51C8-3AB2-497A-A3BA-127E595870D9}" type="uaqdatetime1">
              <a:rPr lang="ar-SA" smtClean="0"/>
              <a:t>23/05/1439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451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CD13-E1D1-4D6C-AEB1-B5362AF7EC1B}" type="uaqdatetime1">
              <a:rPr lang="ar-SA" smtClean="0"/>
              <a:t>23/05/1439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235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C866-1901-4D83-B205-B5C469012745}" type="uaqdatetime1">
              <a:rPr lang="ar-SA" smtClean="0"/>
              <a:t>23/05/1439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011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DFBE-1B99-442A-B53F-C8FDC5A2CFFE}" type="uaqdatetime1">
              <a:rPr lang="ar-SA" smtClean="0"/>
              <a:t>23/05/1439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761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69FE-B410-43D8-899A-0FE292F5341C}" type="uaqdatetime1">
              <a:rPr lang="ar-SA" smtClean="0"/>
              <a:t>23/05/1439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4854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6546-613D-47F1-9A24-418E8AD93755}" type="uaqdatetime1">
              <a:rPr lang="ar-SA" smtClean="0"/>
              <a:t>23/05/1439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68629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63CB-E5A8-4AA3-B579-57CBDF8BDD9E}" type="uaqdatetime1">
              <a:rPr lang="ar-SA" smtClean="0"/>
              <a:t>23/05/1439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7994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A83E-C05A-4EFE-A2DB-C691177E297C}" type="uaqdatetime1">
              <a:rPr lang="ar-SA" smtClean="0"/>
              <a:t>23/05/1439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927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56D80-F80E-46C0-8585-03C9181F631C}" type="uaqdatetime1">
              <a:rPr lang="ar-SA" smtClean="0"/>
              <a:t>23/05/1439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6941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143F-B5AE-4897-9154-C9B77A2EFA79}" type="uaqdatetime1">
              <a:rPr lang="ar-SA" smtClean="0"/>
              <a:t>23/05/1439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60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4FE7FC-CF05-47E7-8775-686E72727E90}" type="uaqdatetime1">
              <a:rPr lang="ar-SA" smtClean="0"/>
              <a:t>23/05/1439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8E98279-88D2-4D27-9C85-180A7252E348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74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</p:sldLayoutIdLst>
  <p:hf hdr="0" ftr="0" dt="0"/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47664" y="1412776"/>
            <a:ext cx="6620968" cy="162115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ar-SA" sz="54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سا</a:t>
            </a:r>
            <a:r>
              <a:rPr lang="ar-EG" sz="5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دسًا: ملء الاستمارات</a:t>
            </a:r>
            <a:endParaRPr lang="ar-SA" sz="5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79247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5" t="2292" r="4004" b="-1"/>
          <a:stretch/>
        </p:blipFill>
        <p:spPr>
          <a:xfrm>
            <a:off x="179512" y="44624"/>
            <a:ext cx="8856984" cy="670040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6430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5" t="8003" b="15844"/>
          <a:stretch/>
        </p:blipFill>
        <p:spPr>
          <a:xfrm>
            <a:off x="107504" y="44624"/>
            <a:ext cx="8928992" cy="670040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360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24127" y="131993"/>
            <a:ext cx="6351730" cy="108012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ar-SA" sz="5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5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5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تعريفها</a:t>
            </a:r>
            <a:r>
              <a:rPr lang="ar-SA" sz="5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5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SA" sz="5400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1484784"/>
            <a:ext cx="7920880" cy="498756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من حيث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التعريف اللغوي لكلمة استمارة نجد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أنها عرفت في المعاجم اللغوية كلسان العرب، يقول ابن منظور: «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وآمره في أمره، وأمره </a:t>
            </a:r>
            <a:r>
              <a:rPr lang="ar-SA" sz="2800" b="1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واستأمره</a:t>
            </a:r>
            <a:r>
              <a:rPr lang="ar-SA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شاوره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»، 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وفكرة ملء الاستمارة قائمة على فكرة المشاورة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ومحاولة صاحب العرض معرفة ما يريده صاحب الطلب منه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واستيضاح أحواله ورغباته، وتكوين تصور عنه، ولهما كليهما مجال للاختيار في بعض الأحيان؛ فليس كل طلب يجاب، ولا كل استشارة ملزمة للمشار عليه.</a:t>
            </a:r>
          </a:p>
          <a:p>
            <a:pPr>
              <a:lnSpc>
                <a:spcPct val="150000"/>
              </a:lnSpc>
            </a:pP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346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27584" y="1052736"/>
            <a:ext cx="7503742" cy="441150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3200" b="1" u="sng" dirty="0" smtClean="0">
                <a:solidFill>
                  <a:srgbClr val="FF0000"/>
                </a:solidFill>
              </a:rPr>
              <a:t>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ولدراسة الاستمارات وكيفية ملئها شقان رئيسان هما:</a:t>
            </a:r>
          </a:p>
          <a:p>
            <a:pPr marL="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ar-EG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أساليب تصميم الاستمارات من قبل صاحب العرض</a:t>
            </a:r>
            <a:r>
              <a:rPr lang="en-US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كيفي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ملئها من قبل صاحب الطلب</a:t>
            </a:r>
            <a:r>
              <a:rPr lang="en-US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200" b="1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0168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764344" cy="115212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تعليمات مهمة يجب التنبه إليها عند ملء الاستمارة</a:t>
            </a:r>
            <a:endParaRPr lang="ar-SA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69296" y="1484784"/>
            <a:ext cx="8280920" cy="452741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ar-SA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أولًا</a:t>
            </a: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يجب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معرفة نوع الاستمارة </a:t>
            </a: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والهدف منها وقراءة التعليمات المصاحبة لها قبل ملئها.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ar-SA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ثانيًا</a:t>
            </a: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تعبئة الحقول بشكل كامل </a:t>
            </a: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وخاصة الإجباري منها.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ثالثًا</a:t>
            </a: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تذكر أن الاستمارة وثيقة رسمية</a:t>
            </a: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وأنت مسؤول قانونيًا وأخلاقيًا عما تكتبه فيها، وغالبًا ما تختم بعبارة إقرار وتعهد، لذا ينبغي التنبه إلى ما تقر به.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ar-SA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رابعًا</a:t>
            </a: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</a:t>
            </a:r>
            <a:r>
              <a:rPr lang="ar-SA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كتابة البيانات حسب حجم الفراغ </a:t>
            </a:r>
            <a:r>
              <a:rPr lang="ar-SA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المخصص لها.</a:t>
            </a:r>
            <a:endParaRPr lang="ar-SA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985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412776"/>
            <a:ext cx="8136904" cy="446449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يُطلب منك ملء استمارة معينة؛ لأغراض مختلفة وبأحجام متعددة مثل: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EG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استمارة مخصصة في كل سنة دراسية</a:t>
            </a:r>
            <a:r>
              <a:rPr lang="en-US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عند طلب الالتحاق بالجامعة</a:t>
            </a:r>
            <a:r>
              <a:rPr lang="en-US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32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وقد تكون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الاستمارة إلكترونية</a:t>
            </a:r>
            <a:r>
              <a:rPr lang="en-US" sz="32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32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 </a:t>
            </a:r>
            <a:r>
              <a:rPr lang="ar-EG" sz="32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بعض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الاستمارات تكون قصيرة وواضحة </a:t>
            </a:r>
            <a:r>
              <a:rPr lang="ar-EG" sz="32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ومحددة 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مما يغنيك عن الاحتياج إلى دراسة نظرية ترشدك إلى كيفية ملئها</a:t>
            </a:r>
            <a:r>
              <a:rPr lang="en-US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5</a:t>
            </a:fld>
            <a:endParaRPr lang="ar-SA"/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344816" cy="108012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EG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أين يمكن أن تواجه بطلب ملء الاستمارة؟</a:t>
            </a:r>
            <a:endParaRPr lang="ar-SA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0453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3568" y="908720"/>
            <a:ext cx="7992887" cy="525658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الاسم: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يكتب حسب المطلوب في الاستمارة إما ثلاثيًا أو رباعيًا أو كاملًا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باللغة العربية أو باللغة الإنجليزية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الحالة الاجتماعية: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وتسجل كما هي مقيدة في سجل الأحوال المدنية.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تاريخ الميلاد: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يكتب وفق المطلوب بالميلادي أو الهجري كما هو مدون في السجل المدني</a:t>
            </a:r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وجواز السفر</a:t>
            </a:r>
            <a:r>
              <a:rPr lang="en-US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بيانات التواصل: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أرقام الهاتف أو الجوال، أو العنوان البريدي، أو عنوان البريد الإلكتروني، ويشترط أن تكون صحيحة.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6</a:t>
            </a:fld>
            <a:endParaRPr lang="ar-SA"/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1043608" y="44624"/>
            <a:ext cx="7344816" cy="7920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أقسام الاستمارة أو أجزاؤها</a:t>
            </a:r>
            <a:endParaRPr lang="ar-SA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88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518457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المؤهلات </a:t>
            </a: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العلمية: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وتشمل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نوع المؤهل،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ودرجته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العلمية،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والتخصص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المعرفي،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واسم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المؤسسة المانحة،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ومكانها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وتاريخ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الحصول على المؤهل.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وتسجل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بالترتيب فيبدأ ب</a:t>
            </a:r>
            <a:r>
              <a:rPr lang="ar-SA" sz="28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الأحدث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منها زمنًا ثم الذي قبله وهكذا.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المعرفون</a:t>
            </a: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وهم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الأشخاص الذين يمكن الاتصال بهم في الحالات الطارئة.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غالبًا </a:t>
            </a: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يكون في نهاية الاستمارة عبارة إقرار أو تعهد بأن المعلومات المكتوبة صحيحة؛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وعلى صاحبها التأكد من صحة البيانات والتوقيع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وكتابة التاريخ 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الخانة المخصصة. </a:t>
            </a:r>
          </a:p>
          <a:p>
            <a:pPr>
              <a:lnSpc>
                <a:spcPct val="150000"/>
              </a:lnSpc>
            </a:pPr>
            <a:endParaRPr lang="ar-SA" sz="28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9590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" t="28945" b="27267"/>
          <a:stretch/>
        </p:blipFill>
        <p:spPr>
          <a:xfrm>
            <a:off x="179512" y="188640"/>
            <a:ext cx="8784976" cy="6408712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496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6" t="2292" r="9717" b="4420"/>
          <a:stretch/>
        </p:blipFill>
        <p:spPr>
          <a:xfrm>
            <a:off x="107504" y="44624"/>
            <a:ext cx="8928992" cy="670040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8279-88D2-4D27-9C85-180A7252E348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801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687</TotalTime>
  <Words>412</Words>
  <Application>Microsoft Office PowerPoint</Application>
  <PresentationFormat>عرض على الشاشة (3:4)‏</PresentationFormat>
  <Paragraphs>41</Paragraphs>
  <Slides>11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9" baseType="lpstr">
      <vt:lpstr>Arial</vt:lpstr>
      <vt:lpstr>Calibri</vt:lpstr>
      <vt:lpstr>Traditional Arabic</vt:lpstr>
      <vt:lpstr>Tw Cen MT</vt:lpstr>
      <vt:lpstr>Tw Cen MT Condensed</vt:lpstr>
      <vt:lpstr>Wingdings</vt:lpstr>
      <vt:lpstr>Wingdings 3</vt:lpstr>
      <vt:lpstr>تكامل</vt:lpstr>
      <vt:lpstr>سادسًا: ملء الاستمارات</vt:lpstr>
      <vt:lpstr> تعريفها </vt:lpstr>
      <vt:lpstr>عرض تقديمي في PowerPoint</vt:lpstr>
      <vt:lpstr>تعليمات مهمة يجب التنبه إليها عند ملء الاستمارة</vt:lpstr>
      <vt:lpstr>أين يمكن أن تواجه بطلب ملء الاستمارة؟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pmna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خامسًا: كلمات الشكر و التهنئة</dc:title>
  <dc:creator>user</dc:creator>
  <cp:lastModifiedBy>MAC BOOK PRO</cp:lastModifiedBy>
  <cp:revision>45</cp:revision>
  <dcterms:created xsi:type="dcterms:W3CDTF">2018-01-27T17:48:48Z</dcterms:created>
  <dcterms:modified xsi:type="dcterms:W3CDTF">2018-02-09T00:27:27Z</dcterms:modified>
</cp:coreProperties>
</file>