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0" r:id="rId1"/>
  </p:sldMasterIdLst>
  <p:notesMasterIdLst>
    <p:notesMasterId r:id="rId34"/>
  </p:notesMasterIdLst>
  <p:sldIdLst>
    <p:sldId id="256" r:id="rId2"/>
    <p:sldId id="261" r:id="rId3"/>
    <p:sldId id="263" r:id="rId4"/>
    <p:sldId id="264" r:id="rId5"/>
    <p:sldId id="265" r:id="rId6"/>
    <p:sldId id="282" r:id="rId7"/>
    <p:sldId id="302" r:id="rId8"/>
    <p:sldId id="283" r:id="rId9"/>
    <p:sldId id="284" r:id="rId10"/>
    <p:sldId id="285" r:id="rId11"/>
    <p:sldId id="292" r:id="rId12"/>
    <p:sldId id="268" r:id="rId13"/>
    <p:sldId id="271" r:id="rId14"/>
    <p:sldId id="272" r:id="rId15"/>
    <p:sldId id="294" r:id="rId16"/>
    <p:sldId id="295" r:id="rId17"/>
    <p:sldId id="308" r:id="rId18"/>
    <p:sldId id="309" r:id="rId19"/>
    <p:sldId id="274" r:id="rId20"/>
    <p:sldId id="287" r:id="rId21"/>
    <p:sldId id="290" r:id="rId22"/>
    <p:sldId id="291" r:id="rId23"/>
    <p:sldId id="297" r:id="rId24"/>
    <p:sldId id="298" r:id="rId25"/>
    <p:sldId id="299" r:id="rId26"/>
    <p:sldId id="276" r:id="rId27"/>
    <p:sldId id="303" r:id="rId28"/>
    <p:sldId id="306" r:id="rId29"/>
    <p:sldId id="301" r:id="rId30"/>
    <p:sldId id="307" r:id="rId31"/>
    <p:sldId id="304"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2B678"/>
    <a:srgbClr val="6FBF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1236" y="-222"/>
      </p:cViewPr>
      <p:guideLst>
        <p:guide orient="horz" pos="2160"/>
        <p:guide pos="2880"/>
      </p:guideLst>
    </p:cSldViewPr>
  </p:slideViewPr>
  <p:outlineViewPr>
    <p:cViewPr>
      <p:scale>
        <a:sx n="33" d="100"/>
        <a:sy n="33" d="100"/>
      </p:scale>
      <p:origin x="0" y="103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lgn="ctr" rtl="1">
              <a:defRPr lang="ar-SA" sz="2000" b="1" i="0" u="none" strike="noStrike" kern="1200" baseline="0" dirty="0">
                <a:solidFill>
                  <a:srgbClr val="000000"/>
                </a:solidFill>
                <a:latin typeface="+mn-lt"/>
                <a:ea typeface="+mn-ea"/>
                <a:cs typeface="+mn-cs"/>
              </a:defRPr>
            </a:pPr>
            <a:r>
              <a:rPr lang="ar-SA" sz="2000" b="1" i="0" u="none" strike="noStrike" kern="1200" baseline="0" dirty="0" smtClean="0">
                <a:solidFill>
                  <a:schemeClr val="accent2">
                    <a:lumMod val="75000"/>
                  </a:schemeClr>
                </a:solidFill>
                <a:latin typeface="+mn-lt"/>
                <a:ea typeface="+mn-ea"/>
                <a:cs typeface="+mn-cs"/>
              </a:rPr>
              <a:t>أعداد </a:t>
            </a:r>
            <a:r>
              <a:rPr lang="ar-SA" sz="2000" b="1" i="0" u="none" strike="noStrike" kern="1200" baseline="0" dirty="0">
                <a:solidFill>
                  <a:schemeClr val="accent2">
                    <a:lumMod val="75000"/>
                  </a:schemeClr>
                </a:solidFill>
                <a:latin typeface="+mn-lt"/>
                <a:ea typeface="+mn-ea"/>
                <a:cs typeface="+mn-cs"/>
              </a:rPr>
              <a:t>الحوادث المرورية في قطاع غزة من الفترة من 1995-2011</a:t>
            </a:r>
          </a:p>
        </c:rich>
      </c:tx>
      <c:layout>
        <c:manualLayout>
          <c:xMode val="edge"/>
          <c:yMode val="edge"/>
          <c:x val="0.16357986501687291"/>
          <c:y val="1.1482939632545937E-2"/>
        </c:manualLayout>
      </c:layout>
    </c:title>
    <c:plotArea>
      <c:layout>
        <c:manualLayout>
          <c:layoutTarget val="inner"/>
          <c:xMode val="edge"/>
          <c:yMode val="edge"/>
          <c:x val="0.13402811717500829"/>
          <c:y val="8.9785587463331776E-2"/>
          <c:w val="0.81999487133073889"/>
          <c:h val="0.78846205805156699"/>
        </c:manualLayout>
      </c:layout>
      <c:lineChart>
        <c:grouping val="standard"/>
        <c:ser>
          <c:idx val="0"/>
          <c:order val="0"/>
          <c:tx>
            <c:v>اعداد الحوادث</c:v>
          </c:tx>
          <c:marker>
            <c:symbol val="none"/>
          </c:marker>
          <c:cat>
            <c:numRef>
              <c:f>ورقة1!$A$3:$A$19</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ورقة1!$B$3:$B$19</c:f>
              <c:numCache>
                <c:formatCode>General</c:formatCode>
                <c:ptCount val="17"/>
                <c:pt idx="0">
                  <c:v>1721</c:v>
                </c:pt>
                <c:pt idx="1">
                  <c:v>1624</c:v>
                </c:pt>
                <c:pt idx="2">
                  <c:v>1891</c:v>
                </c:pt>
                <c:pt idx="3">
                  <c:v>2033</c:v>
                </c:pt>
                <c:pt idx="4">
                  <c:v>2156</c:v>
                </c:pt>
                <c:pt idx="5">
                  <c:v>1985</c:v>
                </c:pt>
                <c:pt idx="6">
                  <c:v>1556</c:v>
                </c:pt>
                <c:pt idx="7">
                  <c:v>1504</c:v>
                </c:pt>
                <c:pt idx="8">
                  <c:v>1778</c:v>
                </c:pt>
                <c:pt idx="9">
                  <c:v>1786</c:v>
                </c:pt>
                <c:pt idx="10">
                  <c:v>1939</c:v>
                </c:pt>
                <c:pt idx="11">
                  <c:v>1329</c:v>
                </c:pt>
                <c:pt idx="12">
                  <c:v>842</c:v>
                </c:pt>
                <c:pt idx="13">
                  <c:v>755</c:v>
                </c:pt>
                <c:pt idx="14">
                  <c:v>2277</c:v>
                </c:pt>
                <c:pt idx="15">
                  <c:v>5266</c:v>
                </c:pt>
                <c:pt idx="16">
                  <c:v>10089</c:v>
                </c:pt>
              </c:numCache>
            </c:numRef>
          </c:val>
        </c:ser>
        <c:dLbls/>
        <c:marker val="1"/>
        <c:axId val="111919488"/>
        <c:axId val="111920256"/>
      </c:lineChart>
      <c:catAx>
        <c:axId val="111919488"/>
        <c:scaling>
          <c:orientation val="minMax"/>
        </c:scaling>
        <c:axPos val="b"/>
        <c:title>
          <c:tx>
            <c:rich>
              <a:bodyPr/>
              <a:lstStyle/>
              <a:p>
                <a:pPr>
                  <a:defRPr sz="2000"/>
                </a:pPr>
                <a:r>
                  <a:rPr lang="ar-SA" sz="2000"/>
                  <a:t>السنة</a:t>
                </a:r>
              </a:p>
            </c:rich>
          </c:tx>
          <c:layout/>
        </c:title>
        <c:numFmt formatCode="General" sourceLinked="1"/>
        <c:majorTickMark val="none"/>
        <c:tickLblPos val="nextTo"/>
        <c:crossAx val="111920256"/>
        <c:crosses val="autoZero"/>
        <c:auto val="1"/>
        <c:lblAlgn val="ctr"/>
        <c:lblOffset val="100"/>
      </c:catAx>
      <c:valAx>
        <c:axId val="111920256"/>
        <c:scaling>
          <c:orientation val="minMax"/>
        </c:scaling>
        <c:axPos val="l"/>
        <c:majorGridlines/>
        <c:title>
          <c:tx>
            <c:rich>
              <a:bodyPr/>
              <a:lstStyle/>
              <a:p>
                <a:pPr>
                  <a:defRPr sz="2000"/>
                </a:pPr>
                <a:r>
                  <a:rPr lang="ar-SA" sz="2000" dirty="0"/>
                  <a:t>إ</a:t>
                </a:r>
                <a:r>
                  <a:rPr lang="ar-SA" sz="2000" dirty="0" smtClean="0"/>
                  <a:t>جمالي</a:t>
                </a:r>
                <a:r>
                  <a:rPr lang="ar-SA" sz="2000" baseline="0" dirty="0" smtClean="0"/>
                  <a:t> </a:t>
                </a:r>
                <a:r>
                  <a:rPr lang="ar-SA" sz="2000" baseline="0" dirty="0"/>
                  <a:t>أ</a:t>
                </a:r>
                <a:r>
                  <a:rPr lang="ar-SA" sz="2000" baseline="0" dirty="0" smtClean="0"/>
                  <a:t>عداد </a:t>
                </a:r>
                <a:r>
                  <a:rPr lang="ar-SA" sz="2000" baseline="0" dirty="0"/>
                  <a:t>الحوادث</a:t>
                </a:r>
                <a:endParaRPr lang="ar-SA" sz="2000" dirty="0"/>
              </a:p>
            </c:rich>
          </c:tx>
          <c:layout/>
        </c:title>
        <c:numFmt formatCode="General" sourceLinked="1"/>
        <c:majorTickMark val="none"/>
        <c:tickLblPos val="nextTo"/>
        <c:crossAx val="11191948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lgn="ctr" rtl="1">
              <a:defRPr lang="ar-SA" sz="2000" b="1" i="0" u="none" strike="noStrike" kern="1200" baseline="0" dirty="0">
                <a:solidFill>
                  <a:schemeClr val="accent2">
                    <a:lumMod val="75000"/>
                  </a:schemeClr>
                </a:solidFill>
                <a:latin typeface="+mn-lt"/>
                <a:ea typeface="+mn-ea"/>
                <a:cs typeface="+mn-cs"/>
              </a:defRPr>
            </a:pPr>
            <a:r>
              <a:rPr lang="ar-SA" sz="2000" b="1" i="0" u="none" strike="noStrike" kern="1200" baseline="0" dirty="0" smtClean="0">
                <a:solidFill>
                  <a:schemeClr val="accent2">
                    <a:lumMod val="75000"/>
                  </a:schemeClr>
                </a:solidFill>
                <a:latin typeface="+mn-lt"/>
                <a:ea typeface="+mn-ea"/>
                <a:cs typeface="+mn-cs"/>
              </a:rPr>
              <a:t>إجمالي أعداد الإصابات الناجمة عن الحوادث المرورية في قطاع غزة من الفترة من 1995-2011</a:t>
            </a:r>
            <a:endParaRPr lang="ar-SA" sz="2000" b="1" i="0" u="none" strike="noStrike" kern="1200" baseline="0" dirty="0">
              <a:solidFill>
                <a:schemeClr val="accent2">
                  <a:lumMod val="75000"/>
                </a:schemeClr>
              </a:solidFill>
              <a:latin typeface="+mn-lt"/>
              <a:ea typeface="+mn-ea"/>
              <a:cs typeface="+mn-cs"/>
            </a:endParaRPr>
          </a:p>
        </c:rich>
      </c:tx>
      <c:layout>
        <c:manualLayout>
          <c:xMode val="edge"/>
          <c:yMode val="edge"/>
          <c:x val="0.11669522927281152"/>
          <c:y val="1.3513515910036872E-2"/>
        </c:manualLayout>
      </c:layout>
    </c:title>
    <c:plotArea>
      <c:layout/>
      <c:lineChart>
        <c:grouping val="standard"/>
        <c:ser>
          <c:idx val="0"/>
          <c:order val="0"/>
          <c:tx>
            <c:v>اعداد الاصابات</c:v>
          </c:tx>
          <c:marker>
            <c:symbol val="none"/>
          </c:marker>
          <c:cat>
            <c:numRef>
              <c:f>ورقة1!$A$3:$A$19</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ورقة1!$G$3:$G$19</c:f>
              <c:numCache>
                <c:formatCode>General</c:formatCode>
                <c:ptCount val="17"/>
                <c:pt idx="0">
                  <c:v>1490</c:v>
                </c:pt>
                <c:pt idx="1">
                  <c:v>1542</c:v>
                </c:pt>
                <c:pt idx="2">
                  <c:v>2042</c:v>
                </c:pt>
                <c:pt idx="3">
                  <c:v>2314</c:v>
                </c:pt>
                <c:pt idx="4">
                  <c:v>2559</c:v>
                </c:pt>
                <c:pt idx="5">
                  <c:v>2087</c:v>
                </c:pt>
                <c:pt idx="6">
                  <c:v>1769</c:v>
                </c:pt>
                <c:pt idx="7">
                  <c:v>947</c:v>
                </c:pt>
                <c:pt idx="8">
                  <c:v>2974</c:v>
                </c:pt>
                <c:pt idx="9">
                  <c:v>1966</c:v>
                </c:pt>
                <c:pt idx="10">
                  <c:v>2379</c:v>
                </c:pt>
                <c:pt idx="11">
                  <c:v>1667</c:v>
                </c:pt>
                <c:pt idx="12">
                  <c:v>853</c:v>
                </c:pt>
                <c:pt idx="13">
                  <c:v>749</c:v>
                </c:pt>
                <c:pt idx="14">
                  <c:v>765</c:v>
                </c:pt>
                <c:pt idx="15">
                  <c:v>2292</c:v>
                </c:pt>
                <c:pt idx="16">
                  <c:v>4332</c:v>
                </c:pt>
              </c:numCache>
            </c:numRef>
          </c:val>
        </c:ser>
        <c:dLbls/>
        <c:marker val="1"/>
        <c:axId val="113475584"/>
        <c:axId val="113477504"/>
      </c:lineChart>
      <c:catAx>
        <c:axId val="113475584"/>
        <c:scaling>
          <c:orientation val="minMax"/>
        </c:scaling>
        <c:axPos val="b"/>
        <c:title>
          <c:tx>
            <c:rich>
              <a:bodyPr/>
              <a:lstStyle/>
              <a:p>
                <a:pPr>
                  <a:defRPr sz="2000"/>
                </a:pPr>
                <a:r>
                  <a:rPr lang="ar-SA" sz="2000"/>
                  <a:t>السنة</a:t>
                </a:r>
              </a:p>
            </c:rich>
          </c:tx>
          <c:layout/>
        </c:title>
        <c:numFmt formatCode="General" sourceLinked="1"/>
        <c:majorTickMark val="none"/>
        <c:tickLblPos val="nextTo"/>
        <c:crossAx val="113477504"/>
        <c:crosses val="autoZero"/>
        <c:auto val="1"/>
        <c:lblAlgn val="ctr"/>
        <c:lblOffset val="100"/>
      </c:catAx>
      <c:valAx>
        <c:axId val="113477504"/>
        <c:scaling>
          <c:orientation val="minMax"/>
        </c:scaling>
        <c:axPos val="l"/>
        <c:majorGridlines/>
        <c:title>
          <c:tx>
            <c:rich>
              <a:bodyPr/>
              <a:lstStyle/>
              <a:p>
                <a:pPr>
                  <a:defRPr sz="2000"/>
                </a:pPr>
                <a:r>
                  <a:rPr lang="ar-SA" sz="2000" dirty="0"/>
                  <a:t>إ</a:t>
                </a:r>
                <a:r>
                  <a:rPr lang="ar-SA" sz="2000" dirty="0" smtClean="0"/>
                  <a:t>جمالي</a:t>
                </a:r>
                <a:r>
                  <a:rPr lang="ar-SA" sz="2000" baseline="0" dirty="0" smtClean="0"/>
                  <a:t> </a:t>
                </a:r>
                <a:r>
                  <a:rPr lang="ar-SA" sz="2000" baseline="0" dirty="0"/>
                  <a:t>أ</a:t>
                </a:r>
                <a:r>
                  <a:rPr lang="ar-SA" sz="2000" baseline="0" dirty="0" smtClean="0"/>
                  <a:t>عداد الإصابات</a:t>
                </a:r>
                <a:endParaRPr lang="ar-SA" sz="2000" dirty="0"/>
              </a:p>
            </c:rich>
          </c:tx>
          <c:layout/>
        </c:title>
        <c:numFmt formatCode="General" sourceLinked="1"/>
        <c:majorTickMark val="none"/>
        <c:tickLblPos val="nextTo"/>
        <c:crossAx val="11347558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lgn="ctr" rtl="1">
              <a:defRPr lang="ar-SA" sz="2000" b="1" i="0" u="none" strike="noStrike" kern="1200" baseline="0" dirty="0">
                <a:solidFill>
                  <a:schemeClr val="accent2">
                    <a:lumMod val="75000"/>
                  </a:schemeClr>
                </a:solidFill>
                <a:latin typeface="+mn-lt"/>
                <a:ea typeface="+mn-ea"/>
                <a:cs typeface="+mn-cs"/>
              </a:defRPr>
            </a:pPr>
            <a:r>
              <a:rPr lang="ar-SA" sz="2000" b="1" i="0" u="none" strike="noStrike" kern="1200" baseline="0" dirty="0" smtClean="0">
                <a:solidFill>
                  <a:schemeClr val="accent2">
                    <a:lumMod val="75000"/>
                  </a:schemeClr>
                </a:solidFill>
                <a:latin typeface="+mn-lt"/>
                <a:ea typeface="+mn-ea"/>
                <a:cs typeface="+mn-cs"/>
              </a:rPr>
              <a:t>إجمالي </a:t>
            </a:r>
            <a:r>
              <a:rPr lang="ar-SA" sz="2000" b="1" i="0" u="none" strike="noStrike" kern="1200" baseline="0" dirty="0">
                <a:solidFill>
                  <a:schemeClr val="accent2">
                    <a:lumMod val="75000"/>
                  </a:schemeClr>
                </a:solidFill>
                <a:latin typeface="+mn-lt"/>
                <a:ea typeface="+mn-ea"/>
                <a:cs typeface="+mn-cs"/>
              </a:rPr>
              <a:t>أ</a:t>
            </a:r>
            <a:r>
              <a:rPr lang="ar-SA" sz="2000" b="1" i="0" u="none" strike="noStrike" kern="1200" baseline="0" dirty="0" smtClean="0">
                <a:solidFill>
                  <a:schemeClr val="accent2">
                    <a:lumMod val="75000"/>
                  </a:schemeClr>
                </a:solidFill>
                <a:latin typeface="+mn-lt"/>
                <a:ea typeface="+mn-ea"/>
                <a:cs typeface="+mn-cs"/>
              </a:rPr>
              <a:t>عداد </a:t>
            </a:r>
            <a:r>
              <a:rPr lang="ar-SA" sz="2000" b="1" i="0" u="none" strike="noStrike" kern="1200" baseline="0" dirty="0">
                <a:solidFill>
                  <a:schemeClr val="accent2">
                    <a:lumMod val="75000"/>
                  </a:schemeClr>
                </a:solidFill>
                <a:latin typeface="+mn-lt"/>
                <a:ea typeface="+mn-ea"/>
                <a:cs typeface="+mn-cs"/>
              </a:rPr>
              <a:t>الوفيات الناجمة عن الحوادث المرورية في قطاع غزة من الفترة من 1995-2011</a:t>
            </a:r>
          </a:p>
        </c:rich>
      </c:tx>
      <c:layout/>
    </c:title>
    <c:plotArea>
      <c:layout>
        <c:manualLayout>
          <c:layoutTarget val="inner"/>
          <c:xMode val="edge"/>
          <c:yMode val="edge"/>
          <c:x val="9.4545710991733506E-2"/>
          <c:y val="0.15798701298701298"/>
          <c:w val="0.88832033262197363"/>
          <c:h val="0.73720421310972506"/>
        </c:manualLayout>
      </c:layout>
      <c:lineChart>
        <c:grouping val="standard"/>
        <c:ser>
          <c:idx val="0"/>
          <c:order val="0"/>
          <c:tx>
            <c:v>اعاد الوفيات</c:v>
          </c:tx>
          <c:marker>
            <c:symbol val="none"/>
          </c:marker>
          <c:cat>
            <c:numRef>
              <c:f>ورقة1!$A$3:$A$19</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ورقة1!$F$3:$F$19</c:f>
              <c:numCache>
                <c:formatCode>General</c:formatCode>
                <c:ptCount val="17"/>
                <c:pt idx="0">
                  <c:v>79</c:v>
                </c:pt>
                <c:pt idx="1">
                  <c:v>81</c:v>
                </c:pt>
                <c:pt idx="2">
                  <c:v>77</c:v>
                </c:pt>
                <c:pt idx="3">
                  <c:v>86</c:v>
                </c:pt>
                <c:pt idx="4">
                  <c:v>83</c:v>
                </c:pt>
                <c:pt idx="5">
                  <c:v>88</c:v>
                </c:pt>
                <c:pt idx="6">
                  <c:v>68</c:v>
                </c:pt>
                <c:pt idx="7">
                  <c:v>71</c:v>
                </c:pt>
                <c:pt idx="8">
                  <c:v>80</c:v>
                </c:pt>
                <c:pt idx="9">
                  <c:v>76</c:v>
                </c:pt>
                <c:pt idx="10">
                  <c:v>76</c:v>
                </c:pt>
                <c:pt idx="11">
                  <c:v>64</c:v>
                </c:pt>
                <c:pt idx="12">
                  <c:v>73</c:v>
                </c:pt>
                <c:pt idx="13">
                  <c:v>71</c:v>
                </c:pt>
                <c:pt idx="14">
                  <c:v>113</c:v>
                </c:pt>
                <c:pt idx="15">
                  <c:v>124</c:v>
                </c:pt>
                <c:pt idx="16">
                  <c:v>105</c:v>
                </c:pt>
              </c:numCache>
            </c:numRef>
          </c:val>
        </c:ser>
        <c:dLbls/>
        <c:marker val="1"/>
        <c:axId val="116496640"/>
        <c:axId val="116507008"/>
      </c:lineChart>
      <c:catAx>
        <c:axId val="116496640"/>
        <c:scaling>
          <c:orientation val="minMax"/>
        </c:scaling>
        <c:axPos val="b"/>
        <c:title>
          <c:tx>
            <c:rich>
              <a:bodyPr/>
              <a:lstStyle/>
              <a:p>
                <a:pPr>
                  <a:defRPr sz="2000"/>
                </a:pPr>
                <a:r>
                  <a:rPr lang="ar-SA" sz="2000"/>
                  <a:t>السنة</a:t>
                </a:r>
              </a:p>
            </c:rich>
          </c:tx>
          <c:layout/>
        </c:title>
        <c:numFmt formatCode="General" sourceLinked="1"/>
        <c:majorTickMark val="none"/>
        <c:tickLblPos val="nextTo"/>
        <c:crossAx val="116507008"/>
        <c:crosses val="autoZero"/>
        <c:auto val="1"/>
        <c:lblAlgn val="ctr"/>
        <c:lblOffset val="100"/>
      </c:catAx>
      <c:valAx>
        <c:axId val="116507008"/>
        <c:scaling>
          <c:orientation val="minMax"/>
        </c:scaling>
        <c:axPos val="l"/>
        <c:majorGridlines/>
        <c:title>
          <c:tx>
            <c:rich>
              <a:bodyPr/>
              <a:lstStyle/>
              <a:p>
                <a:pPr>
                  <a:defRPr sz="2000"/>
                </a:pPr>
                <a:r>
                  <a:rPr lang="ar-SA" sz="2000" dirty="0"/>
                  <a:t>إ</a:t>
                </a:r>
                <a:r>
                  <a:rPr lang="ar-SA" sz="2000" dirty="0" smtClean="0"/>
                  <a:t>جمالي</a:t>
                </a:r>
                <a:r>
                  <a:rPr lang="ar-SA" sz="2000" baseline="0" dirty="0" smtClean="0"/>
                  <a:t> </a:t>
                </a:r>
                <a:r>
                  <a:rPr lang="ar-SA" sz="2000" baseline="0" dirty="0"/>
                  <a:t>أ</a:t>
                </a:r>
                <a:r>
                  <a:rPr lang="ar-SA" sz="2000" baseline="0" dirty="0" smtClean="0"/>
                  <a:t>عداد الإصابات</a:t>
                </a:r>
                <a:endParaRPr lang="ar-SA" sz="2000" dirty="0"/>
              </a:p>
            </c:rich>
          </c:tx>
          <c:layout/>
        </c:title>
        <c:numFmt formatCode="General" sourceLinked="1"/>
        <c:majorTickMark val="none"/>
        <c:tickLblPos val="nextTo"/>
        <c:crossAx val="11649664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rtl="1">
              <a:defRPr sz="2000"/>
            </a:pPr>
            <a:r>
              <a:rPr lang="ar-SA" sz="2000" b="1" i="0" u="none" strike="noStrike" kern="1200" baseline="0" dirty="0">
                <a:solidFill>
                  <a:schemeClr val="accent2">
                    <a:lumMod val="75000"/>
                  </a:schemeClr>
                </a:solidFill>
                <a:latin typeface="+mn-lt"/>
                <a:ea typeface="+mn-ea"/>
                <a:cs typeface="+mn-cs"/>
              </a:rPr>
              <a:t>نسبة الوفيات الناجمة عن الدراجات النارية و المركبات في قطاع غزة من الفترة من 2009 حتى 05/2012 </a:t>
            </a:r>
          </a:p>
        </c:rich>
      </c:tx>
      <c:layout/>
    </c:title>
    <c:plotArea>
      <c:layout>
        <c:manualLayout>
          <c:layoutTarget val="inner"/>
          <c:xMode val="edge"/>
          <c:yMode val="edge"/>
          <c:x val="8.3555068588124656E-2"/>
          <c:y val="0.1864345706786652"/>
          <c:w val="0.90229398801564886"/>
          <c:h val="0.58565466816647915"/>
        </c:manualLayout>
      </c:layout>
      <c:lineChart>
        <c:grouping val="standard"/>
        <c:ser>
          <c:idx val="0"/>
          <c:order val="0"/>
          <c:tx>
            <c:v>وفيات" دراجات نارية"</c:v>
          </c:tx>
          <c:cat>
            <c:strRef>
              <c:f>(ورقة2!$A$3,ورقة2!$A$5,ورقة2!$A$7,ورقة2!$A$9)</c:f>
              <c:strCache>
                <c:ptCount val="4"/>
                <c:pt idx="0">
                  <c:v>2009</c:v>
                </c:pt>
                <c:pt idx="1">
                  <c:v>2010</c:v>
                </c:pt>
                <c:pt idx="2">
                  <c:v>2011</c:v>
                </c:pt>
                <c:pt idx="3">
                  <c:v>حتى 5/2012</c:v>
                </c:pt>
              </c:strCache>
            </c:strRef>
          </c:cat>
          <c:val>
            <c:numRef>
              <c:f>(ورقة2!$J$4,ورقة2!$J$6,ورقة2!$J$8,ورقة2!$J$10)</c:f>
              <c:numCache>
                <c:formatCode>0.0</c:formatCode>
                <c:ptCount val="4"/>
                <c:pt idx="0">
                  <c:v>24.778761061946902</c:v>
                </c:pt>
                <c:pt idx="1">
                  <c:v>28.225806451612907</c:v>
                </c:pt>
                <c:pt idx="2">
                  <c:v>23.8095238095238</c:v>
                </c:pt>
                <c:pt idx="3">
                  <c:v>28.125</c:v>
                </c:pt>
              </c:numCache>
            </c:numRef>
          </c:val>
        </c:ser>
        <c:ser>
          <c:idx val="1"/>
          <c:order val="1"/>
          <c:tx>
            <c:v>وفيات " مركبات"</c:v>
          </c:tx>
          <c:cat>
            <c:strRef>
              <c:f>(ورقة2!$A$3,ورقة2!$A$5,ورقة2!$A$7,ورقة2!$A$9)</c:f>
              <c:strCache>
                <c:ptCount val="4"/>
                <c:pt idx="0">
                  <c:v>2009</c:v>
                </c:pt>
                <c:pt idx="1">
                  <c:v>2010</c:v>
                </c:pt>
                <c:pt idx="2">
                  <c:v>2011</c:v>
                </c:pt>
                <c:pt idx="3">
                  <c:v>حتى 5/2012</c:v>
                </c:pt>
              </c:strCache>
            </c:strRef>
          </c:cat>
          <c:val>
            <c:numRef>
              <c:f>(ورقة2!$K$4,ورقة2!$K$6,ورقة2!$K$8,ورقة2!$K$10)</c:f>
              <c:numCache>
                <c:formatCode>0.0</c:formatCode>
                <c:ptCount val="4"/>
                <c:pt idx="0">
                  <c:v>75.221238938053077</c:v>
                </c:pt>
                <c:pt idx="1">
                  <c:v>71.774193548387117</c:v>
                </c:pt>
                <c:pt idx="2">
                  <c:v>76.190476190476161</c:v>
                </c:pt>
                <c:pt idx="3">
                  <c:v>71.874999999999986</c:v>
                </c:pt>
              </c:numCache>
            </c:numRef>
          </c:val>
        </c:ser>
        <c:dLbls/>
        <c:marker val="1"/>
        <c:axId val="125366656"/>
        <c:axId val="125368576"/>
      </c:lineChart>
      <c:catAx>
        <c:axId val="125366656"/>
        <c:scaling>
          <c:orientation val="minMax"/>
        </c:scaling>
        <c:axPos val="b"/>
        <c:title>
          <c:tx>
            <c:rich>
              <a:bodyPr/>
              <a:lstStyle/>
              <a:p>
                <a:pPr algn="ctr" rtl="1">
                  <a:defRPr/>
                </a:pPr>
                <a:r>
                  <a:rPr lang="ar-SA" dirty="0"/>
                  <a:t>السنة</a:t>
                </a:r>
              </a:p>
            </c:rich>
          </c:tx>
          <c:layout>
            <c:manualLayout>
              <c:xMode val="edge"/>
              <c:yMode val="edge"/>
              <c:x val="0.48208797603129805"/>
              <c:y val="0.84360517435320592"/>
            </c:manualLayout>
          </c:layout>
        </c:title>
        <c:tickLblPos val="nextTo"/>
        <c:txPr>
          <a:bodyPr/>
          <a:lstStyle/>
          <a:p>
            <a:pPr>
              <a:defRPr sz="1800"/>
            </a:pPr>
            <a:endParaRPr lang="en-US"/>
          </a:p>
        </c:txPr>
        <c:crossAx val="125368576"/>
        <c:crosses val="autoZero"/>
        <c:auto val="1"/>
        <c:lblAlgn val="ctr"/>
        <c:lblOffset val="100"/>
      </c:catAx>
      <c:valAx>
        <c:axId val="125368576"/>
        <c:scaling>
          <c:orientation val="minMax"/>
        </c:scaling>
        <c:axPos val="l"/>
        <c:majorGridlines/>
        <c:numFmt formatCode="0.0" sourceLinked="1"/>
        <c:tickLblPos val="nextTo"/>
        <c:txPr>
          <a:bodyPr/>
          <a:lstStyle/>
          <a:p>
            <a:pPr>
              <a:defRPr sz="1800"/>
            </a:pPr>
            <a:endParaRPr lang="en-US"/>
          </a:p>
        </c:txPr>
        <c:crossAx val="125366656"/>
        <c:crosses val="autoZero"/>
        <c:crossBetween val="between"/>
      </c:valAx>
    </c:plotArea>
    <c:legend>
      <c:legendPos val="b"/>
      <c:layout>
        <c:manualLayout>
          <c:xMode val="edge"/>
          <c:yMode val="edge"/>
          <c:x val="8.3363170405586093E-2"/>
          <c:y val="0.9150219347581553"/>
          <c:w val="0.84899692962907958"/>
          <c:h val="6.8311398575178109E-2"/>
        </c:manualLayout>
      </c:layout>
      <c:txPr>
        <a:bodyPr/>
        <a:lstStyle/>
        <a:p>
          <a:pPr algn="ctr" rtl="1">
            <a:defRPr/>
          </a:pPr>
          <a:endParaRPr lang="en-US"/>
        </a:p>
      </c:txPr>
    </c:legend>
    <c:plotVisOnly val="1"/>
    <c:dispBlanksAs val="gap"/>
  </c:chart>
  <c:txPr>
    <a:bodyPr/>
    <a:lstStyle/>
    <a:p>
      <a:pPr algn="ctr" rtl="1">
        <a:defRPr lang="en-US" sz="2000" b="1" i="0" u="none" strike="noStrike" kern="1200" baseline="0">
          <a:solidFill>
            <a:srgbClr val="000000"/>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36"/>
  <c:chart>
    <c:autoTitleDeleted val="1"/>
    <c:plotArea>
      <c:layout/>
      <c:barChart>
        <c:barDir val="col"/>
        <c:grouping val="clustered"/>
        <c:ser>
          <c:idx val="0"/>
          <c:order val="0"/>
          <c:cat>
            <c:strRef>
              <c:f>ورقة2!$B$14:$C$14</c:f>
              <c:strCache>
                <c:ptCount val="2"/>
                <c:pt idx="0">
                  <c:v>دراجات نارية</c:v>
                </c:pt>
                <c:pt idx="1">
                  <c:v>مركبات</c:v>
                </c:pt>
              </c:strCache>
            </c:strRef>
          </c:cat>
          <c:val>
            <c:numRef>
              <c:f>ورقة2!$B$15:$C$15</c:f>
              <c:numCache>
                <c:formatCode>General</c:formatCode>
                <c:ptCount val="2"/>
                <c:pt idx="0">
                  <c:v>24.852659234538088</c:v>
                </c:pt>
                <c:pt idx="1">
                  <c:v>19.009782562262373</c:v>
                </c:pt>
              </c:numCache>
            </c:numRef>
          </c:val>
        </c:ser>
        <c:dLbls/>
        <c:axId val="125603840"/>
        <c:axId val="125605760"/>
      </c:barChart>
      <c:catAx>
        <c:axId val="125603840"/>
        <c:scaling>
          <c:orientation val="minMax"/>
        </c:scaling>
        <c:axPos val="b"/>
        <c:title>
          <c:tx>
            <c:rich>
              <a:bodyPr/>
              <a:lstStyle/>
              <a:p>
                <a:pPr algn="ctr" rtl="1">
                  <a:defRPr/>
                </a:pPr>
                <a:r>
                  <a:rPr lang="ar-SA"/>
                  <a:t>نوع المركبة</a:t>
                </a:r>
              </a:p>
            </c:rich>
          </c:tx>
          <c:layout/>
        </c:title>
        <c:majorTickMark val="none"/>
        <c:tickLblPos val="nextTo"/>
        <c:crossAx val="125605760"/>
        <c:crosses val="autoZero"/>
        <c:auto val="1"/>
        <c:lblAlgn val="ctr"/>
        <c:lblOffset val="100"/>
      </c:catAx>
      <c:valAx>
        <c:axId val="125605760"/>
        <c:scaling>
          <c:orientation val="minMax"/>
        </c:scaling>
        <c:axPos val="l"/>
        <c:majorGridlines/>
        <c:title>
          <c:tx>
            <c:rich>
              <a:bodyPr/>
              <a:lstStyle/>
              <a:p>
                <a:pPr algn="ctr" rtl="1">
                  <a:defRPr/>
                </a:pPr>
                <a:r>
                  <a:rPr lang="ar-SA" dirty="0"/>
                  <a:t>الوفيات /</a:t>
                </a:r>
                <a:r>
                  <a:rPr lang="ar-SA" dirty="0" smtClean="0"/>
                  <a:t>10,000 </a:t>
                </a:r>
                <a:r>
                  <a:rPr lang="ar-SA" dirty="0"/>
                  <a:t>مركبة مسجلة</a:t>
                </a:r>
              </a:p>
            </c:rich>
          </c:tx>
          <c:layout/>
        </c:title>
        <c:numFmt formatCode="General" sourceLinked="1"/>
        <c:tickLblPos val="nextTo"/>
        <c:crossAx val="125603840"/>
        <c:crosses val="autoZero"/>
        <c:crossBetween val="between"/>
      </c:valAx>
    </c:plotArea>
    <c:plotVisOnly val="1"/>
    <c:dispBlanksAs val="gap"/>
  </c:chart>
  <c:txPr>
    <a:bodyPr/>
    <a:lstStyle/>
    <a:p>
      <a:pPr algn="ctr" rtl="1">
        <a:defRPr lang="en-US" sz="2000" b="1" i="0" u="none" strike="noStrike" kern="1200" baseline="0">
          <a:solidFill>
            <a:srgbClr val="000000"/>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v>الوفيات /100000 نسمة</c:v>
          </c:tx>
          <c:spPr>
            <a:solidFill>
              <a:srgbClr val="00B0F0"/>
            </a:solidFill>
          </c:spPr>
          <c:cat>
            <c:strRef>
              <c:f>ورقة3!$A$2:$A$9</c:f>
              <c:strCache>
                <c:ptCount val="8"/>
                <c:pt idx="0">
                  <c:v>قطاع غزة</c:v>
                </c:pt>
                <c:pt idx="1">
                  <c:v>الضفة الغربية</c:v>
                </c:pt>
                <c:pt idx="2">
                  <c:v>اسرائيل</c:v>
                </c:pt>
                <c:pt idx="3">
                  <c:v>مصر </c:v>
                </c:pt>
                <c:pt idx="4">
                  <c:v>الأردن</c:v>
                </c:pt>
                <c:pt idx="5">
                  <c:v>فرنسا</c:v>
                </c:pt>
                <c:pt idx="6">
                  <c:v>اليابان</c:v>
                </c:pt>
                <c:pt idx="7">
                  <c:v>الأرجنتين</c:v>
                </c:pt>
              </c:strCache>
            </c:strRef>
          </c:cat>
          <c:val>
            <c:numRef>
              <c:f>ورقة3!$C$2:$C$9</c:f>
              <c:numCache>
                <c:formatCode>General</c:formatCode>
                <c:ptCount val="8"/>
                <c:pt idx="0">
                  <c:v>7.9300000000000006</c:v>
                </c:pt>
                <c:pt idx="1">
                  <c:v>5.18</c:v>
                </c:pt>
                <c:pt idx="2">
                  <c:v>4.5999999999999996</c:v>
                </c:pt>
                <c:pt idx="3">
                  <c:v>41.6</c:v>
                </c:pt>
                <c:pt idx="4">
                  <c:v>34.200000000000003</c:v>
                </c:pt>
                <c:pt idx="5">
                  <c:v>6.84</c:v>
                </c:pt>
                <c:pt idx="6">
                  <c:v>4.5</c:v>
                </c:pt>
                <c:pt idx="7">
                  <c:v>12.6</c:v>
                </c:pt>
              </c:numCache>
            </c:numRef>
          </c:val>
        </c:ser>
        <c:ser>
          <c:idx val="1"/>
          <c:order val="1"/>
          <c:tx>
            <c:v>الوفيات/10000 مركبة مسجلة</c:v>
          </c:tx>
          <c:cat>
            <c:strRef>
              <c:f>ورقة3!$A$2:$A$9</c:f>
              <c:strCache>
                <c:ptCount val="8"/>
                <c:pt idx="0">
                  <c:v>قطاع غزة</c:v>
                </c:pt>
                <c:pt idx="1">
                  <c:v>الضفة الغربية</c:v>
                </c:pt>
                <c:pt idx="2">
                  <c:v>اسرائيل</c:v>
                </c:pt>
                <c:pt idx="3">
                  <c:v>مصر </c:v>
                </c:pt>
                <c:pt idx="4">
                  <c:v>الأردن</c:v>
                </c:pt>
                <c:pt idx="5">
                  <c:v>فرنسا</c:v>
                </c:pt>
                <c:pt idx="6">
                  <c:v>اليابان</c:v>
                </c:pt>
                <c:pt idx="7">
                  <c:v>الأرجنتين</c:v>
                </c:pt>
              </c:strCache>
            </c:strRef>
          </c:cat>
          <c:val>
            <c:numRef>
              <c:f>ورقة3!$D$2:$D$9</c:f>
              <c:numCache>
                <c:formatCode>General</c:formatCode>
                <c:ptCount val="8"/>
                <c:pt idx="0">
                  <c:v>20.93</c:v>
                </c:pt>
                <c:pt idx="1">
                  <c:v>10.850000000000001</c:v>
                </c:pt>
                <c:pt idx="2">
                  <c:v>1.4</c:v>
                </c:pt>
                <c:pt idx="3">
                  <c:v>73.11</c:v>
                </c:pt>
                <c:pt idx="4">
                  <c:v>24.074999999999999</c:v>
                </c:pt>
                <c:pt idx="5">
                  <c:v>7.75</c:v>
                </c:pt>
                <c:pt idx="6">
                  <c:v>0.70000000000000007</c:v>
                </c:pt>
                <c:pt idx="7">
                  <c:v>2.88</c:v>
                </c:pt>
              </c:numCache>
            </c:numRef>
          </c:val>
        </c:ser>
        <c:dLbls/>
        <c:shape val="box"/>
        <c:axId val="116203904"/>
        <c:axId val="116205440"/>
        <c:axId val="0"/>
      </c:bar3DChart>
      <c:catAx>
        <c:axId val="116203904"/>
        <c:scaling>
          <c:orientation val="minMax"/>
        </c:scaling>
        <c:axPos val="b"/>
        <c:tickLblPos val="nextTo"/>
        <c:txPr>
          <a:bodyPr/>
          <a:lstStyle/>
          <a:p>
            <a:pPr>
              <a:defRPr sz="2000">
                <a:latin typeface="Times New Roman" pitchFamily="18" charset="0"/>
                <a:cs typeface="Times New Roman" pitchFamily="18" charset="0"/>
              </a:defRPr>
            </a:pPr>
            <a:endParaRPr lang="en-US"/>
          </a:p>
        </c:txPr>
        <c:crossAx val="116205440"/>
        <c:crosses val="autoZero"/>
        <c:auto val="1"/>
        <c:lblAlgn val="ctr"/>
        <c:lblOffset val="100"/>
      </c:catAx>
      <c:valAx>
        <c:axId val="116205440"/>
        <c:scaling>
          <c:orientation val="minMax"/>
        </c:scaling>
        <c:axPos val="l"/>
        <c:majorGridlines/>
        <c:numFmt formatCode="General" sourceLinked="1"/>
        <c:tickLblPos val="nextTo"/>
        <c:txPr>
          <a:bodyPr/>
          <a:lstStyle/>
          <a:p>
            <a:pPr>
              <a:defRPr sz="2000"/>
            </a:pPr>
            <a:endParaRPr lang="en-US"/>
          </a:p>
        </c:txPr>
        <c:crossAx val="116203904"/>
        <c:crosses val="autoZero"/>
        <c:crossBetween val="between"/>
      </c:valAx>
    </c:plotArea>
    <c:legend>
      <c:legendPos val="b"/>
      <c:layout>
        <c:manualLayout>
          <c:xMode val="edge"/>
          <c:yMode val="edge"/>
          <c:x val="2.7997500312460944E-2"/>
          <c:y val="0.91620582753242807"/>
          <c:w val="0.93289388826396702"/>
          <c:h val="6.9301418844383594E-2"/>
        </c:manualLayout>
      </c:layout>
      <c:txPr>
        <a:bodyPr/>
        <a:lstStyle/>
        <a:p>
          <a:pPr>
            <a:defRPr sz="20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110F7-9A0F-4A29-80D6-616655F92CEF}" type="datetimeFigureOut">
              <a:rPr lang="en-US" smtClean="0"/>
              <a:pPr/>
              <a:t>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EEBF6-C1B9-4517-9160-84E3D3A4686C}" type="slidenum">
              <a:rPr lang="en-US" smtClean="0"/>
              <a:pPr/>
              <a:t>‹#›</a:t>
            </a:fld>
            <a:endParaRPr lang="en-US"/>
          </a:p>
        </p:txBody>
      </p:sp>
    </p:spTree>
    <p:extLst>
      <p:ext uri="{BB962C8B-B14F-4D97-AF65-F5344CB8AC3E}">
        <p14:creationId xmlns:p14="http://schemas.microsoft.com/office/powerpoint/2010/main" xmlns="" val="400165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9173518-E263-4714-8F7D-0A102F74D2F5}" type="datetimeFigureOut">
              <a:rPr lang="en-US" smtClean="0"/>
              <a:pPr/>
              <a:t>1/27/2013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0708435-3C5B-44BD-9E97-1F2552FC9DC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173518-E263-4714-8F7D-0A102F74D2F5}"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08435-3C5B-44BD-9E97-1F2552FC9D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173518-E263-4714-8F7D-0A102F74D2F5}"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08435-3C5B-44BD-9E97-1F2552FC9D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9173518-E263-4714-8F7D-0A102F74D2F5}"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08435-3C5B-44BD-9E97-1F2552FC9DC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173518-E263-4714-8F7D-0A102F74D2F5}" type="datetimeFigureOut">
              <a:rPr lang="en-US" smtClean="0"/>
              <a:pPr/>
              <a:t>1/27/2013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0708435-3C5B-44BD-9E97-1F2552FC9D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173518-E263-4714-8F7D-0A102F74D2F5}"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08435-3C5B-44BD-9E97-1F2552FC9DC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173518-E263-4714-8F7D-0A102F74D2F5}" type="datetimeFigureOut">
              <a:rPr lang="en-US" smtClean="0"/>
              <a:pPr/>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08435-3C5B-44BD-9E97-1F2552FC9DC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173518-E263-4714-8F7D-0A102F74D2F5}" type="datetimeFigureOut">
              <a:rPr lang="en-US" smtClean="0"/>
              <a:pPr/>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08435-3C5B-44BD-9E97-1F2552FC9D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73518-E263-4714-8F7D-0A102F74D2F5}" type="datetimeFigureOut">
              <a:rPr lang="en-US" smtClean="0"/>
              <a:pPr/>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08435-3C5B-44BD-9E97-1F2552FC9D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173518-E263-4714-8F7D-0A102F74D2F5}"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08435-3C5B-44BD-9E97-1F2552FC9DC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173518-E263-4714-8F7D-0A102F74D2F5}" type="datetimeFigureOut">
              <a:rPr lang="en-US" smtClean="0"/>
              <a:pPr/>
              <a:t>1/27/2013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0708435-3C5B-44BD-9E97-1F2552FC9DC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9173518-E263-4714-8F7D-0A102F74D2F5}" type="datetimeFigureOut">
              <a:rPr lang="en-US" smtClean="0"/>
              <a:pPr/>
              <a:t>1/27/2013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0708435-3C5B-44BD-9E97-1F2552FC9D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143961"/>
          </a:xfrm>
          <a:ln>
            <a:noFill/>
          </a:ln>
        </p:spPr>
        <p:style>
          <a:lnRef idx="2">
            <a:schemeClr val="accent1"/>
          </a:lnRef>
          <a:fillRef idx="1">
            <a:schemeClr val="lt1"/>
          </a:fillRef>
          <a:effectRef idx="0">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الحـــــــــــــوادث المـــــــــــــــــرورية</a:t>
            </a:r>
            <a:endPar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pic>
        <p:nvPicPr>
          <p:cNvPr id="3" name="Picture 2" descr="10483218-car-accident"/>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914400" y="2133600"/>
            <a:ext cx="7162800" cy="3124200"/>
          </a:xfrm>
          <a:prstGeom prst="rect">
            <a:avLst/>
          </a:prstGeom>
          <a:noFill/>
          <a:ln>
            <a:noFill/>
          </a:ln>
        </p:spPr>
      </p:pic>
    </p:spTree>
    <p:extLst>
      <p:ext uri="{BB962C8B-B14F-4D97-AF65-F5344CB8AC3E}">
        <p14:creationId xmlns:p14="http://schemas.microsoft.com/office/powerpoint/2010/main" xmlns="" val="215771849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381000"/>
            <a:ext cx="2895600" cy="548640"/>
          </a:xfrm>
        </p:spPr>
        <p:txBody>
          <a:bodyPr>
            <a:noAutofit/>
          </a:bodyPr>
          <a:lstStyle/>
          <a:p>
            <a:pPr marL="514350" lvl="0" indent="-514350" algn="r" rtl="1">
              <a:buFont typeface="+mj-lt"/>
              <a:buAutoNum type="arabicParenR" startAt="3"/>
            </a:pPr>
            <a:r>
              <a:rPr lang="ar-SA" sz="2700" b="1" dirty="0">
                <a:ln w="1905"/>
                <a:solidFill>
                  <a:schemeClr val="accent2">
                    <a:lumMod val="75000"/>
                  </a:schemeClr>
                </a:solidFill>
                <a:effectLst>
                  <a:innerShdw blurRad="69850" dist="43180" dir="5400000">
                    <a:srgbClr val="000000">
                      <a:alpha val="65000"/>
                    </a:srgbClr>
                  </a:innerShdw>
                </a:effectLst>
                <a:latin typeface="+mn-lt"/>
                <a:ea typeface="+mn-ea"/>
                <a:cs typeface="+mn-cs"/>
              </a:rPr>
              <a:t> حوادث الدهس </a:t>
            </a:r>
            <a:endParaRPr lang="en-US" sz="2700" b="1" dirty="0">
              <a:ln w="1905"/>
              <a:solidFill>
                <a:schemeClr val="accent2">
                  <a:lumMod val="75000"/>
                </a:schemeClr>
              </a:solidFill>
              <a:effectLst>
                <a:innerShdw blurRad="69850" dist="43180" dir="5400000">
                  <a:srgbClr val="000000">
                    <a:alpha val="65000"/>
                  </a:srgbClr>
                </a:innerShdw>
              </a:effectLst>
              <a:latin typeface="+mn-lt"/>
              <a:ea typeface="+mn-ea"/>
              <a:cs typeface="+mn-cs"/>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4058596" y="1143000"/>
            <a:ext cx="4755744" cy="3352800"/>
          </a:xfrm>
          <a:ln w="3175">
            <a:solidFill>
              <a:schemeClr val="tx1"/>
            </a:solidFill>
          </a:ln>
          <a:effectLst>
            <a:outerShdw blurRad="50800" dist="38100" dir="2700000" algn="tl" rotWithShape="0">
              <a:prstClr val="black">
                <a:alpha val="40000"/>
              </a:prstClr>
            </a:outerShdw>
          </a:effectLst>
        </p:spPr>
      </p:pic>
      <p:pic>
        <p:nvPicPr>
          <p:cNvPr id="1028" name="Picture 4" descr="Aid  patient  three people carrying the patient Stock Photo - 154296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3322026"/>
            <a:ext cx="3733800" cy="3231173"/>
          </a:xfrm>
          <a:prstGeom prst="rect">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2042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469900"/>
            <a:ext cx="7520940" cy="838200"/>
          </a:xfrm>
        </p:spPr>
        <p:txBody>
          <a:bodyPr/>
          <a:lstStyle/>
          <a:p>
            <a:pPr marL="0" indent="0" algn="ctr">
              <a:buNone/>
            </a:pPr>
            <a:r>
              <a:rPr lang="ar-SA" sz="3200" b="1" i="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واقع </a:t>
            </a: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الحوادث المرورية في قطاع غزة </a:t>
            </a:r>
            <a:endPar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331310"/>
            <a:ext cx="5867400" cy="415509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173630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a:graphicFrameLocks/>
          </p:cNvGraphicFramePr>
          <p:nvPr>
            <p:extLst>
              <p:ext uri="{D42A27DB-BD31-4B8C-83A1-F6EECF244321}">
                <p14:modId xmlns:p14="http://schemas.microsoft.com/office/powerpoint/2010/main" xmlns="" val="711501167"/>
              </p:ext>
            </p:extLst>
          </p:nvPr>
        </p:nvGraphicFramePr>
        <p:xfrm>
          <a:off x="838200" y="457200"/>
          <a:ext cx="7467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4211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2"/>
          <p:cNvGraphicFramePr>
            <a:graphicFrameLocks/>
          </p:cNvGraphicFramePr>
          <p:nvPr>
            <p:extLst>
              <p:ext uri="{D42A27DB-BD31-4B8C-83A1-F6EECF244321}">
                <p14:modId xmlns:p14="http://schemas.microsoft.com/office/powerpoint/2010/main" xmlns="" val="235611385"/>
              </p:ext>
            </p:extLst>
          </p:nvPr>
        </p:nvGraphicFramePr>
        <p:xfrm>
          <a:off x="685800" y="457201"/>
          <a:ext cx="7772400" cy="5638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13480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3"/>
          <p:cNvGraphicFramePr>
            <a:graphicFrameLocks/>
          </p:cNvGraphicFramePr>
          <p:nvPr>
            <p:extLst>
              <p:ext uri="{D42A27DB-BD31-4B8C-83A1-F6EECF244321}">
                <p14:modId xmlns:p14="http://schemas.microsoft.com/office/powerpoint/2010/main" xmlns="" val="1373092247"/>
              </p:ext>
            </p:extLst>
          </p:nvPr>
        </p:nvGraphicFramePr>
        <p:xfrm>
          <a:off x="533400" y="381000"/>
          <a:ext cx="81534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86812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1066800"/>
            <a:ext cx="4038600" cy="2786385"/>
          </a:xfrm>
          <a:prstGeom prst="rect">
            <a:avLst/>
          </a:prstGeom>
          <a:ln w="3175">
            <a:solidFill>
              <a:schemeClr val="tx1"/>
            </a:solid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762000" y="76200"/>
            <a:ext cx="7772400" cy="944562"/>
          </a:xfrm>
        </p:spPr>
        <p:txBody>
          <a:bodyPr>
            <a:normAutofit/>
          </a:bodyPr>
          <a:lstStyle/>
          <a:p>
            <a:pPr algn="ct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الدراجات النارية في قطاع غزة</a:t>
            </a:r>
            <a:endPar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898" y="1008062"/>
            <a:ext cx="4026702" cy="2845123"/>
          </a:xfrm>
          <a:prstGeom prst="rect">
            <a:avLst/>
          </a:prstGeom>
          <a:solidFill>
            <a:schemeClr val="accent2">
              <a:lumMod val="75000"/>
            </a:schemeClr>
          </a:solidFill>
          <a:ln w="3175">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2899" y="4081462"/>
            <a:ext cx="4026702" cy="2546070"/>
          </a:xfrm>
          <a:prstGeom prst="rect">
            <a:avLst/>
          </a:prstGeom>
          <a:solidFill>
            <a:schemeClr val="accent2">
              <a:lumMod val="75000"/>
            </a:schemeClr>
          </a:solidFill>
          <a:ln w="3175">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82552" y="4081461"/>
            <a:ext cx="4032848" cy="2530055"/>
          </a:xfrm>
          <a:prstGeom prst="rect">
            <a:avLst/>
          </a:prstGeom>
          <a:solidFill>
            <a:schemeClr val="accent2">
              <a:lumMod val="75000"/>
            </a:schemeClr>
          </a:solidFill>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33893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3835"/>
            <a:ext cx="8686800" cy="1133965"/>
          </a:xfrm>
          <a:prstGeom prst="rect">
            <a:avLst/>
          </a:prstGeom>
        </p:spPr>
        <p:txBody>
          <a:bodyPr wrap="square">
            <a:spAutoFit/>
          </a:bodyPr>
          <a:lstStyle/>
          <a:p>
            <a:pPr marL="457200" indent="-457200" algn="just" rtl="1">
              <a:lnSpc>
                <a:spcPct val="150000"/>
              </a:lnSpc>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إن الزيادة الكبيرة في أعداد الحوادث المرورية للسنوات الأخيرة ناتجة عن الزيادة الكبيرة للدراجات النارية التي دخلت إلى قطاع غزة من خلال أنفاق التهريب</a:t>
            </a:r>
            <a:r>
              <a:rPr lang="ar-SA" sz="2400" b="1" dirty="0" smtClean="0">
                <a:ln w="1905"/>
                <a:solidFill>
                  <a:schemeClr val="accent2">
                    <a:lumMod val="75000"/>
                  </a:schemeClr>
                </a:solidFill>
                <a:effectLst>
                  <a:innerShdw blurRad="69850" dist="43180" dir="5400000">
                    <a:srgbClr val="000000">
                      <a:alpha val="65000"/>
                    </a:srgbClr>
                  </a:innerShdw>
                </a:effectLst>
              </a:rPr>
              <a:t>.</a:t>
            </a:r>
            <a:endParaRPr lang="ar-SA" sz="2400" b="1" dirty="0">
              <a:ln w="1905"/>
              <a:solidFill>
                <a:schemeClr val="accent2">
                  <a:lumMod val="75000"/>
                </a:schemeClr>
              </a:soli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828799"/>
            <a:ext cx="6629400" cy="4416621"/>
          </a:xfrm>
          <a:prstGeom prst="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915794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848600" cy="1133965"/>
          </a:xfrm>
          <a:prstGeom prst="rect">
            <a:avLst/>
          </a:prstGeom>
        </p:spPr>
        <p:txBody>
          <a:bodyPr wrap="square">
            <a:spAutoFit/>
          </a:bodyPr>
          <a:lstStyle/>
          <a:p>
            <a:pPr marL="457200" indent="-457200" algn="just" rtl="1">
              <a:lnSpc>
                <a:spcPct val="150000"/>
              </a:lnSpc>
              <a:buFont typeface="+mj-lt"/>
              <a:buAutoNum type="arabicParenR" startAt="2"/>
            </a:pPr>
            <a:r>
              <a:rPr lang="ar-SA" sz="2400" b="1" dirty="0">
                <a:ln w="1905"/>
                <a:solidFill>
                  <a:schemeClr val="accent2">
                    <a:lumMod val="75000"/>
                  </a:schemeClr>
                </a:solidFill>
                <a:effectLst>
                  <a:innerShdw blurRad="69850" dist="43180" dir="5400000">
                    <a:srgbClr val="000000">
                      <a:alpha val="65000"/>
                    </a:srgbClr>
                  </a:innerShdw>
                </a:effectLst>
              </a:rPr>
              <a:t>عدم اتباع سائقي هذه المركبات لقواعد القيادة السليمة و إجراءات الوقاية والسلامة</a:t>
            </a:r>
            <a:r>
              <a:rPr lang="ar-SA" b="1" dirty="0">
                <a:ln w="1905"/>
                <a:solidFill>
                  <a:schemeClr val="accent2">
                    <a:lumMod val="75000"/>
                  </a:schemeClr>
                </a:solidFill>
                <a:effectLst>
                  <a:innerShdw blurRad="69850" dist="43180" dir="5400000">
                    <a:srgbClr val="000000">
                      <a:alpha val="65000"/>
                    </a:srgbClr>
                  </a:innerShdw>
                </a:effectLst>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600" y="1514965"/>
            <a:ext cx="5266800" cy="3876675"/>
          </a:xfrm>
          <a:prstGeom prst="rect">
            <a:avLst/>
          </a:prstGeom>
          <a:ln w="3175">
            <a:solidFill>
              <a:schemeClr val="accent2">
                <a:lumMod val="75000"/>
              </a:schemeClr>
            </a:solidFill>
          </a:ln>
          <a:effectLst>
            <a:outerShdw blurRad="50800" dist="38100" dir="2700000" algn="tl" rotWithShape="0">
              <a:prstClr val="black">
                <a:alpha val="40000"/>
              </a:prstClr>
            </a:outerShdw>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581400"/>
            <a:ext cx="3429001" cy="2945302"/>
          </a:xfrm>
          <a:prstGeom prst="rect">
            <a:avLst/>
          </a:prstGeom>
          <a:solidFill>
            <a:schemeClr val="accent2">
              <a:lumMod val="75000"/>
            </a:schemeClr>
          </a:solidFill>
          <a:ln w="9525">
            <a:solidFill>
              <a:schemeClr val="tx1"/>
            </a:solidFill>
            <a:miter lim="800000"/>
            <a:headEnd/>
            <a:tailEnd/>
          </a:ln>
          <a:effectLst>
            <a:outerShdw dist="35921" dir="2700000" algn="ctr" rotWithShape="0">
              <a:schemeClr val="bg2"/>
            </a:outerShdw>
          </a:effectLst>
          <a:extLst/>
        </p:spPr>
      </p:pic>
    </p:spTree>
    <p:extLst>
      <p:ext uri="{BB962C8B-B14F-4D97-AF65-F5344CB8AC3E}">
        <p14:creationId xmlns:p14="http://schemas.microsoft.com/office/powerpoint/2010/main" xmlns="" val="345879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1752600"/>
            <a:ext cx="6009105" cy="4419600"/>
          </a:xfrm>
          <a:prstGeom prst="rect">
            <a:avLst/>
          </a:prstGeom>
          <a:solidFill>
            <a:schemeClr val="accent2">
              <a:lumMod val="75000"/>
            </a:schemeClr>
          </a:solidFill>
          <a:ln w="3175">
            <a:solidFill>
              <a:schemeClr val="accent2">
                <a:lumMod val="75000"/>
              </a:schemeClr>
            </a:solidFill>
          </a:ln>
          <a:effectLst>
            <a:outerShdw blurRad="50800" dist="38100" dir="2700000" algn="tl" rotWithShape="0">
              <a:prstClr val="black">
                <a:alpha val="40000"/>
              </a:prstClr>
            </a:outerShdw>
          </a:effectLst>
        </p:spPr>
      </p:pic>
      <p:sp>
        <p:nvSpPr>
          <p:cNvPr id="3" name="Rectangle 2"/>
          <p:cNvSpPr/>
          <p:nvPr/>
        </p:nvSpPr>
        <p:spPr>
          <a:xfrm>
            <a:off x="228600" y="304800"/>
            <a:ext cx="8534400" cy="1154162"/>
          </a:xfrm>
          <a:prstGeom prst="rect">
            <a:avLst/>
          </a:prstGeom>
        </p:spPr>
        <p:txBody>
          <a:bodyPr wrap="square">
            <a:spAutoFit/>
          </a:bodyPr>
          <a:lstStyle/>
          <a:p>
            <a:pPr marL="457200" indent="-457200" algn="just" rtl="1">
              <a:lnSpc>
                <a:spcPct val="150000"/>
              </a:lnSpc>
              <a:buFont typeface="+mj-lt"/>
              <a:buAutoNum type="arabicParenR" startAt="3"/>
            </a:pPr>
            <a:r>
              <a:rPr lang="ar-SA" sz="2400" b="1" dirty="0">
                <a:ln w="1905"/>
                <a:solidFill>
                  <a:schemeClr val="accent2">
                    <a:lumMod val="75000"/>
                  </a:schemeClr>
                </a:solidFill>
                <a:effectLst>
                  <a:innerShdw blurRad="69850" dist="43180" dir="5400000">
                    <a:srgbClr val="000000">
                      <a:alpha val="65000"/>
                    </a:srgbClr>
                  </a:innerShdw>
                </a:effectLst>
              </a:rPr>
              <a:t>قيام العديد من صغار السن الذين لم يحصلوا على رخص قيادة للدراجات النارية بالسير بها على الطرقات.</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32546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4"/>
          <p:cNvGraphicFramePr>
            <a:graphicFrameLocks/>
          </p:cNvGraphicFramePr>
          <p:nvPr>
            <p:extLst>
              <p:ext uri="{D42A27DB-BD31-4B8C-83A1-F6EECF244321}">
                <p14:modId xmlns:p14="http://schemas.microsoft.com/office/powerpoint/2010/main" xmlns="" val="528271372"/>
              </p:ext>
            </p:extLst>
          </p:nvPr>
        </p:nvGraphicFramePr>
        <p:xfrm>
          <a:off x="685800" y="457200"/>
          <a:ext cx="80772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12583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10026"/>
            <a:ext cx="8153400" cy="6647974"/>
          </a:xfrm>
          <a:prstGeom prst="rect">
            <a:avLst/>
          </a:prstGeom>
        </p:spPr>
        <p:txBody>
          <a:bodyPr wrap="square" lIns="0" tIns="0" rIns="0" bIns="0" anchor="b">
            <a:spAutoFit/>
          </a:bodyPr>
          <a:lstStyle/>
          <a:p>
            <a:pPr marL="51435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تعد حوادث الطرق من الأوبئة الخطيرة التي تهدد </a:t>
            </a:r>
            <a:r>
              <a:rPr lang="ar-SA" sz="2400" b="1" dirty="0" smtClean="0">
                <a:ln w="1905"/>
                <a:solidFill>
                  <a:schemeClr val="accent2">
                    <a:lumMod val="75000"/>
                  </a:schemeClr>
                </a:solidFill>
                <a:effectLst>
                  <a:innerShdw blurRad="69850" dist="43180" dir="5400000">
                    <a:srgbClr val="000000">
                      <a:alpha val="65000"/>
                    </a:srgbClr>
                  </a:innerShdw>
                </a:effectLst>
              </a:rPr>
              <a:t>وجودنا</a:t>
            </a:r>
            <a:r>
              <a:rPr lang="en-US" sz="2400" b="1" dirty="0" smtClean="0">
                <a:ln w="1905"/>
                <a:solidFill>
                  <a:schemeClr val="accent2">
                    <a:lumMod val="75000"/>
                  </a:schemeClr>
                </a:solidFill>
                <a:effectLst>
                  <a:innerShdw blurRad="69850" dist="43180" dir="5400000">
                    <a:srgbClr val="000000">
                      <a:alpha val="65000"/>
                    </a:srgbClr>
                  </a:innerShdw>
                </a:effectLst>
              </a:rPr>
              <a:t> </a:t>
            </a:r>
            <a:r>
              <a:rPr lang="ar-SA" sz="2400" b="1" dirty="0">
                <a:ln w="1905"/>
                <a:solidFill>
                  <a:schemeClr val="accent2">
                    <a:lumMod val="75000"/>
                  </a:schemeClr>
                </a:solidFill>
                <a:effectLst>
                  <a:innerShdw blurRad="69850" dist="43180" dir="5400000">
                    <a:srgbClr val="000000">
                      <a:alpha val="65000"/>
                    </a:srgbClr>
                  </a:innerShdw>
                </a:effectLst>
              </a:rPr>
              <a:t> </a:t>
            </a:r>
            <a:r>
              <a:rPr lang="ar-SA" sz="2400" b="1" dirty="0" smtClean="0">
                <a:ln w="1905"/>
                <a:solidFill>
                  <a:schemeClr val="accent2">
                    <a:lumMod val="75000"/>
                  </a:schemeClr>
                </a:solidFill>
                <a:effectLst>
                  <a:innerShdw blurRad="69850" dist="43180" dir="5400000">
                    <a:srgbClr val="000000">
                      <a:alpha val="65000"/>
                    </a:srgbClr>
                  </a:innerShdw>
                </a:effectLst>
              </a:rPr>
              <a:t>وتؤثر على مستقبلنا.</a:t>
            </a:r>
          </a:p>
          <a:p>
            <a:pPr marL="514350" indent="-514350" algn="just" rtl="1">
              <a:lnSpc>
                <a:spcPct val="200000"/>
              </a:lnSpc>
              <a:buClr>
                <a:schemeClr val="accent2">
                  <a:lumMod val="75000"/>
                </a:schemeClr>
              </a:buClr>
              <a:buFont typeface="Wingdings" pitchFamily="2" charset="2"/>
              <a:buChar char="v"/>
            </a:pPr>
            <a:r>
              <a:rPr lang="ar-SA" sz="2400" b="1" dirty="0" smtClean="0">
                <a:ln w="1905"/>
                <a:solidFill>
                  <a:schemeClr val="accent2">
                    <a:lumMod val="75000"/>
                  </a:schemeClr>
                </a:solidFill>
                <a:effectLst>
                  <a:innerShdw blurRad="69850" dist="43180" dir="5400000">
                    <a:srgbClr val="000000">
                      <a:alpha val="65000"/>
                    </a:srgbClr>
                  </a:innerShdw>
                </a:effectLst>
              </a:rPr>
              <a:t>أشارت </a:t>
            </a:r>
            <a:r>
              <a:rPr lang="ar-SA" sz="2400" b="1" dirty="0">
                <a:ln w="1905"/>
                <a:solidFill>
                  <a:schemeClr val="accent2">
                    <a:lumMod val="75000"/>
                  </a:schemeClr>
                </a:solidFill>
                <a:effectLst>
                  <a:innerShdw blurRad="69850" dist="43180" dir="5400000">
                    <a:srgbClr val="000000">
                      <a:alpha val="65000"/>
                    </a:srgbClr>
                  </a:innerShdw>
                </a:effectLst>
              </a:rPr>
              <a:t>التقديرات إلى أن ما يزيد عن 5 مليون شخص يصابون أو يقتلون </a:t>
            </a:r>
            <a:r>
              <a:rPr lang="ar-SA" sz="2400" b="1" dirty="0" smtClean="0">
                <a:ln w="1905"/>
                <a:solidFill>
                  <a:schemeClr val="accent2">
                    <a:lumMod val="75000"/>
                  </a:schemeClr>
                </a:solidFill>
                <a:effectLst>
                  <a:innerShdw blurRad="69850" dist="43180" dir="5400000">
                    <a:srgbClr val="000000">
                      <a:alpha val="65000"/>
                    </a:srgbClr>
                  </a:innerShdw>
                </a:effectLst>
              </a:rPr>
              <a:t>سنوياً </a:t>
            </a:r>
            <a:r>
              <a:rPr lang="ar-SA" sz="2400" b="1" dirty="0">
                <a:ln w="1905"/>
                <a:solidFill>
                  <a:schemeClr val="accent2">
                    <a:lumMod val="75000"/>
                  </a:schemeClr>
                </a:solidFill>
                <a:effectLst>
                  <a:innerShdw blurRad="69850" dist="43180" dir="5400000">
                    <a:srgbClr val="000000">
                      <a:alpha val="65000"/>
                    </a:srgbClr>
                  </a:innerShdw>
                </a:effectLst>
              </a:rPr>
              <a:t>نتيجة لحوادث </a:t>
            </a:r>
            <a:r>
              <a:rPr lang="ar-SA" sz="2400" b="1" dirty="0" smtClean="0">
                <a:ln w="1905"/>
                <a:solidFill>
                  <a:schemeClr val="accent2">
                    <a:lumMod val="75000"/>
                  </a:schemeClr>
                </a:solidFill>
                <a:effectLst>
                  <a:innerShdw blurRad="69850" dist="43180" dir="5400000">
                    <a:srgbClr val="000000">
                      <a:alpha val="65000"/>
                    </a:srgbClr>
                  </a:innerShdw>
                </a:effectLst>
              </a:rPr>
              <a:t>الطرق.</a:t>
            </a:r>
          </a:p>
          <a:p>
            <a:pPr marL="514350" indent="-514350" algn="just" rtl="1">
              <a:lnSpc>
                <a:spcPct val="200000"/>
              </a:lnSpc>
              <a:buClr>
                <a:schemeClr val="accent2">
                  <a:lumMod val="75000"/>
                </a:schemeClr>
              </a:buClr>
              <a:buFont typeface="Wingdings" pitchFamily="2" charset="2"/>
              <a:buChar char="v"/>
            </a:pPr>
            <a:r>
              <a:rPr lang="ar-SA" sz="2400" b="1" dirty="0" smtClean="0">
                <a:ln w="1905"/>
                <a:solidFill>
                  <a:schemeClr val="accent2">
                    <a:lumMod val="75000"/>
                  </a:schemeClr>
                </a:solidFill>
                <a:effectLst>
                  <a:innerShdw blurRad="69850" dist="43180" dir="5400000">
                    <a:srgbClr val="000000">
                      <a:alpha val="65000"/>
                    </a:srgbClr>
                  </a:innerShdw>
                </a:effectLst>
              </a:rPr>
              <a:t>هذا الرقم </a:t>
            </a:r>
            <a:r>
              <a:rPr lang="ar-SA" sz="2400" b="1" dirty="0">
                <a:ln w="1905"/>
                <a:solidFill>
                  <a:schemeClr val="accent2">
                    <a:lumMod val="75000"/>
                  </a:schemeClr>
                </a:solidFill>
                <a:effectLst>
                  <a:innerShdw blurRad="69850" dist="43180" dir="5400000">
                    <a:srgbClr val="000000">
                      <a:alpha val="65000"/>
                    </a:srgbClr>
                  </a:innerShdw>
                </a:effectLst>
              </a:rPr>
              <a:t>يعادل حوالي 2 % من حجم الوفيات </a:t>
            </a:r>
            <a:r>
              <a:rPr lang="ar-SA" sz="2400" b="1" dirty="0" smtClean="0">
                <a:ln w="1905"/>
                <a:solidFill>
                  <a:schemeClr val="accent2">
                    <a:lumMod val="75000"/>
                  </a:schemeClr>
                </a:solidFill>
                <a:effectLst>
                  <a:innerShdw blurRad="69850" dist="43180" dir="5400000">
                    <a:srgbClr val="000000">
                      <a:alpha val="65000"/>
                    </a:srgbClr>
                  </a:innerShdw>
                </a:effectLst>
              </a:rPr>
              <a:t>العالمية.</a:t>
            </a:r>
          </a:p>
          <a:p>
            <a:pPr marL="514350" indent="-514350" algn="just" rtl="1">
              <a:lnSpc>
                <a:spcPct val="200000"/>
              </a:lnSpc>
              <a:buClr>
                <a:schemeClr val="accent2">
                  <a:lumMod val="75000"/>
                </a:schemeClr>
              </a:buClr>
              <a:buFont typeface="Wingdings" pitchFamily="2" charset="2"/>
              <a:buChar char="v"/>
            </a:pPr>
            <a:r>
              <a:rPr lang="ar-SA" sz="2400" b="1" dirty="0" smtClean="0">
                <a:ln w="1905"/>
                <a:solidFill>
                  <a:schemeClr val="accent2">
                    <a:lumMod val="75000"/>
                  </a:schemeClr>
                </a:solidFill>
                <a:effectLst>
                  <a:innerShdw blurRad="69850" dist="43180" dir="5400000">
                    <a:srgbClr val="000000">
                      <a:alpha val="65000"/>
                    </a:srgbClr>
                  </a:innerShdw>
                </a:effectLst>
              </a:rPr>
              <a:t>حسب </a:t>
            </a:r>
            <a:r>
              <a:rPr lang="ar-SA" sz="2400" b="1" dirty="0">
                <a:ln w="1905"/>
                <a:solidFill>
                  <a:schemeClr val="accent2">
                    <a:lumMod val="75000"/>
                  </a:schemeClr>
                </a:solidFill>
                <a:effectLst>
                  <a:innerShdw blurRad="69850" dist="43180" dir="5400000">
                    <a:srgbClr val="000000">
                      <a:alpha val="65000"/>
                    </a:srgbClr>
                  </a:innerShdw>
                </a:effectLst>
              </a:rPr>
              <a:t>تقديرات منظمة الصحة العالمية </a:t>
            </a:r>
            <a:r>
              <a:rPr lang="ar-SA" sz="2400" b="1" dirty="0" smtClean="0">
                <a:ln w="1905"/>
                <a:solidFill>
                  <a:schemeClr val="accent2">
                    <a:lumMod val="75000"/>
                  </a:schemeClr>
                </a:solidFill>
                <a:effectLst>
                  <a:innerShdw blurRad="69850" dist="43180" dir="5400000">
                    <a:srgbClr val="000000">
                      <a:alpha val="65000"/>
                    </a:srgbClr>
                  </a:innerShdw>
                </a:effectLst>
              </a:rPr>
              <a:t>فإن </a:t>
            </a:r>
            <a:r>
              <a:rPr lang="ar-SA" sz="2400" b="1" dirty="0">
                <a:ln w="1905"/>
                <a:solidFill>
                  <a:schemeClr val="accent2">
                    <a:lumMod val="75000"/>
                  </a:schemeClr>
                </a:solidFill>
                <a:effectLst>
                  <a:innerShdw blurRad="69850" dist="43180" dir="5400000">
                    <a:srgbClr val="000000">
                      <a:alpha val="65000"/>
                    </a:srgbClr>
                  </a:innerShdw>
                </a:effectLst>
              </a:rPr>
              <a:t>هذا الرقم مرشح للزيادة حيث يتوقع أن تحتل الوفيات الناتجة عن حوادث الطرق المركز الثالث بحلول عام </a:t>
            </a:r>
            <a:r>
              <a:rPr lang="ar-SA" sz="2400" b="1" dirty="0" smtClean="0">
                <a:ln w="1905"/>
                <a:solidFill>
                  <a:schemeClr val="accent2">
                    <a:lumMod val="75000"/>
                  </a:schemeClr>
                </a:solidFill>
                <a:effectLst>
                  <a:innerShdw blurRad="69850" dist="43180" dir="5400000">
                    <a:srgbClr val="000000">
                      <a:alpha val="65000"/>
                    </a:srgbClr>
                  </a:innerShdw>
                </a:effectLst>
              </a:rPr>
              <a:t>2020.</a:t>
            </a:r>
            <a:endParaRPr lang="en-US" sz="2400" b="1" dirty="0" smtClean="0">
              <a:ln w="1905"/>
              <a:solidFill>
                <a:schemeClr val="accent2">
                  <a:lumMod val="75000"/>
                </a:schemeClr>
              </a:solidFill>
              <a:effectLst>
                <a:innerShdw blurRad="69850" dist="43180" dir="5400000">
                  <a:srgbClr val="000000">
                    <a:alpha val="65000"/>
                  </a:srgbClr>
                </a:innerShdw>
              </a:effectLst>
            </a:endParaRPr>
          </a:p>
          <a:p>
            <a:pPr marL="51435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في </a:t>
            </a:r>
            <a:r>
              <a:rPr lang="ar-SA" sz="2400" b="1" dirty="0" smtClean="0">
                <a:ln w="1905"/>
                <a:solidFill>
                  <a:schemeClr val="accent2">
                    <a:lumMod val="75000"/>
                  </a:schemeClr>
                </a:solidFill>
                <a:effectLst>
                  <a:innerShdw blurRad="69850" dist="43180" dir="5400000">
                    <a:srgbClr val="000000">
                      <a:alpha val="65000"/>
                    </a:srgbClr>
                  </a:innerShdw>
                </a:effectLst>
              </a:rPr>
              <a:t>فلسطين: تمثل </a:t>
            </a:r>
            <a:r>
              <a:rPr lang="ar-SA" sz="2400" b="1" dirty="0">
                <a:ln w="1905"/>
                <a:solidFill>
                  <a:schemeClr val="accent2">
                    <a:lumMod val="75000"/>
                  </a:schemeClr>
                </a:solidFill>
                <a:effectLst>
                  <a:innerShdw blurRad="69850" dist="43180" dir="5400000">
                    <a:srgbClr val="000000">
                      <a:alpha val="65000"/>
                    </a:srgbClr>
                  </a:innerShdw>
                </a:effectLst>
              </a:rPr>
              <a:t>حوادث الطرق أحد الأسباب الرئيسية الخمس </a:t>
            </a:r>
            <a:r>
              <a:rPr lang="ar-SA" sz="2400" b="1" dirty="0" smtClean="0">
                <a:ln w="1905"/>
                <a:solidFill>
                  <a:schemeClr val="accent2">
                    <a:lumMod val="75000"/>
                  </a:schemeClr>
                </a:solidFill>
                <a:effectLst>
                  <a:innerShdw blurRad="69850" dist="43180" dir="5400000">
                    <a:srgbClr val="000000">
                      <a:alpha val="65000"/>
                    </a:srgbClr>
                  </a:innerShdw>
                </a:effectLst>
              </a:rPr>
              <a:t>للوفيات.</a:t>
            </a:r>
            <a:endParaRPr lang="ar-SA" sz="2400" b="1" dirty="0">
              <a:ln w="1905"/>
              <a:solidFill>
                <a:schemeClr val="accent2">
                  <a:lumMod val="75000"/>
                </a:schemeClr>
              </a:solidFill>
              <a:effectLst>
                <a:innerShdw blurRad="69850" dist="43180" dir="5400000">
                  <a:srgbClr val="000000">
                    <a:alpha val="65000"/>
                  </a:srgbClr>
                </a:innerShdw>
              </a:effectLst>
            </a:endParaRPr>
          </a:p>
          <a:p>
            <a:pPr marL="51435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تتركز هذه الوفيات في فئة طلاب المدارس من المرحلة الابتدائية.</a:t>
            </a:r>
          </a:p>
          <a:p>
            <a:pPr marL="514350" indent="-514350" algn="r" rtl="1">
              <a:lnSpc>
                <a:spcPct val="200000"/>
              </a:lnSpc>
              <a:buClr>
                <a:schemeClr val="accent2">
                  <a:lumMod val="75000"/>
                </a:schemeClr>
              </a:buClr>
              <a:buFont typeface="Wingdings" pitchFamily="2" charset="2"/>
              <a:buChar char="v"/>
            </a:pP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2762619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81000"/>
            <a:ext cx="4648200" cy="548640"/>
          </a:xfrm>
        </p:spPr>
        <p:txBody>
          <a:bodyPr>
            <a:normAutofit/>
          </a:bodyPr>
          <a:lstStyle/>
          <a:p>
            <a:r>
              <a:rPr lang="ar-SA" sz="2000" b="1" dirty="0">
                <a:solidFill>
                  <a:schemeClr val="accent2">
                    <a:lumMod val="75000"/>
                  </a:schemeClr>
                </a:solidFill>
                <a:latin typeface="+mn-lt"/>
                <a:ea typeface="+mn-ea"/>
                <a:cs typeface="+mn-cs"/>
              </a:rPr>
              <a:t>أعداد الوفيات لكل 10,000 مركبة مسجلة لعام 2010</a:t>
            </a:r>
            <a:endParaRPr lang="en-US" sz="2000" b="1" dirty="0">
              <a:solidFill>
                <a:schemeClr val="accent2">
                  <a:lumMod val="75000"/>
                </a:schemeClr>
              </a:solidFill>
              <a:latin typeface="+mn-lt"/>
              <a:ea typeface="+mn-ea"/>
              <a:cs typeface="+mn-cs"/>
            </a:endParaRPr>
          </a:p>
        </p:txBody>
      </p:sp>
      <p:graphicFrame>
        <p:nvGraphicFramePr>
          <p:cNvPr id="5" name="مخطط 5"/>
          <p:cNvGraphicFramePr>
            <a:graphicFrameLocks/>
          </p:cNvGraphicFramePr>
          <p:nvPr>
            <p:extLst>
              <p:ext uri="{D42A27DB-BD31-4B8C-83A1-F6EECF244321}">
                <p14:modId xmlns:p14="http://schemas.microsoft.com/office/powerpoint/2010/main" xmlns="" val="2751516958"/>
              </p:ext>
            </p:extLst>
          </p:nvPr>
        </p:nvGraphicFramePr>
        <p:xfrm>
          <a:off x="381000" y="990600"/>
          <a:ext cx="8382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2346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990600"/>
          </a:xfrm>
        </p:spPr>
        <p:txBody>
          <a:bodyPr>
            <a:normAutofit/>
          </a:bodyPr>
          <a:lstStyle/>
          <a:p>
            <a:pPr algn="ctr" rtl="1">
              <a:defRPr lang="ar-SA" sz="2000" b="1" i="0" u="none" strike="noStrike" kern="1200" baseline="0" dirty="0">
                <a:solidFill>
                  <a:srgbClr val="000000"/>
                </a:solidFill>
                <a:latin typeface="+mn-lt"/>
                <a:ea typeface="+mn-ea"/>
                <a:cs typeface="+mn-cs"/>
              </a:defRPr>
            </a:pPr>
            <a:r>
              <a:rPr lang="ar-SA" sz="2000" b="1" dirty="0">
                <a:solidFill>
                  <a:schemeClr val="accent2">
                    <a:lumMod val="75000"/>
                  </a:schemeClr>
                </a:solidFill>
                <a:latin typeface="+mn-lt"/>
                <a:ea typeface="+mn-ea"/>
                <a:cs typeface="+mn-cs"/>
              </a:rPr>
              <a:t>مقارنة المؤشرات المتعلقة بالحوادث المرورية في قطاع غزة مع الدول الأخرى </a:t>
            </a:r>
            <a:r>
              <a:rPr lang="en-US" sz="2000" b="1" dirty="0">
                <a:solidFill>
                  <a:schemeClr val="accent2">
                    <a:lumMod val="75000"/>
                  </a:schemeClr>
                </a:solidFill>
                <a:latin typeface="+mn-lt"/>
                <a:ea typeface="+mn-ea"/>
                <a:cs typeface="+mn-cs"/>
              </a:rPr>
              <a:t/>
            </a:r>
            <a:br>
              <a:rPr lang="en-US" sz="2000" b="1" dirty="0">
                <a:solidFill>
                  <a:schemeClr val="accent2">
                    <a:lumMod val="75000"/>
                  </a:schemeClr>
                </a:solidFill>
                <a:latin typeface="+mn-lt"/>
                <a:ea typeface="+mn-ea"/>
                <a:cs typeface="+mn-cs"/>
              </a:rPr>
            </a:br>
            <a:endParaRPr lang="en-US" sz="2000" b="1" dirty="0">
              <a:solidFill>
                <a:schemeClr val="accent2">
                  <a:lumMod val="75000"/>
                </a:schemeClr>
              </a:solidFill>
              <a:latin typeface="+mn-lt"/>
              <a:ea typeface="+mn-ea"/>
              <a:cs typeface="+mn-cs"/>
            </a:endParaRPr>
          </a:p>
        </p:txBody>
      </p:sp>
      <p:graphicFrame>
        <p:nvGraphicFramePr>
          <p:cNvPr id="9" name="مخطط 1"/>
          <p:cNvGraphicFramePr>
            <a:graphicFrameLocks noGrp="1"/>
          </p:cNvGraphicFramePr>
          <p:nvPr>
            <p:ph sz="half" idx="2"/>
            <p:extLst>
              <p:ext uri="{D42A27DB-BD31-4B8C-83A1-F6EECF244321}">
                <p14:modId xmlns:p14="http://schemas.microsoft.com/office/powerpoint/2010/main" xmlns="" val="1485902985"/>
              </p:ext>
            </p:extLst>
          </p:nvPr>
        </p:nvGraphicFramePr>
        <p:xfrm>
          <a:off x="762000" y="1066800"/>
          <a:ext cx="8001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42663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447800"/>
          </a:xfrm>
        </p:spPr>
        <p:txBody>
          <a:bodyPr>
            <a:normAutofit fontScale="90000"/>
          </a:bodyPr>
          <a:lstStyle/>
          <a:p>
            <a:r>
              <a:rPr lang="en-US" dirty="0"/>
              <a:t> </a:t>
            </a:r>
            <a:r>
              <a:rPr lang="ar-SA" sz="36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الجهات الفاعلة في وضع السياسات المتعلقة بالسلامة المرورية</a:t>
            </a:r>
            <a:r>
              <a:rPr lang="en-US" dirty="0"/>
              <a:t/>
            </a:r>
            <a:br>
              <a:rPr lang="en-US" dirty="0"/>
            </a:br>
            <a:endParaRPr lang="en-US" dirty="0"/>
          </a:p>
        </p:txBody>
      </p:sp>
      <p:pic>
        <p:nvPicPr>
          <p:cNvPr id="7" name="صورة 1"/>
          <p:cNvPicPr/>
          <p:nvPr/>
        </p:nvPicPr>
        <p:blipFill>
          <a:blip r:embed="rId2" cstate="print"/>
          <a:stretch>
            <a:fillRect/>
          </a:stretch>
        </p:blipFill>
        <p:spPr>
          <a:xfrm>
            <a:off x="685800" y="1143000"/>
            <a:ext cx="7848600" cy="5486400"/>
          </a:xfrm>
          <a:prstGeom prst="rect">
            <a:avLst/>
          </a:prstGeom>
        </p:spPr>
      </p:pic>
    </p:spTree>
    <p:extLst>
      <p:ext uri="{BB962C8B-B14F-4D97-AF65-F5344CB8AC3E}">
        <p14:creationId xmlns:p14="http://schemas.microsoft.com/office/powerpoint/2010/main" xmlns="" val="1037416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70560"/>
            <a:ext cx="5501639" cy="853440"/>
          </a:xfrm>
        </p:spPr>
        <p:txBody>
          <a:bodyPr>
            <a:normAutofit fontScale="90000"/>
          </a:bodyPr>
          <a:lstStyle/>
          <a:p>
            <a:pPr algn="r"/>
            <a:r>
              <a:rPr lang="ar-SA" sz="3600" b="1" i="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نهج </a:t>
            </a:r>
            <a:r>
              <a:rPr lang="ar-SA" sz="36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و أهداف برامج السلامة </a:t>
            </a:r>
            <a:r>
              <a:rPr lang="ar-SA" sz="3600" b="1" i="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المروري</a:t>
            </a:r>
            <a:r>
              <a:rPr lang="ar-SA" sz="3200" b="1" i="1" dirty="0" smtClean="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latin typeface="+mn-lt"/>
                <a:ea typeface="+mn-ea"/>
                <a:cs typeface="+mn-cs"/>
              </a:rPr>
              <a:t>:</a:t>
            </a:r>
            <a:r>
              <a:rPr lang="en-US" sz="3200" b="1" i="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latin typeface="+mn-lt"/>
                <a:ea typeface="+mn-ea"/>
                <a:cs typeface="+mn-cs"/>
              </a:rPr>
              <a:t/>
            </a:r>
            <a:br>
              <a:rPr lang="en-US" sz="3200" b="1" i="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latin typeface="+mn-lt"/>
                <a:ea typeface="+mn-ea"/>
                <a:cs typeface="+mn-cs"/>
              </a:rPr>
            </a:br>
            <a:endParaRPr lang="en-US" sz="3200" b="1" i="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latin typeface="+mn-lt"/>
              <a:ea typeface="+mn-ea"/>
              <a:cs typeface="+mn-cs"/>
            </a:endParaRPr>
          </a:p>
        </p:txBody>
      </p:sp>
      <p:sp>
        <p:nvSpPr>
          <p:cNvPr id="3" name="Content Placeholder 2"/>
          <p:cNvSpPr>
            <a:spLocks noGrp="1"/>
          </p:cNvSpPr>
          <p:nvPr>
            <p:ph sz="quarter" idx="1"/>
          </p:nvPr>
        </p:nvSpPr>
        <p:spPr>
          <a:xfrm>
            <a:off x="914400" y="1295400"/>
            <a:ext cx="7772400" cy="4572000"/>
          </a:xfrm>
        </p:spPr>
        <p:txBody>
          <a:bodyPr>
            <a:noAutofit/>
          </a:bodyPr>
          <a:lstStyle/>
          <a:p>
            <a:pPr marL="514350" lvl="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الحد من التعرض للمخاطر المحتملة.</a:t>
            </a:r>
            <a:endParaRPr lang="en-US" sz="2400" b="1" dirty="0">
              <a:ln w="1905"/>
              <a:solidFill>
                <a:schemeClr val="accent2">
                  <a:lumMod val="75000"/>
                </a:schemeClr>
              </a:solidFill>
              <a:effectLst>
                <a:innerShdw blurRad="69850" dist="43180" dir="5400000">
                  <a:srgbClr val="000000">
                    <a:alpha val="65000"/>
                  </a:srgbClr>
                </a:innerShdw>
              </a:effectLst>
            </a:endParaRPr>
          </a:p>
          <a:p>
            <a:pPr marL="514350" lvl="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الحيلولة دون حدوث التصادمات على الطرق.</a:t>
            </a:r>
            <a:endParaRPr lang="en-US" sz="2400" b="1" dirty="0">
              <a:ln w="1905"/>
              <a:solidFill>
                <a:schemeClr val="accent2">
                  <a:lumMod val="75000"/>
                </a:schemeClr>
              </a:solidFill>
              <a:effectLst>
                <a:innerShdw blurRad="69850" dist="43180" dir="5400000">
                  <a:srgbClr val="000000">
                    <a:alpha val="65000"/>
                  </a:srgbClr>
                </a:innerShdw>
              </a:effectLst>
            </a:endParaRPr>
          </a:p>
          <a:p>
            <a:pPr marL="514350" lvl="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الحد من خطورة الإصابات في حالة وقوع التصادمات.</a:t>
            </a:r>
            <a:endParaRPr lang="en-US" sz="2400" b="1" dirty="0">
              <a:ln w="1905"/>
              <a:solidFill>
                <a:schemeClr val="accent2">
                  <a:lumMod val="75000"/>
                </a:schemeClr>
              </a:solidFill>
              <a:effectLst>
                <a:innerShdw blurRad="69850" dist="43180" dir="5400000">
                  <a:srgbClr val="000000">
                    <a:alpha val="65000"/>
                  </a:srgbClr>
                </a:innerShdw>
              </a:effectLst>
            </a:endParaRPr>
          </a:p>
          <a:p>
            <a:pPr marL="514350" lvl="0" indent="-51435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الحد من عواقب الإصابات من خلال تحسين الرعاية المقدمة للضحايا بعد حدوث التصادمات.</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indent="-457200" algn="r">
              <a:buFont typeface="Arial" pitchFamily="34" charset="0"/>
              <a:buChar char="•"/>
            </a:pPr>
            <a:endPar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44060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71979073"/>
              </p:ext>
            </p:extLst>
          </p:nvPr>
        </p:nvGraphicFramePr>
        <p:xfrm>
          <a:off x="228600" y="914399"/>
          <a:ext cx="8686801" cy="5791201"/>
        </p:xfrm>
        <a:graphic>
          <a:graphicData uri="http://schemas.openxmlformats.org/drawingml/2006/table">
            <a:tbl>
              <a:tblPr rtl="1" firstRow="1" firstCol="1" bandRow="1">
                <a:tableStyleId>{5C22544A-7EE6-4342-B048-85BDC9FD1C3A}</a:tableStyleId>
              </a:tblPr>
              <a:tblGrid>
                <a:gridCol w="2006852"/>
                <a:gridCol w="1075099"/>
                <a:gridCol w="2006852"/>
                <a:gridCol w="1863505"/>
                <a:gridCol w="1734493"/>
              </a:tblGrid>
              <a:tr h="364322">
                <a:tc rowSpan="2" gridSpan="2">
                  <a:txBody>
                    <a:bodyPr/>
                    <a:lstStyle/>
                    <a:p>
                      <a:pPr marL="0" marR="0" algn="ctr" rtl="1">
                        <a:spcBef>
                          <a:spcPts val="600"/>
                        </a:spcBef>
                        <a:spcAft>
                          <a:spcPts val="600"/>
                        </a:spcAft>
                      </a:pPr>
                      <a:r>
                        <a:rPr lang="ar-SA" sz="1800" dirty="0">
                          <a:effectLst/>
                        </a:rPr>
                        <a:t>المرحلة</a:t>
                      </a:r>
                      <a:endParaRPr lang="en-US" sz="1800" dirty="0">
                        <a:effectLst/>
                        <a:latin typeface="Times New Roman"/>
                        <a:ea typeface="Times New Roman"/>
                        <a:cs typeface="Arial"/>
                      </a:endParaRPr>
                    </a:p>
                  </a:txBody>
                  <a:tcPr marL="68580" marR="68580" marT="0" marB="0" anchor="ctr"/>
                </a:tc>
                <a:tc rowSpan="2" hMerge="1">
                  <a:txBody>
                    <a:bodyPr/>
                    <a:lstStyle/>
                    <a:p>
                      <a:endParaRPr lang="en-US"/>
                    </a:p>
                  </a:txBody>
                  <a:tcPr/>
                </a:tc>
                <a:tc gridSpan="3">
                  <a:txBody>
                    <a:bodyPr/>
                    <a:lstStyle/>
                    <a:p>
                      <a:pPr marL="0" marR="0" algn="ctr" rtl="1">
                        <a:spcBef>
                          <a:spcPts val="600"/>
                        </a:spcBef>
                        <a:spcAft>
                          <a:spcPts val="600"/>
                        </a:spcAft>
                      </a:pPr>
                      <a:r>
                        <a:rPr lang="ar-SA" sz="1800" dirty="0">
                          <a:effectLst/>
                        </a:rPr>
                        <a:t>العوامل</a:t>
                      </a:r>
                      <a:endParaRPr lang="en-US" sz="1800" dirty="0">
                        <a:effectLst/>
                        <a:latin typeface="Times New Roman"/>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364322">
                <a:tc gridSpan="2" vMerge="1">
                  <a:txBody>
                    <a:bodyPr/>
                    <a:lstStyle/>
                    <a:p>
                      <a:endParaRPr lang="en-US"/>
                    </a:p>
                  </a:txBody>
                  <a:tcPr/>
                </a:tc>
                <a:tc hMerge="1" vMerge="1">
                  <a:txBody>
                    <a:bodyPr/>
                    <a:lstStyle/>
                    <a:p>
                      <a:endParaRPr lang="en-US"/>
                    </a:p>
                  </a:txBody>
                  <a:tcPr/>
                </a:tc>
                <a:tc>
                  <a:txBody>
                    <a:bodyPr/>
                    <a:lstStyle/>
                    <a:p>
                      <a:pPr marL="0" marR="0" algn="ctr" rtl="1">
                        <a:spcBef>
                          <a:spcPts val="600"/>
                        </a:spcBef>
                        <a:spcAft>
                          <a:spcPts val="600"/>
                        </a:spcAft>
                      </a:pPr>
                      <a:r>
                        <a:rPr lang="ar-SA" sz="1800">
                          <a:effectLst/>
                        </a:rPr>
                        <a:t>البشرية</a:t>
                      </a:r>
                      <a:endParaRPr lang="en-US" sz="180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المركبات و المعدات</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a:effectLst/>
                        </a:rPr>
                        <a:t>البيئة</a:t>
                      </a:r>
                      <a:endParaRPr lang="en-US" sz="1800">
                        <a:effectLst/>
                        <a:latin typeface="Times New Roman"/>
                        <a:ea typeface="Times New Roman"/>
                        <a:cs typeface="Arial"/>
                      </a:endParaRPr>
                    </a:p>
                  </a:txBody>
                  <a:tcPr marL="68580" marR="68580" marT="0" marB="0" anchor="ctr"/>
                </a:tc>
              </a:tr>
              <a:tr h="2234507">
                <a:tc>
                  <a:txBody>
                    <a:bodyPr/>
                    <a:lstStyle/>
                    <a:p>
                      <a:pPr marL="0" marR="0" algn="ctr" rtl="1">
                        <a:spcBef>
                          <a:spcPts val="600"/>
                        </a:spcBef>
                        <a:spcAft>
                          <a:spcPts val="600"/>
                        </a:spcAft>
                      </a:pPr>
                      <a:r>
                        <a:rPr lang="ar-SA" sz="1800" dirty="0">
                          <a:effectLst/>
                        </a:rPr>
                        <a:t>السابقة على التصادم</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الوقاية من التصادم</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المعلومات</a:t>
                      </a:r>
                      <a:endParaRPr lang="en-US" sz="1800" dirty="0">
                        <a:effectLst/>
                      </a:endParaRPr>
                    </a:p>
                    <a:p>
                      <a:pPr marL="0" marR="0" algn="ctr" rtl="1">
                        <a:spcBef>
                          <a:spcPts val="600"/>
                        </a:spcBef>
                        <a:spcAft>
                          <a:spcPts val="600"/>
                        </a:spcAft>
                      </a:pPr>
                      <a:r>
                        <a:rPr lang="ar-SA" sz="1800" dirty="0">
                          <a:effectLst/>
                        </a:rPr>
                        <a:t>المواقف</a:t>
                      </a:r>
                      <a:endParaRPr lang="en-US" sz="1800" dirty="0">
                        <a:effectLst/>
                      </a:endParaRPr>
                    </a:p>
                    <a:p>
                      <a:pPr marL="0" marR="0" algn="ctr" rtl="1">
                        <a:spcBef>
                          <a:spcPts val="600"/>
                        </a:spcBef>
                        <a:spcAft>
                          <a:spcPts val="600"/>
                        </a:spcAft>
                      </a:pPr>
                      <a:r>
                        <a:rPr lang="ar-SA" sz="1800" dirty="0">
                          <a:effectLst/>
                        </a:rPr>
                        <a:t>إنفاذ الشرطة للقانون</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المكابح و الفرامل</a:t>
                      </a:r>
                      <a:endParaRPr lang="en-US" sz="1800" dirty="0">
                        <a:effectLst/>
                      </a:endParaRPr>
                    </a:p>
                    <a:p>
                      <a:pPr marL="0" marR="0" algn="ctr" rtl="1">
                        <a:spcBef>
                          <a:spcPts val="600"/>
                        </a:spcBef>
                        <a:spcAft>
                          <a:spcPts val="600"/>
                        </a:spcAft>
                      </a:pPr>
                      <a:r>
                        <a:rPr lang="ar-SA" sz="1800" dirty="0">
                          <a:effectLst/>
                        </a:rPr>
                        <a:t>السيطرة على السرعة</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تصميم الطريق </a:t>
                      </a:r>
                      <a:endParaRPr lang="ar-SA" sz="1800" dirty="0" smtClean="0">
                        <a:effectLst/>
                      </a:endParaRPr>
                    </a:p>
                    <a:p>
                      <a:pPr marL="0" marR="0" algn="ctr" rtl="1">
                        <a:spcBef>
                          <a:spcPts val="600"/>
                        </a:spcBef>
                        <a:spcAft>
                          <a:spcPts val="600"/>
                        </a:spcAft>
                      </a:pPr>
                      <a:r>
                        <a:rPr lang="ar-SA" sz="1800" dirty="0" smtClean="0">
                          <a:effectLst/>
                        </a:rPr>
                        <a:t>و </a:t>
                      </a:r>
                      <a:r>
                        <a:rPr lang="ar-SA" sz="1800" dirty="0">
                          <a:effectLst/>
                        </a:rPr>
                        <a:t>تخطيطه</a:t>
                      </a:r>
                      <a:endParaRPr lang="en-US" sz="1800" dirty="0">
                        <a:effectLst/>
                      </a:endParaRPr>
                    </a:p>
                    <a:p>
                      <a:pPr marL="0" marR="0" algn="ctr" rtl="1">
                        <a:spcBef>
                          <a:spcPts val="600"/>
                        </a:spcBef>
                        <a:spcAft>
                          <a:spcPts val="600"/>
                        </a:spcAft>
                      </a:pPr>
                      <a:r>
                        <a:rPr lang="ar-SA" sz="1800" dirty="0">
                          <a:effectLst/>
                        </a:rPr>
                        <a:t>الحدود القصوى للسرعة</a:t>
                      </a:r>
                      <a:endParaRPr lang="en-US" sz="1800" dirty="0">
                        <a:effectLst/>
                      </a:endParaRPr>
                    </a:p>
                    <a:p>
                      <a:pPr marL="0" marR="0" algn="ctr" rtl="1">
                        <a:spcBef>
                          <a:spcPts val="600"/>
                        </a:spcBef>
                        <a:spcAft>
                          <a:spcPts val="600"/>
                        </a:spcAft>
                      </a:pPr>
                      <a:r>
                        <a:rPr lang="ar-SA" sz="1800" dirty="0">
                          <a:effectLst/>
                        </a:rPr>
                        <a:t>التسهيلات المقدمة للمشاة</a:t>
                      </a:r>
                      <a:endParaRPr lang="en-US" sz="1800" dirty="0">
                        <a:effectLst/>
                        <a:latin typeface="Times New Roman"/>
                        <a:ea typeface="Times New Roman"/>
                        <a:cs typeface="Arial"/>
                      </a:endParaRPr>
                    </a:p>
                  </a:txBody>
                  <a:tcPr marL="68580" marR="68580" marT="0" marB="0" anchor="ctr"/>
                </a:tc>
              </a:tr>
              <a:tr h="1396568">
                <a:tc>
                  <a:txBody>
                    <a:bodyPr/>
                    <a:lstStyle/>
                    <a:p>
                      <a:pPr marL="0" marR="0" algn="ctr" rtl="1">
                        <a:spcBef>
                          <a:spcPts val="600"/>
                        </a:spcBef>
                        <a:spcAft>
                          <a:spcPts val="600"/>
                        </a:spcAft>
                      </a:pPr>
                      <a:r>
                        <a:rPr lang="ar-SA" sz="1800">
                          <a:effectLst/>
                        </a:rPr>
                        <a:t>التصادم</a:t>
                      </a:r>
                      <a:endParaRPr lang="en-US" sz="180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a:effectLst/>
                        </a:rPr>
                        <a:t>الوقاية من الإصابات</a:t>
                      </a:r>
                      <a:endParaRPr lang="en-US" sz="180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استخدام الكوابح</a:t>
                      </a:r>
                      <a:endParaRPr lang="en-US" sz="1800" dirty="0">
                        <a:effectLst/>
                      </a:endParaRPr>
                    </a:p>
                    <a:p>
                      <a:pPr marL="0" marR="0" algn="ctr" rtl="1">
                        <a:spcBef>
                          <a:spcPts val="600"/>
                        </a:spcBef>
                        <a:spcAft>
                          <a:spcPts val="600"/>
                        </a:spcAft>
                      </a:pPr>
                      <a:r>
                        <a:rPr lang="ar-SA" sz="1800" dirty="0">
                          <a:effectLst/>
                        </a:rPr>
                        <a:t>تحلى الركاب بضبط النفس</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التصميم بغرض الحماية من الاصابات</a:t>
                      </a:r>
                      <a:endParaRPr lang="en-US" sz="1800" dirty="0">
                        <a:effectLst/>
                      </a:endParaRPr>
                    </a:p>
                    <a:p>
                      <a:pPr marL="0" marR="0" algn="ctr" rtl="1">
                        <a:spcBef>
                          <a:spcPts val="600"/>
                        </a:spcBef>
                        <a:spcAft>
                          <a:spcPts val="600"/>
                        </a:spcAft>
                      </a:pPr>
                      <a:r>
                        <a:rPr lang="ar-SA" sz="1800" dirty="0">
                          <a:effectLst/>
                        </a:rPr>
                        <a:t>أجهزة السلامة الأخرى</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a:effectLst/>
                        </a:rPr>
                        <a:t>الأجسام الحامية من التصادمات الموجودة على جانبي الطريق</a:t>
                      </a:r>
                      <a:endParaRPr lang="en-US" sz="1800">
                        <a:effectLst/>
                        <a:latin typeface="Times New Roman"/>
                        <a:ea typeface="Times New Roman"/>
                        <a:cs typeface="Arial"/>
                      </a:endParaRPr>
                    </a:p>
                  </a:txBody>
                  <a:tcPr marL="68580" marR="68580" marT="0" marB="0" anchor="ctr"/>
                </a:tc>
              </a:tr>
              <a:tr h="1431482">
                <a:tc>
                  <a:txBody>
                    <a:bodyPr/>
                    <a:lstStyle/>
                    <a:p>
                      <a:pPr marL="0" marR="0" algn="ctr" rtl="1">
                        <a:spcBef>
                          <a:spcPts val="600"/>
                        </a:spcBef>
                        <a:spcAft>
                          <a:spcPts val="600"/>
                        </a:spcAft>
                      </a:pPr>
                      <a:r>
                        <a:rPr lang="ar-SA" sz="1800">
                          <a:effectLst/>
                        </a:rPr>
                        <a:t>ما بعد التصادم</a:t>
                      </a:r>
                      <a:endParaRPr lang="en-US" sz="180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a:effectLst/>
                        </a:rPr>
                        <a:t>المحافظة على الحياة</a:t>
                      </a:r>
                      <a:endParaRPr lang="en-US" sz="180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المهارات الخاصة بالإسعافات الأولية</a:t>
                      </a:r>
                      <a:endParaRPr lang="en-US" sz="1800" dirty="0">
                        <a:effectLst/>
                      </a:endParaRPr>
                    </a:p>
                    <a:p>
                      <a:pPr marL="0" marR="0" algn="ctr" rtl="1">
                        <a:spcBef>
                          <a:spcPts val="600"/>
                        </a:spcBef>
                        <a:spcAft>
                          <a:spcPts val="600"/>
                        </a:spcAft>
                      </a:pPr>
                      <a:r>
                        <a:rPr lang="ar-SA" sz="1800" dirty="0">
                          <a:effectLst/>
                        </a:rPr>
                        <a:t>الحصول على الرعاية الطبية</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سهولة الوصول</a:t>
                      </a:r>
                      <a:endParaRPr lang="en-US" sz="1800" dirty="0">
                        <a:effectLst/>
                      </a:endParaRPr>
                    </a:p>
                    <a:p>
                      <a:pPr marL="0" marR="0" algn="ctr" rtl="1">
                        <a:spcBef>
                          <a:spcPts val="600"/>
                        </a:spcBef>
                        <a:spcAft>
                          <a:spcPts val="600"/>
                        </a:spcAft>
                      </a:pPr>
                      <a:r>
                        <a:rPr lang="ar-SA" sz="1800" dirty="0">
                          <a:effectLst/>
                        </a:rPr>
                        <a:t>مخاطر الحريق المحتملة</a:t>
                      </a:r>
                      <a:endParaRPr lang="en-US" sz="1800" dirty="0">
                        <a:effectLst/>
                        <a:latin typeface="Times New Roman"/>
                        <a:ea typeface="Times New Roman"/>
                        <a:cs typeface="Arial"/>
                      </a:endParaRPr>
                    </a:p>
                  </a:txBody>
                  <a:tcPr marL="68580" marR="68580" marT="0" marB="0" anchor="ctr"/>
                </a:tc>
                <a:tc>
                  <a:txBody>
                    <a:bodyPr/>
                    <a:lstStyle/>
                    <a:p>
                      <a:pPr marL="0" marR="0" algn="ctr" rtl="1">
                        <a:spcBef>
                          <a:spcPts val="600"/>
                        </a:spcBef>
                        <a:spcAft>
                          <a:spcPts val="600"/>
                        </a:spcAft>
                      </a:pPr>
                      <a:r>
                        <a:rPr lang="ar-SA" sz="1800" dirty="0">
                          <a:effectLst/>
                        </a:rPr>
                        <a:t>مرافق الانقاذ</a:t>
                      </a:r>
                      <a:endParaRPr lang="en-US" sz="1800" dirty="0">
                        <a:effectLst/>
                      </a:endParaRPr>
                    </a:p>
                    <a:p>
                      <a:pPr marL="0" marR="0" algn="ctr" rtl="1">
                        <a:spcBef>
                          <a:spcPts val="600"/>
                        </a:spcBef>
                        <a:spcAft>
                          <a:spcPts val="600"/>
                        </a:spcAft>
                      </a:pPr>
                      <a:r>
                        <a:rPr lang="ar-SA" sz="1800" dirty="0">
                          <a:effectLst/>
                        </a:rPr>
                        <a:t>الازدحام</a:t>
                      </a:r>
                      <a:endParaRPr lang="en-US" sz="1800" dirty="0">
                        <a:effectLst/>
                        <a:latin typeface="Times New Roman"/>
                        <a:ea typeface="Times New Roman"/>
                        <a:cs typeface="Arial"/>
                      </a:endParaRPr>
                    </a:p>
                  </a:txBody>
                  <a:tcPr marL="68580" marR="68580" marT="0" marB="0" anchor="ctr"/>
                </a:tc>
              </a:tr>
            </a:tbl>
          </a:graphicData>
        </a:graphic>
      </p:graphicFrame>
      <p:sp>
        <p:nvSpPr>
          <p:cNvPr id="4" name="Rectangle 1"/>
          <p:cNvSpPr>
            <a:spLocks noChangeArrowheads="1"/>
          </p:cNvSpPr>
          <p:nvPr/>
        </p:nvSpPr>
        <p:spPr bwMode="auto">
          <a:xfrm>
            <a:off x="1071871" y="228600"/>
            <a:ext cx="7157729"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SA" sz="20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جدول رقم (5) : مصفوفة هادون للوقاية من </a:t>
            </a:r>
            <a:r>
              <a:rPr lang="ar-SA" sz="2000" b="1" i="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الإصاب</a:t>
            </a:r>
            <a:r>
              <a:rPr lang="ar-SA" sz="20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ات الناجمة عن الحوادث المرورية</a:t>
            </a:r>
            <a:endParaRPr lang="en-US" sz="20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cap="all" dirty="0">
              <a:solidFill>
                <a:srgbClr val="000000"/>
              </a:solidFill>
            </a:endParaRPr>
          </a:p>
        </p:txBody>
      </p:sp>
    </p:spTree>
    <p:extLst>
      <p:ext uri="{BB962C8B-B14F-4D97-AF65-F5344CB8AC3E}">
        <p14:creationId xmlns:p14="http://schemas.microsoft.com/office/powerpoint/2010/main" xmlns="" val="4282362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077200" cy="6463308"/>
          </a:xfrm>
          <a:prstGeom prst="rect">
            <a:avLst/>
          </a:prstGeom>
        </p:spPr>
        <p:txBody>
          <a:bodyPr wrap="square">
            <a:spAutoFit/>
          </a:bodyPr>
          <a:lstStyle/>
          <a:p>
            <a:pPr algn="just" rtl="1">
              <a:lnSpc>
                <a:spcPct val="150000"/>
              </a:lnSpc>
            </a:pPr>
            <a:r>
              <a:rPr lang="ar-SA" sz="2800" b="1" dirty="0">
                <a:ln w="1905"/>
                <a:solidFill>
                  <a:schemeClr val="accent2">
                    <a:lumMod val="75000"/>
                  </a:schemeClr>
                </a:solidFill>
                <a:effectLst>
                  <a:innerShdw blurRad="69850" dist="43180" dir="5400000">
                    <a:srgbClr val="000000">
                      <a:alpha val="65000"/>
                    </a:srgbClr>
                  </a:innerShdw>
                </a:effectLst>
              </a:rPr>
              <a:t>إن تبني هذا النهج للسلامة المروية يتطلب تحديد أهداف واضحة  لبرامج السلامة </a:t>
            </a:r>
            <a:r>
              <a:rPr lang="ar-SA" sz="2800" b="1" dirty="0" smtClean="0">
                <a:ln w="1905"/>
                <a:solidFill>
                  <a:schemeClr val="accent2">
                    <a:lumMod val="75000"/>
                  </a:schemeClr>
                </a:solidFill>
                <a:effectLst>
                  <a:innerShdw blurRad="69850" dist="43180" dir="5400000">
                    <a:srgbClr val="000000">
                      <a:alpha val="65000"/>
                    </a:srgbClr>
                  </a:innerShdw>
                </a:effectLst>
              </a:rPr>
              <a:t>المروية المنشودة، وفي </a:t>
            </a:r>
            <a:r>
              <a:rPr lang="ar-SA" sz="2800" b="1" dirty="0">
                <a:ln w="1905"/>
                <a:solidFill>
                  <a:schemeClr val="accent2">
                    <a:lumMod val="75000"/>
                  </a:schemeClr>
                </a:solidFill>
                <a:effectLst>
                  <a:innerShdw blurRad="69850" dist="43180" dir="5400000">
                    <a:srgbClr val="000000">
                      <a:alpha val="65000"/>
                    </a:srgbClr>
                  </a:innerShdw>
                </a:effectLst>
              </a:rPr>
              <a:t>قطاع غزة تتضمن اربعة مستويات من الأهداف:</a:t>
            </a:r>
            <a:endParaRPr lang="en-US" sz="28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Wingdings" pitchFamily="2" charset="2"/>
              <a:buChar char="Ø"/>
            </a:pPr>
            <a:r>
              <a:rPr lang="ar-SA" sz="2400" b="1" dirty="0">
                <a:ln w="1905"/>
                <a:solidFill>
                  <a:schemeClr val="accent2">
                    <a:lumMod val="75000"/>
                  </a:schemeClr>
                </a:solidFill>
                <a:effectLst>
                  <a:innerShdw blurRad="69850" dist="43180" dir="5400000">
                    <a:srgbClr val="000000">
                      <a:alpha val="65000"/>
                    </a:srgbClr>
                  </a:innerShdw>
                </a:effectLst>
              </a:rPr>
              <a:t>يتمثل الهدف العام في خفض التكاليف الاجتماعية و الاقتصادية للحوادث المرورية و </a:t>
            </a:r>
            <a:r>
              <a:rPr lang="ar-SA" sz="2400" b="1" dirty="0" smtClean="0">
                <a:ln w="1905"/>
                <a:solidFill>
                  <a:schemeClr val="accent2">
                    <a:lumMod val="75000"/>
                  </a:schemeClr>
                </a:solidFill>
                <a:effectLst>
                  <a:innerShdw blurRad="69850" dist="43180" dir="5400000">
                    <a:srgbClr val="000000">
                      <a:alpha val="65000"/>
                    </a:srgbClr>
                  </a:innerShdw>
                </a:effectLst>
              </a:rPr>
              <a:t>الإصابات </a:t>
            </a:r>
            <a:r>
              <a:rPr lang="ar-SA" sz="2400" b="1" dirty="0">
                <a:ln w="1905"/>
                <a:solidFill>
                  <a:schemeClr val="accent2">
                    <a:lumMod val="75000"/>
                  </a:schemeClr>
                </a:solidFill>
                <a:effectLst>
                  <a:innerShdw blurRad="69850" dist="43180" dir="5400000">
                    <a:srgbClr val="000000">
                      <a:alpha val="65000"/>
                    </a:srgbClr>
                  </a:innerShdw>
                </a:effectLst>
              </a:rPr>
              <a:t>الناجمة عنها.</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Wingdings" pitchFamily="2" charset="2"/>
              <a:buChar char="Ø"/>
            </a:pPr>
            <a:r>
              <a:rPr lang="ar-SA" sz="2400" b="1" dirty="0">
                <a:ln w="1905"/>
                <a:solidFill>
                  <a:schemeClr val="accent2">
                    <a:lumMod val="75000"/>
                  </a:schemeClr>
                </a:solidFill>
                <a:effectLst>
                  <a:innerShdw blurRad="69850" dist="43180" dir="5400000">
                    <a:srgbClr val="000000">
                      <a:alpha val="65000"/>
                    </a:srgbClr>
                  </a:innerShdw>
                </a:effectLst>
              </a:rPr>
              <a:t>يتمثل المستوى الثاني من </a:t>
            </a:r>
            <a:r>
              <a:rPr lang="ar-SA" sz="2400" b="1" dirty="0" smtClean="0">
                <a:ln w="1905"/>
                <a:solidFill>
                  <a:schemeClr val="accent2">
                    <a:lumMod val="75000"/>
                  </a:schemeClr>
                </a:solidFill>
                <a:effectLst>
                  <a:innerShdw blurRad="69850" dist="43180" dir="5400000">
                    <a:srgbClr val="000000">
                      <a:alpha val="65000"/>
                    </a:srgbClr>
                  </a:innerShdw>
                </a:effectLst>
              </a:rPr>
              <a:t>الأهداف </a:t>
            </a:r>
            <a:r>
              <a:rPr lang="ar-SA" sz="2400" b="1" dirty="0">
                <a:ln w="1905"/>
                <a:solidFill>
                  <a:schemeClr val="accent2">
                    <a:lumMod val="75000"/>
                  </a:schemeClr>
                </a:solidFill>
                <a:effectLst>
                  <a:innerShdw blurRad="69850" dist="43180" dir="5400000">
                    <a:srgbClr val="000000">
                      <a:alpha val="65000"/>
                    </a:srgbClr>
                  </a:innerShdw>
                </a:effectLst>
              </a:rPr>
              <a:t>في خفض عدد معين من الوفيات و الاصابات الخطيرة الناجمة عن الحوادث المرورية .</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Wingdings" pitchFamily="2" charset="2"/>
              <a:buChar char="Ø"/>
            </a:pPr>
            <a:r>
              <a:rPr lang="ar-SA" sz="2400" b="1" dirty="0">
                <a:ln w="1905"/>
                <a:solidFill>
                  <a:schemeClr val="accent2">
                    <a:lumMod val="75000"/>
                  </a:schemeClr>
                </a:solidFill>
                <a:effectLst>
                  <a:innerShdw blurRad="69850" dist="43180" dir="5400000">
                    <a:srgbClr val="000000">
                      <a:alpha val="65000"/>
                    </a:srgbClr>
                  </a:innerShdw>
                </a:effectLst>
              </a:rPr>
              <a:t>يتألف المستوى الثالث من مؤشرات </a:t>
            </a:r>
            <a:r>
              <a:rPr lang="ar-SA" sz="2400" b="1" dirty="0" smtClean="0">
                <a:ln w="1905"/>
                <a:solidFill>
                  <a:schemeClr val="accent2">
                    <a:lumMod val="75000"/>
                  </a:schemeClr>
                </a:solidFill>
                <a:effectLst>
                  <a:innerShdw blurRad="69850" dist="43180" dir="5400000">
                    <a:srgbClr val="000000">
                      <a:alpha val="65000"/>
                    </a:srgbClr>
                  </a:innerShdw>
                </a:effectLst>
              </a:rPr>
              <a:t>الأداء </a:t>
            </a:r>
            <a:r>
              <a:rPr lang="ar-SA" sz="2400" b="1" dirty="0">
                <a:ln w="1905"/>
                <a:solidFill>
                  <a:schemeClr val="accent2">
                    <a:lumMod val="75000"/>
                  </a:schemeClr>
                </a:solidFill>
                <a:effectLst>
                  <a:innerShdw blurRad="69850" dist="43180" dir="5400000">
                    <a:srgbClr val="000000">
                      <a:alpha val="65000"/>
                    </a:srgbClr>
                  </a:innerShdw>
                </a:effectLst>
              </a:rPr>
              <a:t>المتعلقة بخض السرعة و زيادة استخدام </a:t>
            </a:r>
            <a:r>
              <a:rPr lang="ar-SA" sz="2400" b="1" dirty="0" smtClean="0">
                <a:ln w="1905"/>
                <a:solidFill>
                  <a:schemeClr val="accent2">
                    <a:lumMod val="75000"/>
                  </a:schemeClr>
                </a:solidFill>
                <a:effectLst>
                  <a:innerShdw blurRad="69850" dist="43180" dir="5400000">
                    <a:srgbClr val="000000">
                      <a:alpha val="65000"/>
                    </a:srgbClr>
                  </a:innerShdw>
                </a:effectLst>
              </a:rPr>
              <a:t>أحزمة </a:t>
            </a:r>
            <a:r>
              <a:rPr lang="ar-SA" sz="2400" b="1" dirty="0">
                <a:ln w="1905"/>
                <a:solidFill>
                  <a:schemeClr val="accent2">
                    <a:lumMod val="75000"/>
                  </a:schemeClr>
                </a:solidFill>
                <a:effectLst>
                  <a:innerShdw blurRad="69850" dist="43180" dir="5400000">
                    <a:srgbClr val="000000">
                      <a:alpha val="65000"/>
                    </a:srgbClr>
                  </a:innerShdw>
                </a:effectLst>
              </a:rPr>
              <a:t>الأمان و الخوذات </a:t>
            </a:r>
            <a:r>
              <a:rPr lang="ar-SA" sz="2400" b="1" dirty="0" smtClean="0">
                <a:ln w="1905"/>
                <a:solidFill>
                  <a:schemeClr val="accent2">
                    <a:lumMod val="75000"/>
                  </a:schemeClr>
                </a:solidFill>
                <a:effectLst>
                  <a:innerShdw blurRad="69850" dist="43180" dir="5400000">
                    <a:srgbClr val="000000">
                      <a:alpha val="65000"/>
                    </a:srgbClr>
                  </a:innerShdw>
                </a:effectLst>
              </a:rPr>
              <a:t>الواقية.</a:t>
            </a:r>
            <a:endParaRPr lang="ar-SA"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Wingdings" pitchFamily="2" charset="2"/>
              <a:buChar char="Ø"/>
            </a:pPr>
            <a:r>
              <a:rPr lang="ar-SA" sz="2400" b="1" dirty="0" smtClean="0">
                <a:ln w="1905"/>
                <a:solidFill>
                  <a:schemeClr val="accent2">
                    <a:lumMod val="75000"/>
                  </a:schemeClr>
                </a:solidFill>
                <a:effectLst>
                  <a:innerShdw blurRad="69850" dist="43180" dir="5400000">
                    <a:srgbClr val="000000">
                      <a:alpha val="65000"/>
                    </a:srgbClr>
                  </a:innerShdw>
                </a:effectLst>
              </a:rPr>
              <a:t>يعنى </a:t>
            </a:r>
            <a:r>
              <a:rPr lang="ar-SA" sz="2400" b="1" dirty="0">
                <a:ln w="1905"/>
                <a:solidFill>
                  <a:schemeClr val="accent2">
                    <a:lumMod val="75000"/>
                  </a:schemeClr>
                </a:solidFill>
                <a:effectLst>
                  <a:innerShdw blurRad="69850" dist="43180" dir="5400000">
                    <a:srgbClr val="000000">
                      <a:alpha val="65000"/>
                    </a:srgbClr>
                  </a:innerShdw>
                </a:effectLst>
              </a:rPr>
              <a:t>المستوى الرابع من </a:t>
            </a:r>
            <a:r>
              <a:rPr lang="ar-SA" sz="2400" b="1" dirty="0" smtClean="0">
                <a:ln w="1905"/>
                <a:solidFill>
                  <a:schemeClr val="accent2">
                    <a:lumMod val="75000"/>
                  </a:schemeClr>
                </a:solidFill>
                <a:effectLst>
                  <a:innerShdw blurRad="69850" dist="43180" dir="5400000">
                    <a:srgbClr val="000000">
                      <a:alpha val="65000"/>
                    </a:srgbClr>
                  </a:innerShdw>
                </a:effectLst>
              </a:rPr>
              <a:t>الأهداف </a:t>
            </a:r>
            <a:r>
              <a:rPr lang="ar-SA" sz="2400" b="1" dirty="0">
                <a:ln w="1905"/>
                <a:solidFill>
                  <a:schemeClr val="accent2">
                    <a:lumMod val="75000"/>
                  </a:schemeClr>
                </a:solidFill>
                <a:effectLst>
                  <a:innerShdw blurRad="69850" dist="43180" dir="5400000">
                    <a:srgbClr val="000000">
                      <a:alpha val="65000"/>
                    </a:srgbClr>
                  </a:innerShdw>
                </a:effectLst>
              </a:rPr>
              <a:t>بالناتج المؤسسي بما في ذلك عدد دوريات الشرطة  و عدد </a:t>
            </a:r>
            <a:r>
              <a:rPr lang="ar-SA" sz="2400" b="1" dirty="0" smtClean="0">
                <a:ln w="1905"/>
                <a:solidFill>
                  <a:schemeClr val="accent2">
                    <a:lumMod val="75000"/>
                  </a:schemeClr>
                </a:solidFill>
                <a:effectLst>
                  <a:innerShdw blurRad="69850" dist="43180" dir="5400000">
                    <a:srgbClr val="000000">
                      <a:alpha val="65000"/>
                    </a:srgbClr>
                  </a:innerShdw>
                </a:effectLst>
              </a:rPr>
              <a:t>الأماكن </a:t>
            </a:r>
            <a:r>
              <a:rPr lang="ar-SA" sz="2400" b="1" dirty="0">
                <a:ln w="1905"/>
                <a:solidFill>
                  <a:schemeClr val="accent2">
                    <a:lumMod val="75000"/>
                  </a:schemeClr>
                </a:solidFill>
                <a:effectLst>
                  <a:innerShdw blurRad="69850" dist="43180" dir="5400000">
                    <a:srgbClr val="000000">
                      <a:alpha val="65000"/>
                    </a:srgbClr>
                  </a:innerShdw>
                </a:effectLst>
              </a:rPr>
              <a:t>الخطرة التي تم معالجة نواقصها</a:t>
            </a: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389944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5909310"/>
          </a:xfrm>
          <a:prstGeom prst="rect">
            <a:avLst/>
          </a:prstGeom>
        </p:spPr>
        <p:txBody>
          <a:bodyPr wrap="square">
            <a:spAutoFit/>
          </a:bodyPr>
          <a:lstStyle/>
          <a:p>
            <a:pPr algn="r" rtl="1">
              <a:lnSpc>
                <a:spcPct val="150000"/>
              </a:lnSpc>
            </a:pP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الاستراتيجيات العامة لتحسين مستويات الأمان على الطرق:</a:t>
            </a:r>
            <a:endPar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a:p>
            <a:pPr marL="342900" lvl="0" indent="-342900" algn="r" rtl="1">
              <a:lnSpc>
                <a:spcPct val="150000"/>
              </a:lnSpc>
              <a:buFont typeface="+mj-lt"/>
              <a:buAutoNum type="arabicPeriod"/>
            </a:pPr>
            <a:r>
              <a:rPr lang="ar-SA" sz="2800" b="1" u="sng" dirty="0">
                <a:ln w="1905"/>
                <a:solidFill>
                  <a:schemeClr val="accent2">
                    <a:lumMod val="75000"/>
                  </a:schemeClr>
                </a:solidFill>
                <a:effectLst>
                  <a:innerShdw blurRad="69850" dist="43180" dir="5400000">
                    <a:srgbClr val="000000">
                      <a:alpha val="65000"/>
                    </a:srgbClr>
                  </a:innerShdw>
                </a:effectLst>
              </a:rPr>
              <a:t>في نواحي القيادة و التنسيق </a:t>
            </a:r>
            <a:r>
              <a:rPr lang="en-US" sz="2800" b="1" u="sng" dirty="0">
                <a:ln w="1905"/>
                <a:solidFill>
                  <a:schemeClr val="accent2">
                    <a:lumMod val="75000"/>
                  </a:schemeClr>
                </a:solidFill>
                <a:effectLst>
                  <a:innerShdw blurRad="69850" dist="43180" dir="5400000">
                    <a:srgbClr val="000000">
                      <a:alpha val="65000"/>
                    </a:srgbClr>
                  </a:innerShdw>
                </a:effectLst>
              </a:rPr>
              <a:t>Leadership and coordination </a:t>
            </a: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تفعيل المجلس الأعلى للمرور الفلسطيني.</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زيادة التنسيق بين مؤسسات التعليم و الهندسة و تطبيق القوانين.</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دمج مؤسسات المجتمع المدني و إشراكهم في مجال السلامة المرورية و هندسة المرور.</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lvl="0" indent="-342900" algn="r" rtl="1">
              <a:lnSpc>
                <a:spcPct val="150000"/>
              </a:lnSpc>
              <a:buFont typeface="+mj-lt"/>
              <a:buAutoNum type="arabicPeriod"/>
            </a:pPr>
            <a:r>
              <a:rPr lang="ar-SA" sz="2800" b="1" u="sng" dirty="0">
                <a:ln w="1905"/>
                <a:solidFill>
                  <a:schemeClr val="accent2">
                    <a:lumMod val="75000"/>
                  </a:schemeClr>
                </a:solidFill>
                <a:effectLst>
                  <a:innerShdw blurRad="69850" dist="43180" dir="5400000">
                    <a:srgbClr val="000000">
                      <a:alpha val="65000"/>
                    </a:srgbClr>
                  </a:innerShdw>
                </a:effectLst>
              </a:rPr>
              <a:t>في نواحي التعليم  </a:t>
            </a:r>
            <a:r>
              <a:rPr lang="en-US" sz="2800" b="1" u="sng" dirty="0">
                <a:ln w="1905"/>
                <a:solidFill>
                  <a:schemeClr val="accent2">
                    <a:lumMod val="75000"/>
                  </a:schemeClr>
                </a:solidFill>
                <a:effectLst>
                  <a:innerShdw blurRad="69850" dist="43180" dir="5400000">
                    <a:srgbClr val="000000">
                      <a:alpha val="65000"/>
                    </a:srgbClr>
                  </a:innerShdw>
                </a:effectLst>
              </a:rPr>
              <a:t>Education</a:t>
            </a: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توسيع و زيادة مشاريع الإرشاد المروري.</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مراجعة نماذج امتحانات القيادة و أساليب التدريب على القيادة.</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r"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مراجعة آليات و أسس  منح رخص القيادة جميع الفئات</a:t>
            </a:r>
            <a:r>
              <a:rPr lang="ar-SA" sz="2400" b="1" dirty="0" smtClean="0">
                <a:ln w="1905"/>
                <a:solidFill>
                  <a:schemeClr val="accent2">
                    <a:lumMod val="75000"/>
                  </a:schemeClr>
                </a:solidFill>
                <a:effectLst>
                  <a:innerShdw blurRad="69850" dist="43180" dir="5400000">
                    <a:srgbClr val="000000">
                      <a:alpha val="65000"/>
                    </a:srgbClr>
                  </a:innerShdw>
                </a:effectLst>
              </a:rPr>
              <a:t>.</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10782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
            <a:ext cx="8077200" cy="6832640"/>
          </a:xfrm>
          <a:prstGeom prst="rect">
            <a:avLst/>
          </a:prstGeom>
        </p:spPr>
        <p:txBody>
          <a:bodyPr wrap="square">
            <a:spAutoFit/>
          </a:bodyPr>
          <a:lstStyle/>
          <a:p>
            <a:pPr marL="457200" lvl="0" indent="-457200" algn="just" rtl="1">
              <a:lnSpc>
                <a:spcPct val="150000"/>
              </a:lnSpc>
              <a:buFont typeface="+mj-lt"/>
              <a:buAutoNum type="arabicPeriod" startAt="3"/>
            </a:pPr>
            <a:r>
              <a:rPr lang="ar-SA" sz="2800" b="1" u="sng" dirty="0">
                <a:ln w="1905"/>
                <a:solidFill>
                  <a:schemeClr val="accent2">
                    <a:lumMod val="75000"/>
                  </a:schemeClr>
                </a:solidFill>
                <a:effectLst>
                  <a:innerShdw blurRad="69850" dist="43180" dir="5400000">
                    <a:srgbClr val="000000">
                      <a:alpha val="65000"/>
                    </a:srgbClr>
                  </a:innerShdw>
                </a:effectLst>
              </a:rPr>
              <a:t>في نواحي هندسة المرور  </a:t>
            </a:r>
            <a:r>
              <a:rPr lang="en-US" sz="2800" b="1" u="sng" dirty="0">
                <a:ln w="1905"/>
                <a:solidFill>
                  <a:schemeClr val="accent2">
                    <a:lumMod val="75000"/>
                  </a:schemeClr>
                </a:solidFill>
                <a:effectLst>
                  <a:innerShdw blurRad="69850" dist="43180" dir="5400000">
                    <a:srgbClr val="000000">
                      <a:alpha val="65000"/>
                    </a:srgbClr>
                  </a:innerShdw>
                </a:effectLst>
              </a:rPr>
              <a:t>Engineering</a:t>
            </a: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اقتراح التصاميم منخفضة التكاليف لعلاج أوجه القصور الحالية.</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تصميم الطرق بما يتلاءم مع المعايير الدولية للطرق.</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إشراك المهندسين المختصين مع رجال المرور في يجاد حلول جذرية للمشاكل المرورية ( التقاطعات – تعديل التخطيط للميادين ... الخ ).</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عمل صيانة دورية للطرق و تحسين حالتها.</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العمل على تركيب إشارات المرور المختلفة في أماكنها </a:t>
            </a:r>
            <a:r>
              <a:rPr lang="ar-SA" sz="2400" b="1" dirty="0" smtClean="0">
                <a:ln w="1905"/>
                <a:solidFill>
                  <a:schemeClr val="accent2">
                    <a:lumMod val="75000"/>
                  </a:schemeClr>
                </a:solidFill>
                <a:effectLst>
                  <a:innerShdw blurRad="69850" dist="43180" dir="5400000">
                    <a:srgbClr val="000000">
                      <a:alpha val="65000"/>
                    </a:srgbClr>
                  </a:innerShdw>
                </a:effectLst>
              </a:rPr>
              <a:t>الصحيحة والمناسبة</a:t>
            </a:r>
            <a:r>
              <a:rPr lang="ar-SA" sz="2400" b="1" dirty="0">
                <a:ln w="1905"/>
                <a:solidFill>
                  <a:schemeClr val="accent2">
                    <a:lumMod val="75000"/>
                  </a:schemeClr>
                </a:solidFill>
                <a:effectLst>
                  <a:innerShdw blurRad="69850" dist="43180" dir="5400000">
                    <a:srgbClr val="000000">
                      <a:alpha val="65000"/>
                    </a:srgbClr>
                  </a:innerShdw>
                </a:effectLst>
              </a:rPr>
              <a:t>.</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توفير الوسائل و الأجهزة اللازمة لتحليل الحوادث و تطوير أنظمة تحليل الحوادث.</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الفصل بين وسائل المرور المختلفة وذلك من خلال عمليات التصميم.</a:t>
            </a:r>
            <a:endParaRPr lang="en-US" sz="2400" b="1" dirty="0">
              <a:ln w="1905"/>
              <a:solidFill>
                <a:schemeClr val="accent2">
                  <a:lumMod val="75000"/>
                </a:schemeClr>
              </a:solidFill>
              <a:effectLst>
                <a:innerShdw blurRad="69850" dist="43180" dir="5400000">
                  <a:srgbClr val="000000">
                    <a:alpha val="65000"/>
                  </a:srgbClr>
                </a:innerShdw>
              </a:effectLst>
            </a:endParaRPr>
          </a:p>
          <a:p>
            <a:pPr marL="742950" lvl="1" indent="-285750" algn="just" rtl="1">
              <a:lnSpc>
                <a:spcPct val="150000"/>
              </a:lnSpc>
              <a:buFont typeface="Arial" pitchFamily="34" charset="0"/>
              <a:buChar char="•"/>
            </a:pPr>
            <a:r>
              <a:rPr lang="ar-SA" sz="2400" b="1" dirty="0">
                <a:ln w="1905"/>
                <a:solidFill>
                  <a:schemeClr val="accent2">
                    <a:lumMod val="75000"/>
                  </a:schemeClr>
                </a:solidFill>
                <a:effectLst>
                  <a:innerShdw blurRad="69850" dist="43180" dir="5400000">
                    <a:srgbClr val="000000">
                      <a:alpha val="65000"/>
                    </a:srgbClr>
                  </a:innerShdw>
                </a:effectLst>
              </a:rPr>
              <a:t>الفصل بين المشاة و المركبات على الطرق السريعة.</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028743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1905" y="609600"/>
            <a:ext cx="2545859" cy="230460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900" y="723014"/>
            <a:ext cx="5338167" cy="5296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8" name="Straight Arrow Connector 17"/>
          <p:cNvCxnSpPr/>
          <p:nvPr/>
        </p:nvCxnSpPr>
        <p:spPr>
          <a:xfrm flipH="1">
            <a:off x="5022359" y="1981201"/>
            <a:ext cx="1421304" cy="676497"/>
          </a:xfrm>
          <a:prstGeom prst="straightConnector1">
            <a:avLst/>
          </a:prstGeom>
          <a:ln w="88900" cmpd="sng">
            <a:solidFill>
              <a:srgbClr val="FF0000"/>
            </a:solidFill>
            <a:tailEnd type="arrow"/>
          </a:ln>
          <a:effectLst>
            <a:outerShdw blurRad="63500" dist="38100" dir="5400000" algn="t" rotWithShape="0">
              <a:schemeClr val="accent3">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0800" y="3505200"/>
            <a:ext cx="2312681" cy="2295336"/>
          </a:xfrm>
          <a:prstGeom prst="rect">
            <a:avLst/>
          </a:prstGeom>
        </p:spPr>
      </p:pic>
      <p:cxnSp>
        <p:nvCxnSpPr>
          <p:cNvPr id="7" name="Straight Arrow Connector 6"/>
          <p:cNvCxnSpPr/>
          <p:nvPr/>
        </p:nvCxnSpPr>
        <p:spPr>
          <a:xfrm flipH="1" flipV="1">
            <a:off x="5183385" y="2914206"/>
            <a:ext cx="1528764" cy="408018"/>
          </a:xfrm>
          <a:prstGeom prst="straightConnector1">
            <a:avLst/>
          </a:prstGeom>
          <a:ln w="88900" cmpd="sng">
            <a:solidFill>
              <a:srgbClr val="FF0000"/>
            </a:solidFill>
            <a:tailEnd type="arrow"/>
          </a:ln>
          <a:effectLst>
            <a:outerShdw blurRad="63500" dist="38100" dir="5400000" algn="t" rotWithShape="0">
              <a:schemeClr val="accent3">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158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5494"/>
            <a:ext cx="8534400" cy="6186309"/>
          </a:xfrm>
          <a:prstGeom prst="rect">
            <a:avLst/>
          </a:prstGeom>
        </p:spPr>
        <p:txBody>
          <a:bodyPr wrap="square">
            <a:spAutoFit/>
          </a:bodyPr>
          <a:lstStyle/>
          <a:p>
            <a:pPr algn="r" rtl="1">
              <a:lnSpc>
                <a:spcPct val="150000"/>
              </a:lnSpc>
            </a:pPr>
            <a:r>
              <a:rPr lang="ar-SA"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                  </a:t>
            </a:r>
            <a:r>
              <a:rPr lang="ar-SA" sz="4000" b="1" i="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التوصـــــــــــــــيات</a:t>
            </a:r>
            <a:endParaRPr lang="en-US" sz="40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a:p>
            <a:pPr marL="342900" lvl="0" indent="-342900" algn="just" rtl="1">
              <a:lnSpc>
                <a:spcPct val="150000"/>
              </a:lnSpc>
              <a:buFont typeface="+mj-lt"/>
              <a:buAutoNum type="arabicPeriod"/>
            </a:pPr>
            <a:r>
              <a:rPr lang="ar-SA" sz="2400" b="1" dirty="0">
                <a:ln w="1905"/>
                <a:solidFill>
                  <a:schemeClr val="accent2">
                    <a:lumMod val="75000"/>
                  </a:schemeClr>
                </a:solidFill>
                <a:effectLst>
                  <a:innerShdw blurRad="69850" dist="43180" dir="5400000">
                    <a:srgbClr val="000000">
                      <a:alpha val="65000"/>
                    </a:srgbClr>
                  </a:innerShdw>
                </a:effectLst>
              </a:rPr>
              <a:t>ضرورة إجراء مراجعة شاملة لآليات تسجيل و ترخيص الدراجات النارية و منح رخص القيادة للسائقين بما يشمل دراسة إمكانية منع بعض فئات الدراجات النارية من السير على الطرقات و تشديد  </a:t>
            </a:r>
            <a:r>
              <a:rPr lang="ar-SA" sz="2400" b="1" dirty="0" smtClean="0">
                <a:ln w="1905"/>
                <a:solidFill>
                  <a:schemeClr val="accent2">
                    <a:lumMod val="75000"/>
                  </a:schemeClr>
                </a:solidFill>
                <a:effectLst>
                  <a:innerShdw blurRad="69850" dist="43180" dir="5400000">
                    <a:srgbClr val="000000">
                      <a:alpha val="65000"/>
                    </a:srgbClr>
                  </a:innerShdw>
                </a:effectLst>
              </a:rPr>
              <a:t>إجراءات </a:t>
            </a:r>
            <a:r>
              <a:rPr lang="ar-SA" sz="2400" b="1" dirty="0">
                <a:ln w="1905"/>
                <a:solidFill>
                  <a:schemeClr val="accent2">
                    <a:lumMod val="75000"/>
                  </a:schemeClr>
                </a:solidFill>
                <a:effectLst>
                  <a:innerShdw blurRad="69850" dist="43180" dir="5400000">
                    <a:srgbClr val="000000">
                      <a:alpha val="65000"/>
                    </a:srgbClr>
                  </a:innerShdw>
                </a:effectLst>
              </a:rPr>
              <a:t>منح رخص القيادة لسائقيها.</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lvl="0" indent="-342900" algn="just" rtl="1">
              <a:lnSpc>
                <a:spcPct val="150000"/>
              </a:lnSpc>
              <a:buFont typeface="+mj-lt"/>
              <a:buAutoNum type="arabicPeriod"/>
            </a:pPr>
            <a:r>
              <a:rPr lang="ar-SA" sz="2400" b="1" dirty="0">
                <a:ln w="1905"/>
                <a:solidFill>
                  <a:schemeClr val="accent2">
                    <a:lumMod val="75000"/>
                  </a:schemeClr>
                </a:solidFill>
                <a:effectLst>
                  <a:innerShdw blurRad="69850" dist="43180" dir="5400000">
                    <a:srgbClr val="000000">
                      <a:alpha val="65000"/>
                    </a:srgbClr>
                  </a:innerShdw>
                </a:effectLst>
              </a:rPr>
              <a:t>تشديد العقوبات بحق السائقين المخالفين لقوانين السير و خصوصاً سائقي الدراجات النارية الذين لا يلتزمون بارتداء الخوذات الواقية او الذين يتجاوزون السرعة المسموح بها.</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lvl="0" indent="-342900" algn="just" rtl="1">
              <a:lnSpc>
                <a:spcPct val="150000"/>
              </a:lnSpc>
              <a:buFont typeface="+mj-lt"/>
              <a:buAutoNum type="arabicPeriod"/>
            </a:pPr>
            <a:r>
              <a:rPr lang="ar-SA" sz="2400" b="1" dirty="0">
                <a:ln w="1905"/>
                <a:solidFill>
                  <a:schemeClr val="accent2">
                    <a:lumMod val="75000"/>
                  </a:schemeClr>
                </a:solidFill>
                <a:effectLst>
                  <a:innerShdw blurRad="69850" dist="43180" dir="5400000">
                    <a:srgbClr val="000000">
                      <a:alpha val="65000"/>
                    </a:srgbClr>
                  </a:innerShdw>
                </a:effectLst>
              </a:rPr>
              <a:t>ضرورة شطب جميع المركبات المتهالكة و منعها من السير على الطرقات.</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lvl="0" indent="-342900" algn="just" rtl="1">
              <a:lnSpc>
                <a:spcPct val="150000"/>
              </a:lnSpc>
              <a:buFont typeface="+mj-lt"/>
              <a:buAutoNum type="arabicPeriod"/>
            </a:pPr>
            <a:r>
              <a:rPr lang="ar-SA" sz="2400" b="1" dirty="0">
                <a:ln w="1905"/>
                <a:solidFill>
                  <a:schemeClr val="accent2">
                    <a:lumMod val="75000"/>
                  </a:schemeClr>
                </a:solidFill>
                <a:effectLst>
                  <a:innerShdw blurRad="69850" dist="43180" dir="5400000">
                    <a:srgbClr val="000000">
                      <a:alpha val="65000"/>
                    </a:srgbClr>
                  </a:innerShdw>
                </a:effectLst>
              </a:rPr>
              <a:t>منع عربات </a:t>
            </a:r>
            <a:r>
              <a:rPr lang="ar-SA" sz="2400" b="1" dirty="0" err="1">
                <a:ln w="1905"/>
                <a:solidFill>
                  <a:schemeClr val="accent2">
                    <a:lumMod val="75000"/>
                  </a:schemeClr>
                </a:solidFill>
                <a:effectLst>
                  <a:innerShdw blurRad="69850" dist="43180" dir="5400000">
                    <a:srgbClr val="000000">
                      <a:alpha val="65000"/>
                    </a:srgbClr>
                  </a:innerShdw>
                </a:effectLst>
              </a:rPr>
              <a:t>الكارو</a:t>
            </a:r>
            <a:r>
              <a:rPr lang="ar-SA" sz="2400" b="1" dirty="0">
                <a:ln w="1905"/>
                <a:solidFill>
                  <a:schemeClr val="accent2">
                    <a:lumMod val="75000"/>
                  </a:schemeClr>
                </a:solidFill>
                <a:effectLst>
                  <a:innerShdw blurRad="69850" dist="43180" dir="5400000">
                    <a:srgbClr val="000000">
                      <a:alpha val="65000"/>
                    </a:srgbClr>
                  </a:innerShdw>
                </a:effectLst>
              </a:rPr>
              <a:t> من السير على الطرق الرئيسية و تشديد العقوبات بحق المخالفين</a:t>
            </a:r>
            <a:r>
              <a:rPr lang="ar-SA" sz="2400" b="1" dirty="0" smtClean="0">
                <a:ln w="1905"/>
                <a:solidFill>
                  <a:schemeClr val="accent2">
                    <a:lumMod val="75000"/>
                  </a:schemeClr>
                </a:solidFill>
                <a:effectLst>
                  <a:innerShdw blurRad="69850" dist="43180" dir="5400000">
                    <a:srgbClr val="000000">
                      <a:alpha val="65000"/>
                    </a:srgbClr>
                  </a:innerShdw>
                </a:effectLst>
              </a:rPr>
              <a:t>.</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82744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4431983"/>
          </a:xfrm>
          <a:prstGeom prst="rect">
            <a:avLst/>
          </a:prstGeom>
        </p:spPr>
        <p:txBody>
          <a:bodyPr wrap="square" lIns="0" tIns="0" rIns="0" bIns="0">
            <a:spAutoFit/>
          </a:bodyPr>
          <a:lstStyle/>
          <a:p>
            <a:pPr marL="342900" indent="-342900" algn="just" rtl="1">
              <a:lnSpc>
                <a:spcPct val="200000"/>
              </a:lnSpc>
              <a:buClr>
                <a:schemeClr val="accent2">
                  <a:lumMod val="75000"/>
                </a:schemeClr>
              </a:buClr>
              <a:buFont typeface="Wingdings" pitchFamily="2" charset="2"/>
              <a:buChar char="v"/>
            </a:pPr>
            <a:r>
              <a:rPr lang="ar-SA" sz="2400" b="1" dirty="0" smtClean="0">
                <a:ln w="1905"/>
                <a:solidFill>
                  <a:schemeClr val="accent2">
                    <a:lumMod val="75000"/>
                  </a:schemeClr>
                </a:solidFill>
                <a:effectLst>
                  <a:innerShdw blurRad="69850" dist="43180" dir="5400000">
                    <a:srgbClr val="000000">
                      <a:alpha val="65000"/>
                    </a:srgbClr>
                  </a:innerShdw>
                </a:effectLst>
              </a:rPr>
              <a:t>تم  </a:t>
            </a:r>
            <a:r>
              <a:rPr lang="ar-SA" sz="2400" b="1" dirty="0">
                <a:ln w="1905"/>
                <a:solidFill>
                  <a:schemeClr val="accent2">
                    <a:lumMod val="75000"/>
                  </a:schemeClr>
                </a:solidFill>
                <a:effectLst>
                  <a:innerShdw blurRad="69850" dist="43180" dir="5400000">
                    <a:srgbClr val="000000">
                      <a:alpha val="65000"/>
                    </a:srgbClr>
                  </a:innerShdw>
                </a:effectLst>
              </a:rPr>
              <a:t>وضع الخطط والإجراءات والاحتياطات التي تهدف إلى رفع مستوى السلامة المرورية والحد من خسائرها الاقتصادية والبشرية</a:t>
            </a:r>
            <a:r>
              <a:rPr lang="ar-SA" sz="2400" b="1" dirty="0" smtClean="0">
                <a:ln w="1905"/>
                <a:solidFill>
                  <a:schemeClr val="accent2">
                    <a:lumMod val="75000"/>
                  </a:schemeClr>
                </a:solidFill>
                <a:effectLst>
                  <a:innerShdw blurRad="69850" dist="43180" dir="5400000">
                    <a:srgbClr val="000000">
                      <a:alpha val="65000"/>
                    </a:srgbClr>
                  </a:innerShdw>
                </a:effectLst>
              </a:rPr>
              <a:t>.</a:t>
            </a:r>
          </a:p>
          <a:p>
            <a:pPr marL="342900" indent="-34290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أوضحت دراسة حديثة بأن الوفيات الناتجة عن حوادث الطرق في أوروبا الغربية قد انخفضت بنسبة 10% خلال العشر سنوات الأخيرة</a:t>
            </a:r>
            <a:r>
              <a:rPr lang="ar-SA" sz="2400" b="1" dirty="0" smtClean="0">
                <a:ln w="1905"/>
                <a:solidFill>
                  <a:schemeClr val="accent2">
                    <a:lumMod val="75000"/>
                  </a:schemeClr>
                </a:solidFill>
                <a:effectLst>
                  <a:innerShdw blurRad="69850" dist="43180" dir="5400000">
                    <a:srgbClr val="000000">
                      <a:alpha val="65000"/>
                    </a:srgbClr>
                  </a:innerShdw>
                </a:effectLst>
              </a:rPr>
              <a:t>.</a:t>
            </a:r>
            <a:endParaRPr lang="ar-SA" sz="2400" b="1" dirty="0">
              <a:ln w="1905"/>
              <a:solidFill>
                <a:schemeClr val="accent2">
                  <a:lumMod val="75000"/>
                </a:schemeClr>
              </a:solidFill>
              <a:effectLst>
                <a:innerShdw blurRad="69850" dist="43180" dir="5400000">
                  <a:srgbClr val="000000">
                    <a:alpha val="65000"/>
                  </a:srgbClr>
                </a:innerShdw>
              </a:effectLst>
            </a:endParaRPr>
          </a:p>
          <a:p>
            <a:pPr marL="342900" indent="-34290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بالمقابل ازدادت نسبة الوفيات الناتجة عن حوادث الطرق في منطقة الشرق الأوسط بنسبة 20% لنفس الفترة.</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6591359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152400"/>
            <a:ext cx="8305800" cy="7294305"/>
          </a:xfrm>
          <a:prstGeom prst="rect">
            <a:avLst/>
          </a:prstGeom>
        </p:spPr>
        <p:txBody>
          <a:bodyPr wrap="square">
            <a:spAutoFit/>
          </a:bodyPr>
          <a:lstStyle/>
          <a:p>
            <a:pPr marL="457200" lvl="0" indent="-457200" algn="just" rtl="1">
              <a:lnSpc>
                <a:spcPct val="150000"/>
              </a:lnSpc>
              <a:buFont typeface="+mj-lt"/>
              <a:buAutoNum type="arabicPeriod" startAt="5"/>
            </a:pPr>
            <a:r>
              <a:rPr lang="ar-SA" sz="2400" b="1" dirty="0">
                <a:ln w="1905"/>
                <a:solidFill>
                  <a:schemeClr val="accent2">
                    <a:lumMod val="75000"/>
                  </a:schemeClr>
                </a:solidFill>
                <a:effectLst>
                  <a:innerShdw blurRad="69850" dist="43180" dir="5400000">
                    <a:srgbClr val="000000">
                      <a:alpha val="65000"/>
                    </a:srgbClr>
                  </a:innerShdw>
                </a:effectLst>
              </a:rPr>
              <a:t>ضرورة تشجيع شركات </a:t>
            </a:r>
            <a:r>
              <a:rPr lang="ar-SA" sz="2400" b="1" dirty="0" smtClean="0">
                <a:ln w="1905"/>
                <a:solidFill>
                  <a:schemeClr val="accent2">
                    <a:lumMod val="75000"/>
                  </a:schemeClr>
                </a:solidFill>
                <a:effectLst>
                  <a:innerShdw blurRad="69850" dist="43180" dir="5400000">
                    <a:srgbClr val="000000">
                      <a:alpha val="65000"/>
                    </a:srgbClr>
                  </a:innerShdw>
                </a:effectLst>
              </a:rPr>
              <a:t>التأمين </a:t>
            </a:r>
            <a:r>
              <a:rPr lang="ar-SA" sz="2400" b="1" dirty="0">
                <a:ln w="1905"/>
                <a:solidFill>
                  <a:schemeClr val="accent2">
                    <a:lumMod val="75000"/>
                  </a:schemeClr>
                </a:solidFill>
                <a:effectLst>
                  <a:innerShdw blurRad="69850" dist="43180" dir="5400000">
                    <a:srgbClr val="000000">
                      <a:alpha val="65000"/>
                    </a:srgbClr>
                  </a:innerShdw>
                </a:effectLst>
              </a:rPr>
              <a:t>للسائقين الذين يسجلون </a:t>
            </a:r>
            <a:r>
              <a:rPr lang="ar-SA" sz="2400" b="1" dirty="0" smtClean="0">
                <a:ln w="1905"/>
                <a:solidFill>
                  <a:schemeClr val="accent2">
                    <a:lumMod val="75000"/>
                  </a:schemeClr>
                </a:solidFill>
                <a:effectLst>
                  <a:innerShdw blurRad="69850" dist="43180" dir="5400000">
                    <a:srgbClr val="000000">
                      <a:alpha val="65000"/>
                    </a:srgbClr>
                  </a:innerShdw>
                </a:effectLst>
              </a:rPr>
              <a:t>أدنى </a:t>
            </a:r>
            <a:r>
              <a:rPr lang="ar-SA" sz="2400" b="1" dirty="0">
                <a:ln w="1905"/>
                <a:solidFill>
                  <a:schemeClr val="accent2">
                    <a:lumMod val="75000"/>
                  </a:schemeClr>
                </a:solidFill>
                <a:effectLst>
                  <a:innerShdw blurRad="69850" dist="43180" dir="5400000">
                    <a:srgbClr val="000000">
                      <a:alpha val="65000"/>
                    </a:srgbClr>
                  </a:innerShdw>
                </a:effectLst>
              </a:rPr>
              <a:t>نسبة من الحوادث </a:t>
            </a:r>
            <a:r>
              <a:rPr lang="ar-SA" sz="2400" b="1" dirty="0" smtClean="0">
                <a:ln w="1905"/>
                <a:solidFill>
                  <a:schemeClr val="accent2">
                    <a:lumMod val="75000"/>
                  </a:schemeClr>
                </a:solidFill>
                <a:effectLst>
                  <a:innerShdw blurRad="69850" dist="43180" dir="5400000">
                    <a:srgbClr val="000000">
                      <a:alpha val="65000"/>
                    </a:srgbClr>
                  </a:innerShdw>
                </a:effectLst>
              </a:rPr>
              <a:t>أو </a:t>
            </a:r>
            <a:r>
              <a:rPr lang="ar-SA" sz="2400" b="1" dirty="0">
                <a:ln w="1905"/>
                <a:solidFill>
                  <a:schemeClr val="accent2">
                    <a:lumMod val="75000"/>
                  </a:schemeClr>
                </a:solidFill>
                <a:effectLst>
                  <a:innerShdw blurRad="69850" dist="43180" dir="5400000">
                    <a:srgbClr val="000000">
                      <a:alpha val="65000"/>
                    </a:srgbClr>
                  </a:innerShdw>
                </a:effectLst>
              </a:rPr>
              <a:t>المخالفات المرورية و ذلك من خلال منح خصومات على بوليصة </a:t>
            </a:r>
            <a:r>
              <a:rPr lang="ar-SA" sz="2400" b="1" dirty="0" smtClean="0">
                <a:ln w="1905"/>
                <a:solidFill>
                  <a:schemeClr val="accent2">
                    <a:lumMod val="75000"/>
                  </a:schemeClr>
                </a:solidFill>
                <a:effectLst>
                  <a:innerShdw blurRad="69850" dist="43180" dir="5400000">
                    <a:srgbClr val="000000">
                      <a:alpha val="65000"/>
                    </a:srgbClr>
                  </a:innerShdw>
                </a:effectLst>
              </a:rPr>
              <a:t>التأمين </a:t>
            </a:r>
            <a:r>
              <a:rPr lang="ar-SA" sz="2400" b="1" dirty="0">
                <a:ln w="1905"/>
                <a:solidFill>
                  <a:schemeClr val="accent2">
                    <a:lumMod val="75000"/>
                  </a:schemeClr>
                </a:solidFill>
                <a:effectLst>
                  <a:innerShdw blurRad="69850" dist="43180" dir="5400000">
                    <a:srgbClr val="000000">
                      <a:alpha val="65000"/>
                    </a:srgbClr>
                  </a:innerShdw>
                </a:effectLst>
              </a:rPr>
              <a:t>الخاصة بهم.</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mj-lt"/>
              <a:buAutoNum type="arabicPeriod" startAt="5"/>
            </a:pPr>
            <a:r>
              <a:rPr lang="en-US" sz="2400" b="1" dirty="0">
                <a:ln w="1905"/>
                <a:solidFill>
                  <a:schemeClr val="accent2">
                    <a:lumMod val="75000"/>
                  </a:schemeClr>
                </a:solidFill>
                <a:effectLst>
                  <a:innerShdw blurRad="69850" dist="43180" dir="5400000">
                    <a:srgbClr val="000000">
                      <a:alpha val="65000"/>
                    </a:srgbClr>
                  </a:innerShdw>
                </a:effectLst>
              </a:rPr>
              <a:t> </a:t>
            </a:r>
            <a:r>
              <a:rPr lang="ar-SA" sz="2400" b="1" dirty="0">
                <a:ln w="1905"/>
                <a:solidFill>
                  <a:schemeClr val="accent2">
                    <a:lumMod val="75000"/>
                  </a:schemeClr>
                </a:solidFill>
                <a:effectLst>
                  <a:innerShdw blurRad="69850" dist="43180" dir="5400000">
                    <a:srgbClr val="000000">
                      <a:alpha val="65000"/>
                    </a:srgbClr>
                  </a:innerShdw>
                </a:effectLst>
              </a:rPr>
              <a:t>ضرورة تطوير آليات و منهجية تسجيل الحوادث المرورية في قطاع غزة و ذلك من أجل توفير قواعد بيانات وافية و دقيقة يمكن الاعتماد عليها في تحليل الواقع المروري و </a:t>
            </a:r>
            <a:r>
              <a:rPr lang="ar-SA" sz="2400" b="1" dirty="0" smtClean="0">
                <a:ln w="1905"/>
                <a:solidFill>
                  <a:schemeClr val="accent2">
                    <a:lumMod val="75000"/>
                  </a:schemeClr>
                </a:solidFill>
                <a:effectLst>
                  <a:innerShdw blurRad="69850" dist="43180" dir="5400000">
                    <a:srgbClr val="000000">
                      <a:alpha val="65000"/>
                    </a:srgbClr>
                  </a:innerShdw>
                </a:effectLst>
              </a:rPr>
              <a:t>إيجاد </a:t>
            </a:r>
            <a:r>
              <a:rPr lang="ar-SA" sz="2400" b="1" dirty="0">
                <a:ln w="1905"/>
                <a:solidFill>
                  <a:schemeClr val="accent2">
                    <a:lumMod val="75000"/>
                  </a:schemeClr>
                </a:solidFill>
                <a:effectLst>
                  <a:innerShdw blurRad="69850" dist="43180" dir="5400000">
                    <a:srgbClr val="000000">
                      <a:alpha val="65000"/>
                    </a:srgbClr>
                  </a:innerShdw>
                </a:effectLst>
              </a:rPr>
              <a:t>الحلول المناسبة لتقليل نسبة الحوادث المرورية و الإصابات الناجمة عنها</a:t>
            </a:r>
            <a:r>
              <a:rPr lang="ar-SA" sz="2400" b="1" dirty="0" smtClean="0">
                <a:ln w="1905"/>
                <a:solidFill>
                  <a:schemeClr val="accent2">
                    <a:lumMod val="75000"/>
                  </a:schemeClr>
                </a:solidFill>
                <a:effectLst>
                  <a:innerShdw blurRad="69850" dist="43180" dir="5400000">
                    <a:srgbClr val="000000">
                      <a:alpha val="65000"/>
                    </a:srgbClr>
                  </a:innerShdw>
                </a:effectLst>
              </a:rPr>
              <a:t>.</a:t>
            </a:r>
            <a:r>
              <a:rPr lang="ar-SA" sz="2400" b="1" dirty="0">
                <a:ln w="1905"/>
                <a:solidFill>
                  <a:schemeClr val="accent2">
                    <a:lumMod val="75000"/>
                  </a:schemeClr>
                </a:solidFill>
                <a:effectLst>
                  <a:innerShdw blurRad="69850" dist="43180" dir="5400000">
                    <a:srgbClr val="000000">
                      <a:alpha val="65000"/>
                    </a:srgbClr>
                  </a:innerShdw>
                </a:effectLst>
              </a:rPr>
              <a:t> </a:t>
            </a:r>
            <a:endParaRPr lang="ar-SA" sz="2400" b="1" dirty="0" smtClean="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mj-lt"/>
              <a:buAutoNum type="arabicPeriod" startAt="5"/>
            </a:pPr>
            <a:r>
              <a:rPr lang="ar-SA" sz="2400" b="1" dirty="0" smtClean="0">
                <a:ln w="1905"/>
                <a:solidFill>
                  <a:schemeClr val="accent2">
                    <a:lumMod val="75000"/>
                  </a:schemeClr>
                </a:solidFill>
                <a:effectLst>
                  <a:innerShdw blurRad="69850" dist="43180" dir="5400000">
                    <a:srgbClr val="000000">
                      <a:alpha val="65000"/>
                    </a:srgbClr>
                  </a:innerShdw>
                </a:effectLst>
              </a:rPr>
              <a:t>توفير </a:t>
            </a:r>
            <a:r>
              <a:rPr lang="ar-SA" sz="2400" b="1" dirty="0">
                <a:ln w="1905"/>
                <a:solidFill>
                  <a:schemeClr val="accent2">
                    <a:lumMod val="75000"/>
                  </a:schemeClr>
                </a:solidFill>
                <a:effectLst>
                  <a:innerShdw blurRad="69850" dist="43180" dir="5400000">
                    <a:srgbClr val="000000">
                      <a:alpha val="65000"/>
                    </a:srgbClr>
                  </a:innerShdw>
                </a:effectLst>
              </a:rPr>
              <a:t>مراكز رصد و مراقبة للسلامة المرورية.</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mj-lt"/>
              <a:buAutoNum type="arabicPeriod" startAt="5"/>
            </a:pPr>
            <a:r>
              <a:rPr lang="ar-SA" sz="2400" b="1" dirty="0">
                <a:ln w="1905"/>
                <a:solidFill>
                  <a:schemeClr val="accent2">
                    <a:lumMod val="75000"/>
                  </a:schemeClr>
                </a:solidFill>
                <a:effectLst>
                  <a:innerShdw blurRad="69850" dist="43180" dir="5400000">
                    <a:srgbClr val="000000">
                      <a:alpha val="65000"/>
                    </a:srgbClr>
                  </a:innerShdw>
                </a:effectLst>
              </a:rPr>
              <a:t>التركيز على دور الأسرة وتوعية الأبناء من الحوادث المرورية بما يتوافق مع القوانين واللوائح الخاصة بالمخالفين والمتسببين بالحوادث المرورية، وضرورة الإسراع بإنشاء مراكز متخصصة لدراسة الأبعاد الاجتماعية والنفسية للحوادث المرورية </a:t>
            </a:r>
            <a:r>
              <a:rPr lang="ar-SA" sz="2400" b="1" dirty="0" smtClean="0">
                <a:ln w="1905"/>
                <a:solidFill>
                  <a:schemeClr val="accent2">
                    <a:lumMod val="75000"/>
                  </a:schemeClr>
                </a:solidFill>
                <a:effectLst>
                  <a:innerShdw blurRad="69850" dist="43180" dir="5400000">
                    <a:srgbClr val="000000">
                      <a:alpha val="65000"/>
                    </a:srgbClr>
                  </a:innerShdw>
                </a:effectLst>
              </a:rPr>
              <a:t>تمهيداً </a:t>
            </a:r>
            <a:r>
              <a:rPr lang="ar-SA" sz="2400" b="1" dirty="0">
                <a:ln w="1905"/>
                <a:solidFill>
                  <a:schemeClr val="accent2">
                    <a:lumMod val="75000"/>
                  </a:schemeClr>
                </a:solidFill>
                <a:effectLst>
                  <a:innerShdw blurRad="69850" dist="43180" dir="5400000">
                    <a:srgbClr val="000000">
                      <a:alpha val="65000"/>
                    </a:srgbClr>
                  </a:innerShdw>
                </a:effectLst>
              </a:rPr>
              <a:t>لإيجاد الحلول المناسبة لها.</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mj-lt"/>
              <a:buAutoNum type="arabicPeriod" startAt="5"/>
            </a:pPr>
            <a:endParaRPr lang="ar-SA"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71881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78053"/>
            <a:ext cx="8001000" cy="5032147"/>
          </a:xfrm>
          <a:prstGeom prst="rect">
            <a:avLst/>
          </a:prstGeom>
        </p:spPr>
        <p:txBody>
          <a:bodyPr wrap="square">
            <a:spAutoFit/>
          </a:bodyPr>
          <a:lstStyle/>
          <a:p>
            <a:pPr marL="457200" lvl="0" indent="-457200" algn="just" rtl="1">
              <a:lnSpc>
                <a:spcPct val="150000"/>
              </a:lnSpc>
              <a:buFont typeface="+mj-lt"/>
              <a:buAutoNum type="arabicPeriod" startAt="9"/>
            </a:pPr>
            <a:r>
              <a:rPr lang="ar-SA" sz="2400" b="1" dirty="0" smtClean="0">
                <a:ln w="1905"/>
                <a:solidFill>
                  <a:schemeClr val="accent2">
                    <a:lumMod val="75000"/>
                  </a:schemeClr>
                </a:solidFill>
                <a:effectLst>
                  <a:innerShdw blurRad="69850" dist="43180" dir="5400000">
                    <a:srgbClr val="000000">
                      <a:alpha val="65000"/>
                    </a:srgbClr>
                  </a:innerShdw>
                </a:effectLst>
              </a:rPr>
              <a:t>وضع </a:t>
            </a:r>
            <a:r>
              <a:rPr lang="ar-SA" sz="2400" b="1" dirty="0">
                <a:ln w="1905"/>
                <a:solidFill>
                  <a:schemeClr val="accent2">
                    <a:lumMod val="75000"/>
                  </a:schemeClr>
                </a:solidFill>
                <a:effectLst>
                  <a:innerShdw blurRad="69850" dist="43180" dir="5400000">
                    <a:srgbClr val="000000">
                      <a:alpha val="65000"/>
                    </a:srgbClr>
                  </a:innerShdw>
                </a:effectLst>
              </a:rPr>
              <a:t>وتنفيذ آلية لنقل الخبرات من الدول التي حققت نجاحات في مجال السلامة على الطرق، من خلال تبادل البرامج والتطبيقات الناجحة إلى الدول التي ما زالت تعاني من مشكلة السلامة على الطرق في الحد من الوفيات والإصابات، وتسهيل تبادل الأبحاث العلمية والخاصة بالسلامة المرورية بكافة عناصرها للاستفادة منها عند تصميم الخطط ووضع الآليات الخاصة بالسلامة على الطرق، وتخصيص بوابة على الشبكة العنكبوتية لهذه الغاية.</a:t>
            </a:r>
            <a:endParaRPr lang="en-US" sz="2400" b="1" dirty="0">
              <a:ln w="1905"/>
              <a:solidFill>
                <a:schemeClr val="accent2">
                  <a:lumMod val="75000"/>
                </a:schemeClr>
              </a:solidFill>
              <a:effectLst>
                <a:innerShdw blurRad="69850" dist="43180" dir="5400000">
                  <a:srgbClr val="000000">
                    <a:alpha val="65000"/>
                  </a:srgbClr>
                </a:innerShdw>
              </a:effectLst>
            </a:endParaRPr>
          </a:p>
          <a:p>
            <a:pPr marL="457200" lvl="0" indent="-457200" algn="just" rtl="1">
              <a:lnSpc>
                <a:spcPct val="150000"/>
              </a:lnSpc>
              <a:buFont typeface="+mj-lt"/>
              <a:buAutoNum type="arabicPeriod" startAt="9"/>
            </a:pPr>
            <a:r>
              <a:rPr lang="ar-SA" sz="2400" b="1" dirty="0">
                <a:ln w="1905"/>
                <a:solidFill>
                  <a:schemeClr val="accent2">
                    <a:lumMod val="75000"/>
                  </a:schemeClr>
                </a:solidFill>
                <a:effectLst>
                  <a:innerShdw blurRad="69850" dist="43180" dir="5400000">
                    <a:srgbClr val="000000">
                      <a:alpha val="65000"/>
                    </a:srgbClr>
                  </a:innerShdw>
                </a:effectLst>
              </a:rPr>
              <a:t>التأكيد على مشاركة كافة فعاليات المجتمع إلى جانب المؤسسات المعنية بالسلامة المرورية (الداخلية، المرور، الجهات التعليمية وغيرها)، في دعم وتوجيه ومراقبة السلوك على الطرقات كمسؤولية </a:t>
            </a:r>
            <a:r>
              <a:rPr lang="ar-SA" sz="2400" b="1" dirty="0" smtClean="0">
                <a:ln w="1905"/>
                <a:solidFill>
                  <a:schemeClr val="accent2">
                    <a:lumMod val="75000"/>
                  </a:schemeClr>
                </a:solidFill>
                <a:effectLst>
                  <a:innerShdw blurRad="69850" dist="43180" dir="5400000">
                    <a:srgbClr val="000000">
                      <a:alpha val="65000"/>
                    </a:srgbClr>
                  </a:innerShdw>
                </a:effectLst>
              </a:rPr>
              <a:t>اجتماعية.</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4183384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XPRESS-IT\Desktop\pictures\c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866600"/>
            <a:ext cx="7010400" cy="5749351"/>
          </a:xfrm>
          <a:prstGeom prst="rect">
            <a:avLst/>
          </a:prstGeom>
          <a:ln w="3175" cap="sq" cmpd="thickThin">
            <a:solidFill>
              <a:schemeClr val="accent2">
                <a:lumMod val="75000"/>
              </a:schemeClr>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990600" y="5257800"/>
            <a:ext cx="6096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90600" y="914400"/>
            <a:ext cx="2743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579120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42818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371600"/>
            <a:ext cx="5016500" cy="3639458"/>
          </a:xfrm>
          <a:prstGeom prst="rect">
            <a:avLst/>
          </a:prstGeom>
        </p:spPr>
        <p:txBody>
          <a:bodyPr wrap="square">
            <a:spAutoFit/>
            <a:scene3d>
              <a:camera prst="orthographicFront"/>
              <a:lightRig rig="threePt" dir="t"/>
            </a:scene3d>
            <a:sp3d extrusionH="57150">
              <a:bevelT w="69850" h="38100" prst="cross"/>
            </a:sp3d>
          </a:bodyPr>
          <a:lstStyle/>
          <a:p>
            <a:pPr algn="r" rtl="1">
              <a:lnSpc>
                <a:spcPct val="150000"/>
              </a:lnSpc>
            </a:pP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        مفهوم الحادث المروري:</a:t>
            </a:r>
          </a:p>
          <a:p>
            <a:pPr algn="r" rtl="1">
              <a:lnSpc>
                <a:spcPct val="150000"/>
              </a:lnSpc>
            </a:pPr>
            <a:endParaRPr lang="en-US" sz="8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a:p>
            <a:pPr algn="just" rtl="1">
              <a:lnSpc>
                <a:spcPct val="150000"/>
              </a:lnSpc>
            </a:pPr>
            <a:r>
              <a:rPr lang="ar-SA" sz="2800" b="1" dirty="0">
                <a:ln w="1905"/>
                <a:solidFill>
                  <a:schemeClr val="accent2">
                    <a:lumMod val="75000"/>
                  </a:schemeClr>
                </a:solidFill>
                <a:effectLst>
                  <a:innerShdw blurRad="69850" dist="43180" dir="5400000">
                    <a:srgbClr val="000000">
                      <a:alpha val="65000"/>
                    </a:srgbClr>
                  </a:innerShdw>
                </a:effectLst>
              </a:rPr>
              <a:t>هو الحادث الذي يقع في حركة </a:t>
            </a:r>
            <a:r>
              <a:rPr lang="ar-SA" sz="2800" b="1" dirty="0" smtClean="0">
                <a:ln w="1905"/>
                <a:solidFill>
                  <a:schemeClr val="accent2">
                    <a:lumMod val="75000"/>
                  </a:schemeClr>
                </a:solidFill>
                <a:effectLst>
                  <a:innerShdw blurRad="69850" dist="43180" dir="5400000">
                    <a:srgbClr val="000000">
                      <a:alpha val="65000"/>
                    </a:srgbClr>
                  </a:innerShdw>
                </a:effectLst>
              </a:rPr>
              <a:t>المرور على </a:t>
            </a:r>
            <a:r>
              <a:rPr lang="ar-SA" sz="2800" b="1" dirty="0">
                <a:ln w="1905"/>
                <a:solidFill>
                  <a:schemeClr val="accent2">
                    <a:lumMod val="75000"/>
                  </a:schemeClr>
                </a:solidFill>
                <a:effectLst>
                  <a:innerShdw blurRad="69850" dist="43180" dir="5400000">
                    <a:srgbClr val="000000">
                      <a:alpha val="65000"/>
                    </a:srgbClr>
                  </a:innerShdw>
                </a:effectLst>
              </a:rPr>
              <a:t>الطريق و تساهم فيه على </a:t>
            </a:r>
            <a:r>
              <a:rPr lang="ar-SA" sz="2800" b="1" dirty="0" smtClean="0">
                <a:ln w="1905"/>
                <a:solidFill>
                  <a:schemeClr val="accent2">
                    <a:lumMod val="75000"/>
                  </a:schemeClr>
                </a:solidFill>
                <a:effectLst>
                  <a:innerShdw blurRad="69850" dist="43180" dir="5400000">
                    <a:srgbClr val="000000">
                      <a:alpha val="65000"/>
                    </a:srgbClr>
                  </a:innerShdw>
                </a:effectLst>
              </a:rPr>
              <a:t>الأقل مركبة </a:t>
            </a:r>
            <a:r>
              <a:rPr lang="ar-SA" sz="2800" b="1" dirty="0">
                <a:ln w="1905"/>
                <a:solidFill>
                  <a:schemeClr val="accent2">
                    <a:lumMod val="75000"/>
                  </a:schemeClr>
                </a:solidFill>
                <a:effectLst>
                  <a:innerShdw blurRad="69850" dist="43180" dir="5400000">
                    <a:srgbClr val="000000">
                      <a:alpha val="65000"/>
                    </a:srgbClr>
                  </a:innerShdw>
                </a:effectLst>
              </a:rPr>
              <a:t>واحدة متحركة مما يتسبب </a:t>
            </a:r>
            <a:r>
              <a:rPr lang="ar-SA" sz="2800" b="1" dirty="0" smtClean="0">
                <a:ln w="1905"/>
                <a:solidFill>
                  <a:schemeClr val="accent2">
                    <a:lumMod val="75000"/>
                  </a:schemeClr>
                </a:solidFill>
                <a:effectLst>
                  <a:innerShdw blurRad="69850" dist="43180" dir="5400000">
                    <a:srgbClr val="000000">
                      <a:alpha val="65000"/>
                    </a:srgbClr>
                  </a:innerShdw>
                </a:effectLst>
              </a:rPr>
              <a:t>عنه إصابة </a:t>
            </a:r>
            <a:r>
              <a:rPr lang="ar-SA" sz="2800" b="1" dirty="0">
                <a:ln w="1905"/>
                <a:solidFill>
                  <a:schemeClr val="accent2">
                    <a:lumMod val="75000"/>
                  </a:schemeClr>
                </a:solidFill>
                <a:effectLst>
                  <a:innerShdw blurRad="69850" dist="43180" dir="5400000">
                    <a:srgbClr val="000000">
                      <a:alpha val="65000"/>
                    </a:srgbClr>
                  </a:innerShdw>
                </a:effectLst>
              </a:rPr>
              <a:t>بالراكب </a:t>
            </a:r>
            <a:r>
              <a:rPr lang="ar-SA" sz="2800" b="1" dirty="0" smtClean="0">
                <a:ln w="1905"/>
                <a:solidFill>
                  <a:schemeClr val="accent2">
                    <a:lumMod val="75000"/>
                  </a:schemeClr>
                </a:solidFill>
                <a:effectLst>
                  <a:innerShdw blurRad="69850" dist="43180" dir="5400000">
                    <a:srgbClr val="000000">
                      <a:alpha val="65000"/>
                    </a:srgbClr>
                  </a:innerShdw>
                </a:effectLst>
              </a:rPr>
              <a:t>أو المركبة </a:t>
            </a:r>
            <a:r>
              <a:rPr lang="ar-SA" sz="2800" b="1" dirty="0">
                <a:ln w="1905"/>
                <a:solidFill>
                  <a:schemeClr val="accent2">
                    <a:lumMod val="75000"/>
                  </a:schemeClr>
                </a:solidFill>
                <a:effectLst>
                  <a:innerShdw blurRad="69850" dist="43180" dir="5400000">
                    <a:srgbClr val="000000">
                      <a:alpha val="65000"/>
                    </a:srgbClr>
                  </a:innerShdw>
                </a:effectLst>
              </a:rPr>
              <a:t>أو المنشآت.</a:t>
            </a:r>
            <a:endParaRPr lang="en-US" sz="2800" b="1" dirty="0">
              <a:ln w="1905"/>
              <a:solidFill>
                <a:schemeClr val="accent2">
                  <a:lumMod val="75000"/>
                </a:schemeClr>
              </a:solidFill>
              <a:effectLst>
                <a:innerShdw blurRad="69850" dist="43180" dir="5400000">
                  <a:srgbClr val="000000">
                    <a:alpha val="65000"/>
                  </a:srgbClr>
                </a:innerShdw>
              </a:effectLst>
            </a:endParaRP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228600" y="609600"/>
            <a:ext cx="3733800" cy="5410200"/>
          </a:xfrm>
          <a:ln>
            <a:solidFill>
              <a:schemeClr val="tx1"/>
            </a:solidFill>
            <a:prstDash val="solid"/>
          </a:ln>
          <a:effectLst>
            <a:outerShdw blurRad="50800" dist="38100" dir="2700000" algn="tl" rotWithShape="0">
              <a:schemeClr val="accent2">
                <a:lumMod val="75000"/>
                <a:alpha val="40000"/>
              </a:schemeClr>
            </a:outerShdw>
          </a:effectLst>
        </p:spPr>
      </p:pic>
    </p:spTree>
    <p:extLst>
      <p:ext uri="{BB962C8B-B14F-4D97-AF65-F5344CB8AC3E}">
        <p14:creationId xmlns:p14="http://schemas.microsoft.com/office/powerpoint/2010/main" xmlns="" val="11225347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74784"/>
            <a:ext cx="4648200" cy="738663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lnSpc>
                <a:spcPct val="200000"/>
              </a:lnSpc>
              <a:buClr>
                <a:schemeClr val="accent2">
                  <a:lumMod val="75000"/>
                </a:schemeClr>
              </a:buClr>
            </a:pP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أسباب الحوادث المرورية</a:t>
            </a:r>
            <a:r>
              <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a:t>
            </a:r>
          </a:p>
          <a:p>
            <a:pPr marL="342900" indent="-342900" algn="just" rtl="1">
              <a:lnSpc>
                <a:spcPct val="200000"/>
              </a:lnSpc>
              <a:buClr>
                <a:schemeClr val="accent2">
                  <a:lumMod val="75000"/>
                </a:schemeClr>
              </a:buClr>
              <a:buSzPct val="100000"/>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العوامل البشرية .</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indent="-34290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العوامل الميكانيكية .</a:t>
            </a:r>
            <a:endParaRPr lang="en-US" sz="2400" b="1" dirty="0">
              <a:ln w="1905"/>
              <a:solidFill>
                <a:schemeClr val="accent2">
                  <a:lumMod val="75000"/>
                </a:schemeClr>
              </a:solidFill>
              <a:effectLst>
                <a:innerShdw blurRad="69850" dist="43180" dir="5400000">
                  <a:srgbClr val="000000">
                    <a:alpha val="65000"/>
                  </a:srgbClr>
                </a:innerShdw>
              </a:effectLst>
            </a:endParaRPr>
          </a:p>
          <a:p>
            <a:pPr marL="342900" indent="-342900" algn="just" rtl="1">
              <a:lnSpc>
                <a:spcPct val="200000"/>
              </a:lnSpc>
              <a:buClr>
                <a:schemeClr val="accent2">
                  <a:lumMod val="75000"/>
                </a:schemeClr>
              </a:buClr>
              <a:buFont typeface="Wingdings" pitchFamily="2" charset="2"/>
              <a:buChar char="v"/>
            </a:pPr>
            <a:r>
              <a:rPr lang="ar-SA" sz="2400" b="1" dirty="0">
                <a:ln w="1905"/>
                <a:solidFill>
                  <a:schemeClr val="accent2">
                    <a:lumMod val="75000"/>
                  </a:schemeClr>
                </a:solidFill>
                <a:effectLst>
                  <a:innerShdw blurRad="69850" dist="43180" dir="5400000">
                    <a:srgbClr val="000000">
                      <a:alpha val="65000"/>
                    </a:srgbClr>
                  </a:innerShdw>
                </a:effectLst>
              </a:rPr>
              <a:t>العوامل البيئية و التي تشمل:</a:t>
            </a:r>
            <a:endParaRPr lang="en-US" sz="2400" b="1" dirty="0">
              <a:ln w="1905"/>
              <a:solidFill>
                <a:schemeClr val="accent2">
                  <a:lumMod val="75000"/>
                </a:schemeClr>
              </a:solidFill>
              <a:effectLst>
                <a:innerShdw blurRad="69850" dist="43180" dir="5400000">
                  <a:srgbClr val="000000">
                    <a:alpha val="65000"/>
                  </a:srgbClr>
                </a:innerShdw>
              </a:effectLst>
            </a:endParaRPr>
          </a:p>
          <a:p>
            <a:pPr marL="914400" lvl="1" indent="-457200" algn="just" rtl="1">
              <a:lnSpc>
                <a:spcPct val="200000"/>
              </a:lnSpc>
              <a:buClr>
                <a:schemeClr val="accent2">
                  <a:lumMod val="75000"/>
                </a:schemeClr>
              </a:buClr>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حالة الطريق.</a:t>
            </a:r>
            <a:endParaRPr lang="en-US" sz="2400" b="1" dirty="0">
              <a:ln w="1905"/>
              <a:solidFill>
                <a:schemeClr val="accent2">
                  <a:lumMod val="75000"/>
                </a:schemeClr>
              </a:solidFill>
              <a:effectLst>
                <a:innerShdw blurRad="69850" dist="43180" dir="5400000">
                  <a:srgbClr val="000000">
                    <a:alpha val="65000"/>
                  </a:srgbClr>
                </a:innerShdw>
              </a:effectLst>
            </a:endParaRPr>
          </a:p>
          <a:p>
            <a:pPr marL="914400" lvl="1" indent="-457200" algn="just" rtl="1">
              <a:lnSpc>
                <a:spcPct val="200000"/>
              </a:lnSpc>
              <a:buClr>
                <a:schemeClr val="accent2">
                  <a:lumMod val="75000"/>
                </a:schemeClr>
              </a:buClr>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حالة الطقس.</a:t>
            </a:r>
            <a:endParaRPr lang="en-US" sz="2400" b="1" dirty="0">
              <a:ln w="1905"/>
              <a:solidFill>
                <a:schemeClr val="accent2">
                  <a:lumMod val="75000"/>
                </a:schemeClr>
              </a:solidFill>
              <a:effectLst>
                <a:innerShdw blurRad="69850" dist="43180" dir="5400000">
                  <a:srgbClr val="000000">
                    <a:alpha val="65000"/>
                  </a:srgbClr>
                </a:innerShdw>
              </a:effectLst>
            </a:endParaRPr>
          </a:p>
          <a:p>
            <a:pPr marL="914400" lvl="1" indent="-457200" algn="just" rtl="1">
              <a:lnSpc>
                <a:spcPct val="200000"/>
              </a:lnSpc>
              <a:buClr>
                <a:schemeClr val="accent2">
                  <a:lumMod val="75000"/>
                </a:schemeClr>
              </a:buClr>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الازدحام المروري على الطريق.</a:t>
            </a:r>
            <a:endParaRPr lang="en-US" sz="2400" b="1" dirty="0">
              <a:ln w="1905"/>
              <a:solidFill>
                <a:schemeClr val="accent2">
                  <a:lumMod val="75000"/>
                </a:schemeClr>
              </a:solidFill>
              <a:effectLst>
                <a:innerShdw blurRad="69850" dist="43180" dir="5400000">
                  <a:srgbClr val="000000">
                    <a:alpha val="65000"/>
                  </a:srgbClr>
                </a:innerShdw>
              </a:effectLst>
            </a:endParaRPr>
          </a:p>
          <a:p>
            <a:pPr marL="914400" lvl="1" indent="-457200" algn="just" rtl="1">
              <a:lnSpc>
                <a:spcPct val="200000"/>
              </a:lnSpc>
              <a:buClr>
                <a:schemeClr val="accent2">
                  <a:lumMod val="75000"/>
                </a:schemeClr>
              </a:buClr>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الظلام وانعدام الانارة.</a:t>
            </a:r>
            <a:endParaRPr lang="en-US" sz="2400" b="1" dirty="0">
              <a:ln w="1905"/>
              <a:solidFill>
                <a:schemeClr val="accent2">
                  <a:lumMod val="75000"/>
                </a:schemeClr>
              </a:solidFill>
              <a:effectLst>
                <a:innerShdw blurRad="69850" dist="43180" dir="5400000">
                  <a:srgbClr val="000000">
                    <a:alpha val="65000"/>
                  </a:srgbClr>
                </a:innerShdw>
              </a:effectLst>
            </a:endParaRPr>
          </a:p>
          <a:p>
            <a:pPr algn="r" rtl="1"/>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a:p>
        </p:txBody>
      </p:sp>
      <p:pic>
        <p:nvPicPr>
          <p:cNvPr id="14" name="Content Placeholder 1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381000" y="838202"/>
            <a:ext cx="3657600" cy="4952998"/>
          </a:xfrm>
          <a:ln w="3175">
            <a:solidFill>
              <a:schemeClr val="tx1"/>
            </a:solidFill>
          </a:ln>
          <a:effectLst>
            <a:outerShdw blurRad="50800" dist="38100" dir="2700000" algn="tl" rotWithShape="0">
              <a:prstClr val="black">
                <a:alpha val="40000"/>
              </a:prstClr>
            </a:outerShdw>
          </a:effectLst>
        </p:spPr>
      </p:pic>
      <p:sp>
        <p:nvSpPr>
          <p:cNvPr id="17" name="Rounded Rectangle 16"/>
          <p:cNvSpPr/>
          <p:nvPr/>
        </p:nvSpPr>
        <p:spPr>
          <a:xfrm>
            <a:off x="457200" y="4419600"/>
            <a:ext cx="838200" cy="457200"/>
          </a:xfrm>
          <a:prstGeom prst="roundRect">
            <a:avLst/>
          </a:prstGeom>
          <a:solidFill>
            <a:srgbClr val="62B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1464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609600" y="1858962"/>
            <a:ext cx="4800600" cy="4495800"/>
          </a:xfrm>
          <a:prstGeom prst="rect">
            <a:avLst/>
          </a:prstGeom>
          <a:ln w="3175">
            <a:solidFill>
              <a:schemeClr val="tx1"/>
            </a:solidFill>
          </a:ln>
          <a:effectLst>
            <a:outerShdw blurRad="50800" dist="38100" dir="2700000" algn="tl" rotWithShape="0">
              <a:prstClr val="black">
                <a:alpha val="40000"/>
              </a:prstClr>
            </a:outerShdw>
          </a:effectLst>
        </p:spPr>
      </p:pic>
      <p:sp>
        <p:nvSpPr>
          <p:cNvPr id="7" name="Rectangle 6"/>
          <p:cNvSpPr/>
          <p:nvPr/>
        </p:nvSpPr>
        <p:spPr>
          <a:xfrm>
            <a:off x="6088756" y="3149025"/>
            <a:ext cx="2521844" cy="584775"/>
          </a:xfrm>
          <a:prstGeom prst="rect">
            <a:avLst/>
          </a:prstGeom>
        </p:spPr>
        <p:txBody>
          <a:bodyPr wrap="none">
            <a:spAutoFit/>
          </a:bodyPr>
          <a:lstStyle/>
          <a:p>
            <a:pPr marL="457200" lvl="0" indent="-457200" algn="r" rtl="1">
              <a:buFont typeface="Arial" pitchFamily="34" charset="0"/>
              <a:buChar char="•"/>
            </a:pP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اصطدام جانبي</a:t>
            </a:r>
            <a:endPar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p:txBody>
      </p:sp>
      <p:sp>
        <p:nvSpPr>
          <p:cNvPr id="8" name="Rectangle 7"/>
          <p:cNvSpPr/>
          <p:nvPr/>
        </p:nvSpPr>
        <p:spPr>
          <a:xfrm>
            <a:off x="457200" y="136029"/>
            <a:ext cx="8153400" cy="1692771"/>
          </a:xfrm>
          <a:prstGeom prst="rect">
            <a:avLst/>
          </a:prstGeom>
        </p:spPr>
        <p:txBody>
          <a:bodyPr wrap="square" anchor="ctr">
            <a:spAutoFit/>
          </a:bodyPr>
          <a:lstStyle/>
          <a:p>
            <a:pPr algn="ctr" rtl="1"/>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أنواع الحوادث المرورية</a:t>
            </a:r>
            <a:r>
              <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a:t>
            </a:r>
            <a:r>
              <a:rPr lang="ar-SA" sz="3200" b="1" i="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rPr>
              <a:t> </a:t>
            </a:r>
            <a:endParaRPr lang="ar-SA" sz="3200" b="1" i="1" dirty="0" smtClean="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endParaRPr>
          </a:p>
          <a:p>
            <a:pPr algn="ctr" rtl="1"/>
            <a:endParaRPr lang="en-US" sz="800" b="1" i="1" dirty="0">
              <a:ln w="24500" cmpd="dbl">
                <a:solidFill>
                  <a:schemeClr val="accent2">
                    <a:shade val="85000"/>
                    <a:satMod val="155000"/>
                  </a:schemeClr>
                </a:solidFill>
                <a:prstDash val="solid"/>
                <a:miter lim="800000"/>
              </a:ln>
              <a:solidFill>
                <a:schemeClr val="accent2"/>
              </a:solidFill>
              <a:effectLst>
                <a:outerShdw blurRad="38100" dist="38100" dir="7020000" algn="tl">
                  <a:srgbClr val="000000">
                    <a:alpha val="35000"/>
                  </a:srgbClr>
                </a:outerShdw>
              </a:effectLst>
            </a:endParaRPr>
          </a:p>
          <a:p>
            <a:pPr algn="r" rtl="1"/>
            <a:r>
              <a:rPr lang="ar-SA" sz="2400" b="1" dirty="0">
                <a:ln w="1905"/>
                <a:solidFill>
                  <a:schemeClr val="accent2">
                    <a:lumMod val="75000"/>
                  </a:schemeClr>
                </a:solidFill>
                <a:effectLst>
                  <a:innerShdw blurRad="69850" dist="43180" dir="5400000">
                    <a:srgbClr val="000000">
                      <a:alpha val="65000"/>
                    </a:srgbClr>
                  </a:innerShdw>
                </a:effectLst>
              </a:rPr>
              <a:t>هناك ثلاثة </a:t>
            </a:r>
            <a:r>
              <a:rPr lang="ar-SA" sz="2400" b="1" dirty="0" smtClean="0">
                <a:ln w="1905"/>
                <a:solidFill>
                  <a:schemeClr val="accent2">
                    <a:lumMod val="75000"/>
                  </a:schemeClr>
                </a:solidFill>
                <a:effectLst>
                  <a:innerShdw blurRad="69850" dist="43180" dir="5400000">
                    <a:srgbClr val="000000">
                      <a:alpha val="65000"/>
                    </a:srgbClr>
                  </a:innerShdw>
                </a:effectLst>
              </a:rPr>
              <a:t>أنواع </a:t>
            </a:r>
            <a:r>
              <a:rPr lang="ar-SA" sz="2400" b="1" dirty="0">
                <a:ln w="1905"/>
                <a:solidFill>
                  <a:schemeClr val="accent2">
                    <a:lumMod val="75000"/>
                  </a:schemeClr>
                </a:solidFill>
                <a:effectLst>
                  <a:innerShdw blurRad="69850" dist="43180" dir="5400000">
                    <a:srgbClr val="000000">
                      <a:alpha val="65000"/>
                    </a:srgbClr>
                  </a:innerShdw>
                </a:effectLst>
              </a:rPr>
              <a:t>من الحوادث المرورية يمكن تلخيصها فيما يلي:</a:t>
            </a:r>
          </a:p>
          <a:p>
            <a:pPr algn="r" rtl="1"/>
            <a:endParaRPr lang="en-US" sz="1200" b="1" dirty="0">
              <a:ln w="1905"/>
              <a:solidFill>
                <a:schemeClr val="accent2">
                  <a:lumMod val="75000"/>
                </a:schemeClr>
              </a:solidFill>
              <a:effectLst>
                <a:innerShdw blurRad="69850" dist="43180" dir="5400000">
                  <a:srgbClr val="000000">
                    <a:alpha val="65000"/>
                  </a:srgbClr>
                </a:innerShdw>
              </a:effectLst>
            </a:endParaRPr>
          </a:p>
          <a:p>
            <a:pPr marL="457200" lvl="0" indent="-457200" algn="r" rtl="1">
              <a:buFont typeface="+mj-lt"/>
              <a:buAutoNum type="arabicParenR"/>
            </a:pPr>
            <a:r>
              <a:rPr lang="ar-SA" sz="2400" b="1" dirty="0">
                <a:ln w="1905"/>
                <a:solidFill>
                  <a:schemeClr val="accent2">
                    <a:lumMod val="75000"/>
                  </a:schemeClr>
                </a:solidFill>
                <a:effectLst>
                  <a:innerShdw blurRad="69850" dist="43180" dir="5400000">
                    <a:srgbClr val="000000">
                      <a:alpha val="65000"/>
                    </a:srgbClr>
                  </a:innerShdw>
                </a:effectLst>
              </a:rPr>
              <a:t>حوادث اصطدام مركبة بمركبة </a:t>
            </a:r>
            <a:r>
              <a:rPr lang="ar-SA" sz="2400" b="1" dirty="0" smtClean="0">
                <a:ln w="1905"/>
                <a:solidFill>
                  <a:schemeClr val="accent2">
                    <a:lumMod val="75000"/>
                  </a:schemeClr>
                </a:solidFill>
                <a:effectLst>
                  <a:innerShdw blurRad="69850" dist="43180" dir="5400000">
                    <a:srgbClr val="000000">
                      <a:alpha val="65000"/>
                    </a:srgbClr>
                  </a:innerShdw>
                </a:effectLst>
              </a:rPr>
              <a:t>أو انقلاب </a:t>
            </a:r>
            <a:r>
              <a:rPr lang="ar-SA" sz="2400" b="1" dirty="0">
                <a:ln w="1905"/>
                <a:solidFill>
                  <a:schemeClr val="accent2">
                    <a:lumMod val="75000"/>
                  </a:schemeClr>
                </a:solidFill>
                <a:effectLst>
                  <a:innerShdw blurRad="69850" dist="43180" dir="5400000">
                    <a:srgbClr val="000000">
                      <a:alpha val="65000"/>
                    </a:srgbClr>
                  </a:innerShdw>
                </a:effectLst>
              </a:rPr>
              <a:t>مثل:</a:t>
            </a:r>
            <a:endParaRPr lang="en-US" sz="24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38871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2667000"/>
            <a:ext cx="3505200" cy="1143000"/>
          </a:xfrm>
        </p:spPr>
        <p:txBody>
          <a:bodyPr>
            <a:normAutofit fontScale="90000"/>
          </a:bodyPr>
          <a:lstStyle/>
          <a:p>
            <a:pPr marL="457200" lvl="0" indent="-457200" algn="l" rtl="1">
              <a:buFont typeface="Arial" pitchFamily="34" charset="0"/>
              <a:buChar char="•"/>
            </a:pPr>
            <a:r>
              <a:rPr lang="ar-SA" sz="36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اصطدام وجهاً لوجه</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511110" y="1143000"/>
            <a:ext cx="5157745" cy="4191000"/>
          </a:xfr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93207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0100" y="2743200"/>
            <a:ext cx="4305300" cy="630942"/>
          </a:xfrm>
          <a:prstGeom prst="rect">
            <a:avLst/>
          </a:prstGeom>
        </p:spPr>
        <p:txBody>
          <a:bodyPr wrap="square">
            <a:spAutoFit/>
          </a:bodyPr>
          <a:lstStyle/>
          <a:p>
            <a:pPr marL="457200" lvl="0" indent="-457200" algn="r" rtl="1">
              <a:buFont typeface="Arial" pitchFamily="34" charset="0"/>
              <a:buChar char="•"/>
            </a:pPr>
            <a:r>
              <a:rPr lang="ar-SA"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rPr>
              <a:t>اصطدام من الخلف</a:t>
            </a:r>
            <a:endParaRPr lang="en-US" sz="3200" b="1" i="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latin typeface="+mn-lt"/>
              <a:ea typeface="+mn-ea"/>
              <a:cs typeface="+mn-cs"/>
            </a:endParaRPr>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457200" y="1066800"/>
            <a:ext cx="4957085" cy="4495800"/>
          </a:xfr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26661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3048000" y="304800"/>
            <a:ext cx="5105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514350" indent="-514350" algn="r" rtl="1">
              <a:buFont typeface="+mj-lt"/>
              <a:buAutoNum type="arabicParenR" startAt="2"/>
            </a:pPr>
            <a:r>
              <a:rPr lang="ar-SA" sz="2700" b="1" dirty="0">
                <a:ln w="1905"/>
                <a:solidFill>
                  <a:schemeClr val="accent2">
                    <a:lumMod val="75000"/>
                  </a:schemeClr>
                </a:solidFill>
                <a:effectLst>
                  <a:innerShdw blurRad="69850" dist="43180" dir="5400000">
                    <a:srgbClr val="000000">
                      <a:alpha val="65000"/>
                    </a:srgbClr>
                  </a:innerShdw>
                </a:effectLst>
                <a:latin typeface="+mn-lt"/>
                <a:ea typeface="+mn-ea"/>
                <a:cs typeface="+mn-cs"/>
              </a:rPr>
              <a:t> </a:t>
            </a:r>
            <a:r>
              <a:rPr lang="ar-SA" sz="2700" b="1" dirty="0" smtClean="0">
                <a:ln w="1905"/>
                <a:solidFill>
                  <a:schemeClr val="accent2">
                    <a:lumMod val="75000"/>
                  </a:schemeClr>
                </a:solidFill>
                <a:effectLst>
                  <a:innerShdw blurRad="69850" dist="43180" dir="5400000">
                    <a:srgbClr val="000000">
                      <a:alpha val="65000"/>
                    </a:srgbClr>
                  </a:innerShdw>
                </a:effectLst>
                <a:latin typeface="+mn-lt"/>
                <a:ea typeface="+mn-ea"/>
                <a:cs typeface="+mn-cs"/>
              </a:rPr>
              <a:t>حوادث اصطدام </a:t>
            </a:r>
            <a:r>
              <a:rPr lang="ar-SA" sz="2700" b="1" dirty="0">
                <a:ln w="1905"/>
                <a:solidFill>
                  <a:schemeClr val="accent2">
                    <a:lumMod val="75000"/>
                  </a:schemeClr>
                </a:solidFill>
                <a:effectLst>
                  <a:innerShdw blurRad="69850" dist="43180" dir="5400000">
                    <a:srgbClr val="000000">
                      <a:alpha val="65000"/>
                    </a:srgbClr>
                  </a:innerShdw>
                </a:effectLst>
                <a:latin typeface="+mn-lt"/>
                <a:ea typeface="+mn-ea"/>
                <a:cs typeface="+mn-cs"/>
              </a:rPr>
              <a:t>مركبة بجسم ثابت</a:t>
            </a:r>
            <a:r>
              <a:rPr lang="en-US" sz="2600" b="1" dirty="0">
                <a:ln w="1905"/>
                <a:solidFill>
                  <a:schemeClr val="accent2">
                    <a:lumMod val="75000"/>
                  </a:schemeClr>
                </a:solidFill>
                <a:effectLst>
                  <a:innerShdw blurRad="69850" dist="43180" dir="5400000">
                    <a:srgbClr val="000000">
                      <a:alpha val="65000"/>
                    </a:srgbClr>
                  </a:innerShdw>
                </a:effectLst>
                <a:latin typeface="+mn-lt"/>
                <a:ea typeface="+mn-ea"/>
                <a:cs typeface="+mn-cs"/>
              </a:rPr>
              <a:t/>
            </a:r>
            <a:br>
              <a:rPr lang="en-US" sz="2600" b="1" dirty="0">
                <a:ln w="1905"/>
                <a:solidFill>
                  <a:schemeClr val="accent2">
                    <a:lumMod val="75000"/>
                  </a:schemeClr>
                </a:solidFill>
                <a:effectLst>
                  <a:innerShdw blurRad="69850" dist="43180" dir="5400000">
                    <a:srgbClr val="000000">
                      <a:alpha val="65000"/>
                    </a:srgbClr>
                  </a:innerShdw>
                </a:effectLst>
                <a:latin typeface="+mn-lt"/>
                <a:ea typeface="+mn-ea"/>
                <a:cs typeface="+mn-cs"/>
              </a:rPr>
            </a:br>
            <a:endParaRPr lang="en-US" sz="2600" b="1" dirty="0">
              <a:ln w="1905"/>
              <a:solidFill>
                <a:schemeClr val="accent2">
                  <a:lumMod val="75000"/>
                </a:schemeClr>
              </a:solidFill>
              <a:effectLst>
                <a:innerShdw blurRad="69850" dist="43180" dir="5400000">
                  <a:srgbClr val="000000">
                    <a:alpha val="65000"/>
                  </a:srgbClr>
                </a:innerShdw>
              </a:effectLst>
              <a:latin typeface="+mn-lt"/>
              <a:ea typeface="+mn-ea"/>
              <a:cs typeface="+mn-cs"/>
            </a:endParaRPr>
          </a:p>
        </p:txBody>
      </p:sp>
      <p:pic>
        <p:nvPicPr>
          <p:cNvPr id="8" name="Content Placeholder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345364" y="1295400"/>
            <a:ext cx="6589704" cy="4800600"/>
          </a:xfr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273813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6053</TotalTime>
  <Words>1137</Words>
  <Application>Microsoft Office PowerPoint</Application>
  <PresentationFormat>عرض على الشاشة (3:4)‏</PresentationFormat>
  <Paragraphs>124</Paragraphs>
  <Slides>32</Slides>
  <Notes>0</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Equity</vt:lpstr>
      <vt:lpstr>الحـــــــــــــوادث المـــــــــــــــــرورية</vt:lpstr>
      <vt:lpstr>الشريحة 2</vt:lpstr>
      <vt:lpstr>الشريحة 3</vt:lpstr>
      <vt:lpstr>الشريحة 4</vt:lpstr>
      <vt:lpstr>الشريحة 5</vt:lpstr>
      <vt:lpstr>الشريحة 6</vt:lpstr>
      <vt:lpstr>اصطدام وجهاً لوجه </vt:lpstr>
      <vt:lpstr>اصطدام من الخلف</vt:lpstr>
      <vt:lpstr> حوادث اصطدام مركبة بجسم ثابت </vt:lpstr>
      <vt:lpstr> حوادث الدهس </vt:lpstr>
      <vt:lpstr>الشريحة 11</vt:lpstr>
      <vt:lpstr>الشريحة 12</vt:lpstr>
      <vt:lpstr>الشريحة 13</vt:lpstr>
      <vt:lpstr>الشريحة 14</vt:lpstr>
      <vt:lpstr>الدراجات النارية في قطاع غزة</vt:lpstr>
      <vt:lpstr>الشريحة 16</vt:lpstr>
      <vt:lpstr>الشريحة 17</vt:lpstr>
      <vt:lpstr>الشريحة 18</vt:lpstr>
      <vt:lpstr>الشريحة 19</vt:lpstr>
      <vt:lpstr>أعداد الوفيات لكل 10,000 مركبة مسجلة لعام 2010</vt:lpstr>
      <vt:lpstr>مقارنة المؤشرات المتعلقة بالحوادث المرورية في قطاع غزة مع الدول الأخرى  </vt:lpstr>
      <vt:lpstr> الجهات الفاعلة في وضع السياسات المتعلقة بالسلامة المرورية </vt:lpstr>
      <vt:lpstr>نهج و أهداف برامج السلامة المروري: </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EXPRESS-IT</dc:creator>
  <cp:lastModifiedBy>PC-World</cp:lastModifiedBy>
  <cp:revision>130</cp:revision>
  <dcterms:created xsi:type="dcterms:W3CDTF">2012-12-20T16:06:06Z</dcterms:created>
  <dcterms:modified xsi:type="dcterms:W3CDTF">2013-01-27T07:19:14Z</dcterms:modified>
</cp:coreProperties>
</file>