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Lst>
  <p:notesMasterIdLst>
    <p:notesMasterId r:id="rId43"/>
  </p:notesMasterIdLst>
  <p:sldIdLst>
    <p:sldId id="281" r:id="rId2"/>
    <p:sldId id="282" r:id="rId3"/>
    <p:sldId id="306" r:id="rId4"/>
    <p:sldId id="258" r:id="rId5"/>
    <p:sldId id="305" r:id="rId6"/>
    <p:sldId id="283" r:id="rId7"/>
    <p:sldId id="259" r:id="rId8"/>
    <p:sldId id="284" r:id="rId9"/>
    <p:sldId id="285" r:id="rId10"/>
    <p:sldId id="286" r:id="rId11"/>
    <p:sldId id="300" r:id="rId12"/>
    <p:sldId id="287" r:id="rId13"/>
    <p:sldId id="301" r:id="rId14"/>
    <p:sldId id="260" r:id="rId15"/>
    <p:sldId id="288"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89" r:id="rId29"/>
    <p:sldId id="273" r:id="rId30"/>
    <p:sldId id="290" r:id="rId31"/>
    <p:sldId id="302" r:id="rId32"/>
    <p:sldId id="291" r:id="rId33"/>
    <p:sldId id="292" r:id="rId34"/>
    <p:sldId id="293" r:id="rId35"/>
    <p:sldId id="294" r:id="rId36"/>
    <p:sldId id="295" r:id="rId37"/>
    <p:sldId id="296" r:id="rId38"/>
    <p:sldId id="303" r:id="rId39"/>
    <p:sldId id="297" r:id="rId40"/>
    <p:sldId id="298" r:id="rId41"/>
    <p:sldId id="30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9" d="100"/>
          <a:sy n="79" d="100"/>
        </p:scale>
        <p:origin x="-1758" y="-7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67F351-3453-4373-843C-A2E4071BB69F}" type="datetimeFigureOut">
              <a:rPr lang="en-US" smtClean="0"/>
              <a:t>2/16/2015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B88BFA-998D-4942-B597-A6F8E500DD15}" type="slidenum">
              <a:rPr lang="en-US" smtClean="0"/>
              <a:t>‹#›</a:t>
            </a:fld>
            <a:endParaRPr lang="en-US"/>
          </a:p>
        </p:txBody>
      </p:sp>
    </p:spTree>
    <p:extLst>
      <p:ext uri="{BB962C8B-B14F-4D97-AF65-F5344CB8AC3E}">
        <p14:creationId xmlns:p14="http://schemas.microsoft.com/office/powerpoint/2010/main" val="2308959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smtClean="0"/>
          </a:p>
        </p:txBody>
      </p:sp>
      <p:sp>
        <p:nvSpPr>
          <p:cNvPr id="6656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0AEE2B-F084-4199-8E92-C63531D811EC}" type="slidenum">
              <a:rPr lang="ar-SA" altLang="en-US">
                <a:latin typeface="Calibri" panose="020F0502020204030204" pitchFamily="34" charset="0"/>
              </a:rPr>
              <a:pPr eaLnBrk="1" hangingPunct="1"/>
              <a:t>3</a:t>
            </a:fld>
            <a:endParaRPr lang="ar-SA" altLang="en-US">
              <a:latin typeface="Calibri" panose="020F0502020204030204" pitchFamily="34" charset="0"/>
            </a:endParaRPr>
          </a:p>
        </p:txBody>
      </p:sp>
    </p:spTree>
    <p:extLst>
      <p:ext uri="{BB962C8B-B14F-4D97-AF65-F5344CB8AC3E}">
        <p14:creationId xmlns:p14="http://schemas.microsoft.com/office/powerpoint/2010/main" val="2747224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165832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371737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2154426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3242095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2022080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1757543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594669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4063605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376412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380038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154888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858437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1058810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4032928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49971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349097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70B8F-F869-49E3-A76A-65CB0B26D3F9}" type="datetimeFigureOut">
              <a:rPr lang="en-US" smtClean="0"/>
              <a:t>2/16/2015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0FE32F-1BE6-4CA4-99D2-8A1F850A539E}" type="slidenum">
              <a:rPr lang="en-US" smtClean="0"/>
              <a:t>‹#›</a:t>
            </a:fld>
            <a:endParaRPr lang="en-US" dirty="0"/>
          </a:p>
        </p:txBody>
      </p:sp>
    </p:spTree>
    <p:extLst>
      <p:ext uri="{BB962C8B-B14F-4D97-AF65-F5344CB8AC3E}">
        <p14:creationId xmlns:p14="http://schemas.microsoft.com/office/powerpoint/2010/main" val="266160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270B8F-F869-49E3-A76A-65CB0B26D3F9}" type="datetimeFigureOut">
              <a:rPr lang="en-US" smtClean="0"/>
              <a:t>2/16/2015</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40FE32F-1BE6-4CA4-99D2-8A1F850A539E}" type="slidenum">
              <a:rPr lang="en-US" smtClean="0"/>
              <a:t>‹#›</a:t>
            </a:fld>
            <a:endParaRPr lang="en-US" dirty="0"/>
          </a:p>
        </p:txBody>
      </p:sp>
    </p:spTree>
    <p:extLst>
      <p:ext uri="{BB962C8B-B14F-4D97-AF65-F5344CB8AC3E}">
        <p14:creationId xmlns:p14="http://schemas.microsoft.com/office/powerpoint/2010/main" val="36781437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378" y="669703"/>
            <a:ext cx="10180622" cy="4172754"/>
          </a:xfrm>
          <a:prstGeom prst="rect">
            <a:avLst/>
          </a:prstGeom>
        </p:spPr>
      </p:pic>
    </p:spTree>
    <p:extLst>
      <p:ext uri="{BB962C8B-B14F-4D97-AF65-F5344CB8AC3E}">
        <p14:creationId xmlns:p14="http://schemas.microsoft.com/office/powerpoint/2010/main" val="91134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JO" b="1" dirty="0">
                <a:solidFill>
                  <a:schemeClr val="accent2"/>
                </a:solidFill>
              </a:rPr>
              <a:t>ركائز طرق التعلم التقليدي:</a:t>
            </a:r>
            <a:endParaRPr lang="en-US" dirty="0">
              <a:solidFill>
                <a:schemeClr val="accent2"/>
              </a:solidFill>
            </a:endParaRPr>
          </a:p>
        </p:txBody>
      </p:sp>
      <p:sp>
        <p:nvSpPr>
          <p:cNvPr id="3" name="Content Placeholder 2"/>
          <p:cNvSpPr>
            <a:spLocks noGrp="1"/>
          </p:cNvSpPr>
          <p:nvPr>
            <p:ph idx="1"/>
          </p:nvPr>
        </p:nvSpPr>
        <p:spPr/>
        <p:txBody>
          <a:bodyPr/>
          <a:lstStyle/>
          <a:p>
            <a:pPr marL="457200" indent="-457200" algn="r" rtl="1">
              <a:buFont typeface="+mj-lt"/>
              <a:buAutoNum type="arabicPeriod"/>
            </a:pPr>
            <a:r>
              <a:rPr lang="ar-JO" sz="4000" b="1" dirty="0">
                <a:solidFill>
                  <a:srgbClr val="FF0000"/>
                </a:solidFill>
              </a:rPr>
              <a:t>المعلم (المصدر الأساسي للتعلم</a:t>
            </a:r>
            <a:r>
              <a:rPr lang="ar-JO" sz="4000" b="1" dirty="0" smtClean="0">
                <a:solidFill>
                  <a:srgbClr val="FF0000"/>
                </a:solidFill>
              </a:rPr>
              <a:t>)</a:t>
            </a:r>
            <a:endParaRPr lang="ar-EG" sz="4000" b="1" dirty="0" smtClean="0">
              <a:solidFill>
                <a:srgbClr val="FF0000"/>
              </a:solidFill>
            </a:endParaRPr>
          </a:p>
          <a:p>
            <a:pPr marL="457200" indent="-457200" algn="r" rtl="1">
              <a:buFont typeface="+mj-lt"/>
              <a:buAutoNum type="arabicPeriod"/>
            </a:pPr>
            <a:r>
              <a:rPr lang="ar-JO" sz="4000" b="1" dirty="0" smtClean="0"/>
              <a:t>المتعلم</a:t>
            </a:r>
            <a:endParaRPr lang="ar-EG" sz="4000" b="1" dirty="0" smtClean="0"/>
          </a:p>
          <a:p>
            <a:pPr marL="457200" indent="-457200" algn="r" rtl="1">
              <a:buFont typeface="+mj-lt"/>
              <a:buAutoNum type="arabicPeriod"/>
            </a:pPr>
            <a:r>
              <a:rPr lang="ar-JO" sz="4000" b="1" dirty="0" smtClean="0">
                <a:solidFill>
                  <a:srgbClr val="0070C0"/>
                </a:solidFill>
              </a:rPr>
              <a:t>المعلومة</a:t>
            </a:r>
            <a:r>
              <a:rPr lang="ar-JO" b="1" dirty="0">
                <a:solidFill>
                  <a:srgbClr val="0070C0"/>
                </a:solidFill>
              </a:rPr>
              <a:t/>
            </a:r>
            <a:br>
              <a:rPr lang="ar-JO" b="1"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3607673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ar-EG" dirty="0">
                <a:solidFill>
                  <a:srgbClr val="002060"/>
                </a:solidFill>
              </a:rPr>
              <a:t>نشاط </a:t>
            </a:r>
            <a:r>
              <a:rPr lang="ar-EG" dirty="0" smtClean="0">
                <a:solidFill>
                  <a:srgbClr val="002060"/>
                </a:solidFill>
              </a:rPr>
              <a:t>جماعى (1)</a:t>
            </a:r>
            <a:endParaRPr lang="en-US" dirty="0">
              <a:solidFill>
                <a:srgbClr val="002060"/>
              </a:solidFill>
            </a:endParaRPr>
          </a:p>
        </p:txBody>
      </p:sp>
      <p:sp>
        <p:nvSpPr>
          <p:cNvPr id="3" name="Content Placeholder 2"/>
          <p:cNvSpPr>
            <a:spLocks noGrp="1"/>
          </p:cNvSpPr>
          <p:nvPr>
            <p:ph idx="1"/>
          </p:nvPr>
        </p:nvSpPr>
        <p:spPr>
          <a:xfrm>
            <a:off x="1484310" y="2667000"/>
            <a:ext cx="10018713" cy="2098184"/>
          </a:xfrm>
        </p:spPr>
        <p:txBody>
          <a:bodyPr>
            <a:normAutofit/>
          </a:bodyPr>
          <a:lstStyle/>
          <a:p>
            <a:pPr marL="0" indent="0" algn="ctr" rtl="1">
              <a:buNone/>
            </a:pPr>
            <a:r>
              <a:rPr lang="ar-EG" sz="4000" dirty="0" smtClean="0">
                <a:solidFill>
                  <a:srgbClr val="FF0000"/>
                </a:solidFill>
              </a:rPr>
              <a:t>ما أهم طرق التعليم </a:t>
            </a:r>
            <a:r>
              <a:rPr lang="ar-EG" sz="4000" dirty="0" smtClean="0"/>
              <a:t>الغيري</a:t>
            </a:r>
            <a:r>
              <a:rPr lang="ar-EG" sz="4000" dirty="0" smtClean="0">
                <a:solidFill>
                  <a:srgbClr val="FF0000"/>
                </a:solidFill>
              </a:rPr>
              <a:t> الالكترونى؟</a:t>
            </a:r>
            <a:endParaRPr lang="en-US" sz="4000" dirty="0"/>
          </a:p>
        </p:txBody>
      </p:sp>
    </p:spTree>
    <p:extLst>
      <p:ext uri="{BB962C8B-B14F-4D97-AF65-F5344CB8AC3E}">
        <p14:creationId xmlns:p14="http://schemas.microsoft.com/office/powerpoint/2010/main" val="1417024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solidFill>
                  <a:schemeClr val="accent2"/>
                </a:solidFill>
              </a:rPr>
              <a:t>أهم طرق التعلم غير الالكترونى ( التقليدى):</a:t>
            </a:r>
            <a:endParaRPr lang="en-US" dirty="0">
              <a:solidFill>
                <a:schemeClr val="accent2"/>
              </a:solidFill>
            </a:endParaRPr>
          </a:p>
        </p:txBody>
      </p:sp>
      <p:sp>
        <p:nvSpPr>
          <p:cNvPr id="3" name="Content Placeholder 2"/>
          <p:cNvSpPr>
            <a:spLocks noGrp="1"/>
          </p:cNvSpPr>
          <p:nvPr>
            <p:ph idx="1"/>
          </p:nvPr>
        </p:nvSpPr>
        <p:spPr/>
        <p:txBody>
          <a:bodyPr>
            <a:normAutofit/>
          </a:bodyPr>
          <a:lstStyle/>
          <a:p>
            <a:pPr algn="r" rtl="1"/>
            <a:r>
              <a:rPr lang="ar-EG" sz="4000" dirty="0">
                <a:solidFill>
                  <a:srgbClr val="0070C0"/>
                </a:solidFill>
              </a:rPr>
              <a:t>العرض </a:t>
            </a:r>
            <a:r>
              <a:rPr lang="ar-EG" sz="4000" dirty="0" smtClean="0">
                <a:solidFill>
                  <a:srgbClr val="0070C0"/>
                </a:solidFill>
              </a:rPr>
              <a:t>المباشر (المحاضرة)</a:t>
            </a:r>
          </a:p>
          <a:p>
            <a:pPr algn="r" rtl="1"/>
            <a:r>
              <a:rPr lang="ar-EG" sz="4000" dirty="0">
                <a:solidFill>
                  <a:srgbClr val="FF0000"/>
                </a:solidFill>
              </a:rPr>
              <a:t>المناقشة </a:t>
            </a:r>
            <a:r>
              <a:rPr lang="ar-EG" sz="4000" dirty="0" smtClean="0">
                <a:solidFill>
                  <a:srgbClr val="FF0000"/>
                </a:solidFill>
              </a:rPr>
              <a:t>(الحوار)</a:t>
            </a:r>
          </a:p>
          <a:p>
            <a:pPr algn="r" rtl="1"/>
            <a:r>
              <a:rPr lang="ar-EG" sz="4000" dirty="0"/>
              <a:t>التعلم التعاوني</a:t>
            </a:r>
            <a:endParaRPr lang="en-US" sz="4000" dirty="0"/>
          </a:p>
        </p:txBody>
      </p:sp>
    </p:spTree>
    <p:extLst>
      <p:ext uri="{BB962C8B-B14F-4D97-AF65-F5344CB8AC3E}">
        <p14:creationId xmlns:p14="http://schemas.microsoft.com/office/powerpoint/2010/main" val="1803379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ar-EG" dirty="0">
                <a:solidFill>
                  <a:srgbClr val="002060"/>
                </a:solidFill>
              </a:rPr>
              <a:t>نشاط </a:t>
            </a:r>
            <a:r>
              <a:rPr lang="ar-EG" dirty="0" smtClean="0">
                <a:solidFill>
                  <a:srgbClr val="002060"/>
                </a:solidFill>
              </a:rPr>
              <a:t>جماعى (2)</a:t>
            </a:r>
            <a:endParaRPr lang="en-US" dirty="0">
              <a:solidFill>
                <a:srgbClr val="002060"/>
              </a:solidFill>
            </a:endParaRPr>
          </a:p>
        </p:txBody>
      </p:sp>
      <p:sp>
        <p:nvSpPr>
          <p:cNvPr id="3" name="Content Placeholder 2"/>
          <p:cNvSpPr>
            <a:spLocks noGrp="1"/>
          </p:cNvSpPr>
          <p:nvPr>
            <p:ph idx="1"/>
          </p:nvPr>
        </p:nvSpPr>
        <p:spPr>
          <a:xfrm>
            <a:off x="1484310" y="2667000"/>
            <a:ext cx="10018713" cy="2098184"/>
          </a:xfrm>
        </p:spPr>
        <p:txBody>
          <a:bodyPr>
            <a:normAutofit/>
          </a:bodyPr>
          <a:lstStyle/>
          <a:p>
            <a:pPr marL="0" indent="0" algn="ctr" rtl="1">
              <a:buNone/>
            </a:pPr>
            <a:r>
              <a:rPr lang="ar-EG" sz="4000" dirty="0" smtClean="0">
                <a:solidFill>
                  <a:srgbClr val="FF0000"/>
                </a:solidFill>
              </a:rPr>
              <a:t>تكلم عن إحدى طرق التعليم الغيري الالكترونى مع ذكر سلبياتها ،ايجابياتها.</a:t>
            </a:r>
            <a:endParaRPr lang="en-US" sz="4000" dirty="0"/>
          </a:p>
        </p:txBody>
      </p:sp>
    </p:spTree>
    <p:extLst>
      <p:ext uri="{BB962C8B-B14F-4D97-AF65-F5344CB8AC3E}">
        <p14:creationId xmlns:p14="http://schemas.microsoft.com/office/powerpoint/2010/main" val="4039503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8817" y="1969887"/>
            <a:ext cx="7054800" cy="46083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a:xfrm>
            <a:off x="1484311" y="685801"/>
            <a:ext cx="10018713" cy="1497842"/>
          </a:xfrm>
        </p:spPr>
        <p:txBody>
          <a:bodyPr>
            <a:normAutofit/>
          </a:bodyPr>
          <a:lstStyle/>
          <a:p>
            <a:pPr algn="r" rtl="1"/>
            <a:r>
              <a:rPr lang="ar-JO" sz="4400" b="1" dirty="0">
                <a:solidFill>
                  <a:schemeClr val="accent2"/>
                </a:solidFill>
                <a:latin typeface="Constantia"/>
              </a:rPr>
              <a:t>العرض </a:t>
            </a:r>
            <a:r>
              <a:rPr lang="ar-JO" sz="4400" b="1" dirty="0" smtClean="0">
                <a:solidFill>
                  <a:schemeClr val="accent2"/>
                </a:solidFill>
                <a:latin typeface="Constantia"/>
              </a:rPr>
              <a:t>المباشر</a:t>
            </a:r>
            <a:r>
              <a:rPr lang="ar-EG" sz="4400" b="1" dirty="0" smtClean="0">
                <a:solidFill>
                  <a:schemeClr val="accent2"/>
                </a:solidFill>
                <a:latin typeface="Constantia"/>
              </a:rPr>
              <a:t> (المحاضرة)</a:t>
            </a:r>
            <a:endParaRPr lang="en-US" sz="4400" dirty="0">
              <a:solidFill>
                <a:schemeClr val="accent2"/>
              </a:solidFill>
            </a:endParaRPr>
          </a:p>
        </p:txBody>
      </p:sp>
    </p:spTree>
    <p:extLst>
      <p:ext uri="{BB962C8B-B14F-4D97-AF65-F5344CB8AC3E}">
        <p14:creationId xmlns:p14="http://schemas.microsoft.com/office/powerpoint/2010/main" val="2987102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50125"/>
            <a:ext cx="10018713" cy="6141493"/>
          </a:xfrm>
        </p:spPr>
        <p:txBody>
          <a:bodyPr>
            <a:normAutofit/>
          </a:bodyPr>
          <a:lstStyle/>
          <a:p>
            <a:pPr lvl="0" algn="just" rtl="1">
              <a:buClr>
                <a:srgbClr val="0BD0D9"/>
              </a:buClr>
            </a:pPr>
            <a:r>
              <a:rPr lang="ar-JO" dirty="0">
                <a:solidFill>
                  <a:srgbClr val="002060"/>
                </a:solidFill>
              </a:rPr>
              <a:t>ه</a:t>
            </a:r>
            <a:r>
              <a:rPr lang="ar-SA" dirty="0">
                <a:solidFill>
                  <a:srgbClr val="002060"/>
                </a:solidFill>
              </a:rPr>
              <a:t>و</a:t>
            </a:r>
            <a:r>
              <a:rPr lang="ar-JO" dirty="0">
                <a:solidFill>
                  <a:srgbClr val="002060"/>
                </a:solidFill>
              </a:rPr>
              <a:t> </a:t>
            </a:r>
            <a:r>
              <a:rPr lang="ar-JO" u="sng" dirty="0">
                <a:solidFill>
                  <a:srgbClr val="002060"/>
                </a:solidFill>
              </a:rPr>
              <a:t>عملية اتصال شفوي بين شخص واحد ومجموعة أخرى من الأشخاص </a:t>
            </a:r>
            <a:endParaRPr lang="ar-SA" u="sng" dirty="0">
              <a:solidFill>
                <a:srgbClr val="002060"/>
              </a:solidFill>
            </a:endParaRPr>
          </a:p>
          <a:p>
            <a:pPr lvl="0" algn="just" rtl="1">
              <a:buClr>
                <a:srgbClr val="0BD0D9"/>
              </a:buClr>
            </a:pPr>
            <a:endParaRPr lang="ar-SA" u="sng" dirty="0">
              <a:solidFill>
                <a:prstClr val="black"/>
              </a:solidFill>
            </a:endParaRPr>
          </a:p>
          <a:p>
            <a:pPr marL="0" indent="0" algn="just" rtl="1">
              <a:buClr>
                <a:srgbClr val="0BD0D9"/>
              </a:buClr>
              <a:buNone/>
            </a:pPr>
            <a:r>
              <a:rPr lang="ar-SA" dirty="0">
                <a:solidFill>
                  <a:srgbClr val="FF0000"/>
                </a:solidFill>
              </a:rPr>
              <a:t>-  </a:t>
            </a:r>
            <a:r>
              <a:rPr lang="ar-JO" dirty="0">
                <a:solidFill>
                  <a:srgbClr val="FF0000"/>
                </a:solidFill>
              </a:rPr>
              <a:t>يتولى فيها المحاضر مسؤولية الاتصال من جانب واحد</a:t>
            </a:r>
            <a:r>
              <a:rPr lang="ar-SA" dirty="0">
                <a:solidFill>
                  <a:srgbClr val="FF0000"/>
                </a:solidFill>
              </a:rPr>
              <a:t>.</a:t>
            </a:r>
          </a:p>
          <a:p>
            <a:pPr marL="0" indent="0" algn="just" rtl="1">
              <a:buClr>
                <a:srgbClr val="0BD0D9"/>
              </a:buClr>
              <a:buNone/>
            </a:pPr>
            <a:r>
              <a:rPr lang="ar-SA" dirty="0">
                <a:solidFill>
                  <a:prstClr val="black"/>
                </a:solidFill>
              </a:rPr>
              <a:t>-  </a:t>
            </a:r>
            <a:r>
              <a:rPr lang="ar-JO" dirty="0">
                <a:solidFill>
                  <a:prstClr val="black"/>
                </a:solidFill>
              </a:rPr>
              <a:t>طريقة يتم فيها نقل المعرفة ومساعدة الطلبة على تنظيمها وتسلسلها بشكل يساعدهم في إدراك أو فهم العلاقات بين أجزائها </a:t>
            </a:r>
            <a:endParaRPr lang="ar-SA" dirty="0">
              <a:solidFill>
                <a:prstClr val="black"/>
              </a:solidFill>
            </a:endParaRPr>
          </a:p>
          <a:p>
            <a:pPr lvl="0" algn="just" rtl="1">
              <a:buClr>
                <a:srgbClr val="0BD0D9"/>
              </a:buClr>
              <a:buFontTx/>
              <a:buChar char="-"/>
            </a:pPr>
            <a:r>
              <a:rPr lang="ar-JO" dirty="0">
                <a:solidFill>
                  <a:srgbClr val="FF0000"/>
                </a:solidFill>
              </a:rPr>
              <a:t>السمة المميزة لهذه الطريقة هي الدور المهيمن للمعلم على النشاط داخل غرفة الصف</a:t>
            </a:r>
            <a:r>
              <a:rPr lang="ar-SA" dirty="0">
                <a:solidFill>
                  <a:srgbClr val="FF0000"/>
                </a:solidFill>
              </a:rPr>
              <a:t>.</a:t>
            </a:r>
          </a:p>
          <a:p>
            <a:pPr lvl="0" algn="just" rtl="1">
              <a:buClr>
                <a:srgbClr val="0BD0D9"/>
              </a:buClr>
              <a:buFontTx/>
              <a:buChar char="-"/>
            </a:pPr>
            <a:r>
              <a:rPr lang="ar-JO" dirty="0">
                <a:solidFill>
                  <a:prstClr val="black"/>
                </a:solidFill>
              </a:rPr>
              <a:t> دور الطلبة في هذه الطريقة هو استقبال ما يقدمه المعلم من معلومات واستذكارها فيما بعد حتى يتمكنوا من إدراكها</a:t>
            </a:r>
            <a:r>
              <a:rPr lang="ar-SA" dirty="0">
                <a:solidFill>
                  <a:prstClr val="black"/>
                </a:solidFill>
              </a:rPr>
              <a:t>.</a:t>
            </a:r>
            <a:r>
              <a:rPr lang="ar-JO" dirty="0">
                <a:solidFill>
                  <a:prstClr val="black"/>
                </a:solidFill>
              </a:rPr>
              <a:t> </a:t>
            </a:r>
            <a:endParaRPr lang="en-US" dirty="0">
              <a:solidFill>
                <a:prstClr val="black"/>
              </a:solidFill>
            </a:endParaRPr>
          </a:p>
          <a:p>
            <a:endParaRPr lang="en-US" dirty="0"/>
          </a:p>
        </p:txBody>
      </p:sp>
    </p:spTree>
    <p:extLst>
      <p:ext uri="{BB962C8B-B14F-4D97-AF65-F5344CB8AC3E}">
        <p14:creationId xmlns:p14="http://schemas.microsoft.com/office/powerpoint/2010/main" val="1256791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934" y="2006220"/>
            <a:ext cx="10493089" cy="4851779"/>
          </a:xfrm>
        </p:spPr>
        <p:txBody>
          <a:bodyPr>
            <a:normAutofit/>
          </a:bodyPr>
          <a:lstStyle/>
          <a:p>
            <a:pPr marL="514350" indent="-514350" algn="just" rtl="1">
              <a:buNone/>
            </a:pPr>
            <a:r>
              <a:rPr lang="ar-SA" dirty="0" smtClean="0">
                <a:solidFill>
                  <a:srgbClr val="FF0000"/>
                </a:solidFill>
              </a:rPr>
              <a:t>1. إخبار الطلبة </a:t>
            </a:r>
            <a:r>
              <a:rPr lang="ar-JO" dirty="0" smtClean="0">
                <a:solidFill>
                  <a:srgbClr val="FF0000"/>
                </a:solidFill>
              </a:rPr>
              <a:t>بما </a:t>
            </a:r>
            <a:r>
              <a:rPr lang="ar-JO" dirty="0">
                <a:solidFill>
                  <a:srgbClr val="FF0000"/>
                </a:solidFill>
              </a:rPr>
              <a:t>هو متوقع منهم أن يتعلموه.</a:t>
            </a:r>
            <a:endParaRPr lang="en-US" dirty="0">
              <a:solidFill>
                <a:srgbClr val="FF0000"/>
              </a:solidFill>
            </a:endParaRPr>
          </a:p>
          <a:p>
            <a:pPr marL="514350" indent="-514350" algn="just" rtl="1">
              <a:buNone/>
            </a:pPr>
            <a:r>
              <a:rPr lang="ar-JO" dirty="0" err="1"/>
              <a:t>2.</a:t>
            </a:r>
            <a:r>
              <a:rPr lang="ar-JO" dirty="0"/>
              <a:t> تسمية الموضوع </a:t>
            </a:r>
            <a:r>
              <a:rPr lang="ar-JO" dirty="0" smtClean="0"/>
              <a:t>ال</a:t>
            </a:r>
            <a:r>
              <a:rPr lang="ar-EG" dirty="0" smtClean="0"/>
              <a:t>ج</a:t>
            </a:r>
            <a:r>
              <a:rPr lang="ar-JO" dirty="0" smtClean="0"/>
              <a:t>ديد </a:t>
            </a:r>
            <a:r>
              <a:rPr lang="ar-JO" dirty="0"/>
              <a:t>(مفهوم أو تعميم أو مهارة) وكتابة الاسم بشكل </a:t>
            </a:r>
            <a:r>
              <a:rPr lang="ar-EG" dirty="0" smtClean="0"/>
              <a:t>واضح</a:t>
            </a:r>
            <a:r>
              <a:rPr lang="ar-JO" dirty="0" smtClean="0"/>
              <a:t> </a:t>
            </a:r>
            <a:r>
              <a:rPr lang="ar-JO" dirty="0"/>
              <a:t>.</a:t>
            </a:r>
            <a:endParaRPr lang="en-US" dirty="0"/>
          </a:p>
          <a:p>
            <a:pPr marL="514350" indent="-514350" algn="just" rtl="1">
              <a:buNone/>
            </a:pPr>
            <a:r>
              <a:rPr lang="ar-JO" dirty="0" err="1">
                <a:solidFill>
                  <a:srgbClr val="FF0000"/>
                </a:solidFill>
              </a:rPr>
              <a:t>3.</a:t>
            </a:r>
            <a:r>
              <a:rPr lang="ar-JO" dirty="0">
                <a:solidFill>
                  <a:srgbClr val="FF0000"/>
                </a:solidFill>
              </a:rPr>
              <a:t> التأكد من تذكر الطلاب للمتطلبات السابقة لموضوع الدرس وإتقانها وذلك من خلال التقويم </a:t>
            </a:r>
            <a:r>
              <a:rPr lang="ar-JO" dirty="0" smtClean="0">
                <a:solidFill>
                  <a:srgbClr val="FF0000"/>
                </a:solidFill>
              </a:rPr>
              <a:t>القبل</a:t>
            </a:r>
            <a:r>
              <a:rPr lang="ar-EG" dirty="0" smtClean="0">
                <a:solidFill>
                  <a:srgbClr val="FF0000"/>
                </a:solidFill>
              </a:rPr>
              <a:t>ي</a:t>
            </a:r>
            <a:r>
              <a:rPr lang="ar-JO" dirty="0" smtClean="0">
                <a:solidFill>
                  <a:srgbClr val="FF0000"/>
                </a:solidFill>
              </a:rPr>
              <a:t>.</a:t>
            </a:r>
            <a:endParaRPr lang="en-US" dirty="0">
              <a:solidFill>
                <a:srgbClr val="FF0000"/>
              </a:solidFill>
            </a:endParaRPr>
          </a:p>
          <a:p>
            <a:pPr marL="514350" indent="-514350" algn="just" rtl="1">
              <a:buNone/>
            </a:pPr>
            <a:r>
              <a:rPr lang="ar-JO" dirty="0" err="1"/>
              <a:t>4.</a:t>
            </a:r>
            <a:r>
              <a:rPr lang="ar-JO" dirty="0"/>
              <a:t> تقديم صيغة لفظية لموضوع </a:t>
            </a:r>
            <a:r>
              <a:rPr lang="ar-EG" dirty="0"/>
              <a:t>الدرس </a:t>
            </a:r>
            <a:r>
              <a:rPr lang="ar-JO" dirty="0" smtClean="0"/>
              <a:t>(</a:t>
            </a:r>
            <a:r>
              <a:rPr lang="ar-EG" dirty="0"/>
              <a:t>تعريف المفهوم، أو نص التعميم، أو خطوات خوارزمية</a:t>
            </a:r>
            <a:r>
              <a:rPr lang="ar-JO" dirty="0" smtClean="0"/>
              <a:t>) </a:t>
            </a:r>
            <a:r>
              <a:rPr lang="ar-JO" dirty="0"/>
              <a:t>.</a:t>
            </a:r>
            <a:endParaRPr lang="en-US" dirty="0"/>
          </a:p>
          <a:p>
            <a:pPr marL="514350" indent="-514350" algn="just" rtl="1">
              <a:buNone/>
            </a:pPr>
            <a:r>
              <a:rPr lang="ar-JO" dirty="0" err="1">
                <a:solidFill>
                  <a:srgbClr val="FF0000"/>
                </a:solidFill>
              </a:rPr>
              <a:t>5.</a:t>
            </a:r>
            <a:r>
              <a:rPr lang="ar-JO" dirty="0">
                <a:solidFill>
                  <a:srgbClr val="FF0000"/>
                </a:solidFill>
              </a:rPr>
              <a:t> تقديم أمثلة متنوعة على موضوع </a:t>
            </a:r>
            <a:r>
              <a:rPr lang="ar-JO" dirty="0" smtClean="0">
                <a:solidFill>
                  <a:srgbClr val="FF0000"/>
                </a:solidFill>
              </a:rPr>
              <a:t>الدرس.</a:t>
            </a:r>
            <a:endParaRPr lang="en-US" dirty="0">
              <a:solidFill>
                <a:srgbClr val="FF0000"/>
              </a:solidFill>
            </a:endParaRPr>
          </a:p>
          <a:p>
            <a:pPr marL="514350" indent="-514350" algn="just" rtl="1">
              <a:buNone/>
            </a:pPr>
            <a:r>
              <a:rPr lang="ar-JO" dirty="0" err="1"/>
              <a:t>6.</a:t>
            </a:r>
            <a:r>
              <a:rPr lang="ar-JO" dirty="0"/>
              <a:t> تقديم أمثلة </a:t>
            </a:r>
            <a:r>
              <a:rPr lang="ar-JO" dirty="0" smtClean="0"/>
              <a:t>للمفهوم </a:t>
            </a:r>
            <a:r>
              <a:rPr lang="ar-JO" dirty="0"/>
              <a:t>أو تمارين متنوعة على التعميم أو برنامج تدريبي على الخوارزمية لاكتساب </a:t>
            </a:r>
            <a:r>
              <a:rPr lang="ar-JO" dirty="0" smtClean="0"/>
              <a:t>المهارة.</a:t>
            </a:r>
            <a:endParaRPr lang="en-US" dirty="0"/>
          </a:p>
          <a:p>
            <a:pPr marL="514350" indent="-514350" algn="just" rtl="1">
              <a:buNone/>
            </a:pPr>
            <a:r>
              <a:rPr lang="ar-JO" dirty="0" err="1">
                <a:solidFill>
                  <a:srgbClr val="FF0000"/>
                </a:solidFill>
              </a:rPr>
              <a:t>7.</a:t>
            </a:r>
            <a:r>
              <a:rPr lang="ar-JO" dirty="0">
                <a:solidFill>
                  <a:srgbClr val="FF0000"/>
                </a:solidFill>
              </a:rPr>
              <a:t> التقويم البعدي لمعرفة مدى تحقق </a:t>
            </a:r>
            <a:r>
              <a:rPr lang="ar-JO" dirty="0" smtClean="0">
                <a:solidFill>
                  <a:srgbClr val="FF0000"/>
                </a:solidFill>
              </a:rPr>
              <a:t>الأهداف.</a:t>
            </a:r>
            <a:endParaRPr lang="en-US" dirty="0">
              <a:solidFill>
                <a:srgbClr val="FF0000"/>
              </a:solidFill>
            </a:endParaRPr>
          </a:p>
          <a:p>
            <a:pPr algn="r" rtl="1"/>
            <a:endParaRPr lang="en-US" dirty="0"/>
          </a:p>
        </p:txBody>
      </p:sp>
      <p:sp>
        <p:nvSpPr>
          <p:cNvPr id="2" name="Title 1"/>
          <p:cNvSpPr>
            <a:spLocks noGrp="1"/>
          </p:cNvSpPr>
          <p:nvPr>
            <p:ph type="title"/>
          </p:nvPr>
        </p:nvSpPr>
        <p:spPr>
          <a:xfrm>
            <a:off x="1484311" y="685800"/>
            <a:ext cx="10018713" cy="965579"/>
          </a:xfrm>
        </p:spPr>
        <p:txBody>
          <a:bodyPr/>
          <a:lstStyle/>
          <a:p>
            <a:pPr algn="ctr" rtl="1"/>
            <a:r>
              <a:rPr lang="ar-SA" b="1" dirty="0" smtClean="0">
                <a:solidFill>
                  <a:schemeClr val="accent2"/>
                </a:solidFill>
              </a:rPr>
              <a:t>خطوات التدريس المباشر</a:t>
            </a:r>
            <a:r>
              <a:rPr lang="ar-EG" b="1" dirty="0" smtClean="0">
                <a:solidFill>
                  <a:schemeClr val="accent2"/>
                </a:solidFill>
              </a:rPr>
              <a:t> (</a:t>
            </a:r>
            <a:r>
              <a:rPr lang="ar-EG" b="1" dirty="0" smtClean="0">
                <a:solidFill>
                  <a:srgbClr val="002060"/>
                </a:solidFill>
              </a:rPr>
              <a:t>المحاضرة</a:t>
            </a:r>
            <a:r>
              <a:rPr lang="ar-EG" b="1" dirty="0" smtClean="0">
                <a:solidFill>
                  <a:schemeClr val="accent2"/>
                </a:solidFill>
              </a:rPr>
              <a:t>)</a:t>
            </a:r>
            <a:endParaRPr lang="en-US" b="1" dirty="0">
              <a:solidFill>
                <a:schemeClr val="accent2"/>
              </a:solidFill>
            </a:endParaRPr>
          </a:p>
        </p:txBody>
      </p:sp>
    </p:spTree>
    <p:extLst>
      <p:ext uri="{BB962C8B-B14F-4D97-AF65-F5344CB8AC3E}">
        <p14:creationId xmlns:p14="http://schemas.microsoft.com/office/powerpoint/2010/main" val="518085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937982"/>
            <a:ext cx="10018713" cy="3853218"/>
          </a:xfrm>
        </p:spPr>
        <p:txBody>
          <a:bodyPr>
            <a:normAutofit lnSpcReduction="10000"/>
          </a:bodyPr>
          <a:lstStyle/>
          <a:p>
            <a:pPr marL="0" indent="0" algn="r" rtl="1">
              <a:buNone/>
            </a:pPr>
            <a:r>
              <a:rPr lang="ar-JO" sz="2000" b="1" dirty="0">
                <a:solidFill>
                  <a:srgbClr val="FF0000"/>
                </a:solidFill>
              </a:rPr>
              <a:t>طريقة العرض المباشر تعتبر من أقدم طرائق التدريس وهناك الكثير من الانتقادات </a:t>
            </a:r>
            <a:r>
              <a:rPr lang="ar-JO" sz="2000" b="1" dirty="0" smtClean="0">
                <a:solidFill>
                  <a:srgbClr val="FF0000"/>
                </a:solidFill>
              </a:rPr>
              <a:t>حولها، </a:t>
            </a:r>
            <a:r>
              <a:rPr lang="ar-JO" sz="2000" b="1" dirty="0">
                <a:solidFill>
                  <a:srgbClr val="FF0000"/>
                </a:solidFill>
              </a:rPr>
              <a:t>إلا أنها من أكثر طرائق التدريس انتشاراً وذلك لما تتمتع به من إيجابيات نذكر </a:t>
            </a:r>
            <a:r>
              <a:rPr lang="ar-JO" sz="2000" b="1" dirty="0" smtClean="0">
                <a:solidFill>
                  <a:srgbClr val="FF0000"/>
                </a:solidFill>
              </a:rPr>
              <a:t>أهمها</a:t>
            </a:r>
            <a:r>
              <a:rPr lang="ar-JO" dirty="0" smtClean="0">
                <a:solidFill>
                  <a:srgbClr val="FF0000"/>
                </a:solidFill>
              </a:rPr>
              <a:t>:</a:t>
            </a:r>
            <a:endParaRPr lang="en-US" dirty="0" smtClean="0">
              <a:solidFill>
                <a:srgbClr val="FF0000"/>
              </a:solidFill>
            </a:endParaRPr>
          </a:p>
          <a:p>
            <a:pPr marL="457200" indent="-457200" algn="r" rtl="1">
              <a:buFont typeface="+mj-lt"/>
              <a:buAutoNum type="arabicPeriod"/>
            </a:pPr>
            <a:r>
              <a:rPr lang="ar-JO" dirty="0" smtClean="0">
                <a:solidFill>
                  <a:srgbClr val="002060"/>
                </a:solidFill>
              </a:rPr>
              <a:t>تقديم </a:t>
            </a:r>
            <a:r>
              <a:rPr lang="ar-JO" dirty="0">
                <a:solidFill>
                  <a:srgbClr val="002060"/>
                </a:solidFill>
              </a:rPr>
              <a:t>كمية كبيرة من المعلومات في وقت قصير فتمكن المعلم من تغطية مفردات المادة في وقت مناسب .</a:t>
            </a:r>
            <a:endParaRPr lang="en-US" dirty="0">
              <a:solidFill>
                <a:srgbClr val="002060"/>
              </a:solidFill>
            </a:endParaRPr>
          </a:p>
          <a:p>
            <a:pPr marL="457200" indent="-457200" algn="r" rtl="1">
              <a:buFont typeface="+mj-lt"/>
              <a:buAutoNum type="arabicPeriod"/>
            </a:pPr>
            <a:r>
              <a:rPr lang="ar-JO" dirty="0" smtClean="0"/>
              <a:t>لا </a:t>
            </a:r>
            <a:r>
              <a:rPr lang="ar-JO" dirty="0"/>
              <a:t>تحتاج لجهد كبير في الإعداد مقارنة مع الطرائق الأخرى .</a:t>
            </a:r>
            <a:endParaRPr lang="en-US" dirty="0"/>
          </a:p>
          <a:p>
            <a:pPr marL="457200" indent="-457200" algn="r" rtl="1">
              <a:buFont typeface="+mj-lt"/>
              <a:buAutoNum type="arabicPeriod"/>
            </a:pPr>
            <a:r>
              <a:rPr lang="ar-JO" dirty="0" smtClean="0">
                <a:solidFill>
                  <a:srgbClr val="002060"/>
                </a:solidFill>
              </a:rPr>
              <a:t>تزود </a:t>
            </a:r>
            <a:r>
              <a:rPr lang="ar-JO" dirty="0">
                <a:solidFill>
                  <a:srgbClr val="002060"/>
                </a:solidFill>
              </a:rPr>
              <a:t>الطلبة كافة قدراً متساوياً من المعلومات العلمية .</a:t>
            </a:r>
            <a:endParaRPr lang="en-US" dirty="0">
              <a:solidFill>
                <a:srgbClr val="002060"/>
              </a:solidFill>
            </a:endParaRPr>
          </a:p>
          <a:p>
            <a:pPr marL="457200" indent="-457200" algn="r" rtl="1">
              <a:buFont typeface="+mj-lt"/>
              <a:buAutoNum type="arabicPeriod"/>
            </a:pPr>
            <a:r>
              <a:rPr lang="ar-JO" dirty="0" smtClean="0"/>
              <a:t>يمكن </a:t>
            </a:r>
            <a:r>
              <a:rPr lang="ar-JO" dirty="0"/>
              <a:t>استخدامها مهما كانت إمكانات المدرسة شحيحة .</a:t>
            </a:r>
            <a:endParaRPr lang="en-US" dirty="0"/>
          </a:p>
          <a:p>
            <a:pPr marL="457200" indent="-457200" algn="r" rtl="1">
              <a:buFont typeface="+mj-lt"/>
              <a:buAutoNum type="arabicPeriod"/>
            </a:pPr>
            <a:r>
              <a:rPr lang="ar-JO" dirty="0" smtClean="0">
                <a:solidFill>
                  <a:srgbClr val="002060"/>
                </a:solidFill>
              </a:rPr>
              <a:t>سهولة </a:t>
            </a:r>
            <a:r>
              <a:rPr lang="ar-JO" dirty="0">
                <a:solidFill>
                  <a:srgbClr val="002060"/>
                </a:solidFill>
              </a:rPr>
              <a:t>ضبط الصف وفرض الهدوء والنظام داخل الغرفة الصفية </a:t>
            </a:r>
            <a:r>
              <a:rPr lang="ar-JO" dirty="0" smtClean="0">
                <a:solidFill>
                  <a:srgbClr val="002060"/>
                </a:solidFill>
              </a:rPr>
              <a:t>.</a:t>
            </a:r>
            <a:endParaRPr lang="en-US" dirty="0">
              <a:solidFill>
                <a:srgbClr val="002060"/>
              </a:solidFill>
            </a:endParaRPr>
          </a:p>
        </p:txBody>
      </p:sp>
      <p:sp>
        <p:nvSpPr>
          <p:cNvPr id="2" name="Title 1"/>
          <p:cNvSpPr>
            <a:spLocks noGrp="1"/>
          </p:cNvSpPr>
          <p:nvPr>
            <p:ph type="title"/>
          </p:nvPr>
        </p:nvSpPr>
        <p:spPr>
          <a:xfrm>
            <a:off x="1484311" y="685801"/>
            <a:ext cx="10018713" cy="1006522"/>
          </a:xfrm>
        </p:spPr>
        <p:txBody>
          <a:bodyPr>
            <a:normAutofit/>
          </a:bodyPr>
          <a:lstStyle/>
          <a:p>
            <a:r>
              <a:rPr lang="ar-JO" sz="3600" b="1" dirty="0">
                <a:solidFill>
                  <a:schemeClr val="accent2"/>
                </a:solidFill>
              </a:rPr>
              <a:t>إيجابيات طريقة العرض </a:t>
            </a:r>
            <a:r>
              <a:rPr lang="ar-JO" sz="3600" b="1" dirty="0" smtClean="0">
                <a:solidFill>
                  <a:schemeClr val="accent2"/>
                </a:solidFill>
              </a:rPr>
              <a:t>المباشر (</a:t>
            </a:r>
            <a:r>
              <a:rPr lang="ar-JO" sz="3600" b="1" dirty="0">
                <a:solidFill>
                  <a:schemeClr val="accent2"/>
                </a:solidFill>
              </a:rPr>
              <a:t>المحاضرة</a:t>
            </a:r>
            <a:r>
              <a:rPr lang="ar-JO" sz="3600" b="1" dirty="0" smtClean="0">
                <a:solidFill>
                  <a:schemeClr val="accent2"/>
                </a:solidFill>
              </a:rPr>
              <a:t>):</a:t>
            </a:r>
            <a:endParaRPr lang="en-US" sz="3600" dirty="0">
              <a:solidFill>
                <a:schemeClr val="accent2"/>
              </a:solidFill>
            </a:endParaRPr>
          </a:p>
        </p:txBody>
      </p:sp>
    </p:spTree>
    <p:extLst>
      <p:ext uri="{BB962C8B-B14F-4D97-AF65-F5344CB8AC3E}">
        <p14:creationId xmlns:p14="http://schemas.microsoft.com/office/powerpoint/2010/main" val="3029684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801505"/>
            <a:ext cx="10018713" cy="4831307"/>
          </a:xfrm>
        </p:spPr>
        <p:txBody>
          <a:bodyPr>
            <a:normAutofit/>
          </a:bodyPr>
          <a:lstStyle/>
          <a:p>
            <a:pPr marL="457200" indent="-457200" algn="r" rtl="1">
              <a:buFont typeface="+mj-lt"/>
              <a:buAutoNum type="arabicPeriod"/>
            </a:pPr>
            <a:r>
              <a:rPr lang="ar-JO" dirty="0" smtClean="0">
                <a:solidFill>
                  <a:srgbClr val="FF0000"/>
                </a:solidFill>
              </a:rPr>
              <a:t>الدور </a:t>
            </a:r>
            <a:r>
              <a:rPr lang="ar-JO" dirty="0">
                <a:solidFill>
                  <a:srgbClr val="FF0000"/>
                </a:solidFill>
              </a:rPr>
              <a:t>السلبي للمتعلم مقارنة مع الطرائق الأخرى .</a:t>
            </a:r>
            <a:endParaRPr lang="en-US" dirty="0">
              <a:solidFill>
                <a:srgbClr val="FF0000"/>
              </a:solidFill>
            </a:endParaRPr>
          </a:p>
          <a:p>
            <a:pPr marL="457200" indent="-457200" algn="r" rtl="1">
              <a:buFont typeface="+mj-lt"/>
              <a:buAutoNum type="arabicPeriod"/>
            </a:pPr>
            <a:r>
              <a:rPr lang="ar-JO" dirty="0" smtClean="0"/>
              <a:t>قد </a:t>
            </a:r>
            <a:r>
              <a:rPr lang="ar-JO" dirty="0"/>
              <a:t>لا تكون مناسبة إذا كان المطلوب تحقيقه هو تنمية المهارة العملية أو تنمية التفكير وحل المشكلات .</a:t>
            </a:r>
            <a:endParaRPr lang="en-US" dirty="0"/>
          </a:p>
          <a:p>
            <a:pPr marL="457200" indent="-457200" algn="r" rtl="1">
              <a:buFont typeface="+mj-lt"/>
              <a:buAutoNum type="arabicPeriod"/>
            </a:pPr>
            <a:r>
              <a:rPr lang="ar-JO" dirty="0" smtClean="0">
                <a:solidFill>
                  <a:srgbClr val="FF0000"/>
                </a:solidFill>
              </a:rPr>
              <a:t>يصعب </a:t>
            </a:r>
            <a:r>
              <a:rPr lang="ar-JO" dirty="0">
                <a:solidFill>
                  <a:srgbClr val="FF0000"/>
                </a:solidFill>
              </a:rPr>
              <a:t>على المعلم مراعاة الفروق الفردية عند استخدامه للعرض المباشر .</a:t>
            </a:r>
            <a:endParaRPr lang="en-US" dirty="0">
              <a:solidFill>
                <a:srgbClr val="FF0000"/>
              </a:solidFill>
            </a:endParaRPr>
          </a:p>
          <a:p>
            <a:pPr marL="457200" indent="-457200" algn="r" rtl="1">
              <a:buFont typeface="+mj-lt"/>
              <a:buAutoNum type="arabicPeriod"/>
            </a:pPr>
            <a:r>
              <a:rPr lang="ar-JO" dirty="0" smtClean="0"/>
              <a:t>قد </a:t>
            </a:r>
            <a:r>
              <a:rPr lang="ar-JO" dirty="0"/>
              <a:t>تكون مملّة خصوصاً إذا كانت مدة العرض طويلة ولم تكن مشوقة .</a:t>
            </a:r>
            <a:endParaRPr lang="en-US" dirty="0"/>
          </a:p>
          <a:p>
            <a:pPr marL="457200" indent="-457200" algn="r" rtl="1">
              <a:buFont typeface="+mj-lt"/>
              <a:buAutoNum type="arabicPeriod"/>
            </a:pPr>
            <a:r>
              <a:rPr lang="ar-JO" dirty="0" smtClean="0">
                <a:solidFill>
                  <a:srgbClr val="FF0000"/>
                </a:solidFill>
              </a:rPr>
              <a:t>لا </a:t>
            </a:r>
            <a:r>
              <a:rPr lang="ar-JO" dirty="0">
                <a:solidFill>
                  <a:srgbClr val="FF0000"/>
                </a:solidFill>
              </a:rPr>
              <a:t>تساعد على الاحتفاظ بالمعلومات لمدّة طويلة </a:t>
            </a:r>
            <a:endParaRPr lang="en-US" dirty="0">
              <a:solidFill>
                <a:srgbClr val="FF0000"/>
              </a:solidFill>
            </a:endParaRPr>
          </a:p>
        </p:txBody>
      </p:sp>
      <p:sp>
        <p:nvSpPr>
          <p:cNvPr id="2" name="Title 1"/>
          <p:cNvSpPr>
            <a:spLocks noGrp="1"/>
          </p:cNvSpPr>
          <p:nvPr>
            <p:ph type="title"/>
          </p:nvPr>
        </p:nvSpPr>
        <p:spPr>
          <a:xfrm>
            <a:off x="1484311" y="685801"/>
            <a:ext cx="10018713" cy="1115704"/>
          </a:xfrm>
        </p:spPr>
        <p:txBody>
          <a:bodyPr>
            <a:normAutofit/>
          </a:bodyPr>
          <a:lstStyle/>
          <a:p>
            <a:pPr algn="ctr"/>
            <a:r>
              <a:rPr lang="ar-JO" b="1" dirty="0">
                <a:solidFill>
                  <a:schemeClr val="accent2"/>
                </a:solidFill>
              </a:rPr>
              <a:t>سلبيات العرض </a:t>
            </a:r>
            <a:r>
              <a:rPr lang="ar-JO" b="1" dirty="0" smtClean="0">
                <a:solidFill>
                  <a:schemeClr val="accent2"/>
                </a:solidFill>
              </a:rPr>
              <a:t>المباشر:</a:t>
            </a:r>
            <a:endParaRPr lang="en-US" dirty="0">
              <a:solidFill>
                <a:schemeClr val="accent2"/>
              </a:solidFill>
            </a:endParaRPr>
          </a:p>
        </p:txBody>
      </p:sp>
    </p:spTree>
    <p:extLst>
      <p:ext uri="{BB962C8B-B14F-4D97-AF65-F5344CB8AC3E}">
        <p14:creationId xmlns:p14="http://schemas.microsoft.com/office/powerpoint/2010/main" val="115427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9045" y="1815153"/>
            <a:ext cx="7203978" cy="4599295"/>
          </a:xfrm>
        </p:spPr>
        <p:txBody>
          <a:bodyPr>
            <a:normAutofit fontScale="92500" lnSpcReduction="10000"/>
          </a:bodyPr>
          <a:lstStyle/>
          <a:p>
            <a:pPr algn="r" rtl="1"/>
            <a:r>
              <a:rPr lang="ar-JO" sz="2800" dirty="0">
                <a:solidFill>
                  <a:srgbClr val="7030A0"/>
                </a:solidFill>
              </a:rPr>
              <a:t>المناقشة عبارة عن </a:t>
            </a:r>
            <a:r>
              <a:rPr lang="ar-JO" sz="2800" dirty="0">
                <a:solidFill>
                  <a:srgbClr val="FF0000"/>
                </a:solidFill>
              </a:rPr>
              <a:t>حوار شفوي بين المعلم وطلبته بحيث تضمن اشتراك الطلبة إيجابياً في عملية التعلم والتعليم </a:t>
            </a:r>
            <a:r>
              <a:rPr lang="ar-SA" sz="2800" dirty="0" smtClean="0">
                <a:solidFill>
                  <a:srgbClr val="7030A0"/>
                </a:solidFill>
              </a:rPr>
              <a:t>.</a:t>
            </a:r>
            <a:endParaRPr lang="ar-EG" sz="2800" dirty="0" smtClean="0">
              <a:solidFill>
                <a:srgbClr val="7030A0"/>
              </a:solidFill>
            </a:endParaRPr>
          </a:p>
          <a:p>
            <a:pPr algn="r" rtl="1"/>
            <a:r>
              <a:rPr lang="ar-EG" sz="2800" dirty="0" smtClean="0">
                <a:solidFill>
                  <a:srgbClr val="00B0F0"/>
                </a:solidFill>
              </a:rPr>
              <a:t>وفي هذه </a:t>
            </a:r>
            <a:r>
              <a:rPr lang="ar-EG" sz="2800" dirty="0">
                <a:solidFill>
                  <a:srgbClr val="00B0F0"/>
                </a:solidFill>
              </a:rPr>
              <a:t>الطريقة يجري تبادل للآراء والأفكار وتفاعل الخبرات بين الطلبة والمعلم</a:t>
            </a:r>
            <a:endParaRPr lang="en-US" sz="2800" dirty="0">
              <a:solidFill>
                <a:srgbClr val="00B0F0"/>
              </a:solidFill>
            </a:endParaRPr>
          </a:p>
          <a:p>
            <a:pPr algn="r" rtl="1"/>
            <a:r>
              <a:rPr lang="ar-JO" sz="2800" dirty="0"/>
              <a:t>وتقوم هذه الطريقة على أساس أن </a:t>
            </a:r>
            <a:r>
              <a:rPr lang="ar-JO" sz="2800" u="sng" dirty="0"/>
              <a:t>الأسئلة والمناقشات تتم بين كافة أطراف العملية التعليمية التعلمية</a:t>
            </a:r>
            <a:r>
              <a:rPr lang="ar-JO" sz="2800" dirty="0"/>
              <a:t> </a:t>
            </a:r>
            <a:r>
              <a:rPr lang="ar-SA" sz="2800" dirty="0"/>
              <a:t>.</a:t>
            </a:r>
          </a:p>
          <a:p>
            <a:pPr algn="r" rtl="1"/>
            <a:r>
              <a:rPr lang="ar-JO" sz="2800" dirty="0">
                <a:solidFill>
                  <a:schemeClr val="accent2">
                    <a:lumMod val="75000"/>
                  </a:schemeClr>
                </a:solidFill>
              </a:rPr>
              <a:t>قد يدير النقاش أحد الطلبة ويكون دور المعلم هو المراقبة عن بعد فلا يشارك في النقاش ولا يدير الحوار .</a:t>
            </a:r>
            <a:endParaRPr lang="en-US" sz="2800" dirty="0">
              <a:solidFill>
                <a:schemeClr val="accent2">
                  <a:lumMod val="75000"/>
                </a:schemeClr>
              </a:solidFill>
            </a:endParaRPr>
          </a:p>
          <a:p>
            <a:pPr algn="r" rtl="1"/>
            <a:endParaRPr lang="en-US" sz="2800" dirty="0"/>
          </a:p>
        </p:txBody>
      </p:sp>
      <p:sp>
        <p:nvSpPr>
          <p:cNvPr id="2" name="Title 1"/>
          <p:cNvSpPr>
            <a:spLocks noGrp="1"/>
          </p:cNvSpPr>
          <p:nvPr>
            <p:ph type="title"/>
          </p:nvPr>
        </p:nvSpPr>
        <p:spPr>
          <a:xfrm>
            <a:off x="1484311" y="685801"/>
            <a:ext cx="10018713" cy="1129352"/>
          </a:xfrm>
        </p:spPr>
        <p:txBody>
          <a:bodyPr>
            <a:normAutofit/>
          </a:bodyPr>
          <a:lstStyle/>
          <a:p>
            <a:pPr algn="ctr" rtl="1"/>
            <a:r>
              <a:rPr lang="ar-JO" b="1" dirty="0" smtClean="0">
                <a:solidFill>
                  <a:schemeClr val="accent2"/>
                </a:solidFill>
              </a:rPr>
              <a:t>المناقشة (</a:t>
            </a:r>
            <a:r>
              <a:rPr lang="ar-JO" b="1" dirty="0">
                <a:solidFill>
                  <a:schemeClr val="accent2"/>
                </a:solidFill>
              </a:rPr>
              <a:t>الحوار) </a:t>
            </a:r>
            <a:endParaRPr lang="en-US" dirty="0">
              <a:solidFill>
                <a:schemeClr val="accent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192" y="1250477"/>
            <a:ext cx="3637456" cy="4281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4572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736" y="321973"/>
            <a:ext cx="9736427" cy="59500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35537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760561"/>
            <a:ext cx="10018714" cy="4030639"/>
          </a:xfrm>
        </p:spPr>
        <p:txBody>
          <a:bodyPr>
            <a:normAutofit fontScale="77500" lnSpcReduction="20000"/>
          </a:bodyPr>
          <a:lstStyle/>
          <a:p>
            <a:pPr algn="r" rtl="1">
              <a:buNone/>
            </a:pPr>
            <a:r>
              <a:rPr lang="en-US" b="1" dirty="0">
                <a:solidFill>
                  <a:srgbClr val="FF0000"/>
                </a:solidFill>
              </a:rPr>
              <a:t>1</a:t>
            </a:r>
            <a:r>
              <a:rPr lang="ar-JO" b="1" dirty="0" err="1" smtClean="0">
                <a:solidFill>
                  <a:srgbClr val="FF0000"/>
                </a:solidFill>
              </a:rPr>
              <a:t>.</a:t>
            </a:r>
            <a:r>
              <a:rPr lang="ar-JO" b="1" dirty="0" smtClean="0">
                <a:solidFill>
                  <a:srgbClr val="FF0000"/>
                </a:solidFill>
              </a:rPr>
              <a:t> </a:t>
            </a:r>
            <a:r>
              <a:rPr lang="ar-JO" b="1" dirty="0">
                <a:solidFill>
                  <a:srgbClr val="FF0000"/>
                </a:solidFill>
              </a:rPr>
              <a:t>ما قبل </a:t>
            </a:r>
            <a:r>
              <a:rPr lang="ar-JO" b="1" dirty="0" smtClean="0">
                <a:solidFill>
                  <a:srgbClr val="FF0000"/>
                </a:solidFill>
              </a:rPr>
              <a:t>المناقشة: </a:t>
            </a:r>
            <a:endParaRPr lang="en-US" dirty="0">
              <a:solidFill>
                <a:srgbClr val="FF0000"/>
              </a:solidFill>
            </a:endParaRPr>
          </a:p>
          <a:p>
            <a:pPr algn="r" rtl="1">
              <a:buNone/>
            </a:pPr>
            <a:r>
              <a:rPr lang="ar-JO" b="1" dirty="0">
                <a:solidFill>
                  <a:srgbClr val="0070C0"/>
                </a:solidFill>
              </a:rPr>
              <a:t> </a:t>
            </a:r>
            <a:r>
              <a:rPr lang="ar-JO" dirty="0">
                <a:solidFill>
                  <a:srgbClr val="0070C0"/>
                </a:solidFill>
              </a:rPr>
              <a:t>	حيث يتم اختيار موضوع النقاش و إعطاء خلفية للطلبة حوله ويمكن أن يخبر المعلم طلبته بموضوع النقاش مسبقاً ليتم الاستعداد له وجمع </a:t>
            </a:r>
            <a:r>
              <a:rPr lang="ar-JO" dirty="0" smtClean="0">
                <a:solidFill>
                  <a:srgbClr val="0070C0"/>
                </a:solidFill>
              </a:rPr>
              <a:t>المعلومات. </a:t>
            </a:r>
            <a:r>
              <a:rPr lang="ar-JO" dirty="0">
                <a:solidFill>
                  <a:srgbClr val="0070C0"/>
                </a:solidFill>
              </a:rPr>
              <a:t>كما يتم تحديد أهداف المناقشة بدقة </a:t>
            </a:r>
            <a:r>
              <a:rPr lang="ar-JO" dirty="0" smtClean="0">
                <a:solidFill>
                  <a:srgbClr val="0070C0"/>
                </a:solidFill>
              </a:rPr>
              <a:t>واختيار </a:t>
            </a:r>
            <a:r>
              <a:rPr lang="ar-JO" dirty="0">
                <a:solidFill>
                  <a:srgbClr val="0070C0"/>
                </a:solidFill>
              </a:rPr>
              <a:t>محاورها .</a:t>
            </a:r>
            <a:endParaRPr lang="en-US" dirty="0">
              <a:solidFill>
                <a:srgbClr val="0070C0"/>
              </a:solidFill>
            </a:endParaRPr>
          </a:p>
          <a:p>
            <a:pPr algn="r" rtl="1">
              <a:buNone/>
            </a:pPr>
            <a:r>
              <a:rPr lang="ar-JO" dirty="0"/>
              <a:t> </a:t>
            </a:r>
            <a:endParaRPr lang="en-US" dirty="0"/>
          </a:p>
          <a:p>
            <a:pPr algn="r" rtl="1">
              <a:buNone/>
            </a:pPr>
            <a:r>
              <a:rPr lang="ar-JO" b="1" dirty="0" err="1">
                <a:solidFill>
                  <a:srgbClr val="FF0000"/>
                </a:solidFill>
              </a:rPr>
              <a:t>2.</a:t>
            </a:r>
            <a:r>
              <a:rPr lang="ar-JO" b="1" dirty="0">
                <a:solidFill>
                  <a:srgbClr val="FF0000"/>
                </a:solidFill>
              </a:rPr>
              <a:t> إثناء </a:t>
            </a:r>
            <a:r>
              <a:rPr lang="ar-JO" b="1" dirty="0" smtClean="0">
                <a:solidFill>
                  <a:srgbClr val="FF0000"/>
                </a:solidFill>
              </a:rPr>
              <a:t>المناقشة:</a:t>
            </a:r>
            <a:endParaRPr lang="en-US" dirty="0">
              <a:solidFill>
                <a:srgbClr val="FF0000"/>
              </a:solidFill>
            </a:endParaRPr>
          </a:p>
          <a:p>
            <a:pPr algn="r" rtl="1">
              <a:buNone/>
            </a:pPr>
            <a:r>
              <a:rPr lang="ar-JO" dirty="0"/>
              <a:t>	حيث يتم عرض محاور النقاش واحداً تلو الأخر ليتم الحوار حوله ، </a:t>
            </a:r>
            <a:r>
              <a:rPr lang="ar-SA" dirty="0" smtClean="0"/>
              <a:t>و</a:t>
            </a:r>
            <a:r>
              <a:rPr lang="ar-JO" dirty="0" smtClean="0"/>
              <a:t>يحدد </a:t>
            </a:r>
            <a:r>
              <a:rPr lang="ar-JO" dirty="0"/>
              <a:t>المعلم خلال النقاش الأسلوب الذي سيتم اتباعه </a:t>
            </a:r>
            <a:r>
              <a:rPr lang="ar-SA" dirty="0" smtClean="0"/>
              <a:t>.</a:t>
            </a:r>
            <a:endParaRPr lang="ar-EG" dirty="0" smtClean="0"/>
          </a:p>
          <a:p>
            <a:pPr algn="r" rtl="1">
              <a:buNone/>
            </a:pPr>
            <a:endParaRPr lang="en-US" dirty="0" smtClean="0"/>
          </a:p>
          <a:p>
            <a:pPr algn="r" rtl="1">
              <a:buNone/>
            </a:pPr>
            <a:r>
              <a:rPr lang="ar-SA" b="1" dirty="0" smtClean="0">
                <a:solidFill>
                  <a:srgbClr val="FF0000"/>
                </a:solidFill>
              </a:rPr>
              <a:t>3</a:t>
            </a:r>
            <a:r>
              <a:rPr lang="ar-JO" b="1" dirty="0" smtClean="0">
                <a:solidFill>
                  <a:srgbClr val="FF0000"/>
                </a:solidFill>
              </a:rPr>
              <a:t>. </a:t>
            </a:r>
            <a:r>
              <a:rPr lang="ar-JO" b="1" dirty="0">
                <a:solidFill>
                  <a:srgbClr val="FF0000"/>
                </a:solidFill>
              </a:rPr>
              <a:t>ما بعد </a:t>
            </a:r>
            <a:r>
              <a:rPr lang="ar-JO" b="1" dirty="0" smtClean="0">
                <a:solidFill>
                  <a:srgbClr val="FF0000"/>
                </a:solidFill>
              </a:rPr>
              <a:t>المناقشة:</a:t>
            </a:r>
            <a:endParaRPr lang="en-US" dirty="0">
              <a:solidFill>
                <a:srgbClr val="FF0000"/>
              </a:solidFill>
            </a:endParaRPr>
          </a:p>
          <a:p>
            <a:pPr algn="r" rtl="1">
              <a:buNone/>
            </a:pPr>
            <a:r>
              <a:rPr lang="ar-JO" dirty="0">
                <a:solidFill>
                  <a:schemeClr val="accent1">
                    <a:lumMod val="75000"/>
                  </a:schemeClr>
                </a:solidFill>
              </a:rPr>
              <a:t>	يتم الاتفاق على بعض النقاط حول كل محور من محاور النقاش </a:t>
            </a:r>
            <a:r>
              <a:rPr lang="ar-SA" dirty="0" smtClean="0">
                <a:solidFill>
                  <a:schemeClr val="accent1">
                    <a:lumMod val="75000"/>
                  </a:schemeClr>
                </a:solidFill>
              </a:rPr>
              <a:t>يتم</a:t>
            </a:r>
            <a:r>
              <a:rPr lang="ar-JO" dirty="0" smtClean="0">
                <a:solidFill>
                  <a:schemeClr val="accent1">
                    <a:lumMod val="75000"/>
                  </a:schemeClr>
                </a:solidFill>
              </a:rPr>
              <a:t> تدو</a:t>
            </a:r>
            <a:r>
              <a:rPr lang="ar-SA" dirty="0" smtClean="0">
                <a:solidFill>
                  <a:schemeClr val="accent1">
                    <a:lumMod val="75000"/>
                  </a:schemeClr>
                </a:solidFill>
              </a:rPr>
              <a:t>ي</a:t>
            </a:r>
            <a:r>
              <a:rPr lang="ar-JO" dirty="0" smtClean="0">
                <a:solidFill>
                  <a:schemeClr val="accent1">
                    <a:lumMod val="75000"/>
                  </a:schemeClr>
                </a:solidFill>
              </a:rPr>
              <a:t>ن </a:t>
            </a:r>
            <a:r>
              <a:rPr lang="ar-JO" dirty="0">
                <a:solidFill>
                  <a:schemeClr val="accent1">
                    <a:lumMod val="75000"/>
                  </a:schemeClr>
                </a:solidFill>
              </a:rPr>
              <a:t>تلك النقاط ليطلع عليها جميع الطلبة ثم ينتهي الأمر بإجراء عملية التقويم </a:t>
            </a:r>
            <a:r>
              <a:rPr lang="ar-JO" dirty="0" smtClean="0">
                <a:solidFill>
                  <a:schemeClr val="accent1">
                    <a:lumMod val="75000"/>
                  </a:schemeClr>
                </a:solidFill>
              </a:rPr>
              <a:t>.</a:t>
            </a:r>
            <a:endParaRPr lang="en-US" dirty="0">
              <a:solidFill>
                <a:schemeClr val="accent1">
                  <a:lumMod val="75000"/>
                </a:schemeClr>
              </a:solidFill>
            </a:endParaRPr>
          </a:p>
          <a:p>
            <a:pPr algn="r" rtl="1">
              <a:buNone/>
            </a:pPr>
            <a:endParaRPr lang="en-US" dirty="0"/>
          </a:p>
        </p:txBody>
      </p:sp>
      <p:sp>
        <p:nvSpPr>
          <p:cNvPr id="2" name="Title 1"/>
          <p:cNvSpPr>
            <a:spLocks noGrp="1"/>
          </p:cNvSpPr>
          <p:nvPr>
            <p:ph type="title"/>
          </p:nvPr>
        </p:nvSpPr>
        <p:spPr>
          <a:xfrm>
            <a:off x="1484311" y="685800"/>
            <a:ext cx="10018713" cy="951931"/>
          </a:xfrm>
        </p:spPr>
        <p:txBody>
          <a:bodyPr/>
          <a:lstStyle/>
          <a:p>
            <a:pPr algn="ctr" rtl="1"/>
            <a:r>
              <a:rPr lang="ar-SA" dirty="0" smtClean="0">
                <a:solidFill>
                  <a:schemeClr val="accent2"/>
                </a:solidFill>
              </a:rPr>
              <a:t>خطوات اسلوب المناقشة والحوار</a:t>
            </a:r>
            <a:endParaRPr lang="en-US" dirty="0">
              <a:solidFill>
                <a:schemeClr val="accent2"/>
              </a:solidFill>
            </a:endParaRPr>
          </a:p>
        </p:txBody>
      </p:sp>
    </p:spTree>
    <p:extLst>
      <p:ext uri="{BB962C8B-B14F-4D97-AF65-F5344CB8AC3E}">
        <p14:creationId xmlns:p14="http://schemas.microsoft.com/office/powerpoint/2010/main" val="788359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774209"/>
            <a:ext cx="10018713" cy="4016992"/>
          </a:xfrm>
        </p:spPr>
        <p:txBody>
          <a:bodyPr>
            <a:noAutofit/>
          </a:bodyPr>
          <a:lstStyle/>
          <a:p>
            <a:pPr marL="457200" indent="-457200" algn="r" rtl="1">
              <a:buFont typeface="+mj-lt"/>
              <a:buAutoNum type="arabicPeriod"/>
            </a:pPr>
            <a:r>
              <a:rPr lang="ar-JO" sz="2800" dirty="0" smtClean="0">
                <a:solidFill>
                  <a:srgbClr val="FF0000"/>
                </a:solidFill>
              </a:rPr>
              <a:t>تنمية </a:t>
            </a:r>
            <a:r>
              <a:rPr lang="ar-JO" sz="2800" dirty="0">
                <a:solidFill>
                  <a:srgbClr val="FF0000"/>
                </a:solidFill>
              </a:rPr>
              <a:t>ثقة الطالب </a:t>
            </a:r>
            <a:r>
              <a:rPr lang="ar-JO" sz="2800" dirty="0" smtClean="0">
                <a:solidFill>
                  <a:srgbClr val="FF0000"/>
                </a:solidFill>
              </a:rPr>
              <a:t>بنفسه</a:t>
            </a:r>
            <a:r>
              <a:rPr lang="ar-SA" sz="2800" dirty="0" smtClean="0">
                <a:solidFill>
                  <a:srgbClr val="FF0000"/>
                </a:solidFill>
              </a:rPr>
              <a:t>.</a:t>
            </a:r>
          </a:p>
          <a:p>
            <a:pPr marL="457200" indent="-457200" algn="r" rtl="1">
              <a:buFont typeface="+mj-lt"/>
              <a:buAutoNum type="arabicPeriod"/>
            </a:pPr>
            <a:r>
              <a:rPr lang="ar-SA" sz="2800" dirty="0" smtClean="0"/>
              <a:t>تنمية </a:t>
            </a:r>
            <a:r>
              <a:rPr lang="ar-JO" sz="2800" dirty="0" smtClean="0"/>
              <a:t>القدرة </a:t>
            </a:r>
            <a:r>
              <a:rPr lang="ar-JO" sz="2800" dirty="0"/>
              <a:t>على التفكير الناقد ، </a:t>
            </a:r>
            <a:r>
              <a:rPr lang="ar-SA" sz="2800" dirty="0" smtClean="0"/>
              <a:t>و</a:t>
            </a:r>
            <a:r>
              <a:rPr lang="ar-JO" sz="2800" dirty="0" smtClean="0"/>
              <a:t>التعبير </a:t>
            </a:r>
            <a:r>
              <a:rPr lang="ar-JO" sz="2800" dirty="0"/>
              <a:t>عن </a:t>
            </a:r>
            <a:r>
              <a:rPr lang="ar-SA" sz="2800" dirty="0" smtClean="0"/>
              <a:t>ال</a:t>
            </a:r>
            <a:r>
              <a:rPr lang="ar-JO" sz="2800" dirty="0" smtClean="0"/>
              <a:t>رأي، </a:t>
            </a:r>
            <a:r>
              <a:rPr lang="ar-JO" sz="2800" dirty="0"/>
              <a:t>والقدرة على التواصل .</a:t>
            </a:r>
            <a:endParaRPr lang="en-US" sz="2800" dirty="0"/>
          </a:p>
          <a:p>
            <a:pPr marL="457200" indent="-457200" algn="r" rtl="1">
              <a:buFont typeface="+mj-lt"/>
              <a:buAutoNum type="arabicPeriod"/>
            </a:pPr>
            <a:r>
              <a:rPr lang="ar-JO" sz="2800" dirty="0" smtClean="0">
                <a:solidFill>
                  <a:srgbClr val="FF0000"/>
                </a:solidFill>
              </a:rPr>
              <a:t>تفع</a:t>
            </a:r>
            <a:r>
              <a:rPr lang="ar-SA" sz="2800" dirty="0" smtClean="0">
                <a:solidFill>
                  <a:srgbClr val="FF0000"/>
                </a:solidFill>
              </a:rPr>
              <a:t>ي</a:t>
            </a:r>
            <a:r>
              <a:rPr lang="ar-JO" sz="2800" dirty="0" smtClean="0">
                <a:solidFill>
                  <a:srgbClr val="FF0000"/>
                </a:solidFill>
              </a:rPr>
              <a:t>ل دو</a:t>
            </a:r>
            <a:r>
              <a:rPr lang="ar-EG" sz="2800" dirty="0" smtClean="0">
                <a:solidFill>
                  <a:srgbClr val="FF0000"/>
                </a:solidFill>
              </a:rPr>
              <a:t>ر</a:t>
            </a:r>
            <a:r>
              <a:rPr lang="ar-JO" sz="2800" dirty="0" smtClean="0">
                <a:solidFill>
                  <a:srgbClr val="FF0000"/>
                </a:solidFill>
              </a:rPr>
              <a:t> </a:t>
            </a:r>
            <a:r>
              <a:rPr lang="ar-JO" sz="2800" dirty="0">
                <a:solidFill>
                  <a:srgbClr val="FF0000"/>
                </a:solidFill>
              </a:rPr>
              <a:t>الطالب ليصبح أكثر إيجابية في عملية التعلم والتعليم .</a:t>
            </a:r>
            <a:endParaRPr lang="en-US" sz="2800" dirty="0">
              <a:solidFill>
                <a:srgbClr val="FF0000"/>
              </a:solidFill>
            </a:endParaRPr>
          </a:p>
          <a:p>
            <a:pPr marL="457200" indent="-457200" algn="r" rtl="1">
              <a:buFont typeface="+mj-lt"/>
              <a:buAutoNum type="arabicPeriod"/>
            </a:pPr>
            <a:r>
              <a:rPr lang="ar-JO" sz="2800" dirty="0" smtClean="0"/>
              <a:t>يتعلم </a:t>
            </a:r>
            <a:r>
              <a:rPr lang="ar-JO" sz="2800" dirty="0"/>
              <a:t>الطلبة من بعضهم خلال عملية النقاش </a:t>
            </a:r>
            <a:r>
              <a:rPr lang="ar-JO" sz="2800" dirty="0" smtClean="0"/>
              <a:t>.</a:t>
            </a:r>
            <a:endParaRPr lang="ar-SA" sz="2800" dirty="0"/>
          </a:p>
          <a:p>
            <a:pPr marL="457200" indent="-457200" algn="r" rtl="1">
              <a:buFont typeface="+mj-lt"/>
              <a:buAutoNum type="arabicPeriod"/>
            </a:pPr>
            <a:r>
              <a:rPr lang="ar-JO" sz="2800" dirty="0" smtClean="0">
                <a:solidFill>
                  <a:srgbClr val="FF0000"/>
                </a:solidFill>
              </a:rPr>
              <a:t>تبصّر </a:t>
            </a:r>
            <a:r>
              <a:rPr lang="ar-JO" sz="2800" dirty="0">
                <a:solidFill>
                  <a:srgbClr val="FF0000"/>
                </a:solidFill>
              </a:rPr>
              <a:t>المعلم بخلفية الطلاب وحدود معرفتهم وسلوكاتهم .</a:t>
            </a:r>
            <a:endParaRPr lang="en-US" sz="2800" dirty="0">
              <a:solidFill>
                <a:srgbClr val="FF0000"/>
              </a:solidFill>
            </a:endParaRPr>
          </a:p>
          <a:p>
            <a:pPr marL="457200" indent="-457200" algn="r" rtl="1">
              <a:buFont typeface="+mj-lt"/>
              <a:buAutoNum type="arabicPeriod"/>
            </a:pPr>
            <a:r>
              <a:rPr lang="ar-JO" sz="2800" dirty="0" smtClean="0"/>
              <a:t>تدرب </a:t>
            </a:r>
            <a:r>
              <a:rPr lang="ar-JO" sz="2800" dirty="0"/>
              <a:t>الطلبة على احترام رأي الآخر والتراجع عن رأيهم إذا رأوا غيره أصح منه</a:t>
            </a:r>
            <a:r>
              <a:rPr lang="ar-JO" sz="2800" dirty="0" smtClean="0"/>
              <a:t>.</a:t>
            </a:r>
            <a:endParaRPr lang="en-US" sz="2800" dirty="0"/>
          </a:p>
        </p:txBody>
      </p:sp>
      <p:sp>
        <p:nvSpPr>
          <p:cNvPr id="2" name="Title 1"/>
          <p:cNvSpPr>
            <a:spLocks noGrp="1"/>
          </p:cNvSpPr>
          <p:nvPr>
            <p:ph type="title"/>
          </p:nvPr>
        </p:nvSpPr>
        <p:spPr>
          <a:xfrm>
            <a:off x="1484310" y="354842"/>
            <a:ext cx="10018713" cy="991736"/>
          </a:xfrm>
        </p:spPr>
        <p:txBody>
          <a:bodyPr>
            <a:normAutofit/>
          </a:bodyPr>
          <a:lstStyle/>
          <a:p>
            <a:pPr algn="ctr" rtl="1"/>
            <a:r>
              <a:rPr lang="ar-JO" b="1" dirty="0">
                <a:solidFill>
                  <a:schemeClr val="accent2"/>
                </a:solidFill>
              </a:rPr>
              <a:t>إيجابيات طريقة </a:t>
            </a:r>
            <a:r>
              <a:rPr lang="ar-JO" b="1" dirty="0" smtClean="0">
                <a:solidFill>
                  <a:schemeClr val="accent2"/>
                </a:solidFill>
              </a:rPr>
              <a:t>المناقشة:</a:t>
            </a:r>
            <a:endParaRPr lang="en-US" dirty="0">
              <a:solidFill>
                <a:schemeClr val="accent2"/>
              </a:solidFill>
            </a:endParaRPr>
          </a:p>
        </p:txBody>
      </p:sp>
    </p:spTree>
    <p:extLst>
      <p:ext uri="{BB962C8B-B14F-4D97-AF65-F5344CB8AC3E}">
        <p14:creationId xmlns:p14="http://schemas.microsoft.com/office/powerpoint/2010/main" val="1472472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555845"/>
            <a:ext cx="10018713" cy="4235355"/>
          </a:xfrm>
        </p:spPr>
        <p:txBody>
          <a:bodyPr>
            <a:normAutofit/>
          </a:bodyPr>
          <a:lstStyle/>
          <a:p>
            <a:pPr marL="457200" indent="-457200" algn="r" rtl="1">
              <a:buFont typeface="+mj-lt"/>
              <a:buAutoNum type="arabicPeriod"/>
            </a:pPr>
            <a:r>
              <a:rPr lang="ar-JO" dirty="0" smtClean="0">
                <a:solidFill>
                  <a:srgbClr val="FF0000"/>
                </a:solidFill>
              </a:rPr>
              <a:t>تحتاج </a:t>
            </a:r>
            <a:r>
              <a:rPr lang="ar-JO" dirty="0">
                <a:solidFill>
                  <a:srgbClr val="FF0000"/>
                </a:solidFill>
              </a:rPr>
              <a:t>لوقت طويل في عرض المادة .</a:t>
            </a:r>
            <a:endParaRPr lang="en-US" dirty="0">
              <a:solidFill>
                <a:srgbClr val="FF0000"/>
              </a:solidFill>
            </a:endParaRPr>
          </a:p>
          <a:p>
            <a:pPr marL="457200" indent="-457200" algn="r" rtl="1">
              <a:buFont typeface="+mj-lt"/>
              <a:buAutoNum type="arabicPeriod"/>
            </a:pPr>
            <a:r>
              <a:rPr lang="ar-JO" dirty="0" smtClean="0"/>
              <a:t>بعض </a:t>
            </a:r>
            <a:r>
              <a:rPr lang="ar-JO" dirty="0"/>
              <a:t>الأهداف لا </a:t>
            </a:r>
            <a:r>
              <a:rPr lang="ar-JO" dirty="0" smtClean="0"/>
              <a:t>تصلح</a:t>
            </a:r>
            <a:r>
              <a:rPr lang="ar-SA" dirty="0" smtClean="0"/>
              <a:t> </a:t>
            </a:r>
            <a:r>
              <a:rPr lang="ar-JO" dirty="0">
                <a:solidFill>
                  <a:prstClr val="black"/>
                </a:solidFill>
              </a:rPr>
              <a:t>طريقة المناقشة</a:t>
            </a:r>
            <a:r>
              <a:rPr lang="ar-JO" dirty="0" smtClean="0"/>
              <a:t> لتدريسها.</a:t>
            </a:r>
            <a:endParaRPr lang="en-US" dirty="0"/>
          </a:p>
          <a:p>
            <a:pPr marL="457200" indent="-457200" algn="r" rtl="1">
              <a:buFont typeface="+mj-lt"/>
              <a:buAutoNum type="arabicPeriod"/>
            </a:pPr>
            <a:r>
              <a:rPr lang="ar-JO" dirty="0" smtClean="0">
                <a:solidFill>
                  <a:srgbClr val="FF0000"/>
                </a:solidFill>
              </a:rPr>
              <a:t>قد </a:t>
            </a:r>
            <a:r>
              <a:rPr lang="ar-JO" dirty="0">
                <a:solidFill>
                  <a:srgbClr val="FF0000"/>
                </a:solidFill>
              </a:rPr>
              <a:t>يسيطر بعض الطلبة على النقاش أو قد يسيطر المعلم على النقاش .</a:t>
            </a:r>
            <a:endParaRPr lang="en-US" dirty="0">
              <a:solidFill>
                <a:srgbClr val="FF0000"/>
              </a:solidFill>
            </a:endParaRPr>
          </a:p>
          <a:p>
            <a:pPr marL="457200" indent="-457200" algn="r" rtl="1">
              <a:buFont typeface="+mj-lt"/>
              <a:buAutoNum type="arabicPeriod"/>
            </a:pPr>
            <a:r>
              <a:rPr lang="ar-JO" dirty="0" smtClean="0"/>
              <a:t>تحتاج </a:t>
            </a:r>
            <a:r>
              <a:rPr lang="ar-JO" dirty="0"/>
              <a:t>لمهارة عالية من قبل المعلم لضبط الصف .</a:t>
            </a:r>
            <a:endParaRPr lang="en-US" dirty="0"/>
          </a:p>
          <a:p>
            <a:pPr marL="457200" indent="-457200" algn="r" rtl="1">
              <a:buFont typeface="+mj-lt"/>
              <a:buAutoNum type="arabicPeriod"/>
            </a:pPr>
            <a:r>
              <a:rPr lang="ar-JO" dirty="0" smtClean="0">
                <a:solidFill>
                  <a:srgbClr val="FF0000"/>
                </a:solidFill>
              </a:rPr>
              <a:t>لا </a:t>
            </a:r>
            <a:r>
              <a:rPr lang="ar-JO" dirty="0">
                <a:solidFill>
                  <a:srgbClr val="FF0000"/>
                </a:solidFill>
              </a:rPr>
              <a:t>تصلح هذه الطريقة إذا كانت أعداد الطلبة كبيرة ، كما لا تصلح إذا كان مستوى الطلبة منخفضاَ </a:t>
            </a:r>
            <a:r>
              <a:rPr lang="ar-JO" dirty="0" smtClean="0">
                <a:solidFill>
                  <a:srgbClr val="FF0000"/>
                </a:solidFill>
              </a:rPr>
              <a:t>.</a:t>
            </a:r>
            <a:endParaRPr lang="en-US" dirty="0">
              <a:solidFill>
                <a:srgbClr val="FF0000"/>
              </a:solidFill>
            </a:endParaRPr>
          </a:p>
        </p:txBody>
      </p:sp>
      <p:sp>
        <p:nvSpPr>
          <p:cNvPr id="2" name="Title 1"/>
          <p:cNvSpPr>
            <a:spLocks noGrp="1"/>
          </p:cNvSpPr>
          <p:nvPr>
            <p:ph type="title"/>
          </p:nvPr>
        </p:nvSpPr>
        <p:spPr>
          <a:xfrm>
            <a:off x="1484311" y="685800"/>
            <a:ext cx="10018713" cy="965579"/>
          </a:xfrm>
        </p:spPr>
        <p:txBody>
          <a:bodyPr/>
          <a:lstStyle/>
          <a:p>
            <a:pPr algn="ctr" rtl="1"/>
            <a:r>
              <a:rPr lang="ar-JO" b="1" dirty="0">
                <a:solidFill>
                  <a:schemeClr val="accent2"/>
                </a:solidFill>
              </a:rPr>
              <a:t>سلبيات طريقة </a:t>
            </a:r>
            <a:r>
              <a:rPr lang="ar-JO" b="1" dirty="0" smtClean="0">
                <a:solidFill>
                  <a:schemeClr val="accent2"/>
                </a:solidFill>
              </a:rPr>
              <a:t>المناقشة:</a:t>
            </a:r>
            <a:endParaRPr lang="en-US" dirty="0">
              <a:solidFill>
                <a:schemeClr val="accent2"/>
              </a:solidFill>
            </a:endParaRPr>
          </a:p>
        </p:txBody>
      </p:sp>
    </p:spTree>
    <p:extLst>
      <p:ext uri="{BB962C8B-B14F-4D97-AF65-F5344CB8AC3E}">
        <p14:creationId xmlns:p14="http://schemas.microsoft.com/office/powerpoint/2010/main" val="2981422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7093" y="1897039"/>
            <a:ext cx="6275930" cy="3894161"/>
          </a:xfrm>
        </p:spPr>
        <p:txBody>
          <a:bodyPr/>
          <a:lstStyle/>
          <a:p>
            <a:pPr algn="just" rtl="1"/>
            <a:r>
              <a:rPr lang="ar-JO" dirty="0">
                <a:solidFill>
                  <a:schemeClr val="accent6">
                    <a:lumMod val="50000"/>
                  </a:schemeClr>
                </a:solidFill>
              </a:rPr>
              <a:t>يقصد بالتعلم التعاوني </a:t>
            </a:r>
            <a:r>
              <a:rPr lang="ar-JO" dirty="0">
                <a:solidFill>
                  <a:schemeClr val="accent2"/>
                </a:solidFill>
              </a:rPr>
              <a:t>أن يعمل الطلبة في مجموعات أو في أزواج</a:t>
            </a:r>
            <a:r>
              <a:rPr lang="ar-JO" dirty="0">
                <a:solidFill>
                  <a:schemeClr val="accent6">
                    <a:lumMod val="50000"/>
                  </a:schemeClr>
                </a:solidFill>
              </a:rPr>
              <a:t> لتحقيق أهداف </a:t>
            </a:r>
            <a:r>
              <a:rPr lang="ar-JO" dirty="0" smtClean="0">
                <a:solidFill>
                  <a:schemeClr val="accent6">
                    <a:lumMod val="50000"/>
                  </a:schemeClr>
                </a:solidFill>
              </a:rPr>
              <a:t>التعلم</a:t>
            </a:r>
            <a:r>
              <a:rPr lang="ar-SA" dirty="0" smtClean="0">
                <a:solidFill>
                  <a:schemeClr val="accent6">
                    <a:lumMod val="50000"/>
                  </a:schemeClr>
                </a:solidFill>
              </a:rPr>
              <a:t>.</a:t>
            </a:r>
          </a:p>
          <a:p>
            <a:pPr algn="just" rtl="1"/>
            <a:r>
              <a:rPr lang="ar-JO" dirty="0" smtClean="0"/>
              <a:t>تتعاون </a:t>
            </a:r>
            <a:r>
              <a:rPr lang="ar-JO" dirty="0"/>
              <a:t>كل مجموعة معاً في </a:t>
            </a:r>
            <a:r>
              <a:rPr lang="ar-JO" dirty="0">
                <a:solidFill>
                  <a:srgbClr val="0070C0"/>
                </a:solidFill>
              </a:rPr>
              <a:t>تعلم خبرة علمية </a:t>
            </a:r>
            <a:r>
              <a:rPr lang="ar-JO" dirty="0"/>
              <a:t>أو </a:t>
            </a:r>
            <a:r>
              <a:rPr lang="ar-JO" dirty="0">
                <a:solidFill>
                  <a:schemeClr val="accent2"/>
                </a:solidFill>
              </a:rPr>
              <a:t>اكتساب مهارة </a:t>
            </a:r>
            <a:r>
              <a:rPr lang="ar-JO" dirty="0"/>
              <a:t>أو </a:t>
            </a:r>
            <a:r>
              <a:rPr lang="ar-JO" dirty="0">
                <a:solidFill>
                  <a:srgbClr val="7030A0"/>
                </a:solidFill>
              </a:rPr>
              <a:t>الإجابة عن سؤال </a:t>
            </a:r>
            <a:r>
              <a:rPr lang="ar-JO" dirty="0"/>
              <a:t>حيث يسهم كل فرد في المجموعة بما يمتلكه من قدرات أو بما يحفظه من معلومات لتحقيق المطلوب من المجموعة </a:t>
            </a:r>
            <a:r>
              <a:rPr lang="ar-JO" dirty="0" smtClean="0"/>
              <a:t>.</a:t>
            </a:r>
            <a:endParaRPr lang="en-US" dirty="0" smtClean="0"/>
          </a:p>
        </p:txBody>
      </p:sp>
      <p:sp>
        <p:nvSpPr>
          <p:cNvPr id="2" name="Title 1"/>
          <p:cNvSpPr>
            <a:spLocks noGrp="1"/>
          </p:cNvSpPr>
          <p:nvPr>
            <p:ph type="title"/>
          </p:nvPr>
        </p:nvSpPr>
        <p:spPr>
          <a:xfrm>
            <a:off x="1484311" y="685801"/>
            <a:ext cx="10018713" cy="910988"/>
          </a:xfrm>
        </p:spPr>
        <p:txBody>
          <a:bodyPr>
            <a:normAutofit/>
          </a:bodyPr>
          <a:lstStyle/>
          <a:p>
            <a:pPr algn="ctr" rtl="1"/>
            <a:r>
              <a:rPr lang="ar-JO" b="1" dirty="0">
                <a:solidFill>
                  <a:schemeClr val="accent2"/>
                </a:solidFill>
              </a:rPr>
              <a:t>التعلم التعاوني </a:t>
            </a:r>
            <a:endParaRPr lang="en-US" dirty="0">
              <a:solidFill>
                <a:schemeClr val="accent2"/>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133" y="1269242"/>
            <a:ext cx="4237960" cy="4649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7783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787857"/>
            <a:ext cx="10018713" cy="4003343"/>
          </a:xfrm>
        </p:spPr>
        <p:txBody>
          <a:bodyPr>
            <a:normAutofit fontScale="92500" lnSpcReduction="10000"/>
          </a:bodyPr>
          <a:lstStyle/>
          <a:p>
            <a:pPr algn="r" rtl="1">
              <a:buNone/>
            </a:pPr>
            <a:r>
              <a:rPr lang="ar-JO" b="1" dirty="0"/>
              <a:t> </a:t>
            </a:r>
            <a:endParaRPr lang="en-US" dirty="0"/>
          </a:p>
          <a:p>
            <a:pPr marL="457200" indent="-457200" algn="r" rtl="1">
              <a:buFont typeface="+mj-lt"/>
              <a:buAutoNum type="arabicPeriod"/>
            </a:pPr>
            <a:r>
              <a:rPr lang="ar-JO" dirty="0" smtClean="0">
                <a:solidFill>
                  <a:schemeClr val="accent5">
                    <a:lumMod val="75000"/>
                  </a:schemeClr>
                </a:solidFill>
              </a:rPr>
              <a:t>اختيار </a:t>
            </a:r>
            <a:r>
              <a:rPr lang="ar-JO" dirty="0">
                <a:solidFill>
                  <a:schemeClr val="accent5">
                    <a:lumMod val="75000"/>
                  </a:schemeClr>
                </a:solidFill>
              </a:rPr>
              <a:t>موضوع الدرس وتوضيح الأفكار الرئيسة للطلبة وتوضيح المهام المطلوبة من كل مجموعة وكيفية تنفيذ تلك المهام .</a:t>
            </a:r>
            <a:endParaRPr lang="en-US" dirty="0">
              <a:solidFill>
                <a:schemeClr val="accent5">
                  <a:lumMod val="75000"/>
                </a:schemeClr>
              </a:solidFill>
            </a:endParaRPr>
          </a:p>
          <a:p>
            <a:pPr marL="457200" indent="-457200" algn="r" rtl="1">
              <a:buFont typeface="+mj-lt"/>
              <a:buAutoNum type="arabicPeriod"/>
            </a:pPr>
            <a:r>
              <a:rPr lang="ar-JO" dirty="0" smtClean="0"/>
              <a:t>تقسيم </a:t>
            </a:r>
            <a:r>
              <a:rPr lang="ar-JO" dirty="0"/>
              <a:t>الطلبة إلى مجموعات صفية حسب طبيعة المهام التي سيقومون بتنفيذها ، ويفضل أن تكون المجموعات غير متجانسة ، لتكون الأدوار مكملة لبعضها البعض .</a:t>
            </a:r>
            <a:endParaRPr lang="en-US" dirty="0"/>
          </a:p>
          <a:p>
            <a:pPr marL="457200" indent="-457200" algn="r" rtl="1">
              <a:buFont typeface="+mj-lt"/>
              <a:buAutoNum type="arabicPeriod"/>
            </a:pPr>
            <a:r>
              <a:rPr lang="ar-JO" dirty="0" smtClean="0">
                <a:solidFill>
                  <a:schemeClr val="accent5">
                    <a:lumMod val="75000"/>
                  </a:schemeClr>
                </a:solidFill>
              </a:rPr>
              <a:t>إفساح </a:t>
            </a:r>
            <a:r>
              <a:rPr lang="ar-JO" dirty="0">
                <a:solidFill>
                  <a:schemeClr val="accent5">
                    <a:lumMod val="75000"/>
                  </a:schemeClr>
                </a:solidFill>
              </a:rPr>
              <a:t>المجال للمجموعات لتنفيذ ما هو مطلوب منهم وتحديد مدّة زمنية لذلك .</a:t>
            </a:r>
            <a:endParaRPr lang="en-US" dirty="0">
              <a:solidFill>
                <a:schemeClr val="accent5">
                  <a:lumMod val="75000"/>
                </a:schemeClr>
              </a:solidFill>
            </a:endParaRPr>
          </a:p>
          <a:p>
            <a:pPr marL="457200" indent="-457200" algn="r" rtl="1">
              <a:buFont typeface="+mj-lt"/>
              <a:buAutoNum type="arabicPeriod"/>
            </a:pPr>
            <a:r>
              <a:rPr lang="ar-JO" dirty="0" smtClean="0"/>
              <a:t>بعد </a:t>
            </a:r>
            <a:r>
              <a:rPr lang="ar-JO" dirty="0"/>
              <a:t>الانتهاء من تنفيذ المطلوب تعرض كل مجموعة عملها </a:t>
            </a:r>
            <a:r>
              <a:rPr lang="ar-SA" dirty="0" smtClean="0"/>
              <a:t>ويتم </a:t>
            </a:r>
            <a:r>
              <a:rPr lang="ar-JO" dirty="0" smtClean="0"/>
              <a:t>تحد</a:t>
            </a:r>
            <a:r>
              <a:rPr lang="ar-SA" dirty="0" smtClean="0"/>
              <a:t>ي</a:t>
            </a:r>
            <a:r>
              <a:rPr lang="ar-JO" dirty="0" smtClean="0"/>
              <a:t>د </a:t>
            </a:r>
            <a:r>
              <a:rPr lang="ar-JO" dirty="0"/>
              <a:t>المجموعة المتميزة عن بقية المجموعات .</a:t>
            </a:r>
            <a:endParaRPr lang="en-US" dirty="0"/>
          </a:p>
          <a:p>
            <a:pPr marL="457200" indent="-457200" algn="r" rtl="1">
              <a:buFont typeface="+mj-lt"/>
              <a:buAutoNum type="arabicPeriod"/>
            </a:pPr>
            <a:r>
              <a:rPr lang="ar-JO" dirty="0" smtClean="0">
                <a:solidFill>
                  <a:schemeClr val="accent5">
                    <a:lumMod val="75000"/>
                  </a:schemeClr>
                </a:solidFill>
              </a:rPr>
              <a:t>يمكن </a:t>
            </a:r>
            <a:r>
              <a:rPr lang="ar-JO" dirty="0">
                <a:solidFill>
                  <a:schemeClr val="accent5">
                    <a:lumMod val="75000"/>
                  </a:schemeClr>
                </a:solidFill>
              </a:rPr>
              <a:t>أن يقوم المعلم بعملية التقويم الفردي للتأكد من أن كل طالب تحقق عنده الهدف أو الأهداف المطلوبة </a:t>
            </a:r>
            <a:endParaRPr lang="en-US" dirty="0">
              <a:solidFill>
                <a:schemeClr val="accent5">
                  <a:lumMod val="75000"/>
                </a:schemeClr>
              </a:solidFill>
            </a:endParaRPr>
          </a:p>
        </p:txBody>
      </p:sp>
      <p:sp>
        <p:nvSpPr>
          <p:cNvPr id="2" name="Title 1"/>
          <p:cNvSpPr>
            <a:spLocks noGrp="1"/>
          </p:cNvSpPr>
          <p:nvPr>
            <p:ph type="title"/>
          </p:nvPr>
        </p:nvSpPr>
        <p:spPr>
          <a:xfrm>
            <a:off x="1484311" y="685800"/>
            <a:ext cx="10018713" cy="1197591"/>
          </a:xfrm>
        </p:spPr>
        <p:txBody>
          <a:bodyPr/>
          <a:lstStyle/>
          <a:p>
            <a:pPr algn="ctr" rtl="1"/>
            <a:r>
              <a:rPr lang="ar-JO" b="1" dirty="0">
                <a:solidFill>
                  <a:schemeClr val="accent2"/>
                </a:solidFill>
              </a:rPr>
              <a:t>خطوات تنفيذ التعلم التعاوني </a:t>
            </a:r>
            <a:endParaRPr lang="en-US" dirty="0">
              <a:solidFill>
                <a:schemeClr val="accent2"/>
              </a:solidFill>
            </a:endParaRPr>
          </a:p>
        </p:txBody>
      </p:sp>
    </p:spTree>
    <p:extLst>
      <p:ext uri="{BB962C8B-B14F-4D97-AF65-F5344CB8AC3E}">
        <p14:creationId xmlns:p14="http://schemas.microsoft.com/office/powerpoint/2010/main" val="3720517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842447"/>
            <a:ext cx="10018713" cy="4626591"/>
          </a:xfrm>
        </p:spPr>
        <p:txBody>
          <a:bodyPr>
            <a:normAutofit/>
          </a:bodyPr>
          <a:lstStyle/>
          <a:p>
            <a:pPr algn="r" rtl="1">
              <a:buNone/>
            </a:pPr>
            <a:r>
              <a:rPr lang="ar-JO" dirty="0" smtClean="0">
                <a:solidFill>
                  <a:srgbClr val="FF0000"/>
                </a:solidFill>
              </a:rPr>
              <a:t>1</a:t>
            </a:r>
            <a:r>
              <a:rPr lang="ar-JO" dirty="0">
                <a:solidFill>
                  <a:srgbClr val="FF0000"/>
                </a:solidFill>
              </a:rPr>
              <a:t>. وجود هدف مشترك </a:t>
            </a:r>
            <a:r>
              <a:rPr lang="ar-JO" dirty="0" smtClean="0">
                <a:solidFill>
                  <a:srgbClr val="FF0000"/>
                </a:solidFill>
              </a:rPr>
              <a:t>للمجموعة</a:t>
            </a:r>
            <a:r>
              <a:rPr lang="ar-SA" dirty="0" smtClean="0">
                <a:solidFill>
                  <a:srgbClr val="FF0000"/>
                </a:solidFill>
              </a:rPr>
              <a:t>.</a:t>
            </a:r>
            <a:endParaRPr lang="en-US" dirty="0">
              <a:solidFill>
                <a:srgbClr val="FF0000"/>
              </a:solidFill>
            </a:endParaRPr>
          </a:p>
          <a:p>
            <a:pPr algn="r" rtl="1">
              <a:buNone/>
            </a:pPr>
            <a:r>
              <a:rPr lang="ar-JO" dirty="0" err="1"/>
              <a:t>2.</a:t>
            </a:r>
            <a:r>
              <a:rPr lang="ar-JO" dirty="0"/>
              <a:t> التنافس في التعلم التعاوني يكون بين </a:t>
            </a:r>
            <a:r>
              <a:rPr lang="ar-JO" dirty="0" err="1"/>
              <a:t>المجموعات .</a:t>
            </a:r>
            <a:endParaRPr lang="en-US" dirty="0"/>
          </a:p>
          <a:p>
            <a:pPr algn="r" rtl="1">
              <a:buNone/>
            </a:pPr>
            <a:r>
              <a:rPr lang="ar-JO" dirty="0" err="1">
                <a:solidFill>
                  <a:srgbClr val="FF0000"/>
                </a:solidFill>
              </a:rPr>
              <a:t>3.</a:t>
            </a:r>
            <a:r>
              <a:rPr lang="ar-JO" dirty="0">
                <a:solidFill>
                  <a:srgbClr val="FF0000"/>
                </a:solidFill>
              </a:rPr>
              <a:t> تنمية الثقة بالنفس </a:t>
            </a:r>
            <a:r>
              <a:rPr lang="ar-JO" dirty="0" smtClean="0">
                <a:solidFill>
                  <a:srgbClr val="FF0000"/>
                </a:solidFill>
              </a:rPr>
              <a:t>والسمات </a:t>
            </a:r>
            <a:r>
              <a:rPr lang="ar-JO" dirty="0">
                <a:solidFill>
                  <a:srgbClr val="FF0000"/>
                </a:solidFill>
              </a:rPr>
              <a:t>القيادية وتطوير مهارات التواصل والعمل ضمن فريق والرغبة في التعاون .</a:t>
            </a:r>
            <a:endParaRPr lang="en-US" dirty="0">
              <a:solidFill>
                <a:srgbClr val="FF0000"/>
              </a:solidFill>
            </a:endParaRPr>
          </a:p>
          <a:p>
            <a:pPr algn="r" rtl="1">
              <a:buNone/>
            </a:pPr>
            <a:r>
              <a:rPr lang="ar-JO" dirty="0" err="1"/>
              <a:t>4.</a:t>
            </a:r>
            <a:r>
              <a:rPr lang="ar-JO" dirty="0"/>
              <a:t> تطوير الحس بالمسؤولية تجاه الذات وتجاه </a:t>
            </a:r>
            <a:r>
              <a:rPr lang="ar-JO" dirty="0" err="1"/>
              <a:t>المجموعة .</a:t>
            </a:r>
            <a:endParaRPr lang="en-US" dirty="0"/>
          </a:p>
          <a:p>
            <a:pPr algn="r" rtl="1">
              <a:buNone/>
            </a:pPr>
            <a:r>
              <a:rPr lang="ar-JO" dirty="0" err="1">
                <a:solidFill>
                  <a:srgbClr val="FF0000"/>
                </a:solidFill>
              </a:rPr>
              <a:t>5.</a:t>
            </a:r>
            <a:r>
              <a:rPr lang="ar-JO" dirty="0">
                <a:solidFill>
                  <a:srgbClr val="FF0000"/>
                </a:solidFill>
              </a:rPr>
              <a:t> تنمية التفكير الناقد والتقويم </a:t>
            </a:r>
            <a:r>
              <a:rPr lang="ar-JO" dirty="0" smtClean="0">
                <a:solidFill>
                  <a:srgbClr val="FF0000"/>
                </a:solidFill>
              </a:rPr>
              <a:t>الذاتي.</a:t>
            </a:r>
            <a:endParaRPr lang="en-US" dirty="0">
              <a:solidFill>
                <a:srgbClr val="FF0000"/>
              </a:solidFill>
            </a:endParaRPr>
          </a:p>
          <a:p>
            <a:pPr algn="r" rtl="1">
              <a:buNone/>
            </a:pPr>
            <a:r>
              <a:rPr lang="ar-JO" dirty="0" err="1"/>
              <a:t>6.</a:t>
            </a:r>
            <a:r>
              <a:rPr lang="ar-JO" dirty="0"/>
              <a:t> يزيد التعلم التعاوني من دافعية للطلبة نحو التعلم كما يفعّل </a:t>
            </a:r>
            <a:r>
              <a:rPr lang="ar-JO" dirty="0" err="1"/>
              <a:t>دوهم </a:t>
            </a:r>
            <a:r>
              <a:rPr lang="ar-JO" dirty="0"/>
              <a:t>، ويدوم التعلم في ذهن المتعلم لمدّة </a:t>
            </a:r>
            <a:r>
              <a:rPr lang="ar-JO" dirty="0" err="1"/>
              <a:t>أطول .</a:t>
            </a:r>
            <a:endParaRPr lang="en-US" dirty="0"/>
          </a:p>
          <a:p>
            <a:endParaRPr lang="en-US" dirty="0"/>
          </a:p>
        </p:txBody>
      </p:sp>
      <p:sp>
        <p:nvSpPr>
          <p:cNvPr id="2" name="Title 1"/>
          <p:cNvSpPr>
            <a:spLocks noGrp="1"/>
          </p:cNvSpPr>
          <p:nvPr>
            <p:ph type="title"/>
          </p:nvPr>
        </p:nvSpPr>
        <p:spPr>
          <a:xfrm>
            <a:off x="1484311" y="685800"/>
            <a:ext cx="10018713" cy="1061113"/>
          </a:xfrm>
        </p:spPr>
        <p:txBody>
          <a:bodyPr>
            <a:normAutofit/>
          </a:bodyPr>
          <a:lstStyle/>
          <a:p>
            <a:pPr algn="ctr" rtl="1"/>
            <a:r>
              <a:rPr lang="ar-JO" b="1" dirty="0">
                <a:solidFill>
                  <a:schemeClr val="accent2"/>
                </a:solidFill>
              </a:rPr>
              <a:t>إيجابيات التعلم التعاوني </a:t>
            </a:r>
            <a:r>
              <a:rPr lang="ar-JO" b="1" dirty="0" smtClean="0">
                <a:solidFill>
                  <a:schemeClr val="accent2"/>
                </a:solidFill>
              </a:rPr>
              <a:t>:</a:t>
            </a:r>
            <a:endParaRPr lang="en-US" dirty="0">
              <a:solidFill>
                <a:schemeClr val="accent2"/>
              </a:solidFill>
            </a:endParaRPr>
          </a:p>
        </p:txBody>
      </p:sp>
    </p:spTree>
    <p:extLst>
      <p:ext uri="{BB962C8B-B14F-4D97-AF65-F5344CB8AC3E}">
        <p14:creationId xmlns:p14="http://schemas.microsoft.com/office/powerpoint/2010/main" val="74981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787857"/>
            <a:ext cx="10018713" cy="4517409"/>
          </a:xfrm>
        </p:spPr>
        <p:txBody>
          <a:bodyPr>
            <a:normAutofit/>
          </a:bodyPr>
          <a:lstStyle/>
          <a:p>
            <a:pPr marL="514350" indent="-514350" algn="just" rtl="1">
              <a:buFont typeface="+mj-lt"/>
              <a:buAutoNum type="arabicPeriod"/>
            </a:pPr>
            <a:r>
              <a:rPr lang="ar-SA" dirty="0">
                <a:solidFill>
                  <a:srgbClr val="FF0000"/>
                </a:solidFill>
              </a:rPr>
              <a:t>قد يحتاج لوقت طويل مقارنة مع </a:t>
            </a:r>
            <a:r>
              <a:rPr lang="ar-SA" dirty="0" smtClean="0">
                <a:solidFill>
                  <a:srgbClr val="FF0000"/>
                </a:solidFill>
              </a:rPr>
              <a:t>غيره.</a:t>
            </a:r>
            <a:endParaRPr lang="en-US" dirty="0">
              <a:solidFill>
                <a:srgbClr val="FF0000"/>
              </a:solidFill>
            </a:endParaRPr>
          </a:p>
          <a:p>
            <a:pPr marL="514350" indent="-514350" algn="just" rtl="1">
              <a:buFont typeface="+mj-lt"/>
              <a:buAutoNum type="arabicPeriod"/>
            </a:pPr>
            <a:r>
              <a:rPr lang="ar-SA" dirty="0"/>
              <a:t>قد يعتمد أعضاء المجموعة على متعلم أو متعلمين ليؤديا العمل دون </a:t>
            </a:r>
            <a:r>
              <a:rPr lang="ar-SA" dirty="0" smtClean="0"/>
              <a:t>غيرهم.</a:t>
            </a:r>
            <a:endParaRPr lang="en-US" dirty="0"/>
          </a:p>
          <a:p>
            <a:pPr marL="514350" indent="-514350" algn="just" rtl="1">
              <a:buFont typeface="+mj-lt"/>
              <a:buAutoNum type="arabicPeriod"/>
            </a:pPr>
            <a:r>
              <a:rPr lang="ar-SA" dirty="0">
                <a:solidFill>
                  <a:srgbClr val="FF0000"/>
                </a:solidFill>
              </a:rPr>
              <a:t>قد يتحول النقاش والعمل داخل المجموعة إلى فوضى ويشوش على </a:t>
            </a:r>
            <a:r>
              <a:rPr lang="ar-SA" dirty="0" smtClean="0">
                <a:solidFill>
                  <a:srgbClr val="FF0000"/>
                </a:solidFill>
              </a:rPr>
              <a:t>الآخرين.</a:t>
            </a:r>
            <a:endParaRPr lang="en-US" dirty="0">
              <a:solidFill>
                <a:srgbClr val="FF0000"/>
              </a:solidFill>
            </a:endParaRPr>
          </a:p>
          <a:p>
            <a:pPr marL="514350" indent="-514350" algn="just" rtl="1">
              <a:buFont typeface="+mj-lt"/>
              <a:buAutoNum type="arabicPeriod"/>
            </a:pPr>
            <a:r>
              <a:rPr lang="ar-SA" dirty="0"/>
              <a:t>قد يشعر بعض الطلبة بالضعف أمام </a:t>
            </a:r>
            <a:r>
              <a:rPr lang="ar-SA" dirty="0" smtClean="0"/>
              <a:t>زملائهم.</a:t>
            </a:r>
            <a:endParaRPr lang="en-US" dirty="0"/>
          </a:p>
          <a:p>
            <a:pPr marL="514350" indent="-514350" algn="just" rtl="1">
              <a:buFont typeface="+mj-lt"/>
              <a:buAutoNum type="arabicPeriod"/>
            </a:pPr>
            <a:r>
              <a:rPr lang="ar-SA" dirty="0">
                <a:solidFill>
                  <a:srgbClr val="FF0000"/>
                </a:solidFill>
              </a:rPr>
              <a:t>قد يكون التعلم التعاوني منصفا للطالب الضعيف والمتوسط على حساب الطالب </a:t>
            </a:r>
            <a:r>
              <a:rPr lang="ar-SA" dirty="0" smtClean="0">
                <a:solidFill>
                  <a:srgbClr val="FF0000"/>
                </a:solidFill>
              </a:rPr>
              <a:t>المتميز.</a:t>
            </a:r>
            <a:endParaRPr lang="en-US" dirty="0">
              <a:solidFill>
                <a:srgbClr val="FF0000"/>
              </a:solidFill>
            </a:endParaRPr>
          </a:p>
          <a:p>
            <a:pPr marL="514350" indent="-514350" algn="just" rtl="1">
              <a:buFont typeface="+mj-lt"/>
              <a:buAutoNum type="arabicPeriod"/>
            </a:pPr>
            <a:r>
              <a:rPr lang="ar-SA" dirty="0"/>
              <a:t>قد لا يصلح إذا لم تكن البيئة الصفية مهيأة أو أعداد الطلبة </a:t>
            </a:r>
            <a:r>
              <a:rPr lang="ar-SA" dirty="0" err="1"/>
              <a:t>كبيرا .</a:t>
            </a:r>
            <a:endParaRPr lang="en-US" dirty="0"/>
          </a:p>
          <a:p>
            <a:endParaRPr lang="en-US" dirty="0"/>
          </a:p>
        </p:txBody>
      </p:sp>
      <p:sp>
        <p:nvSpPr>
          <p:cNvPr id="2" name="Title 1"/>
          <p:cNvSpPr>
            <a:spLocks noGrp="1"/>
          </p:cNvSpPr>
          <p:nvPr>
            <p:ph type="title"/>
          </p:nvPr>
        </p:nvSpPr>
        <p:spPr>
          <a:xfrm>
            <a:off x="1484311" y="685801"/>
            <a:ext cx="10018713" cy="1006522"/>
          </a:xfrm>
        </p:spPr>
        <p:txBody>
          <a:bodyPr>
            <a:normAutofit/>
          </a:bodyPr>
          <a:lstStyle/>
          <a:p>
            <a:pPr algn="ctr" rtl="1"/>
            <a:r>
              <a:rPr lang="ar-JO" b="1" dirty="0">
                <a:solidFill>
                  <a:schemeClr val="accent2"/>
                </a:solidFill>
              </a:rPr>
              <a:t>سلبيات التعلم التعاوني </a:t>
            </a:r>
            <a:r>
              <a:rPr lang="ar-JO" b="1" dirty="0" smtClean="0">
                <a:solidFill>
                  <a:schemeClr val="accent2"/>
                </a:solidFill>
              </a:rPr>
              <a:t>:</a:t>
            </a:r>
            <a:endParaRPr lang="en-US" dirty="0">
              <a:solidFill>
                <a:schemeClr val="accent2"/>
              </a:solidFill>
            </a:endParaRPr>
          </a:p>
        </p:txBody>
      </p:sp>
    </p:spTree>
    <p:extLst>
      <p:ext uri="{BB962C8B-B14F-4D97-AF65-F5344CB8AC3E}">
        <p14:creationId xmlns:p14="http://schemas.microsoft.com/office/powerpoint/2010/main" val="3447606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24000" y="0"/>
            <a:ext cx="9144000"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itle 1"/>
          <p:cNvSpPr>
            <a:spLocks noGrp="1"/>
          </p:cNvSpPr>
          <p:nvPr>
            <p:ph type="title"/>
          </p:nvPr>
        </p:nvSpPr>
        <p:spPr>
          <a:xfrm>
            <a:off x="1842448" y="0"/>
            <a:ext cx="8825552" cy="1160060"/>
          </a:xfrm>
        </p:spPr>
        <p:txBody>
          <a:bodyPr>
            <a:noAutofit/>
          </a:bodyPr>
          <a:lstStyle/>
          <a:p>
            <a:pPr algn="ct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smtClean="0">
                <a:solidFill>
                  <a:schemeClr val="accent2"/>
                </a:solidFill>
              </a:rPr>
              <a:t>ثانياً</a:t>
            </a:r>
            <a:r>
              <a:rPr lang="ar-JO" sz="3600" dirty="0">
                <a:solidFill>
                  <a:schemeClr val="accent2"/>
                </a:solidFill>
              </a:rPr>
              <a:t>: طرق التعلم الالِكترونية</a:t>
            </a: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r>
              <a:rPr lang="ar-JO" sz="3600" dirty="0">
                <a:solidFill>
                  <a:schemeClr val="tx1">
                    <a:lumMod val="95000"/>
                    <a:lumOff val="5000"/>
                  </a:schemeClr>
                </a:solidFill>
              </a:rPr>
              <a:t/>
            </a:r>
            <a:br>
              <a:rPr lang="ar-JO" sz="3600" dirty="0">
                <a:solidFill>
                  <a:schemeClr val="tx1">
                    <a:lumMod val="95000"/>
                    <a:lumOff val="5000"/>
                  </a:schemeClr>
                </a:solidFill>
              </a:rPr>
            </a:br>
            <a:endParaRPr lang="en-US" sz="3600" dirty="0">
              <a:solidFill>
                <a:schemeClr val="tx1">
                  <a:lumMod val="95000"/>
                  <a:lumOff val="5000"/>
                </a:schemeClr>
              </a:solidFill>
            </a:endParaRPr>
          </a:p>
        </p:txBody>
      </p:sp>
    </p:spTree>
    <p:extLst>
      <p:ext uri="{BB962C8B-B14F-4D97-AF65-F5344CB8AC3E}">
        <p14:creationId xmlns:p14="http://schemas.microsoft.com/office/powerpoint/2010/main" val="1787899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04716"/>
            <a:ext cx="10018713" cy="5581935"/>
          </a:xfrm>
        </p:spPr>
        <p:txBody>
          <a:bodyPr>
            <a:noAutofit/>
          </a:bodyPr>
          <a:lstStyle/>
          <a:p>
            <a:pPr algn="just" rtl="1"/>
            <a:r>
              <a:rPr lang="ar-EG" dirty="0"/>
              <a:t>وهي الطرق التي </a:t>
            </a:r>
            <a:r>
              <a:rPr lang="ar-EG" dirty="0">
                <a:solidFill>
                  <a:srgbClr val="FF0000"/>
                </a:solidFill>
              </a:rPr>
              <a:t>تهدف إلى إيجاد بيئة تفاعلية غنية بالتطبيقات المعتمدة على تقنيات الحاسب الآلي والشبكة </a:t>
            </a:r>
            <a:r>
              <a:rPr lang="ar-EG" dirty="0" smtClean="0">
                <a:solidFill>
                  <a:srgbClr val="FF0000"/>
                </a:solidFill>
              </a:rPr>
              <a:t>العالمية</a:t>
            </a:r>
            <a:r>
              <a:rPr lang="en-US" dirty="0" smtClean="0">
                <a:solidFill>
                  <a:srgbClr val="FF0000"/>
                </a:solidFill>
              </a:rPr>
              <a:t> </a:t>
            </a:r>
            <a:r>
              <a:rPr lang="ar-EG" dirty="0" smtClean="0">
                <a:solidFill>
                  <a:srgbClr val="FF0000"/>
                </a:solidFill>
              </a:rPr>
              <a:t>للمعلومات</a:t>
            </a:r>
            <a:r>
              <a:rPr lang="ar-EG" dirty="0"/>
              <a:t>، </a:t>
            </a:r>
            <a:r>
              <a:rPr lang="ar-EG" dirty="0">
                <a:solidFill>
                  <a:srgbClr val="7030A0"/>
                </a:solidFill>
              </a:rPr>
              <a:t>وتمكّن الطالب من الوصول إلى مصادر التعلم في أي وقت ومن أي </a:t>
            </a:r>
            <a:r>
              <a:rPr lang="ar-EG" dirty="0" smtClean="0">
                <a:solidFill>
                  <a:srgbClr val="7030A0"/>
                </a:solidFill>
              </a:rPr>
              <a:t>مكان</a:t>
            </a:r>
            <a:r>
              <a:rPr lang="ar-EG" dirty="0" smtClean="0"/>
              <a:t>.</a:t>
            </a:r>
            <a:endParaRPr lang="en-US" dirty="0"/>
          </a:p>
        </p:txBody>
      </p:sp>
    </p:spTree>
    <p:extLst>
      <p:ext uri="{BB962C8B-B14F-4D97-AF65-F5344CB8AC3E}">
        <p14:creationId xmlns:p14="http://schemas.microsoft.com/office/powerpoint/2010/main" val="3256003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1953904" y="272956"/>
            <a:ext cx="10238095" cy="6100548"/>
          </a:xfrm>
        </p:spPr>
        <p:txBody>
          <a:bodyPr>
            <a:normAutofit fontScale="90000"/>
          </a:bodyPr>
          <a:lstStyle/>
          <a:p>
            <a:pPr marL="0" indent="0" algn="r" rtl="1">
              <a:buNone/>
            </a:pPr>
            <a:r>
              <a:rPr lang="ar-EG" sz="3200" dirty="0" smtClean="0"/>
              <a:t>يعتمد التعلم الإلكتروني أساسا على </a:t>
            </a:r>
            <a:r>
              <a:rPr lang="ar-EG" sz="3200" dirty="0" smtClean="0">
                <a:solidFill>
                  <a:schemeClr val="accent4"/>
                </a:solidFill>
              </a:rPr>
              <a:t>الحاسوب والشبكات في نقل المعارف والمهارات</a:t>
            </a:r>
            <a:r>
              <a:rPr lang="ar-EG" sz="3200" dirty="0" smtClean="0"/>
              <a:t>، </a:t>
            </a:r>
            <a:r>
              <a:rPr lang="ar-EG" sz="3200" u="sng" dirty="0" smtClean="0"/>
              <a:t>وتضم تطبيقاته</a:t>
            </a:r>
            <a:r>
              <a:rPr lang="ar-EG" sz="3200" dirty="0" smtClean="0"/>
              <a:t> </a:t>
            </a:r>
            <a:r>
              <a:rPr lang="en-US" sz="3200" dirty="0" smtClean="0"/>
              <a:t/>
            </a:r>
            <a:br>
              <a:rPr lang="en-US" sz="3200" dirty="0" smtClean="0"/>
            </a:br>
            <a:endParaRPr lang="en-US" sz="3200" dirty="0" smtClean="0"/>
          </a:p>
          <a:p>
            <a:pPr marL="457200" indent="-457200" algn="just" rtl="1">
              <a:buFont typeface="Arial" panose="020B0604020202020204" pitchFamily="34" charset="0"/>
              <a:buChar char="•"/>
            </a:pPr>
            <a:r>
              <a:rPr lang="ar-EG" sz="3200" dirty="0" smtClean="0">
                <a:solidFill>
                  <a:schemeClr val="accent2"/>
                </a:solidFill>
              </a:rPr>
              <a:t>التعلم عبر الويب </a:t>
            </a:r>
            <a:endParaRPr lang="en-US" sz="3200" dirty="0" smtClean="0">
              <a:solidFill>
                <a:srgbClr val="002060"/>
              </a:solidFill>
            </a:endParaRPr>
          </a:p>
          <a:p>
            <a:pPr marL="457200" indent="-457200" algn="just" rtl="1">
              <a:buFont typeface="Arial" panose="020B0604020202020204" pitchFamily="34" charset="0"/>
              <a:buChar char="•"/>
            </a:pPr>
            <a:r>
              <a:rPr lang="ar-EG" sz="3200" dirty="0" smtClean="0">
                <a:solidFill>
                  <a:srgbClr val="002060"/>
                </a:solidFill>
              </a:rPr>
              <a:t>التعلم</a:t>
            </a:r>
            <a:r>
              <a:rPr lang="en-US" sz="3200" dirty="0" smtClean="0">
                <a:solidFill>
                  <a:srgbClr val="002060"/>
                </a:solidFill>
              </a:rPr>
              <a:t> </a:t>
            </a:r>
            <a:r>
              <a:rPr lang="ar-EG" sz="3200" dirty="0" smtClean="0">
                <a:solidFill>
                  <a:srgbClr val="002060"/>
                </a:solidFill>
              </a:rPr>
              <a:t>بالحاسوب </a:t>
            </a:r>
            <a:endParaRPr lang="en-US" sz="3200" dirty="0" smtClean="0">
              <a:solidFill>
                <a:schemeClr val="accent2">
                  <a:lumMod val="75000"/>
                </a:schemeClr>
              </a:solidFill>
            </a:endParaRPr>
          </a:p>
          <a:p>
            <a:pPr marL="457200" indent="-457200" algn="just" rtl="1">
              <a:buFont typeface="Arial" panose="020B0604020202020204" pitchFamily="34" charset="0"/>
              <a:buChar char="•"/>
            </a:pPr>
            <a:r>
              <a:rPr lang="ar-EG" sz="3200" dirty="0" smtClean="0">
                <a:solidFill>
                  <a:schemeClr val="accent2">
                    <a:lumMod val="75000"/>
                  </a:schemeClr>
                </a:solidFill>
              </a:rPr>
              <a:t>غرف التدريس الافتراضية </a:t>
            </a:r>
            <a:endParaRPr lang="en-US" sz="3200" dirty="0" smtClean="0">
              <a:solidFill>
                <a:srgbClr val="FFC000"/>
              </a:solidFill>
            </a:endParaRPr>
          </a:p>
          <a:p>
            <a:pPr marL="457200" indent="-457200" algn="just" rtl="1">
              <a:buFont typeface="Arial" panose="020B0604020202020204" pitchFamily="34" charset="0"/>
              <a:buChar char="•"/>
            </a:pPr>
            <a:r>
              <a:rPr lang="ar-EG" sz="3200" dirty="0" smtClean="0">
                <a:solidFill>
                  <a:srgbClr val="FFC000"/>
                </a:solidFill>
              </a:rPr>
              <a:t>التعاون الرقمي</a:t>
            </a:r>
            <a:endParaRPr lang="en-US" sz="3200" dirty="0" smtClean="0"/>
          </a:p>
          <a:p>
            <a:pPr marL="0" indent="0" algn="just" rtl="1">
              <a:buNone/>
            </a:pPr>
            <a:r>
              <a:rPr lang="ar-EG" sz="3200" b="1" dirty="0" smtClean="0"/>
              <a:t> </a:t>
            </a:r>
            <a:r>
              <a:rPr lang="en-US" sz="3200" b="1" dirty="0" smtClean="0"/>
              <a:t/>
            </a:r>
            <a:br>
              <a:rPr lang="en-US" sz="3200" b="1" dirty="0" smtClean="0"/>
            </a:br>
            <a:r>
              <a:rPr lang="ar-EG" sz="3200" b="1" dirty="0" smtClean="0"/>
              <a:t>ويتم تقديم محتوى الدروس عبر </a:t>
            </a:r>
            <a:endParaRPr lang="en-US" sz="3200" b="1" dirty="0" smtClean="0"/>
          </a:p>
          <a:p>
            <a:pPr marL="457200" indent="-457200" algn="just" rtl="1">
              <a:buFont typeface="Arial" panose="020B0604020202020204" pitchFamily="34" charset="0"/>
              <a:buChar char="•"/>
            </a:pPr>
            <a:r>
              <a:rPr lang="ar-EG" sz="3200" dirty="0" smtClean="0">
                <a:solidFill>
                  <a:srgbClr val="FFC000"/>
                </a:solidFill>
              </a:rPr>
              <a:t>الإنترنت </a:t>
            </a:r>
            <a:endParaRPr lang="en-US" sz="3200" dirty="0" smtClean="0">
              <a:solidFill>
                <a:srgbClr val="FFC000"/>
              </a:solidFill>
            </a:endParaRPr>
          </a:p>
          <a:p>
            <a:pPr marL="457200" indent="-457200" algn="just" rtl="1">
              <a:buFont typeface="Arial" panose="020B0604020202020204" pitchFamily="34" charset="0"/>
              <a:buChar char="•"/>
            </a:pPr>
            <a:r>
              <a:rPr lang="ar-EG" sz="3200" dirty="0" smtClean="0"/>
              <a:t>الأشرطة السمعية</a:t>
            </a:r>
            <a:r>
              <a:rPr lang="en-US" sz="3200" dirty="0" smtClean="0"/>
              <a:t> </a:t>
            </a:r>
          </a:p>
          <a:p>
            <a:pPr marL="457200" indent="-457200" algn="just" rtl="1">
              <a:buFont typeface="Arial" panose="020B0604020202020204" pitchFamily="34" charset="0"/>
              <a:buChar char="•"/>
            </a:pPr>
            <a:r>
              <a:rPr lang="ar-EG" sz="3200" dirty="0" smtClean="0">
                <a:solidFill>
                  <a:srgbClr val="FF0000"/>
                </a:solidFill>
              </a:rPr>
              <a:t>الفيديو </a:t>
            </a:r>
            <a:endParaRPr lang="en-US" sz="3200" dirty="0" smtClean="0">
              <a:solidFill>
                <a:srgbClr val="FF0000"/>
              </a:solidFill>
            </a:endParaRPr>
          </a:p>
          <a:p>
            <a:pPr marL="457200" indent="-457200" algn="just" rtl="1">
              <a:buFont typeface="Arial" panose="020B0604020202020204" pitchFamily="34" charset="0"/>
              <a:buChar char="•"/>
            </a:pPr>
            <a:r>
              <a:rPr lang="ar-EG" sz="3200" dirty="0" smtClean="0"/>
              <a:t>الأقراص المدمجة</a:t>
            </a:r>
            <a:endParaRPr lang="en-US" sz="3200" dirty="0" smtClean="0"/>
          </a:p>
          <a:p>
            <a:pPr marL="457200" indent="-457200" algn="just" rtl="1">
              <a:buFont typeface="Arial" panose="020B0604020202020204" pitchFamily="34" charset="0"/>
              <a:buChar char="•"/>
            </a:pPr>
            <a:r>
              <a:rPr lang="ar-EG" sz="3200" dirty="0" smtClean="0">
                <a:solidFill>
                  <a:schemeClr val="accent5">
                    <a:lumMod val="50000"/>
                  </a:schemeClr>
                </a:solidFill>
              </a:rPr>
              <a:t> والبريد الالكتروني.</a:t>
            </a:r>
            <a:endParaRPr lang="en-US" sz="3200" dirty="0">
              <a:solidFill>
                <a:schemeClr val="accent5">
                  <a:lumMod val="50000"/>
                </a:schemeClr>
              </a:solidFill>
            </a:endParaRPr>
          </a:p>
        </p:txBody>
      </p:sp>
    </p:spTree>
    <p:extLst>
      <p:ext uri="{BB962C8B-B14F-4D97-AF65-F5344CB8AC3E}">
        <p14:creationId xmlns:p14="http://schemas.microsoft.com/office/powerpoint/2010/main" val="3936375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9"/>
          <p:cNvSpPr/>
          <p:nvPr/>
        </p:nvSpPr>
        <p:spPr>
          <a:xfrm>
            <a:off x="2757488" y="765176"/>
            <a:ext cx="6291262" cy="777875"/>
          </a:xfrm>
          <a:prstGeom prst="roundRect">
            <a:avLst/>
          </a:prstGeom>
          <a:solidFill>
            <a:schemeClr val="accent2">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3600" b="1" dirty="0" err="1"/>
              <a:t>ال</a:t>
            </a:r>
            <a:r>
              <a:rPr lang="ar-EG" sz="3600" b="1" dirty="0"/>
              <a:t>مهارات </a:t>
            </a:r>
            <a:r>
              <a:rPr lang="ar-SA" sz="3600" b="1" dirty="0"/>
              <a:t>الأكاديمية </a:t>
            </a:r>
          </a:p>
        </p:txBody>
      </p:sp>
      <p:sp>
        <p:nvSpPr>
          <p:cNvPr id="2" name="عنصر نائب لرقم الشريحة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CFC017-0911-4000-A8CD-6E4546953D44}" type="slidenum">
              <a:rPr lang="ar-SA" altLang="en-US">
                <a:solidFill>
                  <a:srgbClr val="FFFFFF"/>
                </a:solidFill>
              </a:rPr>
              <a:pPr eaLnBrk="1" hangingPunct="1"/>
              <a:t>3</a:t>
            </a:fld>
            <a:endParaRPr lang="ar-SA" altLang="en-US">
              <a:solidFill>
                <a:srgbClr val="FFFFFF"/>
              </a:solidFill>
            </a:endParaRPr>
          </a:p>
        </p:txBody>
      </p:sp>
      <p:sp>
        <p:nvSpPr>
          <p:cNvPr id="18437" name="مستطيل 6"/>
          <p:cNvSpPr>
            <a:spLocks noChangeArrowheads="1"/>
          </p:cNvSpPr>
          <p:nvPr/>
        </p:nvSpPr>
        <p:spPr bwMode="auto">
          <a:xfrm>
            <a:off x="2667000" y="1928813"/>
            <a:ext cx="7429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altLang="en-US" sz="3600" b="1" dirty="0">
                <a:latin typeface="Franklin Gothic Book" panose="020B0503020102020204" pitchFamily="34" charset="0"/>
                <a:cs typeface="Tahoma" panose="020B0604030504040204" pitchFamily="34" charset="0"/>
              </a:rPr>
              <a:t>    الوحدة </a:t>
            </a:r>
            <a:r>
              <a:rPr lang="ar-SA" altLang="en-US" sz="3600" b="1" dirty="0" err="1" smtClean="0">
                <a:latin typeface="Franklin Gothic Book" panose="020B0503020102020204" pitchFamily="34" charset="0"/>
                <a:cs typeface="Tahoma" panose="020B0604030504040204" pitchFamily="34" charset="0"/>
              </a:rPr>
              <a:t>الثانيه</a:t>
            </a:r>
            <a:endParaRPr lang="ar-SA" altLang="en-US" sz="3600" b="1" dirty="0">
              <a:latin typeface="Franklin Gothic Book" panose="020B0503020102020204" pitchFamily="34" charset="0"/>
              <a:cs typeface="Tahoma" panose="020B0604030504040204" pitchFamily="34" charset="0"/>
            </a:endParaRPr>
          </a:p>
        </p:txBody>
      </p:sp>
      <p:sp>
        <p:nvSpPr>
          <p:cNvPr id="18438" name="مستطيل 5"/>
          <p:cNvSpPr>
            <a:spLocks noChangeArrowheads="1"/>
          </p:cNvSpPr>
          <p:nvPr/>
        </p:nvSpPr>
        <p:spPr bwMode="auto">
          <a:xfrm>
            <a:off x="3238501" y="2571751"/>
            <a:ext cx="59293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SA" sz="5400" b="1" dirty="0">
                <a:solidFill>
                  <a:srgbClr val="FF0000"/>
                </a:solidFill>
              </a:rPr>
              <a:t>مميزات أساليب التعلم</a:t>
            </a:r>
            <a:endParaRPr lang="ar-SA" altLang="en-US" sz="5400" dirty="0">
              <a:solidFill>
                <a:srgbClr val="FF0000"/>
              </a:solidFill>
              <a:latin typeface="Franklin Gothic Book" panose="020B050302010202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665" y="3495081"/>
            <a:ext cx="6151149" cy="30991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399549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437"/>
                                        </p:tgtEl>
                                        <p:attrNameLst>
                                          <p:attrName>style.visibility</p:attrName>
                                        </p:attrNameLst>
                                      </p:cBhvr>
                                      <p:to>
                                        <p:strVal val="visible"/>
                                      </p:to>
                                    </p:set>
                                    <p:animEffect transition="in" filter="fade">
                                      <p:cBhvr>
                                        <p:cTn id="14" dur="500"/>
                                        <p:tgtEl>
                                          <p:spTgt spid="1843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438"/>
                                        </p:tgtEl>
                                        <p:attrNameLst>
                                          <p:attrName>style.visibility</p:attrName>
                                        </p:attrNameLst>
                                      </p:cBhvr>
                                      <p:to>
                                        <p:strVal val="visible"/>
                                      </p:to>
                                    </p:set>
                                    <p:animEffect transition="in" filter="fade">
                                      <p:cBhvr>
                                        <p:cTn id="19" dur="500"/>
                                        <p:tgtEl>
                                          <p:spTgt spid="18438"/>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anim calcmode="lin" valueType="num">
                                      <p:cBhvr>
                                        <p:cTn id="25" dur="2000" fill="hold"/>
                                        <p:tgtEl>
                                          <p:spTgt spid="3"/>
                                        </p:tgtEl>
                                        <p:attrNameLst>
                                          <p:attrName>ppt_w</p:attrName>
                                        </p:attrNameLst>
                                      </p:cBhvr>
                                      <p:tavLst>
                                        <p:tav tm="0" fmla="#ppt_w*sin(2.5*pi*$)">
                                          <p:val>
                                            <p:fltVal val="0"/>
                                          </p:val>
                                        </p:tav>
                                        <p:tav tm="100000">
                                          <p:val>
                                            <p:fltVal val="1"/>
                                          </p:val>
                                        </p:tav>
                                      </p:tavLst>
                                    </p:anim>
                                    <p:anim calcmode="lin" valueType="num">
                                      <p:cBhvr>
                                        <p:cTn id="2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437" grpId="0"/>
      <p:bldP spid="184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910988"/>
          </a:xfrm>
        </p:spPr>
        <p:txBody>
          <a:bodyPr/>
          <a:lstStyle/>
          <a:p>
            <a:r>
              <a:rPr lang="ar-JO" dirty="0">
                <a:solidFill>
                  <a:schemeClr val="accent2"/>
                </a:solidFill>
              </a:rPr>
              <a:t>أنماط التعلم الالكتروني</a:t>
            </a:r>
            <a:endParaRPr lang="en-US" dirty="0">
              <a:solidFill>
                <a:schemeClr val="accent2"/>
              </a:solidFill>
            </a:endParaRPr>
          </a:p>
        </p:txBody>
      </p:sp>
      <p:sp>
        <p:nvSpPr>
          <p:cNvPr id="3" name="Content Placeholder 2"/>
          <p:cNvSpPr>
            <a:spLocks noGrp="1"/>
          </p:cNvSpPr>
          <p:nvPr>
            <p:ph idx="1"/>
          </p:nvPr>
        </p:nvSpPr>
        <p:spPr>
          <a:xfrm>
            <a:off x="1484310" y="1596789"/>
            <a:ext cx="10018713" cy="4194411"/>
          </a:xfrm>
        </p:spPr>
        <p:txBody>
          <a:bodyPr>
            <a:normAutofit fontScale="77500" lnSpcReduction="20000"/>
          </a:bodyPr>
          <a:lstStyle/>
          <a:p>
            <a:pPr marL="0" indent="0" algn="r" rtl="1">
              <a:buNone/>
            </a:pPr>
            <a:r>
              <a:rPr lang="ar-JO" b="1" dirty="0">
                <a:solidFill>
                  <a:srgbClr val="FF0000"/>
                </a:solidFill>
              </a:rPr>
              <a:t>التعلم المتزامن </a:t>
            </a:r>
            <a:r>
              <a:rPr lang="ar-JO" b="1" dirty="0" smtClean="0">
                <a:solidFill>
                  <a:srgbClr val="FF0000"/>
                </a:solidFill>
              </a:rPr>
              <a:t>:</a:t>
            </a:r>
            <a:endParaRPr lang="en-US" b="1" dirty="0" smtClean="0">
              <a:solidFill>
                <a:srgbClr val="FF0000"/>
              </a:solidFill>
            </a:endParaRPr>
          </a:p>
          <a:p>
            <a:pPr marL="0" indent="0" algn="r" rtl="1">
              <a:buNone/>
            </a:pPr>
            <a:endParaRPr lang="en-US" dirty="0" smtClean="0">
              <a:solidFill>
                <a:schemeClr val="accent6">
                  <a:lumMod val="75000"/>
                </a:schemeClr>
              </a:solidFill>
            </a:endParaRPr>
          </a:p>
          <a:p>
            <a:pPr marL="0" indent="0" algn="r" rtl="1">
              <a:buNone/>
            </a:pPr>
            <a:endParaRPr lang="en-US" dirty="0">
              <a:solidFill>
                <a:schemeClr val="accent6">
                  <a:lumMod val="75000"/>
                </a:schemeClr>
              </a:solidFill>
            </a:endParaRPr>
          </a:p>
          <a:p>
            <a:pPr marL="0" indent="0" algn="r" rtl="1">
              <a:buNone/>
            </a:pPr>
            <a:endParaRPr lang="en-US" dirty="0" smtClean="0">
              <a:solidFill>
                <a:schemeClr val="accent6">
                  <a:lumMod val="75000"/>
                </a:schemeClr>
              </a:solidFill>
            </a:endParaRPr>
          </a:p>
          <a:p>
            <a:pPr marL="0" indent="0" algn="r" rtl="1">
              <a:buNone/>
            </a:pPr>
            <a:r>
              <a:rPr lang="ar-JO" dirty="0">
                <a:solidFill>
                  <a:schemeClr val="accent6">
                    <a:lumMod val="75000"/>
                  </a:schemeClr>
                </a:solidFill>
              </a:rPr>
              <a:t/>
            </a:r>
            <a:br>
              <a:rPr lang="ar-JO" dirty="0">
                <a:solidFill>
                  <a:schemeClr val="accent6">
                    <a:lumMod val="75000"/>
                  </a:schemeClr>
                </a:solidFill>
              </a:rPr>
            </a:br>
            <a:endParaRPr lang="en-US" dirty="0" smtClean="0">
              <a:solidFill>
                <a:schemeClr val="accent6">
                  <a:lumMod val="75000"/>
                </a:schemeClr>
              </a:solidFill>
            </a:endParaRPr>
          </a:p>
          <a:p>
            <a:pPr marL="0" indent="0" algn="r" rtl="1">
              <a:buNone/>
            </a:pPr>
            <a:r>
              <a:rPr lang="ar-JO" b="1" dirty="0" smtClean="0">
                <a:solidFill>
                  <a:schemeClr val="accent6">
                    <a:lumMod val="75000"/>
                  </a:schemeClr>
                </a:solidFill>
              </a:rPr>
              <a:t>هو </a:t>
            </a:r>
            <a:r>
              <a:rPr lang="ar-JO" b="1" dirty="0">
                <a:solidFill>
                  <a:schemeClr val="accent6">
                    <a:lumMod val="75000"/>
                  </a:schemeClr>
                </a:solidFill>
              </a:rPr>
              <a:t>التعلم الذي تتواصل به أطراف العملية التعليمية المختلفة في آن واحد، مما يجعله أقرب إلى حد ما إلى الطريقة التقليدية.</a:t>
            </a:r>
            <a:br>
              <a:rPr lang="ar-JO" b="1" dirty="0">
                <a:solidFill>
                  <a:schemeClr val="accent6">
                    <a:lumMod val="75000"/>
                  </a:schemeClr>
                </a:solidFill>
              </a:rPr>
            </a:br>
            <a:endParaRPr lang="en-US" b="1" dirty="0" smtClean="0">
              <a:solidFill>
                <a:schemeClr val="accent6">
                  <a:lumMod val="75000"/>
                </a:schemeClr>
              </a:solidFill>
            </a:endParaRPr>
          </a:p>
          <a:p>
            <a:pPr marL="0" indent="0" algn="r" rtl="1">
              <a:buNone/>
            </a:pPr>
            <a:r>
              <a:rPr lang="ar-JO" b="1" dirty="0">
                <a:solidFill>
                  <a:srgbClr val="FF0000"/>
                </a:solidFill>
              </a:rPr>
              <a:t>التعلم غير المتزامن :</a:t>
            </a:r>
            <a:r>
              <a:rPr lang="ar-JO" b="1" dirty="0">
                <a:solidFill>
                  <a:schemeClr val="accent5">
                    <a:lumMod val="50000"/>
                  </a:schemeClr>
                </a:solidFill>
              </a:rPr>
              <a:t/>
            </a:r>
            <a:br>
              <a:rPr lang="ar-JO" b="1" dirty="0">
                <a:solidFill>
                  <a:schemeClr val="accent5">
                    <a:lumMod val="50000"/>
                  </a:schemeClr>
                </a:solidFill>
              </a:rPr>
            </a:br>
            <a:endParaRPr lang="en-US" b="1" dirty="0" smtClean="0">
              <a:solidFill>
                <a:schemeClr val="accent5">
                  <a:lumMod val="50000"/>
                </a:schemeClr>
              </a:solidFill>
            </a:endParaRPr>
          </a:p>
          <a:p>
            <a:pPr marL="0" indent="0" algn="r" rtl="1">
              <a:buNone/>
            </a:pPr>
            <a:r>
              <a:rPr lang="ar-JO" b="1" dirty="0" smtClean="0">
                <a:solidFill>
                  <a:srgbClr val="7030A0"/>
                </a:solidFill>
              </a:rPr>
              <a:t>وفيه </a:t>
            </a:r>
            <a:r>
              <a:rPr lang="ar-JO" b="1" dirty="0">
                <a:solidFill>
                  <a:srgbClr val="7030A0"/>
                </a:solidFill>
              </a:rPr>
              <a:t>تكون المادة العلمية متاحة على الشبكة لكل شخص كي يتعامل معها وفقاً لوقته وسرعته الشخصية.</a:t>
            </a:r>
            <a:endParaRPr lang="en-US" b="1" dirty="0">
              <a:solidFill>
                <a:srgbClr val="7030A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381" y="1351128"/>
            <a:ext cx="5831566" cy="22928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197252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ar-EG" dirty="0">
                <a:solidFill>
                  <a:srgbClr val="002060"/>
                </a:solidFill>
              </a:rPr>
              <a:t>نشاط </a:t>
            </a:r>
            <a:r>
              <a:rPr lang="ar-EG" dirty="0" smtClean="0">
                <a:solidFill>
                  <a:srgbClr val="002060"/>
                </a:solidFill>
              </a:rPr>
              <a:t>جماعى (3)</a:t>
            </a:r>
            <a:endParaRPr lang="en-US" dirty="0">
              <a:solidFill>
                <a:srgbClr val="002060"/>
              </a:solidFill>
            </a:endParaRPr>
          </a:p>
        </p:txBody>
      </p:sp>
      <p:sp>
        <p:nvSpPr>
          <p:cNvPr id="3" name="Content Placeholder 2"/>
          <p:cNvSpPr>
            <a:spLocks noGrp="1"/>
          </p:cNvSpPr>
          <p:nvPr>
            <p:ph idx="1"/>
          </p:nvPr>
        </p:nvSpPr>
        <p:spPr>
          <a:xfrm>
            <a:off x="1484310" y="2667000"/>
            <a:ext cx="10018713" cy="2098184"/>
          </a:xfrm>
        </p:spPr>
        <p:txBody>
          <a:bodyPr>
            <a:normAutofit/>
          </a:bodyPr>
          <a:lstStyle/>
          <a:p>
            <a:pPr marL="0" indent="0" algn="ctr" rtl="1">
              <a:buNone/>
            </a:pPr>
            <a:r>
              <a:rPr lang="ar-EG" sz="4000" dirty="0" smtClean="0">
                <a:solidFill>
                  <a:srgbClr val="FF0000"/>
                </a:solidFill>
              </a:rPr>
              <a:t>إذكر أهم وسائل التعليم الالكترونى مع الشرح باختصار.</a:t>
            </a:r>
            <a:endParaRPr lang="en-US" sz="4000" dirty="0"/>
          </a:p>
        </p:txBody>
      </p:sp>
    </p:spTree>
    <p:extLst>
      <p:ext uri="{BB962C8B-B14F-4D97-AF65-F5344CB8AC3E}">
        <p14:creationId xmlns:p14="http://schemas.microsoft.com/office/powerpoint/2010/main" val="469762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92875"/>
          </a:xfrm>
        </p:spPr>
        <p:txBody>
          <a:bodyPr/>
          <a:lstStyle/>
          <a:p>
            <a:r>
              <a:rPr lang="ar-JO" spc="150" dirty="0">
                <a:ln w="11430"/>
                <a:solidFill>
                  <a:srgbClr val="7030A0"/>
                </a:solidFill>
                <a:effectLst>
                  <a:outerShdw blurRad="25400" algn="tl" rotWithShape="0">
                    <a:srgbClr val="000000">
                      <a:alpha val="43000"/>
                    </a:srgbClr>
                  </a:outerShdw>
                </a:effectLst>
              </a:rPr>
              <a:t>وسائل التعلم الالكتروني</a:t>
            </a:r>
            <a:endParaRPr lang="en-US" dirty="0"/>
          </a:p>
        </p:txBody>
      </p:sp>
      <p:sp>
        <p:nvSpPr>
          <p:cNvPr id="3" name="Content Placeholder 2"/>
          <p:cNvSpPr>
            <a:spLocks noGrp="1"/>
          </p:cNvSpPr>
          <p:nvPr>
            <p:ph idx="1"/>
          </p:nvPr>
        </p:nvSpPr>
        <p:spPr>
          <a:xfrm>
            <a:off x="1484310" y="1678675"/>
            <a:ext cx="10018713" cy="4112525"/>
          </a:xfrm>
        </p:spPr>
        <p:txBody>
          <a:bodyPr>
            <a:normAutofit/>
          </a:bodyPr>
          <a:lstStyle/>
          <a:p>
            <a:pPr algn="r" rtl="1"/>
            <a:r>
              <a:rPr lang="ar-EG" sz="3600" dirty="0">
                <a:solidFill>
                  <a:srgbClr val="FF0000"/>
                </a:solidFill>
              </a:rPr>
              <a:t>الأقراص </a:t>
            </a:r>
            <a:r>
              <a:rPr lang="ar-EG" sz="3600" dirty="0" smtClean="0">
                <a:solidFill>
                  <a:srgbClr val="FF0000"/>
                </a:solidFill>
              </a:rPr>
              <a:t>المضغوطة</a:t>
            </a:r>
            <a:endParaRPr lang="en-US" sz="3600" dirty="0" smtClean="0">
              <a:solidFill>
                <a:srgbClr val="FF0000"/>
              </a:solidFill>
            </a:endParaRPr>
          </a:p>
          <a:p>
            <a:pPr algn="r" rtl="1"/>
            <a:r>
              <a:rPr lang="ar-EG" sz="3600" dirty="0"/>
              <a:t>الكتب </a:t>
            </a:r>
            <a:r>
              <a:rPr lang="ar-EG" sz="3600" dirty="0" smtClean="0"/>
              <a:t>الالكترونية</a:t>
            </a:r>
            <a:endParaRPr lang="en-US" sz="3600" dirty="0" smtClean="0"/>
          </a:p>
          <a:p>
            <a:pPr algn="r" rtl="1"/>
            <a:r>
              <a:rPr lang="ar-EG" sz="3600" dirty="0">
                <a:solidFill>
                  <a:srgbClr val="FF0000"/>
                </a:solidFill>
              </a:rPr>
              <a:t>مواقع التعلم </a:t>
            </a:r>
            <a:r>
              <a:rPr lang="ar-EG" sz="3600" dirty="0" smtClean="0">
                <a:solidFill>
                  <a:srgbClr val="FF0000"/>
                </a:solidFill>
              </a:rPr>
              <a:t>الالكترونية</a:t>
            </a:r>
            <a:endParaRPr lang="en-US" sz="3600" dirty="0" smtClean="0">
              <a:solidFill>
                <a:srgbClr val="FF0000"/>
              </a:solidFill>
            </a:endParaRPr>
          </a:p>
          <a:p>
            <a:pPr algn="r" rtl="1"/>
            <a:r>
              <a:rPr lang="ar-EG" sz="3600" dirty="0"/>
              <a:t>البريد </a:t>
            </a:r>
            <a:r>
              <a:rPr lang="ar-EG" sz="3600" dirty="0" smtClean="0"/>
              <a:t>الالكتروني</a:t>
            </a:r>
            <a:endParaRPr lang="en-US" sz="3600" dirty="0" smtClean="0"/>
          </a:p>
          <a:p>
            <a:pPr algn="r" rtl="1"/>
            <a:r>
              <a:rPr lang="ar-EG" sz="3600" dirty="0">
                <a:solidFill>
                  <a:srgbClr val="FF0000"/>
                </a:solidFill>
              </a:rPr>
              <a:t>نظام بلاك بورد</a:t>
            </a:r>
            <a:endParaRPr lang="en-US" sz="3600" dirty="0">
              <a:solidFill>
                <a:srgbClr val="FF0000"/>
              </a:solidFill>
            </a:endParaRPr>
          </a:p>
        </p:txBody>
      </p:sp>
    </p:spTree>
    <p:extLst>
      <p:ext uri="{BB962C8B-B14F-4D97-AF65-F5344CB8AC3E}">
        <p14:creationId xmlns:p14="http://schemas.microsoft.com/office/powerpoint/2010/main" val="70601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061113"/>
          </a:xfrm>
        </p:spPr>
        <p:txBody>
          <a:bodyPr/>
          <a:lstStyle/>
          <a:p>
            <a:r>
              <a:rPr lang="ar-EG" dirty="0">
                <a:solidFill>
                  <a:schemeClr val="accent2"/>
                </a:solidFill>
              </a:rPr>
              <a:t>الأقراص </a:t>
            </a:r>
            <a:r>
              <a:rPr lang="ar-EG" dirty="0" smtClean="0">
                <a:solidFill>
                  <a:schemeClr val="accent2"/>
                </a:solidFill>
              </a:rPr>
              <a:t>المضغوطة</a:t>
            </a:r>
            <a:endParaRPr lang="en-US" dirty="0">
              <a:solidFill>
                <a:schemeClr val="accent2"/>
              </a:solidFill>
            </a:endParaRPr>
          </a:p>
        </p:txBody>
      </p:sp>
      <p:sp>
        <p:nvSpPr>
          <p:cNvPr id="3" name="Content Placeholder 2"/>
          <p:cNvSpPr>
            <a:spLocks noGrp="1"/>
          </p:cNvSpPr>
          <p:nvPr>
            <p:ph idx="1"/>
          </p:nvPr>
        </p:nvSpPr>
        <p:spPr>
          <a:xfrm>
            <a:off x="6100549" y="1746913"/>
            <a:ext cx="5402474" cy="4044287"/>
          </a:xfrm>
        </p:spPr>
        <p:txBody>
          <a:bodyPr>
            <a:normAutofit fontScale="85000" lnSpcReduction="10000"/>
          </a:bodyPr>
          <a:lstStyle/>
          <a:p>
            <a:pPr marL="0" indent="0" algn="r" rtl="1">
              <a:buNone/>
            </a:pPr>
            <a:r>
              <a:rPr lang="ar-EG" sz="3200" dirty="0">
                <a:solidFill>
                  <a:srgbClr val="7030A0"/>
                </a:solidFill>
              </a:rPr>
              <a:t>وهي وسيلة فعالة جدا في هذا النوع من التعلم وذلك لعدة مميزات</a:t>
            </a:r>
            <a:r>
              <a:rPr lang="ar-EG" sz="3200" dirty="0" smtClean="0">
                <a:solidFill>
                  <a:srgbClr val="7030A0"/>
                </a:solidFill>
              </a:rPr>
              <a:t>:</a:t>
            </a:r>
            <a:endParaRPr lang="en-US" sz="3200" dirty="0" smtClean="0"/>
          </a:p>
          <a:p>
            <a:pPr marL="0" indent="0" algn="r" rtl="1">
              <a:buNone/>
            </a:pPr>
            <a:r>
              <a:rPr lang="ar-EG" sz="3200" dirty="0">
                <a:solidFill>
                  <a:srgbClr val="002060"/>
                </a:solidFill>
              </a:rPr>
              <a:t>•السعر المنخفض والتكلفة المتاحة </a:t>
            </a:r>
            <a:r>
              <a:rPr lang="ar-EG" sz="3200" dirty="0" smtClean="0">
                <a:solidFill>
                  <a:srgbClr val="002060"/>
                </a:solidFill>
              </a:rPr>
              <a:t>للجميع</a:t>
            </a:r>
            <a:endParaRPr lang="en-US" sz="3200" dirty="0" smtClean="0">
              <a:solidFill>
                <a:srgbClr val="002060"/>
              </a:solidFill>
            </a:endParaRPr>
          </a:p>
          <a:p>
            <a:pPr marL="0" indent="0" algn="r" rtl="1">
              <a:buNone/>
            </a:pPr>
            <a:r>
              <a:rPr lang="ar-EG" sz="3200" dirty="0"/>
              <a:t>• </a:t>
            </a:r>
            <a:r>
              <a:rPr lang="ar-EG" sz="3200" dirty="0" smtClean="0"/>
              <a:t>كمية </a:t>
            </a:r>
            <a:r>
              <a:rPr lang="ar-EG" sz="3200" dirty="0"/>
              <a:t>المعلومات التي يمكن الحصول عليها قد تصل إلى المئات أو الآلاف من الكتب</a:t>
            </a:r>
            <a:r>
              <a:rPr lang="ar-EG" sz="3200" dirty="0" smtClean="0"/>
              <a:t>.</a:t>
            </a:r>
            <a:endParaRPr lang="en-US" sz="3200" dirty="0" smtClean="0"/>
          </a:p>
          <a:p>
            <a:pPr marL="0" indent="0" algn="r" rtl="1">
              <a:buNone/>
            </a:pPr>
            <a:r>
              <a:rPr lang="ar-EG" sz="3200" dirty="0">
                <a:solidFill>
                  <a:srgbClr val="002060"/>
                </a:solidFill>
              </a:rPr>
              <a:t>• </a:t>
            </a:r>
            <a:r>
              <a:rPr lang="ar-EG" sz="3200" dirty="0" smtClean="0">
                <a:solidFill>
                  <a:srgbClr val="002060"/>
                </a:solidFill>
              </a:rPr>
              <a:t>يمكن </a:t>
            </a:r>
            <a:r>
              <a:rPr lang="ar-EG" sz="3200" dirty="0">
                <a:solidFill>
                  <a:srgbClr val="002060"/>
                </a:solidFill>
              </a:rPr>
              <a:t>أن تحوي برامج تطبيقية لعمل المحاكاة والرسوم.</a:t>
            </a:r>
            <a:endParaRPr lang="en-US" sz="3200"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185" y="1583139"/>
            <a:ext cx="4421877" cy="4371833"/>
          </a:xfrm>
          <a:prstGeom prst="ellipse">
            <a:avLst/>
          </a:prstGeom>
          <a:ln>
            <a:noFill/>
          </a:ln>
          <a:effectLst>
            <a:softEdge rad="112500"/>
          </a:effectLst>
        </p:spPr>
      </p:pic>
    </p:spTree>
    <p:extLst>
      <p:ext uri="{BB962C8B-B14F-4D97-AF65-F5344CB8AC3E}">
        <p14:creationId xmlns:p14="http://schemas.microsoft.com/office/powerpoint/2010/main" val="4174294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006522"/>
          </a:xfrm>
        </p:spPr>
        <p:txBody>
          <a:bodyPr/>
          <a:lstStyle/>
          <a:p>
            <a:r>
              <a:rPr lang="ar-EG" dirty="0">
                <a:solidFill>
                  <a:schemeClr val="accent2"/>
                </a:solidFill>
              </a:rPr>
              <a:t>الكتب الالكترونية</a:t>
            </a:r>
            <a:endParaRPr lang="en-US" dirty="0">
              <a:solidFill>
                <a:schemeClr val="accent2"/>
              </a:solidFill>
            </a:endParaRPr>
          </a:p>
        </p:txBody>
      </p:sp>
      <p:sp>
        <p:nvSpPr>
          <p:cNvPr id="3" name="Content Placeholder 2"/>
          <p:cNvSpPr>
            <a:spLocks noGrp="1"/>
          </p:cNvSpPr>
          <p:nvPr>
            <p:ph idx="1"/>
          </p:nvPr>
        </p:nvSpPr>
        <p:spPr>
          <a:xfrm>
            <a:off x="1484310" y="1978925"/>
            <a:ext cx="10018713" cy="3812275"/>
          </a:xfrm>
        </p:spPr>
        <p:txBody>
          <a:bodyPr>
            <a:normAutofit/>
          </a:bodyPr>
          <a:lstStyle/>
          <a:p>
            <a:pPr marL="0" indent="0" algn="r" rtl="1">
              <a:buNone/>
            </a:pPr>
            <a:r>
              <a:rPr lang="ar-EG" sz="3600" dirty="0">
                <a:solidFill>
                  <a:schemeClr val="accent5"/>
                </a:solidFill>
              </a:rPr>
              <a:t>ولها </a:t>
            </a:r>
            <a:r>
              <a:rPr lang="ar-EG" sz="3600" dirty="0" smtClean="0">
                <a:solidFill>
                  <a:schemeClr val="accent5"/>
                </a:solidFill>
              </a:rPr>
              <a:t>عده مميزات :</a:t>
            </a:r>
            <a:endParaRPr lang="ar-EG" sz="3600" dirty="0">
              <a:solidFill>
                <a:schemeClr val="accent5"/>
              </a:solidFill>
            </a:endParaRPr>
          </a:p>
          <a:p>
            <a:pPr algn="r" rtl="1"/>
            <a:r>
              <a:rPr lang="ar-EG" sz="3600" dirty="0" smtClean="0"/>
              <a:t>حماية </a:t>
            </a:r>
            <a:r>
              <a:rPr lang="ar-EG" sz="3600" dirty="0"/>
              <a:t>حقوق الناشر أو المؤلف.</a:t>
            </a:r>
          </a:p>
          <a:p>
            <a:pPr algn="r" rtl="1"/>
            <a:r>
              <a:rPr lang="ar-EG" sz="3600" dirty="0" smtClean="0"/>
              <a:t>يمكن نقلها </a:t>
            </a:r>
            <a:r>
              <a:rPr lang="ar-EG" sz="3600" dirty="0"/>
              <a:t>في الذاكرة المتنقلة كالفلاش، وهذا يتيح للمتعلم التعلم في أي وقت وآي مكان.</a:t>
            </a:r>
            <a:endParaRPr lang="en-US" sz="3600" dirty="0"/>
          </a:p>
        </p:txBody>
      </p:sp>
    </p:spTree>
    <p:extLst>
      <p:ext uri="{BB962C8B-B14F-4D97-AF65-F5344CB8AC3E}">
        <p14:creationId xmlns:p14="http://schemas.microsoft.com/office/powerpoint/2010/main" val="3220484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88158"/>
          </a:xfrm>
        </p:spPr>
        <p:txBody>
          <a:bodyPr/>
          <a:lstStyle/>
          <a:p>
            <a:r>
              <a:rPr lang="ar-EG" dirty="0">
                <a:solidFill>
                  <a:schemeClr val="accent2"/>
                </a:solidFill>
              </a:rPr>
              <a:t>مواقع التعلم الالكترونية</a:t>
            </a:r>
            <a:endParaRPr lang="en-US" dirty="0">
              <a:solidFill>
                <a:schemeClr val="accent2"/>
              </a:solidFill>
            </a:endParaRPr>
          </a:p>
        </p:txBody>
      </p:sp>
      <p:sp>
        <p:nvSpPr>
          <p:cNvPr id="3" name="Content Placeholder 2"/>
          <p:cNvSpPr>
            <a:spLocks noGrp="1"/>
          </p:cNvSpPr>
          <p:nvPr>
            <p:ph idx="1"/>
          </p:nvPr>
        </p:nvSpPr>
        <p:spPr>
          <a:xfrm>
            <a:off x="1484310" y="1992573"/>
            <a:ext cx="10018713" cy="4462818"/>
          </a:xfrm>
        </p:spPr>
        <p:txBody>
          <a:bodyPr>
            <a:normAutofit lnSpcReduction="10000"/>
          </a:bodyPr>
          <a:lstStyle/>
          <a:p>
            <a:pPr marL="0" indent="0" algn="just" rtl="1">
              <a:buNone/>
            </a:pPr>
            <a:r>
              <a:rPr lang="ar-EG" dirty="0">
                <a:solidFill>
                  <a:schemeClr val="accent5"/>
                </a:solidFill>
              </a:rPr>
              <a:t>ولها عده مميزات </a:t>
            </a:r>
            <a:r>
              <a:rPr lang="ar-EG" dirty="0" smtClean="0">
                <a:solidFill>
                  <a:schemeClr val="accent5"/>
                </a:solidFill>
              </a:rPr>
              <a:t>:</a:t>
            </a:r>
          </a:p>
          <a:p>
            <a:pPr algn="just" rtl="1"/>
            <a:r>
              <a:rPr lang="ar-EG" dirty="0" smtClean="0">
                <a:solidFill>
                  <a:srgbClr val="FF0000"/>
                </a:solidFill>
              </a:rPr>
              <a:t>التفاعلية </a:t>
            </a:r>
            <a:r>
              <a:rPr lang="ar-EG" dirty="0">
                <a:solidFill>
                  <a:srgbClr val="FF0000"/>
                </a:solidFill>
              </a:rPr>
              <a:t>في التعلم</a:t>
            </a:r>
            <a:r>
              <a:rPr lang="ar-EG" dirty="0"/>
              <a:t>: ينجز الأساتذة الدروس من خلال أجهزتهم الخاصة ويقومون برفعها أو من خلال الموقع </a:t>
            </a:r>
            <a:r>
              <a:rPr lang="ar-EG" dirty="0" smtClean="0"/>
              <a:t>حيث يوفر </a:t>
            </a:r>
            <a:r>
              <a:rPr lang="ar-EG" dirty="0"/>
              <a:t>الأدوات اللازمة لذلك.</a:t>
            </a:r>
          </a:p>
          <a:p>
            <a:pPr algn="just" rtl="1"/>
            <a:r>
              <a:rPr lang="ar-EG" dirty="0" smtClean="0">
                <a:solidFill>
                  <a:srgbClr val="FF0000"/>
                </a:solidFill>
              </a:rPr>
              <a:t>الدردشة </a:t>
            </a:r>
            <a:r>
              <a:rPr lang="ar-EG" dirty="0">
                <a:solidFill>
                  <a:srgbClr val="FF0000"/>
                </a:solidFill>
              </a:rPr>
              <a:t>الفورية</a:t>
            </a:r>
            <a:r>
              <a:rPr lang="ar-EG" dirty="0"/>
              <a:t>: من خلال الشات التي يقوم الموقع ببنائها تلقائيا مع كل درس تتم إضافته.</a:t>
            </a:r>
          </a:p>
          <a:p>
            <a:pPr algn="just" rtl="1"/>
            <a:r>
              <a:rPr lang="ar-EG" dirty="0" smtClean="0">
                <a:solidFill>
                  <a:srgbClr val="FF0000"/>
                </a:solidFill>
              </a:rPr>
              <a:t>إنشاء </a:t>
            </a:r>
            <a:r>
              <a:rPr lang="ar-EG" dirty="0">
                <a:solidFill>
                  <a:srgbClr val="FF0000"/>
                </a:solidFill>
              </a:rPr>
              <a:t>منتدى للمقرر</a:t>
            </a:r>
            <a:r>
              <a:rPr lang="ar-EG" dirty="0"/>
              <a:t>: يتم من خلاله التفاعل طويل المدى وذلك عندما يتصل الطالب ويسجل دخوله في أي وقت </a:t>
            </a:r>
            <a:r>
              <a:rPr lang="ar-EG" dirty="0" smtClean="0"/>
              <a:t>يمكنه </a:t>
            </a:r>
            <a:r>
              <a:rPr lang="ar-EG" dirty="0" smtClean="0">
                <a:solidFill>
                  <a:schemeClr val="accent1">
                    <a:lumMod val="75000"/>
                  </a:schemeClr>
                </a:solidFill>
              </a:rPr>
              <a:t>الاطلاع </a:t>
            </a:r>
            <a:r>
              <a:rPr lang="ar-EG" dirty="0">
                <a:solidFill>
                  <a:schemeClr val="accent1">
                    <a:lumMod val="75000"/>
                  </a:schemeClr>
                </a:solidFill>
              </a:rPr>
              <a:t>على حلول التمارين والجديد من الأفكار والتواصل مع زملائه الطلبة ومعلمه</a:t>
            </a:r>
            <a:r>
              <a:rPr lang="ar-EG" dirty="0"/>
              <a:t>.</a:t>
            </a:r>
          </a:p>
          <a:p>
            <a:pPr algn="just" rtl="1"/>
            <a:r>
              <a:rPr lang="ar-EG" dirty="0" smtClean="0">
                <a:solidFill>
                  <a:srgbClr val="FF0000"/>
                </a:solidFill>
              </a:rPr>
              <a:t>التمارين </a:t>
            </a:r>
            <a:r>
              <a:rPr lang="ar-EG" dirty="0">
                <a:solidFill>
                  <a:srgbClr val="FF0000"/>
                </a:solidFill>
              </a:rPr>
              <a:t>التفاعلية</a:t>
            </a:r>
            <a:r>
              <a:rPr lang="ar-EG" dirty="0"/>
              <a:t>: يتم تقييم الطالب ونشر النتائج حيث لا يمكن تغييرها، ويقوم الموقع بتحويل الطالب للاستدراك </a:t>
            </a:r>
            <a:r>
              <a:rPr lang="ar-EG" dirty="0" smtClean="0"/>
              <a:t>في حالة </a:t>
            </a:r>
            <a:r>
              <a:rPr lang="ar-EG" dirty="0"/>
              <a:t>عدم حصوله على المعدل </a:t>
            </a:r>
            <a:r>
              <a:rPr lang="ar-EG" dirty="0" smtClean="0"/>
              <a:t>المناسب.</a:t>
            </a:r>
            <a:endParaRPr lang="ar-EG" dirty="0">
              <a:solidFill>
                <a:schemeClr val="accent5"/>
              </a:solidFill>
            </a:endParaRPr>
          </a:p>
          <a:p>
            <a:pPr marL="0" indent="0">
              <a:buNone/>
            </a:pPr>
            <a:endParaRPr lang="en-US" dirty="0"/>
          </a:p>
        </p:txBody>
      </p:sp>
    </p:spTree>
    <p:extLst>
      <p:ext uri="{BB962C8B-B14F-4D97-AF65-F5344CB8AC3E}">
        <p14:creationId xmlns:p14="http://schemas.microsoft.com/office/powerpoint/2010/main" val="2268346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92875"/>
          </a:xfrm>
        </p:spPr>
        <p:txBody>
          <a:bodyPr/>
          <a:lstStyle/>
          <a:p>
            <a:r>
              <a:rPr lang="ar-EG" dirty="0">
                <a:solidFill>
                  <a:schemeClr val="accent2"/>
                </a:solidFill>
              </a:rPr>
              <a:t>البريد </a:t>
            </a:r>
            <a:r>
              <a:rPr lang="ar-EG" dirty="0" smtClean="0">
                <a:solidFill>
                  <a:schemeClr val="accent2"/>
                </a:solidFill>
              </a:rPr>
              <a:t>الالكتروني</a:t>
            </a:r>
            <a:endParaRPr lang="en-US" dirty="0">
              <a:solidFill>
                <a:schemeClr val="accent2"/>
              </a:solidFill>
            </a:endParaRPr>
          </a:p>
        </p:txBody>
      </p:sp>
      <p:sp>
        <p:nvSpPr>
          <p:cNvPr id="3" name="Content Placeholder 2"/>
          <p:cNvSpPr>
            <a:spLocks noGrp="1"/>
          </p:cNvSpPr>
          <p:nvPr>
            <p:ph idx="1"/>
          </p:nvPr>
        </p:nvSpPr>
        <p:spPr>
          <a:xfrm>
            <a:off x="1484310" y="1678675"/>
            <a:ext cx="10018713" cy="4954137"/>
          </a:xfrm>
        </p:spPr>
        <p:txBody>
          <a:bodyPr>
            <a:normAutofit lnSpcReduction="10000"/>
          </a:bodyPr>
          <a:lstStyle/>
          <a:p>
            <a:pPr marL="0" indent="0" algn="r" rtl="1">
              <a:buNone/>
            </a:pPr>
            <a:endParaRPr lang="ar-EG" dirty="0" smtClean="0"/>
          </a:p>
          <a:p>
            <a:pPr marL="0" indent="0" algn="r" rtl="1">
              <a:buNone/>
            </a:pPr>
            <a:endParaRPr lang="ar-EG" dirty="0"/>
          </a:p>
          <a:p>
            <a:pPr marL="0" indent="0" algn="r" rtl="1">
              <a:buNone/>
            </a:pPr>
            <a:endParaRPr lang="ar-EG" dirty="0" smtClean="0"/>
          </a:p>
          <a:p>
            <a:pPr marL="0" indent="0" algn="r" rtl="1">
              <a:buNone/>
            </a:pPr>
            <a:endParaRPr lang="ar-EG" dirty="0"/>
          </a:p>
          <a:p>
            <a:pPr marL="0" indent="0" algn="r" rtl="1">
              <a:buNone/>
            </a:pPr>
            <a:endParaRPr lang="ar-EG" dirty="0" smtClean="0"/>
          </a:p>
          <a:p>
            <a:pPr marL="0" indent="0" algn="r" rtl="1">
              <a:buNone/>
            </a:pPr>
            <a:endParaRPr lang="ar-EG" dirty="0"/>
          </a:p>
          <a:p>
            <a:pPr marL="0" indent="0" algn="just" rtl="1">
              <a:buNone/>
            </a:pPr>
            <a:r>
              <a:rPr lang="ar-EG" sz="3500" dirty="0" smtClean="0">
                <a:solidFill>
                  <a:schemeClr val="accent2">
                    <a:lumMod val="75000"/>
                  </a:schemeClr>
                </a:solidFill>
              </a:rPr>
              <a:t>يمكن </a:t>
            </a:r>
            <a:r>
              <a:rPr lang="ar-EG" sz="3500" dirty="0">
                <a:solidFill>
                  <a:schemeClr val="accent2">
                    <a:lumMod val="75000"/>
                  </a:schemeClr>
                </a:solidFill>
              </a:rPr>
              <a:t>الاستفادة منه في التعلم حيث يقوم االمعلم بتسجيل ايميلات الطلاب، ويرسل لهم بصفة </a:t>
            </a:r>
            <a:r>
              <a:rPr lang="ar-EG" sz="3500" dirty="0" smtClean="0">
                <a:solidFill>
                  <a:schemeClr val="accent2">
                    <a:lumMod val="75000"/>
                  </a:schemeClr>
                </a:solidFill>
              </a:rPr>
              <a:t>دورية الجديد </a:t>
            </a:r>
            <a:r>
              <a:rPr lang="ar-EG" sz="3500" dirty="0">
                <a:solidFill>
                  <a:schemeClr val="accent2">
                    <a:lumMod val="75000"/>
                  </a:schemeClr>
                </a:solidFill>
              </a:rPr>
              <a:t>من الدروس والمعلومات ويطالبهم بالرد بإجابة التمارين.</a:t>
            </a:r>
            <a:endParaRPr lang="en-US" sz="3500" dirty="0">
              <a:solidFill>
                <a:schemeClr val="accent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336" y="1620673"/>
            <a:ext cx="6941281" cy="315800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980524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71" y="0"/>
            <a:ext cx="10018713" cy="733567"/>
          </a:xfrm>
        </p:spPr>
        <p:txBody>
          <a:bodyPr/>
          <a:lstStyle/>
          <a:p>
            <a:r>
              <a:rPr lang="ar-EG" dirty="0">
                <a:solidFill>
                  <a:schemeClr val="accent2"/>
                </a:solidFill>
              </a:rPr>
              <a:t>نظام بلاك بورد</a:t>
            </a:r>
            <a:endParaRPr lang="en-US" dirty="0">
              <a:solidFill>
                <a:schemeClr val="accent2"/>
              </a:solidFill>
            </a:endParaRPr>
          </a:p>
        </p:txBody>
      </p:sp>
      <p:sp>
        <p:nvSpPr>
          <p:cNvPr id="3" name="Content Placeholder 2"/>
          <p:cNvSpPr>
            <a:spLocks noGrp="1"/>
          </p:cNvSpPr>
          <p:nvPr>
            <p:ph idx="1"/>
          </p:nvPr>
        </p:nvSpPr>
        <p:spPr>
          <a:xfrm>
            <a:off x="3712191" y="733567"/>
            <a:ext cx="7790832" cy="5899245"/>
          </a:xfrm>
        </p:spPr>
        <p:txBody>
          <a:bodyPr>
            <a:normAutofit/>
          </a:bodyPr>
          <a:lstStyle/>
          <a:p>
            <a:pPr algn="r" rtl="1"/>
            <a:r>
              <a:rPr lang="ar-EG" sz="2800" dirty="0">
                <a:solidFill>
                  <a:srgbClr val="0070C0"/>
                </a:solidFill>
              </a:rPr>
              <a:t>هو نظام معلومات لإدارة التعليم </a:t>
            </a:r>
            <a:r>
              <a:rPr lang="ar-EG" sz="2800" dirty="0" smtClean="0">
                <a:solidFill>
                  <a:srgbClr val="0070C0"/>
                </a:solidFill>
              </a:rPr>
              <a:t>(</a:t>
            </a:r>
            <a:r>
              <a:rPr lang="en-US" sz="2800" dirty="0" smtClean="0">
                <a:solidFill>
                  <a:srgbClr val="0070C0"/>
                </a:solidFill>
              </a:rPr>
              <a:t>LMS</a:t>
            </a:r>
            <a:r>
              <a:rPr lang="ar-EG" sz="2800" dirty="0" smtClean="0">
                <a:solidFill>
                  <a:srgbClr val="0070C0"/>
                </a:solidFill>
              </a:rPr>
              <a:t>)</a:t>
            </a:r>
            <a:r>
              <a:rPr lang="ar-EG" sz="2800" dirty="0" smtClean="0"/>
              <a:t> </a:t>
            </a:r>
            <a:r>
              <a:rPr lang="ar-EG" sz="2800" dirty="0" smtClean="0">
                <a:solidFill>
                  <a:srgbClr val="FF0000"/>
                </a:solidFill>
              </a:rPr>
              <a:t>ومتابعة </a:t>
            </a:r>
            <a:r>
              <a:rPr lang="ar-EG" sz="2800" dirty="0">
                <a:solidFill>
                  <a:srgbClr val="FF0000"/>
                </a:solidFill>
              </a:rPr>
              <a:t>الطلبة </a:t>
            </a:r>
            <a:r>
              <a:rPr lang="ar-EG" sz="2800" dirty="0">
                <a:solidFill>
                  <a:srgbClr val="FFC000"/>
                </a:solidFill>
              </a:rPr>
              <a:t>ومراقبة كفاءة العملية التعليمية في المؤسسة </a:t>
            </a:r>
            <a:r>
              <a:rPr lang="ar-EG" sz="2800" dirty="0" smtClean="0">
                <a:solidFill>
                  <a:srgbClr val="FFC000"/>
                </a:solidFill>
              </a:rPr>
              <a:t>التعليمية</a:t>
            </a:r>
            <a:r>
              <a:rPr lang="ar-EG" sz="2800" dirty="0" smtClean="0"/>
              <a:t>.</a:t>
            </a:r>
          </a:p>
          <a:p>
            <a:pPr algn="r" rtl="1"/>
            <a:r>
              <a:rPr lang="ar-EG" sz="2800" dirty="0" smtClean="0"/>
              <a:t> </a:t>
            </a:r>
            <a:r>
              <a:rPr lang="ar-EG" sz="2800" dirty="0"/>
              <a:t>يتيح </a:t>
            </a:r>
            <a:r>
              <a:rPr lang="ar-EG" sz="2800" dirty="0" smtClean="0"/>
              <a:t>النظام فرص </a:t>
            </a:r>
            <a:r>
              <a:rPr lang="ar-EG" sz="2800" dirty="0"/>
              <a:t>كبيرة للطلبة في </a:t>
            </a:r>
            <a:r>
              <a:rPr lang="ar-EG" sz="2800" dirty="0">
                <a:solidFill>
                  <a:srgbClr val="FF0000"/>
                </a:solidFill>
              </a:rPr>
              <a:t>أن يتواصلوا مع المقرر الدراسي خارج قاعة المحاضرات في أي مكان وفي أي وقت</a:t>
            </a:r>
            <a:r>
              <a:rPr lang="ar-EG" sz="2800" dirty="0"/>
              <a:t>، وذلك </a:t>
            </a:r>
            <a:r>
              <a:rPr lang="ar-EG" sz="2800" dirty="0" smtClean="0"/>
              <a:t>من خلال </a:t>
            </a:r>
            <a:r>
              <a:rPr lang="ar-EG" sz="2800" dirty="0"/>
              <a:t>هذا النظام الالكتروني الذي يؤمن له أدوات متنوعة للإطلاع على محتوى المادة العلمية للمقرر، والتفاعل معها </a:t>
            </a:r>
            <a:r>
              <a:rPr lang="ar-EG" sz="2800" dirty="0" smtClean="0"/>
              <a:t>بطرق ميسره </a:t>
            </a:r>
            <a:r>
              <a:rPr lang="ar-EG" sz="2800" dirty="0"/>
              <a:t>بالإضافة إلى </a:t>
            </a:r>
            <a:r>
              <a:rPr lang="ar-EG" sz="2800" dirty="0">
                <a:solidFill>
                  <a:srgbClr val="FF0000"/>
                </a:solidFill>
              </a:rPr>
              <a:t>التواصل مع أستاذ المقرر وبقية الطلبة المسجلين في نفس المقرر بوسائل الكترونية متنوعة</a:t>
            </a:r>
            <a:r>
              <a:rPr lang="ar-EG" sz="2800" dirty="0"/>
              <a:t>، حيث </a:t>
            </a:r>
            <a:r>
              <a:rPr lang="ar-EG" sz="2800" dirty="0" smtClean="0">
                <a:solidFill>
                  <a:srgbClr val="7030A0"/>
                </a:solidFill>
              </a:rPr>
              <a:t>يتيح هذا </a:t>
            </a:r>
            <a:r>
              <a:rPr lang="ar-EG" sz="2800" dirty="0">
                <a:solidFill>
                  <a:srgbClr val="7030A0"/>
                </a:solidFill>
              </a:rPr>
              <a:t>للطلبة أن يأخذوا الدروس بدون الذهاب إلى الجامعة فيكون الواجب والامتحان على الانترنت.</a:t>
            </a:r>
            <a:endParaRPr lang="en-US" sz="2800"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69" y="1772503"/>
            <a:ext cx="3903259" cy="3821373"/>
          </a:xfrm>
          <a:prstGeom prst="ellipse">
            <a:avLst/>
          </a:prstGeom>
          <a:ln>
            <a:noFill/>
          </a:ln>
          <a:effectLst>
            <a:softEdge rad="112500"/>
          </a:effectLst>
        </p:spPr>
      </p:pic>
    </p:spTree>
    <p:extLst>
      <p:ext uri="{BB962C8B-B14F-4D97-AF65-F5344CB8AC3E}">
        <p14:creationId xmlns:p14="http://schemas.microsoft.com/office/powerpoint/2010/main" val="210208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ar-EG" dirty="0">
                <a:solidFill>
                  <a:srgbClr val="002060"/>
                </a:solidFill>
              </a:rPr>
              <a:t>نشاط </a:t>
            </a:r>
            <a:r>
              <a:rPr lang="ar-EG" dirty="0" smtClean="0">
                <a:solidFill>
                  <a:srgbClr val="002060"/>
                </a:solidFill>
              </a:rPr>
              <a:t>جماعى (4)</a:t>
            </a:r>
            <a:endParaRPr lang="en-US" dirty="0">
              <a:solidFill>
                <a:srgbClr val="002060"/>
              </a:solidFill>
            </a:endParaRPr>
          </a:p>
        </p:txBody>
      </p:sp>
      <p:sp>
        <p:nvSpPr>
          <p:cNvPr id="3" name="Content Placeholder 2"/>
          <p:cNvSpPr>
            <a:spLocks noGrp="1"/>
          </p:cNvSpPr>
          <p:nvPr>
            <p:ph idx="1"/>
          </p:nvPr>
        </p:nvSpPr>
        <p:spPr>
          <a:xfrm>
            <a:off x="1484310" y="2667000"/>
            <a:ext cx="10018713" cy="2098184"/>
          </a:xfrm>
        </p:spPr>
        <p:txBody>
          <a:bodyPr>
            <a:normAutofit/>
          </a:bodyPr>
          <a:lstStyle/>
          <a:p>
            <a:pPr marL="0" indent="0" algn="ctr" rtl="1">
              <a:buNone/>
            </a:pPr>
            <a:r>
              <a:rPr lang="ar-EG" sz="4000" dirty="0" smtClean="0">
                <a:solidFill>
                  <a:srgbClr val="FF0000"/>
                </a:solidFill>
              </a:rPr>
              <a:t>ماهى ايجابيات وسلبيات طريقه التعليم الالكترونى؟</a:t>
            </a:r>
            <a:endParaRPr lang="en-US" sz="4000" dirty="0"/>
          </a:p>
        </p:txBody>
      </p:sp>
    </p:spTree>
    <p:extLst>
      <p:ext uri="{BB962C8B-B14F-4D97-AF65-F5344CB8AC3E}">
        <p14:creationId xmlns:p14="http://schemas.microsoft.com/office/powerpoint/2010/main" val="3736671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51931"/>
          </a:xfrm>
        </p:spPr>
        <p:txBody>
          <a:bodyPr/>
          <a:lstStyle/>
          <a:p>
            <a:r>
              <a:rPr lang="ar-JO" dirty="0">
                <a:solidFill>
                  <a:schemeClr val="accent2"/>
                </a:solidFill>
              </a:rPr>
              <a:t>ايجابيات طريقة التعلم الالكتروني</a:t>
            </a:r>
            <a:endParaRPr lang="en-US" dirty="0">
              <a:solidFill>
                <a:schemeClr val="accent2"/>
              </a:solidFill>
            </a:endParaRPr>
          </a:p>
        </p:txBody>
      </p:sp>
      <p:sp>
        <p:nvSpPr>
          <p:cNvPr id="3" name="Content Placeholder 2"/>
          <p:cNvSpPr>
            <a:spLocks noGrp="1"/>
          </p:cNvSpPr>
          <p:nvPr>
            <p:ph idx="1"/>
          </p:nvPr>
        </p:nvSpPr>
        <p:spPr>
          <a:xfrm>
            <a:off x="1484310" y="1637731"/>
            <a:ext cx="10018713" cy="4954138"/>
          </a:xfrm>
        </p:spPr>
        <p:txBody>
          <a:bodyPr>
            <a:normAutofit/>
          </a:bodyPr>
          <a:lstStyle/>
          <a:p>
            <a:pPr algn="r" rtl="1"/>
            <a:r>
              <a:rPr lang="ar-EG" dirty="0"/>
              <a:t>الطالب هو محور العملية التعليمية.</a:t>
            </a:r>
          </a:p>
          <a:p>
            <a:pPr algn="r" rtl="1"/>
            <a:r>
              <a:rPr lang="ar-EG" dirty="0" smtClean="0"/>
              <a:t>لا </a:t>
            </a:r>
            <a:r>
              <a:rPr lang="ar-EG" dirty="0"/>
              <a:t>يلتزم المتعلم بوقت معين أو زمن معين للتعلم.</a:t>
            </a:r>
          </a:p>
          <a:p>
            <a:pPr algn="r" rtl="1"/>
            <a:r>
              <a:rPr lang="ar-EG" dirty="0" smtClean="0"/>
              <a:t>يتيح </a:t>
            </a:r>
            <a:r>
              <a:rPr lang="ar-EG" dirty="0"/>
              <a:t>الفرصة لمختلف شرائح المجتمع للتعلم ولا يتعارض ذلك مع عملهم.</a:t>
            </a:r>
          </a:p>
          <a:p>
            <a:pPr algn="r" rtl="1"/>
            <a:r>
              <a:rPr lang="ar-EG" dirty="0" smtClean="0"/>
              <a:t>يتميز </a:t>
            </a:r>
            <a:r>
              <a:rPr lang="ar-EG" dirty="0"/>
              <a:t>المحتوى التعليمي بالإثارة وهذا يزيد من دافعية المتعلم.</a:t>
            </a:r>
          </a:p>
          <a:p>
            <a:pPr algn="r" rtl="1"/>
            <a:r>
              <a:rPr lang="ar-EG" dirty="0" smtClean="0"/>
              <a:t>حرية </a:t>
            </a:r>
            <a:r>
              <a:rPr lang="ar-EG" dirty="0"/>
              <a:t>التواصل مع المعلم.</a:t>
            </a:r>
          </a:p>
          <a:p>
            <a:pPr algn="r" rtl="1"/>
            <a:r>
              <a:rPr lang="ar-EG" dirty="0" smtClean="0"/>
              <a:t>المعلم </a:t>
            </a:r>
            <a:r>
              <a:rPr lang="ar-EG" dirty="0"/>
              <a:t>موجه ومرشد ومقدم للاستشارة فقط.</a:t>
            </a:r>
          </a:p>
          <a:p>
            <a:pPr algn="r" rtl="1"/>
            <a:r>
              <a:rPr lang="ar-EG" dirty="0" smtClean="0"/>
              <a:t>يراعي </a:t>
            </a:r>
            <a:r>
              <a:rPr lang="ar-EG" dirty="0"/>
              <a:t>الفروق الفردية بين المتعلمين فهو يقوم على تقديم التعليم وفقا لاحتياجات الفرد.</a:t>
            </a:r>
          </a:p>
          <a:p>
            <a:pPr algn="r" rtl="1"/>
            <a:r>
              <a:rPr lang="ar-EG" dirty="0" smtClean="0"/>
              <a:t>يقدم </a:t>
            </a:r>
            <a:r>
              <a:rPr lang="ar-EG" dirty="0"/>
              <a:t>تغذية راجعة فورية</a:t>
            </a:r>
            <a:r>
              <a:rPr lang="ar-EG" dirty="0" smtClean="0"/>
              <a:t>.</a:t>
            </a:r>
          </a:p>
          <a:p>
            <a:pPr algn="r" rtl="1"/>
            <a:r>
              <a:rPr lang="ar-EG" dirty="0" smtClean="0"/>
              <a:t>يصل </a:t>
            </a:r>
            <a:r>
              <a:rPr lang="ar-EG" dirty="0"/>
              <a:t>مناطق جغرافية منعزلة.</a:t>
            </a:r>
            <a:endParaRPr lang="en-US" dirty="0"/>
          </a:p>
        </p:txBody>
      </p:sp>
    </p:spTree>
    <p:extLst>
      <p:ext uri="{BB962C8B-B14F-4D97-AF65-F5344CB8AC3E}">
        <p14:creationId xmlns:p14="http://schemas.microsoft.com/office/powerpoint/2010/main" val="2277142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r" rtl="1">
              <a:buNone/>
            </a:pPr>
            <a:r>
              <a:rPr lang="ar-SA" dirty="0">
                <a:solidFill>
                  <a:srgbClr val="FF0000"/>
                </a:solidFill>
              </a:rPr>
              <a:t>يتوقع منك عزيزي الطالب، بعد دراسة هذه الوحدة، أن تحقق </a:t>
            </a:r>
            <a:r>
              <a:rPr lang="ar-EG" dirty="0" smtClean="0">
                <a:solidFill>
                  <a:srgbClr val="FF0000"/>
                </a:solidFill>
              </a:rPr>
              <a:t>الاهداف</a:t>
            </a:r>
            <a:r>
              <a:rPr lang="ar-SA" dirty="0" smtClean="0">
                <a:solidFill>
                  <a:srgbClr val="FF0000"/>
                </a:solidFill>
              </a:rPr>
              <a:t> </a:t>
            </a:r>
            <a:r>
              <a:rPr lang="ar-EG" dirty="0" smtClean="0">
                <a:solidFill>
                  <a:srgbClr val="FF0000"/>
                </a:solidFill>
              </a:rPr>
              <a:t>التاليه</a:t>
            </a:r>
            <a:r>
              <a:rPr lang="ar-SA" dirty="0" smtClean="0">
                <a:solidFill>
                  <a:srgbClr val="FF0000"/>
                </a:solidFill>
              </a:rPr>
              <a:t>:</a:t>
            </a:r>
            <a:endParaRPr lang="ar-SA" dirty="0">
              <a:solidFill>
                <a:srgbClr val="FF0000"/>
              </a:solidFill>
            </a:endParaRPr>
          </a:p>
          <a:p>
            <a:pPr algn="r" rtl="1">
              <a:buNone/>
            </a:pPr>
            <a:r>
              <a:rPr lang="ar-SA" dirty="0" smtClean="0">
                <a:solidFill>
                  <a:srgbClr val="7030A0"/>
                </a:solidFill>
              </a:rPr>
              <a:t>● </a:t>
            </a:r>
            <a:r>
              <a:rPr lang="ar-SA" dirty="0">
                <a:solidFill>
                  <a:srgbClr val="7030A0"/>
                </a:solidFill>
              </a:rPr>
              <a:t>توضح المقصود بطرق </a:t>
            </a:r>
            <a:r>
              <a:rPr lang="ar-SA" dirty="0" smtClean="0">
                <a:solidFill>
                  <a:srgbClr val="7030A0"/>
                </a:solidFill>
              </a:rPr>
              <a:t>التعلم غير الإلكترونية، </a:t>
            </a:r>
            <a:r>
              <a:rPr lang="ar-SA" dirty="0">
                <a:solidFill>
                  <a:srgbClr val="7030A0"/>
                </a:solidFill>
              </a:rPr>
              <a:t>و طرق التعلم الالكترونية.</a:t>
            </a:r>
          </a:p>
          <a:p>
            <a:pPr algn="r" rtl="1">
              <a:buNone/>
            </a:pPr>
            <a:r>
              <a:rPr lang="ar-SA" dirty="0" smtClean="0"/>
              <a:t>● </a:t>
            </a:r>
            <a:r>
              <a:rPr lang="ar-SA" dirty="0"/>
              <a:t>تتعرف مميزات طرق </a:t>
            </a:r>
            <a:r>
              <a:rPr lang="ar-SA" dirty="0" smtClean="0"/>
              <a:t>التعلم </a:t>
            </a:r>
            <a:r>
              <a:rPr lang="ar-SA" dirty="0" smtClean="0">
                <a:solidFill>
                  <a:prstClr val="black"/>
                </a:solidFill>
              </a:rPr>
              <a:t>غير </a:t>
            </a:r>
            <a:r>
              <a:rPr lang="ar-SA" dirty="0">
                <a:solidFill>
                  <a:prstClr val="black"/>
                </a:solidFill>
              </a:rPr>
              <a:t>الإلكترونية</a:t>
            </a:r>
            <a:r>
              <a:rPr lang="ar-SA" dirty="0" smtClean="0"/>
              <a:t>.</a:t>
            </a:r>
            <a:endParaRPr lang="ar-SA" dirty="0"/>
          </a:p>
          <a:p>
            <a:pPr algn="r" rtl="1">
              <a:buNone/>
            </a:pPr>
            <a:r>
              <a:rPr lang="ar-SA" dirty="0" smtClean="0">
                <a:solidFill>
                  <a:srgbClr val="7030A0"/>
                </a:solidFill>
              </a:rPr>
              <a:t>● </a:t>
            </a:r>
            <a:r>
              <a:rPr lang="ar-SA" dirty="0">
                <a:solidFill>
                  <a:srgbClr val="7030A0"/>
                </a:solidFill>
              </a:rPr>
              <a:t>تبين سلبيات طرق التعلم غير الإلكترونية</a:t>
            </a:r>
            <a:r>
              <a:rPr lang="ar-SA" dirty="0" smtClean="0">
                <a:solidFill>
                  <a:srgbClr val="7030A0"/>
                </a:solidFill>
              </a:rPr>
              <a:t>.</a:t>
            </a:r>
            <a:endParaRPr lang="ar-SA" dirty="0">
              <a:solidFill>
                <a:srgbClr val="7030A0"/>
              </a:solidFill>
            </a:endParaRPr>
          </a:p>
          <a:p>
            <a:pPr algn="r" rtl="1">
              <a:buNone/>
            </a:pPr>
            <a:r>
              <a:rPr lang="ar-SA" dirty="0" smtClean="0"/>
              <a:t>● </a:t>
            </a:r>
            <a:r>
              <a:rPr lang="ar-SA" dirty="0"/>
              <a:t>تتعرف مميزات طرق التعلم الالكترونية.</a:t>
            </a:r>
          </a:p>
          <a:p>
            <a:pPr algn="r" rtl="1">
              <a:buNone/>
            </a:pPr>
            <a:r>
              <a:rPr lang="ar-SA" dirty="0" smtClean="0">
                <a:solidFill>
                  <a:srgbClr val="7030A0"/>
                </a:solidFill>
              </a:rPr>
              <a:t>● </a:t>
            </a:r>
            <a:r>
              <a:rPr lang="ar-SA" dirty="0">
                <a:solidFill>
                  <a:srgbClr val="7030A0"/>
                </a:solidFill>
              </a:rPr>
              <a:t>تبين سلبيات طرق التعلم الالكترونية.</a:t>
            </a:r>
          </a:p>
          <a:p>
            <a:pPr algn="r" rtl="1">
              <a:buNone/>
            </a:pPr>
            <a:r>
              <a:rPr lang="ar-SA" dirty="0" smtClean="0"/>
              <a:t>● </a:t>
            </a:r>
            <a:r>
              <a:rPr lang="ar-SA" dirty="0"/>
              <a:t>تقارن بين طرق التعلم </a:t>
            </a:r>
            <a:r>
              <a:rPr lang="ar-SA" dirty="0">
                <a:solidFill>
                  <a:prstClr val="black"/>
                </a:solidFill>
              </a:rPr>
              <a:t>غير الإلكترونية</a:t>
            </a:r>
            <a:r>
              <a:rPr lang="ar-SA" dirty="0" smtClean="0"/>
              <a:t> </a:t>
            </a:r>
            <a:r>
              <a:rPr lang="ar-SA" dirty="0"/>
              <a:t>والالكترونية.</a:t>
            </a:r>
            <a:endParaRPr lang="en-US" dirty="0"/>
          </a:p>
        </p:txBody>
      </p:sp>
      <p:sp>
        <p:nvSpPr>
          <p:cNvPr id="2" name="Title 1"/>
          <p:cNvSpPr>
            <a:spLocks noGrp="1"/>
          </p:cNvSpPr>
          <p:nvPr>
            <p:ph type="title"/>
          </p:nvPr>
        </p:nvSpPr>
        <p:spPr/>
        <p:txBody>
          <a:bodyPr/>
          <a:lstStyle/>
          <a:p>
            <a:pPr algn="ctr" rtl="1"/>
            <a:r>
              <a:rPr lang="ar-SA" dirty="0">
                <a:solidFill>
                  <a:schemeClr val="accent2"/>
                </a:solidFill>
              </a:rPr>
              <a:t>أهداف الوحدة:</a:t>
            </a:r>
            <a:endParaRPr lang="en-US" dirty="0">
              <a:solidFill>
                <a:schemeClr val="accent2"/>
              </a:solidFill>
            </a:endParaRPr>
          </a:p>
        </p:txBody>
      </p:sp>
    </p:spTree>
    <p:extLst>
      <p:ext uri="{BB962C8B-B14F-4D97-AF65-F5344CB8AC3E}">
        <p14:creationId xmlns:p14="http://schemas.microsoft.com/office/powerpoint/2010/main" val="2461667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842749"/>
          </a:xfrm>
        </p:spPr>
        <p:txBody>
          <a:bodyPr/>
          <a:lstStyle/>
          <a:p>
            <a:r>
              <a:rPr lang="ar-EG" dirty="0">
                <a:solidFill>
                  <a:schemeClr val="accent2"/>
                </a:solidFill>
              </a:rPr>
              <a:t>سلبيات طريقة التعلم الالكترونية</a:t>
            </a:r>
            <a:endParaRPr lang="en-US" dirty="0">
              <a:solidFill>
                <a:schemeClr val="accent2"/>
              </a:solidFill>
            </a:endParaRPr>
          </a:p>
        </p:txBody>
      </p:sp>
      <p:sp>
        <p:nvSpPr>
          <p:cNvPr id="3" name="Content Placeholder 2"/>
          <p:cNvSpPr>
            <a:spLocks noGrp="1"/>
          </p:cNvSpPr>
          <p:nvPr>
            <p:ph idx="1"/>
          </p:nvPr>
        </p:nvSpPr>
        <p:spPr>
          <a:xfrm>
            <a:off x="1484310" y="1624085"/>
            <a:ext cx="10018713" cy="4167116"/>
          </a:xfrm>
        </p:spPr>
        <p:txBody>
          <a:bodyPr>
            <a:normAutofit fontScale="92500"/>
          </a:bodyPr>
          <a:lstStyle/>
          <a:p>
            <a:pPr algn="r" rtl="1"/>
            <a:r>
              <a:rPr lang="ar-EG" dirty="0"/>
              <a:t>يحتاج تكلفة عالية وبالأخص في بداية التطبيق.</a:t>
            </a:r>
          </a:p>
          <a:p>
            <a:pPr algn="r" rtl="1"/>
            <a:r>
              <a:rPr lang="ar-EG" dirty="0" smtClean="0"/>
              <a:t>ضعف </a:t>
            </a:r>
            <a:r>
              <a:rPr lang="ar-EG" dirty="0"/>
              <a:t>التعامل المباشر بين المعلمين والمتعلمين والتركيز بالدرجة الأولى على الجانب المعرفي، مما قد </a:t>
            </a:r>
            <a:r>
              <a:rPr lang="ar-EG" dirty="0" smtClean="0"/>
              <a:t>يضعف المهارات </a:t>
            </a:r>
            <a:r>
              <a:rPr lang="ar-EG" dirty="0"/>
              <a:t>الاجتماعية لدى المتعلمين.</a:t>
            </a:r>
          </a:p>
          <a:p>
            <a:pPr algn="r" rtl="1"/>
            <a:r>
              <a:rPr lang="ar-EG" dirty="0" smtClean="0"/>
              <a:t>يواجه </a:t>
            </a:r>
            <a:r>
              <a:rPr lang="ar-EG" dirty="0"/>
              <a:t>بعض المتعلمين من خلال التعليم الإلكتروني صعوبة في التعبير عن آرائهم وأفكارهم كتابيًا، حيث إن العديد </a:t>
            </a:r>
            <a:r>
              <a:rPr lang="ar-EG" dirty="0" smtClean="0"/>
              <a:t>من المتعلمين </a:t>
            </a:r>
            <a:r>
              <a:rPr lang="ar-EG" dirty="0"/>
              <a:t>يفضلون التعبير عن أفكارهم شفوياً.</a:t>
            </a:r>
          </a:p>
          <a:p>
            <a:pPr algn="r" rtl="1"/>
            <a:r>
              <a:rPr lang="ar-EG" dirty="0" smtClean="0"/>
              <a:t>يحتاج </a:t>
            </a:r>
            <a:r>
              <a:rPr lang="ar-EG" dirty="0"/>
              <a:t>إلى أعضاء هيئة تدريس ذوي تأهيل عال للتعامل مع المستحدثات التكنولوجية.</a:t>
            </a:r>
          </a:p>
          <a:p>
            <a:pPr algn="r" rtl="1"/>
            <a:r>
              <a:rPr lang="ar-EG" dirty="0" smtClean="0"/>
              <a:t>قد </a:t>
            </a:r>
            <a:r>
              <a:rPr lang="ar-EG" dirty="0"/>
              <a:t>يضعف مهارات الكتابة والإملاء عند الطلبة.</a:t>
            </a:r>
          </a:p>
          <a:p>
            <a:pPr algn="r" rtl="1"/>
            <a:r>
              <a:rPr lang="ar-EG" dirty="0" smtClean="0"/>
              <a:t>طول </a:t>
            </a:r>
            <a:r>
              <a:rPr lang="ar-EG" dirty="0"/>
              <a:t>الجلوس أمام الحاسب الآلي قد يكون له تأثيرات سلبية على صحة الطلاب.</a:t>
            </a:r>
            <a:endParaRPr lang="en-US" dirty="0"/>
          </a:p>
        </p:txBody>
      </p:sp>
    </p:spTree>
    <p:extLst>
      <p:ext uri="{BB962C8B-B14F-4D97-AF65-F5344CB8AC3E}">
        <p14:creationId xmlns:p14="http://schemas.microsoft.com/office/powerpoint/2010/main" val="553594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صر نائب للمحتوى 2"/>
          <p:cNvSpPr>
            <a:spLocks noGrp="1"/>
          </p:cNvSpPr>
          <p:nvPr>
            <p:ph idx="1"/>
          </p:nvPr>
        </p:nvSpPr>
        <p:spPr>
          <a:xfrm>
            <a:off x="1484310" y="1571258"/>
            <a:ext cx="10018713" cy="3191811"/>
          </a:xfrm>
        </p:spPr>
        <p:txBody>
          <a:bodyPr/>
          <a:lstStyle/>
          <a:p>
            <a:pPr algn="ctr" rtl="1" eaLnBrk="1" hangingPunct="1">
              <a:buFont typeface="Arial" panose="020B0604020202020204" pitchFamily="34" charset="0"/>
              <a:buNone/>
            </a:pPr>
            <a:r>
              <a:rPr lang="ar-SA" altLang="en-US" sz="4000" b="1" dirty="0" smtClean="0">
                <a:solidFill>
                  <a:srgbClr val="009900"/>
                </a:solidFill>
              </a:rPr>
              <a:t>تم</a:t>
            </a:r>
            <a:r>
              <a:rPr lang="ar-EG" altLang="en-US" sz="4000" b="1" dirty="0" smtClean="0">
                <a:solidFill>
                  <a:srgbClr val="009900"/>
                </a:solidFill>
              </a:rPr>
              <a:t>ت المحاضرة </a:t>
            </a:r>
          </a:p>
          <a:p>
            <a:pPr algn="ctr" rtl="1" eaLnBrk="1" hangingPunct="1">
              <a:buFont typeface="Arial" panose="020B0604020202020204" pitchFamily="34" charset="0"/>
              <a:buNone/>
            </a:pPr>
            <a:r>
              <a:rPr lang="ar-SA" altLang="en-US" sz="4000" b="1" dirty="0" smtClean="0">
                <a:solidFill>
                  <a:srgbClr val="660066"/>
                </a:solidFill>
              </a:rPr>
              <a:t> </a:t>
            </a:r>
            <a:r>
              <a:rPr lang="ar-SA" altLang="en-US" sz="4000" b="1" dirty="0">
                <a:solidFill>
                  <a:srgbClr val="660066"/>
                </a:solidFill>
              </a:rPr>
              <a:t>بحمد الله تعالى</a:t>
            </a:r>
          </a:p>
          <a:p>
            <a:pPr algn="ctr" rtl="1" eaLnBrk="1" hangingPunct="1">
              <a:buFont typeface="Arial" panose="020B0604020202020204" pitchFamily="34" charset="0"/>
              <a:buNone/>
            </a:pPr>
            <a:endParaRPr lang="en-US" altLang="en-US" sz="9600" b="1" dirty="0">
              <a:solidFill>
                <a:srgbClr val="660066"/>
              </a:solidFill>
            </a:endParaRPr>
          </a:p>
        </p:txBody>
      </p:sp>
      <p:sp>
        <p:nvSpPr>
          <p:cNvPr id="44038" name="عنصر نائب لرقم الشريحة 5"/>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D5CC7E-D77B-4162-92A6-FD518CBCDB7D}" type="slidenum">
              <a:rPr lang="en-US" altLang="en-US" sz="2000" b="1">
                <a:latin typeface="Calibri" panose="020F0502020204030204" pitchFamily="34" charset="0"/>
              </a:rPr>
              <a:pPr eaLnBrk="1" hangingPunct="1"/>
              <a:t>41</a:t>
            </a:fld>
            <a:endParaRPr lang="en-US" altLang="en-US" sz="2000" b="1">
              <a:latin typeface="Calibri" panose="020F0502020204030204" pitchFamily="34" charset="0"/>
            </a:endParaRPr>
          </a:p>
        </p:txBody>
      </p:sp>
      <p:sp>
        <p:nvSpPr>
          <p:cNvPr id="5" name="وجه ضاحك 4"/>
          <p:cNvSpPr/>
          <p:nvPr/>
        </p:nvSpPr>
        <p:spPr>
          <a:xfrm>
            <a:off x="4088692" y="3413705"/>
            <a:ext cx="4104000" cy="3214710"/>
          </a:xfrm>
          <a:prstGeom prst="smileyFace">
            <a:avLst/>
          </a:prstGeom>
          <a:solidFill>
            <a:srgbClr val="FFFF00">
              <a:alpha val="99000"/>
            </a:srgbClr>
          </a:solidFill>
          <a:ln>
            <a:solidFill>
              <a:srgbClr val="FF0000"/>
            </a:solidFill>
          </a:ln>
          <a:effectLst>
            <a:glow rad="228600">
              <a:schemeClr val="accent2">
                <a:satMod val="175000"/>
                <a:alpha val="40000"/>
              </a:schemeClr>
            </a:glow>
            <a:outerShdw blurRad="152400" dist="317500" dir="5400000" sx="90000" sy="-19000" rotWithShape="0">
              <a:prstClr val="black">
                <a:alpha val="15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0"/>
              <a:solidFill>
                <a:schemeClr val="tx1"/>
              </a:solidFill>
              <a:effectLst>
                <a:outerShdw blurRad="38100" dist="19050" dir="2700000" algn="tl" rotWithShape="0">
                  <a:schemeClr val="dk1">
                    <a:alpha val="40000"/>
                  </a:schemeClr>
                </a:outerShdw>
              </a:effectLst>
            </a:endParaRPr>
          </a:p>
        </p:txBody>
      </p:sp>
      <p:sp>
        <p:nvSpPr>
          <p:cNvPr id="2" name="TextBox 1"/>
          <p:cNvSpPr txBox="1"/>
          <p:nvPr/>
        </p:nvSpPr>
        <p:spPr>
          <a:xfrm>
            <a:off x="4667534" y="4836394"/>
            <a:ext cx="3111689" cy="1200329"/>
          </a:xfrm>
          <a:prstGeom prst="rect">
            <a:avLst/>
          </a:prstGeom>
          <a:noFill/>
        </p:spPr>
        <p:txBody>
          <a:bodyPr wrap="square" rtlCol="0">
            <a:spAutoFit/>
          </a:bodyPr>
          <a:lstStyle/>
          <a:p>
            <a:pPr algn="ctr"/>
            <a:r>
              <a:rPr lang="ar-JO" sz="3600" b="1" dirty="0" smtClean="0">
                <a:solidFill>
                  <a:srgbClr val="FF0000"/>
                </a:solidFill>
              </a:rPr>
              <a:t>ا/ ايمن العمري</a:t>
            </a:r>
            <a:endParaRPr lang="en-US" sz="3600" b="1" dirty="0">
              <a:solidFill>
                <a:srgbClr val="002060"/>
              </a:solidFill>
            </a:endParaRPr>
          </a:p>
        </p:txBody>
      </p:sp>
    </p:spTree>
    <p:extLst>
      <p:ext uri="{BB962C8B-B14F-4D97-AF65-F5344CB8AC3E}">
        <p14:creationId xmlns:p14="http://schemas.microsoft.com/office/powerpoint/2010/main" val="32860486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fade">
                                      <p:cBhvr>
                                        <p:cTn id="7" dur="500"/>
                                        <p:tgtEl>
                                          <p:spTgt spid="49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154">
                                            <p:txEl>
                                              <p:pRg st="1" end="1"/>
                                            </p:txEl>
                                          </p:spTgt>
                                        </p:tgtEl>
                                        <p:attrNameLst>
                                          <p:attrName>style.visibility</p:attrName>
                                        </p:attrNameLst>
                                      </p:cBhvr>
                                      <p:to>
                                        <p:strVal val="visible"/>
                                      </p:to>
                                    </p:set>
                                    <p:animEffect transition="in" filter="fade">
                                      <p:cBhvr>
                                        <p:cTn id="12" dur="500"/>
                                        <p:tgtEl>
                                          <p:spTgt spid="491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anim calcmode="lin" valueType="num">
                                      <p:cBhvr>
                                        <p:cTn id="23" dur="2000" fill="hold"/>
                                        <p:tgtEl>
                                          <p:spTgt spid="2"/>
                                        </p:tgtEl>
                                        <p:attrNameLst>
                                          <p:attrName>ppt_w</p:attrName>
                                        </p:attrNameLst>
                                      </p:cBhvr>
                                      <p:tavLst>
                                        <p:tav tm="0" fmla="#ppt_w*sin(2.5*pi*$)">
                                          <p:val>
                                            <p:fltVal val="0"/>
                                          </p:val>
                                        </p:tav>
                                        <p:tav tm="100000">
                                          <p:val>
                                            <p:fltVal val="1"/>
                                          </p:val>
                                        </p:tav>
                                      </p:tavLst>
                                    </p:anim>
                                    <p:anim calcmode="lin" valueType="num">
                                      <p:cBhvr>
                                        <p:cTn id="2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47828"/>
            <a:ext cx="10018713" cy="615297"/>
          </a:xfrm>
        </p:spPr>
        <p:txBody>
          <a:bodyPr>
            <a:normAutofit fontScale="90000"/>
          </a:bodyPr>
          <a:lstStyle/>
          <a:p>
            <a:r>
              <a:rPr lang="ar-SA" b="1" dirty="0" smtClean="0"/>
              <a:t>موضوعات الوحدة</a:t>
            </a:r>
            <a:endParaRPr lang="en-US" b="1" dirty="0"/>
          </a:p>
        </p:txBody>
      </p:sp>
      <p:sp>
        <p:nvSpPr>
          <p:cNvPr id="3" name="Content Placeholder 2"/>
          <p:cNvSpPr>
            <a:spLocks noGrp="1"/>
          </p:cNvSpPr>
          <p:nvPr>
            <p:ph idx="1"/>
          </p:nvPr>
        </p:nvSpPr>
        <p:spPr>
          <a:xfrm>
            <a:off x="1484310" y="1162229"/>
            <a:ext cx="10018713" cy="5409488"/>
          </a:xfrm>
        </p:spPr>
        <p:txBody>
          <a:bodyPr>
            <a:normAutofit fontScale="85000" lnSpcReduction="20000"/>
          </a:bodyPr>
          <a:lstStyle/>
          <a:p>
            <a:pPr algn="r" rtl="1">
              <a:buFont typeface="Wingdings" pitchFamily="2" charset="2"/>
              <a:buChar char="Ø"/>
            </a:pPr>
            <a:r>
              <a:rPr lang="ar-SA" b="1" dirty="0">
                <a:solidFill>
                  <a:srgbClr val="FF0000"/>
                </a:solidFill>
              </a:rPr>
              <a:t>طرق التعليم </a:t>
            </a:r>
            <a:r>
              <a:rPr lang="ar-EG" b="1" dirty="0">
                <a:solidFill>
                  <a:srgbClr val="FF0000"/>
                </a:solidFill>
              </a:rPr>
              <a:t>(التدريس) </a:t>
            </a:r>
            <a:r>
              <a:rPr lang="ar-SA" b="1" dirty="0">
                <a:solidFill>
                  <a:srgbClr val="FF0000"/>
                </a:solidFill>
              </a:rPr>
              <a:t>غير الإلكترونية</a:t>
            </a:r>
            <a:r>
              <a:rPr lang="ar-EG" b="1" dirty="0">
                <a:solidFill>
                  <a:srgbClr val="FF0000"/>
                </a:solidFill>
              </a:rPr>
              <a:t> </a:t>
            </a:r>
            <a:r>
              <a:rPr lang="ar-EG" b="1" dirty="0" smtClean="0">
                <a:solidFill>
                  <a:srgbClr val="FF0000"/>
                </a:solidFill>
              </a:rPr>
              <a:t>(التقليدية)</a:t>
            </a:r>
            <a:r>
              <a:rPr lang="ar-SA" b="1" dirty="0" smtClean="0">
                <a:solidFill>
                  <a:srgbClr val="FF0000"/>
                </a:solidFill>
              </a:rPr>
              <a:t> </a:t>
            </a:r>
            <a:endParaRPr lang="ar-SA" b="1" dirty="0">
              <a:solidFill>
                <a:srgbClr val="FF0000"/>
              </a:solidFill>
            </a:endParaRPr>
          </a:p>
          <a:p>
            <a:pPr marL="457200" indent="-457200" algn="r" rtl="1">
              <a:buFont typeface="+mj-lt"/>
              <a:buAutoNum type="arabicPeriod"/>
            </a:pPr>
            <a:r>
              <a:rPr lang="ar-SA" b="1" dirty="0" smtClean="0"/>
              <a:t>العرض المباشر</a:t>
            </a:r>
          </a:p>
          <a:p>
            <a:pPr marL="457200" indent="-457200" algn="r" rtl="1">
              <a:buFont typeface="+mj-lt"/>
              <a:buAutoNum type="arabicPeriod"/>
            </a:pPr>
            <a:r>
              <a:rPr lang="ar-SA" b="1" dirty="0" smtClean="0"/>
              <a:t>المناقشة</a:t>
            </a:r>
          </a:p>
          <a:p>
            <a:pPr marL="457200" indent="-457200" algn="r" rtl="1">
              <a:buFont typeface="+mj-lt"/>
              <a:buAutoNum type="arabicPeriod"/>
            </a:pPr>
            <a:r>
              <a:rPr lang="ar-SA" b="1" dirty="0" smtClean="0"/>
              <a:t>التعلم التعاوني.</a:t>
            </a:r>
            <a:endParaRPr lang="en-US" b="1" dirty="0"/>
          </a:p>
          <a:p>
            <a:pPr algn="r" rtl="1">
              <a:buFont typeface="Wingdings" pitchFamily="2" charset="2"/>
              <a:buChar char="Ø"/>
            </a:pPr>
            <a:r>
              <a:rPr lang="ar-SA" b="1" dirty="0">
                <a:solidFill>
                  <a:srgbClr val="FF0000"/>
                </a:solidFill>
              </a:rPr>
              <a:t>طرق التعليم </a:t>
            </a:r>
            <a:r>
              <a:rPr lang="ar-EG" b="1" dirty="0">
                <a:solidFill>
                  <a:srgbClr val="FF0000"/>
                </a:solidFill>
              </a:rPr>
              <a:t>(التدريس) </a:t>
            </a:r>
            <a:r>
              <a:rPr lang="ar-SA" b="1" dirty="0">
                <a:solidFill>
                  <a:srgbClr val="FF0000"/>
                </a:solidFill>
              </a:rPr>
              <a:t>الإلكترونية</a:t>
            </a:r>
          </a:p>
          <a:p>
            <a:pPr algn="r" rtl="1">
              <a:buFont typeface="Arial" pitchFamily="34" charset="0"/>
              <a:buChar char="•"/>
            </a:pPr>
            <a:r>
              <a:rPr lang="ar-SA" b="1" dirty="0">
                <a:solidFill>
                  <a:srgbClr val="002060"/>
                </a:solidFill>
              </a:rPr>
              <a:t>أنماط التعلم </a:t>
            </a:r>
            <a:r>
              <a:rPr lang="ar-SA" b="1" dirty="0" smtClean="0">
                <a:solidFill>
                  <a:srgbClr val="002060"/>
                </a:solidFill>
              </a:rPr>
              <a:t>الالكتروني</a:t>
            </a:r>
          </a:p>
          <a:p>
            <a:pPr algn="r" rtl="1">
              <a:buFont typeface="Arial" pitchFamily="34" charset="0"/>
              <a:buChar char="•"/>
            </a:pPr>
            <a:r>
              <a:rPr lang="ar-SA" b="1" dirty="0">
                <a:solidFill>
                  <a:srgbClr val="002060"/>
                </a:solidFill>
              </a:rPr>
              <a:t>وسائل التعلم </a:t>
            </a:r>
            <a:r>
              <a:rPr lang="ar-SA" b="1" dirty="0" smtClean="0">
                <a:solidFill>
                  <a:srgbClr val="002060"/>
                </a:solidFill>
              </a:rPr>
              <a:t>الالكتروني</a:t>
            </a:r>
          </a:p>
          <a:p>
            <a:pPr marL="457200" indent="-457200" algn="r" rtl="1">
              <a:buFont typeface="+mj-lt"/>
              <a:buAutoNum type="arabicPeriod"/>
            </a:pPr>
            <a:r>
              <a:rPr lang="ar-SA" b="1" dirty="0" smtClean="0"/>
              <a:t>الأقراص المضغوطة</a:t>
            </a:r>
          </a:p>
          <a:p>
            <a:pPr marL="457200" indent="-457200" algn="r" rtl="1">
              <a:buFont typeface="+mj-lt"/>
              <a:buAutoNum type="arabicPeriod"/>
            </a:pPr>
            <a:r>
              <a:rPr lang="ar-SA" b="1" dirty="0"/>
              <a:t>الكتب </a:t>
            </a:r>
            <a:r>
              <a:rPr lang="ar-SA" b="1" dirty="0" smtClean="0"/>
              <a:t>الالكترونية</a:t>
            </a:r>
          </a:p>
          <a:p>
            <a:pPr marL="457200" indent="-457200" algn="r" rtl="1">
              <a:buFont typeface="+mj-lt"/>
              <a:buAutoNum type="arabicPeriod"/>
            </a:pPr>
            <a:r>
              <a:rPr lang="ar-SA" b="1" dirty="0" smtClean="0"/>
              <a:t>مواقع </a:t>
            </a:r>
            <a:r>
              <a:rPr lang="ar-SA" b="1" dirty="0"/>
              <a:t>التعلم </a:t>
            </a:r>
            <a:r>
              <a:rPr lang="ar-SA" b="1" dirty="0" smtClean="0"/>
              <a:t>الالكترونية</a:t>
            </a:r>
          </a:p>
          <a:p>
            <a:pPr marL="457200" indent="-457200" algn="r" rtl="1">
              <a:buFont typeface="+mj-lt"/>
              <a:buAutoNum type="arabicPeriod"/>
            </a:pPr>
            <a:r>
              <a:rPr lang="ar-SA" b="1" dirty="0"/>
              <a:t>البريد </a:t>
            </a:r>
            <a:r>
              <a:rPr lang="ar-SA" b="1" dirty="0" smtClean="0"/>
              <a:t>الالكتروني</a:t>
            </a:r>
          </a:p>
          <a:p>
            <a:pPr marL="457200" indent="-457200" algn="r" rtl="1">
              <a:buFont typeface="+mj-lt"/>
              <a:buAutoNum type="arabicPeriod"/>
            </a:pPr>
            <a:r>
              <a:rPr lang="ar-SA" b="1" dirty="0"/>
              <a:t>نظام بلاك بورد</a:t>
            </a:r>
          </a:p>
          <a:p>
            <a:pPr algn="r" rtl="1">
              <a:buFont typeface="Arial" pitchFamily="34" charset="0"/>
              <a:buChar char="•"/>
            </a:pPr>
            <a:r>
              <a:rPr lang="ar-SA" b="1" dirty="0">
                <a:solidFill>
                  <a:srgbClr val="002060"/>
                </a:solidFill>
              </a:rPr>
              <a:t>ايجابيات طريقة التعلم الالكتروني</a:t>
            </a:r>
            <a:endParaRPr lang="ar-SA" b="1" dirty="0" smtClean="0">
              <a:solidFill>
                <a:srgbClr val="002060"/>
              </a:solidFill>
            </a:endParaRPr>
          </a:p>
          <a:p>
            <a:pPr algn="r" rtl="1">
              <a:buFont typeface="Arial" pitchFamily="34" charset="0"/>
              <a:buChar char="•"/>
            </a:pPr>
            <a:r>
              <a:rPr lang="ar-SA" b="1" dirty="0" smtClean="0">
                <a:solidFill>
                  <a:srgbClr val="002060"/>
                </a:solidFill>
              </a:rPr>
              <a:t>سلبيات </a:t>
            </a:r>
            <a:r>
              <a:rPr lang="ar-SA" b="1" dirty="0">
                <a:solidFill>
                  <a:srgbClr val="002060"/>
                </a:solidFill>
              </a:rPr>
              <a:t>طريقة التعلم الالكترونية</a:t>
            </a:r>
            <a:endParaRPr lang="en-US" b="1" dirty="0">
              <a:solidFill>
                <a:srgbClr val="002060"/>
              </a:solidFill>
            </a:endParaRPr>
          </a:p>
        </p:txBody>
      </p:sp>
    </p:spTree>
    <p:extLst>
      <p:ext uri="{BB962C8B-B14F-4D97-AF65-F5344CB8AC3E}">
        <p14:creationId xmlns:p14="http://schemas.microsoft.com/office/powerpoint/2010/main" val="697409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801806"/>
          </a:xfrm>
        </p:spPr>
        <p:txBody>
          <a:bodyPr>
            <a:normAutofit/>
          </a:bodyPr>
          <a:lstStyle/>
          <a:p>
            <a:pPr algn="r"/>
            <a:r>
              <a:rPr lang="ar-EG" sz="2800" dirty="0" smtClean="0">
                <a:solidFill>
                  <a:schemeClr val="accent2"/>
                </a:solidFill>
              </a:rPr>
              <a:t>مقدمه:</a:t>
            </a:r>
            <a:endParaRPr lang="en-US" sz="2800" dirty="0">
              <a:solidFill>
                <a:schemeClr val="accent2"/>
              </a:solidFill>
            </a:endParaRPr>
          </a:p>
        </p:txBody>
      </p:sp>
      <p:sp>
        <p:nvSpPr>
          <p:cNvPr id="3" name="Content Placeholder 2"/>
          <p:cNvSpPr>
            <a:spLocks noGrp="1"/>
          </p:cNvSpPr>
          <p:nvPr>
            <p:ph idx="1"/>
          </p:nvPr>
        </p:nvSpPr>
        <p:spPr>
          <a:xfrm>
            <a:off x="1484310" y="1392073"/>
            <a:ext cx="10018713" cy="5663820"/>
          </a:xfrm>
        </p:spPr>
        <p:txBody>
          <a:bodyPr>
            <a:normAutofit/>
          </a:bodyPr>
          <a:lstStyle/>
          <a:p>
            <a:pPr marL="0" indent="0" algn="just" rtl="1">
              <a:buNone/>
            </a:pPr>
            <a:r>
              <a:rPr lang="ar-EG" dirty="0">
                <a:solidFill>
                  <a:srgbClr val="7030A0"/>
                </a:solidFill>
              </a:rPr>
              <a:t>يواجه متعلم اليوم الكثير من التحديات التي تعترض مسيرة حياته، والتغيرات السريعة التي طرأت على شتى </a:t>
            </a:r>
            <a:r>
              <a:rPr lang="ar-EG" dirty="0" smtClean="0">
                <a:solidFill>
                  <a:srgbClr val="7030A0"/>
                </a:solidFill>
              </a:rPr>
              <a:t>مناحي حياته </a:t>
            </a:r>
            <a:r>
              <a:rPr lang="ar-EG" dirty="0">
                <a:solidFill>
                  <a:srgbClr val="7030A0"/>
                </a:solidFill>
              </a:rPr>
              <a:t>الاجتماعية والاقتصادية والسياسية </a:t>
            </a:r>
            <a:r>
              <a:rPr lang="ar-EG" dirty="0" smtClean="0">
                <a:solidFill>
                  <a:srgbClr val="7030A0"/>
                </a:solidFill>
              </a:rPr>
              <a:t>والتربوية.</a:t>
            </a:r>
          </a:p>
          <a:p>
            <a:pPr marL="0" indent="0" algn="just" rtl="1">
              <a:buNone/>
            </a:pPr>
            <a:r>
              <a:rPr lang="ar-EG" dirty="0" smtClean="0">
                <a:solidFill>
                  <a:schemeClr val="accent1"/>
                </a:solidFill>
              </a:rPr>
              <a:t> </a:t>
            </a:r>
            <a:r>
              <a:rPr lang="ar-EG" dirty="0">
                <a:solidFill>
                  <a:schemeClr val="accent1"/>
                </a:solidFill>
              </a:rPr>
              <a:t>مما جعل من الضروري على المؤسسات التعليمية على خلاف </a:t>
            </a:r>
            <a:r>
              <a:rPr lang="ar-EG" dirty="0" smtClean="0">
                <a:solidFill>
                  <a:schemeClr val="accent1"/>
                </a:solidFill>
              </a:rPr>
              <a:t>أنواعها ومستوياتها </a:t>
            </a:r>
            <a:r>
              <a:rPr lang="ar-EG" dirty="0">
                <a:solidFill>
                  <a:schemeClr val="accent1"/>
                </a:solidFill>
              </a:rPr>
              <a:t>أن تواجه هذه التحديات بتبني وسائل تربوية معاصرة وأنماط غير مألوفة، وان تكيف نفسها وفق ظروف </a:t>
            </a:r>
            <a:r>
              <a:rPr lang="ar-EG" dirty="0" smtClean="0">
                <a:solidFill>
                  <a:schemeClr val="accent1"/>
                </a:solidFill>
              </a:rPr>
              <a:t>العصر ومقتنياته.</a:t>
            </a:r>
            <a:endParaRPr lang="ar-EG" dirty="0">
              <a:solidFill>
                <a:schemeClr val="accent1"/>
              </a:solidFill>
            </a:endParaRPr>
          </a:p>
          <a:p>
            <a:pPr marL="0" indent="0" algn="just" rtl="1">
              <a:buNone/>
            </a:pPr>
            <a:r>
              <a:rPr lang="ar-EG" dirty="0">
                <a:solidFill>
                  <a:srgbClr val="FF0000"/>
                </a:solidFill>
              </a:rPr>
              <a:t>وبما أن العالم يعيش ثورة علمية وتكنولوجية كبيرة، كان لها تأثيرا على جميع جوانب الحياة، أصبح المتعلم مطالبا بالبحث </a:t>
            </a:r>
            <a:r>
              <a:rPr lang="ar-EG" dirty="0" smtClean="0">
                <a:solidFill>
                  <a:srgbClr val="FF0000"/>
                </a:solidFill>
              </a:rPr>
              <a:t>عن أساليب </a:t>
            </a:r>
            <a:r>
              <a:rPr lang="ar-EG" dirty="0">
                <a:solidFill>
                  <a:srgbClr val="FF0000"/>
                </a:solidFill>
              </a:rPr>
              <a:t>ونماذج تعلمية جديدة لمواجهة العديد من التحديات على المستوى العالمي من أهمها </a:t>
            </a:r>
            <a:r>
              <a:rPr lang="ar-EG" dirty="0" smtClean="0">
                <a:solidFill>
                  <a:srgbClr val="FF0000"/>
                </a:solidFill>
              </a:rPr>
              <a:t>:</a:t>
            </a:r>
          </a:p>
          <a:p>
            <a:pPr marL="0" indent="0" algn="just" rtl="1">
              <a:buNone/>
            </a:pPr>
            <a:r>
              <a:rPr lang="ar-EG" dirty="0" smtClean="0">
                <a:solidFill>
                  <a:srgbClr val="7030A0"/>
                </a:solidFill>
              </a:rPr>
              <a:t>زيادة </a:t>
            </a:r>
            <a:r>
              <a:rPr lang="ar-EG" dirty="0">
                <a:solidFill>
                  <a:srgbClr val="7030A0"/>
                </a:solidFill>
              </a:rPr>
              <a:t>الكم المعلوماتي في </a:t>
            </a:r>
            <a:r>
              <a:rPr lang="ar-EG" dirty="0" smtClean="0">
                <a:solidFill>
                  <a:srgbClr val="7030A0"/>
                </a:solidFill>
              </a:rPr>
              <a:t>جميع فروع </a:t>
            </a:r>
            <a:r>
              <a:rPr lang="ar-EG" dirty="0">
                <a:solidFill>
                  <a:srgbClr val="7030A0"/>
                </a:solidFill>
              </a:rPr>
              <a:t>المعرفة، مما أدى إلى ظهور أنماط تعلم جديدة قائمة على التقنية الحديثة، لتساعد المتعلم في التعلم في المكان الذي </a:t>
            </a:r>
            <a:r>
              <a:rPr lang="ar-EG" dirty="0" smtClean="0">
                <a:solidFill>
                  <a:srgbClr val="7030A0"/>
                </a:solidFill>
              </a:rPr>
              <a:t>يريده وفي </a:t>
            </a:r>
            <a:r>
              <a:rPr lang="ar-EG" dirty="0">
                <a:solidFill>
                  <a:srgbClr val="7030A0"/>
                </a:solidFill>
              </a:rPr>
              <a:t>الوقت الذي يفضله دون الالتزام بالحضور إلى قاعات الدراسة في أوقات محددة.</a:t>
            </a:r>
            <a:endParaRPr lang="en-US" dirty="0">
              <a:solidFill>
                <a:srgbClr val="7030A0"/>
              </a:solidFill>
            </a:endParaRPr>
          </a:p>
        </p:txBody>
      </p:sp>
    </p:spTree>
    <p:extLst>
      <p:ext uri="{BB962C8B-B14F-4D97-AF65-F5344CB8AC3E}">
        <p14:creationId xmlns:p14="http://schemas.microsoft.com/office/powerpoint/2010/main" val="983685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1951631"/>
            <a:ext cx="10018713" cy="3839570"/>
          </a:xfrm>
        </p:spPr>
        <p:txBody>
          <a:bodyPr>
            <a:normAutofit/>
          </a:bodyPr>
          <a:lstStyle/>
          <a:p>
            <a:pPr algn="r" rtl="1"/>
            <a:endParaRPr lang="ar-SA" b="1" dirty="0" smtClean="0"/>
          </a:p>
          <a:p>
            <a:pPr algn="r" rtl="1"/>
            <a:r>
              <a:rPr lang="ar-SA" b="1" dirty="0" smtClean="0">
                <a:solidFill>
                  <a:srgbClr val="002060"/>
                </a:solidFill>
              </a:rPr>
              <a:t>طرق </a:t>
            </a:r>
            <a:r>
              <a:rPr lang="ar-SA" b="1" dirty="0">
                <a:solidFill>
                  <a:srgbClr val="002060"/>
                </a:solidFill>
              </a:rPr>
              <a:t>التعليم </a:t>
            </a:r>
            <a:r>
              <a:rPr lang="ar-EG" b="1" dirty="0" smtClean="0">
                <a:solidFill>
                  <a:srgbClr val="002060"/>
                </a:solidFill>
              </a:rPr>
              <a:t>(التدريس) </a:t>
            </a:r>
            <a:r>
              <a:rPr lang="ar-SA" b="1" dirty="0" smtClean="0">
                <a:solidFill>
                  <a:srgbClr val="002060"/>
                </a:solidFill>
              </a:rPr>
              <a:t>غير الإلكترونية</a:t>
            </a:r>
            <a:r>
              <a:rPr lang="ar-EG" b="1" dirty="0" smtClean="0">
                <a:solidFill>
                  <a:srgbClr val="002060"/>
                </a:solidFill>
              </a:rPr>
              <a:t> (التقليديه)</a:t>
            </a:r>
            <a:r>
              <a:rPr lang="ar-SA" b="1" dirty="0" smtClean="0">
                <a:solidFill>
                  <a:srgbClr val="002060"/>
                </a:solidFill>
              </a:rPr>
              <a:t> </a:t>
            </a:r>
          </a:p>
          <a:p>
            <a:pPr marL="0" indent="0" algn="r" rtl="1">
              <a:buNone/>
            </a:pPr>
            <a:endParaRPr lang="en-US" b="1" dirty="0" smtClean="0"/>
          </a:p>
          <a:p>
            <a:pPr algn="r" rtl="1"/>
            <a:r>
              <a:rPr lang="ar-SA" b="1" dirty="0" smtClean="0">
                <a:solidFill>
                  <a:srgbClr val="FF0000"/>
                </a:solidFill>
              </a:rPr>
              <a:t>طرق التعليم </a:t>
            </a:r>
            <a:r>
              <a:rPr lang="ar-EG" b="1" dirty="0" smtClean="0">
                <a:solidFill>
                  <a:srgbClr val="FF0000"/>
                </a:solidFill>
              </a:rPr>
              <a:t>(التدريس) </a:t>
            </a:r>
            <a:r>
              <a:rPr lang="ar-SA" b="1" dirty="0" smtClean="0">
                <a:solidFill>
                  <a:srgbClr val="FF0000"/>
                </a:solidFill>
              </a:rPr>
              <a:t>الإلكترونية</a:t>
            </a:r>
          </a:p>
          <a:p>
            <a:pPr algn="r" rtl="1"/>
            <a:endParaRPr lang="en-US" dirty="0"/>
          </a:p>
        </p:txBody>
      </p:sp>
      <p:sp>
        <p:nvSpPr>
          <p:cNvPr id="2" name="Title 1"/>
          <p:cNvSpPr>
            <a:spLocks noGrp="1"/>
          </p:cNvSpPr>
          <p:nvPr>
            <p:ph type="title"/>
          </p:nvPr>
        </p:nvSpPr>
        <p:spPr>
          <a:xfrm>
            <a:off x="1770854" y="1596788"/>
            <a:ext cx="9445623" cy="1187356"/>
          </a:xfrm>
        </p:spPr>
        <p:txBody>
          <a:bodyPr>
            <a:noAutofit/>
          </a:bodyPr>
          <a:lstStyle/>
          <a:p>
            <a:pPr algn="r" rtl="1"/>
            <a:r>
              <a:rPr lang="ar-EG" sz="2400" b="1" dirty="0" smtClean="0">
                <a:solidFill>
                  <a:schemeClr val="accent2"/>
                </a:solidFill>
              </a:rPr>
              <a:t>لذا </a:t>
            </a:r>
            <a:r>
              <a:rPr lang="ar-SA" sz="2400" b="1" dirty="0" smtClean="0">
                <a:solidFill>
                  <a:schemeClr val="accent2"/>
                </a:solidFill>
              </a:rPr>
              <a:t>يمكن </a:t>
            </a:r>
            <a:r>
              <a:rPr lang="ar-SA" sz="2400" b="1" dirty="0">
                <a:solidFill>
                  <a:schemeClr val="accent2"/>
                </a:solidFill>
              </a:rPr>
              <a:t>تصنيف أساليب </a:t>
            </a:r>
            <a:r>
              <a:rPr lang="ar-EG" sz="2400" b="1" dirty="0" smtClean="0">
                <a:solidFill>
                  <a:schemeClr val="accent2"/>
                </a:solidFill>
              </a:rPr>
              <a:t>التعليم (التدريس) </a:t>
            </a:r>
            <a:r>
              <a:rPr lang="ar-SA" sz="2400" b="1" dirty="0" smtClean="0">
                <a:solidFill>
                  <a:schemeClr val="accent2"/>
                </a:solidFill>
              </a:rPr>
              <a:t>الى </a:t>
            </a:r>
            <a:r>
              <a:rPr lang="ar-EG" sz="2400" b="1" dirty="0" smtClean="0">
                <a:solidFill>
                  <a:schemeClr val="accent2"/>
                </a:solidFill>
              </a:rPr>
              <a:t>:</a:t>
            </a:r>
            <a:endParaRPr lang="en-US" sz="2400" b="1" dirty="0">
              <a:solidFill>
                <a:schemeClr val="accent2"/>
              </a:solidFill>
            </a:endParaRPr>
          </a:p>
        </p:txBody>
      </p:sp>
    </p:spTree>
    <p:extLst>
      <p:ext uri="{BB962C8B-B14F-4D97-AF65-F5344CB8AC3E}">
        <p14:creationId xmlns:p14="http://schemas.microsoft.com/office/powerpoint/2010/main" val="2348952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953945" y="393208"/>
            <a:ext cx="7500607" cy="562545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 name="TextBox 4"/>
          <p:cNvSpPr txBox="1"/>
          <p:nvPr/>
        </p:nvSpPr>
        <p:spPr>
          <a:xfrm>
            <a:off x="2183643" y="393208"/>
            <a:ext cx="9416954" cy="584775"/>
          </a:xfrm>
          <a:prstGeom prst="rect">
            <a:avLst/>
          </a:prstGeom>
          <a:noFill/>
        </p:spPr>
        <p:txBody>
          <a:bodyPr wrap="square" rtlCol="0">
            <a:spAutoFit/>
          </a:bodyPr>
          <a:lstStyle/>
          <a:p>
            <a:pPr algn="r"/>
            <a:r>
              <a:rPr lang="ar-JO" sz="3200" dirty="0">
                <a:solidFill>
                  <a:srgbClr val="002060"/>
                </a:solidFill>
              </a:rPr>
              <a:t> أولاً: </a:t>
            </a:r>
            <a:r>
              <a:rPr lang="ar-JO" sz="3200" dirty="0" smtClean="0">
                <a:solidFill>
                  <a:srgbClr val="002060"/>
                </a:solidFill>
              </a:rPr>
              <a:t>طرق </a:t>
            </a:r>
            <a:r>
              <a:rPr lang="ar-JO" sz="3200" dirty="0">
                <a:solidFill>
                  <a:srgbClr val="002060"/>
                </a:solidFill>
              </a:rPr>
              <a:t>التعلم </a:t>
            </a:r>
            <a:r>
              <a:rPr lang="ar-EG" sz="3200" dirty="0" smtClean="0">
                <a:solidFill>
                  <a:srgbClr val="002060"/>
                </a:solidFill>
              </a:rPr>
              <a:t>غير الالكترونيه (</a:t>
            </a:r>
            <a:r>
              <a:rPr lang="ar-JO" sz="3200" dirty="0" smtClean="0">
                <a:solidFill>
                  <a:srgbClr val="FF0000"/>
                </a:solidFill>
              </a:rPr>
              <a:t>التقليدية</a:t>
            </a:r>
            <a:r>
              <a:rPr lang="ar-JO" sz="3200" dirty="0" smtClean="0">
                <a:solidFill>
                  <a:srgbClr val="002060"/>
                </a:solidFill>
              </a:rPr>
              <a:t> </a:t>
            </a:r>
            <a:r>
              <a:rPr lang="ar-EG" sz="3200" dirty="0" smtClean="0">
                <a:solidFill>
                  <a:srgbClr val="002060"/>
                </a:solidFill>
              </a:rPr>
              <a:t>) </a:t>
            </a:r>
            <a:r>
              <a:rPr lang="ar-JO" sz="3200" dirty="0" smtClean="0">
                <a:solidFill>
                  <a:srgbClr val="002060"/>
                </a:solidFill>
              </a:rPr>
              <a:t>:</a:t>
            </a:r>
            <a:endParaRPr lang="en-US" sz="3200" dirty="0">
              <a:solidFill>
                <a:srgbClr val="002060"/>
              </a:solidFill>
            </a:endParaRPr>
          </a:p>
        </p:txBody>
      </p:sp>
    </p:spTree>
    <p:extLst>
      <p:ext uri="{BB962C8B-B14F-4D97-AF65-F5344CB8AC3E}">
        <p14:creationId xmlns:p14="http://schemas.microsoft.com/office/powerpoint/2010/main" val="3260778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79227"/>
          </a:xfrm>
        </p:spPr>
        <p:txBody>
          <a:bodyPr>
            <a:noAutofit/>
          </a:bodyPr>
          <a:lstStyle/>
          <a:p>
            <a:r>
              <a:rPr lang="ar-EG" sz="2800" b="1" dirty="0" smtClean="0">
                <a:solidFill>
                  <a:srgbClr val="FF0000"/>
                </a:solidFill>
              </a:rPr>
              <a:t>طرق التعليم غير الالكترونيه (التقليديه):</a:t>
            </a:r>
            <a:br>
              <a:rPr lang="ar-EG" sz="2800" b="1" dirty="0" smtClean="0">
                <a:solidFill>
                  <a:srgbClr val="FF0000"/>
                </a:solidFill>
              </a:rPr>
            </a:br>
            <a:endParaRPr lang="en-US" sz="2800" b="1" dirty="0">
              <a:solidFill>
                <a:srgbClr val="FF0000"/>
              </a:solidFill>
            </a:endParaRPr>
          </a:p>
        </p:txBody>
      </p:sp>
      <p:sp>
        <p:nvSpPr>
          <p:cNvPr id="3" name="Content Placeholder 2"/>
          <p:cNvSpPr>
            <a:spLocks noGrp="1"/>
          </p:cNvSpPr>
          <p:nvPr>
            <p:ph idx="1"/>
          </p:nvPr>
        </p:nvSpPr>
        <p:spPr>
          <a:xfrm>
            <a:off x="1484310" y="1569493"/>
            <a:ext cx="10018713" cy="4221707"/>
          </a:xfrm>
        </p:spPr>
        <p:txBody>
          <a:bodyPr>
            <a:normAutofit/>
          </a:bodyPr>
          <a:lstStyle/>
          <a:p>
            <a:pPr marL="0" indent="0" algn="just" rtl="1">
              <a:buNone/>
            </a:pPr>
            <a:r>
              <a:rPr lang="ar-EG" sz="4000" dirty="0" smtClean="0">
                <a:solidFill>
                  <a:srgbClr val="002060"/>
                </a:solidFill>
              </a:rPr>
              <a:t>و</a:t>
            </a:r>
            <a:r>
              <a:rPr lang="ar-JO" sz="4000" dirty="0" smtClean="0">
                <a:solidFill>
                  <a:srgbClr val="002060"/>
                </a:solidFill>
              </a:rPr>
              <a:t>هي </a:t>
            </a:r>
            <a:r>
              <a:rPr lang="ar-JO" sz="4000" dirty="0">
                <a:solidFill>
                  <a:srgbClr val="002060"/>
                </a:solidFill>
              </a:rPr>
              <a:t>الطرق التي يُعتمد فيها على الثقافة التقليدية والتي ترتكز على إ</a:t>
            </a:r>
            <a:r>
              <a:rPr lang="ar-SA" sz="4000" dirty="0">
                <a:solidFill>
                  <a:srgbClr val="002060"/>
                </a:solidFill>
              </a:rPr>
              <a:t>نتاج</a:t>
            </a:r>
            <a:r>
              <a:rPr lang="ar-JO" sz="4000" dirty="0">
                <a:solidFill>
                  <a:srgbClr val="002060"/>
                </a:solidFill>
              </a:rPr>
              <a:t> المعرفة، بحيث يكون المعلم هو أساس عملية التعلم، وتعتمد هذه الطرق في الغالب على شرح المعلم وفعاليته الإلقائية.</a:t>
            </a:r>
            <a:endParaRPr lang="en-US" sz="4000" dirty="0">
              <a:solidFill>
                <a:srgbClr val="002060"/>
              </a:solidFill>
            </a:endParaRPr>
          </a:p>
        </p:txBody>
      </p:sp>
    </p:spTree>
    <p:extLst>
      <p:ext uri="{BB962C8B-B14F-4D97-AF65-F5344CB8AC3E}">
        <p14:creationId xmlns:p14="http://schemas.microsoft.com/office/powerpoint/2010/main" val="2601697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TC103457496[[fn=Parallax]]</Template>
  <TotalTime>505</TotalTime>
  <Words>1755</Words>
  <Application>Microsoft Office PowerPoint</Application>
  <PresentationFormat>Custom</PresentationFormat>
  <Paragraphs>211</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Parallax</vt:lpstr>
      <vt:lpstr>PowerPoint Presentation</vt:lpstr>
      <vt:lpstr>PowerPoint Presentation</vt:lpstr>
      <vt:lpstr>PowerPoint Presentation</vt:lpstr>
      <vt:lpstr>أهداف الوحدة:</vt:lpstr>
      <vt:lpstr>موضوعات الوحدة</vt:lpstr>
      <vt:lpstr>مقدمه:</vt:lpstr>
      <vt:lpstr>لذا يمكن تصنيف أساليب التعليم (التدريس) الى :</vt:lpstr>
      <vt:lpstr>PowerPoint Presentation</vt:lpstr>
      <vt:lpstr>طرق التعليم غير الالكترونيه (التقليديه): </vt:lpstr>
      <vt:lpstr>ركائز طرق التعلم التقليدي:</vt:lpstr>
      <vt:lpstr>نشاط جماعى (1)</vt:lpstr>
      <vt:lpstr>أهم طرق التعلم غير الالكترونى ( التقليدى):</vt:lpstr>
      <vt:lpstr>نشاط جماعى (2)</vt:lpstr>
      <vt:lpstr>العرض المباشر (المحاضرة)</vt:lpstr>
      <vt:lpstr>PowerPoint Presentation</vt:lpstr>
      <vt:lpstr>خطوات التدريس المباشر (المحاضرة)</vt:lpstr>
      <vt:lpstr>إيجابيات طريقة العرض المباشر (المحاضرة):</vt:lpstr>
      <vt:lpstr>سلبيات العرض المباشر:</vt:lpstr>
      <vt:lpstr>المناقشة (الحوار) </vt:lpstr>
      <vt:lpstr>خطوات اسلوب المناقشة والحوار</vt:lpstr>
      <vt:lpstr>إيجابيات طريقة المناقشة:</vt:lpstr>
      <vt:lpstr>سلبيات طريقة المناقشة:</vt:lpstr>
      <vt:lpstr>التعلم التعاوني </vt:lpstr>
      <vt:lpstr>خطوات تنفيذ التعلم التعاوني </vt:lpstr>
      <vt:lpstr>إيجابيات التعلم التعاوني :</vt:lpstr>
      <vt:lpstr>سلبيات التعلم التعاوني :</vt:lpstr>
      <vt:lpstr>         ثانياً: طرق التعلم الالِكترونية         </vt:lpstr>
      <vt:lpstr>وهي الطرق التي تهدف إلى إيجاد بيئة تفاعلية غنية بالتطبيقات المعتمدة على تقنيات الحاسب الآلي والشبكة العالمية للمعلومات، وتمكّن الطالب من الوصول إلى مصادر التعلم في أي وقت ومن أي مكان.</vt:lpstr>
      <vt:lpstr>يعتمد التعلم الإلكتروني أساسا على الحاسوب والشبكات في نقل المعارف والمهارات، وتضم تطبيقاته   التعلم عبر الويب  التعلم بالحاسوب  غرف التدريس الافتراضية  التعاون الرقمي   ويتم تقديم محتوى الدروس عبر  الإنترنت  الأشرطة السمعية  الفيديو  الأقراص المدمجة  والبريد الالكتروني.</vt:lpstr>
      <vt:lpstr>أنماط التعلم الالكتروني</vt:lpstr>
      <vt:lpstr>نشاط جماعى (3)</vt:lpstr>
      <vt:lpstr>وسائل التعلم الالكتروني</vt:lpstr>
      <vt:lpstr>الأقراص المضغوطة</vt:lpstr>
      <vt:lpstr>الكتب الالكترونية</vt:lpstr>
      <vt:lpstr>مواقع التعلم الالكترونية</vt:lpstr>
      <vt:lpstr>البريد الالكتروني</vt:lpstr>
      <vt:lpstr>نظام بلاك بورد</vt:lpstr>
      <vt:lpstr>نشاط جماعى (4)</vt:lpstr>
      <vt:lpstr>ايجابيات طريقة التعلم الالكتروني</vt:lpstr>
      <vt:lpstr>سلبيات طريقة التعلم الالكترونية</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c:creator>
  <cp:lastModifiedBy>Ayman Al-omeri</cp:lastModifiedBy>
  <cp:revision>65</cp:revision>
  <dcterms:created xsi:type="dcterms:W3CDTF">2014-09-12T13:54:49Z</dcterms:created>
  <dcterms:modified xsi:type="dcterms:W3CDTF">2015-02-16T14:34:23Z</dcterms:modified>
</cp:coreProperties>
</file>