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7"/>
  </p:notesMasterIdLst>
  <p:sldIdLst>
    <p:sldId id="299" r:id="rId2"/>
    <p:sldId id="310" r:id="rId3"/>
    <p:sldId id="311" r:id="rId4"/>
    <p:sldId id="272" r:id="rId5"/>
    <p:sldId id="326" r:id="rId6"/>
    <p:sldId id="291" r:id="rId7"/>
    <p:sldId id="323" r:id="rId8"/>
    <p:sldId id="329" r:id="rId9"/>
    <p:sldId id="324" r:id="rId10"/>
    <p:sldId id="330" r:id="rId11"/>
    <p:sldId id="328" r:id="rId12"/>
    <p:sldId id="301" r:id="rId13"/>
    <p:sldId id="295" r:id="rId14"/>
    <p:sldId id="331" r:id="rId15"/>
    <p:sldId id="296" r:id="rId16"/>
    <p:sldId id="341" r:id="rId17"/>
    <p:sldId id="315" r:id="rId18"/>
    <p:sldId id="317" r:id="rId19"/>
    <p:sldId id="339" r:id="rId20"/>
    <p:sldId id="297" r:id="rId21"/>
    <p:sldId id="344" r:id="rId22"/>
    <p:sldId id="280" r:id="rId23"/>
    <p:sldId id="281" r:id="rId24"/>
    <p:sldId id="333" r:id="rId25"/>
    <p:sldId id="282" r:id="rId26"/>
    <p:sldId id="332" r:id="rId27"/>
    <p:sldId id="316" r:id="rId28"/>
    <p:sldId id="283" r:id="rId29"/>
    <p:sldId id="334" r:id="rId30"/>
    <p:sldId id="284" r:id="rId31"/>
    <p:sldId id="285" r:id="rId32"/>
    <p:sldId id="312" r:id="rId33"/>
    <p:sldId id="335" r:id="rId34"/>
    <p:sldId id="325" r:id="rId35"/>
    <p:sldId id="287" r:id="rId36"/>
    <p:sldId id="342" r:id="rId37"/>
    <p:sldId id="318" r:id="rId38"/>
    <p:sldId id="340" r:id="rId39"/>
    <p:sldId id="303" r:id="rId40"/>
    <p:sldId id="302" r:id="rId41"/>
    <p:sldId id="305" r:id="rId42"/>
    <p:sldId id="306" r:id="rId43"/>
    <p:sldId id="307" r:id="rId44"/>
    <p:sldId id="308" r:id="rId45"/>
    <p:sldId id="343" r:id="rId4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0F"/>
    <a:srgbClr val="EDE9DE"/>
    <a:srgbClr val="E5DECE"/>
    <a:srgbClr val="FFFFFF"/>
    <a:srgbClr val="EEEAE0"/>
    <a:srgbClr val="EA5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2" d="100"/>
          <a:sy n="102"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ED403F3-695A-4BA5-BBE8-ED70B64A24D5}" type="datetimeFigureOut">
              <a:rPr lang="ar-SA" smtClean="0"/>
              <a:t>20/01/1443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4FBD168-FB94-46A4-A321-F293815A2525}" type="slidenum">
              <a:rPr lang="ar-SA" smtClean="0"/>
              <a:t>‹#›</a:t>
            </a:fld>
            <a:endParaRPr lang="ar-SA"/>
          </a:p>
        </p:txBody>
      </p:sp>
    </p:spTree>
    <p:extLst>
      <p:ext uri="{BB962C8B-B14F-4D97-AF65-F5344CB8AC3E}">
        <p14:creationId xmlns:p14="http://schemas.microsoft.com/office/powerpoint/2010/main" val="2051669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4FBD168-FB94-46A4-A321-F293815A2525}" type="slidenum">
              <a:rPr lang="ar-SA" smtClean="0"/>
              <a:t>9</a:t>
            </a:fld>
            <a:endParaRPr lang="ar-SA"/>
          </a:p>
        </p:txBody>
      </p:sp>
    </p:spTree>
    <p:extLst>
      <p:ext uri="{BB962C8B-B14F-4D97-AF65-F5344CB8AC3E}">
        <p14:creationId xmlns:p14="http://schemas.microsoft.com/office/powerpoint/2010/main" val="192919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4FBD168-FB94-46A4-A321-F293815A2525}" type="slidenum">
              <a:rPr lang="ar-SA" smtClean="0"/>
              <a:t>41</a:t>
            </a:fld>
            <a:endParaRPr lang="ar-SA"/>
          </a:p>
        </p:txBody>
      </p:sp>
    </p:spTree>
    <p:extLst>
      <p:ext uri="{BB962C8B-B14F-4D97-AF65-F5344CB8AC3E}">
        <p14:creationId xmlns:p14="http://schemas.microsoft.com/office/powerpoint/2010/main" val="75556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12444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43748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3C1086-7A33-470D-93BF-FCDFD6222BFE}" type="slidenum">
              <a:rPr lang="ar-SA" smtClean="0"/>
              <a:t>‹#›</a:t>
            </a:fld>
            <a:endParaRPr lang="ar-S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001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7AE881FF-42FD-4EE8-9828-1D351855216B}" type="datetimeFigureOut">
              <a:rPr lang="ar-SA" smtClean="0"/>
              <a:t>20/01/1443</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191932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7AE881FF-42FD-4EE8-9828-1D351855216B}" type="datetimeFigureOut">
              <a:rPr lang="ar-SA" smtClean="0"/>
              <a:t>20/01/1443</a:t>
            </a:fld>
            <a:endParaRPr lang="ar-SA"/>
          </a:p>
        </p:txBody>
      </p:sp>
      <p:sp>
        <p:nvSpPr>
          <p:cNvPr id="6" name="Footer Placeholder 5"/>
          <p:cNvSpPr>
            <a:spLocks noGrp="1"/>
          </p:cNvSpPr>
          <p:nvPr>
            <p:ph type="ftr" sz="quarter" idx="11"/>
          </p:nvPr>
        </p:nvSpPr>
        <p:spPr/>
        <p:txBody>
          <a:bodyPr/>
          <a:lstStyle/>
          <a:p>
            <a:endParaRPr lang="ar-S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3C1086-7A33-470D-93BF-FCDFD6222BFE}" type="slidenum">
              <a:rPr lang="ar-SA" smtClean="0"/>
              <a:t>‹#›</a:t>
            </a:fld>
            <a:endParaRPr lang="ar-S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185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7AE881FF-42FD-4EE8-9828-1D351855216B}" type="datetimeFigureOut">
              <a:rPr lang="ar-SA" smtClean="0"/>
              <a:t>20/01/1443</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347459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3766865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231421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27935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7AE881FF-42FD-4EE8-9828-1D351855216B}" type="datetimeFigureOut">
              <a:rPr lang="ar-SA" smtClean="0"/>
              <a:t>20/01/1443</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229323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AE881FF-42FD-4EE8-9828-1D351855216B}" type="datetimeFigureOut">
              <a:rPr lang="ar-SA" smtClean="0"/>
              <a:t>20/01/1443</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243686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AE881FF-42FD-4EE8-9828-1D351855216B}" type="datetimeFigureOut">
              <a:rPr lang="ar-SA" smtClean="0"/>
              <a:t>20/01/1443</a:t>
            </a:fld>
            <a:endParaRPr lang="ar-SA"/>
          </a:p>
        </p:txBody>
      </p:sp>
      <p:sp>
        <p:nvSpPr>
          <p:cNvPr id="8" name="Footer Placeholder 7"/>
          <p:cNvSpPr>
            <a:spLocks noGrp="1"/>
          </p:cNvSpPr>
          <p:nvPr>
            <p:ph type="ftr" sz="quarter" idx="11"/>
          </p:nvPr>
        </p:nvSpPr>
        <p:spPr/>
        <p:txBody>
          <a:bodyPr/>
          <a:lstStyle/>
          <a:p>
            <a:endParaRPr lang="ar-S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263474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7AE881FF-42FD-4EE8-9828-1D351855216B}" type="datetimeFigureOut">
              <a:rPr lang="ar-SA" smtClean="0"/>
              <a:t>20/01/1443</a:t>
            </a:fld>
            <a:endParaRPr lang="ar-SA"/>
          </a:p>
        </p:txBody>
      </p:sp>
      <p:sp>
        <p:nvSpPr>
          <p:cNvPr id="4" name="Footer Placeholder 3"/>
          <p:cNvSpPr>
            <a:spLocks noGrp="1"/>
          </p:cNvSpPr>
          <p:nvPr>
            <p:ph type="ftr" sz="quarter" idx="11"/>
          </p:nvPr>
        </p:nvSpPr>
        <p:spPr/>
        <p:txBody>
          <a:bodyPr/>
          <a:lstStyle/>
          <a:p>
            <a:endParaRPr lang="ar-S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101778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881FF-42FD-4EE8-9828-1D351855216B}" type="datetimeFigureOut">
              <a:rPr lang="ar-SA" smtClean="0"/>
              <a:t>20/01/1443</a:t>
            </a:fld>
            <a:endParaRPr lang="ar-SA"/>
          </a:p>
        </p:txBody>
      </p:sp>
      <p:sp>
        <p:nvSpPr>
          <p:cNvPr id="3" name="Footer Placeholder 2"/>
          <p:cNvSpPr>
            <a:spLocks noGrp="1"/>
          </p:cNvSpPr>
          <p:nvPr>
            <p:ph type="ftr" sz="quarter" idx="11"/>
          </p:nvPr>
        </p:nvSpPr>
        <p:spPr/>
        <p:txBody>
          <a:bodyPr/>
          <a:lstStyle/>
          <a:p>
            <a:endParaRPr lang="ar-S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67718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7AE881FF-42FD-4EE8-9828-1D351855216B}" type="datetimeFigureOut">
              <a:rPr lang="ar-SA" smtClean="0"/>
              <a:t>20/01/1443</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58992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7AE881FF-42FD-4EE8-9828-1D351855216B}" type="datetimeFigureOut">
              <a:rPr lang="ar-SA" smtClean="0"/>
              <a:t>20/01/1443</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3C1086-7A33-470D-93BF-FCDFD6222BFE}" type="slidenum">
              <a:rPr lang="ar-SA" smtClean="0"/>
              <a:t>‹#›</a:t>
            </a:fld>
            <a:endParaRPr lang="ar-SA"/>
          </a:p>
        </p:txBody>
      </p:sp>
    </p:spTree>
    <p:extLst>
      <p:ext uri="{BB962C8B-B14F-4D97-AF65-F5344CB8AC3E}">
        <p14:creationId xmlns:p14="http://schemas.microsoft.com/office/powerpoint/2010/main" val="279588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E5DECE"/>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E881FF-42FD-4EE8-9828-1D351855216B}" type="datetimeFigureOut">
              <a:rPr lang="ar-SA" smtClean="0"/>
              <a:t>20/01/1443</a:t>
            </a:fld>
            <a:endParaRPr lang="ar-S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C3C1086-7A33-470D-93BF-FCDFD6222BFE}" type="slidenum">
              <a:rPr lang="ar-SA" smtClean="0"/>
              <a:t>‹#›</a:t>
            </a:fld>
            <a:endParaRPr lang="ar-SA"/>
          </a:p>
        </p:txBody>
      </p:sp>
    </p:spTree>
    <p:extLst>
      <p:ext uri="{BB962C8B-B14F-4D97-AF65-F5344CB8AC3E}">
        <p14:creationId xmlns:p14="http://schemas.microsoft.com/office/powerpoint/2010/main" val="2388936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gif"/><Relationship Id="rId10" Type="http://schemas.openxmlformats.org/officeDocument/2006/relationships/image" Target="../media/image10.png"/><Relationship Id="rId4" Type="http://schemas.openxmlformats.org/officeDocument/2006/relationships/image" Target="../media/image29.gif"/><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2.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2.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0.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7E96862-79F7-4A92-9D91-573399637C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84721"/>
          </a:xfrm>
          <a:prstGeom prst="rect">
            <a:avLst/>
          </a:prstGeom>
        </p:spPr>
      </p:pic>
    </p:spTree>
    <p:extLst>
      <p:ext uri="{BB962C8B-B14F-4D97-AF65-F5344CB8AC3E}">
        <p14:creationId xmlns:p14="http://schemas.microsoft.com/office/powerpoint/2010/main" val="5440116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صورة 85">
            <a:extLst>
              <a:ext uri="{FF2B5EF4-FFF2-40B4-BE49-F238E27FC236}">
                <a16:creationId xmlns:a16="http://schemas.microsoft.com/office/drawing/2014/main" id="{7D73CBBC-3E62-40BC-AE26-6DB79BE42E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48506" y="-25759"/>
            <a:ext cx="1296473" cy="3142445"/>
          </a:xfrm>
          <a:prstGeom prst="rect">
            <a:avLst/>
          </a:prstGeom>
        </p:spPr>
      </p:pic>
      <p:pic>
        <p:nvPicPr>
          <p:cNvPr id="87" name="صورة 86">
            <a:extLst>
              <a:ext uri="{FF2B5EF4-FFF2-40B4-BE49-F238E27FC236}">
                <a16:creationId xmlns:a16="http://schemas.microsoft.com/office/drawing/2014/main" id="{8E23D526-0B13-4EAF-A51D-827AAA9752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3650" y="-25759"/>
            <a:ext cx="1184856" cy="3142445"/>
          </a:xfrm>
          <a:prstGeom prst="rect">
            <a:avLst/>
          </a:prstGeom>
        </p:spPr>
      </p:pic>
      <p:pic>
        <p:nvPicPr>
          <p:cNvPr id="88" name="صورة 87">
            <a:extLst>
              <a:ext uri="{FF2B5EF4-FFF2-40B4-BE49-F238E27FC236}">
                <a16:creationId xmlns:a16="http://schemas.microsoft.com/office/drawing/2014/main" id="{F3F8EA9D-8A13-45D8-A379-A3D79024C4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6220" y="296214"/>
            <a:ext cx="1017430" cy="2768958"/>
          </a:xfrm>
          <a:prstGeom prst="rect">
            <a:avLst/>
          </a:prstGeom>
        </p:spPr>
      </p:pic>
      <p:pic>
        <p:nvPicPr>
          <p:cNvPr id="89" name="صورة 88">
            <a:extLst>
              <a:ext uri="{FF2B5EF4-FFF2-40B4-BE49-F238E27FC236}">
                <a16:creationId xmlns:a16="http://schemas.microsoft.com/office/drawing/2014/main" id="{52554252-7E1E-4918-AF9F-CAB7C78B00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60111" y="1197732"/>
            <a:ext cx="1182727" cy="3139712"/>
          </a:xfrm>
          <a:prstGeom prst="rect">
            <a:avLst/>
          </a:prstGeom>
        </p:spPr>
      </p:pic>
      <p:pic>
        <p:nvPicPr>
          <p:cNvPr id="90" name="صورة 89">
            <a:extLst>
              <a:ext uri="{FF2B5EF4-FFF2-40B4-BE49-F238E27FC236}">
                <a16:creationId xmlns:a16="http://schemas.microsoft.com/office/drawing/2014/main" id="{874422DB-2D6C-4F5D-8D3F-3F990E8CB3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5525" y="1481274"/>
            <a:ext cx="1279301" cy="3142445"/>
          </a:xfrm>
          <a:prstGeom prst="rect">
            <a:avLst/>
          </a:prstGeom>
        </p:spPr>
      </p:pic>
      <p:pic>
        <p:nvPicPr>
          <p:cNvPr id="91" name="صورة 90">
            <a:extLst>
              <a:ext uri="{FF2B5EF4-FFF2-40B4-BE49-F238E27FC236}">
                <a16:creationId xmlns:a16="http://schemas.microsoft.com/office/drawing/2014/main" id="{8B9DA637-84E1-418E-871F-B139F46753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305299" y="1558339"/>
            <a:ext cx="1296473" cy="3142445"/>
          </a:xfrm>
          <a:prstGeom prst="rect">
            <a:avLst/>
          </a:prstGeom>
        </p:spPr>
      </p:pic>
      <p:pic>
        <p:nvPicPr>
          <p:cNvPr id="92" name="صورة 91">
            <a:extLst>
              <a:ext uri="{FF2B5EF4-FFF2-40B4-BE49-F238E27FC236}">
                <a16:creationId xmlns:a16="http://schemas.microsoft.com/office/drawing/2014/main" id="{F11720B7-B98C-44CE-907F-29553252A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16660" y="1558339"/>
            <a:ext cx="1184856" cy="3142445"/>
          </a:xfrm>
          <a:prstGeom prst="rect">
            <a:avLst/>
          </a:prstGeom>
        </p:spPr>
      </p:pic>
      <p:pic>
        <p:nvPicPr>
          <p:cNvPr id="93" name="صورة 92">
            <a:extLst>
              <a:ext uri="{FF2B5EF4-FFF2-40B4-BE49-F238E27FC236}">
                <a16:creationId xmlns:a16="http://schemas.microsoft.com/office/drawing/2014/main" id="{F404BFE1-BD48-45C1-A062-7C87E9C639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615391" y="1668017"/>
            <a:ext cx="1017430" cy="2768958"/>
          </a:xfrm>
          <a:prstGeom prst="rect">
            <a:avLst/>
          </a:prstGeom>
        </p:spPr>
      </p:pic>
      <p:pic>
        <p:nvPicPr>
          <p:cNvPr id="94" name="صورة 93">
            <a:extLst>
              <a:ext uri="{FF2B5EF4-FFF2-40B4-BE49-F238E27FC236}">
                <a16:creationId xmlns:a16="http://schemas.microsoft.com/office/drawing/2014/main" id="{47252FD6-6C47-46AF-98A0-434328F08B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1013121" y="2498499"/>
            <a:ext cx="1182727" cy="3139712"/>
          </a:xfrm>
          <a:prstGeom prst="rect">
            <a:avLst/>
          </a:prstGeom>
        </p:spPr>
      </p:pic>
      <p:pic>
        <p:nvPicPr>
          <p:cNvPr id="95" name="صورة 94">
            <a:extLst>
              <a:ext uri="{FF2B5EF4-FFF2-40B4-BE49-F238E27FC236}">
                <a16:creationId xmlns:a16="http://schemas.microsoft.com/office/drawing/2014/main" id="{971917D9-E0FA-48E5-B214-D670F4AA7CE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3243323" y="3052496"/>
            <a:ext cx="1279301" cy="3142445"/>
          </a:xfrm>
          <a:prstGeom prst="rect">
            <a:avLst/>
          </a:prstGeom>
        </p:spPr>
      </p:pic>
      <p:pic>
        <p:nvPicPr>
          <p:cNvPr id="96" name="صورة 95">
            <a:extLst>
              <a:ext uri="{FF2B5EF4-FFF2-40B4-BE49-F238E27FC236}">
                <a16:creationId xmlns:a16="http://schemas.microsoft.com/office/drawing/2014/main" id="{E846608F-C9C5-49AE-9171-C6937729EC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7416" y="3870102"/>
            <a:ext cx="1296473" cy="3142445"/>
          </a:xfrm>
          <a:prstGeom prst="rect">
            <a:avLst/>
          </a:prstGeom>
        </p:spPr>
      </p:pic>
      <p:pic>
        <p:nvPicPr>
          <p:cNvPr id="97" name="صورة 96">
            <a:extLst>
              <a:ext uri="{FF2B5EF4-FFF2-40B4-BE49-F238E27FC236}">
                <a16:creationId xmlns:a16="http://schemas.microsoft.com/office/drawing/2014/main" id="{FF2B2760-069D-4AA4-A447-814F8AA234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130" y="4192075"/>
            <a:ext cx="1017430" cy="2768958"/>
          </a:xfrm>
          <a:prstGeom prst="rect">
            <a:avLst/>
          </a:prstGeom>
        </p:spPr>
      </p:pic>
      <p:pic>
        <p:nvPicPr>
          <p:cNvPr id="98" name="صورة 97">
            <a:extLst>
              <a:ext uri="{FF2B5EF4-FFF2-40B4-BE49-F238E27FC236}">
                <a16:creationId xmlns:a16="http://schemas.microsoft.com/office/drawing/2014/main" id="{B4E7DB31-2D09-4F76-BA7C-5315F9AF9A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80384" y="3801119"/>
            <a:ext cx="1182727" cy="3139712"/>
          </a:xfrm>
          <a:prstGeom prst="rect">
            <a:avLst/>
          </a:prstGeom>
        </p:spPr>
      </p:pic>
      <p:pic>
        <p:nvPicPr>
          <p:cNvPr id="99" name="صورة 98">
            <a:extLst>
              <a:ext uri="{FF2B5EF4-FFF2-40B4-BE49-F238E27FC236}">
                <a16:creationId xmlns:a16="http://schemas.microsoft.com/office/drawing/2014/main" id="{A51924EE-FDC6-4EBA-9CDF-DDFBB41834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36764" y="3464032"/>
            <a:ext cx="1182727" cy="3139712"/>
          </a:xfrm>
          <a:prstGeom prst="rect">
            <a:avLst/>
          </a:prstGeom>
        </p:spPr>
      </p:pic>
      <p:sp>
        <p:nvSpPr>
          <p:cNvPr id="100" name="مربع نص 99">
            <a:extLst>
              <a:ext uri="{FF2B5EF4-FFF2-40B4-BE49-F238E27FC236}">
                <a16:creationId xmlns:a16="http://schemas.microsoft.com/office/drawing/2014/main" id="{46E4DF3E-24EC-4E64-A8DF-2E02D525B4D7}"/>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14</a:t>
            </a:r>
          </a:p>
        </p:txBody>
      </p:sp>
      <p:pic>
        <p:nvPicPr>
          <p:cNvPr id="101" name="صورة 100">
            <a:extLst>
              <a:ext uri="{FF2B5EF4-FFF2-40B4-BE49-F238E27FC236}">
                <a16:creationId xmlns:a16="http://schemas.microsoft.com/office/drawing/2014/main" id="{36EFEAAD-A6A4-44B4-83A8-7B5E1FEDE65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102" name="صورة 101">
            <a:extLst>
              <a:ext uri="{FF2B5EF4-FFF2-40B4-BE49-F238E27FC236}">
                <a16:creationId xmlns:a16="http://schemas.microsoft.com/office/drawing/2014/main" id="{E52597B7-DCE2-48E1-8407-08A8A261173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03" name="صورة 102">
            <a:extLst>
              <a:ext uri="{FF2B5EF4-FFF2-40B4-BE49-F238E27FC236}">
                <a16:creationId xmlns:a16="http://schemas.microsoft.com/office/drawing/2014/main" id="{E4F2452C-3886-49A6-9855-DF00CD26E24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04" name="مربع نص 103">
            <a:extLst>
              <a:ext uri="{FF2B5EF4-FFF2-40B4-BE49-F238E27FC236}">
                <a16:creationId xmlns:a16="http://schemas.microsoft.com/office/drawing/2014/main" id="{72AC50C6-F2B7-4287-B597-A63306F9C9AB}"/>
              </a:ext>
            </a:extLst>
          </p:cNvPr>
          <p:cNvSpPr txBox="1"/>
          <p:nvPr/>
        </p:nvSpPr>
        <p:spPr>
          <a:xfrm>
            <a:off x="7662929" y="698341"/>
            <a:ext cx="3579353"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05" name="شكل بيضاوي 104">
            <a:extLst>
              <a:ext uri="{FF2B5EF4-FFF2-40B4-BE49-F238E27FC236}">
                <a16:creationId xmlns:a16="http://schemas.microsoft.com/office/drawing/2014/main" id="{C4BED453-190E-4FE1-8C5F-E5C2DB8A22AC}"/>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06" name="مربع نص 105">
            <a:extLst>
              <a:ext uri="{FF2B5EF4-FFF2-40B4-BE49-F238E27FC236}">
                <a16:creationId xmlns:a16="http://schemas.microsoft.com/office/drawing/2014/main" id="{E235E56A-91D0-459B-8F66-1657092ED4E6}"/>
              </a:ext>
            </a:extLst>
          </p:cNvPr>
          <p:cNvSpPr txBox="1"/>
          <p:nvPr/>
        </p:nvSpPr>
        <p:spPr>
          <a:xfrm>
            <a:off x="6703461" y="1331601"/>
            <a:ext cx="5488539" cy="3323987"/>
          </a:xfrm>
          <a:prstGeom prst="rect">
            <a:avLst/>
          </a:prstGeom>
          <a:noFill/>
        </p:spPr>
        <p:txBody>
          <a:bodyPr wrap="square" rtlCol="1">
            <a:spAutoFit/>
          </a:bodyPr>
          <a:lstStyle/>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وتتابع على حكمها </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خليفة</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واستمــرت لمــدة </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91عامـا</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حيث </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انتهت 132هـ</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وكان آخر خلفائها هو </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مروان بن محمد</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3282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anim calcmode="lin" valueType="num">
                                      <p:cBhvr>
                                        <p:cTn id="8" dur="10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500"/>
                                        <p:tgtEl>
                                          <p:spTgt spid="9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500"/>
                                        <p:tgtEl>
                                          <p:spTgt spid="94"/>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500"/>
                                        <p:tgtEl>
                                          <p:spTgt spid="98"/>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500"/>
                                        <p:tgtEl>
                                          <p:spTgt spid="97"/>
                                        </p:tgtEl>
                                      </p:cBhvr>
                                    </p:animEffect>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106">
                                            <p:txEl>
                                              <p:pRg st="2" end="2"/>
                                            </p:txEl>
                                          </p:spTgt>
                                        </p:tgtEl>
                                        <p:attrNameLst>
                                          <p:attrName>style.visibility</p:attrName>
                                        </p:attrNameLst>
                                      </p:cBhvr>
                                      <p:to>
                                        <p:strVal val="visible"/>
                                      </p:to>
                                    </p:set>
                                    <p:animEffect transition="in" filter="fade">
                                      <p:cBhvr>
                                        <p:cTn id="71" dur="1000"/>
                                        <p:tgtEl>
                                          <p:spTgt spid="106">
                                            <p:txEl>
                                              <p:pRg st="2" end="2"/>
                                            </p:txEl>
                                          </p:spTgt>
                                        </p:tgtEl>
                                      </p:cBhvr>
                                    </p:animEffect>
                                    <p:anim calcmode="lin" valueType="num">
                                      <p:cBhvr>
                                        <p:cTn id="72" dur="10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06">
                                            <p:txEl>
                                              <p:pRg st="2" end="2"/>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106">
                                            <p:txEl>
                                              <p:pRg st="4" end="4"/>
                                            </p:txEl>
                                          </p:spTgt>
                                        </p:tgtEl>
                                        <p:attrNameLst>
                                          <p:attrName>style.visibility</p:attrName>
                                        </p:attrNameLst>
                                      </p:cBhvr>
                                      <p:to>
                                        <p:strVal val="visible"/>
                                      </p:to>
                                    </p:set>
                                    <p:animEffect transition="in" filter="fade">
                                      <p:cBhvr>
                                        <p:cTn id="79" dur="1000"/>
                                        <p:tgtEl>
                                          <p:spTgt spid="106">
                                            <p:txEl>
                                              <p:pRg st="4" end="4"/>
                                            </p:txEl>
                                          </p:spTgt>
                                        </p:tgtEl>
                                      </p:cBhvr>
                                    </p:animEffect>
                                    <p:anim calcmode="lin" valueType="num">
                                      <p:cBhvr>
                                        <p:cTn id="80" dur="1000" fill="hold"/>
                                        <p:tgtEl>
                                          <p:spTgt spid="106">
                                            <p:txEl>
                                              <p:pRg st="4" end="4"/>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06">
                                            <p:txEl>
                                              <p:pRg st="4" end="4"/>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nodeType="clickEffect">
                                  <p:stCondLst>
                                    <p:cond delay="0"/>
                                  </p:stCondLst>
                                  <p:childTnLst>
                                    <p:set>
                                      <p:cBhvr>
                                        <p:cTn id="86" dur="1" fill="hold">
                                          <p:stCondLst>
                                            <p:cond delay="0"/>
                                          </p:stCondLst>
                                        </p:cTn>
                                        <p:tgtEl>
                                          <p:spTgt spid="106">
                                            <p:txEl>
                                              <p:pRg st="6" end="6"/>
                                            </p:txEl>
                                          </p:spTgt>
                                        </p:tgtEl>
                                        <p:attrNameLst>
                                          <p:attrName>style.visibility</p:attrName>
                                        </p:attrNameLst>
                                      </p:cBhvr>
                                      <p:to>
                                        <p:strVal val="visible"/>
                                      </p:to>
                                    </p:set>
                                    <p:animEffect transition="in" filter="fade">
                                      <p:cBhvr>
                                        <p:cTn id="87" dur="1000"/>
                                        <p:tgtEl>
                                          <p:spTgt spid="106">
                                            <p:txEl>
                                              <p:pRg st="6" end="6"/>
                                            </p:txEl>
                                          </p:spTgt>
                                        </p:tgtEl>
                                      </p:cBhvr>
                                    </p:animEffect>
                                    <p:anim calcmode="lin" valueType="num">
                                      <p:cBhvr>
                                        <p:cTn id="88" dur="1000" fill="hold"/>
                                        <p:tgtEl>
                                          <p:spTgt spid="106">
                                            <p:txEl>
                                              <p:pRg st="6" end="6"/>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106">
                                            <p:txEl>
                                              <p:pRg st="6" end="6"/>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6">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صورة 80">
            <a:extLst>
              <a:ext uri="{FF2B5EF4-FFF2-40B4-BE49-F238E27FC236}">
                <a16:creationId xmlns:a16="http://schemas.microsoft.com/office/drawing/2014/main" id="{B20FCC24-6A0B-437F-928A-DBA834CA7F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165" b="88963"/>
          <a:stretch/>
        </p:blipFill>
        <p:spPr>
          <a:xfrm>
            <a:off x="7093002" y="1794090"/>
            <a:ext cx="2877541" cy="627138"/>
          </a:xfrm>
          <a:prstGeom prst="rect">
            <a:avLst/>
          </a:prstGeom>
        </p:spPr>
      </p:pic>
      <p:pic>
        <p:nvPicPr>
          <p:cNvPr id="82" name="صورة 81">
            <a:extLst>
              <a:ext uri="{FF2B5EF4-FFF2-40B4-BE49-F238E27FC236}">
                <a16:creationId xmlns:a16="http://schemas.microsoft.com/office/drawing/2014/main" id="{C5C4F75F-3C03-44CA-BCFC-4816E606D8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165" t="11094" b="70714"/>
          <a:stretch/>
        </p:blipFill>
        <p:spPr>
          <a:xfrm>
            <a:off x="7093002" y="2424319"/>
            <a:ext cx="2877541" cy="1033661"/>
          </a:xfrm>
          <a:prstGeom prst="rect">
            <a:avLst/>
          </a:prstGeom>
        </p:spPr>
      </p:pic>
      <p:pic>
        <p:nvPicPr>
          <p:cNvPr id="83" name="صورة 82">
            <a:extLst>
              <a:ext uri="{FF2B5EF4-FFF2-40B4-BE49-F238E27FC236}">
                <a16:creationId xmlns:a16="http://schemas.microsoft.com/office/drawing/2014/main" id="{4677206C-313B-425B-B2AD-891BB4B10D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6264" t="29284" r="5471" b="51450"/>
          <a:stretch/>
        </p:blipFill>
        <p:spPr>
          <a:xfrm>
            <a:off x="5400537" y="3457980"/>
            <a:ext cx="4104726" cy="1094704"/>
          </a:xfrm>
          <a:prstGeom prst="rect">
            <a:avLst/>
          </a:prstGeom>
        </p:spPr>
      </p:pic>
      <p:pic>
        <p:nvPicPr>
          <p:cNvPr id="84" name="صورة 83">
            <a:extLst>
              <a:ext uri="{FF2B5EF4-FFF2-40B4-BE49-F238E27FC236}">
                <a16:creationId xmlns:a16="http://schemas.microsoft.com/office/drawing/2014/main" id="{F6CA5EA7-6BFC-442F-98FF-B0932B226A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26" t="48515" r="18984" b="34391"/>
          <a:stretch/>
        </p:blipFill>
        <p:spPr>
          <a:xfrm>
            <a:off x="5660855" y="4550695"/>
            <a:ext cx="2695164" cy="971281"/>
          </a:xfrm>
          <a:prstGeom prst="rect">
            <a:avLst/>
          </a:prstGeom>
        </p:spPr>
      </p:pic>
      <p:pic>
        <p:nvPicPr>
          <p:cNvPr id="85" name="صورة 84">
            <a:extLst>
              <a:ext uri="{FF2B5EF4-FFF2-40B4-BE49-F238E27FC236}">
                <a16:creationId xmlns:a16="http://schemas.microsoft.com/office/drawing/2014/main" id="{67E54DAF-F093-46C9-AACF-35AD31978C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5235" r="18984" b="10877"/>
          <a:stretch/>
        </p:blipFill>
        <p:spPr>
          <a:xfrm>
            <a:off x="1465886" y="5500692"/>
            <a:ext cx="6890133" cy="1357308"/>
          </a:xfrm>
          <a:prstGeom prst="rect">
            <a:avLst/>
          </a:prstGeom>
        </p:spPr>
      </p:pic>
      <p:grpSp>
        <p:nvGrpSpPr>
          <p:cNvPr id="65" name="مجموعة 64">
            <a:extLst>
              <a:ext uri="{FF2B5EF4-FFF2-40B4-BE49-F238E27FC236}">
                <a16:creationId xmlns:a16="http://schemas.microsoft.com/office/drawing/2014/main" id="{42C59128-331E-4CF6-80D3-D42F27DEDDD6}"/>
              </a:ext>
            </a:extLst>
          </p:cNvPr>
          <p:cNvGrpSpPr/>
          <p:nvPr/>
        </p:nvGrpSpPr>
        <p:grpSpPr>
          <a:xfrm>
            <a:off x="6960160" y="2128038"/>
            <a:ext cx="626907" cy="599420"/>
            <a:chOff x="9623802" y="4826157"/>
            <a:chExt cx="537103" cy="599419"/>
          </a:xfrm>
        </p:grpSpPr>
        <p:sp>
          <p:nvSpPr>
            <p:cNvPr id="66" name="Circle: Hollow 238">
              <a:extLst>
                <a:ext uri="{FF2B5EF4-FFF2-40B4-BE49-F238E27FC236}">
                  <a16:creationId xmlns:a16="http://schemas.microsoft.com/office/drawing/2014/main" id="{96903912-5B16-4AA4-B08A-6E355BA63B14}"/>
                </a:ext>
              </a:extLst>
            </p:cNvPr>
            <p:cNvSpPr/>
            <p:nvPr/>
          </p:nvSpPr>
          <p:spPr>
            <a:xfrm>
              <a:off x="9726580" y="4940860"/>
              <a:ext cx="331547" cy="370014"/>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7" name="Circle: Hollow 239">
              <a:extLst>
                <a:ext uri="{FF2B5EF4-FFF2-40B4-BE49-F238E27FC236}">
                  <a16:creationId xmlns:a16="http://schemas.microsoft.com/office/drawing/2014/main" id="{22A70DBA-2FB2-4150-9D3B-CBE17F7EFDEF}"/>
                </a:ext>
              </a:extLst>
            </p:cNvPr>
            <p:cNvSpPr/>
            <p:nvPr/>
          </p:nvSpPr>
          <p:spPr>
            <a:xfrm>
              <a:off x="9623802" y="4826157"/>
              <a:ext cx="537103" cy="599419"/>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8" name="Oval 237">
              <a:extLst>
                <a:ext uri="{FF2B5EF4-FFF2-40B4-BE49-F238E27FC236}">
                  <a16:creationId xmlns:a16="http://schemas.microsoft.com/office/drawing/2014/main" id="{E3237B95-F7D5-423E-9E3B-2B3DEF71C31E}"/>
                </a:ext>
              </a:extLst>
            </p:cNvPr>
            <p:cNvSpPr/>
            <p:nvPr/>
          </p:nvSpPr>
          <p:spPr>
            <a:xfrm>
              <a:off x="9818676" y="5043641"/>
              <a:ext cx="147354" cy="16445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9" name="Group 5">
            <a:extLst>
              <a:ext uri="{FF2B5EF4-FFF2-40B4-BE49-F238E27FC236}">
                <a16:creationId xmlns:a16="http://schemas.microsoft.com/office/drawing/2014/main" id="{5C538E44-2B48-4F87-8AE0-20FE521A5D17}"/>
              </a:ext>
            </a:extLst>
          </p:cNvPr>
          <p:cNvGrpSpPr/>
          <p:nvPr/>
        </p:nvGrpSpPr>
        <p:grpSpPr>
          <a:xfrm rot="5400000">
            <a:off x="9149009" y="3133826"/>
            <a:ext cx="548056" cy="599416"/>
            <a:chOff x="4732489" y="7012005"/>
            <a:chExt cx="537103" cy="599419"/>
          </a:xfrm>
        </p:grpSpPr>
        <p:sp>
          <p:nvSpPr>
            <p:cNvPr id="70" name="Oval 210">
              <a:extLst>
                <a:ext uri="{FF2B5EF4-FFF2-40B4-BE49-F238E27FC236}">
                  <a16:creationId xmlns:a16="http://schemas.microsoft.com/office/drawing/2014/main" id="{DCFE1A29-8A4E-4447-8889-3ADD536F0DB2}"/>
                </a:ext>
              </a:extLst>
            </p:cNvPr>
            <p:cNvSpPr/>
            <p:nvPr/>
          </p:nvSpPr>
          <p:spPr>
            <a:xfrm>
              <a:off x="4927364" y="7229489"/>
              <a:ext cx="147354" cy="16445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Circle: Hollow 211">
              <a:extLst>
                <a:ext uri="{FF2B5EF4-FFF2-40B4-BE49-F238E27FC236}">
                  <a16:creationId xmlns:a16="http://schemas.microsoft.com/office/drawing/2014/main" id="{20865B9D-2349-423E-8A0B-07EE23DD95C0}"/>
                </a:ext>
              </a:extLst>
            </p:cNvPr>
            <p:cNvSpPr/>
            <p:nvPr/>
          </p:nvSpPr>
          <p:spPr>
            <a:xfrm>
              <a:off x="4835267" y="7126708"/>
              <a:ext cx="331547" cy="370014"/>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2" name="Circle: Hollow 212">
              <a:extLst>
                <a:ext uri="{FF2B5EF4-FFF2-40B4-BE49-F238E27FC236}">
                  <a16:creationId xmlns:a16="http://schemas.microsoft.com/office/drawing/2014/main" id="{779A5A20-6A71-420B-A84D-F079D4E7546A}"/>
                </a:ext>
              </a:extLst>
            </p:cNvPr>
            <p:cNvSpPr/>
            <p:nvPr/>
          </p:nvSpPr>
          <p:spPr>
            <a:xfrm>
              <a:off x="4732489" y="7012005"/>
              <a:ext cx="537103" cy="599419"/>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grpSp>
        <p:nvGrpSpPr>
          <p:cNvPr id="73" name="مجموعة 72">
            <a:extLst>
              <a:ext uri="{FF2B5EF4-FFF2-40B4-BE49-F238E27FC236}">
                <a16:creationId xmlns:a16="http://schemas.microsoft.com/office/drawing/2014/main" id="{F01936A0-C09A-4426-AAFD-3D94F6F53922}"/>
              </a:ext>
            </a:extLst>
          </p:cNvPr>
          <p:cNvGrpSpPr/>
          <p:nvPr/>
        </p:nvGrpSpPr>
        <p:grpSpPr>
          <a:xfrm>
            <a:off x="5452051" y="4265026"/>
            <a:ext cx="575497" cy="600970"/>
            <a:chOff x="5736963" y="4856170"/>
            <a:chExt cx="537103" cy="599419"/>
          </a:xfrm>
        </p:grpSpPr>
        <p:sp>
          <p:nvSpPr>
            <p:cNvPr id="74" name="Circle: Hollow 250">
              <a:extLst>
                <a:ext uri="{FF2B5EF4-FFF2-40B4-BE49-F238E27FC236}">
                  <a16:creationId xmlns:a16="http://schemas.microsoft.com/office/drawing/2014/main" id="{C0AA4971-CE15-464A-AAF5-821A59C55C22}"/>
                </a:ext>
              </a:extLst>
            </p:cNvPr>
            <p:cNvSpPr/>
            <p:nvPr/>
          </p:nvSpPr>
          <p:spPr>
            <a:xfrm rot="10800000">
              <a:off x="5839741" y="4970872"/>
              <a:ext cx="331547" cy="370014"/>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5" name="Oval 249">
              <a:extLst>
                <a:ext uri="{FF2B5EF4-FFF2-40B4-BE49-F238E27FC236}">
                  <a16:creationId xmlns:a16="http://schemas.microsoft.com/office/drawing/2014/main" id="{54986403-5A8A-4E5F-B532-9B22613D9A9A}"/>
                </a:ext>
              </a:extLst>
            </p:cNvPr>
            <p:cNvSpPr/>
            <p:nvPr/>
          </p:nvSpPr>
          <p:spPr>
            <a:xfrm rot="10800000">
              <a:off x="5931837" y="5073655"/>
              <a:ext cx="147354" cy="16445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6" name="Circle: Hollow 251">
              <a:extLst>
                <a:ext uri="{FF2B5EF4-FFF2-40B4-BE49-F238E27FC236}">
                  <a16:creationId xmlns:a16="http://schemas.microsoft.com/office/drawing/2014/main" id="{874606D3-A50E-446C-BB17-B7C1A2A03CC7}"/>
                </a:ext>
              </a:extLst>
            </p:cNvPr>
            <p:cNvSpPr/>
            <p:nvPr/>
          </p:nvSpPr>
          <p:spPr>
            <a:xfrm rot="10800000">
              <a:off x="5736963" y="4856170"/>
              <a:ext cx="537103" cy="599419"/>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grpSp>
        <p:nvGrpSpPr>
          <p:cNvPr id="77" name="مجموعة 76">
            <a:extLst>
              <a:ext uri="{FF2B5EF4-FFF2-40B4-BE49-F238E27FC236}">
                <a16:creationId xmlns:a16="http://schemas.microsoft.com/office/drawing/2014/main" id="{EDB4FD67-AB07-4F39-809D-5C7D53166193}"/>
              </a:ext>
            </a:extLst>
          </p:cNvPr>
          <p:cNvGrpSpPr/>
          <p:nvPr/>
        </p:nvGrpSpPr>
        <p:grpSpPr>
          <a:xfrm>
            <a:off x="7888164" y="5208664"/>
            <a:ext cx="594495" cy="602889"/>
            <a:chOff x="3938004" y="4837619"/>
            <a:chExt cx="537103" cy="599419"/>
          </a:xfrm>
        </p:grpSpPr>
        <p:sp>
          <p:nvSpPr>
            <p:cNvPr id="78" name="Circle: Hollow 258">
              <a:extLst>
                <a:ext uri="{FF2B5EF4-FFF2-40B4-BE49-F238E27FC236}">
                  <a16:creationId xmlns:a16="http://schemas.microsoft.com/office/drawing/2014/main" id="{97430A1A-F755-4407-AE18-F65D1407B40B}"/>
                </a:ext>
              </a:extLst>
            </p:cNvPr>
            <p:cNvSpPr/>
            <p:nvPr/>
          </p:nvSpPr>
          <p:spPr>
            <a:xfrm>
              <a:off x="4040782" y="4952322"/>
              <a:ext cx="331547" cy="370014"/>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9" name="Oval 257">
              <a:extLst>
                <a:ext uri="{FF2B5EF4-FFF2-40B4-BE49-F238E27FC236}">
                  <a16:creationId xmlns:a16="http://schemas.microsoft.com/office/drawing/2014/main" id="{09CB6702-F1E3-4D0F-8AC9-597A06328BD6}"/>
                </a:ext>
              </a:extLst>
            </p:cNvPr>
            <p:cNvSpPr/>
            <p:nvPr/>
          </p:nvSpPr>
          <p:spPr>
            <a:xfrm>
              <a:off x="4132879" y="5055103"/>
              <a:ext cx="147354" cy="16445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Circle: Hollow 259">
              <a:extLst>
                <a:ext uri="{FF2B5EF4-FFF2-40B4-BE49-F238E27FC236}">
                  <a16:creationId xmlns:a16="http://schemas.microsoft.com/office/drawing/2014/main" id="{3AE2503C-D741-4EDF-9178-0EE3B5229CB0}"/>
                </a:ext>
              </a:extLst>
            </p:cNvPr>
            <p:cNvSpPr/>
            <p:nvPr/>
          </p:nvSpPr>
          <p:spPr>
            <a:xfrm>
              <a:off x="3938004" y="4837619"/>
              <a:ext cx="537103" cy="599419"/>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38" name="صورة 37">
            <a:extLst>
              <a:ext uri="{FF2B5EF4-FFF2-40B4-BE49-F238E27FC236}">
                <a16:creationId xmlns:a16="http://schemas.microsoft.com/office/drawing/2014/main" id="{48869F36-F7D8-432C-90F0-4A4C567808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7086" b="94123"/>
          <a:stretch/>
        </p:blipFill>
        <p:spPr>
          <a:xfrm>
            <a:off x="9722745" y="1794089"/>
            <a:ext cx="247798" cy="333949"/>
          </a:xfrm>
          <a:prstGeom prst="rect">
            <a:avLst/>
          </a:prstGeom>
        </p:spPr>
      </p:pic>
      <p:sp>
        <p:nvSpPr>
          <p:cNvPr id="86" name="مربع نص 85">
            <a:extLst>
              <a:ext uri="{FF2B5EF4-FFF2-40B4-BE49-F238E27FC236}">
                <a16:creationId xmlns:a16="http://schemas.microsoft.com/office/drawing/2014/main" id="{981BFCDB-C3B9-45AA-8319-CC7F8CFD199E}"/>
              </a:ext>
            </a:extLst>
          </p:cNvPr>
          <p:cNvSpPr txBox="1"/>
          <p:nvPr/>
        </p:nvSpPr>
        <p:spPr>
          <a:xfrm>
            <a:off x="9958717" y="1304101"/>
            <a:ext cx="1563576"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هجرة النبي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1هـ</a:t>
            </a: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8" name="مربع نص 87">
            <a:extLst>
              <a:ext uri="{FF2B5EF4-FFF2-40B4-BE49-F238E27FC236}">
                <a16:creationId xmlns:a16="http://schemas.microsoft.com/office/drawing/2014/main" id="{47DF24D0-C5DA-4831-9074-8C77956B6CA9}"/>
              </a:ext>
            </a:extLst>
          </p:cNvPr>
          <p:cNvSpPr txBox="1"/>
          <p:nvPr/>
        </p:nvSpPr>
        <p:spPr>
          <a:xfrm>
            <a:off x="5529424" y="1846156"/>
            <a:ext cx="1563576"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وفاة النبي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11هـ</a:t>
            </a: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مربع نص 88">
            <a:extLst>
              <a:ext uri="{FF2B5EF4-FFF2-40B4-BE49-F238E27FC236}">
                <a16:creationId xmlns:a16="http://schemas.microsoft.com/office/drawing/2014/main" id="{F143AAA8-FAC0-402C-81BA-54867850B7C7}"/>
              </a:ext>
            </a:extLst>
          </p:cNvPr>
          <p:cNvSpPr txBox="1"/>
          <p:nvPr/>
        </p:nvSpPr>
        <p:spPr>
          <a:xfrm>
            <a:off x="3219713" y="1846586"/>
            <a:ext cx="2412315"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بداية عهد الخلفاء الراشدين 11هـ</a:t>
            </a:r>
          </a:p>
        </p:txBody>
      </p:sp>
      <p:sp>
        <p:nvSpPr>
          <p:cNvPr id="90" name="مربع نص 89">
            <a:extLst>
              <a:ext uri="{FF2B5EF4-FFF2-40B4-BE49-F238E27FC236}">
                <a16:creationId xmlns:a16="http://schemas.microsoft.com/office/drawing/2014/main" id="{5E1FEDC6-98D8-4C09-A6EC-D4699D09513A}"/>
              </a:ext>
            </a:extLst>
          </p:cNvPr>
          <p:cNvSpPr txBox="1"/>
          <p:nvPr/>
        </p:nvSpPr>
        <p:spPr>
          <a:xfrm>
            <a:off x="9541023" y="2921168"/>
            <a:ext cx="2398964"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نهاية عهد الخلفاء الراشدين 41هـ</a:t>
            </a:r>
          </a:p>
        </p:txBody>
      </p:sp>
      <p:sp>
        <p:nvSpPr>
          <p:cNvPr id="91" name="مربع نص 90">
            <a:extLst>
              <a:ext uri="{FF2B5EF4-FFF2-40B4-BE49-F238E27FC236}">
                <a16:creationId xmlns:a16="http://schemas.microsoft.com/office/drawing/2014/main" id="{3BD103B8-A08F-4F27-8C85-4FD233C1961D}"/>
              </a:ext>
            </a:extLst>
          </p:cNvPr>
          <p:cNvSpPr txBox="1"/>
          <p:nvPr/>
        </p:nvSpPr>
        <p:spPr>
          <a:xfrm>
            <a:off x="5755360" y="3151181"/>
            <a:ext cx="3467008" cy="553998"/>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بداية الدولة الأُموية 41هـ</a:t>
            </a:r>
          </a:p>
        </p:txBody>
      </p:sp>
      <p:sp>
        <p:nvSpPr>
          <p:cNvPr id="92" name="مربع نص 91">
            <a:extLst>
              <a:ext uri="{FF2B5EF4-FFF2-40B4-BE49-F238E27FC236}">
                <a16:creationId xmlns:a16="http://schemas.microsoft.com/office/drawing/2014/main" id="{C300AB05-06FA-4605-B681-0582686F38C7}"/>
              </a:ext>
            </a:extLst>
          </p:cNvPr>
          <p:cNvSpPr txBox="1"/>
          <p:nvPr/>
        </p:nvSpPr>
        <p:spPr>
          <a:xfrm>
            <a:off x="3123579" y="3975242"/>
            <a:ext cx="2398964"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نهاية الدولة الأُموية 132هـ</a:t>
            </a:r>
          </a:p>
        </p:txBody>
      </p:sp>
      <p:sp>
        <p:nvSpPr>
          <p:cNvPr id="93" name="مربع نص 92">
            <a:extLst>
              <a:ext uri="{FF2B5EF4-FFF2-40B4-BE49-F238E27FC236}">
                <a16:creationId xmlns:a16="http://schemas.microsoft.com/office/drawing/2014/main" id="{60E4BD4B-DB3D-48B8-B4A6-E7BA69BAE6DB}"/>
              </a:ext>
            </a:extLst>
          </p:cNvPr>
          <p:cNvSpPr txBox="1"/>
          <p:nvPr/>
        </p:nvSpPr>
        <p:spPr>
          <a:xfrm>
            <a:off x="8356019" y="5002276"/>
            <a:ext cx="2398964"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نهاية الدولة العباسية 656هـ</a:t>
            </a:r>
          </a:p>
        </p:txBody>
      </p:sp>
      <p:sp>
        <p:nvSpPr>
          <p:cNvPr id="94" name="مربع نص 93">
            <a:extLst>
              <a:ext uri="{FF2B5EF4-FFF2-40B4-BE49-F238E27FC236}">
                <a16:creationId xmlns:a16="http://schemas.microsoft.com/office/drawing/2014/main" id="{AD9BB7F7-C32F-4602-8602-F4C6EE5ABAB4}"/>
              </a:ext>
            </a:extLst>
          </p:cNvPr>
          <p:cNvSpPr txBox="1"/>
          <p:nvPr/>
        </p:nvSpPr>
        <p:spPr>
          <a:xfrm>
            <a:off x="862926" y="3975241"/>
            <a:ext cx="2398964"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بداية الدولة العباسية 132هـ</a:t>
            </a:r>
          </a:p>
        </p:txBody>
      </p:sp>
      <p:sp>
        <p:nvSpPr>
          <p:cNvPr id="95" name="مربع نص 94">
            <a:extLst>
              <a:ext uri="{FF2B5EF4-FFF2-40B4-BE49-F238E27FC236}">
                <a16:creationId xmlns:a16="http://schemas.microsoft.com/office/drawing/2014/main" id="{63FBEBEA-15E7-439B-8753-5E5E9C04021C}"/>
              </a:ext>
            </a:extLst>
          </p:cNvPr>
          <p:cNvSpPr txBox="1"/>
          <p:nvPr/>
        </p:nvSpPr>
        <p:spPr>
          <a:xfrm>
            <a:off x="4185636" y="5231168"/>
            <a:ext cx="3786068" cy="553998"/>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بداية الدولة العثمانية 699هـ</a:t>
            </a:r>
          </a:p>
        </p:txBody>
      </p:sp>
      <p:grpSp>
        <p:nvGrpSpPr>
          <p:cNvPr id="96" name="مجموعة 95">
            <a:extLst>
              <a:ext uri="{FF2B5EF4-FFF2-40B4-BE49-F238E27FC236}">
                <a16:creationId xmlns:a16="http://schemas.microsoft.com/office/drawing/2014/main" id="{5B37E261-2D31-4342-8A60-6AFCC405067C}"/>
              </a:ext>
            </a:extLst>
          </p:cNvPr>
          <p:cNvGrpSpPr/>
          <p:nvPr/>
        </p:nvGrpSpPr>
        <p:grpSpPr>
          <a:xfrm>
            <a:off x="3728566" y="6531457"/>
            <a:ext cx="594495" cy="596067"/>
            <a:chOff x="3938004" y="4837619"/>
            <a:chExt cx="537103" cy="599419"/>
          </a:xfrm>
        </p:grpSpPr>
        <p:sp>
          <p:nvSpPr>
            <p:cNvPr id="97" name="Circle: Hollow 258">
              <a:extLst>
                <a:ext uri="{FF2B5EF4-FFF2-40B4-BE49-F238E27FC236}">
                  <a16:creationId xmlns:a16="http://schemas.microsoft.com/office/drawing/2014/main" id="{817A62ED-0C81-4DDA-AA51-B5CA99A19386}"/>
                </a:ext>
              </a:extLst>
            </p:cNvPr>
            <p:cNvSpPr/>
            <p:nvPr/>
          </p:nvSpPr>
          <p:spPr>
            <a:xfrm>
              <a:off x="4040782" y="4952322"/>
              <a:ext cx="331547" cy="370014"/>
            </a:xfrm>
            <a:prstGeom prst="donut">
              <a:avLst>
                <a:gd name="adj" fmla="val 52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9" name="Oval 257">
              <a:extLst>
                <a:ext uri="{FF2B5EF4-FFF2-40B4-BE49-F238E27FC236}">
                  <a16:creationId xmlns:a16="http://schemas.microsoft.com/office/drawing/2014/main" id="{53BE29A7-9125-4512-B6C4-5D3F02E3A226}"/>
                </a:ext>
              </a:extLst>
            </p:cNvPr>
            <p:cNvSpPr/>
            <p:nvPr/>
          </p:nvSpPr>
          <p:spPr>
            <a:xfrm>
              <a:off x="4132879" y="5055103"/>
              <a:ext cx="147354" cy="1644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0" name="Circle: Hollow 259">
              <a:extLst>
                <a:ext uri="{FF2B5EF4-FFF2-40B4-BE49-F238E27FC236}">
                  <a16:creationId xmlns:a16="http://schemas.microsoft.com/office/drawing/2014/main" id="{B252A733-ED11-4277-BF73-01A54993FFA8}"/>
                </a:ext>
              </a:extLst>
            </p:cNvPr>
            <p:cNvSpPr/>
            <p:nvPr/>
          </p:nvSpPr>
          <p:spPr>
            <a:xfrm>
              <a:off x="3938004" y="4837619"/>
              <a:ext cx="537103" cy="599419"/>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103" name="مربع نص 102">
            <a:extLst>
              <a:ext uri="{FF2B5EF4-FFF2-40B4-BE49-F238E27FC236}">
                <a16:creationId xmlns:a16="http://schemas.microsoft.com/office/drawing/2014/main" id="{C5F0D8EF-D70F-4B1A-93E1-6006F288762A}"/>
              </a:ext>
            </a:extLst>
          </p:cNvPr>
          <p:cNvSpPr txBox="1"/>
          <p:nvPr/>
        </p:nvSpPr>
        <p:spPr>
          <a:xfrm>
            <a:off x="1329602" y="5915622"/>
            <a:ext cx="2493890" cy="1015663"/>
          </a:xfrm>
          <a:prstGeom prst="rect">
            <a:avLst/>
          </a:prstGeom>
          <a:noFill/>
        </p:spPr>
        <p:txBody>
          <a:bodyPr wrap="square" rtlCol="1">
            <a:spAutoFit/>
          </a:bodyPr>
          <a:lstStyle/>
          <a:p>
            <a:pPr algn="ct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نهاية الدولة العثمانية 1342هـ</a:t>
            </a:r>
          </a:p>
        </p:txBody>
      </p:sp>
      <p:sp>
        <p:nvSpPr>
          <p:cNvPr id="105" name="مربع نص 104">
            <a:extLst>
              <a:ext uri="{FF2B5EF4-FFF2-40B4-BE49-F238E27FC236}">
                <a16:creationId xmlns:a16="http://schemas.microsoft.com/office/drawing/2014/main" id="{EF5F7506-31F1-449A-949F-17AE40BD248C}"/>
              </a:ext>
            </a:extLst>
          </p:cNvPr>
          <p:cNvSpPr txBox="1"/>
          <p:nvPr/>
        </p:nvSpPr>
        <p:spPr>
          <a:xfrm>
            <a:off x="7359609" y="698341"/>
            <a:ext cx="3882673"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الخط الزمني للدول الإسلامية: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07" name="شكل بيضاوي 106">
            <a:extLst>
              <a:ext uri="{FF2B5EF4-FFF2-40B4-BE49-F238E27FC236}">
                <a16:creationId xmlns:a16="http://schemas.microsoft.com/office/drawing/2014/main" id="{CCF1FAED-81E0-42DB-A5A1-26A14C19ACBD}"/>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109" name="صورة 108">
            <a:extLst>
              <a:ext uri="{FF2B5EF4-FFF2-40B4-BE49-F238E27FC236}">
                <a16:creationId xmlns:a16="http://schemas.microsoft.com/office/drawing/2014/main" id="{9878BFF0-7C48-47A4-AB62-15221DF90C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111" name="صورة 110">
            <a:extLst>
              <a:ext uri="{FF2B5EF4-FFF2-40B4-BE49-F238E27FC236}">
                <a16:creationId xmlns:a16="http://schemas.microsoft.com/office/drawing/2014/main" id="{6E9C0F45-E766-4DC0-B01F-A80C1205C8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13" name="صورة 112">
            <a:extLst>
              <a:ext uri="{FF2B5EF4-FFF2-40B4-BE49-F238E27FC236}">
                <a16:creationId xmlns:a16="http://schemas.microsoft.com/office/drawing/2014/main" id="{9233321E-2801-4D3E-BA6E-2962644EAC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Tree>
    <p:extLst>
      <p:ext uri="{BB962C8B-B14F-4D97-AF65-F5344CB8AC3E}">
        <p14:creationId xmlns:p14="http://schemas.microsoft.com/office/powerpoint/2010/main" val="264452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 calcmode="lin" valueType="num">
                                      <p:cBhvr>
                                        <p:cTn id="15" dur="500" fill="hold"/>
                                        <p:tgtEl>
                                          <p:spTgt spid="86"/>
                                        </p:tgtEl>
                                        <p:attrNameLst>
                                          <p:attrName>style.rotation</p:attrName>
                                        </p:attrNameLst>
                                      </p:cBhvr>
                                      <p:tavLst>
                                        <p:tav tm="0">
                                          <p:val>
                                            <p:fltVal val="360"/>
                                          </p:val>
                                        </p:tav>
                                        <p:tav tm="100000">
                                          <p:val>
                                            <p:fltVal val="0"/>
                                          </p:val>
                                        </p:tav>
                                      </p:tavLst>
                                    </p:anim>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right)">
                                      <p:cBhvr>
                                        <p:cTn id="21" dur="30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p:cTn id="26" dur="500" fill="hold"/>
                                        <p:tgtEl>
                                          <p:spTgt spid="88"/>
                                        </p:tgtEl>
                                        <p:attrNameLst>
                                          <p:attrName>ppt_w</p:attrName>
                                        </p:attrNameLst>
                                      </p:cBhvr>
                                      <p:tavLst>
                                        <p:tav tm="0">
                                          <p:val>
                                            <p:fltVal val="0"/>
                                          </p:val>
                                        </p:tav>
                                        <p:tav tm="100000">
                                          <p:val>
                                            <p:strVal val="#ppt_w"/>
                                          </p:val>
                                        </p:tav>
                                      </p:tavLst>
                                    </p:anim>
                                    <p:anim calcmode="lin" valueType="num">
                                      <p:cBhvr>
                                        <p:cTn id="27" dur="500" fill="hold"/>
                                        <p:tgtEl>
                                          <p:spTgt spid="88"/>
                                        </p:tgtEl>
                                        <p:attrNameLst>
                                          <p:attrName>ppt_h</p:attrName>
                                        </p:attrNameLst>
                                      </p:cBhvr>
                                      <p:tavLst>
                                        <p:tav tm="0">
                                          <p:val>
                                            <p:fltVal val="0"/>
                                          </p:val>
                                        </p:tav>
                                        <p:tav tm="100000">
                                          <p:val>
                                            <p:strVal val="#ppt_h"/>
                                          </p:val>
                                        </p:tav>
                                      </p:tavLst>
                                    </p:anim>
                                    <p:anim calcmode="lin" valueType="num">
                                      <p:cBhvr>
                                        <p:cTn id="28" dur="500" fill="hold"/>
                                        <p:tgtEl>
                                          <p:spTgt spid="88"/>
                                        </p:tgtEl>
                                        <p:attrNameLst>
                                          <p:attrName>style.rotation</p:attrName>
                                        </p:attrNameLst>
                                      </p:cBhvr>
                                      <p:tavLst>
                                        <p:tav tm="0">
                                          <p:val>
                                            <p:fltVal val="360"/>
                                          </p:val>
                                        </p:tav>
                                        <p:tav tm="100000">
                                          <p:val>
                                            <p:fltVal val="0"/>
                                          </p:val>
                                        </p:tav>
                                      </p:tavLst>
                                    </p:anim>
                                    <p:animEffect transition="in" filter="fade">
                                      <p:cBhvr>
                                        <p:cTn id="29" dur="500"/>
                                        <p:tgtEl>
                                          <p:spTgt spid="8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 calcmode="lin" valueType="num">
                                      <p:cBhvr>
                                        <p:cTn id="34" dur="500" fill="hold"/>
                                        <p:tgtEl>
                                          <p:spTgt spid="65"/>
                                        </p:tgtEl>
                                        <p:attrNameLst>
                                          <p:attrName>style.rotation</p:attrName>
                                        </p:attrNameLst>
                                      </p:cBhvr>
                                      <p:tavLst>
                                        <p:tav tm="0">
                                          <p:val>
                                            <p:fltVal val="360"/>
                                          </p:val>
                                        </p:tav>
                                        <p:tav tm="100000">
                                          <p:val>
                                            <p:fltVal val="0"/>
                                          </p:val>
                                        </p:tav>
                                      </p:tavLst>
                                    </p:anim>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 calcmode="lin" valueType="num">
                                      <p:cBhvr>
                                        <p:cTn id="42" dur="500" fill="hold"/>
                                        <p:tgtEl>
                                          <p:spTgt spid="89"/>
                                        </p:tgtEl>
                                        <p:attrNameLst>
                                          <p:attrName>style.rotation</p:attrName>
                                        </p:attrNameLst>
                                      </p:cBhvr>
                                      <p:tavLst>
                                        <p:tav tm="0">
                                          <p:val>
                                            <p:fltVal val="360"/>
                                          </p:val>
                                        </p:tav>
                                        <p:tav tm="100000">
                                          <p:val>
                                            <p:fltVal val="0"/>
                                          </p:val>
                                        </p:tav>
                                      </p:tavLst>
                                    </p:anim>
                                    <p:animEffect transition="in" filter="fade">
                                      <p:cBhvr>
                                        <p:cTn id="43" dur="500"/>
                                        <p:tgtEl>
                                          <p:spTgt spid="8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30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 calcmode="lin" valueType="num">
                                      <p:cBhvr>
                                        <p:cTn id="55" dur="500" fill="hold"/>
                                        <p:tgtEl>
                                          <p:spTgt spid="90"/>
                                        </p:tgtEl>
                                        <p:attrNameLst>
                                          <p:attrName>style.rotation</p:attrName>
                                        </p:attrNameLst>
                                      </p:cBhvr>
                                      <p:tavLst>
                                        <p:tav tm="0">
                                          <p:val>
                                            <p:fltVal val="360"/>
                                          </p:val>
                                        </p:tav>
                                        <p:tav tm="100000">
                                          <p:val>
                                            <p:fltVal val="0"/>
                                          </p:val>
                                        </p:tav>
                                      </p:tavLst>
                                    </p:anim>
                                    <p:animEffect transition="in" filter="fade">
                                      <p:cBhvr>
                                        <p:cTn id="56" dur="500"/>
                                        <p:tgtEl>
                                          <p:spTgt spid="90"/>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p:cTn id="59" dur="500" fill="hold"/>
                                        <p:tgtEl>
                                          <p:spTgt spid="69"/>
                                        </p:tgtEl>
                                        <p:attrNameLst>
                                          <p:attrName>ppt_w</p:attrName>
                                        </p:attrNameLst>
                                      </p:cBhvr>
                                      <p:tavLst>
                                        <p:tav tm="0">
                                          <p:val>
                                            <p:fltVal val="0"/>
                                          </p:val>
                                        </p:tav>
                                        <p:tav tm="100000">
                                          <p:val>
                                            <p:strVal val="#ppt_w"/>
                                          </p:val>
                                        </p:tav>
                                      </p:tavLst>
                                    </p:anim>
                                    <p:anim calcmode="lin" valueType="num">
                                      <p:cBhvr>
                                        <p:cTn id="60" dur="500" fill="hold"/>
                                        <p:tgtEl>
                                          <p:spTgt spid="69"/>
                                        </p:tgtEl>
                                        <p:attrNameLst>
                                          <p:attrName>ppt_h</p:attrName>
                                        </p:attrNameLst>
                                      </p:cBhvr>
                                      <p:tavLst>
                                        <p:tav tm="0">
                                          <p:val>
                                            <p:fltVal val="0"/>
                                          </p:val>
                                        </p:tav>
                                        <p:tav tm="100000">
                                          <p:val>
                                            <p:strVal val="#ppt_h"/>
                                          </p:val>
                                        </p:tav>
                                      </p:tavLst>
                                    </p:anim>
                                    <p:anim calcmode="lin" valueType="num">
                                      <p:cBhvr>
                                        <p:cTn id="61" dur="500" fill="hold"/>
                                        <p:tgtEl>
                                          <p:spTgt spid="69"/>
                                        </p:tgtEl>
                                        <p:attrNameLst>
                                          <p:attrName>style.rotation</p:attrName>
                                        </p:attrNameLst>
                                      </p:cBhvr>
                                      <p:tavLst>
                                        <p:tav tm="0">
                                          <p:val>
                                            <p:fltVal val="360"/>
                                          </p:val>
                                        </p:tav>
                                        <p:tav tm="100000">
                                          <p:val>
                                            <p:fltVal val="0"/>
                                          </p:val>
                                        </p:tav>
                                      </p:tavLst>
                                    </p:anim>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right)">
                                      <p:cBhvr>
                                        <p:cTn id="67" dur="1500"/>
                                        <p:tgtEl>
                                          <p:spTgt spid="9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wipe(right)">
                                      <p:cBhvr>
                                        <p:cTn id="72" dur="3000"/>
                                        <p:tgtEl>
                                          <p:spTgt spid="83"/>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92"/>
                                        </p:tgtEl>
                                        <p:attrNameLst>
                                          <p:attrName>style.visibility</p:attrName>
                                        </p:attrNameLst>
                                      </p:cBhvr>
                                      <p:to>
                                        <p:strVal val="visible"/>
                                      </p:to>
                                    </p:set>
                                    <p:anim calcmode="lin" valueType="num">
                                      <p:cBhvr>
                                        <p:cTn id="77" dur="500" fill="hold"/>
                                        <p:tgtEl>
                                          <p:spTgt spid="92"/>
                                        </p:tgtEl>
                                        <p:attrNameLst>
                                          <p:attrName>ppt_w</p:attrName>
                                        </p:attrNameLst>
                                      </p:cBhvr>
                                      <p:tavLst>
                                        <p:tav tm="0">
                                          <p:val>
                                            <p:fltVal val="0"/>
                                          </p:val>
                                        </p:tav>
                                        <p:tav tm="100000">
                                          <p:val>
                                            <p:strVal val="#ppt_w"/>
                                          </p:val>
                                        </p:tav>
                                      </p:tavLst>
                                    </p:anim>
                                    <p:anim calcmode="lin" valueType="num">
                                      <p:cBhvr>
                                        <p:cTn id="78" dur="500" fill="hold"/>
                                        <p:tgtEl>
                                          <p:spTgt spid="92"/>
                                        </p:tgtEl>
                                        <p:attrNameLst>
                                          <p:attrName>ppt_h</p:attrName>
                                        </p:attrNameLst>
                                      </p:cBhvr>
                                      <p:tavLst>
                                        <p:tav tm="0">
                                          <p:val>
                                            <p:fltVal val="0"/>
                                          </p:val>
                                        </p:tav>
                                        <p:tav tm="100000">
                                          <p:val>
                                            <p:strVal val="#ppt_h"/>
                                          </p:val>
                                        </p:tav>
                                      </p:tavLst>
                                    </p:anim>
                                    <p:anim calcmode="lin" valueType="num">
                                      <p:cBhvr>
                                        <p:cTn id="79" dur="500" fill="hold"/>
                                        <p:tgtEl>
                                          <p:spTgt spid="92"/>
                                        </p:tgtEl>
                                        <p:attrNameLst>
                                          <p:attrName>style.rotation</p:attrName>
                                        </p:attrNameLst>
                                      </p:cBhvr>
                                      <p:tavLst>
                                        <p:tav tm="0">
                                          <p:val>
                                            <p:fltVal val="360"/>
                                          </p:val>
                                        </p:tav>
                                        <p:tav tm="100000">
                                          <p:val>
                                            <p:fltVal val="0"/>
                                          </p:val>
                                        </p:tav>
                                      </p:tavLst>
                                    </p:anim>
                                    <p:animEffect transition="in" filter="fade">
                                      <p:cBhvr>
                                        <p:cTn id="80" dur="500"/>
                                        <p:tgtEl>
                                          <p:spTgt spid="92"/>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p:cTn id="83" dur="500" fill="hold"/>
                                        <p:tgtEl>
                                          <p:spTgt spid="73"/>
                                        </p:tgtEl>
                                        <p:attrNameLst>
                                          <p:attrName>ppt_w</p:attrName>
                                        </p:attrNameLst>
                                      </p:cBhvr>
                                      <p:tavLst>
                                        <p:tav tm="0">
                                          <p:val>
                                            <p:fltVal val="0"/>
                                          </p:val>
                                        </p:tav>
                                        <p:tav tm="100000">
                                          <p:val>
                                            <p:strVal val="#ppt_w"/>
                                          </p:val>
                                        </p:tav>
                                      </p:tavLst>
                                    </p:anim>
                                    <p:anim calcmode="lin" valueType="num">
                                      <p:cBhvr>
                                        <p:cTn id="84" dur="500" fill="hold"/>
                                        <p:tgtEl>
                                          <p:spTgt spid="73"/>
                                        </p:tgtEl>
                                        <p:attrNameLst>
                                          <p:attrName>ppt_h</p:attrName>
                                        </p:attrNameLst>
                                      </p:cBhvr>
                                      <p:tavLst>
                                        <p:tav tm="0">
                                          <p:val>
                                            <p:fltVal val="0"/>
                                          </p:val>
                                        </p:tav>
                                        <p:tav tm="100000">
                                          <p:val>
                                            <p:strVal val="#ppt_h"/>
                                          </p:val>
                                        </p:tav>
                                      </p:tavLst>
                                    </p:anim>
                                    <p:anim calcmode="lin" valueType="num">
                                      <p:cBhvr>
                                        <p:cTn id="85" dur="500" fill="hold"/>
                                        <p:tgtEl>
                                          <p:spTgt spid="73"/>
                                        </p:tgtEl>
                                        <p:attrNameLst>
                                          <p:attrName>style.rotation</p:attrName>
                                        </p:attrNameLst>
                                      </p:cBhvr>
                                      <p:tavLst>
                                        <p:tav tm="0">
                                          <p:val>
                                            <p:fltVal val="360"/>
                                          </p:val>
                                        </p:tav>
                                        <p:tav tm="100000">
                                          <p:val>
                                            <p:fltVal val="0"/>
                                          </p:val>
                                        </p:tav>
                                      </p:tavLst>
                                    </p:anim>
                                    <p:animEffect transition="in" filter="fade">
                                      <p:cBhvr>
                                        <p:cTn id="86" dur="500"/>
                                        <p:tgtEl>
                                          <p:spTgt spid="73"/>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fltVal val="0"/>
                                          </p:val>
                                        </p:tav>
                                        <p:tav tm="100000">
                                          <p:val>
                                            <p:strVal val="#ppt_w"/>
                                          </p:val>
                                        </p:tav>
                                      </p:tavLst>
                                    </p:anim>
                                    <p:anim calcmode="lin" valueType="num">
                                      <p:cBhvr>
                                        <p:cTn id="92" dur="500" fill="hold"/>
                                        <p:tgtEl>
                                          <p:spTgt spid="94"/>
                                        </p:tgtEl>
                                        <p:attrNameLst>
                                          <p:attrName>ppt_h</p:attrName>
                                        </p:attrNameLst>
                                      </p:cBhvr>
                                      <p:tavLst>
                                        <p:tav tm="0">
                                          <p:val>
                                            <p:fltVal val="0"/>
                                          </p:val>
                                        </p:tav>
                                        <p:tav tm="100000">
                                          <p:val>
                                            <p:strVal val="#ppt_h"/>
                                          </p:val>
                                        </p:tav>
                                      </p:tavLst>
                                    </p:anim>
                                    <p:anim calcmode="lin" valueType="num">
                                      <p:cBhvr>
                                        <p:cTn id="93" dur="500" fill="hold"/>
                                        <p:tgtEl>
                                          <p:spTgt spid="94"/>
                                        </p:tgtEl>
                                        <p:attrNameLst>
                                          <p:attrName>style.rotation</p:attrName>
                                        </p:attrNameLst>
                                      </p:cBhvr>
                                      <p:tavLst>
                                        <p:tav tm="0">
                                          <p:val>
                                            <p:fltVal val="360"/>
                                          </p:val>
                                        </p:tav>
                                        <p:tav tm="100000">
                                          <p:val>
                                            <p:fltVal val="0"/>
                                          </p:val>
                                        </p:tav>
                                      </p:tavLst>
                                    </p:anim>
                                    <p:animEffect transition="in" filter="fade">
                                      <p:cBhvr>
                                        <p:cTn id="94" dur="500"/>
                                        <p:tgtEl>
                                          <p:spTgt spid="9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left)">
                                      <p:cBhvr>
                                        <p:cTn id="99" dur="3000"/>
                                        <p:tgtEl>
                                          <p:spTgt spid="84"/>
                                        </p:tgtEl>
                                      </p:cBhvr>
                                    </p:animEffect>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93"/>
                                        </p:tgtEl>
                                        <p:attrNameLst>
                                          <p:attrName>style.visibility</p:attrName>
                                        </p:attrNameLst>
                                      </p:cBhvr>
                                      <p:to>
                                        <p:strVal val="visible"/>
                                      </p:to>
                                    </p:set>
                                    <p:anim calcmode="lin" valueType="num">
                                      <p:cBhvr>
                                        <p:cTn id="104" dur="500" fill="hold"/>
                                        <p:tgtEl>
                                          <p:spTgt spid="93"/>
                                        </p:tgtEl>
                                        <p:attrNameLst>
                                          <p:attrName>ppt_w</p:attrName>
                                        </p:attrNameLst>
                                      </p:cBhvr>
                                      <p:tavLst>
                                        <p:tav tm="0">
                                          <p:val>
                                            <p:fltVal val="0"/>
                                          </p:val>
                                        </p:tav>
                                        <p:tav tm="100000">
                                          <p:val>
                                            <p:strVal val="#ppt_w"/>
                                          </p:val>
                                        </p:tav>
                                      </p:tavLst>
                                    </p:anim>
                                    <p:anim calcmode="lin" valueType="num">
                                      <p:cBhvr>
                                        <p:cTn id="105" dur="500" fill="hold"/>
                                        <p:tgtEl>
                                          <p:spTgt spid="93"/>
                                        </p:tgtEl>
                                        <p:attrNameLst>
                                          <p:attrName>ppt_h</p:attrName>
                                        </p:attrNameLst>
                                      </p:cBhvr>
                                      <p:tavLst>
                                        <p:tav tm="0">
                                          <p:val>
                                            <p:fltVal val="0"/>
                                          </p:val>
                                        </p:tav>
                                        <p:tav tm="100000">
                                          <p:val>
                                            <p:strVal val="#ppt_h"/>
                                          </p:val>
                                        </p:tav>
                                      </p:tavLst>
                                    </p:anim>
                                    <p:anim calcmode="lin" valueType="num">
                                      <p:cBhvr>
                                        <p:cTn id="106" dur="500" fill="hold"/>
                                        <p:tgtEl>
                                          <p:spTgt spid="93"/>
                                        </p:tgtEl>
                                        <p:attrNameLst>
                                          <p:attrName>style.rotation</p:attrName>
                                        </p:attrNameLst>
                                      </p:cBhvr>
                                      <p:tavLst>
                                        <p:tav tm="0">
                                          <p:val>
                                            <p:fltVal val="360"/>
                                          </p:val>
                                        </p:tav>
                                        <p:tav tm="100000">
                                          <p:val>
                                            <p:fltVal val="0"/>
                                          </p:val>
                                        </p:tav>
                                      </p:tavLst>
                                    </p:anim>
                                    <p:animEffect transition="in" filter="fade">
                                      <p:cBhvr>
                                        <p:cTn id="107" dur="500"/>
                                        <p:tgtEl>
                                          <p:spTgt spid="93"/>
                                        </p:tgtEl>
                                      </p:cBhvr>
                                    </p:animEffect>
                                  </p:childTnLst>
                                </p:cTn>
                              </p:par>
                              <p:par>
                                <p:cTn id="108" presetID="49" presetClass="entr" presetSubtype="0" decel="100000" fill="hold"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 calcmode="lin" valueType="num">
                                      <p:cBhvr>
                                        <p:cTn id="112" dur="500" fill="hold"/>
                                        <p:tgtEl>
                                          <p:spTgt spid="77"/>
                                        </p:tgtEl>
                                        <p:attrNameLst>
                                          <p:attrName>style.rotation</p:attrName>
                                        </p:attrNameLst>
                                      </p:cBhvr>
                                      <p:tavLst>
                                        <p:tav tm="0">
                                          <p:val>
                                            <p:fltVal val="360"/>
                                          </p:val>
                                        </p:tav>
                                        <p:tav tm="100000">
                                          <p:val>
                                            <p:fltVal val="0"/>
                                          </p:val>
                                        </p:tav>
                                      </p:tavLst>
                                    </p:anim>
                                    <p:animEffect transition="in" filter="fade">
                                      <p:cBhvr>
                                        <p:cTn id="113" dur="500"/>
                                        <p:tgtEl>
                                          <p:spTgt spid="7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wipe(right)">
                                      <p:cBhvr>
                                        <p:cTn id="118" dur="1500"/>
                                        <p:tgtEl>
                                          <p:spTgt spid="9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wipe(right)">
                                      <p:cBhvr>
                                        <p:cTn id="123" dur="3000"/>
                                        <p:tgtEl>
                                          <p:spTgt spid="85"/>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grpId="0" nodeType="clickEffect">
                                  <p:stCondLst>
                                    <p:cond delay="0"/>
                                  </p:stCondLst>
                                  <p:childTnLst>
                                    <p:set>
                                      <p:cBhvr>
                                        <p:cTn id="127" dur="1" fill="hold">
                                          <p:stCondLst>
                                            <p:cond delay="0"/>
                                          </p:stCondLst>
                                        </p:cTn>
                                        <p:tgtEl>
                                          <p:spTgt spid="103"/>
                                        </p:tgtEl>
                                        <p:attrNameLst>
                                          <p:attrName>style.visibility</p:attrName>
                                        </p:attrNameLst>
                                      </p:cBhvr>
                                      <p:to>
                                        <p:strVal val="visible"/>
                                      </p:to>
                                    </p:set>
                                    <p:anim calcmode="lin" valueType="num">
                                      <p:cBhvr>
                                        <p:cTn id="128" dur="500" fill="hold"/>
                                        <p:tgtEl>
                                          <p:spTgt spid="103"/>
                                        </p:tgtEl>
                                        <p:attrNameLst>
                                          <p:attrName>ppt_w</p:attrName>
                                        </p:attrNameLst>
                                      </p:cBhvr>
                                      <p:tavLst>
                                        <p:tav tm="0">
                                          <p:val>
                                            <p:fltVal val="0"/>
                                          </p:val>
                                        </p:tav>
                                        <p:tav tm="100000">
                                          <p:val>
                                            <p:strVal val="#ppt_w"/>
                                          </p:val>
                                        </p:tav>
                                      </p:tavLst>
                                    </p:anim>
                                    <p:anim calcmode="lin" valueType="num">
                                      <p:cBhvr>
                                        <p:cTn id="129" dur="500" fill="hold"/>
                                        <p:tgtEl>
                                          <p:spTgt spid="103"/>
                                        </p:tgtEl>
                                        <p:attrNameLst>
                                          <p:attrName>ppt_h</p:attrName>
                                        </p:attrNameLst>
                                      </p:cBhvr>
                                      <p:tavLst>
                                        <p:tav tm="0">
                                          <p:val>
                                            <p:fltVal val="0"/>
                                          </p:val>
                                        </p:tav>
                                        <p:tav tm="100000">
                                          <p:val>
                                            <p:strVal val="#ppt_h"/>
                                          </p:val>
                                        </p:tav>
                                      </p:tavLst>
                                    </p:anim>
                                    <p:anim calcmode="lin" valueType="num">
                                      <p:cBhvr>
                                        <p:cTn id="130" dur="500" fill="hold"/>
                                        <p:tgtEl>
                                          <p:spTgt spid="103"/>
                                        </p:tgtEl>
                                        <p:attrNameLst>
                                          <p:attrName>style.rotation</p:attrName>
                                        </p:attrNameLst>
                                      </p:cBhvr>
                                      <p:tavLst>
                                        <p:tav tm="0">
                                          <p:val>
                                            <p:fltVal val="360"/>
                                          </p:val>
                                        </p:tav>
                                        <p:tav tm="100000">
                                          <p:val>
                                            <p:fltVal val="0"/>
                                          </p:val>
                                        </p:tav>
                                      </p:tavLst>
                                    </p:anim>
                                    <p:animEffect transition="in" filter="fade">
                                      <p:cBhvr>
                                        <p:cTn id="131" dur="500"/>
                                        <p:tgtEl>
                                          <p:spTgt spid="103"/>
                                        </p:tgtEl>
                                      </p:cBhvr>
                                    </p:animEffect>
                                  </p:childTnLst>
                                </p:cTn>
                              </p:par>
                              <p:par>
                                <p:cTn id="132" presetID="49" presetClass="entr" presetSubtype="0" decel="100000" fill="hold" nodeType="withEffect">
                                  <p:stCondLst>
                                    <p:cond delay="0"/>
                                  </p:stCondLst>
                                  <p:childTnLst>
                                    <p:set>
                                      <p:cBhvr>
                                        <p:cTn id="133" dur="1" fill="hold">
                                          <p:stCondLst>
                                            <p:cond delay="0"/>
                                          </p:stCondLst>
                                        </p:cTn>
                                        <p:tgtEl>
                                          <p:spTgt spid="96"/>
                                        </p:tgtEl>
                                        <p:attrNameLst>
                                          <p:attrName>style.visibility</p:attrName>
                                        </p:attrNameLst>
                                      </p:cBhvr>
                                      <p:to>
                                        <p:strVal val="visible"/>
                                      </p:to>
                                    </p:set>
                                    <p:anim calcmode="lin" valueType="num">
                                      <p:cBhvr>
                                        <p:cTn id="134" dur="500" fill="hold"/>
                                        <p:tgtEl>
                                          <p:spTgt spid="96"/>
                                        </p:tgtEl>
                                        <p:attrNameLst>
                                          <p:attrName>ppt_w</p:attrName>
                                        </p:attrNameLst>
                                      </p:cBhvr>
                                      <p:tavLst>
                                        <p:tav tm="0">
                                          <p:val>
                                            <p:fltVal val="0"/>
                                          </p:val>
                                        </p:tav>
                                        <p:tav tm="100000">
                                          <p:val>
                                            <p:strVal val="#ppt_w"/>
                                          </p:val>
                                        </p:tav>
                                      </p:tavLst>
                                    </p:anim>
                                    <p:anim calcmode="lin" valueType="num">
                                      <p:cBhvr>
                                        <p:cTn id="135" dur="500" fill="hold"/>
                                        <p:tgtEl>
                                          <p:spTgt spid="96"/>
                                        </p:tgtEl>
                                        <p:attrNameLst>
                                          <p:attrName>ppt_h</p:attrName>
                                        </p:attrNameLst>
                                      </p:cBhvr>
                                      <p:tavLst>
                                        <p:tav tm="0">
                                          <p:val>
                                            <p:fltVal val="0"/>
                                          </p:val>
                                        </p:tav>
                                        <p:tav tm="100000">
                                          <p:val>
                                            <p:strVal val="#ppt_h"/>
                                          </p:val>
                                        </p:tav>
                                      </p:tavLst>
                                    </p:anim>
                                    <p:anim calcmode="lin" valueType="num">
                                      <p:cBhvr>
                                        <p:cTn id="136" dur="500" fill="hold"/>
                                        <p:tgtEl>
                                          <p:spTgt spid="96"/>
                                        </p:tgtEl>
                                        <p:attrNameLst>
                                          <p:attrName>style.rotation</p:attrName>
                                        </p:attrNameLst>
                                      </p:cBhvr>
                                      <p:tavLst>
                                        <p:tav tm="0">
                                          <p:val>
                                            <p:fltVal val="360"/>
                                          </p:val>
                                        </p:tav>
                                        <p:tav tm="100000">
                                          <p:val>
                                            <p:fltVal val="0"/>
                                          </p:val>
                                        </p:tav>
                                      </p:tavLst>
                                    </p:anim>
                                    <p:animEffect transition="in" filter="fade">
                                      <p:cBhvr>
                                        <p:cTn id="13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p:bldP spid="89" grpId="0"/>
      <p:bldP spid="90" grpId="0"/>
      <p:bldP spid="91" grpId="0"/>
      <p:bldP spid="92" grpId="0"/>
      <p:bldP spid="93" grpId="0"/>
      <p:bldP spid="94" grpId="0"/>
      <p:bldP spid="95" grpId="0"/>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134B460-0301-4A91-91CA-3B46D74D46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3053" y="-43795"/>
            <a:ext cx="5898524" cy="6906692"/>
          </a:xfrm>
          <a:prstGeom prst="rect">
            <a:avLst/>
          </a:prstGeom>
        </p:spPr>
      </p:pic>
      <p:sp>
        <p:nvSpPr>
          <p:cNvPr id="6" name="مربع نص 5">
            <a:extLst>
              <a:ext uri="{FF2B5EF4-FFF2-40B4-BE49-F238E27FC236}">
                <a16:creationId xmlns:a16="http://schemas.microsoft.com/office/drawing/2014/main" id="{8FBA1B7E-0505-4B52-B0A8-C0C1250D982F}"/>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15</a:t>
            </a:r>
          </a:p>
        </p:txBody>
      </p:sp>
      <p:pic>
        <p:nvPicPr>
          <p:cNvPr id="2" name="صورة 1">
            <a:extLst>
              <a:ext uri="{FF2B5EF4-FFF2-40B4-BE49-F238E27FC236}">
                <a16:creationId xmlns:a16="http://schemas.microsoft.com/office/drawing/2014/main" id="{19B4E393-5C9B-44CA-9392-593A65DFAB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836C0307-A3FD-48BF-AD53-F80ACEF539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5" name="صورة 14">
            <a:extLst>
              <a:ext uri="{FF2B5EF4-FFF2-40B4-BE49-F238E27FC236}">
                <a16:creationId xmlns:a16="http://schemas.microsoft.com/office/drawing/2014/main" id="{B81672BE-1D99-40A5-B146-1C5487500F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6" name="مربع نص 15">
            <a:extLst>
              <a:ext uri="{FF2B5EF4-FFF2-40B4-BE49-F238E27FC236}">
                <a16:creationId xmlns:a16="http://schemas.microsoft.com/office/drawing/2014/main" id="{6ADEE9B2-DBFF-4037-A3F4-5B77640BE2E8}"/>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شكل بيضاوي 16">
            <a:extLst>
              <a:ext uri="{FF2B5EF4-FFF2-40B4-BE49-F238E27FC236}">
                <a16:creationId xmlns:a16="http://schemas.microsoft.com/office/drawing/2014/main" id="{5D0E1CB2-5C0C-4E81-8AD5-A9D7D95C85A4}"/>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21062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ربع نص 16">
            <a:extLst>
              <a:ext uri="{FF2B5EF4-FFF2-40B4-BE49-F238E27FC236}">
                <a16:creationId xmlns:a16="http://schemas.microsoft.com/office/drawing/2014/main" id="{97939CBB-03C1-4C5A-BCBC-1AF26AEFA8A8}"/>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8" name="شكل بيضاوي 17">
            <a:extLst>
              <a:ext uri="{FF2B5EF4-FFF2-40B4-BE49-F238E27FC236}">
                <a16:creationId xmlns:a16="http://schemas.microsoft.com/office/drawing/2014/main" id="{400624BE-50E3-49D2-8BBC-3241270814A2}"/>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6" name="مربع نص 5"/>
          <p:cNvSpPr txBox="1"/>
          <p:nvPr/>
        </p:nvSpPr>
        <p:spPr>
          <a:xfrm>
            <a:off x="1784194" y="1329741"/>
            <a:ext cx="10407805" cy="2862322"/>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معاوية بن أبي سفيان </a:t>
            </a:r>
            <a:r>
              <a:rPr lang="en-US"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(41-60هـ):</a:t>
            </a:r>
          </a:p>
          <a:p>
            <a:endParaRPr lang="ar-SA"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ولد بمكة قبل هجرة النبي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بخمس عشرة سنة، وأسلم يوم فتح مكة المكرمة.</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كان أحد كُتَّاب النبي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اشتهر بالسياسة والحكمة والفصاحة والحلم والدهاء، </a:t>
            </a:r>
          </a:p>
          <a:p>
            <a:pPr lvl="1"/>
            <a:r>
              <a:rPr lang="ar-SA" sz="3000" b="1" dirty="0">
                <a:solidFill>
                  <a:srgbClr val="FF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وهو مؤسس الدولة الأموية وأول خلفائها</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p:txBody>
      </p:sp>
      <p:sp>
        <p:nvSpPr>
          <p:cNvPr id="7" name="مربع نص 6"/>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14</a:t>
            </a:r>
          </a:p>
        </p:txBody>
      </p:sp>
      <p:pic>
        <p:nvPicPr>
          <p:cNvPr id="2" name="صورة 1">
            <a:extLst>
              <a:ext uri="{FF2B5EF4-FFF2-40B4-BE49-F238E27FC236}">
                <a16:creationId xmlns:a16="http://schemas.microsoft.com/office/drawing/2014/main" id="{D13DFC13-3046-4375-800D-C88F28DD11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F6F6AAB7-7A84-4164-9DF4-C402F88E9F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5" name="صورة 4">
            <a:extLst>
              <a:ext uri="{FF2B5EF4-FFF2-40B4-BE49-F238E27FC236}">
                <a16:creationId xmlns:a16="http://schemas.microsoft.com/office/drawing/2014/main" id="{09DC3CBC-9117-442F-A7B9-BDA5EDF1C2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9" name="مربع نص 18">
            <a:extLst>
              <a:ext uri="{FF2B5EF4-FFF2-40B4-BE49-F238E27FC236}">
                <a16:creationId xmlns:a16="http://schemas.microsoft.com/office/drawing/2014/main" id="{00F00529-3884-4530-82D4-ED9C5D84A952}"/>
              </a:ext>
            </a:extLst>
          </p:cNvPr>
          <p:cNvSpPr txBox="1"/>
          <p:nvPr/>
        </p:nvSpPr>
        <p:spPr>
          <a:xfrm>
            <a:off x="5844331" y="4870417"/>
            <a:ext cx="5996940" cy="1015663"/>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 من مؤسس الدولة الأموية</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a:p>
            <a:r>
              <a:rPr lang="ar-SA" sz="15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0" name="مربع نص 19">
            <a:extLst>
              <a:ext uri="{FF2B5EF4-FFF2-40B4-BE49-F238E27FC236}">
                <a16:creationId xmlns:a16="http://schemas.microsoft.com/office/drawing/2014/main" id="{F8C7C53C-E81D-47C5-A3AD-4502C8F906DA}"/>
              </a:ext>
            </a:extLst>
          </p:cNvPr>
          <p:cNvSpPr txBox="1"/>
          <p:nvPr/>
        </p:nvSpPr>
        <p:spPr>
          <a:xfrm>
            <a:off x="6392970" y="5294514"/>
            <a:ext cx="5448301"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معاوية بن أبي سفيان</a:t>
            </a:r>
          </a:p>
        </p:txBody>
      </p:sp>
    </p:spTree>
    <p:extLst>
      <p:ext uri="{BB962C8B-B14F-4D97-AF65-F5344CB8AC3E}">
        <p14:creationId xmlns:p14="http://schemas.microsoft.com/office/powerpoint/2010/main" val="4803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right)">
                                      <p:cBhvr>
                                        <p:cTn id="15" dur="1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right)">
                                      <p:cBhvr>
                                        <p:cTn id="20" dur="1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0"/>
                                        <p:tgtEl>
                                          <p:spTgt spid="6">
                                            <p:txEl>
                                              <p:pRg st="5" end="5"/>
                                            </p:txEl>
                                          </p:spTgt>
                                        </p:tgtEl>
                                      </p:cBhvr>
                                    </p:animEffect>
                                    <p:anim calcmode="lin" valueType="num">
                                      <p:cBhvr>
                                        <p:cTn id="2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931830" y="1329741"/>
            <a:ext cx="10260169" cy="3323987"/>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معاوية بن أبي سفيان </a:t>
            </a:r>
            <a:r>
              <a:rPr lang="en-US"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(41-60هـ):</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جمع كلمة المسلمين، وعمل على استقرار البلاد الإسلامية                      فــي الـداخــل وعلــى نـشـــر الإســلام فــي الخــارج.</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توفي معاويـة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بدمشق سنة 60هـ، وتولى الخلافـة من بعده ابنـه يزيد بعدمـا أخذ له أبوه البيعة بولاية العهد قبل وفاته؛ خوفاً من اختلاف المسلمين وتفرقهم.</a:t>
            </a:r>
          </a:p>
        </p:txBody>
      </p:sp>
      <p:sp>
        <p:nvSpPr>
          <p:cNvPr id="7" name="مربع نص 6"/>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16</a:t>
            </a:r>
          </a:p>
        </p:txBody>
      </p:sp>
      <p:pic>
        <p:nvPicPr>
          <p:cNvPr id="2" name="صورة 1">
            <a:extLst>
              <a:ext uri="{FF2B5EF4-FFF2-40B4-BE49-F238E27FC236}">
                <a16:creationId xmlns:a16="http://schemas.microsoft.com/office/drawing/2014/main" id="{D13DFC13-3046-4375-800D-C88F28DD11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F6F6AAB7-7A84-4164-9DF4-C402F88E9F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5" name="صورة 4">
            <a:extLst>
              <a:ext uri="{FF2B5EF4-FFF2-40B4-BE49-F238E27FC236}">
                <a16:creationId xmlns:a16="http://schemas.microsoft.com/office/drawing/2014/main" id="{09DC3CBC-9117-442F-A7B9-BDA5EDF1C2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7" name="مربع نص 16">
            <a:extLst>
              <a:ext uri="{FF2B5EF4-FFF2-40B4-BE49-F238E27FC236}">
                <a16:creationId xmlns:a16="http://schemas.microsoft.com/office/drawing/2014/main" id="{97939CBB-03C1-4C5A-BCBC-1AF26AEFA8A8}"/>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8" name="شكل بيضاوي 17">
            <a:extLst>
              <a:ext uri="{FF2B5EF4-FFF2-40B4-BE49-F238E27FC236}">
                <a16:creationId xmlns:a16="http://schemas.microsoft.com/office/drawing/2014/main" id="{400624BE-50E3-49D2-8BBC-3241270814A2}"/>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9901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right)">
                                      <p:cBhvr>
                                        <p:cTn id="7" dur="1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right)">
                                      <p:cBhvr>
                                        <p:cTn id="12" dur="1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353059" y="2557609"/>
            <a:ext cx="7838941" cy="4247317"/>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0" b="1" dirty="0">
                <a:solidFill>
                  <a:srgbClr val="FF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جعل دمشق عاصمة للدولة الأموية</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a:p>
            <a:endParaRPr lang="ar-SA" sz="15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أنشـأ ديـوان الخـاتـم (لختـم رسـائــل                      الخليفة وحفظ نسخة منها منعاً للتزوير).</a:t>
            </a:r>
          </a:p>
          <a:p>
            <a:endParaRPr lang="ar-SA" sz="15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أول من وضع نظام البريد في الإسلام                     ونظمـه لحمـل كتـب الخليفـة إلـى البلـدان.</a:t>
            </a:r>
          </a:p>
          <a:p>
            <a:endParaRPr lang="ar-SA" sz="15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اهتم بالأسطول البحري فبنى مراكز لصناعـة السفن البحريـة.</a:t>
            </a:r>
          </a:p>
          <a:p>
            <a:endParaRPr lang="ar-SA" sz="15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رتب حملات الصوائف والشواتي.</a:t>
            </a: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مربع نص 10"/>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16</a:t>
            </a:r>
          </a:p>
        </p:txBody>
      </p:sp>
      <p:pic>
        <p:nvPicPr>
          <p:cNvPr id="19" name="صورة 18">
            <a:extLst>
              <a:ext uri="{FF2B5EF4-FFF2-40B4-BE49-F238E27FC236}">
                <a16:creationId xmlns:a16="http://schemas.microsoft.com/office/drawing/2014/main" id="{14C3129B-97F9-4EBC-8267-F8E362F20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3854" y="1252467"/>
            <a:ext cx="4076565" cy="4381964"/>
          </a:xfrm>
          <a:prstGeom prst="rect">
            <a:avLst/>
          </a:prstGeom>
        </p:spPr>
      </p:pic>
      <p:pic>
        <p:nvPicPr>
          <p:cNvPr id="7" name="صورة 6">
            <a:extLst>
              <a:ext uri="{FF2B5EF4-FFF2-40B4-BE49-F238E27FC236}">
                <a16:creationId xmlns:a16="http://schemas.microsoft.com/office/drawing/2014/main" id="{1E4DC2BE-B40D-4E51-B8BD-85B85EEFA7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7635" y="1899457"/>
            <a:ext cx="2714438" cy="635294"/>
          </a:xfrm>
          <a:prstGeom prst="rect">
            <a:avLst/>
          </a:prstGeom>
        </p:spPr>
      </p:pic>
      <p:pic>
        <p:nvPicPr>
          <p:cNvPr id="2" name="صورة 1">
            <a:extLst>
              <a:ext uri="{FF2B5EF4-FFF2-40B4-BE49-F238E27FC236}">
                <a16:creationId xmlns:a16="http://schemas.microsoft.com/office/drawing/2014/main" id="{B38846AE-4DA5-4B05-8B63-A0347A25E2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A0EFE5F5-33CE-421B-9A5E-55E635691A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6" name="صورة 5">
            <a:extLst>
              <a:ext uri="{FF2B5EF4-FFF2-40B4-BE49-F238E27FC236}">
                <a16:creationId xmlns:a16="http://schemas.microsoft.com/office/drawing/2014/main" id="{21DD2DC2-B81C-4DF4-A5F5-90A3B12B16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23" name="مربع نص 22">
            <a:extLst>
              <a:ext uri="{FF2B5EF4-FFF2-40B4-BE49-F238E27FC236}">
                <a16:creationId xmlns:a16="http://schemas.microsoft.com/office/drawing/2014/main" id="{EDDEF8F9-C2D3-4111-A12E-3ECC5295E82E}"/>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25" name="شكل بيضاوي 24">
            <a:extLst>
              <a:ext uri="{FF2B5EF4-FFF2-40B4-BE49-F238E27FC236}">
                <a16:creationId xmlns:a16="http://schemas.microsoft.com/office/drawing/2014/main" id="{9BFB4AAE-73EE-411F-BFD4-F341D8D9DC44}"/>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6" name="مربع نص 25">
            <a:extLst>
              <a:ext uri="{FF2B5EF4-FFF2-40B4-BE49-F238E27FC236}">
                <a16:creationId xmlns:a16="http://schemas.microsoft.com/office/drawing/2014/main" id="{388C6E7E-2D58-427C-9447-CB61405B5D33}"/>
              </a:ext>
            </a:extLst>
          </p:cNvPr>
          <p:cNvSpPr txBox="1"/>
          <p:nvPr/>
        </p:nvSpPr>
        <p:spPr>
          <a:xfrm>
            <a:off x="1931830" y="1329741"/>
            <a:ext cx="10260169"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معاوية بن أبي سفيان </a:t>
            </a:r>
            <a:r>
              <a:rPr lang="en-US"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rgbClr val="A5300F"/>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(41-60هـ):</a:t>
            </a:r>
          </a:p>
        </p:txBody>
      </p:sp>
    </p:spTree>
    <p:extLst>
      <p:ext uri="{BB962C8B-B14F-4D97-AF65-F5344CB8AC3E}">
        <p14:creationId xmlns:p14="http://schemas.microsoft.com/office/powerpoint/2010/main" val="264052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right)">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right)">
                                      <p:cBhvr>
                                        <p:cTn id="17" dur="1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right)">
                                      <p:cBhvr>
                                        <p:cTn id="22" dur="1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right)">
                                      <p:cBhvr>
                                        <p:cTn id="27" dur="1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right)">
                                      <p:cBhvr>
                                        <p:cTn id="32" dur="1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2885D012-EEB5-4386-9BCE-97CB073FEB23}"/>
              </a:ext>
            </a:extLst>
          </p:cNvPr>
          <p:cNvSpPr txBox="1"/>
          <p:nvPr/>
        </p:nvSpPr>
        <p:spPr>
          <a:xfrm>
            <a:off x="471333" y="1053648"/>
            <a:ext cx="6701307" cy="5632311"/>
          </a:xfrm>
          <a:prstGeom prst="rect">
            <a:avLst/>
          </a:prstGeom>
          <a:noFill/>
          <a:scene3d>
            <a:camera prst="perspectiveContrastingRightFacing"/>
            <a:lightRig rig="threePt" dir="t"/>
          </a:scene3d>
        </p:spPr>
        <p:txBody>
          <a:bodyPr wrap="square" rtlCol="1">
            <a:spAutoFit/>
            <a:scene3d>
              <a:camera prst="perspectiveContrastingLeftFacing"/>
              <a:lightRig rig="threePt" dir="t"/>
            </a:scene3d>
          </a:bodyPr>
          <a:lstStyle/>
          <a:p>
            <a:pPr algn="ctr"/>
            <a:r>
              <a:rPr lang="ar-SA" sz="18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انتهى</a:t>
            </a:r>
          </a:p>
          <a:p>
            <a:pPr algn="ctr"/>
            <a:r>
              <a:rPr lang="ar-SA" sz="5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 </a:t>
            </a:r>
            <a:r>
              <a:rPr lang="ar-SA" sz="18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الدرس</a:t>
            </a:r>
            <a:r>
              <a:rPr lang="ar-SA" sz="15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 </a:t>
            </a:r>
          </a:p>
        </p:txBody>
      </p:sp>
      <p:pic>
        <p:nvPicPr>
          <p:cNvPr id="13" name="صورة 12">
            <a:extLst>
              <a:ext uri="{FF2B5EF4-FFF2-40B4-BE49-F238E27FC236}">
                <a16:creationId xmlns:a16="http://schemas.microsoft.com/office/drawing/2014/main" id="{461FC00F-D2CE-430A-8D3E-41F4368997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371" y="0"/>
            <a:ext cx="7211629" cy="7086599"/>
          </a:xfrm>
          <a:prstGeom prst="rect">
            <a:avLst/>
          </a:prstGeom>
        </p:spPr>
      </p:pic>
      <p:pic>
        <p:nvPicPr>
          <p:cNvPr id="8" name="صورة 7">
            <a:extLst>
              <a:ext uri="{FF2B5EF4-FFF2-40B4-BE49-F238E27FC236}">
                <a16:creationId xmlns:a16="http://schemas.microsoft.com/office/drawing/2014/main" id="{0E944E66-9EB0-400F-AC7E-80B41A1196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15839" y="172041"/>
            <a:ext cx="1083965" cy="266152"/>
          </a:xfrm>
          <a:prstGeom prst="rect">
            <a:avLst/>
          </a:prstGeom>
        </p:spPr>
      </p:pic>
      <p:pic>
        <p:nvPicPr>
          <p:cNvPr id="12" name="صورة 11">
            <a:extLst>
              <a:ext uri="{FF2B5EF4-FFF2-40B4-BE49-F238E27FC236}">
                <a16:creationId xmlns:a16="http://schemas.microsoft.com/office/drawing/2014/main" id="{F169B1F0-1A92-4348-94A5-F025551711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3033" y="412125"/>
            <a:ext cx="1023732" cy="266152"/>
          </a:xfrm>
          <a:prstGeom prst="rect">
            <a:avLst/>
          </a:prstGeom>
        </p:spPr>
      </p:pic>
      <p:pic>
        <p:nvPicPr>
          <p:cNvPr id="18" name="صورة 17">
            <a:extLst>
              <a:ext uri="{FF2B5EF4-FFF2-40B4-BE49-F238E27FC236}">
                <a16:creationId xmlns:a16="http://schemas.microsoft.com/office/drawing/2014/main" id="{B6328086-2B20-4D83-AEDD-54FE44BB6A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65741" y="27755"/>
            <a:ext cx="1593755" cy="667704"/>
          </a:xfrm>
          <a:prstGeom prst="rect">
            <a:avLst/>
          </a:prstGeom>
        </p:spPr>
      </p:pic>
    </p:spTree>
    <p:extLst>
      <p:ext uri="{BB962C8B-B14F-4D97-AF65-F5344CB8AC3E}">
        <p14:creationId xmlns:p14="http://schemas.microsoft.com/office/powerpoint/2010/main" val="253436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AB70D22-825A-49AC-B771-C7704E1BC2B5}"/>
              </a:ext>
            </a:extLst>
          </p:cNvPr>
          <p:cNvSpPr txBox="1"/>
          <p:nvPr/>
        </p:nvSpPr>
        <p:spPr>
          <a:xfrm>
            <a:off x="7207625" y="0"/>
            <a:ext cx="4660890" cy="6247864"/>
          </a:xfrm>
          <a:prstGeom prst="rect">
            <a:avLst/>
          </a:prstGeom>
          <a:noFill/>
        </p:spPr>
        <p:txBody>
          <a:bodyPr wrap="square" rtlCol="1">
            <a:spAutoFit/>
          </a:bodyPr>
          <a:lstStyle/>
          <a:p>
            <a:pPr algn="ctr"/>
            <a:r>
              <a:rPr lang="ar-SA" sz="20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فاصل</a:t>
            </a:r>
          </a:p>
          <a:p>
            <a:pPr algn="ctr"/>
            <a:r>
              <a:rPr lang="ar-SA" sz="20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خفيف</a:t>
            </a:r>
          </a:p>
        </p:txBody>
      </p:sp>
      <p:pic>
        <p:nvPicPr>
          <p:cNvPr id="9" name="صورة 8">
            <a:extLst>
              <a:ext uri="{FF2B5EF4-FFF2-40B4-BE49-F238E27FC236}">
                <a16:creationId xmlns:a16="http://schemas.microsoft.com/office/drawing/2014/main" id="{1BB8DE30-3479-4C4C-9117-4DFBD59A0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436" y="0"/>
            <a:ext cx="6981669" cy="6858000"/>
          </a:xfrm>
          <a:prstGeom prst="rect">
            <a:avLst/>
          </a:prstGeom>
        </p:spPr>
      </p:pic>
      <p:pic>
        <p:nvPicPr>
          <p:cNvPr id="10" name="صورة 9">
            <a:extLst>
              <a:ext uri="{FF2B5EF4-FFF2-40B4-BE49-F238E27FC236}">
                <a16:creationId xmlns:a16="http://schemas.microsoft.com/office/drawing/2014/main" id="{1C5173BF-95C7-475E-8430-C68AAF8BF3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486" y="6104586"/>
            <a:ext cx="2818960" cy="515155"/>
          </a:xfrm>
          <a:prstGeom prst="rect">
            <a:avLst/>
          </a:prstGeom>
        </p:spPr>
      </p:pic>
    </p:spTree>
    <p:extLst>
      <p:ext uri="{BB962C8B-B14F-4D97-AF65-F5344CB8AC3E}">
        <p14:creationId xmlns:p14="http://schemas.microsoft.com/office/powerpoint/2010/main" val="15659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2941" y="440766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16</a:t>
            </a:r>
          </a:p>
        </p:txBody>
      </p:sp>
      <p:sp>
        <p:nvSpPr>
          <p:cNvPr id="3" name="مربع نص 2"/>
          <p:cNvSpPr txBox="1"/>
          <p:nvPr/>
        </p:nvSpPr>
        <p:spPr>
          <a:xfrm>
            <a:off x="1097280" y="0"/>
            <a:ext cx="11094720" cy="4708981"/>
          </a:xfrm>
          <a:prstGeom prst="rect">
            <a:avLst/>
          </a:prstGeom>
          <a:noFill/>
        </p:spPr>
        <p:txBody>
          <a:bodyPr wrap="square" rtlCol="1">
            <a:spAutoFit/>
          </a:bodyPr>
          <a:lstStyle/>
          <a:p>
            <a:pPr algn="ctr"/>
            <a:r>
              <a:rPr lang="ar-SA" sz="150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قيام الدولة الأموية</a:t>
            </a:r>
          </a:p>
          <a:p>
            <a:pPr algn="ctr"/>
            <a:r>
              <a:rPr lang="ar-SA" sz="150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وأبرز خلفائها </a:t>
            </a:r>
            <a:r>
              <a:rPr lang="ar-SA" sz="15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(41ه-132ه)</a:t>
            </a:r>
          </a:p>
        </p:txBody>
      </p:sp>
      <p:sp>
        <p:nvSpPr>
          <p:cNvPr id="4" name="مربع نص 3"/>
          <p:cNvSpPr txBox="1"/>
          <p:nvPr/>
        </p:nvSpPr>
        <p:spPr>
          <a:xfrm>
            <a:off x="1969927" y="4146055"/>
            <a:ext cx="4164530" cy="1631216"/>
          </a:xfrm>
          <a:prstGeom prst="rect">
            <a:avLst/>
          </a:prstGeom>
          <a:noFill/>
        </p:spPr>
        <p:txBody>
          <a:bodyPr wrap="square" rtlCol="1">
            <a:spAutoFit/>
          </a:bodyPr>
          <a:lstStyle/>
          <a:p>
            <a:pPr algn="ctr"/>
            <a:r>
              <a:rPr lang="ar-SA" sz="10000" b="1" dirty="0">
                <a:solidFill>
                  <a:srgbClr val="92D05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الدرس الأول </a:t>
            </a:r>
          </a:p>
        </p:txBody>
      </p:sp>
      <p:pic>
        <p:nvPicPr>
          <p:cNvPr id="6" name="صورة 5">
            <a:extLst>
              <a:ext uri="{FF2B5EF4-FFF2-40B4-BE49-F238E27FC236}">
                <a16:creationId xmlns:a16="http://schemas.microsoft.com/office/drawing/2014/main" id="{E49D9BD6-B3C8-4A34-88C4-0B9E43F49D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6355" y="0"/>
            <a:ext cx="1705645" cy="1158253"/>
          </a:xfrm>
          <a:prstGeom prst="rect">
            <a:avLst/>
          </a:prstGeom>
        </p:spPr>
      </p:pic>
      <p:pic>
        <p:nvPicPr>
          <p:cNvPr id="5" name="صورة 4">
            <a:extLst>
              <a:ext uri="{FF2B5EF4-FFF2-40B4-BE49-F238E27FC236}">
                <a16:creationId xmlns:a16="http://schemas.microsoft.com/office/drawing/2014/main" id="{E0766ABF-54F2-4A2D-A644-A4EDFD486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0" y="55820"/>
            <a:ext cx="1306116" cy="320698"/>
          </a:xfrm>
          <a:prstGeom prst="rect">
            <a:avLst/>
          </a:prstGeom>
        </p:spPr>
      </p:pic>
    </p:spTree>
    <p:extLst>
      <p:ext uri="{BB962C8B-B14F-4D97-AF65-F5344CB8AC3E}">
        <p14:creationId xmlns:p14="http://schemas.microsoft.com/office/powerpoint/2010/main" val="5755711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500"/>
                                        <p:tgtEl>
                                          <p:spTgt spid="4"/>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86D6F375-D8EB-43A8-86FB-06C98DAF06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6355" y="0"/>
            <a:ext cx="1705645" cy="1158253"/>
          </a:xfrm>
          <a:prstGeom prst="rect">
            <a:avLst/>
          </a:prstGeom>
        </p:spPr>
      </p:pic>
      <p:sp>
        <p:nvSpPr>
          <p:cNvPr id="47" name="مربع نص 46">
            <a:extLst>
              <a:ext uri="{FF2B5EF4-FFF2-40B4-BE49-F238E27FC236}">
                <a16:creationId xmlns:a16="http://schemas.microsoft.com/office/drawing/2014/main" id="{080118D8-C454-4BF4-8AB1-7D61CCF7CD42}"/>
              </a:ext>
            </a:extLst>
          </p:cNvPr>
          <p:cNvSpPr txBox="1"/>
          <p:nvPr/>
        </p:nvSpPr>
        <p:spPr>
          <a:xfrm>
            <a:off x="1743184" y="4482973"/>
            <a:ext cx="5624095" cy="2400785"/>
          </a:xfrm>
          <a:prstGeom prst="rect">
            <a:avLst/>
          </a:prstGeom>
          <a:noFill/>
        </p:spPr>
        <p:txBody>
          <a:bodyPr wrap="square" rtlCol="1">
            <a:spAutoFit/>
          </a:bodyPr>
          <a:lstStyle/>
          <a:p>
            <a:pPr algn="ctr"/>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عناصر الدرس</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20" name="Rectangle 6">
            <a:extLst>
              <a:ext uri="{FF2B5EF4-FFF2-40B4-BE49-F238E27FC236}">
                <a16:creationId xmlns:a16="http://schemas.microsoft.com/office/drawing/2014/main" id="{6AF3925D-C6B3-4C28-BE6C-7F03EF0E7397}"/>
              </a:ext>
            </a:extLst>
          </p:cNvPr>
          <p:cNvSpPr/>
          <p:nvPr/>
        </p:nvSpPr>
        <p:spPr>
          <a:xfrm>
            <a:off x="12083987" y="5018745"/>
            <a:ext cx="10448816" cy="836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9468ACE1-D98C-447B-8ADF-2F3399993A3D}"/>
              </a:ext>
            </a:extLst>
          </p:cNvPr>
          <p:cNvSpPr>
            <a:spLocks noEditPoints="1"/>
          </p:cNvSpPr>
          <p:nvPr/>
        </p:nvSpPr>
        <p:spPr bwMode="auto">
          <a:xfrm rot="16200000">
            <a:off x="12134419" y="1046197"/>
            <a:ext cx="3900818" cy="4000687"/>
          </a:xfrm>
          <a:custGeom>
            <a:avLst/>
            <a:gdLst>
              <a:gd name="T0" fmla="*/ 54 w 663"/>
              <a:gd name="T1" fmla="*/ 111 h 679"/>
              <a:gd name="T2" fmla="*/ 93 w 663"/>
              <a:gd name="T3" fmla="*/ 193 h 679"/>
              <a:gd name="T4" fmla="*/ 102 w 663"/>
              <a:gd name="T5" fmla="*/ 211 h 679"/>
              <a:gd name="T6" fmla="*/ 514 w 663"/>
              <a:gd name="T7" fmla="*/ 623 h 679"/>
              <a:gd name="T8" fmla="*/ 592 w 663"/>
              <a:gd name="T9" fmla="*/ 649 h 679"/>
              <a:gd name="T10" fmla="*/ 644 w 663"/>
              <a:gd name="T11" fmla="*/ 597 h 679"/>
              <a:gd name="T12" fmla="*/ 645 w 663"/>
              <a:gd name="T13" fmla="*/ 535 h 679"/>
              <a:gd name="T14" fmla="*/ 217 w 663"/>
              <a:gd name="T15" fmla="*/ 107 h 679"/>
              <a:gd name="T16" fmla="*/ 207 w 663"/>
              <a:gd name="T17" fmla="*/ 99 h 679"/>
              <a:gd name="T18" fmla="*/ 188 w 663"/>
              <a:gd name="T19" fmla="*/ 89 h 679"/>
              <a:gd name="T20" fmla="*/ 124 w 663"/>
              <a:gd name="T21" fmla="*/ 59 h 679"/>
              <a:gd name="T22" fmla="*/ 61 w 663"/>
              <a:gd name="T23" fmla="*/ 29 h 679"/>
              <a:gd name="T24" fmla="*/ 4 w 663"/>
              <a:gd name="T25" fmla="*/ 1 h 679"/>
              <a:gd name="T26" fmla="*/ 0 w 663"/>
              <a:gd name="T27" fmla="*/ 0 h 679"/>
              <a:gd name="T28" fmla="*/ 33 w 663"/>
              <a:gd name="T29" fmla="*/ 68 h 679"/>
              <a:gd name="T30" fmla="*/ 54 w 663"/>
              <a:gd name="T31" fmla="*/ 111 h 679"/>
              <a:gd name="T32" fmla="*/ 579 w 663"/>
              <a:gd name="T33" fmla="*/ 499 h 679"/>
              <a:gd name="T34" fmla="*/ 629 w 663"/>
              <a:gd name="T35" fmla="*/ 550 h 679"/>
              <a:gd name="T36" fmla="*/ 630 w 663"/>
              <a:gd name="T37" fmla="*/ 582 h 679"/>
              <a:gd name="T38" fmla="*/ 582 w 663"/>
              <a:gd name="T39" fmla="*/ 629 h 679"/>
              <a:gd name="T40" fmla="*/ 552 w 663"/>
              <a:gd name="T41" fmla="*/ 630 h 679"/>
              <a:gd name="T42" fmla="*/ 487 w 663"/>
              <a:gd name="T43" fmla="*/ 565 h 679"/>
              <a:gd name="T44" fmla="*/ 485 w 663"/>
              <a:gd name="T45" fmla="*/ 563 h 679"/>
              <a:gd name="T46" fmla="*/ 563 w 663"/>
              <a:gd name="T47" fmla="*/ 484 h 679"/>
              <a:gd name="T48" fmla="*/ 579 w 663"/>
              <a:gd name="T49" fmla="*/ 499 h 679"/>
              <a:gd name="T50" fmla="*/ 189 w 663"/>
              <a:gd name="T51" fmla="*/ 140 h 679"/>
              <a:gd name="T52" fmla="*/ 202 w 663"/>
              <a:gd name="T53" fmla="*/ 141 h 679"/>
              <a:gd name="T54" fmla="*/ 295 w 663"/>
              <a:gd name="T55" fmla="*/ 234 h 679"/>
              <a:gd name="T56" fmla="*/ 531 w 663"/>
              <a:gd name="T57" fmla="*/ 471 h 679"/>
              <a:gd name="T58" fmla="*/ 530 w 663"/>
              <a:gd name="T59" fmla="*/ 482 h 679"/>
              <a:gd name="T60" fmla="*/ 519 w 663"/>
              <a:gd name="T61" fmla="*/ 482 h 679"/>
              <a:gd name="T62" fmla="*/ 475 w 663"/>
              <a:gd name="T63" fmla="*/ 438 h 679"/>
              <a:gd name="T64" fmla="*/ 350 w 663"/>
              <a:gd name="T65" fmla="*/ 312 h 679"/>
              <a:gd name="T66" fmla="*/ 201 w 663"/>
              <a:gd name="T67" fmla="*/ 164 h 679"/>
              <a:gd name="T68" fmla="*/ 190 w 663"/>
              <a:gd name="T69" fmla="*/ 153 h 679"/>
              <a:gd name="T70" fmla="*/ 189 w 663"/>
              <a:gd name="T71" fmla="*/ 140 h 679"/>
              <a:gd name="T72" fmla="*/ 208 w 663"/>
              <a:gd name="T73" fmla="*/ 244 h 679"/>
              <a:gd name="T74" fmla="*/ 348 w 663"/>
              <a:gd name="T75" fmla="*/ 383 h 679"/>
              <a:gd name="T76" fmla="*/ 481 w 663"/>
              <a:gd name="T77" fmla="*/ 517 h 679"/>
              <a:gd name="T78" fmla="*/ 481 w 663"/>
              <a:gd name="T79" fmla="*/ 531 h 679"/>
              <a:gd name="T80" fmla="*/ 469 w 663"/>
              <a:gd name="T81" fmla="*/ 528 h 679"/>
              <a:gd name="T82" fmla="*/ 409 w 663"/>
              <a:gd name="T83" fmla="*/ 468 h 679"/>
              <a:gd name="T84" fmla="*/ 221 w 663"/>
              <a:gd name="T85" fmla="*/ 280 h 679"/>
              <a:gd name="T86" fmla="*/ 140 w 663"/>
              <a:gd name="T87" fmla="*/ 199 h 679"/>
              <a:gd name="T88" fmla="*/ 141 w 663"/>
              <a:gd name="T89" fmla="*/ 184 h 679"/>
              <a:gd name="T90" fmla="*/ 150 w 663"/>
              <a:gd name="T91" fmla="*/ 186 h 679"/>
              <a:gd name="T92" fmla="*/ 208 w 663"/>
              <a:gd name="T93" fmla="*/ 244 h 679"/>
              <a:gd name="T94" fmla="*/ 63 w 663"/>
              <a:gd name="T95" fmla="*/ 86 h 679"/>
              <a:gd name="T96" fmla="*/ 87 w 663"/>
              <a:gd name="T97" fmla="*/ 62 h 679"/>
              <a:gd name="T98" fmla="*/ 94 w 663"/>
              <a:gd name="T99" fmla="*/ 61 h 679"/>
              <a:gd name="T100" fmla="*/ 163 w 663"/>
              <a:gd name="T101" fmla="*/ 94 h 679"/>
              <a:gd name="T102" fmla="*/ 175 w 663"/>
              <a:gd name="T103" fmla="*/ 100 h 679"/>
              <a:gd name="T104" fmla="*/ 152 w 663"/>
              <a:gd name="T105" fmla="*/ 107 h 679"/>
              <a:gd name="T106" fmla="*/ 143 w 663"/>
              <a:gd name="T107" fmla="*/ 142 h 679"/>
              <a:gd name="T108" fmla="*/ 109 w 663"/>
              <a:gd name="T109" fmla="*/ 152 h 679"/>
              <a:gd name="T110" fmla="*/ 101 w 663"/>
              <a:gd name="T111" fmla="*/ 175 h 679"/>
              <a:gd name="T112" fmla="*/ 93 w 663"/>
              <a:gd name="T113" fmla="*/ 158 h 679"/>
              <a:gd name="T114" fmla="*/ 62 w 663"/>
              <a:gd name="T115" fmla="*/ 94 h 679"/>
              <a:gd name="T116" fmla="*/ 63 w 663"/>
              <a:gd name="T117" fmla="*/ 8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3" h="679">
                <a:moveTo>
                  <a:pt x="54" y="111"/>
                </a:moveTo>
                <a:cubicBezTo>
                  <a:pt x="67" y="138"/>
                  <a:pt x="80" y="166"/>
                  <a:pt x="93" y="193"/>
                </a:cubicBezTo>
                <a:cubicBezTo>
                  <a:pt x="96" y="199"/>
                  <a:pt x="98" y="206"/>
                  <a:pt x="102" y="211"/>
                </a:cubicBezTo>
                <a:cubicBezTo>
                  <a:pt x="130" y="239"/>
                  <a:pt x="457" y="564"/>
                  <a:pt x="514" y="623"/>
                </a:cubicBezTo>
                <a:cubicBezTo>
                  <a:pt x="531" y="640"/>
                  <a:pt x="558" y="679"/>
                  <a:pt x="592" y="649"/>
                </a:cubicBezTo>
                <a:cubicBezTo>
                  <a:pt x="593" y="649"/>
                  <a:pt x="639" y="602"/>
                  <a:pt x="644" y="597"/>
                </a:cubicBezTo>
                <a:cubicBezTo>
                  <a:pt x="663" y="581"/>
                  <a:pt x="662" y="552"/>
                  <a:pt x="645" y="535"/>
                </a:cubicBezTo>
                <a:cubicBezTo>
                  <a:pt x="590" y="480"/>
                  <a:pt x="250" y="140"/>
                  <a:pt x="217" y="107"/>
                </a:cubicBezTo>
                <a:cubicBezTo>
                  <a:pt x="214" y="104"/>
                  <a:pt x="211" y="101"/>
                  <a:pt x="207" y="99"/>
                </a:cubicBezTo>
                <a:cubicBezTo>
                  <a:pt x="201" y="95"/>
                  <a:pt x="194" y="93"/>
                  <a:pt x="188" y="89"/>
                </a:cubicBezTo>
                <a:cubicBezTo>
                  <a:pt x="166" y="79"/>
                  <a:pt x="145" y="69"/>
                  <a:pt x="124" y="59"/>
                </a:cubicBezTo>
                <a:cubicBezTo>
                  <a:pt x="103" y="49"/>
                  <a:pt x="82" y="39"/>
                  <a:pt x="61" y="29"/>
                </a:cubicBezTo>
                <a:cubicBezTo>
                  <a:pt x="42" y="20"/>
                  <a:pt x="23" y="10"/>
                  <a:pt x="4" y="1"/>
                </a:cubicBezTo>
                <a:cubicBezTo>
                  <a:pt x="3" y="1"/>
                  <a:pt x="2" y="1"/>
                  <a:pt x="0" y="0"/>
                </a:cubicBezTo>
                <a:cubicBezTo>
                  <a:pt x="11" y="23"/>
                  <a:pt x="22" y="46"/>
                  <a:pt x="33" y="68"/>
                </a:cubicBezTo>
                <a:cubicBezTo>
                  <a:pt x="40" y="82"/>
                  <a:pt x="47" y="96"/>
                  <a:pt x="54" y="111"/>
                </a:cubicBezTo>
                <a:close/>
                <a:moveTo>
                  <a:pt x="579" y="499"/>
                </a:moveTo>
                <a:cubicBezTo>
                  <a:pt x="596" y="516"/>
                  <a:pt x="613" y="533"/>
                  <a:pt x="629" y="550"/>
                </a:cubicBezTo>
                <a:cubicBezTo>
                  <a:pt x="640" y="560"/>
                  <a:pt x="640" y="572"/>
                  <a:pt x="630" y="582"/>
                </a:cubicBezTo>
                <a:cubicBezTo>
                  <a:pt x="614" y="598"/>
                  <a:pt x="598" y="614"/>
                  <a:pt x="582" y="629"/>
                </a:cubicBezTo>
                <a:cubicBezTo>
                  <a:pt x="573" y="639"/>
                  <a:pt x="561" y="639"/>
                  <a:pt x="552" y="630"/>
                </a:cubicBezTo>
                <a:cubicBezTo>
                  <a:pt x="530" y="608"/>
                  <a:pt x="508" y="586"/>
                  <a:pt x="487" y="565"/>
                </a:cubicBezTo>
                <a:cubicBezTo>
                  <a:pt x="486" y="564"/>
                  <a:pt x="485" y="563"/>
                  <a:pt x="485" y="563"/>
                </a:cubicBezTo>
                <a:cubicBezTo>
                  <a:pt x="511" y="537"/>
                  <a:pt x="537" y="511"/>
                  <a:pt x="563" y="484"/>
                </a:cubicBezTo>
                <a:cubicBezTo>
                  <a:pt x="568" y="489"/>
                  <a:pt x="574" y="494"/>
                  <a:pt x="579" y="499"/>
                </a:cubicBezTo>
                <a:close/>
                <a:moveTo>
                  <a:pt x="189" y="140"/>
                </a:moveTo>
                <a:cubicBezTo>
                  <a:pt x="192" y="137"/>
                  <a:pt x="198" y="137"/>
                  <a:pt x="202" y="141"/>
                </a:cubicBezTo>
                <a:cubicBezTo>
                  <a:pt x="233" y="172"/>
                  <a:pt x="264" y="203"/>
                  <a:pt x="295" y="234"/>
                </a:cubicBezTo>
                <a:cubicBezTo>
                  <a:pt x="365" y="304"/>
                  <a:pt x="528" y="466"/>
                  <a:pt x="531" y="471"/>
                </a:cubicBezTo>
                <a:cubicBezTo>
                  <a:pt x="534" y="475"/>
                  <a:pt x="533" y="479"/>
                  <a:pt x="530" y="482"/>
                </a:cubicBezTo>
                <a:cubicBezTo>
                  <a:pt x="527" y="485"/>
                  <a:pt x="522" y="485"/>
                  <a:pt x="519" y="482"/>
                </a:cubicBezTo>
                <a:cubicBezTo>
                  <a:pt x="475" y="438"/>
                  <a:pt x="475" y="438"/>
                  <a:pt x="475" y="438"/>
                </a:cubicBezTo>
                <a:cubicBezTo>
                  <a:pt x="350" y="312"/>
                  <a:pt x="350" y="312"/>
                  <a:pt x="350" y="312"/>
                </a:cubicBezTo>
                <a:cubicBezTo>
                  <a:pt x="201" y="164"/>
                  <a:pt x="201" y="164"/>
                  <a:pt x="201" y="164"/>
                </a:cubicBezTo>
                <a:cubicBezTo>
                  <a:pt x="201" y="164"/>
                  <a:pt x="194" y="157"/>
                  <a:pt x="190" y="153"/>
                </a:cubicBezTo>
                <a:cubicBezTo>
                  <a:pt x="186" y="148"/>
                  <a:pt x="185" y="144"/>
                  <a:pt x="189" y="140"/>
                </a:cubicBezTo>
                <a:close/>
                <a:moveTo>
                  <a:pt x="208" y="244"/>
                </a:moveTo>
                <a:cubicBezTo>
                  <a:pt x="255" y="290"/>
                  <a:pt x="301" y="337"/>
                  <a:pt x="348" y="383"/>
                </a:cubicBezTo>
                <a:cubicBezTo>
                  <a:pt x="383" y="418"/>
                  <a:pt x="476" y="511"/>
                  <a:pt x="481" y="517"/>
                </a:cubicBezTo>
                <a:cubicBezTo>
                  <a:pt x="486" y="522"/>
                  <a:pt x="486" y="527"/>
                  <a:pt x="481" y="531"/>
                </a:cubicBezTo>
                <a:cubicBezTo>
                  <a:pt x="477" y="533"/>
                  <a:pt x="473" y="532"/>
                  <a:pt x="469" y="528"/>
                </a:cubicBezTo>
                <a:cubicBezTo>
                  <a:pt x="449" y="508"/>
                  <a:pt x="429" y="488"/>
                  <a:pt x="409" y="468"/>
                </a:cubicBezTo>
                <a:cubicBezTo>
                  <a:pt x="346" y="405"/>
                  <a:pt x="284" y="343"/>
                  <a:pt x="221" y="280"/>
                </a:cubicBezTo>
                <a:cubicBezTo>
                  <a:pt x="194" y="253"/>
                  <a:pt x="167" y="226"/>
                  <a:pt x="140" y="199"/>
                </a:cubicBezTo>
                <a:cubicBezTo>
                  <a:pt x="134" y="193"/>
                  <a:pt x="134" y="186"/>
                  <a:pt x="141" y="184"/>
                </a:cubicBezTo>
                <a:cubicBezTo>
                  <a:pt x="145" y="182"/>
                  <a:pt x="148" y="184"/>
                  <a:pt x="150" y="186"/>
                </a:cubicBezTo>
                <a:cubicBezTo>
                  <a:pt x="170" y="205"/>
                  <a:pt x="189" y="224"/>
                  <a:pt x="208" y="244"/>
                </a:cubicBezTo>
                <a:close/>
                <a:moveTo>
                  <a:pt x="63" y="86"/>
                </a:moveTo>
                <a:cubicBezTo>
                  <a:pt x="72" y="79"/>
                  <a:pt x="79" y="70"/>
                  <a:pt x="87" y="62"/>
                </a:cubicBezTo>
                <a:cubicBezTo>
                  <a:pt x="89" y="60"/>
                  <a:pt x="91" y="60"/>
                  <a:pt x="94" y="61"/>
                </a:cubicBezTo>
                <a:cubicBezTo>
                  <a:pt x="117" y="72"/>
                  <a:pt x="140" y="83"/>
                  <a:pt x="163" y="94"/>
                </a:cubicBezTo>
                <a:cubicBezTo>
                  <a:pt x="167" y="96"/>
                  <a:pt x="171" y="98"/>
                  <a:pt x="175" y="100"/>
                </a:cubicBezTo>
                <a:cubicBezTo>
                  <a:pt x="172" y="105"/>
                  <a:pt x="172" y="105"/>
                  <a:pt x="152" y="107"/>
                </a:cubicBezTo>
                <a:cubicBezTo>
                  <a:pt x="155" y="120"/>
                  <a:pt x="153" y="132"/>
                  <a:pt x="143" y="142"/>
                </a:cubicBezTo>
                <a:cubicBezTo>
                  <a:pt x="134" y="151"/>
                  <a:pt x="122" y="154"/>
                  <a:pt x="109" y="152"/>
                </a:cubicBezTo>
                <a:cubicBezTo>
                  <a:pt x="107" y="159"/>
                  <a:pt x="109" y="168"/>
                  <a:pt x="101" y="175"/>
                </a:cubicBezTo>
                <a:cubicBezTo>
                  <a:pt x="98" y="169"/>
                  <a:pt x="96" y="164"/>
                  <a:pt x="93" y="158"/>
                </a:cubicBezTo>
                <a:cubicBezTo>
                  <a:pt x="83" y="137"/>
                  <a:pt x="72" y="116"/>
                  <a:pt x="62" y="94"/>
                </a:cubicBezTo>
                <a:cubicBezTo>
                  <a:pt x="61" y="91"/>
                  <a:pt x="60" y="89"/>
                  <a:pt x="63"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مربع نص 15">
            <a:extLst>
              <a:ext uri="{FF2B5EF4-FFF2-40B4-BE49-F238E27FC236}">
                <a16:creationId xmlns:a16="http://schemas.microsoft.com/office/drawing/2014/main" id="{D1C1F6DD-E946-44D9-A9B9-8C0AC9D533A8}"/>
              </a:ext>
            </a:extLst>
          </p:cNvPr>
          <p:cNvSpPr txBox="1"/>
          <p:nvPr/>
        </p:nvSpPr>
        <p:spPr>
          <a:xfrm>
            <a:off x="5527899" y="2874875"/>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مربع نص 16">
            <a:extLst>
              <a:ext uri="{FF2B5EF4-FFF2-40B4-BE49-F238E27FC236}">
                <a16:creationId xmlns:a16="http://schemas.microsoft.com/office/drawing/2014/main" id="{70269BAB-A02A-44EC-9194-D796F64ADE47}"/>
              </a:ext>
            </a:extLst>
          </p:cNvPr>
          <p:cNvSpPr txBox="1"/>
          <p:nvPr/>
        </p:nvSpPr>
        <p:spPr>
          <a:xfrm>
            <a:off x="5527899" y="3779368"/>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9" name="شكل بيضاوي 18">
            <a:extLst>
              <a:ext uri="{FF2B5EF4-FFF2-40B4-BE49-F238E27FC236}">
                <a16:creationId xmlns:a16="http://schemas.microsoft.com/office/drawing/2014/main" id="{A8CB00CA-E6C4-4258-B94E-086EA8A918BA}"/>
              </a:ext>
            </a:extLst>
          </p:cNvPr>
          <p:cNvSpPr/>
          <p:nvPr/>
        </p:nvSpPr>
        <p:spPr bwMode="auto">
          <a:xfrm>
            <a:off x="11242283" y="2874875"/>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5" name="شكل بيضاوي 24">
            <a:extLst>
              <a:ext uri="{FF2B5EF4-FFF2-40B4-BE49-F238E27FC236}">
                <a16:creationId xmlns:a16="http://schemas.microsoft.com/office/drawing/2014/main" id="{42B9FA9E-48CD-470D-8791-5BA62A491736}"/>
              </a:ext>
            </a:extLst>
          </p:cNvPr>
          <p:cNvSpPr/>
          <p:nvPr/>
        </p:nvSpPr>
        <p:spPr bwMode="auto">
          <a:xfrm>
            <a:off x="11242283" y="3779368"/>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2" name="صورة 1">
            <a:extLst>
              <a:ext uri="{FF2B5EF4-FFF2-40B4-BE49-F238E27FC236}">
                <a16:creationId xmlns:a16="http://schemas.microsoft.com/office/drawing/2014/main" id="{8EB6522D-BCB5-48D7-A6F2-62467F993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8762" y="42941"/>
            <a:ext cx="2009104" cy="857126"/>
          </a:xfrm>
          <a:prstGeom prst="rect">
            <a:avLst/>
          </a:prstGeom>
        </p:spPr>
      </p:pic>
      <p:pic>
        <p:nvPicPr>
          <p:cNvPr id="3" name="صورة 2">
            <a:extLst>
              <a:ext uri="{FF2B5EF4-FFF2-40B4-BE49-F238E27FC236}">
                <a16:creationId xmlns:a16="http://schemas.microsoft.com/office/drawing/2014/main" id="{8F9CA6C7-4015-4221-9DDC-C057C6FE78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0" y="55820"/>
            <a:ext cx="1306116" cy="320698"/>
          </a:xfrm>
          <a:prstGeom prst="rect">
            <a:avLst/>
          </a:prstGeom>
        </p:spPr>
      </p:pic>
    </p:spTree>
    <p:extLst>
      <p:ext uri="{BB962C8B-B14F-4D97-AF65-F5344CB8AC3E}">
        <p14:creationId xmlns:p14="http://schemas.microsoft.com/office/powerpoint/2010/main" val="254318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1.45833E-6 -0.00741 L -0.84831 0.0044 " pathEditMode="relative" rAng="0" ptsTypes="AA">
                                      <p:cBhvr>
                                        <p:cTn id="8" dur="2000" fill="hold"/>
                                        <p:tgtEl>
                                          <p:spTgt spid="20"/>
                                        </p:tgtEl>
                                        <p:attrNameLst>
                                          <p:attrName>ppt_x</p:attrName>
                                          <p:attrName>ppt_y</p:attrName>
                                        </p:attrNameLst>
                                      </p:cBhvr>
                                      <p:rCtr x="-42422" y="579"/>
                                    </p:animMotion>
                                  </p:childTnLst>
                                </p:cTn>
                              </p:par>
                              <p:par>
                                <p:cTn id="9" presetID="1" presetClass="entr" presetSubtype="0"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1.66667E-6 -2.96296E-6 L -0.8474 0.00463 " pathEditMode="relative" rAng="0" ptsTypes="AA">
                                      <p:cBhvr>
                                        <p:cTn id="12" dur="2000" fill="hold"/>
                                        <p:tgtEl>
                                          <p:spTgt spid="22"/>
                                        </p:tgtEl>
                                        <p:attrNameLst>
                                          <p:attrName>ppt_x</p:attrName>
                                          <p:attrName>ppt_y</p:attrName>
                                        </p:attrNameLst>
                                      </p:cBhvr>
                                      <p:rCtr x="-42370" y="231"/>
                                    </p:animMotion>
                                  </p:childTnLst>
                                </p:cTn>
                              </p:par>
                              <p:par>
                                <p:cTn id="13" presetID="22" presetClass="entr" presetSubtype="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0"/>
                                        <p:tgtEl>
                                          <p:spTgt spid="47"/>
                                        </p:tgtEl>
                                      </p:cBhvr>
                                    </p:animEffect>
                                  </p:childTnLst>
                                </p:cTn>
                              </p:par>
                            </p:childTnLst>
                          </p:cTn>
                        </p:par>
                        <p:par>
                          <p:cTn id="16" fill="hold">
                            <p:stCondLst>
                              <p:cond delay="2500"/>
                            </p:stCondLst>
                            <p:childTnLst>
                              <p:par>
                                <p:cTn id="17" presetID="26"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par>
                                <p:cTn id="33" presetID="3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7" presetID="26"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80">
                                          <p:stCondLst>
                                            <p:cond delay="0"/>
                                          </p:stCondLst>
                                        </p:cTn>
                                        <p:tgtEl>
                                          <p:spTgt spid="25"/>
                                        </p:tgtEl>
                                      </p:cBhvr>
                                    </p:animEffect>
                                    <p:anim calcmode="lin" valueType="num">
                                      <p:cBhvr>
                                        <p:cTn id="5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5" dur="26">
                                          <p:stCondLst>
                                            <p:cond delay="650"/>
                                          </p:stCondLst>
                                        </p:cTn>
                                        <p:tgtEl>
                                          <p:spTgt spid="25"/>
                                        </p:tgtEl>
                                      </p:cBhvr>
                                      <p:to x="100000" y="60000"/>
                                    </p:animScale>
                                    <p:animScale>
                                      <p:cBhvr>
                                        <p:cTn id="56" dur="166" decel="50000">
                                          <p:stCondLst>
                                            <p:cond delay="676"/>
                                          </p:stCondLst>
                                        </p:cTn>
                                        <p:tgtEl>
                                          <p:spTgt spid="25"/>
                                        </p:tgtEl>
                                      </p:cBhvr>
                                      <p:to x="100000" y="100000"/>
                                    </p:animScale>
                                    <p:animScale>
                                      <p:cBhvr>
                                        <p:cTn id="57" dur="26">
                                          <p:stCondLst>
                                            <p:cond delay="1312"/>
                                          </p:stCondLst>
                                        </p:cTn>
                                        <p:tgtEl>
                                          <p:spTgt spid="25"/>
                                        </p:tgtEl>
                                      </p:cBhvr>
                                      <p:to x="100000" y="80000"/>
                                    </p:animScale>
                                    <p:animScale>
                                      <p:cBhvr>
                                        <p:cTn id="58" dur="166" decel="50000">
                                          <p:stCondLst>
                                            <p:cond delay="1338"/>
                                          </p:stCondLst>
                                        </p:cTn>
                                        <p:tgtEl>
                                          <p:spTgt spid="25"/>
                                        </p:tgtEl>
                                      </p:cBhvr>
                                      <p:to x="100000" y="100000"/>
                                    </p:animScale>
                                    <p:animScale>
                                      <p:cBhvr>
                                        <p:cTn id="59" dur="26">
                                          <p:stCondLst>
                                            <p:cond delay="1642"/>
                                          </p:stCondLst>
                                        </p:cTn>
                                        <p:tgtEl>
                                          <p:spTgt spid="25"/>
                                        </p:tgtEl>
                                      </p:cBhvr>
                                      <p:to x="100000" y="90000"/>
                                    </p:animScale>
                                    <p:animScale>
                                      <p:cBhvr>
                                        <p:cTn id="60" dur="166" decel="50000">
                                          <p:stCondLst>
                                            <p:cond delay="1668"/>
                                          </p:stCondLst>
                                        </p:cTn>
                                        <p:tgtEl>
                                          <p:spTgt spid="25"/>
                                        </p:tgtEl>
                                      </p:cBhvr>
                                      <p:to x="100000" y="100000"/>
                                    </p:animScale>
                                    <p:animScale>
                                      <p:cBhvr>
                                        <p:cTn id="61" dur="26">
                                          <p:stCondLst>
                                            <p:cond delay="1808"/>
                                          </p:stCondLst>
                                        </p:cTn>
                                        <p:tgtEl>
                                          <p:spTgt spid="25"/>
                                        </p:tgtEl>
                                      </p:cBhvr>
                                      <p:to x="100000" y="95000"/>
                                    </p:animScale>
                                    <p:animScale>
                                      <p:cBhvr>
                                        <p:cTn id="62" dur="166" decel="50000">
                                          <p:stCondLst>
                                            <p:cond delay="1834"/>
                                          </p:stCondLst>
                                        </p:cTn>
                                        <p:tgtEl>
                                          <p:spTgt spid="2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0" grpId="0" animBg="1"/>
      <p:bldP spid="20" grpId="1" animBg="1"/>
      <p:bldP spid="20" grpId="2" animBg="1"/>
      <p:bldP spid="22" grpId="0" animBg="1"/>
      <p:bldP spid="22" grpId="1" animBg="1"/>
      <p:bldP spid="16" grpId="0"/>
      <p:bldP spid="17" grpId="0"/>
      <p:bldP spid="19"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881C08E1-FC9A-4E64-9769-4C835A37BF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52" y="2262"/>
            <a:ext cx="12186096" cy="6853476"/>
          </a:xfrm>
          <a:prstGeom prst="rect">
            <a:avLst/>
          </a:prstGeom>
        </p:spPr>
      </p:pic>
    </p:spTree>
    <p:extLst>
      <p:ext uri="{BB962C8B-B14F-4D97-AF65-F5344CB8AC3E}">
        <p14:creationId xmlns:p14="http://schemas.microsoft.com/office/powerpoint/2010/main" val="8312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16</a:t>
            </a:r>
          </a:p>
        </p:txBody>
      </p:sp>
      <p:pic>
        <p:nvPicPr>
          <p:cNvPr id="2" name="صورة 1">
            <a:extLst>
              <a:ext uri="{FF2B5EF4-FFF2-40B4-BE49-F238E27FC236}">
                <a16:creationId xmlns:a16="http://schemas.microsoft.com/office/drawing/2014/main" id="{A10C767F-46C3-4177-95BC-55C91296BC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36EAD72B-818B-44D4-9E8D-0A85EFE618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6" name="صورة 15">
            <a:extLst>
              <a:ext uri="{FF2B5EF4-FFF2-40B4-BE49-F238E27FC236}">
                <a16:creationId xmlns:a16="http://schemas.microsoft.com/office/drawing/2014/main" id="{47E0BBF2-230E-4C42-8F3B-6C8CE6C5E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7" name="مربع نص 16">
            <a:extLst>
              <a:ext uri="{FF2B5EF4-FFF2-40B4-BE49-F238E27FC236}">
                <a16:creationId xmlns:a16="http://schemas.microsoft.com/office/drawing/2014/main" id="{C6750E4F-D2FC-4ED2-AE15-37AC020536A2}"/>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8" name="شكل بيضاوي 17">
            <a:extLst>
              <a:ext uri="{FF2B5EF4-FFF2-40B4-BE49-F238E27FC236}">
                <a16:creationId xmlns:a16="http://schemas.microsoft.com/office/drawing/2014/main" id="{05CB1AA1-4315-4F82-8FE1-954F158C54CD}"/>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9" name="صورة 8">
            <a:extLst>
              <a:ext uri="{FF2B5EF4-FFF2-40B4-BE49-F238E27FC236}">
                <a16:creationId xmlns:a16="http://schemas.microsoft.com/office/drawing/2014/main" id="{72D46418-08CE-42EF-9871-D089BA3A84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3053" y="-43795"/>
            <a:ext cx="5898524" cy="6906692"/>
          </a:xfrm>
          <a:prstGeom prst="rect">
            <a:avLst/>
          </a:prstGeom>
        </p:spPr>
      </p:pic>
    </p:spTree>
    <p:extLst>
      <p:ext uri="{BB962C8B-B14F-4D97-AF65-F5344CB8AC3E}">
        <p14:creationId xmlns:p14="http://schemas.microsoft.com/office/powerpoint/2010/main" val="210158566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365738" y="1329741"/>
            <a:ext cx="10826261" cy="3785652"/>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عبدالملك بن مروان (65-86هـ):</a:t>
            </a:r>
          </a:p>
          <a:p>
            <a:endParaRPr lang="ar-SA" sz="3000" b="1" dirty="0">
              <a:solidFill>
                <a:srgbClr val="00B05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ولد في المدينة المنورة سنة 26هـ، و تولى الخلافة بعد وفاة أبيه سنة 65هـ.</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كـان: سيـاسيـاً بارعـاً، قـوي العزيمـة، قضـى علـى الثـورات الداخليـة و تغلب على    الروم فاستقرت الدولة في عهده؛ ولذلك عُرف بأنه المؤسس الثاني للدولة الأموية.</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توفي سنة 86هـ بعد أن أوصى بالخلافة من بعده لابنيه الوليد ثم سليمان.</a:t>
            </a:r>
          </a:p>
        </p:txBody>
      </p:sp>
      <p:sp>
        <p:nvSpPr>
          <p:cNvPr id="6" name="مربع نص 5"/>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16</a:t>
            </a:r>
          </a:p>
        </p:txBody>
      </p:sp>
      <p:pic>
        <p:nvPicPr>
          <p:cNvPr id="2" name="صورة 1">
            <a:extLst>
              <a:ext uri="{FF2B5EF4-FFF2-40B4-BE49-F238E27FC236}">
                <a16:creationId xmlns:a16="http://schemas.microsoft.com/office/drawing/2014/main" id="{A10C767F-46C3-4177-95BC-55C91296BC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36EAD72B-818B-44D4-9E8D-0A85EFE618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6" name="صورة 15">
            <a:extLst>
              <a:ext uri="{FF2B5EF4-FFF2-40B4-BE49-F238E27FC236}">
                <a16:creationId xmlns:a16="http://schemas.microsoft.com/office/drawing/2014/main" id="{47E0BBF2-230E-4C42-8F3B-6C8CE6C5EA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7" name="مربع نص 16">
            <a:extLst>
              <a:ext uri="{FF2B5EF4-FFF2-40B4-BE49-F238E27FC236}">
                <a16:creationId xmlns:a16="http://schemas.microsoft.com/office/drawing/2014/main" id="{C6750E4F-D2FC-4ED2-AE15-37AC020536A2}"/>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8" name="شكل بيضاوي 17">
            <a:extLst>
              <a:ext uri="{FF2B5EF4-FFF2-40B4-BE49-F238E27FC236}">
                <a16:creationId xmlns:a16="http://schemas.microsoft.com/office/drawing/2014/main" id="{05CB1AA1-4315-4F82-8FE1-954F158C54CD}"/>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263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right)">
                                      <p:cBhvr>
                                        <p:cTn id="39" dur="1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right)">
                                      <p:cBhvr>
                                        <p:cTn id="44" dur="1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wipe(right)">
                                      <p:cBhvr>
                                        <p:cTn id="49" dur="1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a:extLst>
              <a:ext uri="{FF2B5EF4-FFF2-40B4-BE49-F238E27FC236}">
                <a16:creationId xmlns:a16="http://schemas.microsoft.com/office/drawing/2014/main" id="{00AD18A3-A426-4697-BBA5-3304D14A90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79401" y="1769755"/>
            <a:ext cx="2714438" cy="635294"/>
          </a:xfrm>
          <a:prstGeom prst="rect">
            <a:avLst/>
          </a:prstGeom>
        </p:spPr>
      </p:pic>
      <p:sp>
        <p:nvSpPr>
          <p:cNvPr id="22" name="مربع نص 21">
            <a:extLst>
              <a:ext uri="{FF2B5EF4-FFF2-40B4-BE49-F238E27FC236}">
                <a16:creationId xmlns:a16="http://schemas.microsoft.com/office/drawing/2014/main" id="{DB949A31-C350-4F0D-92C7-39A68577F27D}"/>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23" name="شكل بيضاوي 22">
            <a:extLst>
              <a:ext uri="{FF2B5EF4-FFF2-40B4-BE49-F238E27FC236}">
                <a16:creationId xmlns:a16="http://schemas.microsoft.com/office/drawing/2014/main" id="{BCC5AC70-1370-4663-84A0-44057A75201D}"/>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11" name="صورة 10">
            <a:extLst>
              <a:ext uri="{FF2B5EF4-FFF2-40B4-BE49-F238E27FC236}">
                <a16:creationId xmlns:a16="http://schemas.microsoft.com/office/drawing/2014/main" id="{598EDAF5-C533-42C6-BAA6-C0E26464F0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504" y="1180249"/>
            <a:ext cx="4263565" cy="4653884"/>
          </a:xfrm>
          <a:prstGeom prst="rect">
            <a:avLst/>
          </a:prstGeom>
        </p:spPr>
      </p:pic>
      <p:sp>
        <p:nvSpPr>
          <p:cNvPr id="9" name="مربع نص 8"/>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17</a:t>
            </a:r>
          </a:p>
        </p:txBody>
      </p:sp>
      <p:sp>
        <p:nvSpPr>
          <p:cNvPr id="5" name="مربع نص 4"/>
          <p:cNvSpPr txBox="1"/>
          <p:nvPr/>
        </p:nvSpPr>
        <p:spPr>
          <a:xfrm>
            <a:off x="5756856" y="2302225"/>
            <a:ext cx="6435143" cy="1938992"/>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تعريب الدواوين.</a:t>
            </a: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إعادة بناء المسجد الأقصى ومسجد قبة الصخرة.</a:t>
            </a: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إنشـاء دار لسك النقـود الإسلامية والنقش عليهـا باللغة العربية في دمشق.</a:t>
            </a: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صورة 5"/>
          <p:cNvPicPr>
            <a:picLocks noChangeAspect="1"/>
          </p:cNvPicPr>
          <p:nvPr/>
        </p:nvPicPr>
        <p:blipFill rotWithShape="1">
          <a:blip r:embed="rId4" cstate="screen">
            <a:extLst>
              <a:ext uri="{28A0092B-C50C-407E-A947-70E740481C1C}">
                <a14:useLocalDpi xmlns:a14="http://schemas.microsoft.com/office/drawing/2010/main"/>
              </a:ext>
            </a:extLst>
          </a:blip>
          <a:srcRect l="36370" t="67839" r="19587" b="1163"/>
          <a:stretch/>
        </p:blipFill>
        <p:spPr>
          <a:xfrm>
            <a:off x="4968069" y="4157393"/>
            <a:ext cx="6751529" cy="2674307"/>
          </a:xfrm>
          <a:prstGeom prst="rect">
            <a:avLst/>
          </a:prstGeom>
        </p:spPr>
      </p:pic>
      <p:pic>
        <p:nvPicPr>
          <p:cNvPr id="8" name="صورة 7"/>
          <p:cNvPicPr>
            <a:picLocks noChangeAspect="1"/>
          </p:cNvPicPr>
          <p:nvPr/>
        </p:nvPicPr>
        <p:blipFill rotWithShape="1">
          <a:blip r:embed="rId5" cstate="screen">
            <a:extLst>
              <a:ext uri="{28A0092B-C50C-407E-A947-70E740481C1C}">
                <a14:useLocalDpi xmlns:a14="http://schemas.microsoft.com/office/drawing/2010/main"/>
              </a:ext>
            </a:extLst>
          </a:blip>
          <a:srcRect l="33459" t="38167" r="46575" b="17762"/>
          <a:stretch/>
        </p:blipFill>
        <p:spPr>
          <a:xfrm>
            <a:off x="859565" y="1265346"/>
            <a:ext cx="4015352" cy="4401765"/>
          </a:xfrm>
          <a:prstGeom prst="rect">
            <a:avLst/>
          </a:prstGeom>
        </p:spPr>
      </p:pic>
      <p:pic>
        <p:nvPicPr>
          <p:cNvPr id="7" name="صورة 6">
            <a:extLst>
              <a:ext uri="{FF2B5EF4-FFF2-40B4-BE49-F238E27FC236}">
                <a16:creationId xmlns:a16="http://schemas.microsoft.com/office/drawing/2014/main" id="{39E60333-D821-4699-81A5-96D99DA1B80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8393" y="6497965"/>
            <a:ext cx="1596981" cy="333735"/>
          </a:xfrm>
          <a:prstGeom prst="rect">
            <a:avLst/>
          </a:prstGeom>
        </p:spPr>
      </p:pic>
      <p:pic>
        <p:nvPicPr>
          <p:cNvPr id="10" name="صورة 9">
            <a:extLst>
              <a:ext uri="{FF2B5EF4-FFF2-40B4-BE49-F238E27FC236}">
                <a16:creationId xmlns:a16="http://schemas.microsoft.com/office/drawing/2014/main" id="{38EB74E8-87C7-45F8-B49A-5DB97DDB5E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61767" y="6488306"/>
            <a:ext cx="1489656" cy="311307"/>
          </a:xfrm>
          <a:prstGeom prst="rect">
            <a:avLst/>
          </a:prstGeom>
        </p:spPr>
      </p:pic>
      <p:pic>
        <p:nvPicPr>
          <p:cNvPr id="2" name="صورة 1">
            <a:extLst>
              <a:ext uri="{FF2B5EF4-FFF2-40B4-BE49-F238E27FC236}">
                <a16:creationId xmlns:a16="http://schemas.microsoft.com/office/drawing/2014/main" id="{FAEB6973-FB7B-4E34-B71F-CB3A3BAE47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73D55F42-F095-471D-994C-7873D22AE86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21" name="صورة 20">
            <a:extLst>
              <a:ext uri="{FF2B5EF4-FFF2-40B4-BE49-F238E27FC236}">
                <a16:creationId xmlns:a16="http://schemas.microsoft.com/office/drawing/2014/main" id="{E0B54454-92C8-4E50-8DAB-2909165241E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24" name="مربع نص 23">
            <a:extLst>
              <a:ext uri="{FF2B5EF4-FFF2-40B4-BE49-F238E27FC236}">
                <a16:creationId xmlns:a16="http://schemas.microsoft.com/office/drawing/2014/main" id="{6DEE3D0E-EFDA-4F5D-BEEA-2633007A2C54}"/>
              </a:ext>
            </a:extLst>
          </p:cNvPr>
          <p:cNvSpPr txBox="1"/>
          <p:nvPr/>
        </p:nvSpPr>
        <p:spPr>
          <a:xfrm>
            <a:off x="6722772" y="1329741"/>
            <a:ext cx="5469227"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عبدالملك بن مروان (65-86هـ):</a:t>
            </a:r>
          </a:p>
        </p:txBody>
      </p:sp>
    </p:spTree>
    <p:extLst>
      <p:ext uri="{BB962C8B-B14F-4D97-AF65-F5344CB8AC3E}">
        <p14:creationId xmlns:p14="http://schemas.microsoft.com/office/powerpoint/2010/main" val="8608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par>
                                <p:cTn id="26" presetID="2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1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580">
                                          <p:stCondLst>
                                            <p:cond delay="0"/>
                                          </p:stCondLst>
                                        </p:cTn>
                                        <p:tgtEl>
                                          <p:spTgt spid="5">
                                            <p:txEl>
                                              <p:pRg st="1" end="1"/>
                                            </p:txEl>
                                          </p:spTgt>
                                        </p:tgtEl>
                                      </p:cBhvr>
                                    </p:animEffect>
                                    <p:anim calcmode="lin" valueType="num">
                                      <p:cBhvr>
                                        <p:cTn id="3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xEl>
                                              <p:pRg st="1" end="1"/>
                                            </p:txEl>
                                          </p:spTgt>
                                        </p:tgtEl>
                                      </p:cBhvr>
                                      <p:to x="100000" y="60000"/>
                                    </p:animScale>
                                    <p:animScale>
                                      <p:cBhvr>
                                        <p:cTn id="40" dur="166" decel="50000">
                                          <p:stCondLst>
                                            <p:cond delay="676"/>
                                          </p:stCondLst>
                                        </p:cTn>
                                        <p:tgtEl>
                                          <p:spTgt spid="5">
                                            <p:txEl>
                                              <p:pRg st="1" end="1"/>
                                            </p:txEl>
                                          </p:spTgt>
                                        </p:tgtEl>
                                      </p:cBhvr>
                                      <p:to x="100000" y="100000"/>
                                    </p:animScale>
                                    <p:animScale>
                                      <p:cBhvr>
                                        <p:cTn id="41" dur="26">
                                          <p:stCondLst>
                                            <p:cond delay="1312"/>
                                          </p:stCondLst>
                                        </p:cTn>
                                        <p:tgtEl>
                                          <p:spTgt spid="5">
                                            <p:txEl>
                                              <p:pRg st="1" end="1"/>
                                            </p:txEl>
                                          </p:spTgt>
                                        </p:tgtEl>
                                      </p:cBhvr>
                                      <p:to x="100000" y="80000"/>
                                    </p:animScale>
                                    <p:animScale>
                                      <p:cBhvr>
                                        <p:cTn id="42" dur="166" decel="50000">
                                          <p:stCondLst>
                                            <p:cond delay="1338"/>
                                          </p:stCondLst>
                                        </p:cTn>
                                        <p:tgtEl>
                                          <p:spTgt spid="5">
                                            <p:txEl>
                                              <p:pRg st="1" end="1"/>
                                            </p:txEl>
                                          </p:spTgt>
                                        </p:tgtEl>
                                      </p:cBhvr>
                                      <p:to x="100000" y="100000"/>
                                    </p:animScale>
                                    <p:animScale>
                                      <p:cBhvr>
                                        <p:cTn id="43" dur="26">
                                          <p:stCondLst>
                                            <p:cond delay="1642"/>
                                          </p:stCondLst>
                                        </p:cTn>
                                        <p:tgtEl>
                                          <p:spTgt spid="5">
                                            <p:txEl>
                                              <p:pRg st="1" end="1"/>
                                            </p:txEl>
                                          </p:spTgt>
                                        </p:tgtEl>
                                      </p:cBhvr>
                                      <p:to x="100000" y="90000"/>
                                    </p:animScale>
                                    <p:animScale>
                                      <p:cBhvr>
                                        <p:cTn id="44" dur="166" decel="50000">
                                          <p:stCondLst>
                                            <p:cond delay="1668"/>
                                          </p:stCondLst>
                                        </p:cTn>
                                        <p:tgtEl>
                                          <p:spTgt spid="5">
                                            <p:txEl>
                                              <p:pRg st="1" end="1"/>
                                            </p:txEl>
                                          </p:spTgt>
                                        </p:tgtEl>
                                      </p:cBhvr>
                                      <p:to x="100000" y="100000"/>
                                    </p:animScale>
                                    <p:animScale>
                                      <p:cBhvr>
                                        <p:cTn id="45" dur="26">
                                          <p:stCondLst>
                                            <p:cond delay="1808"/>
                                          </p:stCondLst>
                                        </p:cTn>
                                        <p:tgtEl>
                                          <p:spTgt spid="5">
                                            <p:txEl>
                                              <p:pRg st="1" end="1"/>
                                            </p:txEl>
                                          </p:spTgt>
                                        </p:tgtEl>
                                      </p:cBhvr>
                                      <p:to x="100000" y="95000"/>
                                    </p:animScale>
                                    <p:animScale>
                                      <p:cBhvr>
                                        <p:cTn id="46" dur="166" decel="50000">
                                          <p:stCondLst>
                                            <p:cond delay="1834"/>
                                          </p:stCondLst>
                                        </p:cTn>
                                        <p:tgtEl>
                                          <p:spTgt spid="5">
                                            <p:txEl>
                                              <p:pRg st="1" end="1"/>
                                            </p:txEl>
                                          </p:spTgt>
                                        </p:tgtEl>
                                      </p:cBhvr>
                                      <p:to x="100000" y="100000"/>
                                    </p:animScale>
                                  </p:childTnLst>
                                </p:cTn>
                              </p:par>
                              <p:par>
                                <p:cTn id="47" presetID="22" presetClass="entr" presetSubtype="1"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2000"/>
                                        <p:tgtEl>
                                          <p:spTgt spid="7"/>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2000"/>
                                        <p:tgtEl>
                                          <p:spTgt spid="10"/>
                                        </p:tgtEl>
                                      </p:cBhvr>
                                    </p:animEffect>
                                  </p:childTnLst>
                                </p:cTn>
                              </p:par>
                              <p:par>
                                <p:cTn id="53" presetID="22" presetClass="entr" presetSubtype="1"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2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wipe(down)">
                                      <p:cBhvr>
                                        <p:cTn id="60" dur="580">
                                          <p:stCondLst>
                                            <p:cond delay="0"/>
                                          </p:stCondLst>
                                        </p:cTn>
                                        <p:tgtEl>
                                          <p:spTgt spid="5">
                                            <p:txEl>
                                              <p:pRg st="2" end="2"/>
                                            </p:txEl>
                                          </p:spTgt>
                                        </p:tgtEl>
                                      </p:cBhvr>
                                    </p:animEffect>
                                    <p:anim calcmode="lin" valueType="num">
                                      <p:cBhvr>
                                        <p:cTn id="6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5">
                                            <p:txEl>
                                              <p:pRg st="2" end="2"/>
                                            </p:txEl>
                                          </p:spTgt>
                                        </p:tgtEl>
                                      </p:cBhvr>
                                      <p:to x="100000" y="60000"/>
                                    </p:animScale>
                                    <p:animScale>
                                      <p:cBhvr>
                                        <p:cTn id="67" dur="166" decel="50000">
                                          <p:stCondLst>
                                            <p:cond delay="676"/>
                                          </p:stCondLst>
                                        </p:cTn>
                                        <p:tgtEl>
                                          <p:spTgt spid="5">
                                            <p:txEl>
                                              <p:pRg st="2" end="2"/>
                                            </p:txEl>
                                          </p:spTgt>
                                        </p:tgtEl>
                                      </p:cBhvr>
                                      <p:to x="100000" y="100000"/>
                                    </p:animScale>
                                    <p:animScale>
                                      <p:cBhvr>
                                        <p:cTn id="68" dur="26">
                                          <p:stCondLst>
                                            <p:cond delay="1312"/>
                                          </p:stCondLst>
                                        </p:cTn>
                                        <p:tgtEl>
                                          <p:spTgt spid="5">
                                            <p:txEl>
                                              <p:pRg st="2" end="2"/>
                                            </p:txEl>
                                          </p:spTgt>
                                        </p:tgtEl>
                                      </p:cBhvr>
                                      <p:to x="100000" y="80000"/>
                                    </p:animScale>
                                    <p:animScale>
                                      <p:cBhvr>
                                        <p:cTn id="69" dur="166" decel="50000">
                                          <p:stCondLst>
                                            <p:cond delay="1338"/>
                                          </p:stCondLst>
                                        </p:cTn>
                                        <p:tgtEl>
                                          <p:spTgt spid="5">
                                            <p:txEl>
                                              <p:pRg st="2" end="2"/>
                                            </p:txEl>
                                          </p:spTgt>
                                        </p:tgtEl>
                                      </p:cBhvr>
                                      <p:to x="100000" y="100000"/>
                                    </p:animScale>
                                    <p:animScale>
                                      <p:cBhvr>
                                        <p:cTn id="70" dur="26">
                                          <p:stCondLst>
                                            <p:cond delay="1642"/>
                                          </p:stCondLst>
                                        </p:cTn>
                                        <p:tgtEl>
                                          <p:spTgt spid="5">
                                            <p:txEl>
                                              <p:pRg st="2" end="2"/>
                                            </p:txEl>
                                          </p:spTgt>
                                        </p:tgtEl>
                                      </p:cBhvr>
                                      <p:to x="100000" y="90000"/>
                                    </p:animScale>
                                    <p:animScale>
                                      <p:cBhvr>
                                        <p:cTn id="71" dur="166" decel="50000">
                                          <p:stCondLst>
                                            <p:cond delay="1668"/>
                                          </p:stCondLst>
                                        </p:cTn>
                                        <p:tgtEl>
                                          <p:spTgt spid="5">
                                            <p:txEl>
                                              <p:pRg st="2" end="2"/>
                                            </p:txEl>
                                          </p:spTgt>
                                        </p:tgtEl>
                                      </p:cBhvr>
                                      <p:to x="100000" y="100000"/>
                                    </p:animScale>
                                    <p:animScale>
                                      <p:cBhvr>
                                        <p:cTn id="72" dur="26">
                                          <p:stCondLst>
                                            <p:cond delay="1808"/>
                                          </p:stCondLst>
                                        </p:cTn>
                                        <p:tgtEl>
                                          <p:spTgt spid="5">
                                            <p:txEl>
                                              <p:pRg st="2" end="2"/>
                                            </p:txEl>
                                          </p:spTgt>
                                        </p:tgtEl>
                                      </p:cBhvr>
                                      <p:to x="100000" y="95000"/>
                                    </p:animScale>
                                    <p:animScale>
                                      <p:cBhvr>
                                        <p:cTn id="73" dur="166" decel="50000">
                                          <p:stCondLst>
                                            <p:cond delay="1834"/>
                                          </p:stCondLst>
                                        </p:cTn>
                                        <p:tgtEl>
                                          <p:spTgt spid="5">
                                            <p:txEl>
                                              <p:pRg st="2" end="2"/>
                                            </p:txEl>
                                          </p:spTgt>
                                        </p:tgtEl>
                                      </p:cBhvr>
                                      <p:to x="100000" y="100000"/>
                                    </p:animScale>
                                  </p:childTnLst>
                                </p:cTn>
                              </p:par>
                              <p:par>
                                <p:cTn id="74" presetID="21" presetClass="entr" presetSubtype="1"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heel(1)">
                                      <p:cBhvr>
                                        <p:cTn id="76" dur="2000"/>
                                        <p:tgtEl>
                                          <p:spTgt spid="8"/>
                                        </p:tgtEl>
                                      </p:cBhvr>
                                    </p:animEffect>
                                  </p:childTnLst>
                                </p:cTn>
                              </p:par>
                              <p:par>
                                <p:cTn id="77" presetID="10" presetClass="exit" presetSubtype="0" fill="hold"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562895" y="1329741"/>
            <a:ext cx="9629103" cy="5324535"/>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الوليد بن عبدالملك (86-96هـ):</a:t>
            </a:r>
          </a:p>
          <a:p>
            <a:endParaRPr lang="ar-SA" sz="3000" b="1" dirty="0">
              <a:solidFill>
                <a:srgbClr val="00B05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lgn="justLow">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ولد في خلافة معاوية بن أبي سفيان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بالمدينة المنورة سنة 50هـ، واكتسب من أبيه كثيراً من الصفات السياسية والإدارية التي أهلته للخلافة، أخذ له والده البيعة في حياته، ولأخيه سليمان من بعده، تولى الخلافة بعد وفاة والده، فورث دولة قوية مستقرة.</a:t>
            </a:r>
          </a:p>
          <a:p>
            <a:pPr marL="457200" indent="-457200">
              <a:buFont typeface="Arial" panose="020B0604020202020204" pitchFamily="34" charset="0"/>
              <a:buChar char="•"/>
            </a:pPr>
            <a:endPar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lgn="justLow">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وسّع مساحة الدولة، ونشر الإسلام في المناطق المفتوحة فوصلت رقعة أراضي البلاد الإسلامية في عهده إلى حدود الصين شرقاً والأندلس غرباً، كما اعتنى بالإصلاحات الداخلية.</a:t>
            </a:r>
          </a:p>
          <a:p>
            <a:endPar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توفي بدمشق عام 96هـ.</a:t>
            </a:r>
          </a:p>
        </p:txBody>
      </p:sp>
      <p:sp>
        <p:nvSpPr>
          <p:cNvPr id="6" name="مربع نص 5"/>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17</a:t>
            </a:r>
          </a:p>
        </p:txBody>
      </p:sp>
      <p:pic>
        <p:nvPicPr>
          <p:cNvPr id="2" name="صورة 1">
            <a:extLst>
              <a:ext uri="{FF2B5EF4-FFF2-40B4-BE49-F238E27FC236}">
                <a16:creationId xmlns:a16="http://schemas.microsoft.com/office/drawing/2014/main" id="{C8BBB220-5399-4659-9FF9-9329D1AE6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4382F9EF-F214-4A68-A959-6E4EA25E4A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6" name="صورة 15">
            <a:extLst>
              <a:ext uri="{FF2B5EF4-FFF2-40B4-BE49-F238E27FC236}">
                <a16:creationId xmlns:a16="http://schemas.microsoft.com/office/drawing/2014/main" id="{D40AF17F-7856-4870-BBE0-B6C2332A78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8" name="مربع نص 17">
            <a:extLst>
              <a:ext uri="{FF2B5EF4-FFF2-40B4-BE49-F238E27FC236}">
                <a16:creationId xmlns:a16="http://schemas.microsoft.com/office/drawing/2014/main" id="{65C1311F-8199-4AE0-B0E0-3AA2DC8D41CC}"/>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20" name="شكل بيضاوي 19">
            <a:extLst>
              <a:ext uri="{FF2B5EF4-FFF2-40B4-BE49-F238E27FC236}">
                <a16:creationId xmlns:a16="http://schemas.microsoft.com/office/drawing/2014/main" id="{754E0490-12E7-41B3-8C5E-C7E64EAF4A66}"/>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316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up)">
                                      <p:cBhvr>
                                        <p:cTn id="20" dur="1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right)">
                                      <p:cBhvr>
                                        <p:cTn id="25" dur="1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ربع نص 22">
            <a:extLst>
              <a:ext uri="{FF2B5EF4-FFF2-40B4-BE49-F238E27FC236}">
                <a16:creationId xmlns:a16="http://schemas.microsoft.com/office/drawing/2014/main" id="{E852B073-4614-4457-ACC0-205CEDC42F3D}"/>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24" name="شكل بيضاوي 23">
            <a:extLst>
              <a:ext uri="{FF2B5EF4-FFF2-40B4-BE49-F238E27FC236}">
                <a16:creationId xmlns:a16="http://schemas.microsoft.com/office/drawing/2014/main" id="{F11D8646-4EC4-4BC3-A3DC-274396A56896}"/>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0" name="مربع نص 9"/>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18</a:t>
            </a:r>
          </a:p>
        </p:txBody>
      </p:sp>
      <p:sp>
        <p:nvSpPr>
          <p:cNvPr id="11" name="مربع نص 10">
            <a:extLst>
              <a:ext uri="{FF2B5EF4-FFF2-40B4-BE49-F238E27FC236}">
                <a16:creationId xmlns:a16="http://schemas.microsoft.com/office/drawing/2014/main" id="{B3E9C480-D7D2-4C95-A61E-C59DA7B562E2}"/>
              </a:ext>
            </a:extLst>
          </p:cNvPr>
          <p:cNvSpPr txBox="1"/>
          <p:nvPr/>
        </p:nvSpPr>
        <p:spPr>
          <a:xfrm>
            <a:off x="9156235" y="3196190"/>
            <a:ext cx="3035764" cy="1015663"/>
          </a:xfrm>
          <a:prstGeom prst="rect">
            <a:avLst/>
          </a:prstGeom>
          <a:noFill/>
        </p:spPr>
        <p:txBody>
          <a:bodyPr wrap="square" rtlCol="1">
            <a:spAutoFit/>
          </a:bodyPr>
          <a:lstStyle/>
          <a:p>
            <a:r>
              <a:rPr lang="ar-SA" sz="3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النواحي العمـرانيــة:</a:t>
            </a:r>
          </a:p>
          <a:p>
            <a:r>
              <a:rPr lang="ar-SA" sz="3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النواحي الاجتماعية:</a:t>
            </a:r>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p:txBody>
      </p:sp>
      <p:pic>
        <p:nvPicPr>
          <p:cNvPr id="16" name="صورة 15">
            <a:extLst>
              <a:ext uri="{FF2B5EF4-FFF2-40B4-BE49-F238E27FC236}">
                <a16:creationId xmlns:a16="http://schemas.microsoft.com/office/drawing/2014/main" id="{55DAB566-84E7-4246-AA10-704E74E269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56235" y="2250406"/>
            <a:ext cx="2714438" cy="635294"/>
          </a:xfrm>
          <a:prstGeom prst="rect">
            <a:avLst/>
          </a:prstGeom>
        </p:spPr>
      </p:pic>
      <p:pic>
        <p:nvPicPr>
          <p:cNvPr id="2" name="صورة 1">
            <a:extLst>
              <a:ext uri="{FF2B5EF4-FFF2-40B4-BE49-F238E27FC236}">
                <a16:creationId xmlns:a16="http://schemas.microsoft.com/office/drawing/2014/main" id="{F6A00D28-8027-470B-8EE2-B32BB8E374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624C9C9E-0583-41EA-A00F-4B43687A3C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6" name="صورة 5">
            <a:extLst>
              <a:ext uri="{FF2B5EF4-FFF2-40B4-BE49-F238E27FC236}">
                <a16:creationId xmlns:a16="http://schemas.microsoft.com/office/drawing/2014/main" id="{60A341EA-DCA1-4C91-8945-8CB6ACB36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22" name="مربع نص 21">
            <a:extLst>
              <a:ext uri="{FF2B5EF4-FFF2-40B4-BE49-F238E27FC236}">
                <a16:creationId xmlns:a16="http://schemas.microsoft.com/office/drawing/2014/main" id="{A9F75561-9662-4930-8D09-E4F477AD3223}"/>
              </a:ext>
            </a:extLst>
          </p:cNvPr>
          <p:cNvSpPr txBox="1"/>
          <p:nvPr/>
        </p:nvSpPr>
        <p:spPr>
          <a:xfrm>
            <a:off x="7250806" y="1329741"/>
            <a:ext cx="4941192"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الوليد بن عبدالملك (86-96هـ):</a:t>
            </a:r>
          </a:p>
        </p:txBody>
      </p:sp>
    </p:spTree>
    <p:extLst>
      <p:ext uri="{BB962C8B-B14F-4D97-AF65-F5344CB8AC3E}">
        <p14:creationId xmlns:p14="http://schemas.microsoft.com/office/powerpoint/2010/main" val="28873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ربع نص 22">
            <a:extLst>
              <a:ext uri="{FF2B5EF4-FFF2-40B4-BE49-F238E27FC236}">
                <a16:creationId xmlns:a16="http://schemas.microsoft.com/office/drawing/2014/main" id="{E852B073-4614-4457-ACC0-205CEDC42F3D}"/>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24" name="شكل بيضاوي 23">
            <a:extLst>
              <a:ext uri="{FF2B5EF4-FFF2-40B4-BE49-F238E27FC236}">
                <a16:creationId xmlns:a16="http://schemas.microsoft.com/office/drawing/2014/main" id="{F11D8646-4EC4-4BC3-A3DC-274396A56896}"/>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4" name="صورة 3"/>
          <p:cNvPicPr>
            <a:picLocks noChangeAspect="1"/>
          </p:cNvPicPr>
          <p:nvPr/>
        </p:nvPicPr>
        <p:blipFill rotWithShape="1">
          <a:blip r:embed="rId2" cstate="screen">
            <a:extLst>
              <a:ext uri="{28A0092B-C50C-407E-A947-70E740481C1C}">
                <a14:useLocalDpi xmlns:a14="http://schemas.microsoft.com/office/drawing/2010/main"/>
              </a:ext>
            </a:extLst>
          </a:blip>
          <a:srcRect l="47217" t="64692" r="30036" b="2077"/>
          <a:stretch/>
        </p:blipFill>
        <p:spPr>
          <a:xfrm>
            <a:off x="121885" y="1287522"/>
            <a:ext cx="5714383" cy="4623375"/>
          </a:xfrm>
          <a:prstGeom prst="rect">
            <a:avLst/>
          </a:prstGeom>
        </p:spPr>
      </p:pic>
      <p:sp>
        <p:nvSpPr>
          <p:cNvPr id="10" name="مربع نص 9"/>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18</a:t>
            </a:r>
          </a:p>
        </p:txBody>
      </p:sp>
      <p:sp>
        <p:nvSpPr>
          <p:cNvPr id="11" name="مربع نص 10">
            <a:extLst>
              <a:ext uri="{FF2B5EF4-FFF2-40B4-BE49-F238E27FC236}">
                <a16:creationId xmlns:a16="http://schemas.microsoft.com/office/drawing/2014/main" id="{B3E9C480-D7D2-4C95-A61E-C59DA7B562E2}"/>
              </a:ext>
            </a:extLst>
          </p:cNvPr>
          <p:cNvSpPr txBox="1"/>
          <p:nvPr/>
        </p:nvSpPr>
        <p:spPr>
          <a:xfrm>
            <a:off x="3181610" y="3201212"/>
            <a:ext cx="9010389" cy="2862322"/>
          </a:xfrm>
          <a:prstGeom prst="rect">
            <a:avLst/>
          </a:prstGeom>
          <a:noFill/>
        </p:spPr>
        <p:txBody>
          <a:bodyPr wrap="square" rtlCol="1">
            <a:spAutoFit/>
          </a:bodyPr>
          <a:lstStyle/>
          <a:p>
            <a:r>
              <a:rPr lang="ar-SA" sz="3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النواحي العمـرانيــة:</a:t>
            </a:r>
          </a:p>
          <a:p>
            <a:endParaRPr lang="ar-SA" sz="3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أمر بتوسيع المسجد النبوي بالمدينة المنورة.</a:t>
            </a: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بنى الجامع الأموي في دمشق.</a:t>
            </a: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أكمل إعادة بناء المسجد الأقصى.</a:t>
            </a: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اعتنى بإصلاح الطرق وتسهيلها، وحفر الآبار في أنحاء البلاد.</a:t>
            </a:r>
          </a:p>
        </p:txBody>
      </p:sp>
      <p:pic>
        <p:nvPicPr>
          <p:cNvPr id="16" name="صورة 15">
            <a:extLst>
              <a:ext uri="{FF2B5EF4-FFF2-40B4-BE49-F238E27FC236}">
                <a16:creationId xmlns:a16="http://schemas.microsoft.com/office/drawing/2014/main" id="{55DAB566-84E7-4246-AA10-704E74E269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56235" y="2250406"/>
            <a:ext cx="2714438" cy="635294"/>
          </a:xfrm>
          <a:prstGeom prst="rect">
            <a:avLst/>
          </a:prstGeom>
        </p:spPr>
      </p:pic>
      <p:pic>
        <p:nvPicPr>
          <p:cNvPr id="2" name="صورة 1">
            <a:extLst>
              <a:ext uri="{FF2B5EF4-FFF2-40B4-BE49-F238E27FC236}">
                <a16:creationId xmlns:a16="http://schemas.microsoft.com/office/drawing/2014/main" id="{F6A00D28-8027-470B-8EE2-B32BB8E374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624C9C9E-0583-41EA-A00F-4B43687A3C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6" name="صورة 5">
            <a:extLst>
              <a:ext uri="{FF2B5EF4-FFF2-40B4-BE49-F238E27FC236}">
                <a16:creationId xmlns:a16="http://schemas.microsoft.com/office/drawing/2014/main" id="{60A341EA-DCA1-4C91-8945-8CB6ACB36AD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22" name="مربع نص 21">
            <a:extLst>
              <a:ext uri="{FF2B5EF4-FFF2-40B4-BE49-F238E27FC236}">
                <a16:creationId xmlns:a16="http://schemas.microsoft.com/office/drawing/2014/main" id="{A9F75561-9662-4930-8D09-E4F477AD3223}"/>
              </a:ext>
            </a:extLst>
          </p:cNvPr>
          <p:cNvSpPr txBox="1"/>
          <p:nvPr/>
        </p:nvSpPr>
        <p:spPr>
          <a:xfrm>
            <a:off x="7250806" y="1329741"/>
            <a:ext cx="4941192"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الوليد بن عبدالملك (86-96هـ):</a:t>
            </a:r>
          </a:p>
        </p:txBody>
      </p:sp>
      <p:pic>
        <p:nvPicPr>
          <p:cNvPr id="28" name="صورة 27">
            <a:extLst>
              <a:ext uri="{FF2B5EF4-FFF2-40B4-BE49-F238E27FC236}">
                <a16:creationId xmlns:a16="http://schemas.microsoft.com/office/drawing/2014/main" id="{B8D3DDB8-FAC2-47F5-A4FB-F57C1911AC3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3678" y="1517316"/>
            <a:ext cx="5942322" cy="3428821"/>
          </a:xfrm>
          <a:prstGeom prst="rect">
            <a:avLst/>
          </a:prstGeom>
        </p:spPr>
      </p:pic>
    </p:spTree>
    <p:extLst>
      <p:ext uri="{BB962C8B-B14F-4D97-AF65-F5344CB8AC3E}">
        <p14:creationId xmlns:p14="http://schemas.microsoft.com/office/powerpoint/2010/main" val="38447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right)">
                                      <p:cBhvr>
                                        <p:cTn id="7" dur="1500"/>
                                        <p:tgtEl>
                                          <p:spTgt spid="11">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wipe(right)">
                                      <p:cBhvr>
                                        <p:cTn id="15" dur="1500"/>
                                        <p:tgtEl>
                                          <p:spTgt spid="11">
                                            <p:txEl>
                                              <p:pRg st="3" end="3"/>
                                            </p:txEl>
                                          </p:spTgt>
                                        </p:tgtEl>
                                      </p:cBhvr>
                                    </p:animEffec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wipe(right)">
                                      <p:cBhvr>
                                        <p:cTn id="26" dur="1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wipe(right)">
                                      <p:cBhvr>
                                        <p:cTn id="31" dur="1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6BCAC7F2-2FF0-4736-A85E-E185757D75F1}"/>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8" name="شكل بيضاوي 7">
            <a:extLst>
              <a:ext uri="{FF2B5EF4-FFF2-40B4-BE49-F238E27FC236}">
                <a16:creationId xmlns:a16="http://schemas.microsoft.com/office/drawing/2014/main" id="{E4B8C120-E69C-4E38-BF59-1EF092958CA0}"/>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0" name="مربع نص 9"/>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18</a:t>
            </a:r>
          </a:p>
        </p:txBody>
      </p:sp>
      <p:pic>
        <p:nvPicPr>
          <p:cNvPr id="2" name="صورة 1">
            <a:extLst>
              <a:ext uri="{FF2B5EF4-FFF2-40B4-BE49-F238E27FC236}">
                <a16:creationId xmlns:a16="http://schemas.microsoft.com/office/drawing/2014/main" id="{F6A00D28-8027-470B-8EE2-B32BB8E374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624C9C9E-0583-41EA-A00F-4B43687A3C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6" name="صورة 5">
            <a:extLst>
              <a:ext uri="{FF2B5EF4-FFF2-40B4-BE49-F238E27FC236}">
                <a16:creationId xmlns:a16="http://schemas.microsoft.com/office/drawing/2014/main" id="{60A341EA-DCA1-4C91-8945-8CB6ACB36A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8" name="مربع نص 17">
            <a:extLst>
              <a:ext uri="{FF2B5EF4-FFF2-40B4-BE49-F238E27FC236}">
                <a16:creationId xmlns:a16="http://schemas.microsoft.com/office/drawing/2014/main" id="{07836D98-D4F6-4C60-BA3D-8B16464D306A}"/>
              </a:ext>
            </a:extLst>
          </p:cNvPr>
          <p:cNvSpPr txBox="1"/>
          <p:nvPr/>
        </p:nvSpPr>
        <p:spPr>
          <a:xfrm>
            <a:off x="7250806" y="1329741"/>
            <a:ext cx="4941192"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الوليد بن عبدالملك (86-96هـ):</a:t>
            </a:r>
          </a:p>
        </p:txBody>
      </p:sp>
      <p:sp>
        <p:nvSpPr>
          <p:cNvPr id="25" name="مربع نص 24">
            <a:extLst>
              <a:ext uri="{FF2B5EF4-FFF2-40B4-BE49-F238E27FC236}">
                <a16:creationId xmlns:a16="http://schemas.microsoft.com/office/drawing/2014/main" id="{2D594A39-1E24-4FD0-9F39-DDC98800CA9F}"/>
              </a:ext>
            </a:extLst>
          </p:cNvPr>
          <p:cNvSpPr txBox="1"/>
          <p:nvPr/>
        </p:nvSpPr>
        <p:spPr>
          <a:xfrm>
            <a:off x="3181609" y="3199772"/>
            <a:ext cx="9010389" cy="2862322"/>
          </a:xfrm>
          <a:prstGeom prst="rect">
            <a:avLst/>
          </a:prstGeom>
          <a:noFill/>
        </p:spPr>
        <p:txBody>
          <a:bodyPr wrap="square" rtlCol="1">
            <a:spAutoFit/>
          </a:bodyPr>
          <a:lstStyle/>
          <a:p>
            <a:r>
              <a:rPr lang="ar-SA" sz="3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النواحي الاجتماعية:</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اعتنى بالأيتام وكفلهم.</a:t>
            </a: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وضع للمكفوفين من يقودهم ورتب لهم رواتب منظمة.</a:t>
            </a:r>
          </a:p>
          <a:p>
            <a:pPr marL="457200" indent="-457200">
              <a:buFont typeface="Arial" panose="020B0604020202020204" pitchFamily="34" charset="0"/>
              <a:buChar char="•"/>
            </a:pPr>
            <a:r>
              <a:rPr lang="ar-SA" sz="3000" b="1">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أعطى المحتاجين </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حتى أغناهم عن السؤال.</a:t>
            </a: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جعل لكل مُقْعَد خادماً وأجرى لهم الأرزاق.</a:t>
            </a:r>
          </a:p>
        </p:txBody>
      </p:sp>
      <p:pic>
        <p:nvPicPr>
          <p:cNvPr id="27" name="صورة 26">
            <a:extLst>
              <a:ext uri="{FF2B5EF4-FFF2-40B4-BE49-F238E27FC236}">
                <a16:creationId xmlns:a16="http://schemas.microsoft.com/office/drawing/2014/main" id="{F34E8AE9-29D4-445B-9BB9-AF241F2E48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56235" y="2250406"/>
            <a:ext cx="2714438" cy="635294"/>
          </a:xfrm>
          <a:prstGeom prst="rect">
            <a:avLst/>
          </a:prstGeom>
        </p:spPr>
      </p:pic>
    </p:spTree>
    <p:extLst>
      <p:ext uri="{BB962C8B-B14F-4D97-AF65-F5344CB8AC3E}">
        <p14:creationId xmlns:p14="http://schemas.microsoft.com/office/powerpoint/2010/main" val="6429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wipe(right)">
                                      <p:cBhvr>
                                        <p:cTn id="7" dur="1500"/>
                                        <p:tgtEl>
                                          <p:spTgt spid="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xEl>
                                              <p:pRg st="3" end="3"/>
                                            </p:txEl>
                                          </p:spTgt>
                                        </p:tgtEl>
                                        <p:attrNameLst>
                                          <p:attrName>style.visibility</p:attrName>
                                        </p:attrNameLst>
                                      </p:cBhvr>
                                      <p:to>
                                        <p:strVal val="visible"/>
                                      </p:to>
                                    </p:set>
                                    <p:animEffect transition="in" filter="wipe(right)">
                                      <p:cBhvr>
                                        <p:cTn id="12" dur="1500"/>
                                        <p:tgtEl>
                                          <p:spTgt spid="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wipe(right)">
                                      <p:cBhvr>
                                        <p:cTn id="17" dur="15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5">
                                            <p:txEl>
                                              <p:pRg st="5" end="5"/>
                                            </p:txEl>
                                          </p:spTgt>
                                        </p:tgtEl>
                                        <p:attrNameLst>
                                          <p:attrName>style.visibility</p:attrName>
                                        </p:attrNameLst>
                                      </p:cBhvr>
                                      <p:to>
                                        <p:strVal val="visible"/>
                                      </p:to>
                                    </p:set>
                                    <p:animEffect transition="in" filter="wipe(right)">
                                      <p:cBhvr>
                                        <p:cTn id="22" dur="1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99786F7-1B87-45FF-A71B-ECC63F0D88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0496283" cy="6858000"/>
          </a:xfrm>
          <a:prstGeom prst="rect">
            <a:avLst/>
          </a:prstGeom>
        </p:spPr>
      </p:pic>
      <p:sp>
        <p:nvSpPr>
          <p:cNvPr id="7" name="مربع نص 6">
            <a:extLst>
              <a:ext uri="{FF2B5EF4-FFF2-40B4-BE49-F238E27FC236}">
                <a16:creationId xmlns:a16="http://schemas.microsoft.com/office/drawing/2014/main" id="{C741E463-19C7-4D5B-997E-056ADBD9C0AF}"/>
              </a:ext>
            </a:extLst>
          </p:cNvPr>
          <p:cNvSpPr txBox="1"/>
          <p:nvPr/>
        </p:nvSpPr>
        <p:spPr>
          <a:xfrm>
            <a:off x="7647020" y="1533465"/>
            <a:ext cx="4660890" cy="5324535"/>
          </a:xfrm>
          <a:prstGeom prst="rect">
            <a:avLst/>
          </a:prstGeom>
          <a:noFill/>
        </p:spPr>
        <p:txBody>
          <a:bodyPr wrap="square" rtlCol="1">
            <a:spAutoFit/>
          </a:bodyPr>
          <a:lstStyle/>
          <a:p>
            <a:pPr algn="ctr"/>
            <a:r>
              <a:rPr lang="ar-SA" sz="17000" b="1" dirty="0">
                <a:solidFill>
                  <a:schemeClr val="bg1">
                    <a:lumMod val="95000"/>
                  </a:schemeClr>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فاصل</a:t>
            </a:r>
          </a:p>
          <a:p>
            <a:pPr algn="ctr"/>
            <a:r>
              <a:rPr lang="ar-SA" sz="17000" b="1" dirty="0">
                <a:solidFill>
                  <a:schemeClr val="bg1">
                    <a:lumMod val="95000"/>
                  </a:schemeClr>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خفيف</a:t>
            </a:r>
          </a:p>
        </p:txBody>
      </p:sp>
    </p:spTree>
    <p:extLst>
      <p:ext uri="{BB962C8B-B14F-4D97-AF65-F5344CB8AC3E}">
        <p14:creationId xmlns:p14="http://schemas.microsoft.com/office/powerpoint/2010/main" val="19616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0" y="1329741"/>
            <a:ext cx="12192000" cy="4708981"/>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عمر بن عبدالعزيز (99-101هـ):</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ولد في بالمدينة المنورة سنة 61هـ، ويتصل نسبه من جهة أمه بثاني الخلفاء الراشدين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جاءته الخلافة دون أن يسعى لها؛ بعد أن أوصى له بها الخليفة سليمان بن عبدالملك قبل وفاته</a:t>
            </a:r>
            <a:r>
              <a:rPr lang="ar-SA" sz="3000" b="1" dirty="0">
                <a:solidFill>
                  <a:srgbClr val="EDE9DE"/>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نظراً لتقواه وحسن سيرته.</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بدأ خلافته بإصلاح الدولة مقتدياً بسيرة الخلفاء الراشدين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وقد استطاع بحسن تعامله   وعدله وتواضعـه أن ينشـر الأمن ويقيم العـدل في أرجـاء البلاد الإسلاميـة فكان نموذجاً         رائعاً للخليفة الزاهد، العابد، الورع، والإمام العادل في نصرة المظلومين.</a:t>
            </a:r>
          </a:p>
        </p:txBody>
      </p:sp>
      <p:sp>
        <p:nvSpPr>
          <p:cNvPr id="6" name="مربع نص 5"/>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18</a:t>
            </a:r>
          </a:p>
        </p:txBody>
      </p:sp>
      <p:pic>
        <p:nvPicPr>
          <p:cNvPr id="2" name="صورة 1">
            <a:extLst>
              <a:ext uri="{FF2B5EF4-FFF2-40B4-BE49-F238E27FC236}">
                <a16:creationId xmlns:a16="http://schemas.microsoft.com/office/drawing/2014/main" id="{A991417A-9414-4880-BE78-969B22FD35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B83F8EA0-B6DA-4F2A-8FAB-440D9F27E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6" name="صورة 15">
            <a:extLst>
              <a:ext uri="{FF2B5EF4-FFF2-40B4-BE49-F238E27FC236}">
                <a16:creationId xmlns:a16="http://schemas.microsoft.com/office/drawing/2014/main" id="{6B474815-7985-4F4A-A3C8-5DA354A367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24" name="مربع نص 23">
            <a:extLst>
              <a:ext uri="{FF2B5EF4-FFF2-40B4-BE49-F238E27FC236}">
                <a16:creationId xmlns:a16="http://schemas.microsoft.com/office/drawing/2014/main" id="{8D7C9341-FDB9-4E27-9170-4FD17E64625D}"/>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26" name="شكل بيضاوي 25">
            <a:extLst>
              <a:ext uri="{FF2B5EF4-FFF2-40B4-BE49-F238E27FC236}">
                <a16:creationId xmlns:a16="http://schemas.microsoft.com/office/drawing/2014/main" id="{E3B933E0-6907-4F29-8036-31E5C4227BEF}"/>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042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right)">
                                      <p:cBhvr>
                                        <p:cTn id="15" dur="1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right)">
                                      <p:cBhvr>
                                        <p:cTn id="20" dur="1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up)">
                                      <p:cBhvr>
                                        <p:cTn id="25" dur="1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19</a:t>
            </a:r>
          </a:p>
        </p:txBody>
      </p:sp>
      <p:pic>
        <p:nvPicPr>
          <p:cNvPr id="2" name="صورة 1">
            <a:extLst>
              <a:ext uri="{FF2B5EF4-FFF2-40B4-BE49-F238E27FC236}">
                <a16:creationId xmlns:a16="http://schemas.microsoft.com/office/drawing/2014/main" id="{A991417A-9414-4880-BE78-969B22FD35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B83F8EA0-B6DA-4F2A-8FAB-440D9F27E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6" name="صورة 15">
            <a:extLst>
              <a:ext uri="{FF2B5EF4-FFF2-40B4-BE49-F238E27FC236}">
                <a16:creationId xmlns:a16="http://schemas.microsoft.com/office/drawing/2014/main" id="{6B474815-7985-4F4A-A3C8-5DA354A367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8" name="مربع نص 7">
            <a:extLst>
              <a:ext uri="{FF2B5EF4-FFF2-40B4-BE49-F238E27FC236}">
                <a16:creationId xmlns:a16="http://schemas.microsoft.com/office/drawing/2014/main" id="{3F10DB4F-68CD-4601-8F0F-B0B2873C2EC3}"/>
              </a:ext>
            </a:extLst>
          </p:cNvPr>
          <p:cNvSpPr txBox="1"/>
          <p:nvPr/>
        </p:nvSpPr>
        <p:spPr>
          <a:xfrm>
            <a:off x="1519706" y="1329741"/>
            <a:ext cx="10672293" cy="4708981"/>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عمر بن عبدالعزيز (99-101هـ):</a:t>
            </a:r>
          </a:p>
          <a:p>
            <a:endPar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Low">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ويُروى أن واليه على خرسان أخذ الجزية عمن أعلن إسلامه، ظناً أنما يدخل الناس في الإسلام هروباً من الجزية، فأرسل له عمر أن يُسقط تلك الجزية وقال له:      ((إن الله قد بعث محمداً هادياً ولم يبعثه جابياً)) ثم عزله من منصبه.</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لقبه المؤرخون بلقب خامس الخلفاء الراشدين.</a:t>
            </a:r>
          </a:p>
          <a:p>
            <a:pPr marL="457200" indent="-457200">
              <a:buFont typeface="Arial" panose="020B0604020202020204" pitchFamily="34" charset="0"/>
              <a:buChar char="•"/>
            </a:pPr>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marL="457200" indent="-457200">
              <a:buFont typeface="Arial" panose="020B0604020202020204" pitchFamily="34" charset="0"/>
              <a:buChar char="•"/>
            </a:pP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توفي سنة 101هـ بعد أن حكم لمدة سنتين وخمسة أشهر.</a:t>
            </a:r>
          </a:p>
          <a:p>
            <a:endPar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B86B3775-2524-4E06-B61E-ABA3AB0B3772}"/>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1" name="شكل بيضاوي 10">
            <a:extLst>
              <a:ext uri="{FF2B5EF4-FFF2-40B4-BE49-F238E27FC236}">
                <a16:creationId xmlns:a16="http://schemas.microsoft.com/office/drawing/2014/main" id="{2B8E2F38-A11B-4A2C-A0EC-8650C60E09AE}"/>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88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up)">
                                      <p:cBhvr>
                                        <p:cTn id="7" dur="1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AA5916A0-81AD-40B6-A638-B0106758DB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0766" y="-1061"/>
            <a:ext cx="9590468" cy="6859061"/>
          </a:xfrm>
          <a:prstGeom prst="rect">
            <a:avLst/>
          </a:prstGeom>
        </p:spPr>
      </p:pic>
    </p:spTree>
    <p:extLst>
      <p:ext uri="{BB962C8B-B14F-4D97-AF65-F5344CB8AC3E}">
        <p14:creationId xmlns:p14="http://schemas.microsoft.com/office/powerpoint/2010/main" val="14237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386366" y="2734883"/>
            <a:ext cx="12578366" cy="3016210"/>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1- أعاد ما وُهب بغير حق للآخرين من أموال وأراضٍ إلى بيت مال المسلمين.</a:t>
            </a:r>
          </a:p>
          <a:p>
            <a:endParaRPr lang="ar-SA" sz="1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2- عزل الولاة الظالمين وعيّن بدلاً منهم ولاة عُرفوا بالتقوى والصلاح.</a:t>
            </a:r>
          </a:p>
          <a:p>
            <a:endParaRPr lang="ar-SA" sz="1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3- </a:t>
            </a:r>
            <a:r>
              <a:rPr lang="ar-SA" sz="29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استصلح الأراضي الزراعية وحفر الآبار، وقدَّم القروض للمزارعين، وبنى الاستراحات للمسافرين</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a:p>
            <a:endParaRPr lang="ar-SA" sz="1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4- شجع الناس على حفظ القرآن الكريم، وأمر بتدوين الحديث النبوي بعد جمعه وتنظيمه.</a:t>
            </a:r>
          </a:p>
          <a:p>
            <a:endParaRPr lang="ar-SA" sz="1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5- كاتب ملوك البلدان المجاورة يدعوهم إلى الإسلام، كما أسهم في نشر الإسلام في البلاد المفتوحة.</a:t>
            </a: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مربع نص 6"/>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19</a:t>
            </a:r>
          </a:p>
        </p:txBody>
      </p:sp>
      <p:pic>
        <p:nvPicPr>
          <p:cNvPr id="9" name="صورة 8">
            <a:extLst>
              <a:ext uri="{FF2B5EF4-FFF2-40B4-BE49-F238E27FC236}">
                <a16:creationId xmlns:a16="http://schemas.microsoft.com/office/drawing/2014/main" id="{CBCD4935-66FE-4BD6-A981-5EA35233F4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05045" y="1993154"/>
            <a:ext cx="2714438" cy="635294"/>
          </a:xfrm>
          <a:prstGeom prst="rect">
            <a:avLst/>
          </a:prstGeom>
        </p:spPr>
      </p:pic>
      <p:pic>
        <p:nvPicPr>
          <p:cNvPr id="2" name="صورة 1">
            <a:extLst>
              <a:ext uri="{FF2B5EF4-FFF2-40B4-BE49-F238E27FC236}">
                <a16:creationId xmlns:a16="http://schemas.microsoft.com/office/drawing/2014/main" id="{8E0847BD-638A-49F5-9171-2D53E971DF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2BBADE54-85E5-463E-ACA6-A829613DF2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5" name="صورة 4">
            <a:extLst>
              <a:ext uri="{FF2B5EF4-FFF2-40B4-BE49-F238E27FC236}">
                <a16:creationId xmlns:a16="http://schemas.microsoft.com/office/drawing/2014/main" id="{07C3C22B-FB42-472F-A974-8F578CB83F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7" name="مربع نص 16">
            <a:extLst>
              <a:ext uri="{FF2B5EF4-FFF2-40B4-BE49-F238E27FC236}">
                <a16:creationId xmlns:a16="http://schemas.microsoft.com/office/drawing/2014/main" id="{7EE3DB97-F2E2-4E7F-8CC7-FDF338CD504B}"/>
              </a:ext>
            </a:extLst>
          </p:cNvPr>
          <p:cNvSpPr txBox="1"/>
          <p:nvPr/>
        </p:nvSpPr>
        <p:spPr>
          <a:xfrm>
            <a:off x="1519706" y="1329741"/>
            <a:ext cx="10672293"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عمر بن عبدالعزيز (99-101هـ):</a:t>
            </a:r>
          </a:p>
        </p:txBody>
      </p:sp>
      <p:sp>
        <p:nvSpPr>
          <p:cNvPr id="18" name="مربع نص 17">
            <a:extLst>
              <a:ext uri="{FF2B5EF4-FFF2-40B4-BE49-F238E27FC236}">
                <a16:creationId xmlns:a16="http://schemas.microsoft.com/office/drawing/2014/main" id="{C7119A46-ADCD-43EF-93E9-64D917305966}"/>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9" name="شكل بيضاوي 18">
            <a:extLst>
              <a:ext uri="{FF2B5EF4-FFF2-40B4-BE49-F238E27FC236}">
                <a16:creationId xmlns:a16="http://schemas.microsoft.com/office/drawing/2014/main" id="{FB616512-0B59-4870-96C5-E2BEB90E2F03}"/>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8591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right)">
                                      <p:cBhvr>
                                        <p:cTn id="12" dur="1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right)">
                                      <p:cBhvr>
                                        <p:cTn id="17" dur="1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right)">
                                      <p:cBhvr>
                                        <p:cTn id="22" dur="1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right)">
                                      <p:cBhvr>
                                        <p:cTn id="27" dur="1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right)">
                                      <p:cBhvr>
                                        <p:cTn id="32" dur="1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8D094593-5CC9-41B0-839F-0D2D06567443}"/>
              </a:ext>
            </a:extLst>
          </p:cNvPr>
          <p:cNvSpPr txBox="1"/>
          <p:nvPr/>
        </p:nvSpPr>
        <p:spPr>
          <a:xfrm>
            <a:off x="1519706" y="1329741"/>
            <a:ext cx="10672293"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عمر بن عبدالعزيز (99-101هـ):</a:t>
            </a:r>
          </a:p>
        </p:txBody>
      </p:sp>
      <p:sp>
        <p:nvSpPr>
          <p:cNvPr id="28" name="مربع نص 27">
            <a:extLst>
              <a:ext uri="{FF2B5EF4-FFF2-40B4-BE49-F238E27FC236}">
                <a16:creationId xmlns:a16="http://schemas.microsoft.com/office/drawing/2014/main" id="{60A8C54A-F438-4891-A1E8-AD1B7A488BA8}"/>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30" name="شكل بيضاوي 29">
            <a:extLst>
              <a:ext uri="{FF2B5EF4-FFF2-40B4-BE49-F238E27FC236}">
                <a16:creationId xmlns:a16="http://schemas.microsoft.com/office/drawing/2014/main" id="{88B5FF4A-96FD-44D3-91CD-ACB11A1670FA}"/>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4" name="مربع نص 3"/>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19</a:t>
            </a:r>
          </a:p>
        </p:txBody>
      </p:sp>
      <p:sp>
        <p:nvSpPr>
          <p:cNvPr id="8" name="مربع نص 7"/>
          <p:cNvSpPr txBox="1"/>
          <p:nvPr/>
        </p:nvSpPr>
        <p:spPr>
          <a:xfrm>
            <a:off x="740394" y="2762271"/>
            <a:ext cx="11451606" cy="1015663"/>
          </a:xfrm>
          <a:prstGeom prst="rect">
            <a:avLst/>
          </a:prstGeom>
          <a:noFill/>
        </p:spPr>
        <p:txBody>
          <a:bodyPr wrap="square" rtlCol="1">
            <a:spAutoFit/>
          </a:bodyPr>
          <a:lstStyle/>
          <a:p>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 ما المدة التي قضاها عمر بن عبدالعزيز في الحكم </a:t>
            </a:r>
            <a:r>
              <a:rPr lang="ar-SA" sz="3000" b="1" dirty="0">
                <a:solidFill>
                  <a:srgbClr val="FF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a:p>
            <a:r>
              <a:rPr lang="ar-SA" sz="15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9" name="مربع نص 8"/>
          <p:cNvSpPr txBox="1"/>
          <p:nvPr/>
        </p:nvSpPr>
        <p:spPr>
          <a:xfrm>
            <a:off x="5112281" y="3186368"/>
            <a:ext cx="4207728"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سنتين و خمسة أشهر</a:t>
            </a:r>
          </a:p>
        </p:txBody>
      </p:sp>
      <p:sp>
        <p:nvSpPr>
          <p:cNvPr id="10" name="مربع نص 9"/>
          <p:cNvSpPr txBox="1"/>
          <p:nvPr/>
        </p:nvSpPr>
        <p:spPr>
          <a:xfrm>
            <a:off x="740395" y="3765464"/>
            <a:ext cx="11451606" cy="1015663"/>
          </a:xfrm>
          <a:prstGeom prst="rect">
            <a:avLst/>
          </a:prstGeom>
          <a:noFill/>
        </p:spPr>
        <p:txBody>
          <a:bodyPr wrap="square" rtlCol="1">
            <a:spAutoFit/>
          </a:bodyPr>
          <a:lstStyle/>
          <a:p>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 يحدد الطلبة بعض الصفات التي اتصف بها الخليفة عمر بن عبدالعزيز ؟</a:t>
            </a:r>
            <a:endParaRPr lang="ar-SA" sz="3000" b="1" dirty="0">
              <a:solidFill>
                <a:srgbClr val="FF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15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 name="مربع نص 10"/>
          <p:cNvSpPr txBox="1"/>
          <p:nvPr/>
        </p:nvSpPr>
        <p:spPr>
          <a:xfrm>
            <a:off x="5645393" y="4202440"/>
            <a:ext cx="3382537"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التواضع – العدل </a:t>
            </a:r>
          </a:p>
        </p:txBody>
      </p:sp>
      <p:sp>
        <p:nvSpPr>
          <p:cNvPr id="12" name="مربع نص 11"/>
          <p:cNvSpPr txBox="1"/>
          <p:nvPr/>
        </p:nvSpPr>
        <p:spPr>
          <a:xfrm>
            <a:off x="740396" y="4742899"/>
            <a:ext cx="11451606" cy="1015663"/>
          </a:xfrm>
          <a:prstGeom prst="rect">
            <a:avLst/>
          </a:prstGeom>
          <a:noFill/>
        </p:spPr>
        <p:txBody>
          <a:bodyPr wrap="square" rtlCol="1">
            <a:spAutoFit/>
          </a:bodyPr>
          <a:lstStyle/>
          <a:p>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 أين تقع مدينة خُرسان ؟</a:t>
            </a:r>
            <a:endParaRPr lang="ar-SA" sz="3000" b="1" dirty="0">
              <a:solidFill>
                <a:srgbClr val="FF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15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3" name="مربع نص 12"/>
          <p:cNvSpPr txBox="1"/>
          <p:nvPr/>
        </p:nvSpPr>
        <p:spPr>
          <a:xfrm>
            <a:off x="6113743" y="5179875"/>
            <a:ext cx="2445835"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إيــــران</a:t>
            </a:r>
          </a:p>
        </p:txBody>
      </p:sp>
      <p:pic>
        <p:nvPicPr>
          <p:cNvPr id="2" name="صورة 1">
            <a:extLst>
              <a:ext uri="{FF2B5EF4-FFF2-40B4-BE49-F238E27FC236}">
                <a16:creationId xmlns:a16="http://schemas.microsoft.com/office/drawing/2014/main" id="{B46A2965-337B-4C78-9313-EEDE20FA23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CD4C77F6-9D84-4DE0-9EB2-F554FFE04A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6" name="صورة 5">
            <a:extLst>
              <a:ext uri="{FF2B5EF4-FFF2-40B4-BE49-F238E27FC236}">
                <a16:creationId xmlns:a16="http://schemas.microsoft.com/office/drawing/2014/main" id="{93EFA529-A2AF-412D-B072-79E2BC7E66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pic>
        <p:nvPicPr>
          <p:cNvPr id="25" name="صورة 24">
            <a:extLst>
              <a:ext uri="{FF2B5EF4-FFF2-40B4-BE49-F238E27FC236}">
                <a16:creationId xmlns:a16="http://schemas.microsoft.com/office/drawing/2014/main" id="{B19242CD-349C-4A6A-A123-1D5C9A3979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29860" y="1957496"/>
            <a:ext cx="1957589" cy="807744"/>
          </a:xfrm>
          <a:prstGeom prst="rect">
            <a:avLst/>
          </a:prstGeom>
        </p:spPr>
      </p:pic>
    </p:spTree>
    <p:extLst>
      <p:ext uri="{BB962C8B-B14F-4D97-AF65-F5344CB8AC3E}">
        <p14:creationId xmlns:p14="http://schemas.microsoft.com/office/powerpoint/2010/main" val="288457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80">
                                          <p:stCondLst>
                                            <p:cond delay="0"/>
                                          </p:stCondLst>
                                        </p:cTn>
                                        <p:tgtEl>
                                          <p:spTgt spid="25"/>
                                        </p:tgtEl>
                                      </p:cBhvr>
                                    </p:animEffect>
                                    <p:anim calcmode="lin" valueType="num">
                                      <p:cBhvr>
                                        <p:cTn id="1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 dur="26">
                                          <p:stCondLst>
                                            <p:cond delay="650"/>
                                          </p:stCondLst>
                                        </p:cTn>
                                        <p:tgtEl>
                                          <p:spTgt spid="25"/>
                                        </p:tgtEl>
                                      </p:cBhvr>
                                      <p:to x="100000" y="60000"/>
                                    </p:animScale>
                                    <p:animScale>
                                      <p:cBhvr>
                                        <p:cTn id="19" dur="166" decel="50000">
                                          <p:stCondLst>
                                            <p:cond delay="676"/>
                                          </p:stCondLst>
                                        </p:cTn>
                                        <p:tgtEl>
                                          <p:spTgt spid="25"/>
                                        </p:tgtEl>
                                      </p:cBhvr>
                                      <p:to x="100000" y="100000"/>
                                    </p:animScale>
                                    <p:animScale>
                                      <p:cBhvr>
                                        <p:cTn id="20" dur="26">
                                          <p:stCondLst>
                                            <p:cond delay="1312"/>
                                          </p:stCondLst>
                                        </p:cTn>
                                        <p:tgtEl>
                                          <p:spTgt spid="25"/>
                                        </p:tgtEl>
                                      </p:cBhvr>
                                      <p:to x="100000" y="80000"/>
                                    </p:animScale>
                                    <p:animScale>
                                      <p:cBhvr>
                                        <p:cTn id="21" dur="166" decel="50000">
                                          <p:stCondLst>
                                            <p:cond delay="1338"/>
                                          </p:stCondLst>
                                        </p:cTn>
                                        <p:tgtEl>
                                          <p:spTgt spid="25"/>
                                        </p:tgtEl>
                                      </p:cBhvr>
                                      <p:to x="100000" y="100000"/>
                                    </p:animScale>
                                    <p:animScale>
                                      <p:cBhvr>
                                        <p:cTn id="22" dur="26">
                                          <p:stCondLst>
                                            <p:cond delay="1642"/>
                                          </p:stCondLst>
                                        </p:cTn>
                                        <p:tgtEl>
                                          <p:spTgt spid="25"/>
                                        </p:tgtEl>
                                      </p:cBhvr>
                                      <p:to x="100000" y="90000"/>
                                    </p:animScale>
                                    <p:animScale>
                                      <p:cBhvr>
                                        <p:cTn id="23" dur="166" decel="50000">
                                          <p:stCondLst>
                                            <p:cond delay="1668"/>
                                          </p:stCondLst>
                                        </p:cTn>
                                        <p:tgtEl>
                                          <p:spTgt spid="25"/>
                                        </p:tgtEl>
                                      </p:cBhvr>
                                      <p:to x="100000" y="100000"/>
                                    </p:animScale>
                                    <p:animScale>
                                      <p:cBhvr>
                                        <p:cTn id="24" dur="26">
                                          <p:stCondLst>
                                            <p:cond delay="1808"/>
                                          </p:stCondLst>
                                        </p:cTn>
                                        <p:tgtEl>
                                          <p:spTgt spid="25"/>
                                        </p:tgtEl>
                                      </p:cBhvr>
                                      <p:to x="100000" y="95000"/>
                                    </p:animScale>
                                    <p:animScale>
                                      <p:cBhvr>
                                        <p:cTn id="25" dur="166" decel="50000">
                                          <p:stCondLst>
                                            <p:cond delay="1834"/>
                                          </p:stCondLst>
                                        </p:cTn>
                                        <p:tgtEl>
                                          <p:spTgt spid="25"/>
                                        </p:tgtEl>
                                      </p:cBhvr>
                                      <p:to x="100000" y="100000"/>
                                    </p:animScale>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1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1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05EF9357-203F-4F14-B9B8-E696A7AC42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10" name="شكل بيضاوي 9">
            <a:extLst>
              <a:ext uri="{FF2B5EF4-FFF2-40B4-BE49-F238E27FC236}">
                <a16:creationId xmlns:a16="http://schemas.microsoft.com/office/drawing/2014/main" id="{A68DBCEC-CA04-472B-A210-ACBB55BADC08}"/>
              </a:ext>
            </a:extLst>
          </p:cNvPr>
          <p:cNvSpPr/>
          <p:nvPr/>
        </p:nvSpPr>
        <p:spPr>
          <a:xfrm rot="20503928">
            <a:off x="9017686" y="1748726"/>
            <a:ext cx="1787568" cy="1902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829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20</a:t>
            </a:r>
          </a:p>
        </p:txBody>
      </p:sp>
      <p:sp>
        <p:nvSpPr>
          <p:cNvPr id="14" name="مربع نص 13"/>
          <p:cNvSpPr txBox="1"/>
          <p:nvPr/>
        </p:nvSpPr>
        <p:spPr>
          <a:xfrm>
            <a:off x="3090931" y="2111940"/>
            <a:ext cx="9101069" cy="2862322"/>
          </a:xfrm>
          <a:prstGeom prst="rect">
            <a:avLst/>
          </a:prstGeom>
          <a:noFill/>
        </p:spPr>
        <p:txBody>
          <a:bodyPr wrap="square" rtlCol="1">
            <a:spAutoFit/>
          </a:bodyPr>
          <a:lstStyle/>
          <a:p>
            <a:r>
              <a:rPr lang="ar-SA" sz="3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 أبرز النتائج الناشئة عن سياسة عمر بن عبدالعزيز مع رعيته:</a:t>
            </a:r>
          </a:p>
          <a:p>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1- كثــرة الـداخليــن فــي الإســلام.</a:t>
            </a: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2- وصول الإسلام إلى أماكن بعيدة.</a:t>
            </a: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3- قلـة المعارضين للدولة الأمويـة.</a:t>
            </a:r>
          </a:p>
          <a:p>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4- ارتفاع المستوى المعيشي للمسلمين.</a:t>
            </a:r>
            <a:endPar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صورة 1">
            <a:extLst>
              <a:ext uri="{FF2B5EF4-FFF2-40B4-BE49-F238E27FC236}">
                <a16:creationId xmlns:a16="http://schemas.microsoft.com/office/drawing/2014/main" id="{B46A2965-337B-4C78-9313-EEDE20FA23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CD4C77F6-9D84-4DE0-9EB2-F554FFE04A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6" name="صورة 5">
            <a:extLst>
              <a:ext uri="{FF2B5EF4-FFF2-40B4-BE49-F238E27FC236}">
                <a16:creationId xmlns:a16="http://schemas.microsoft.com/office/drawing/2014/main" id="{93EFA529-A2AF-412D-B072-79E2BC7E66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5" name="مربع نص 4">
            <a:extLst>
              <a:ext uri="{FF2B5EF4-FFF2-40B4-BE49-F238E27FC236}">
                <a16:creationId xmlns:a16="http://schemas.microsoft.com/office/drawing/2014/main" id="{0187F583-3359-407D-BB06-4424A2B7B550}"/>
              </a:ext>
            </a:extLst>
          </p:cNvPr>
          <p:cNvSpPr txBox="1"/>
          <p:nvPr/>
        </p:nvSpPr>
        <p:spPr>
          <a:xfrm>
            <a:off x="1519706" y="1329741"/>
            <a:ext cx="10672293" cy="553998"/>
          </a:xfrm>
          <a:prstGeom prst="rect">
            <a:avLst/>
          </a:prstGeom>
          <a:noFill/>
        </p:spPr>
        <p:txBody>
          <a:bodyPr wrap="square" rtlCol="1">
            <a:spAutoFit/>
          </a:bodyPr>
          <a:lstStyle/>
          <a:p>
            <a:r>
              <a:rPr lang="ar-SA" sz="3000" b="1" dirty="0">
                <a:solidFill>
                  <a:srgbClr val="A530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عمر بن عبدالعزيز (99-101هـ):</a:t>
            </a:r>
          </a:p>
        </p:txBody>
      </p:sp>
      <p:sp>
        <p:nvSpPr>
          <p:cNvPr id="7" name="مربع نص 6">
            <a:extLst>
              <a:ext uri="{FF2B5EF4-FFF2-40B4-BE49-F238E27FC236}">
                <a16:creationId xmlns:a16="http://schemas.microsoft.com/office/drawing/2014/main" id="{AEE0F255-A916-4578-A9D8-3A05D34B5220}"/>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شكل بيضاوي 16">
            <a:extLst>
              <a:ext uri="{FF2B5EF4-FFF2-40B4-BE49-F238E27FC236}">
                <a16:creationId xmlns:a16="http://schemas.microsoft.com/office/drawing/2014/main" id="{34F47A99-5AF3-4A41-A2A3-A94C52D08338}"/>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842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right)">
                                      <p:cBhvr>
                                        <p:cTn id="7" dur="1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right)">
                                      <p:cBhvr>
                                        <p:cTn id="12" dur="1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right)">
                                      <p:cBhvr>
                                        <p:cTn id="17" dur="1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right)">
                                      <p:cBhvr>
                                        <p:cTn id="22" dur="1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right)">
                                      <p:cBhvr>
                                        <p:cTn id="27" dur="1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0AA6B84-08EB-4714-97FE-CF636F4B5726}"/>
              </a:ext>
            </a:extLst>
          </p:cNvPr>
          <p:cNvSpPr txBox="1"/>
          <p:nvPr/>
        </p:nvSpPr>
        <p:spPr>
          <a:xfrm>
            <a:off x="5527899" y="698341"/>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3" name="شكل بيضاوي 2">
            <a:extLst>
              <a:ext uri="{FF2B5EF4-FFF2-40B4-BE49-F238E27FC236}">
                <a16:creationId xmlns:a16="http://schemas.microsoft.com/office/drawing/2014/main" id="{BF75076F-B85F-4D7D-8C32-D545D268A4DA}"/>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4" name="مربع نص 3"/>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20</a:t>
            </a:r>
          </a:p>
        </p:txBody>
      </p:sp>
      <p:sp>
        <p:nvSpPr>
          <p:cNvPr id="13" name="مربع نص 12"/>
          <p:cNvSpPr txBox="1"/>
          <p:nvPr/>
        </p:nvSpPr>
        <p:spPr>
          <a:xfrm>
            <a:off x="4206240" y="2516024"/>
            <a:ext cx="7985760" cy="553998"/>
          </a:xfrm>
          <a:prstGeom prst="rect">
            <a:avLst/>
          </a:prstGeom>
          <a:noFill/>
        </p:spPr>
        <p:txBody>
          <a:bodyPr wrap="square" rtlCol="1">
            <a:spAutoFit/>
          </a:bodyPr>
          <a:lstStyle/>
          <a:p>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يحدد الطلبة </a:t>
            </a:r>
            <a:r>
              <a:rPr lang="ar-SA" sz="3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أبرز</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خلفاء بني أُمية مُرتَّبين زمنياً في الشكل الآتي:</a:t>
            </a:r>
          </a:p>
        </p:txBody>
      </p:sp>
      <p:pic>
        <p:nvPicPr>
          <p:cNvPr id="6" name="صورة 5">
            <a:extLst>
              <a:ext uri="{FF2B5EF4-FFF2-40B4-BE49-F238E27FC236}">
                <a16:creationId xmlns:a16="http://schemas.microsoft.com/office/drawing/2014/main" id="{ACA6D7B9-6165-4A00-B669-3A8E75501A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30834" y="1607736"/>
            <a:ext cx="1996225" cy="815156"/>
          </a:xfrm>
          <a:prstGeom prst="rect">
            <a:avLst/>
          </a:prstGeom>
        </p:spPr>
      </p:pic>
      <p:pic>
        <p:nvPicPr>
          <p:cNvPr id="19" name="صورة 18">
            <a:extLst>
              <a:ext uri="{FF2B5EF4-FFF2-40B4-BE49-F238E27FC236}">
                <a16:creationId xmlns:a16="http://schemas.microsoft.com/office/drawing/2014/main" id="{62EBDF57-F7A4-49CF-A83E-D61EA84084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790" y="3264275"/>
            <a:ext cx="12057811" cy="2840314"/>
          </a:xfrm>
          <a:prstGeom prst="rect">
            <a:avLst/>
          </a:prstGeom>
        </p:spPr>
      </p:pic>
      <p:sp>
        <p:nvSpPr>
          <p:cNvPr id="20" name="مربع نص 19">
            <a:extLst>
              <a:ext uri="{FF2B5EF4-FFF2-40B4-BE49-F238E27FC236}">
                <a16:creationId xmlns:a16="http://schemas.microsoft.com/office/drawing/2014/main" id="{A64D2A7E-A17B-4C64-912A-E24B0782BBC9}"/>
              </a:ext>
            </a:extLst>
          </p:cNvPr>
          <p:cNvSpPr txBox="1"/>
          <p:nvPr/>
        </p:nvSpPr>
        <p:spPr>
          <a:xfrm>
            <a:off x="9530834" y="4747279"/>
            <a:ext cx="2442575" cy="1323439"/>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معاوية بن أبي سفيان</a:t>
            </a:r>
          </a:p>
        </p:txBody>
      </p:sp>
      <p:sp>
        <p:nvSpPr>
          <p:cNvPr id="21" name="مربع نص 20">
            <a:extLst>
              <a:ext uri="{FF2B5EF4-FFF2-40B4-BE49-F238E27FC236}">
                <a16:creationId xmlns:a16="http://schemas.microsoft.com/office/drawing/2014/main" id="{1FBF1D84-5D30-4693-9622-09C41D0A281F}"/>
              </a:ext>
            </a:extLst>
          </p:cNvPr>
          <p:cNvSpPr txBox="1"/>
          <p:nvPr/>
        </p:nvSpPr>
        <p:spPr>
          <a:xfrm>
            <a:off x="6372674" y="4747277"/>
            <a:ext cx="2442575" cy="1323439"/>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عبدالملك بن مروان</a:t>
            </a:r>
          </a:p>
        </p:txBody>
      </p:sp>
      <p:sp>
        <p:nvSpPr>
          <p:cNvPr id="22" name="مربع نص 21">
            <a:extLst>
              <a:ext uri="{FF2B5EF4-FFF2-40B4-BE49-F238E27FC236}">
                <a16:creationId xmlns:a16="http://schemas.microsoft.com/office/drawing/2014/main" id="{81258E0B-34B6-4038-B087-1B4149A6739B}"/>
              </a:ext>
            </a:extLst>
          </p:cNvPr>
          <p:cNvSpPr txBox="1"/>
          <p:nvPr/>
        </p:nvSpPr>
        <p:spPr>
          <a:xfrm>
            <a:off x="3454026" y="4747278"/>
            <a:ext cx="2442575" cy="1323439"/>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الوليد بن عبدالملك</a:t>
            </a:r>
          </a:p>
        </p:txBody>
      </p:sp>
      <p:sp>
        <p:nvSpPr>
          <p:cNvPr id="23" name="مربع نص 22">
            <a:extLst>
              <a:ext uri="{FF2B5EF4-FFF2-40B4-BE49-F238E27FC236}">
                <a16:creationId xmlns:a16="http://schemas.microsoft.com/office/drawing/2014/main" id="{7A5172E8-4691-483C-A46D-0E3225DFFA8E}"/>
              </a:ext>
            </a:extLst>
          </p:cNvPr>
          <p:cNvSpPr txBox="1"/>
          <p:nvPr/>
        </p:nvSpPr>
        <p:spPr>
          <a:xfrm>
            <a:off x="489051" y="4747277"/>
            <a:ext cx="2442575" cy="1323439"/>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عمر بن عبدالعزيز</a:t>
            </a:r>
          </a:p>
        </p:txBody>
      </p:sp>
      <p:pic>
        <p:nvPicPr>
          <p:cNvPr id="7" name="صورة 6">
            <a:extLst>
              <a:ext uri="{FF2B5EF4-FFF2-40B4-BE49-F238E27FC236}">
                <a16:creationId xmlns:a16="http://schemas.microsoft.com/office/drawing/2014/main" id="{10774D6A-E425-480F-8239-EFFCA7E132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8" name="صورة 7">
            <a:extLst>
              <a:ext uri="{FF2B5EF4-FFF2-40B4-BE49-F238E27FC236}">
                <a16:creationId xmlns:a16="http://schemas.microsoft.com/office/drawing/2014/main" id="{0AFF4BA3-2071-4873-808A-AD5D727D25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5" name="صورة 14">
            <a:extLst>
              <a:ext uri="{FF2B5EF4-FFF2-40B4-BE49-F238E27FC236}">
                <a16:creationId xmlns:a16="http://schemas.microsoft.com/office/drawing/2014/main" id="{6C7B8658-FBDF-4391-9687-BA8E8B1C7F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Tree>
    <p:extLst>
      <p:ext uri="{BB962C8B-B14F-4D97-AF65-F5344CB8AC3E}">
        <p14:creationId xmlns:p14="http://schemas.microsoft.com/office/powerpoint/2010/main" val="97545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1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right)">
                                      <p:cBhvr>
                                        <p:cTn id="40" dur="1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1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15969C3-C815-41F4-9A04-9547448FBE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3168330" y="-2159233"/>
            <a:ext cx="6057063" cy="11990281"/>
          </a:xfrm>
          <a:prstGeom prst="rect">
            <a:avLst/>
          </a:prstGeom>
        </p:spPr>
      </p:pic>
      <p:pic>
        <p:nvPicPr>
          <p:cNvPr id="2" name="صورة 1">
            <a:extLst>
              <a:ext uri="{FF2B5EF4-FFF2-40B4-BE49-F238E27FC236}">
                <a16:creationId xmlns:a16="http://schemas.microsoft.com/office/drawing/2014/main" id="{8A9F2163-4934-482F-906C-199FB08B22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5" name="صورة 4">
            <a:extLst>
              <a:ext uri="{FF2B5EF4-FFF2-40B4-BE49-F238E27FC236}">
                <a16:creationId xmlns:a16="http://schemas.microsoft.com/office/drawing/2014/main" id="{DE3F4A22-6A6B-4FEA-B492-E60CADCFE2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4" name="صورة 13">
            <a:extLst>
              <a:ext uri="{FF2B5EF4-FFF2-40B4-BE49-F238E27FC236}">
                <a16:creationId xmlns:a16="http://schemas.microsoft.com/office/drawing/2014/main" id="{30B860AE-C5D8-4E1A-8625-AAA99F0E8E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4" name="مربع نص 3">
            <a:extLst>
              <a:ext uri="{FF2B5EF4-FFF2-40B4-BE49-F238E27FC236}">
                <a16:creationId xmlns:a16="http://schemas.microsoft.com/office/drawing/2014/main" id="{98CED8DD-48D9-4400-8F27-E6DE9892B55A}"/>
              </a:ext>
            </a:extLst>
          </p:cNvPr>
          <p:cNvSpPr txBox="1"/>
          <p:nvPr/>
        </p:nvSpPr>
        <p:spPr>
          <a:xfrm>
            <a:off x="5527899" y="260455"/>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7" name="شكل بيضاوي 6">
            <a:extLst>
              <a:ext uri="{FF2B5EF4-FFF2-40B4-BE49-F238E27FC236}">
                <a16:creationId xmlns:a16="http://schemas.microsoft.com/office/drawing/2014/main" id="{A1EC3898-95F7-440E-A141-6FB28363E568}"/>
              </a:ext>
            </a:extLst>
          </p:cNvPr>
          <p:cNvSpPr/>
          <p:nvPr/>
        </p:nvSpPr>
        <p:spPr bwMode="auto">
          <a:xfrm>
            <a:off x="11242283" y="260455"/>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9902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2885D012-EEB5-4386-9BCE-97CB073FEB23}"/>
              </a:ext>
            </a:extLst>
          </p:cNvPr>
          <p:cNvSpPr txBox="1"/>
          <p:nvPr/>
        </p:nvSpPr>
        <p:spPr>
          <a:xfrm>
            <a:off x="471333" y="1053648"/>
            <a:ext cx="6701307" cy="5632311"/>
          </a:xfrm>
          <a:prstGeom prst="rect">
            <a:avLst/>
          </a:prstGeom>
          <a:noFill/>
          <a:scene3d>
            <a:camera prst="perspectiveContrastingRightFacing"/>
            <a:lightRig rig="threePt" dir="t"/>
          </a:scene3d>
        </p:spPr>
        <p:txBody>
          <a:bodyPr wrap="square" rtlCol="1">
            <a:spAutoFit/>
            <a:scene3d>
              <a:camera prst="perspectiveContrastingLeftFacing"/>
              <a:lightRig rig="threePt" dir="t"/>
            </a:scene3d>
          </a:bodyPr>
          <a:lstStyle/>
          <a:p>
            <a:pPr algn="ctr"/>
            <a:r>
              <a:rPr lang="ar-SA" sz="18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انتهى</a:t>
            </a:r>
          </a:p>
          <a:p>
            <a:pPr algn="ctr"/>
            <a:r>
              <a:rPr lang="ar-SA" sz="5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 </a:t>
            </a:r>
            <a:r>
              <a:rPr lang="ar-SA" sz="18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الدرس</a:t>
            </a:r>
            <a:r>
              <a:rPr lang="ar-SA" sz="15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 </a:t>
            </a:r>
          </a:p>
        </p:txBody>
      </p:sp>
      <p:pic>
        <p:nvPicPr>
          <p:cNvPr id="13" name="صورة 12">
            <a:extLst>
              <a:ext uri="{FF2B5EF4-FFF2-40B4-BE49-F238E27FC236}">
                <a16:creationId xmlns:a16="http://schemas.microsoft.com/office/drawing/2014/main" id="{461FC00F-D2CE-430A-8D3E-41F4368997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371" y="0"/>
            <a:ext cx="7211629" cy="7086599"/>
          </a:xfrm>
          <a:prstGeom prst="rect">
            <a:avLst/>
          </a:prstGeom>
        </p:spPr>
      </p:pic>
      <p:pic>
        <p:nvPicPr>
          <p:cNvPr id="8" name="صورة 7">
            <a:extLst>
              <a:ext uri="{FF2B5EF4-FFF2-40B4-BE49-F238E27FC236}">
                <a16:creationId xmlns:a16="http://schemas.microsoft.com/office/drawing/2014/main" id="{0E944E66-9EB0-400F-AC7E-80B41A1196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15839" y="172041"/>
            <a:ext cx="1083965" cy="266152"/>
          </a:xfrm>
          <a:prstGeom prst="rect">
            <a:avLst/>
          </a:prstGeom>
        </p:spPr>
      </p:pic>
      <p:pic>
        <p:nvPicPr>
          <p:cNvPr id="12" name="صورة 11">
            <a:extLst>
              <a:ext uri="{FF2B5EF4-FFF2-40B4-BE49-F238E27FC236}">
                <a16:creationId xmlns:a16="http://schemas.microsoft.com/office/drawing/2014/main" id="{F169B1F0-1A92-4348-94A5-F025551711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3033" y="412125"/>
            <a:ext cx="1023732" cy="266152"/>
          </a:xfrm>
          <a:prstGeom prst="rect">
            <a:avLst/>
          </a:prstGeom>
        </p:spPr>
      </p:pic>
      <p:pic>
        <p:nvPicPr>
          <p:cNvPr id="18" name="صورة 17">
            <a:extLst>
              <a:ext uri="{FF2B5EF4-FFF2-40B4-BE49-F238E27FC236}">
                <a16:creationId xmlns:a16="http://schemas.microsoft.com/office/drawing/2014/main" id="{B6328086-2B20-4D83-AEDD-54FE44BB6A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65741" y="27755"/>
            <a:ext cx="1593755" cy="667704"/>
          </a:xfrm>
          <a:prstGeom prst="rect">
            <a:avLst/>
          </a:prstGeom>
        </p:spPr>
      </p:pic>
    </p:spTree>
    <p:extLst>
      <p:ext uri="{BB962C8B-B14F-4D97-AF65-F5344CB8AC3E}">
        <p14:creationId xmlns:p14="http://schemas.microsoft.com/office/powerpoint/2010/main" val="360183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2941" y="440766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21</a:t>
            </a:r>
          </a:p>
        </p:txBody>
      </p:sp>
      <p:sp>
        <p:nvSpPr>
          <p:cNvPr id="3" name="مربع نص 2"/>
          <p:cNvSpPr txBox="1"/>
          <p:nvPr/>
        </p:nvSpPr>
        <p:spPr>
          <a:xfrm>
            <a:off x="1097280" y="0"/>
            <a:ext cx="11094720" cy="4708981"/>
          </a:xfrm>
          <a:prstGeom prst="rect">
            <a:avLst/>
          </a:prstGeom>
          <a:noFill/>
        </p:spPr>
        <p:txBody>
          <a:bodyPr wrap="square" rtlCol="1">
            <a:spAutoFit/>
          </a:bodyPr>
          <a:lstStyle/>
          <a:p>
            <a:pPr algn="ctr"/>
            <a:r>
              <a:rPr lang="ar-SA" sz="150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قيام الدولة الأموية</a:t>
            </a:r>
          </a:p>
          <a:p>
            <a:pPr algn="ctr"/>
            <a:r>
              <a:rPr lang="ar-SA" sz="150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وأبرز خلفائها </a:t>
            </a:r>
            <a:r>
              <a:rPr lang="ar-SA" sz="15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(41ه-132ه)</a:t>
            </a:r>
          </a:p>
        </p:txBody>
      </p:sp>
      <p:sp>
        <p:nvSpPr>
          <p:cNvPr id="4" name="مربع نص 3"/>
          <p:cNvSpPr txBox="1"/>
          <p:nvPr/>
        </p:nvSpPr>
        <p:spPr>
          <a:xfrm>
            <a:off x="1969927" y="4146055"/>
            <a:ext cx="4164530" cy="1631216"/>
          </a:xfrm>
          <a:prstGeom prst="rect">
            <a:avLst/>
          </a:prstGeom>
          <a:noFill/>
        </p:spPr>
        <p:txBody>
          <a:bodyPr wrap="square" rtlCol="1">
            <a:spAutoFit/>
          </a:bodyPr>
          <a:lstStyle/>
          <a:p>
            <a:pPr algn="ctr"/>
            <a:r>
              <a:rPr lang="ar-SA" sz="10000" b="1" dirty="0">
                <a:solidFill>
                  <a:srgbClr val="92D05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الدرس الأول </a:t>
            </a:r>
          </a:p>
        </p:txBody>
      </p:sp>
      <p:pic>
        <p:nvPicPr>
          <p:cNvPr id="6" name="صورة 5">
            <a:extLst>
              <a:ext uri="{FF2B5EF4-FFF2-40B4-BE49-F238E27FC236}">
                <a16:creationId xmlns:a16="http://schemas.microsoft.com/office/drawing/2014/main" id="{E49D9BD6-B3C8-4A34-88C4-0B9E43F49D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6355" y="0"/>
            <a:ext cx="1705645" cy="1158253"/>
          </a:xfrm>
          <a:prstGeom prst="rect">
            <a:avLst/>
          </a:prstGeom>
        </p:spPr>
      </p:pic>
      <p:pic>
        <p:nvPicPr>
          <p:cNvPr id="5" name="صورة 4">
            <a:extLst>
              <a:ext uri="{FF2B5EF4-FFF2-40B4-BE49-F238E27FC236}">
                <a16:creationId xmlns:a16="http://schemas.microsoft.com/office/drawing/2014/main" id="{0E70E7EA-8DC2-4121-B26A-71B53D7932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0" y="55820"/>
            <a:ext cx="1306116" cy="320698"/>
          </a:xfrm>
          <a:prstGeom prst="rect">
            <a:avLst/>
          </a:prstGeom>
        </p:spPr>
      </p:pic>
    </p:spTree>
    <p:extLst>
      <p:ext uri="{BB962C8B-B14F-4D97-AF65-F5344CB8AC3E}">
        <p14:creationId xmlns:p14="http://schemas.microsoft.com/office/powerpoint/2010/main" val="15115092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500"/>
                                        <p:tgtEl>
                                          <p:spTgt spid="4"/>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86D6F375-D8EB-43A8-86FB-06C98DAF06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6355" y="0"/>
            <a:ext cx="1705645" cy="1158253"/>
          </a:xfrm>
          <a:prstGeom prst="rect">
            <a:avLst/>
          </a:prstGeom>
        </p:spPr>
      </p:pic>
      <p:sp>
        <p:nvSpPr>
          <p:cNvPr id="47" name="مربع نص 46">
            <a:extLst>
              <a:ext uri="{FF2B5EF4-FFF2-40B4-BE49-F238E27FC236}">
                <a16:creationId xmlns:a16="http://schemas.microsoft.com/office/drawing/2014/main" id="{080118D8-C454-4BF4-8AB1-7D61CCF7CD42}"/>
              </a:ext>
            </a:extLst>
          </p:cNvPr>
          <p:cNvSpPr txBox="1"/>
          <p:nvPr/>
        </p:nvSpPr>
        <p:spPr>
          <a:xfrm>
            <a:off x="1743184" y="4482973"/>
            <a:ext cx="5624095" cy="2400785"/>
          </a:xfrm>
          <a:prstGeom prst="rect">
            <a:avLst/>
          </a:prstGeom>
          <a:noFill/>
        </p:spPr>
        <p:txBody>
          <a:bodyPr wrap="square" rtlCol="1">
            <a:spAutoFit/>
          </a:bodyPr>
          <a:lstStyle/>
          <a:p>
            <a:pPr algn="ctr"/>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عناصر الدرس</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20" name="Rectangle 6">
            <a:extLst>
              <a:ext uri="{FF2B5EF4-FFF2-40B4-BE49-F238E27FC236}">
                <a16:creationId xmlns:a16="http://schemas.microsoft.com/office/drawing/2014/main" id="{6AF3925D-C6B3-4C28-BE6C-7F03EF0E7397}"/>
              </a:ext>
            </a:extLst>
          </p:cNvPr>
          <p:cNvSpPr/>
          <p:nvPr/>
        </p:nvSpPr>
        <p:spPr>
          <a:xfrm>
            <a:off x="12083987" y="5018745"/>
            <a:ext cx="10448816" cy="836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9468ACE1-D98C-447B-8ADF-2F3399993A3D}"/>
              </a:ext>
            </a:extLst>
          </p:cNvPr>
          <p:cNvSpPr>
            <a:spLocks noEditPoints="1"/>
          </p:cNvSpPr>
          <p:nvPr/>
        </p:nvSpPr>
        <p:spPr bwMode="auto">
          <a:xfrm rot="16200000">
            <a:off x="12134419" y="1046197"/>
            <a:ext cx="3900818" cy="4000687"/>
          </a:xfrm>
          <a:custGeom>
            <a:avLst/>
            <a:gdLst>
              <a:gd name="T0" fmla="*/ 54 w 663"/>
              <a:gd name="T1" fmla="*/ 111 h 679"/>
              <a:gd name="T2" fmla="*/ 93 w 663"/>
              <a:gd name="T3" fmla="*/ 193 h 679"/>
              <a:gd name="T4" fmla="*/ 102 w 663"/>
              <a:gd name="T5" fmla="*/ 211 h 679"/>
              <a:gd name="T6" fmla="*/ 514 w 663"/>
              <a:gd name="T7" fmla="*/ 623 h 679"/>
              <a:gd name="T8" fmla="*/ 592 w 663"/>
              <a:gd name="T9" fmla="*/ 649 h 679"/>
              <a:gd name="T10" fmla="*/ 644 w 663"/>
              <a:gd name="T11" fmla="*/ 597 h 679"/>
              <a:gd name="T12" fmla="*/ 645 w 663"/>
              <a:gd name="T13" fmla="*/ 535 h 679"/>
              <a:gd name="T14" fmla="*/ 217 w 663"/>
              <a:gd name="T15" fmla="*/ 107 h 679"/>
              <a:gd name="T16" fmla="*/ 207 w 663"/>
              <a:gd name="T17" fmla="*/ 99 h 679"/>
              <a:gd name="T18" fmla="*/ 188 w 663"/>
              <a:gd name="T19" fmla="*/ 89 h 679"/>
              <a:gd name="T20" fmla="*/ 124 w 663"/>
              <a:gd name="T21" fmla="*/ 59 h 679"/>
              <a:gd name="T22" fmla="*/ 61 w 663"/>
              <a:gd name="T23" fmla="*/ 29 h 679"/>
              <a:gd name="T24" fmla="*/ 4 w 663"/>
              <a:gd name="T25" fmla="*/ 1 h 679"/>
              <a:gd name="T26" fmla="*/ 0 w 663"/>
              <a:gd name="T27" fmla="*/ 0 h 679"/>
              <a:gd name="T28" fmla="*/ 33 w 663"/>
              <a:gd name="T29" fmla="*/ 68 h 679"/>
              <a:gd name="T30" fmla="*/ 54 w 663"/>
              <a:gd name="T31" fmla="*/ 111 h 679"/>
              <a:gd name="T32" fmla="*/ 579 w 663"/>
              <a:gd name="T33" fmla="*/ 499 h 679"/>
              <a:gd name="T34" fmla="*/ 629 w 663"/>
              <a:gd name="T35" fmla="*/ 550 h 679"/>
              <a:gd name="T36" fmla="*/ 630 w 663"/>
              <a:gd name="T37" fmla="*/ 582 h 679"/>
              <a:gd name="T38" fmla="*/ 582 w 663"/>
              <a:gd name="T39" fmla="*/ 629 h 679"/>
              <a:gd name="T40" fmla="*/ 552 w 663"/>
              <a:gd name="T41" fmla="*/ 630 h 679"/>
              <a:gd name="T42" fmla="*/ 487 w 663"/>
              <a:gd name="T43" fmla="*/ 565 h 679"/>
              <a:gd name="T44" fmla="*/ 485 w 663"/>
              <a:gd name="T45" fmla="*/ 563 h 679"/>
              <a:gd name="T46" fmla="*/ 563 w 663"/>
              <a:gd name="T47" fmla="*/ 484 h 679"/>
              <a:gd name="T48" fmla="*/ 579 w 663"/>
              <a:gd name="T49" fmla="*/ 499 h 679"/>
              <a:gd name="T50" fmla="*/ 189 w 663"/>
              <a:gd name="T51" fmla="*/ 140 h 679"/>
              <a:gd name="T52" fmla="*/ 202 w 663"/>
              <a:gd name="T53" fmla="*/ 141 h 679"/>
              <a:gd name="T54" fmla="*/ 295 w 663"/>
              <a:gd name="T55" fmla="*/ 234 h 679"/>
              <a:gd name="T56" fmla="*/ 531 w 663"/>
              <a:gd name="T57" fmla="*/ 471 h 679"/>
              <a:gd name="T58" fmla="*/ 530 w 663"/>
              <a:gd name="T59" fmla="*/ 482 h 679"/>
              <a:gd name="T60" fmla="*/ 519 w 663"/>
              <a:gd name="T61" fmla="*/ 482 h 679"/>
              <a:gd name="T62" fmla="*/ 475 w 663"/>
              <a:gd name="T63" fmla="*/ 438 h 679"/>
              <a:gd name="T64" fmla="*/ 350 w 663"/>
              <a:gd name="T65" fmla="*/ 312 h 679"/>
              <a:gd name="T66" fmla="*/ 201 w 663"/>
              <a:gd name="T67" fmla="*/ 164 h 679"/>
              <a:gd name="T68" fmla="*/ 190 w 663"/>
              <a:gd name="T69" fmla="*/ 153 h 679"/>
              <a:gd name="T70" fmla="*/ 189 w 663"/>
              <a:gd name="T71" fmla="*/ 140 h 679"/>
              <a:gd name="T72" fmla="*/ 208 w 663"/>
              <a:gd name="T73" fmla="*/ 244 h 679"/>
              <a:gd name="T74" fmla="*/ 348 w 663"/>
              <a:gd name="T75" fmla="*/ 383 h 679"/>
              <a:gd name="T76" fmla="*/ 481 w 663"/>
              <a:gd name="T77" fmla="*/ 517 h 679"/>
              <a:gd name="T78" fmla="*/ 481 w 663"/>
              <a:gd name="T79" fmla="*/ 531 h 679"/>
              <a:gd name="T80" fmla="*/ 469 w 663"/>
              <a:gd name="T81" fmla="*/ 528 h 679"/>
              <a:gd name="T82" fmla="*/ 409 w 663"/>
              <a:gd name="T83" fmla="*/ 468 h 679"/>
              <a:gd name="T84" fmla="*/ 221 w 663"/>
              <a:gd name="T85" fmla="*/ 280 h 679"/>
              <a:gd name="T86" fmla="*/ 140 w 663"/>
              <a:gd name="T87" fmla="*/ 199 h 679"/>
              <a:gd name="T88" fmla="*/ 141 w 663"/>
              <a:gd name="T89" fmla="*/ 184 h 679"/>
              <a:gd name="T90" fmla="*/ 150 w 663"/>
              <a:gd name="T91" fmla="*/ 186 h 679"/>
              <a:gd name="T92" fmla="*/ 208 w 663"/>
              <a:gd name="T93" fmla="*/ 244 h 679"/>
              <a:gd name="T94" fmla="*/ 63 w 663"/>
              <a:gd name="T95" fmla="*/ 86 h 679"/>
              <a:gd name="T96" fmla="*/ 87 w 663"/>
              <a:gd name="T97" fmla="*/ 62 h 679"/>
              <a:gd name="T98" fmla="*/ 94 w 663"/>
              <a:gd name="T99" fmla="*/ 61 h 679"/>
              <a:gd name="T100" fmla="*/ 163 w 663"/>
              <a:gd name="T101" fmla="*/ 94 h 679"/>
              <a:gd name="T102" fmla="*/ 175 w 663"/>
              <a:gd name="T103" fmla="*/ 100 h 679"/>
              <a:gd name="T104" fmla="*/ 152 w 663"/>
              <a:gd name="T105" fmla="*/ 107 h 679"/>
              <a:gd name="T106" fmla="*/ 143 w 663"/>
              <a:gd name="T107" fmla="*/ 142 h 679"/>
              <a:gd name="T108" fmla="*/ 109 w 663"/>
              <a:gd name="T109" fmla="*/ 152 h 679"/>
              <a:gd name="T110" fmla="*/ 101 w 663"/>
              <a:gd name="T111" fmla="*/ 175 h 679"/>
              <a:gd name="T112" fmla="*/ 93 w 663"/>
              <a:gd name="T113" fmla="*/ 158 h 679"/>
              <a:gd name="T114" fmla="*/ 62 w 663"/>
              <a:gd name="T115" fmla="*/ 94 h 679"/>
              <a:gd name="T116" fmla="*/ 63 w 663"/>
              <a:gd name="T117" fmla="*/ 8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3" h="679">
                <a:moveTo>
                  <a:pt x="54" y="111"/>
                </a:moveTo>
                <a:cubicBezTo>
                  <a:pt x="67" y="138"/>
                  <a:pt x="80" y="166"/>
                  <a:pt x="93" y="193"/>
                </a:cubicBezTo>
                <a:cubicBezTo>
                  <a:pt x="96" y="199"/>
                  <a:pt x="98" y="206"/>
                  <a:pt x="102" y="211"/>
                </a:cubicBezTo>
                <a:cubicBezTo>
                  <a:pt x="130" y="239"/>
                  <a:pt x="457" y="564"/>
                  <a:pt x="514" y="623"/>
                </a:cubicBezTo>
                <a:cubicBezTo>
                  <a:pt x="531" y="640"/>
                  <a:pt x="558" y="679"/>
                  <a:pt x="592" y="649"/>
                </a:cubicBezTo>
                <a:cubicBezTo>
                  <a:pt x="593" y="649"/>
                  <a:pt x="639" y="602"/>
                  <a:pt x="644" y="597"/>
                </a:cubicBezTo>
                <a:cubicBezTo>
                  <a:pt x="663" y="581"/>
                  <a:pt x="662" y="552"/>
                  <a:pt x="645" y="535"/>
                </a:cubicBezTo>
                <a:cubicBezTo>
                  <a:pt x="590" y="480"/>
                  <a:pt x="250" y="140"/>
                  <a:pt x="217" y="107"/>
                </a:cubicBezTo>
                <a:cubicBezTo>
                  <a:pt x="214" y="104"/>
                  <a:pt x="211" y="101"/>
                  <a:pt x="207" y="99"/>
                </a:cubicBezTo>
                <a:cubicBezTo>
                  <a:pt x="201" y="95"/>
                  <a:pt x="194" y="93"/>
                  <a:pt x="188" y="89"/>
                </a:cubicBezTo>
                <a:cubicBezTo>
                  <a:pt x="166" y="79"/>
                  <a:pt x="145" y="69"/>
                  <a:pt x="124" y="59"/>
                </a:cubicBezTo>
                <a:cubicBezTo>
                  <a:pt x="103" y="49"/>
                  <a:pt x="82" y="39"/>
                  <a:pt x="61" y="29"/>
                </a:cubicBezTo>
                <a:cubicBezTo>
                  <a:pt x="42" y="20"/>
                  <a:pt x="23" y="10"/>
                  <a:pt x="4" y="1"/>
                </a:cubicBezTo>
                <a:cubicBezTo>
                  <a:pt x="3" y="1"/>
                  <a:pt x="2" y="1"/>
                  <a:pt x="0" y="0"/>
                </a:cubicBezTo>
                <a:cubicBezTo>
                  <a:pt x="11" y="23"/>
                  <a:pt x="22" y="46"/>
                  <a:pt x="33" y="68"/>
                </a:cubicBezTo>
                <a:cubicBezTo>
                  <a:pt x="40" y="82"/>
                  <a:pt x="47" y="96"/>
                  <a:pt x="54" y="111"/>
                </a:cubicBezTo>
                <a:close/>
                <a:moveTo>
                  <a:pt x="579" y="499"/>
                </a:moveTo>
                <a:cubicBezTo>
                  <a:pt x="596" y="516"/>
                  <a:pt x="613" y="533"/>
                  <a:pt x="629" y="550"/>
                </a:cubicBezTo>
                <a:cubicBezTo>
                  <a:pt x="640" y="560"/>
                  <a:pt x="640" y="572"/>
                  <a:pt x="630" y="582"/>
                </a:cubicBezTo>
                <a:cubicBezTo>
                  <a:pt x="614" y="598"/>
                  <a:pt x="598" y="614"/>
                  <a:pt x="582" y="629"/>
                </a:cubicBezTo>
                <a:cubicBezTo>
                  <a:pt x="573" y="639"/>
                  <a:pt x="561" y="639"/>
                  <a:pt x="552" y="630"/>
                </a:cubicBezTo>
                <a:cubicBezTo>
                  <a:pt x="530" y="608"/>
                  <a:pt x="508" y="586"/>
                  <a:pt x="487" y="565"/>
                </a:cubicBezTo>
                <a:cubicBezTo>
                  <a:pt x="486" y="564"/>
                  <a:pt x="485" y="563"/>
                  <a:pt x="485" y="563"/>
                </a:cubicBezTo>
                <a:cubicBezTo>
                  <a:pt x="511" y="537"/>
                  <a:pt x="537" y="511"/>
                  <a:pt x="563" y="484"/>
                </a:cubicBezTo>
                <a:cubicBezTo>
                  <a:pt x="568" y="489"/>
                  <a:pt x="574" y="494"/>
                  <a:pt x="579" y="499"/>
                </a:cubicBezTo>
                <a:close/>
                <a:moveTo>
                  <a:pt x="189" y="140"/>
                </a:moveTo>
                <a:cubicBezTo>
                  <a:pt x="192" y="137"/>
                  <a:pt x="198" y="137"/>
                  <a:pt x="202" y="141"/>
                </a:cubicBezTo>
                <a:cubicBezTo>
                  <a:pt x="233" y="172"/>
                  <a:pt x="264" y="203"/>
                  <a:pt x="295" y="234"/>
                </a:cubicBezTo>
                <a:cubicBezTo>
                  <a:pt x="365" y="304"/>
                  <a:pt x="528" y="466"/>
                  <a:pt x="531" y="471"/>
                </a:cubicBezTo>
                <a:cubicBezTo>
                  <a:pt x="534" y="475"/>
                  <a:pt x="533" y="479"/>
                  <a:pt x="530" y="482"/>
                </a:cubicBezTo>
                <a:cubicBezTo>
                  <a:pt x="527" y="485"/>
                  <a:pt x="522" y="485"/>
                  <a:pt x="519" y="482"/>
                </a:cubicBezTo>
                <a:cubicBezTo>
                  <a:pt x="475" y="438"/>
                  <a:pt x="475" y="438"/>
                  <a:pt x="475" y="438"/>
                </a:cubicBezTo>
                <a:cubicBezTo>
                  <a:pt x="350" y="312"/>
                  <a:pt x="350" y="312"/>
                  <a:pt x="350" y="312"/>
                </a:cubicBezTo>
                <a:cubicBezTo>
                  <a:pt x="201" y="164"/>
                  <a:pt x="201" y="164"/>
                  <a:pt x="201" y="164"/>
                </a:cubicBezTo>
                <a:cubicBezTo>
                  <a:pt x="201" y="164"/>
                  <a:pt x="194" y="157"/>
                  <a:pt x="190" y="153"/>
                </a:cubicBezTo>
                <a:cubicBezTo>
                  <a:pt x="186" y="148"/>
                  <a:pt x="185" y="144"/>
                  <a:pt x="189" y="140"/>
                </a:cubicBezTo>
                <a:close/>
                <a:moveTo>
                  <a:pt x="208" y="244"/>
                </a:moveTo>
                <a:cubicBezTo>
                  <a:pt x="255" y="290"/>
                  <a:pt x="301" y="337"/>
                  <a:pt x="348" y="383"/>
                </a:cubicBezTo>
                <a:cubicBezTo>
                  <a:pt x="383" y="418"/>
                  <a:pt x="476" y="511"/>
                  <a:pt x="481" y="517"/>
                </a:cubicBezTo>
                <a:cubicBezTo>
                  <a:pt x="486" y="522"/>
                  <a:pt x="486" y="527"/>
                  <a:pt x="481" y="531"/>
                </a:cubicBezTo>
                <a:cubicBezTo>
                  <a:pt x="477" y="533"/>
                  <a:pt x="473" y="532"/>
                  <a:pt x="469" y="528"/>
                </a:cubicBezTo>
                <a:cubicBezTo>
                  <a:pt x="449" y="508"/>
                  <a:pt x="429" y="488"/>
                  <a:pt x="409" y="468"/>
                </a:cubicBezTo>
                <a:cubicBezTo>
                  <a:pt x="346" y="405"/>
                  <a:pt x="284" y="343"/>
                  <a:pt x="221" y="280"/>
                </a:cubicBezTo>
                <a:cubicBezTo>
                  <a:pt x="194" y="253"/>
                  <a:pt x="167" y="226"/>
                  <a:pt x="140" y="199"/>
                </a:cubicBezTo>
                <a:cubicBezTo>
                  <a:pt x="134" y="193"/>
                  <a:pt x="134" y="186"/>
                  <a:pt x="141" y="184"/>
                </a:cubicBezTo>
                <a:cubicBezTo>
                  <a:pt x="145" y="182"/>
                  <a:pt x="148" y="184"/>
                  <a:pt x="150" y="186"/>
                </a:cubicBezTo>
                <a:cubicBezTo>
                  <a:pt x="170" y="205"/>
                  <a:pt x="189" y="224"/>
                  <a:pt x="208" y="244"/>
                </a:cubicBezTo>
                <a:close/>
                <a:moveTo>
                  <a:pt x="63" y="86"/>
                </a:moveTo>
                <a:cubicBezTo>
                  <a:pt x="72" y="79"/>
                  <a:pt x="79" y="70"/>
                  <a:pt x="87" y="62"/>
                </a:cubicBezTo>
                <a:cubicBezTo>
                  <a:pt x="89" y="60"/>
                  <a:pt x="91" y="60"/>
                  <a:pt x="94" y="61"/>
                </a:cubicBezTo>
                <a:cubicBezTo>
                  <a:pt x="117" y="72"/>
                  <a:pt x="140" y="83"/>
                  <a:pt x="163" y="94"/>
                </a:cubicBezTo>
                <a:cubicBezTo>
                  <a:pt x="167" y="96"/>
                  <a:pt x="171" y="98"/>
                  <a:pt x="175" y="100"/>
                </a:cubicBezTo>
                <a:cubicBezTo>
                  <a:pt x="172" y="105"/>
                  <a:pt x="172" y="105"/>
                  <a:pt x="152" y="107"/>
                </a:cubicBezTo>
                <a:cubicBezTo>
                  <a:pt x="155" y="120"/>
                  <a:pt x="153" y="132"/>
                  <a:pt x="143" y="142"/>
                </a:cubicBezTo>
                <a:cubicBezTo>
                  <a:pt x="134" y="151"/>
                  <a:pt x="122" y="154"/>
                  <a:pt x="109" y="152"/>
                </a:cubicBezTo>
                <a:cubicBezTo>
                  <a:pt x="107" y="159"/>
                  <a:pt x="109" y="168"/>
                  <a:pt x="101" y="175"/>
                </a:cubicBezTo>
                <a:cubicBezTo>
                  <a:pt x="98" y="169"/>
                  <a:pt x="96" y="164"/>
                  <a:pt x="93" y="158"/>
                </a:cubicBezTo>
                <a:cubicBezTo>
                  <a:pt x="83" y="137"/>
                  <a:pt x="72" y="116"/>
                  <a:pt x="62" y="94"/>
                </a:cubicBezTo>
                <a:cubicBezTo>
                  <a:pt x="61" y="91"/>
                  <a:pt x="60" y="89"/>
                  <a:pt x="63"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مربع نص 15">
            <a:extLst>
              <a:ext uri="{FF2B5EF4-FFF2-40B4-BE49-F238E27FC236}">
                <a16:creationId xmlns:a16="http://schemas.microsoft.com/office/drawing/2014/main" id="{D1C1F6DD-E946-44D9-A9B9-8C0AC9D533A8}"/>
              </a:ext>
            </a:extLst>
          </p:cNvPr>
          <p:cNvSpPr txBox="1"/>
          <p:nvPr/>
        </p:nvSpPr>
        <p:spPr>
          <a:xfrm>
            <a:off x="5527899" y="2874875"/>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مربع نص 16">
            <a:extLst>
              <a:ext uri="{FF2B5EF4-FFF2-40B4-BE49-F238E27FC236}">
                <a16:creationId xmlns:a16="http://schemas.microsoft.com/office/drawing/2014/main" id="{70269BAB-A02A-44EC-9194-D796F64ADE47}"/>
              </a:ext>
            </a:extLst>
          </p:cNvPr>
          <p:cNvSpPr txBox="1"/>
          <p:nvPr/>
        </p:nvSpPr>
        <p:spPr>
          <a:xfrm>
            <a:off x="5527899" y="3779368"/>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9" name="شكل بيضاوي 18">
            <a:extLst>
              <a:ext uri="{FF2B5EF4-FFF2-40B4-BE49-F238E27FC236}">
                <a16:creationId xmlns:a16="http://schemas.microsoft.com/office/drawing/2014/main" id="{A8CB00CA-E6C4-4258-B94E-086EA8A918BA}"/>
              </a:ext>
            </a:extLst>
          </p:cNvPr>
          <p:cNvSpPr/>
          <p:nvPr/>
        </p:nvSpPr>
        <p:spPr bwMode="auto">
          <a:xfrm>
            <a:off x="11242283" y="2874875"/>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5" name="شكل بيضاوي 24">
            <a:extLst>
              <a:ext uri="{FF2B5EF4-FFF2-40B4-BE49-F238E27FC236}">
                <a16:creationId xmlns:a16="http://schemas.microsoft.com/office/drawing/2014/main" id="{42B9FA9E-48CD-470D-8791-5BA62A491736}"/>
              </a:ext>
            </a:extLst>
          </p:cNvPr>
          <p:cNvSpPr/>
          <p:nvPr/>
        </p:nvSpPr>
        <p:spPr bwMode="auto">
          <a:xfrm>
            <a:off x="11242283" y="3779368"/>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2" name="صورة 1">
            <a:extLst>
              <a:ext uri="{FF2B5EF4-FFF2-40B4-BE49-F238E27FC236}">
                <a16:creationId xmlns:a16="http://schemas.microsoft.com/office/drawing/2014/main" id="{8EB6522D-BCB5-48D7-A6F2-62467F993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8762" y="42941"/>
            <a:ext cx="2009104" cy="857126"/>
          </a:xfrm>
          <a:prstGeom prst="rect">
            <a:avLst/>
          </a:prstGeom>
        </p:spPr>
      </p:pic>
      <p:pic>
        <p:nvPicPr>
          <p:cNvPr id="3" name="صورة 2">
            <a:extLst>
              <a:ext uri="{FF2B5EF4-FFF2-40B4-BE49-F238E27FC236}">
                <a16:creationId xmlns:a16="http://schemas.microsoft.com/office/drawing/2014/main" id="{D1F8C553-F021-4CB6-8134-399CA3BBB6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0" y="55820"/>
            <a:ext cx="1306116" cy="320698"/>
          </a:xfrm>
          <a:prstGeom prst="rect">
            <a:avLst/>
          </a:prstGeom>
        </p:spPr>
      </p:pic>
    </p:spTree>
    <p:extLst>
      <p:ext uri="{BB962C8B-B14F-4D97-AF65-F5344CB8AC3E}">
        <p14:creationId xmlns:p14="http://schemas.microsoft.com/office/powerpoint/2010/main" val="4082068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1.45833E-6 -0.00741 L -0.84831 0.0044 " pathEditMode="relative" rAng="0" ptsTypes="AA">
                                      <p:cBhvr>
                                        <p:cTn id="8" dur="2000" fill="hold"/>
                                        <p:tgtEl>
                                          <p:spTgt spid="20"/>
                                        </p:tgtEl>
                                        <p:attrNameLst>
                                          <p:attrName>ppt_x</p:attrName>
                                          <p:attrName>ppt_y</p:attrName>
                                        </p:attrNameLst>
                                      </p:cBhvr>
                                      <p:rCtr x="-42422" y="579"/>
                                    </p:animMotion>
                                  </p:childTnLst>
                                </p:cTn>
                              </p:par>
                              <p:par>
                                <p:cTn id="9" presetID="1" presetClass="entr" presetSubtype="0"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1.66667E-6 -2.96296E-6 L -0.8474 0.00463 " pathEditMode="relative" rAng="0" ptsTypes="AA">
                                      <p:cBhvr>
                                        <p:cTn id="12" dur="2000" fill="hold"/>
                                        <p:tgtEl>
                                          <p:spTgt spid="22"/>
                                        </p:tgtEl>
                                        <p:attrNameLst>
                                          <p:attrName>ppt_x</p:attrName>
                                          <p:attrName>ppt_y</p:attrName>
                                        </p:attrNameLst>
                                      </p:cBhvr>
                                      <p:rCtr x="-42370" y="231"/>
                                    </p:animMotion>
                                  </p:childTnLst>
                                </p:cTn>
                              </p:par>
                              <p:par>
                                <p:cTn id="13" presetID="22" presetClass="entr" presetSubtype="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0"/>
                                        <p:tgtEl>
                                          <p:spTgt spid="47"/>
                                        </p:tgtEl>
                                      </p:cBhvr>
                                    </p:animEffect>
                                  </p:childTnLst>
                                </p:cTn>
                              </p:par>
                            </p:childTnLst>
                          </p:cTn>
                        </p:par>
                        <p:par>
                          <p:cTn id="16" fill="hold">
                            <p:stCondLst>
                              <p:cond delay="2500"/>
                            </p:stCondLst>
                            <p:childTnLst>
                              <p:par>
                                <p:cTn id="17" presetID="26"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par>
                                <p:cTn id="33" presetID="3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7" presetID="26"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80">
                                          <p:stCondLst>
                                            <p:cond delay="0"/>
                                          </p:stCondLst>
                                        </p:cTn>
                                        <p:tgtEl>
                                          <p:spTgt spid="25"/>
                                        </p:tgtEl>
                                      </p:cBhvr>
                                    </p:animEffect>
                                    <p:anim calcmode="lin" valueType="num">
                                      <p:cBhvr>
                                        <p:cTn id="5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5" dur="26">
                                          <p:stCondLst>
                                            <p:cond delay="650"/>
                                          </p:stCondLst>
                                        </p:cTn>
                                        <p:tgtEl>
                                          <p:spTgt spid="25"/>
                                        </p:tgtEl>
                                      </p:cBhvr>
                                      <p:to x="100000" y="60000"/>
                                    </p:animScale>
                                    <p:animScale>
                                      <p:cBhvr>
                                        <p:cTn id="56" dur="166" decel="50000">
                                          <p:stCondLst>
                                            <p:cond delay="676"/>
                                          </p:stCondLst>
                                        </p:cTn>
                                        <p:tgtEl>
                                          <p:spTgt spid="25"/>
                                        </p:tgtEl>
                                      </p:cBhvr>
                                      <p:to x="100000" y="100000"/>
                                    </p:animScale>
                                    <p:animScale>
                                      <p:cBhvr>
                                        <p:cTn id="57" dur="26">
                                          <p:stCondLst>
                                            <p:cond delay="1312"/>
                                          </p:stCondLst>
                                        </p:cTn>
                                        <p:tgtEl>
                                          <p:spTgt spid="25"/>
                                        </p:tgtEl>
                                      </p:cBhvr>
                                      <p:to x="100000" y="80000"/>
                                    </p:animScale>
                                    <p:animScale>
                                      <p:cBhvr>
                                        <p:cTn id="58" dur="166" decel="50000">
                                          <p:stCondLst>
                                            <p:cond delay="1338"/>
                                          </p:stCondLst>
                                        </p:cTn>
                                        <p:tgtEl>
                                          <p:spTgt spid="25"/>
                                        </p:tgtEl>
                                      </p:cBhvr>
                                      <p:to x="100000" y="100000"/>
                                    </p:animScale>
                                    <p:animScale>
                                      <p:cBhvr>
                                        <p:cTn id="59" dur="26">
                                          <p:stCondLst>
                                            <p:cond delay="1642"/>
                                          </p:stCondLst>
                                        </p:cTn>
                                        <p:tgtEl>
                                          <p:spTgt spid="25"/>
                                        </p:tgtEl>
                                      </p:cBhvr>
                                      <p:to x="100000" y="90000"/>
                                    </p:animScale>
                                    <p:animScale>
                                      <p:cBhvr>
                                        <p:cTn id="60" dur="166" decel="50000">
                                          <p:stCondLst>
                                            <p:cond delay="1668"/>
                                          </p:stCondLst>
                                        </p:cTn>
                                        <p:tgtEl>
                                          <p:spTgt spid="25"/>
                                        </p:tgtEl>
                                      </p:cBhvr>
                                      <p:to x="100000" y="100000"/>
                                    </p:animScale>
                                    <p:animScale>
                                      <p:cBhvr>
                                        <p:cTn id="61" dur="26">
                                          <p:stCondLst>
                                            <p:cond delay="1808"/>
                                          </p:stCondLst>
                                        </p:cTn>
                                        <p:tgtEl>
                                          <p:spTgt spid="25"/>
                                        </p:tgtEl>
                                      </p:cBhvr>
                                      <p:to x="100000" y="95000"/>
                                    </p:animScale>
                                    <p:animScale>
                                      <p:cBhvr>
                                        <p:cTn id="62" dur="166" decel="50000">
                                          <p:stCondLst>
                                            <p:cond delay="1834"/>
                                          </p:stCondLst>
                                        </p:cTn>
                                        <p:tgtEl>
                                          <p:spTgt spid="2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0" grpId="0" animBg="1"/>
      <p:bldP spid="20" grpId="1" animBg="1"/>
      <p:bldP spid="20" grpId="2" animBg="1"/>
      <p:bldP spid="22" grpId="0" animBg="1"/>
      <p:bldP spid="22" grpId="1" animBg="1"/>
      <p:bldP spid="16" grpId="0"/>
      <p:bldP spid="17" grpId="0"/>
      <p:bldP spid="19"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8C443BC4-B011-441A-BE4F-8A8F59B20BAA}"/>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21</a:t>
            </a:r>
          </a:p>
        </p:txBody>
      </p:sp>
      <p:pic>
        <p:nvPicPr>
          <p:cNvPr id="7" name="صورة 6">
            <a:extLst>
              <a:ext uri="{FF2B5EF4-FFF2-40B4-BE49-F238E27FC236}">
                <a16:creationId xmlns:a16="http://schemas.microsoft.com/office/drawing/2014/main" id="{8CA2D9D3-AEB8-4C91-9884-76F2885E18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89408" y="4389489"/>
            <a:ext cx="10105623" cy="1792441"/>
          </a:xfrm>
          <a:prstGeom prst="rect">
            <a:avLst/>
          </a:prstGeom>
        </p:spPr>
      </p:pic>
      <p:pic>
        <p:nvPicPr>
          <p:cNvPr id="3" name="صورة 2">
            <a:extLst>
              <a:ext uri="{FF2B5EF4-FFF2-40B4-BE49-F238E27FC236}">
                <a16:creationId xmlns:a16="http://schemas.microsoft.com/office/drawing/2014/main" id="{9E3541D7-CE4C-4BB2-8A0F-3FC2ADCE23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8" name="صورة 17">
            <a:extLst>
              <a:ext uri="{FF2B5EF4-FFF2-40B4-BE49-F238E27FC236}">
                <a16:creationId xmlns:a16="http://schemas.microsoft.com/office/drawing/2014/main" id="{7F25361F-5999-4195-AD3F-56EA5F9051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935" y="438193"/>
            <a:ext cx="954255" cy="266152"/>
          </a:xfrm>
          <a:prstGeom prst="rect">
            <a:avLst/>
          </a:prstGeom>
        </p:spPr>
      </p:pic>
      <p:pic>
        <p:nvPicPr>
          <p:cNvPr id="26" name="صورة 25">
            <a:extLst>
              <a:ext uri="{FF2B5EF4-FFF2-40B4-BE49-F238E27FC236}">
                <a16:creationId xmlns:a16="http://schemas.microsoft.com/office/drawing/2014/main" id="{DC98FE2C-3336-4420-A50B-A5F87D8777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pic>
        <p:nvPicPr>
          <p:cNvPr id="6" name="صورة 5">
            <a:extLst>
              <a:ext uri="{FF2B5EF4-FFF2-40B4-BE49-F238E27FC236}">
                <a16:creationId xmlns:a16="http://schemas.microsoft.com/office/drawing/2014/main" id="{75C7D0E0-1499-409C-9717-1926D8D1AA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395" y="704345"/>
            <a:ext cx="6400800" cy="5352206"/>
          </a:xfrm>
          <a:prstGeom prst="rect">
            <a:avLst/>
          </a:prstGeom>
        </p:spPr>
      </p:pic>
    </p:spTree>
    <p:extLst>
      <p:ext uri="{BB962C8B-B14F-4D97-AF65-F5344CB8AC3E}">
        <p14:creationId xmlns:p14="http://schemas.microsoft.com/office/powerpoint/2010/main" val="409027121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2941" y="440766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14</a:t>
            </a:r>
          </a:p>
        </p:txBody>
      </p:sp>
      <p:sp>
        <p:nvSpPr>
          <p:cNvPr id="3" name="مربع نص 2"/>
          <p:cNvSpPr txBox="1"/>
          <p:nvPr/>
        </p:nvSpPr>
        <p:spPr>
          <a:xfrm>
            <a:off x="1097280" y="0"/>
            <a:ext cx="11094720" cy="4708981"/>
          </a:xfrm>
          <a:prstGeom prst="rect">
            <a:avLst/>
          </a:prstGeom>
          <a:noFill/>
        </p:spPr>
        <p:txBody>
          <a:bodyPr wrap="square" rtlCol="1">
            <a:spAutoFit/>
          </a:bodyPr>
          <a:lstStyle/>
          <a:p>
            <a:pPr algn="ctr"/>
            <a:r>
              <a:rPr lang="ar-SA" sz="150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الدولة الأُموية</a:t>
            </a:r>
          </a:p>
          <a:p>
            <a:pPr algn="ctr"/>
            <a:r>
              <a:rPr lang="ar-SA" sz="150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وأبرز خلفائها </a:t>
            </a:r>
            <a:r>
              <a:rPr lang="ar-SA" sz="15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(41ه-132ه)</a:t>
            </a:r>
          </a:p>
        </p:txBody>
      </p:sp>
      <p:sp>
        <p:nvSpPr>
          <p:cNvPr id="4" name="مربع نص 3"/>
          <p:cNvSpPr txBox="1"/>
          <p:nvPr/>
        </p:nvSpPr>
        <p:spPr>
          <a:xfrm>
            <a:off x="1969927" y="4146055"/>
            <a:ext cx="4164530" cy="1631216"/>
          </a:xfrm>
          <a:prstGeom prst="rect">
            <a:avLst/>
          </a:prstGeom>
          <a:noFill/>
        </p:spPr>
        <p:txBody>
          <a:bodyPr wrap="square" rtlCol="1">
            <a:spAutoFit/>
          </a:bodyPr>
          <a:lstStyle/>
          <a:p>
            <a:pPr algn="ctr"/>
            <a:r>
              <a:rPr lang="ar-SA" sz="10000" b="1" dirty="0">
                <a:solidFill>
                  <a:srgbClr val="92D05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الدرس الأول </a:t>
            </a:r>
          </a:p>
        </p:txBody>
      </p:sp>
      <p:pic>
        <p:nvPicPr>
          <p:cNvPr id="6" name="صورة 5">
            <a:extLst>
              <a:ext uri="{FF2B5EF4-FFF2-40B4-BE49-F238E27FC236}">
                <a16:creationId xmlns:a16="http://schemas.microsoft.com/office/drawing/2014/main" id="{E49D9BD6-B3C8-4A34-88C4-0B9E43F49D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6355" y="0"/>
            <a:ext cx="1705645" cy="1158253"/>
          </a:xfrm>
          <a:prstGeom prst="rect">
            <a:avLst/>
          </a:prstGeom>
        </p:spPr>
      </p:pic>
      <p:pic>
        <p:nvPicPr>
          <p:cNvPr id="5" name="صورة 4">
            <a:extLst>
              <a:ext uri="{FF2B5EF4-FFF2-40B4-BE49-F238E27FC236}">
                <a16:creationId xmlns:a16="http://schemas.microsoft.com/office/drawing/2014/main" id="{40071DF4-8B14-4B62-A51D-287E7426B8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0" y="55820"/>
            <a:ext cx="1306116" cy="320698"/>
          </a:xfrm>
          <a:prstGeom prst="rect">
            <a:avLst/>
          </a:prstGeom>
        </p:spPr>
      </p:pic>
    </p:spTree>
    <p:extLst>
      <p:ext uri="{BB962C8B-B14F-4D97-AF65-F5344CB8AC3E}">
        <p14:creationId xmlns:p14="http://schemas.microsoft.com/office/powerpoint/2010/main" val="25125633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500"/>
                                        <p:tgtEl>
                                          <p:spTgt spid="4"/>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F10EB3D-98D5-4DBB-B205-76978581C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8546" y="-36180"/>
            <a:ext cx="2779264" cy="2323959"/>
          </a:xfrm>
          <a:prstGeom prst="rect">
            <a:avLst/>
          </a:prstGeom>
        </p:spPr>
      </p:pic>
      <p:pic>
        <p:nvPicPr>
          <p:cNvPr id="6" name="صورة 5">
            <a:extLst>
              <a:ext uri="{FF2B5EF4-FFF2-40B4-BE49-F238E27FC236}">
                <a16:creationId xmlns:a16="http://schemas.microsoft.com/office/drawing/2014/main" id="{B20409EC-65EE-496E-B779-83D88E216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578" y="1278228"/>
            <a:ext cx="11774422" cy="4301544"/>
          </a:xfrm>
          <a:prstGeom prst="rect">
            <a:avLst/>
          </a:prstGeom>
        </p:spPr>
      </p:pic>
      <p:sp>
        <p:nvSpPr>
          <p:cNvPr id="8" name="مربع نص 7">
            <a:extLst>
              <a:ext uri="{FF2B5EF4-FFF2-40B4-BE49-F238E27FC236}">
                <a16:creationId xmlns:a16="http://schemas.microsoft.com/office/drawing/2014/main" id="{6362FF22-07BF-49F7-97F9-1C0215693813}"/>
              </a:ext>
            </a:extLst>
          </p:cNvPr>
          <p:cNvSpPr txBox="1"/>
          <p:nvPr/>
        </p:nvSpPr>
        <p:spPr>
          <a:xfrm>
            <a:off x="3496698" y="2357331"/>
            <a:ext cx="6480133"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نسبةً إلى أمية بن عبد شمس بن عبد مناف</a:t>
            </a:r>
          </a:p>
        </p:txBody>
      </p:sp>
      <p:sp>
        <p:nvSpPr>
          <p:cNvPr id="9" name="مربع نص 8">
            <a:extLst>
              <a:ext uri="{FF2B5EF4-FFF2-40B4-BE49-F238E27FC236}">
                <a16:creationId xmlns:a16="http://schemas.microsoft.com/office/drawing/2014/main" id="{0632D218-161E-48CE-9B1A-A34D1C757CEA}"/>
              </a:ext>
            </a:extLst>
          </p:cNvPr>
          <p:cNvSpPr txBox="1"/>
          <p:nvPr/>
        </p:nvSpPr>
        <p:spPr>
          <a:xfrm>
            <a:off x="3928054" y="3738477"/>
            <a:ext cx="5649529"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لأن المسلمين اتفقوا على خليفة واحد</a:t>
            </a:r>
          </a:p>
        </p:txBody>
      </p:sp>
      <p:sp>
        <p:nvSpPr>
          <p:cNvPr id="10" name="مربع نص 9">
            <a:extLst>
              <a:ext uri="{FF2B5EF4-FFF2-40B4-BE49-F238E27FC236}">
                <a16:creationId xmlns:a16="http://schemas.microsoft.com/office/drawing/2014/main" id="{ADDA9400-E549-4B7D-A0B6-D685CB294944}"/>
              </a:ext>
            </a:extLst>
          </p:cNvPr>
          <p:cNvSpPr txBox="1"/>
          <p:nvPr/>
        </p:nvSpPr>
        <p:spPr>
          <a:xfrm>
            <a:off x="2279559" y="4678718"/>
            <a:ext cx="8882123"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حفظ أرواح المسلمين وتوحيد كلمتهم – قيام الدولة الأُموية</a:t>
            </a:r>
          </a:p>
        </p:txBody>
      </p:sp>
      <p:sp>
        <p:nvSpPr>
          <p:cNvPr id="11" name="مربع نص 10">
            <a:extLst>
              <a:ext uri="{FF2B5EF4-FFF2-40B4-BE49-F238E27FC236}">
                <a16:creationId xmlns:a16="http://schemas.microsoft.com/office/drawing/2014/main" id="{F2C774B3-95DE-4207-8C6F-7BEA6AE167CC}"/>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21</a:t>
            </a:r>
          </a:p>
        </p:txBody>
      </p:sp>
      <p:pic>
        <p:nvPicPr>
          <p:cNvPr id="2" name="صورة 1">
            <a:extLst>
              <a:ext uri="{FF2B5EF4-FFF2-40B4-BE49-F238E27FC236}">
                <a16:creationId xmlns:a16="http://schemas.microsoft.com/office/drawing/2014/main" id="{A2D9FEB8-C805-49AC-9CE2-49A1B7E33A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4" name="صورة 3">
            <a:extLst>
              <a:ext uri="{FF2B5EF4-FFF2-40B4-BE49-F238E27FC236}">
                <a16:creationId xmlns:a16="http://schemas.microsoft.com/office/drawing/2014/main" id="{40F87912-C825-49B5-AE18-369EE51068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4935" y="438193"/>
            <a:ext cx="954255" cy="266152"/>
          </a:xfrm>
          <a:prstGeom prst="rect">
            <a:avLst/>
          </a:prstGeom>
        </p:spPr>
      </p:pic>
      <p:pic>
        <p:nvPicPr>
          <p:cNvPr id="5" name="صورة 4">
            <a:extLst>
              <a:ext uri="{FF2B5EF4-FFF2-40B4-BE49-F238E27FC236}">
                <a16:creationId xmlns:a16="http://schemas.microsoft.com/office/drawing/2014/main" id="{1964F91F-E17E-4BA2-A775-972E1F7E14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Tree>
    <p:extLst>
      <p:ext uri="{BB962C8B-B14F-4D97-AF65-F5344CB8AC3E}">
        <p14:creationId xmlns:p14="http://schemas.microsoft.com/office/powerpoint/2010/main" val="16787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a:extLst>
              <a:ext uri="{FF2B5EF4-FFF2-40B4-BE49-F238E27FC236}">
                <a16:creationId xmlns:a16="http://schemas.microsoft.com/office/drawing/2014/main" id="{A7EDA6AD-160E-4945-9BCF-C7CF4D4D0C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772" y="2121228"/>
            <a:ext cx="11565228" cy="3815934"/>
          </a:xfrm>
          <a:prstGeom prst="rect">
            <a:avLst/>
          </a:prstGeom>
        </p:spPr>
      </p:pic>
      <p:sp>
        <p:nvSpPr>
          <p:cNvPr id="8" name="مربع نص 7">
            <a:extLst>
              <a:ext uri="{FF2B5EF4-FFF2-40B4-BE49-F238E27FC236}">
                <a16:creationId xmlns:a16="http://schemas.microsoft.com/office/drawing/2014/main" id="{51BD9B23-81CA-42A6-9DC8-F734268147DB}"/>
              </a:ext>
            </a:extLst>
          </p:cNvPr>
          <p:cNvSpPr txBox="1"/>
          <p:nvPr/>
        </p:nvSpPr>
        <p:spPr>
          <a:xfrm>
            <a:off x="7753084" y="2881602"/>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sp>
        <p:nvSpPr>
          <p:cNvPr id="9" name="مربع نص 8">
            <a:extLst>
              <a:ext uri="{FF2B5EF4-FFF2-40B4-BE49-F238E27FC236}">
                <a16:creationId xmlns:a16="http://schemas.microsoft.com/office/drawing/2014/main" id="{91B3C98C-5C4B-4A01-B353-64209713B7F8}"/>
              </a:ext>
            </a:extLst>
          </p:cNvPr>
          <p:cNvSpPr txBox="1"/>
          <p:nvPr/>
        </p:nvSpPr>
        <p:spPr>
          <a:xfrm>
            <a:off x="4028945" y="2891211"/>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10" name="مربع نص 9">
            <a:extLst>
              <a:ext uri="{FF2B5EF4-FFF2-40B4-BE49-F238E27FC236}">
                <a16:creationId xmlns:a16="http://schemas.microsoft.com/office/drawing/2014/main" id="{61FB203E-4874-4AE4-BD07-E14628FBCB07}"/>
              </a:ext>
            </a:extLst>
          </p:cNvPr>
          <p:cNvSpPr txBox="1"/>
          <p:nvPr/>
        </p:nvSpPr>
        <p:spPr>
          <a:xfrm>
            <a:off x="9837314" y="2891211"/>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sp>
        <p:nvSpPr>
          <p:cNvPr id="11" name="مربع نص 10">
            <a:extLst>
              <a:ext uri="{FF2B5EF4-FFF2-40B4-BE49-F238E27FC236}">
                <a16:creationId xmlns:a16="http://schemas.microsoft.com/office/drawing/2014/main" id="{E5BD771B-6D65-471E-8EA6-F0B43382C35E}"/>
              </a:ext>
            </a:extLst>
          </p:cNvPr>
          <p:cNvSpPr txBox="1"/>
          <p:nvPr/>
        </p:nvSpPr>
        <p:spPr>
          <a:xfrm>
            <a:off x="6736727" y="2891211"/>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
        <p:nvSpPr>
          <p:cNvPr id="12" name="مربع نص 11">
            <a:extLst>
              <a:ext uri="{FF2B5EF4-FFF2-40B4-BE49-F238E27FC236}">
                <a16:creationId xmlns:a16="http://schemas.microsoft.com/office/drawing/2014/main" id="{D58414DE-6EBF-4DC1-BE65-BEEB85D868CF}"/>
              </a:ext>
            </a:extLst>
          </p:cNvPr>
          <p:cNvSpPr txBox="1"/>
          <p:nvPr/>
        </p:nvSpPr>
        <p:spPr>
          <a:xfrm>
            <a:off x="1878173" y="2891211"/>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sp>
        <p:nvSpPr>
          <p:cNvPr id="13" name="مربع نص 12">
            <a:extLst>
              <a:ext uri="{FF2B5EF4-FFF2-40B4-BE49-F238E27FC236}">
                <a16:creationId xmlns:a16="http://schemas.microsoft.com/office/drawing/2014/main" id="{474AA26A-9B95-4E4F-BE83-133E2A31A416}"/>
              </a:ext>
            </a:extLst>
          </p:cNvPr>
          <p:cNvSpPr txBox="1"/>
          <p:nvPr/>
        </p:nvSpPr>
        <p:spPr>
          <a:xfrm>
            <a:off x="9116995" y="2878332"/>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14" name="مربع نص 13">
            <a:extLst>
              <a:ext uri="{FF2B5EF4-FFF2-40B4-BE49-F238E27FC236}">
                <a16:creationId xmlns:a16="http://schemas.microsoft.com/office/drawing/2014/main" id="{7D39529B-C849-4266-8FF5-948C9C82D890}"/>
              </a:ext>
            </a:extLst>
          </p:cNvPr>
          <p:cNvSpPr txBox="1"/>
          <p:nvPr/>
        </p:nvSpPr>
        <p:spPr>
          <a:xfrm>
            <a:off x="4834323" y="2891211"/>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15" name="مربع نص 14">
            <a:extLst>
              <a:ext uri="{FF2B5EF4-FFF2-40B4-BE49-F238E27FC236}">
                <a16:creationId xmlns:a16="http://schemas.microsoft.com/office/drawing/2014/main" id="{48B185B6-80F3-44C1-8793-B7774AE7AE0E}"/>
              </a:ext>
            </a:extLst>
          </p:cNvPr>
          <p:cNvSpPr txBox="1"/>
          <p:nvPr/>
        </p:nvSpPr>
        <p:spPr>
          <a:xfrm>
            <a:off x="6092784" y="2904090"/>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sp>
        <p:nvSpPr>
          <p:cNvPr id="16" name="مربع نص 15">
            <a:extLst>
              <a:ext uri="{FF2B5EF4-FFF2-40B4-BE49-F238E27FC236}">
                <a16:creationId xmlns:a16="http://schemas.microsoft.com/office/drawing/2014/main" id="{0F31887A-B5DF-454E-824B-D05B04F24972}"/>
              </a:ext>
            </a:extLst>
          </p:cNvPr>
          <p:cNvSpPr txBox="1"/>
          <p:nvPr/>
        </p:nvSpPr>
        <p:spPr>
          <a:xfrm>
            <a:off x="5469993" y="2891211"/>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p:txBody>
      </p:sp>
      <p:sp>
        <p:nvSpPr>
          <p:cNvPr id="17" name="مربع نص 16">
            <a:extLst>
              <a:ext uri="{FF2B5EF4-FFF2-40B4-BE49-F238E27FC236}">
                <a16:creationId xmlns:a16="http://schemas.microsoft.com/office/drawing/2014/main" id="{7E5E4428-D36E-4099-BAF5-9C231A748757}"/>
              </a:ext>
            </a:extLst>
          </p:cNvPr>
          <p:cNvSpPr txBox="1"/>
          <p:nvPr/>
        </p:nvSpPr>
        <p:spPr>
          <a:xfrm>
            <a:off x="8597722" y="2878332"/>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sp>
        <p:nvSpPr>
          <p:cNvPr id="18" name="مربع نص 17">
            <a:extLst>
              <a:ext uri="{FF2B5EF4-FFF2-40B4-BE49-F238E27FC236}">
                <a16:creationId xmlns:a16="http://schemas.microsoft.com/office/drawing/2014/main" id="{0F0012D3-1630-48DA-B817-0D84ACCB976C}"/>
              </a:ext>
            </a:extLst>
          </p:cNvPr>
          <p:cNvSpPr txBox="1"/>
          <p:nvPr/>
        </p:nvSpPr>
        <p:spPr>
          <a:xfrm>
            <a:off x="2869125" y="2904090"/>
            <a:ext cx="704045"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p:txBody>
      </p:sp>
      <p:sp>
        <p:nvSpPr>
          <p:cNvPr id="19" name="مربع نص 18">
            <a:extLst>
              <a:ext uri="{FF2B5EF4-FFF2-40B4-BE49-F238E27FC236}">
                <a16:creationId xmlns:a16="http://schemas.microsoft.com/office/drawing/2014/main" id="{B43A0CF1-D481-4076-B7A1-C7FDD0C564F0}"/>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21</a:t>
            </a:r>
          </a:p>
        </p:txBody>
      </p:sp>
      <p:pic>
        <p:nvPicPr>
          <p:cNvPr id="2" name="صورة 1">
            <a:extLst>
              <a:ext uri="{FF2B5EF4-FFF2-40B4-BE49-F238E27FC236}">
                <a16:creationId xmlns:a16="http://schemas.microsoft.com/office/drawing/2014/main" id="{38DAC865-8AB9-4EEC-9598-9FB23440D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4" name="صورة 3">
            <a:extLst>
              <a:ext uri="{FF2B5EF4-FFF2-40B4-BE49-F238E27FC236}">
                <a16:creationId xmlns:a16="http://schemas.microsoft.com/office/drawing/2014/main" id="{8FE0D08D-397E-48DA-8944-9418ED5933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4935" y="438193"/>
            <a:ext cx="954255" cy="266152"/>
          </a:xfrm>
          <a:prstGeom prst="rect">
            <a:avLst/>
          </a:prstGeom>
        </p:spPr>
      </p:pic>
      <p:pic>
        <p:nvPicPr>
          <p:cNvPr id="5" name="صورة 4">
            <a:extLst>
              <a:ext uri="{FF2B5EF4-FFF2-40B4-BE49-F238E27FC236}">
                <a16:creationId xmlns:a16="http://schemas.microsoft.com/office/drawing/2014/main" id="{7AECC363-F1CD-4D90-8B8A-956112A378A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pic>
        <p:nvPicPr>
          <p:cNvPr id="3" name="صورة 2">
            <a:extLst>
              <a:ext uri="{FF2B5EF4-FFF2-40B4-BE49-F238E27FC236}">
                <a16:creationId xmlns:a16="http://schemas.microsoft.com/office/drawing/2014/main" id="{84EE78A4-C03D-4AA8-BE96-1F7F531090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68546" y="-36180"/>
            <a:ext cx="2779264" cy="2323959"/>
          </a:xfrm>
          <a:prstGeom prst="rect">
            <a:avLst/>
          </a:prstGeom>
        </p:spPr>
      </p:pic>
    </p:spTree>
    <p:extLst>
      <p:ext uri="{BB962C8B-B14F-4D97-AF65-F5344CB8AC3E}">
        <p14:creationId xmlns:p14="http://schemas.microsoft.com/office/powerpoint/2010/main" val="37493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500"/>
                                        <p:tgtEl>
                                          <p:spTgt spid="1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1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1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1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1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7FF3295-6B7F-4C3A-BFEA-42A467B72477}"/>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21</a:t>
            </a:r>
          </a:p>
        </p:txBody>
      </p:sp>
      <p:pic>
        <p:nvPicPr>
          <p:cNvPr id="8" name="صورة 7">
            <a:extLst>
              <a:ext uri="{FF2B5EF4-FFF2-40B4-BE49-F238E27FC236}">
                <a16:creationId xmlns:a16="http://schemas.microsoft.com/office/drawing/2014/main" id="{0C2B6724-383A-48CF-AD4F-A03329D053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295" y="2031075"/>
            <a:ext cx="11989705" cy="3674265"/>
          </a:xfrm>
          <a:prstGeom prst="rect">
            <a:avLst/>
          </a:prstGeom>
        </p:spPr>
      </p:pic>
      <p:sp>
        <p:nvSpPr>
          <p:cNvPr id="9" name="مربع نص 8">
            <a:extLst>
              <a:ext uri="{FF2B5EF4-FFF2-40B4-BE49-F238E27FC236}">
                <a16:creationId xmlns:a16="http://schemas.microsoft.com/office/drawing/2014/main" id="{5AF426E0-1258-4240-B8A3-828E88E0DD56}"/>
              </a:ext>
            </a:extLst>
          </p:cNvPr>
          <p:cNvSpPr txBox="1"/>
          <p:nvPr/>
        </p:nvSpPr>
        <p:spPr>
          <a:xfrm>
            <a:off x="10497870" y="4700872"/>
            <a:ext cx="1540701"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41هـ</a:t>
            </a:r>
          </a:p>
        </p:txBody>
      </p:sp>
      <p:sp>
        <p:nvSpPr>
          <p:cNvPr id="10" name="مربع نص 9">
            <a:extLst>
              <a:ext uri="{FF2B5EF4-FFF2-40B4-BE49-F238E27FC236}">
                <a16:creationId xmlns:a16="http://schemas.microsoft.com/office/drawing/2014/main" id="{0ECD4F7F-153B-4342-8919-DDD6663DF926}"/>
              </a:ext>
            </a:extLst>
          </p:cNvPr>
          <p:cNvSpPr txBox="1"/>
          <p:nvPr/>
        </p:nvSpPr>
        <p:spPr>
          <a:xfrm>
            <a:off x="8793976" y="4500858"/>
            <a:ext cx="1691015" cy="1169551"/>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معاوية بن أبي سفيان</a:t>
            </a:r>
          </a:p>
        </p:txBody>
      </p:sp>
      <p:sp>
        <p:nvSpPr>
          <p:cNvPr id="11" name="مربع نص 10">
            <a:extLst>
              <a:ext uri="{FF2B5EF4-FFF2-40B4-BE49-F238E27FC236}">
                <a16:creationId xmlns:a16="http://schemas.microsoft.com/office/drawing/2014/main" id="{33254DA2-351A-496C-82EA-F6963FA0AEAC}"/>
              </a:ext>
            </a:extLst>
          </p:cNvPr>
          <p:cNvSpPr txBox="1"/>
          <p:nvPr/>
        </p:nvSpPr>
        <p:spPr>
          <a:xfrm>
            <a:off x="5479108" y="4731689"/>
            <a:ext cx="1849675"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خليفة</a:t>
            </a:r>
          </a:p>
        </p:txBody>
      </p:sp>
      <p:sp>
        <p:nvSpPr>
          <p:cNvPr id="12" name="مربع نص 11">
            <a:extLst>
              <a:ext uri="{FF2B5EF4-FFF2-40B4-BE49-F238E27FC236}">
                <a16:creationId xmlns:a16="http://schemas.microsoft.com/office/drawing/2014/main" id="{7A94146E-BC9A-4AA2-BCB2-68161A7C7A37}"/>
              </a:ext>
            </a:extLst>
          </p:cNvPr>
          <p:cNvSpPr txBox="1"/>
          <p:nvPr/>
        </p:nvSpPr>
        <p:spPr>
          <a:xfrm>
            <a:off x="3976983" y="4700872"/>
            <a:ext cx="1540701"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132هـ</a:t>
            </a:r>
          </a:p>
        </p:txBody>
      </p:sp>
      <p:sp>
        <p:nvSpPr>
          <p:cNvPr id="13" name="مربع نص 12">
            <a:extLst>
              <a:ext uri="{FF2B5EF4-FFF2-40B4-BE49-F238E27FC236}">
                <a16:creationId xmlns:a16="http://schemas.microsoft.com/office/drawing/2014/main" id="{CD1CB328-5EE7-437A-87F8-000C68AA9224}"/>
              </a:ext>
            </a:extLst>
          </p:cNvPr>
          <p:cNvSpPr txBox="1"/>
          <p:nvPr/>
        </p:nvSpPr>
        <p:spPr>
          <a:xfrm>
            <a:off x="202295" y="4700872"/>
            <a:ext cx="3761809"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91 سنة</a:t>
            </a:r>
          </a:p>
        </p:txBody>
      </p:sp>
      <p:sp>
        <p:nvSpPr>
          <p:cNvPr id="14" name="مربع نص 13">
            <a:extLst>
              <a:ext uri="{FF2B5EF4-FFF2-40B4-BE49-F238E27FC236}">
                <a16:creationId xmlns:a16="http://schemas.microsoft.com/office/drawing/2014/main" id="{C51FCFA1-8782-43DB-9795-6887BE2E7ACD}"/>
              </a:ext>
            </a:extLst>
          </p:cNvPr>
          <p:cNvSpPr txBox="1"/>
          <p:nvPr/>
        </p:nvSpPr>
        <p:spPr>
          <a:xfrm>
            <a:off x="7155830" y="4500857"/>
            <a:ext cx="1691015" cy="1169551"/>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مروان بن محمد</a:t>
            </a:r>
          </a:p>
        </p:txBody>
      </p:sp>
      <p:pic>
        <p:nvPicPr>
          <p:cNvPr id="6" name="صورة 5">
            <a:extLst>
              <a:ext uri="{FF2B5EF4-FFF2-40B4-BE49-F238E27FC236}">
                <a16:creationId xmlns:a16="http://schemas.microsoft.com/office/drawing/2014/main" id="{7F0F1214-92D1-4D8A-9949-9C0311FA3E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pic>
        <p:nvPicPr>
          <p:cNvPr id="3" name="صورة 2">
            <a:extLst>
              <a:ext uri="{FF2B5EF4-FFF2-40B4-BE49-F238E27FC236}">
                <a16:creationId xmlns:a16="http://schemas.microsoft.com/office/drawing/2014/main" id="{D498C7C3-AA24-4150-A32C-D3446AA58E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68546" y="-36180"/>
            <a:ext cx="2779264" cy="2323959"/>
          </a:xfrm>
          <a:prstGeom prst="rect">
            <a:avLst/>
          </a:prstGeom>
        </p:spPr>
      </p:pic>
      <p:pic>
        <p:nvPicPr>
          <p:cNvPr id="7" name="صورة 6">
            <a:extLst>
              <a:ext uri="{FF2B5EF4-FFF2-40B4-BE49-F238E27FC236}">
                <a16:creationId xmlns:a16="http://schemas.microsoft.com/office/drawing/2014/main" id="{097F5009-CE41-4E84-8041-820558672A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7" name="صورة 16">
            <a:extLst>
              <a:ext uri="{FF2B5EF4-FFF2-40B4-BE49-F238E27FC236}">
                <a16:creationId xmlns:a16="http://schemas.microsoft.com/office/drawing/2014/main" id="{383E86D5-3141-4819-97FB-D59374FEE8E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4935" y="438193"/>
            <a:ext cx="954255" cy="266152"/>
          </a:xfrm>
          <a:prstGeom prst="rect">
            <a:avLst/>
          </a:prstGeom>
        </p:spPr>
      </p:pic>
    </p:spTree>
    <p:extLst>
      <p:ext uri="{BB962C8B-B14F-4D97-AF65-F5344CB8AC3E}">
        <p14:creationId xmlns:p14="http://schemas.microsoft.com/office/powerpoint/2010/main" val="217063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723F75DE-18CF-4A1B-8DF3-23375A84B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55313" y="4867834"/>
            <a:ext cx="10736687" cy="1990165"/>
          </a:xfrm>
          <a:prstGeom prst="rect">
            <a:avLst/>
          </a:prstGeom>
        </p:spPr>
      </p:pic>
      <p:pic>
        <p:nvPicPr>
          <p:cNvPr id="8" name="صورة 7">
            <a:extLst>
              <a:ext uri="{FF2B5EF4-FFF2-40B4-BE49-F238E27FC236}">
                <a16:creationId xmlns:a16="http://schemas.microsoft.com/office/drawing/2014/main" id="{0E0BC1CB-6CA0-41A1-8939-29C067F856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3193" y="1496050"/>
            <a:ext cx="10198807" cy="3600384"/>
          </a:xfrm>
          <a:prstGeom prst="rect">
            <a:avLst/>
          </a:prstGeom>
        </p:spPr>
      </p:pic>
      <p:pic>
        <p:nvPicPr>
          <p:cNvPr id="6" name="صورة 5">
            <a:extLst>
              <a:ext uri="{FF2B5EF4-FFF2-40B4-BE49-F238E27FC236}">
                <a16:creationId xmlns:a16="http://schemas.microsoft.com/office/drawing/2014/main" id="{1F5EFE7A-DF5F-45D0-A304-3ECF538FFF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55313" y="1210992"/>
            <a:ext cx="10736687" cy="553998"/>
          </a:xfrm>
          <a:prstGeom prst="rect">
            <a:avLst/>
          </a:prstGeom>
        </p:spPr>
      </p:pic>
      <p:pic>
        <p:nvPicPr>
          <p:cNvPr id="7" name="صورة 6">
            <a:extLst>
              <a:ext uri="{FF2B5EF4-FFF2-40B4-BE49-F238E27FC236}">
                <a16:creationId xmlns:a16="http://schemas.microsoft.com/office/drawing/2014/main" id="{9E9C0EBD-BF77-4BAD-BEDE-98A8B14E77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69184" y="2607043"/>
            <a:ext cx="282389" cy="2012020"/>
          </a:xfrm>
          <a:prstGeom prst="rect">
            <a:avLst/>
          </a:prstGeom>
        </p:spPr>
      </p:pic>
      <p:pic>
        <p:nvPicPr>
          <p:cNvPr id="9" name="صورة 8">
            <a:extLst>
              <a:ext uri="{FF2B5EF4-FFF2-40B4-BE49-F238E27FC236}">
                <a16:creationId xmlns:a16="http://schemas.microsoft.com/office/drawing/2014/main" id="{64FC80EC-85FF-482A-848E-4AD5C5EEB6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2935" y="3657597"/>
            <a:ext cx="282390" cy="961465"/>
          </a:xfrm>
          <a:prstGeom prst="rect">
            <a:avLst/>
          </a:prstGeom>
        </p:spPr>
      </p:pic>
      <p:pic>
        <p:nvPicPr>
          <p:cNvPr id="10" name="صورة 9">
            <a:extLst>
              <a:ext uri="{FF2B5EF4-FFF2-40B4-BE49-F238E27FC236}">
                <a16:creationId xmlns:a16="http://schemas.microsoft.com/office/drawing/2014/main" id="{DEC2ABE3-8B27-4F74-A03C-4839DE13C1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70646" y="4343398"/>
            <a:ext cx="398139" cy="275664"/>
          </a:xfrm>
          <a:prstGeom prst="rect">
            <a:avLst/>
          </a:prstGeom>
        </p:spPr>
      </p:pic>
      <p:sp>
        <p:nvSpPr>
          <p:cNvPr id="12" name="مربع نص 11">
            <a:extLst>
              <a:ext uri="{FF2B5EF4-FFF2-40B4-BE49-F238E27FC236}">
                <a16:creationId xmlns:a16="http://schemas.microsoft.com/office/drawing/2014/main" id="{ABAB2823-97E2-442A-951E-B3325A7B8C24}"/>
              </a:ext>
            </a:extLst>
          </p:cNvPr>
          <p:cNvSpPr txBox="1"/>
          <p:nvPr/>
        </p:nvSpPr>
        <p:spPr>
          <a:xfrm>
            <a:off x="8116867" y="6028170"/>
            <a:ext cx="1691014"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سنة</a:t>
            </a:r>
          </a:p>
        </p:txBody>
      </p:sp>
      <p:sp>
        <p:nvSpPr>
          <p:cNvPr id="13" name="مربع نص 12">
            <a:extLst>
              <a:ext uri="{FF2B5EF4-FFF2-40B4-BE49-F238E27FC236}">
                <a16:creationId xmlns:a16="http://schemas.microsoft.com/office/drawing/2014/main" id="{58404C93-7209-4D19-9D41-FE5E0E08C364}"/>
              </a:ext>
            </a:extLst>
          </p:cNvPr>
          <p:cNvSpPr txBox="1"/>
          <p:nvPr/>
        </p:nvSpPr>
        <p:spPr>
          <a:xfrm>
            <a:off x="6139842" y="6028170"/>
            <a:ext cx="1691014"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سنة</a:t>
            </a:r>
          </a:p>
        </p:txBody>
      </p:sp>
      <p:sp>
        <p:nvSpPr>
          <p:cNvPr id="14" name="مربع نص 13">
            <a:extLst>
              <a:ext uri="{FF2B5EF4-FFF2-40B4-BE49-F238E27FC236}">
                <a16:creationId xmlns:a16="http://schemas.microsoft.com/office/drawing/2014/main" id="{0F4819C0-8623-4B82-A720-277013FB8A3A}"/>
              </a:ext>
            </a:extLst>
          </p:cNvPr>
          <p:cNvSpPr txBox="1"/>
          <p:nvPr/>
        </p:nvSpPr>
        <p:spPr>
          <a:xfrm>
            <a:off x="3755723" y="6028170"/>
            <a:ext cx="2098108"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سنوات</a:t>
            </a:r>
          </a:p>
        </p:txBody>
      </p:sp>
      <p:sp>
        <p:nvSpPr>
          <p:cNvPr id="15" name="مربع نص 14">
            <a:extLst>
              <a:ext uri="{FF2B5EF4-FFF2-40B4-BE49-F238E27FC236}">
                <a16:creationId xmlns:a16="http://schemas.microsoft.com/office/drawing/2014/main" id="{0CC5B48F-DBBF-43A5-A313-5BF4962E557B}"/>
              </a:ext>
            </a:extLst>
          </p:cNvPr>
          <p:cNvSpPr txBox="1"/>
          <p:nvPr/>
        </p:nvSpPr>
        <p:spPr>
          <a:xfrm>
            <a:off x="1818363" y="6015644"/>
            <a:ext cx="1691014"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سنتين</a:t>
            </a:r>
          </a:p>
        </p:txBody>
      </p:sp>
      <p:sp>
        <p:nvSpPr>
          <p:cNvPr id="17" name="مربع نص 16">
            <a:extLst>
              <a:ext uri="{FF2B5EF4-FFF2-40B4-BE49-F238E27FC236}">
                <a16:creationId xmlns:a16="http://schemas.microsoft.com/office/drawing/2014/main" id="{E18BF73A-7007-4B3B-A4F4-CC37327E7DB5}"/>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22</a:t>
            </a:r>
          </a:p>
        </p:txBody>
      </p:sp>
      <p:pic>
        <p:nvPicPr>
          <p:cNvPr id="2" name="صورة 1">
            <a:extLst>
              <a:ext uri="{FF2B5EF4-FFF2-40B4-BE49-F238E27FC236}">
                <a16:creationId xmlns:a16="http://schemas.microsoft.com/office/drawing/2014/main" id="{C618FD29-82A4-4223-9856-E4EBB57186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4" name="صورة 3">
            <a:extLst>
              <a:ext uri="{FF2B5EF4-FFF2-40B4-BE49-F238E27FC236}">
                <a16:creationId xmlns:a16="http://schemas.microsoft.com/office/drawing/2014/main" id="{AED5967C-D9A1-43E8-93DE-D9017763739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4935" y="438193"/>
            <a:ext cx="954255" cy="266152"/>
          </a:xfrm>
          <a:prstGeom prst="rect">
            <a:avLst/>
          </a:prstGeom>
        </p:spPr>
      </p:pic>
      <p:pic>
        <p:nvPicPr>
          <p:cNvPr id="5" name="صورة 4">
            <a:extLst>
              <a:ext uri="{FF2B5EF4-FFF2-40B4-BE49-F238E27FC236}">
                <a16:creationId xmlns:a16="http://schemas.microsoft.com/office/drawing/2014/main" id="{FA4BD3D7-5B4D-4F0A-A77E-F907053E5A9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pic>
        <p:nvPicPr>
          <p:cNvPr id="3" name="صورة 2">
            <a:extLst>
              <a:ext uri="{FF2B5EF4-FFF2-40B4-BE49-F238E27FC236}">
                <a16:creationId xmlns:a16="http://schemas.microsoft.com/office/drawing/2014/main" id="{55A03B59-D19B-4F89-984E-5C49CBB20B4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268546" y="-36180"/>
            <a:ext cx="2779264" cy="2323959"/>
          </a:xfrm>
          <a:prstGeom prst="rect">
            <a:avLst/>
          </a:prstGeom>
        </p:spPr>
      </p:pic>
    </p:spTree>
    <p:extLst>
      <p:ext uri="{BB962C8B-B14F-4D97-AF65-F5344CB8AC3E}">
        <p14:creationId xmlns:p14="http://schemas.microsoft.com/office/powerpoint/2010/main" val="355979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1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2B20BAE9-58E0-4842-9655-34F64C3CEA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591" y="1558344"/>
            <a:ext cx="12042409" cy="3412901"/>
          </a:xfrm>
          <a:prstGeom prst="rect">
            <a:avLst/>
          </a:prstGeom>
        </p:spPr>
      </p:pic>
      <p:sp>
        <p:nvSpPr>
          <p:cNvPr id="7" name="مربع نص 6">
            <a:extLst>
              <a:ext uri="{FF2B5EF4-FFF2-40B4-BE49-F238E27FC236}">
                <a16:creationId xmlns:a16="http://schemas.microsoft.com/office/drawing/2014/main" id="{316A3886-1A48-4D4C-BC8E-0A6CBC952872}"/>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22</a:t>
            </a:r>
          </a:p>
        </p:txBody>
      </p:sp>
      <p:sp>
        <p:nvSpPr>
          <p:cNvPr id="9" name="مربع نص 8">
            <a:extLst>
              <a:ext uri="{FF2B5EF4-FFF2-40B4-BE49-F238E27FC236}">
                <a16:creationId xmlns:a16="http://schemas.microsoft.com/office/drawing/2014/main" id="{4E31ABF2-C655-4F18-AE58-395FB275FEEE}"/>
              </a:ext>
            </a:extLst>
          </p:cNvPr>
          <p:cNvSpPr txBox="1"/>
          <p:nvPr/>
        </p:nvSpPr>
        <p:spPr>
          <a:xfrm>
            <a:off x="9087656" y="4117165"/>
            <a:ext cx="2954753" cy="1015663"/>
          </a:xfrm>
          <a:prstGeom prst="rect">
            <a:avLst/>
          </a:prstGeom>
          <a:noFill/>
        </p:spPr>
        <p:txBody>
          <a:bodyPr wrap="square" rtlCol="1">
            <a:spAutoFit/>
          </a:bodyPr>
          <a:lstStyle/>
          <a:p>
            <a:pPr algn="ctr"/>
            <a:r>
              <a:rPr lang="ar-SA"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الأمر بتدوين الحديث الشريف</a:t>
            </a:r>
          </a:p>
        </p:txBody>
      </p:sp>
      <p:sp>
        <p:nvSpPr>
          <p:cNvPr id="10" name="مربع نص 9">
            <a:extLst>
              <a:ext uri="{FF2B5EF4-FFF2-40B4-BE49-F238E27FC236}">
                <a16:creationId xmlns:a16="http://schemas.microsoft.com/office/drawing/2014/main" id="{00B0E469-8223-44E9-BAC4-F6BFF81CFFD9}"/>
              </a:ext>
            </a:extLst>
          </p:cNvPr>
          <p:cNvSpPr txBox="1"/>
          <p:nvPr/>
        </p:nvSpPr>
        <p:spPr>
          <a:xfrm>
            <a:off x="6137955" y="4197847"/>
            <a:ext cx="2949701"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نظام البريد</a:t>
            </a:r>
          </a:p>
        </p:txBody>
      </p:sp>
      <p:sp>
        <p:nvSpPr>
          <p:cNvPr id="11" name="مربع نص 10">
            <a:extLst>
              <a:ext uri="{FF2B5EF4-FFF2-40B4-BE49-F238E27FC236}">
                <a16:creationId xmlns:a16="http://schemas.microsoft.com/office/drawing/2014/main" id="{EEE377B5-0ABE-491C-96BD-7DEE9B7CB5F4}"/>
              </a:ext>
            </a:extLst>
          </p:cNvPr>
          <p:cNvSpPr txBox="1"/>
          <p:nvPr/>
        </p:nvSpPr>
        <p:spPr>
          <a:xfrm>
            <a:off x="3183202" y="4182377"/>
            <a:ext cx="2954753" cy="630942"/>
          </a:xfrm>
          <a:prstGeom prst="rect">
            <a:avLst/>
          </a:prstGeom>
          <a:noFill/>
        </p:spPr>
        <p:txBody>
          <a:bodyPr wrap="square" rtlCol="1">
            <a:spAutoFit/>
          </a:bodyPr>
          <a:lstStyle/>
          <a:p>
            <a:pPr algn="ctr"/>
            <a:r>
              <a:rPr lang="ar-SA"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العناية بالأيتام</a:t>
            </a:r>
          </a:p>
        </p:txBody>
      </p:sp>
      <p:sp>
        <p:nvSpPr>
          <p:cNvPr id="12" name="مربع نص 11">
            <a:extLst>
              <a:ext uri="{FF2B5EF4-FFF2-40B4-BE49-F238E27FC236}">
                <a16:creationId xmlns:a16="http://schemas.microsoft.com/office/drawing/2014/main" id="{87738C5E-1F5C-423E-8E22-110E7C7D7CBA}"/>
              </a:ext>
            </a:extLst>
          </p:cNvPr>
          <p:cNvSpPr txBox="1"/>
          <p:nvPr/>
        </p:nvSpPr>
        <p:spPr>
          <a:xfrm>
            <a:off x="-64393" y="4236165"/>
            <a:ext cx="3503054" cy="553998"/>
          </a:xfrm>
          <a:prstGeom prst="rect">
            <a:avLst/>
          </a:prstGeom>
          <a:noFill/>
        </p:spPr>
        <p:txBody>
          <a:bodyPr wrap="square" rtlCol="1">
            <a:spAutoFit/>
          </a:bodyPr>
          <a:lstStyle/>
          <a:p>
            <a:pPr algn="ctr"/>
            <a:r>
              <a:rPr lang="ar-SA"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الاهتمام بالأسطول البحري</a:t>
            </a:r>
          </a:p>
        </p:txBody>
      </p:sp>
      <p:pic>
        <p:nvPicPr>
          <p:cNvPr id="2" name="صورة 1">
            <a:extLst>
              <a:ext uri="{FF2B5EF4-FFF2-40B4-BE49-F238E27FC236}">
                <a16:creationId xmlns:a16="http://schemas.microsoft.com/office/drawing/2014/main" id="{B1AABAE6-9C0D-43E3-9AD4-DD6035E98D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4" name="صورة 3">
            <a:extLst>
              <a:ext uri="{FF2B5EF4-FFF2-40B4-BE49-F238E27FC236}">
                <a16:creationId xmlns:a16="http://schemas.microsoft.com/office/drawing/2014/main" id="{10401089-8C3F-4A56-829F-9F37CDFF2C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935" y="438193"/>
            <a:ext cx="954255" cy="266152"/>
          </a:xfrm>
          <a:prstGeom prst="rect">
            <a:avLst/>
          </a:prstGeom>
        </p:spPr>
      </p:pic>
      <p:pic>
        <p:nvPicPr>
          <p:cNvPr id="5" name="صورة 4">
            <a:extLst>
              <a:ext uri="{FF2B5EF4-FFF2-40B4-BE49-F238E27FC236}">
                <a16:creationId xmlns:a16="http://schemas.microsoft.com/office/drawing/2014/main" id="{CAE92BE9-E9C7-4AE6-B576-73020B3845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pic>
        <p:nvPicPr>
          <p:cNvPr id="3" name="صورة 2">
            <a:extLst>
              <a:ext uri="{FF2B5EF4-FFF2-40B4-BE49-F238E27FC236}">
                <a16:creationId xmlns:a16="http://schemas.microsoft.com/office/drawing/2014/main" id="{6E384F8A-6809-464E-B7A3-4C517E3BEC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68546" y="-36180"/>
            <a:ext cx="2779264" cy="2323959"/>
          </a:xfrm>
          <a:prstGeom prst="rect">
            <a:avLst/>
          </a:prstGeom>
        </p:spPr>
      </p:pic>
    </p:spTree>
    <p:extLst>
      <p:ext uri="{BB962C8B-B14F-4D97-AF65-F5344CB8AC3E}">
        <p14:creationId xmlns:p14="http://schemas.microsoft.com/office/powerpoint/2010/main" val="29186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2885D012-EEB5-4386-9BCE-97CB073FEB23}"/>
              </a:ext>
            </a:extLst>
          </p:cNvPr>
          <p:cNvSpPr txBox="1"/>
          <p:nvPr/>
        </p:nvSpPr>
        <p:spPr>
          <a:xfrm>
            <a:off x="471333" y="1053648"/>
            <a:ext cx="6701307" cy="5632311"/>
          </a:xfrm>
          <a:prstGeom prst="rect">
            <a:avLst/>
          </a:prstGeom>
          <a:noFill/>
          <a:scene3d>
            <a:camera prst="perspectiveContrastingRightFacing"/>
            <a:lightRig rig="threePt" dir="t"/>
          </a:scene3d>
        </p:spPr>
        <p:txBody>
          <a:bodyPr wrap="square" rtlCol="1">
            <a:spAutoFit/>
            <a:scene3d>
              <a:camera prst="perspectiveContrastingLeftFacing"/>
              <a:lightRig rig="threePt" dir="t"/>
            </a:scene3d>
          </a:bodyPr>
          <a:lstStyle/>
          <a:p>
            <a:pPr algn="ctr"/>
            <a:r>
              <a:rPr lang="ar-SA" sz="18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انتهى</a:t>
            </a:r>
          </a:p>
          <a:p>
            <a:pPr algn="ctr"/>
            <a:r>
              <a:rPr lang="ar-SA" sz="5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 </a:t>
            </a:r>
            <a:r>
              <a:rPr lang="ar-SA" sz="18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الدرس</a:t>
            </a:r>
            <a:r>
              <a:rPr lang="ar-SA" sz="15000" b="1" dirty="0">
                <a:effectLst>
                  <a:outerShdw blurRad="60007" dist="310007" dir="7680000" sy="30000" kx="1300200" algn="ctr" rotWithShape="0">
                    <a:prstClr val="black">
                      <a:alpha val="32000"/>
                    </a:prstClr>
                  </a:outerShdw>
                </a:effectLst>
                <a:latin typeface="Aldhabi" panose="01000000000000000000" pitchFamily="2" charset="-78"/>
                <a:cs typeface="PT Bold Broken" panose="02010400000000000000" pitchFamily="2" charset="-78"/>
              </a:rPr>
              <a:t> </a:t>
            </a:r>
          </a:p>
        </p:txBody>
      </p:sp>
      <p:pic>
        <p:nvPicPr>
          <p:cNvPr id="13" name="صورة 12">
            <a:extLst>
              <a:ext uri="{FF2B5EF4-FFF2-40B4-BE49-F238E27FC236}">
                <a16:creationId xmlns:a16="http://schemas.microsoft.com/office/drawing/2014/main" id="{461FC00F-D2CE-430A-8D3E-41F4368997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371" y="0"/>
            <a:ext cx="7211629" cy="7086599"/>
          </a:xfrm>
          <a:prstGeom prst="rect">
            <a:avLst/>
          </a:prstGeom>
        </p:spPr>
      </p:pic>
      <p:pic>
        <p:nvPicPr>
          <p:cNvPr id="8" name="صورة 7">
            <a:extLst>
              <a:ext uri="{FF2B5EF4-FFF2-40B4-BE49-F238E27FC236}">
                <a16:creationId xmlns:a16="http://schemas.microsoft.com/office/drawing/2014/main" id="{0E944E66-9EB0-400F-AC7E-80B41A1196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15839" y="172041"/>
            <a:ext cx="1083965" cy="266152"/>
          </a:xfrm>
          <a:prstGeom prst="rect">
            <a:avLst/>
          </a:prstGeom>
        </p:spPr>
      </p:pic>
      <p:pic>
        <p:nvPicPr>
          <p:cNvPr id="12" name="صورة 11">
            <a:extLst>
              <a:ext uri="{FF2B5EF4-FFF2-40B4-BE49-F238E27FC236}">
                <a16:creationId xmlns:a16="http://schemas.microsoft.com/office/drawing/2014/main" id="{F169B1F0-1A92-4348-94A5-F025551711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3033" y="412125"/>
            <a:ext cx="1023732" cy="266152"/>
          </a:xfrm>
          <a:prstGeom prst="rect">
            <a:avLst/>
          </a:prstGeom>
        </p:spPr>
      </p:pic>
      <p:pic>
        <p:nvPicPr>
          <p:cNvPr id="18" name="صورة 17">
            <a:extLst>
              <a:ext uri="{FF2B5EF4-FFF2-40B4-BE49-F238E27FC236}">
                <a16:creationId xmlns:a16="http://schemas.microsoft.com/office/drawing/2014/main" id="{B6328086-2B20-4D83-AEDD-54FE44BB6A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65741" y="27755"/>
            <a:ext cx="1593755" cy="667704"/>
          </a:xfrm>
          <a:prstGeom prst="rect">
            <a:avLst/>
          </a:prstGeom>
        </p:spPr>
      </p:pic>
    </p:spTree>
    <p:extLst>
      <p:ext uri="{BB962C8B-B14F-4D97-AF65-F5344CB8AC3E}">
        <p14:creationId xmlns:p14="http://schemas.microsoft.com/office/powerpoint/2010/main" val="27098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86D6F375-D8EB-43A8-86FB-06C98DAF06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6355" y="0"/>
            <a:ext cx="1705645" cy="1158253"/>
          </a:xfrm>
          <a:prstGeom prst="rect">
            <a:avLst/>
          </a:prstGeom>
        </p:spPr>
      </p:pic>
      <p:sp>
        <p:nvSpPr>
          <p:cNvPr id="47" name="مربع نص 46">
            <a:extLst>
              <a:ext uri="{FF2B5EF4-FFF2-40B4-BE49-F238E27FC236}">
                <a16:creationId xmlns:a16="http://schemas.microsoft.com/office/drawing/2014/main" id="{080118D8-C454-4BF4-8AB1-7D61CCF7CD42}"/>
              </a:ext>
            </a:extLst>
          </p:cNvPr>
          <p:cNvSpPr txBox="1"/>
          <p:nvPr/>
        </p:nvSpPr>
        <p:spPr>
          <a:xfrm>
            <a:off x="1743184" y="4482973"/>
            <a:ext cx="5624095" cy="2400785"/>
          </a:xfrm>
          <a:prstGeom prst="rect">
            <a:avLst/>
          </a:prstGeom>
          <a:noFill/>
        </p:spPr>
        <p:txBody>
          <a:bodyPr wrap="square" rtlCol="1">
            <a:spAutoFit/>
          </a:bodyPr>
          <a:lstStyle/>
          <a:p>
            <a:pPr algn="ctr"/>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عناصر الدرس</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20" name="Rectangle 6">
            <a:extLst>
              <a:ext uri="{FF2B5EF4-FFF2-40B4-BE49-F238E27FC236}">
                <a16:creationId xmlns:a16="http://schemas.microsoft.com/office/drawing/2014/main" id="{6AF3925D-C6B3-4C28-BE6C-7F03EF0E7397}"/>
              </a:ext>
            </a:extLst>
          </p:cNvPr>
          <p:cNvSpPr/>
          <p:nvPr/>
        </p:nvSpPr>
        <p:spPr>
          <a:xfrm>
            <a:off x="12083987" y="5018745"/>
            <a:ext cx="10448816" cy="836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9468ACE1-D98C-447B-8ADF-2F3399993A3D}"/>
              </a:ext>
            </a:extLst>
          </p:cNvPr>
          <p:cNvSpPr>
            <a:spLocks noEditPoints="1"/>
          </p:cNvSpPr>
          <p:nvPr/>
        </p:nvSpPr>
        <p:spPr bwMode="auto">
          <a:xfrm rot="16200000">
            <a:off x="12134419" y="1046197"/>
            <a:ext cx="3900818" cy="4000687"/>
          </a:xfrm>
          <a:custGeom>
            <a:avLst/>
            <a:gdLst>
              <a:gd name="T0" fmla="*/ 54 w 663"/>
              <a:gd name="T1" fmla="*/ 111 h 679"/>
              <a:gd name="T2" fmla="*/ 93 w 663"/>
              <a:gd name="T3" fmla="*/ 193 h 679"/>
              <a:gd name="T4" fmla="*/ 102 w 663"/>
              <a:gd name="T5" fmla="*/ 211 h 679"/>
              <a:gd name="T6" fmla="*/ 514 w 663"/>
              <a:gd name="T7" fmla="*/ 623 h 679"/>
              <a:gd name="T8" fmla="*/ 592 w 663"/>
              <a:gd name="T9" fmla="*/ 649 h 679"/>
              <a:gd name="T10" fmla="*/ 644 w 663"/>
              <a:gd name="T11" fmla="*/ 597 h 679"/>
              <a:gd name="T12" fmla="*/ 645 w 663"/>
              <a:gd name="T13" fmla="*/ 535 h 679"/>
              <a:gd name="T14" fmla="*/ 217 w 663"/>
              <a:gd name="T15" fmla="*/ 107 h 679"/>
              <a:gd name="T16" fmla="*/ 207 w 663"/>
              <a:gd name="T17" fmla="*/ 99 h 679"/>
              <a:gd name="T18" fmla="*/ 188 w 663"/>
              <a:gd name="T19" fmla="*/ 89 h 679"/>
              <a:gd name="T20" fmla="*/ 124 w 663"/>
              <a:gd name="T21" fmla="*/ 59 h 679"/>
              <a:gd name="T22" fmla="*/ 61 w 663"/>
              <a:gd name="T23" fmla="*/ 29 h 679"/>
              <a:gd name="T24" fmla="*/ 4 w 663"/>
              <a:gd name="T25" fmla="*/ 1 h 679"/>
              <a:gd name="T26" fmla="*/ 0 w 663"/>
              <a:gd name="T27" fmla="*/ 0 h 679"/>
              <a:gd name="T28" fmla="*/ 33 w 663"/>
              <a:gd name="T29" fmla="*/ 68 h 679"/>
              <a:gd name="T30" fmla="*/ 54 w 663"/>
              <a:gd name="T31" fmla="*/ 111 h 679"/>
              <a:gd name="T32" fmla="*/ 579 w 663"/>
              <a:gd name="T33" fmla="*/ 499 h 679"/>
              <a:gd name="T34" fmla="*/ 629 w 663"/>
              <a:gd name="T35" fmla="*/ 550 h 679"/>
              <a:gd name="T36" fmla="*/ 630 w 663"/>
              <a:gd name="T37" fmla="*/ 582 h 679"/>
              <a:gd name="T38" fmla="*/ 582 w 663"/>
              <a:gd name="T39" fmla="*/ 629 h 679"/>
              <a:gd name="T40" fmla="*/ 552 w 663"/>
              <a:gd name="T41" fmla="*/ 630 h 679"/>
              <a:gd name="T42" fmla="*/ 487 w 663"/>
              <a:gd name="T43" fmla="*/ 565 h 679"/>
              <a:gd name="T44" fmla="*/ 485 w 663"/>
              <a:gd name="T45" fmla="*/ 563 h 679"/>
              <a:gd name="T46" fmla="*/ 563 w 663"/>
              <a:gd name="T47" fmla="*/ 484 h 679"/>
              <a:gd name="T48" fmla="*/ 579 w 663"/>
              <a:gd name="T49" fmla="*/ 499 h 679"/>
              <a:gd name="T50" fmla="*/ 189 w 663"/>
              <a:gd name="T51" fmla="*/ 140 h 679"/>
              <a:gd name="T52" fmla="*/ 202 w 663"/>
              <a:gd name="T53" fmla="*/ 141 h 679"/>
              <a:gd name="T54" fmla="*/ 295 w 663"/>
              <a:gd name="T55" fmla="*/ 234 h 679"/>
              <a:gd name="T56" fmla="*/ 531 w 663"/>
              <a:gd name="T57" fmla="*/ 471 h 679"/>
              <a:gd name="T58" fmla="*/ 530 w 663"/>
              <a:gd name="T59" fmla="*/ 482 h 679"/>
              <a:gd name="T60" fmla="*/ 519 w 663"/>
              <a:gd name="T61" fmla="*/ 482 h 679"/>
              <a:gd name="T62" fmla="*/ 475 w 663"/>
              <a:gd name="T63" fmla="*/ 438 h 679"/>
              <a:gd name="T64" fmla="*/ 350 w 663"/>
              <a:gd name="T65" fmla="*/ 312 h 679"/>
              <a:gd name="T66" fmla="*/ 201 w 663"/>
              <a:gd name="T67" fmla="*/ 164 h 679"/>
              <a:gd name="T68" fmla="*/ 190 w 663"/>
              <a:gd name="T69" fmla="*/ 153 h 679"/>
              <a:gd name="T70" fmla="*/ 189 w 663"/>
              <a:gd name="T71" fmla="*/ 140 h 679"/>
              <a:gd name="T72" fmla="*/ 208 w 663"/>
              <a:gd name="T73" fmla="*/ 244 h 679"/>
              <a:gd name="T74" fmla="*/ 348 w 663"/>
              <a:gd name="T75" fmla="*/ 383 h 679"/>
              <a:gd name="T76" fmla="*/ 481 w 663"/>
              <a:gd name="T77" fmla="*/ 517 h 679"/>
              <a:gd name="T78" fmla="*/ 481 w 663"/>
              <a:gd name="T79" fmla="*/ 531 h 679"/>
              <a:gd name="T80" fmla="*/ 469 w 663"/>
              <a:gd name="T81" fmla="*/ 528 h 679"/>
              <a:gd name="T82" fmla="*/ 409 w 663"/>
              <a:gd name="T83" fmla="*/ 468 h 679"/>
              <a:gd name="T84" fmla="*/ 221 w 663"/>
              <a:gd name="T85" fmla="*/ 280 h 679"/>
              <a:gd name="T86" fmla="*/ 140 w 663"/>
              <a:gd name="T87" fmla="*/ 199 h 679"/>
              <a:gd name="T88" fmla="*/ 141 w 663"/>
              <a:gd name="T89" fmla="*/ 184 h 679"/>
              <a:gd name="T90" fmla="*/ 150 w 663"/>
              <a:gd name="T91" fmla="*/ 186 h 679"/>
              <a:gd name="T92" fmla="*/ 208 w 663"/>
              <a:gd name="T93" fmla="*/ 244 h 679"/>
              <a:gd name="T94" fmla="*/ 63 w 663"/>
              <a:gd name="T95" fmla="*/ 86 h 679"/>
              <a:gd name="T96" fmla="*/ 87 w 663"/>
              <a:gd name="T97" fmla="*/ 62 h 679"/>
              <a:gd name="T98" fmla="*/ 94 w 663"/>
              <a:gd name="T99" fmla="*/ 61 h 679"/>
              <a:gd name="T100" fmla="*/ 163 w 663"/>
              <a:gd name="T101" fmla="*/ 94 h 679"/>
              <a:gd name="T102" fmla="*/ 175 w 663"/>
              <a:gd name="T103" fmla="*/ 100 h 679"/>
              <a:gd name="T104" fmla="*/ 152 w 663"/>
              <a:gd name="T105" fmla="*/ 107 h 679"/>
              <a:gd name="T106" fmla="*/ 143 w 663"/>
              <a:gd name="T107" fmla="*/ 142 h 679"/>
              <a:gd name="T108" fmla="*/ 109 w 663"/>
              <a:gd name="T109" fmla="*/ 152 h 679"/>
              <a:gd name="T110" fmla="*/ 101 w 663"/>
              <a:gd name="T111" fmla="*/ 175 h 679"/>
              <a:gd name="T112" fmla="*/ 93 w 663"/>
              <a:gd name="T113" fmla="*/ 158 h 679"/>
              <a:gd name="T114" fmla="*/ 62 w 663"/>
              <a:gd name="T115" fmla="*/ 94 h 679"/>
              <a:gd name="T116" fmla="*/ 63 w 663"/>
              <a:gd name="T117" fmla="*/ 8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3" h="679">
                <a:moveTo>
                  <a:pt x="54" y="111"/>
                </a:moveTo>
                <a:cubicBezTo>
                  <a:pt x="67" y="138"/>
                  <a:pt x="80" y="166"/>
                  <a:pt x="93" y="193"/>
                </a:cubicBezTo>
                <a:cubicBezTo>
                  <a:pt x="96" y="199"/>
                  <a:pt x="98" y="206"/>
                  <a:pt x="102" y="211"/>
                </a:cubicBezTo>
                <a:cubicBezTo>
                  <a:pt x="130" y="239"/>
                  <a:pt x="457" y="564"/>
                  <a:pt x="514" y="623"/>
                </a:cubicBezTo>
                <a:cubicBezTo>
                  <a:pt x="531" y="640"/>
                  <a:pt x="558" y="679"/>
                  <a:pt x="592" y="649"/>
                </a:cubicBezTo>
                <a:cubicBezTo>
                  <a:pt x="593" y="649"/>
                  <a:pt x="639" y="602"/>
                  <a:pt x="644" y="597"/>
                </a:cubicBezTo>
                <a:cubicBezTo>
                  <a:pt x="663" y="581"/>
                  <a:pt x="662" y="552"/>
                  <a:pt x="645" y="535"/>
                </a:cubicBezTo>
                <a:cubicBezTo>
                  <a:pt x="590" y="480"/>
                  <a:pt x="250" y="140"/>
                  <a:pt x="217" y="107"/>
                </a:cubicBezTo>
                <a:cubicBezTo>
                  <a:pt x="214" y="104"/>
                  <a:pt x="211" y="101"/>
                  <a:pt x="207" y="99"/>
                </a:cubicBezTo>
                <a:cubicBezTo>
                  <a:pt x="201" y="95"/>
                  <a:pt x="194" y="93"/>
                  <a:pt x="188" y="89"/>
                </a:cubicBezTo>
                <a:cubicBezTo>
                  <a:pt x="166" y="79"/>
                  <a:pt x="145" y="69"/>
                  <a:pt x="124" y="59"/>
                </a:cubicBezTo>
                <a:cubicBezTo>
                  <a:pt x="103" y="49"/>
                  <a:pt x="82" y="39"/>
                  <a:pt x="61" y="29"/>
                </a:cubicBezTo>
                <a:cubicBezTo>
                  <a:pt x="42" y="20"/>
                  <a:pt x="23" y="10"/>
                  <a:pt x="4" y="1"/>
                </a:cubicBezTo>
                <a:cubicBezTo>
                  <a:pt x="3" y="1"/>
                  <a:pt x="2" y="1"/>
                  <a:pt x="0" y="0"/>
                </a:cubicBezTo>
                <a:cubicBezTo>
                  <a:pt x="11" y="23"/>
                  <a:pt x="22" y="46"/>
                  <a:pt x="33" y="68"/>
                </a:cubicBezTo>
                <a:cubicBezTo>
                  <a:pt x="40" y="82"/>
                  <a:pt x="47" y="96"/>
                  <a:pt x="54" y="111"/>
                </a:cubicBezTo>
                <a:close/>
                <a:moveTo>
                  <a:pt x="579" y="499"/>
                </a:moveTo>
                <a:cubicBezTo>
                  <a:pt x="596" y="516"/>
                  <a:pt x="613" y="533"/>
                  <a:pt x="629" y="550"/>
                </a:cubicBezTo>
                <a:cubicBezTo>
                  <a:pt x="640" y="560"/>
                  <a:pt x="640" y="572"/>
                  <a:pt x="630" y="582"/>
                </a:cubicBezTo>
                <a:cubicBezTo>
                  <a:pt x="614" y="598"/>
                  <a:pt x="598" y="614"/>
                  <a:pt x="582" y="629"/>
                </a:cubicBezTo>
                <a:cubicBezTo>
                  <a:pt x="573" y="639"/>
                  <a:pt x="561" y="639"/>
                  <a:pt x="552" y="630"/>
                </a:cubicBezTo>
                <a:cubicBezTo>
                  <a:pt x="530" y="608"/>
                  <a:pt x="508" y="586"/>
                  <a:pt x="487" y="565"/>
                </a:cubicBezTo>
                <a:cubicBezTo>
                  <a:pt x="486" y="564"/>
                  <a:pt x="485" y="563"/>
                  <a:pt x="485" y="563"/>
                </a:cubicBezTo>
                <a:cubicBezTo>
                  <a:pt x="511" y="537"/>
                  <a:pt x="537" y="511"/>
                  <a:pt x="563" y="484"/>
                </a:cubicBezTo>
                <a:cubicBezTo>
                  <a:pt x="568" y="489"/>
                  <a:pt x="574" y="494"/>
                  <a:pt x="579" y="499"/>
                </a:cubicBezTo>
                <a:close/>
                <a:moveTo>
                  <a:pt x="189" y="140"/>
                </a:moveTo>
                <a:cubicBezTo>
                  <a:pt x="192" y="137"/>
                  <a:pt x="198" y="137"/>
                  <a:pt x="202" y="141"/>
                </a:cubicBezTo>
                <a:cubicBezTo>
                  <a:pt x="233" y="172"/>
                  <a:pt x="264" y="203"/>
                  <a:pt x="295" y="234"/>
                </a:cubicBezTo>
                <a:cubicBezTo>
                  <a:pt x="365" y="304"/>
                  <a:pt x="528" y="466"/>
                  <a:pt x="531" y="471"/>
                </a:cubicBezTo>
                <a:cubicBezTo>
                  <a:pt x="534" y="475"/>
                  <a:pt x="533" y="479"/>
                  <a:pt x="530" y="482"/>
                </a:cubicBezTo>
                <a:cubicBezTo>
                  <a:pt x="527" y="485"/>
                  <a:pt x="522" y="485"/>
                  <a:pt x="519" y="482"/>
                </a:cubicBezTo>
                <a:cubicBezTo>
                  <a:pt x="475" y="438"/>
                  <a:pt x="475" y="438"/>
                  <a:pt x="475" y="438"/>
                </a:cubicBezTo>
                <a:cubicBezTo>
                  <a:pt x="350" y="312"/>
                  <a:pt x="350" y="312"/>
                  <a:pt x="350" y="312"/>
                </a:cubicBezTo>
                <a:cubicBezTo>
                  <a:pt x="201" y="164"/>
                  <a:pt x="201" y="164"/>
                  <a:pt x="201" y="164"/>
                </a:cubicBezTo>
                <a:cubicBezTo>
                  <a:pt x="201" y="164"/>
                  <a:pt x="194" y="157"/>
                  <a:pt x="190" y="153"/>
                </a:cubicBezTo>
                <a:cubicBezTo>
                  <a:pt x="186" y="148"/>
                  <a:pt x="185" y="144"/>
                  <a:pt x="189" y="140"/>
                </a:cubicBezTo>
                <a:close/>
                <a:moveTo>
                  <a:pt x="208" y="244"/>
                </a:moveTo>
                <a:cubicBezTo>
                  <a:pt x="255" y="290"/>
                  <a:pt x="301" y="337"/>
                  <a:pt x="348" y="383"/>
                </a:cubicBezTo>
                <a:cubicBezTo>
                  <a:pt x="383" y="418"/>
                  <a:pt x="476" y="511"/>
                  <a:pt x="481" y="517"/>
                </a:cubicBezTo>
                <a:cubicBezTo>
                  <a:pt x="486" y="522"/>
                  <a:pt x="486" y="527"/>
                  <a:pt x="481" y="531"/>
                </a:cubicBezTo>
                <a:cubicBezTo>
                  <a:pt x="477" y="533"/>
                  <a:pt x="473" y="532"/>
                  <a:pt x="469" y="528"/>
                </a:cubicBezTo>
                <a:cubicBezTo>
                  <a:pt x="449" y="508"/>
                  <a:pt x="429" y="488"/>
                  <a:pt x="409" y="468"/>
                </a:cubicBezTo>
                <a:cubicBezTo>
                  <a:pt x="346" y="405"/>
                  <a:pt x="284" y="343"/>
                  <a:pt x="221" y="280"/>
                </a:cubicBezTo>
                <a:cubicBezTo>
                  <a:pt x="194" y="253"/>
                  <a:pt x="167" y="226"/>
                  <a:pt x="140" y="199"/>
                </a:cubicBezTo>
                <a:cubicBezTo>
                  <a:pt x="134" y="193"/>
                  <a:pt x="134" y="186"/>
                  <a:pt x="141" y="184"/>
                </a:cubicBezTo>
                <a:cubicBezTo>
                  <a:pt x="145" y="182"/>
                  <a:pt x="148" y="184"/>
                  <a:pt x="150" y="186"/>
                </a:cubicBezTo>
                <a:cubicBezTo>
                  <a:pt x="170" y="205"/>
                  <a:pt x="189" y="224"/>
                  <a:pt x="208" y="244"/>
                </a:cubicBezTo>
                <a:close/>
                <a:moveTo>
                  <a:pt x="63" y="86"/>
                </a:moveTo>
                <a:cubicBezTo>
                  <a:pt x="72" y="79"/>
                  <a:pt x="79" y="70"/>
                  <a:pt x="87" y="62"/>
                </a:cubicBezTo>
                <a:cubicBezTo>
                  <a:pt x="89" y="60"/>
                  <a:pt x="91" y="60"/>
                  <a:pt x="94" y="61"/>
                </a:cubicBezTo>
                <a:cubicBezTo>
                  <a:pt x="117" y="72"/>
                  <a:pt x="140" y="83"/>
                  <a:pt x="163" y="94"/>
                </a:cubicBezTo>
                <a:cubicBezTo>
                  <a:pt x="167" y="96"/>
                  <a:pt x="171" y="98"/>
                  <a:pt x="175" y="100"/>
                </a:cubicBezTo>
                <a:cubicBezTo>
                  <a:pt x="172" y="105"/>
                  <a:pt x="172" y="105"/>
                  <a:pt x="152" y="107"/>
                </a:cubicBezTo>
                <a:cubicBezTo>
                  <a:pt x="155" y="120"/>
                  <a:pt x="153" y="132"/>
                  <a:pt x="143" y="142"/>
                </a:cubicBezTo>
                <a:cubicBezTo>
                  <a:pt x="134" y="151"/>
                  <a:pt x="122" y="154"/>
                  <a:pt x="109" y="152"/>
                </a:cubicBezTo>
                <a:cubicBezTo>
                  <a:pt x="107" y="159"/>
                  <a:pt x="109" y="168"/>
                  <a:pt x="101" y="175"/>
                </a:cubicBezTo>
                <a:cubicBezTo>
                  <a:pt x="98" y="169"/>
                  <a:pt x="96" y="164"/>
                  <a:pt x="93" y="158"/>
                </a:cubicBezTo>
                <a:cubicBezTo>
                  <a:pt x="83" y="137"/>
                  <a:pt x="72" y="116"/>
                  <a:pt x="62" y="94"/>
                </a:cubicBezTo>
                <a:cubicBezTo>
                  <a:pt x="61" y="91"/>
                  <a:pt x="60" y="89"/>
                  <a:pt x="63"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مربع نص 15">
            <a:extLst>
              <a:ext uri="{FF2B5EF4-FFF2-40B4-BE49-F238E27FC236}">
                <a16:creationId xmlns:a16="http://schemas.microsoft.com/office/drawing/2014/main" id="{D1C1F6DD-E946-44D9-A9B9-8C0AC9D533A8}"/>
              </a:ext>
            </a:extLst>
          </p:cNvPr>
          <p:cNvSpPr txBox="1"/>
          <p:nvPr/>
        </p:nvSpPr>
        <p:spPr>
          <a:xfrm>
            <a:off x="5527899" y="2874875"/>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مربع نص 16">
            <a:extLst>
              <a:ext uri="{FF2B5EF4-FFF2-40B4-BE49-F238E27FC236}">
                <a16:creationId xmlns:a16="http://schemas.microsoft.com/office/drawing/2014/main" id="{70269BAB-A02A-44EC-9194-D796F64ADE47}"/>
              </a:ext>
            </a:extLst>
          </p:cNvPr>
          <p:cNvSpPr txBox="1"/>
          <p:nvPr/>
        </p:nvSpPr>
        <p:spPr>
          <a:xfrm>
            <a:off x="5527899" y="3779368"/>
            <a:ext cx="5714384" cy="554126"/>
          </a:xfrm>
          <a:prstGeom prst="rect">
            <a:avLst/>
          </a:prstGeom>
          <a:noFill/>
        </p:spPr>
        <p:txBody>
          <a:bodyPr wrap="square" rtlCol="1">
            <a:spAutoFit/>
          </a:bodyPr>
          <a:lstStyle/>
          <a:p>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خلفاء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9" name="شكل بيضاوي 18">
            <a:extLst>
              <a:ext uri="{FF2B5EF4-FFF2-40B4-BE49-F238E27FC236}">
                <a16:creationId xmlns:a16="http://schemas.microsoft.com/office/drawing/2014/main" id="{A8CB00CA-E6C4-4258-B94E-086EA8A918BA}"/>
              </a:ext>
            </a:extLst>
          </p:cNvPr>
          <p:cNvSpPr/>
          <p:nvPr/>
        </p:nvSpPr>
        <p:spPr bwMode="auto">
          <a:xfrm>
            <a:off x="11242283" y="2874875"/>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5" name="شكل بيضاوي 24">
            <a:extLst>
              <a:ext uri="{FF2B5EF4-FFF2-40B4-BE49-F238E27FC236}">
                <a16:creationId xmlns:a16="http://schemas.microsoft.com/office/drawing/2014/main" id="{42B9FA9E-48CD-470D-8791-5BA62A491736}"/>
              </a:ext>
            </a:extLst>
          </p:cNvPr>
          <p:cNvSpPr/>
          <p:nvPr/>
        </p:nvSpPr>
        <p:spPr bwMode="auto">
          <a:xfrm>
            <a:off x="11242283" y="3779368"/>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2" name="صورة 1">
            <a:extLst>
              <a:ext uri="{FF2B5EF4-FFF2-40B4-BE49-F238E27FC236}">
                <a16:creationId xmlns:a16="http://schemas.microsoft.com/office/drawing/2014/main" id="{8EB6522D-BCB5-48D7-A6F2-62467F993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8762" y="42941"/>
            <a:ext cx="2009104" cy="857126"/>
          </a:xfrm>
          <a:prstGeom prst="rect">
            <a:avLst/>
          </a:prstGeom>
        </p:spPr>
      </p:pic>
      <p:pic>
        <p:nvPicPr>
          <p:cNvPr id="3" name="صورة 2">
            <a:extLst>
              <a:ext uri="{FF2B5EF4-FFF2-40B4-BE49-F238E27FC236}">
                <a16:creationId xmlns:a16="http://schemas.microsoft.com/office/drawing/2014/main" id="{FF37F893-58C4-4FF9-A46C-A97D2A879F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0" y="55820"/>
            <a:ext cx="1306116" cy="320698"/>
          </a:xfrm>
          <a:prstGeom prst="rect">
            <a:avLst/>
          </a:prstGeom>
        </p:spPr>
      </p:pic>
    </p:spTree>
    <p:extLst>
      <p:ext uri="{BB962C8B-B14F-4D97-AF65-F5344CB8AC3E}">
        <p14:creationId xmlns:p14="http://schemas.microsoft.com/office/powerpoint/2010/main" val="259393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1.45833E-6 -0.00741 L -0.84831 0.0044 " pathEditMode="relative" rAng="0" ptsTypes="AA">
                                      <p:cBhvr>
                                        <p:cTn id="8" dur="2000" fill="hold"/>
                                        <p:tgtEl>
                                          <p:spTgt spid="20"/>
                                        </p:tgtEl>
                                        <p:attrNameLst>
                                          <p:attrName>ppt_x</p:attrName>
                                          <p:attrName>ppt_y</p:attrName>
                                        </p:attrNameLst>
                                      </p:cBhvr>
                                      <p:rCtr x="-42422" y="579"/>
                                    </p:animMotion>
                                  </p:childTnLst>
                                </p:cTn>
                              </p:par>
                              <p:par>
                                <p:cTn id="9" presetID="1" presetClass="entr" presetSubtype="0"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1.66667E-6 -2.96296E-6 L -0.8474 0.00463 " pathEditMode="relative" rAng="0" ptsTypes="AA">
                                      <p:cBhvr>
                                        <p:cTn id="12" dur="2000" fill="hold"/>
                                        <p:tgtEl>
                                          <p:spTgt spid="22"/>
                                        </p:tgtEl>
                                        <p:attrNameLst>
                                          <p:attrName>ppt_x</p:attrName>
                                          <p:attrName>ppt_y</p:attrName>
                                        </p:attrNameLst>
                                      </p:cBhvr>
                                      <p:rCtr x="-42370" y="231"/>
                                    </p:animMotion>
                                  </p:childTnLst>
                                </p:cTn>
                              </p:par>
                              <p:par>
                                <p:cTn id="13" presetID="22" presetClass="entr" presetSubtype="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0"/>
                                        <p:tgtEl>
                                          <p:spTgt spid="47"/>
                                        </p:tgtEl>
                                      </p:cBhvr>
                                    </p:animEffect>
                                  </p:childTnLst>
                                </p:cTn>
                              </p:par>
                            </p:childTnLst>
                          </p:cTn>
                        </p:par>
                        <p:par>
                          <p:cTn id="16" fill="hold">
                            <p:stCondLst>
                              <p:cond delay="2500"/>
                            </p:stCondLst>
                            <p:childTnLst>
                              <p:par>
                                <p:cTn id="17" presetID="26"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par>
                                <p:cTn id="33" presetID="3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7" presetID="26"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80">
                                          <p:stCondLst>
                                            <p:cond delay="0"/>
                                          </p:stCondLst>
                                        </p:cTn>
                                        <p:tgtEl>
                                          <p:spTgt spid="25"/>
                                        </p:tgtEl>
                                      </p:cBhvr>
                                    </p:animEffect>
                                    <p:anim calcmode="lin" valueType="num">
                                      <p:cBhvr>
                                        <p:cTn id="5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5" dur="26">
                                          <p:stCondLst>
                                            <p:cond delay="650"/>
                                          </p:stCondLst>
                                        </p:cTn>
                                        <p:tgtEl>
                                          <p:spTgt spid="25"/>
                                        </p:tgtEl>
                                      </p:cBhvr>
                                      <p:to x="100000" y="60000"/>
                                    </p:animScale>
                                    <p:animScale>
                                      <p:cBhvr>
                                        <p:cTn id="56" dur="166" decel="50000">
                                          <p:stCondLst>
                                            <p:cond delay="676"/>
                                          </p:stCondLst>
                                        </p:cTn>
                                        <p:tgtEl>
                                          <p:spTgt spid="25"/>
                                        </p:tgtEl>
                                      </p:cBhvr>
                                      <p:to x="100000" y="100000"/>
                                    </p:animScale>
                                    <p:animScale>
                                      <p:cBhvr>
                                        <p:cTn id="57" dur="26">
                                          <p:stCondLst>
                                            <p:cond delay="1312"/>
                                          </p:stCondLst>
                                        </p:cTn>
                                        <p:tgtEl>
                                          <p:spTgt spid="25"/>
                                        </p:tgtEl>
                                      </p:cBhvr>
                                      <p:to x="100000" y="80000"/>
                                    </p:animScale>
                                    <p:animScale>
                                      <p:cBhvr>
                                        <p:cTn id="58" dur="166" decel="50000">
                                          <p:stCondLst>
                                            <p:cond delay="1338"/>
                                          </p:stCondLst>
                                        </p:cTn>
                                        <p:tgtEl>
                                          <p:spTgt spid="25"/>
                                        </p:tgtEl>
                                      </p:cBhvr>
                                      <p:to x="100000" y="100000"/>
                                    </p:animScale>
                                    <p:animScale>
                                      <p:cBhvr>
                                        <p:cTn id="59" dur="26">
                                          <p:stCondLst>
                                            <p:cond delay="1642"/>
                                          </p:stCondLst>
                                        </p:cTn>
                                        <p:tgtEl>
                                          <p:spTgt spid="25"/>
                                        </p:tgtEl>
                                      </p:cBhvr>
                                      <p:to x="100000" y="90000"/>
                                    </p:animScale>
                                    <p:animScale>
                                      <p:cBhvr>
                                        <p:cTn id="60" dur="166" decel="50000">
                                          <p:stCondLst>
                                            <p:cond delay="1668"/>
                                          </p:stCondLst>
                                        </p:cTn>
                                        <p:tgtEl>
                                          <p:spTgt spid="25"/>
                                        </p:tgtEl>
                                      </p:cBhvr>
                                      <p:to x="100000" y="100000"/>
                                    </p:animScale>
                                    <p:animScale>
                                      <p:cBhvr>
                                        <p:cTn id="61" dur="26">
                                          <p:stCondLst>
                                            <p:cond delay="1808"/>
                                          </p:stCondLst>
                                        </p:cTn>
                                        <p:tgtEl>
                                          <p:spTgt spid="25"/>
                                        </p:tgtEl>
                                      </p:cBhvr>
                                      <p:to x="100000" y="95000"/>
                                    </p:animScale>
                                    <p:animScale>
                                      <p:cBhvr>
                                        <p:cTn id="62" dur="166" decel="50000">
                                          <p:stCondLst>
                                            <p:cond delay="1834"/>
                                          </p:stCondLst>
                                        </p:cTn>
                                        <p:tgtEl>
                                          <p:spTgt spid="2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0" grpId="0" animBg="1"/>
      <p:bldP spid="20" grpId="1" animBg="1"/>
      <p:bldP spid="20" grpId="2" animBg="1"/>
      <p:bldP spid="22" grpId="0" animBg="1"/>
      <p:bldP spid="22" grpId="1" animBg="1"/>
      <p:bldP spid="16" grpId="0"/>
      <p:bldP spid="17" grpId="0"/>
      <p:bldP spid="19"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14</a:t>
            </a:r>
          </a:p>
        </p:txBody>
      </p:sp>
      <p:sp>
        <p:nvSpPr>
          <p:cNvPr id="5" name="مربع نص 4"/>
          <p:cNvSpPr txBox="1"/>
          <p:nvPr/>
        </p:nvSpPr>
        <p:spPr>
          <a:xfrm>
            <a:off x="3331924" y="2074783"/>
            <a:ext cx="8860076" cy="2708434"/>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قال ﷺ: (( </a:t>
            </a:r>
            <a:r>
              <a:rPr lang="ar-SA" sz="3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الخلافة في أمتي ثلاثون سنة، ثم مُلكٌ بعد ذلك</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[سنن الترمذي]</a:t>
            </a:r>
          </a:p>
          <a:p>
            <a:endParaRPr lang="ar-SA" sz="2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ar-SA" sz="2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ar-SA" sz="2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ar-SA" sz="2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كم دام حكم الخلفاء الراشدين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من هو آخر الخلفاء الراشدين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1" name="مربع نص 10"/>
          <p:cNvSpPr txBox="1"/>
          <p:nvPr/>
        </p:nvSpPr>
        <p:spPr>
          <a:xfrm>
            <a:off x="5462337" y="3705655"/>
            <a:ext cx="1941534"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 سنة</a:t>
            </a:r>
          </a:p>
        </p:txBody>
      </p:sp>
      <p:sp>
        <p:nvSpPr>
          <p:cNvPr id="12" name="مربع نص 11"/>
          <p:cNvSpPr txBox="1"/>
          <p:nvPr/>
        </p:nvSpPr>
        <p:spPr>
          <a:xfrm>
            <a:off x="3871532" y="4117613"/>
            <a:ext cx="3532339"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علي بن أبي طالب </a:t>
            </a:r>
          </a:p>
        </p:txBody>
      </p:sp>
      <p:pic>
        <p:nvPicPr>
          <p:cNvPr id="18" name="صورة 17">
            <a:extLst>
              <a:ext uri="{FF2B5EF4-FFF2-40B4-BE49-F238E27FC236}">
                <a16:creationId xmlns:a16="http://schemas.microsoft.com/office/drawing/2014/main" id="{E3356994-D4A0-428F-AC4E-6BDD6F3FFA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4117" y="3933981"/>
            <a:ext cx="437883" cy="734096"/>
          </a:xfrm>
          <a:prstGeom prst="rect">
            <a:avLst/>
          </a:prstGeom>
        </p:spPr>
      </p:pic>
      <p:pic>
        <p:nvPicPr>
          <p:cNvPr id="3" name="صورة 2">
            <a:extLst>
              <a:ext uri="{FF2B5EF4-FFF2-40B4-BE49-F238E27FC236}">
                <a16:creationId xmlns:a16="http://schemas.microsoft.com/office/drawing/2014/main" id="{9A281E4A-AE81-4298-98F1-90B1F917D0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13" name="صورة 12">
            <a:extLst>
              <a:ext uri="{FF2B5EF4-FFF2-40B4-BE49-F238E27FC236}">
                <a16:creationId xmlns:a16="http://schemas.microsoft.com/office/drawing/2014/main" id="{B1B59771-CC3E-4CCB-9CF3-40500D0A21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24" name="صورة 23">
            <a:extLst>
              <a:ext uri="{FF2B5EF4-FFF2-40B4-BE49-F238E27FC236}">
                <a16:creationId xmlns:a16="http://schemas.microsoft.com/office/drawing/2014/main" id="{587807CF-6A39-4B22-BBCC-4DB80865B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Tree>
    <p:extLst>
      <p:ext uri="{BB962C8B-B14F-4D97-AF65-F5344CB8AC3E}">
        <p14:creationId xmlns:p14="http://schemas.microsoft.com/office/powerpoint/2010/main" val="412612404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wipe(right)">
                                      <p:cBhvr>
                                        <p:cTn id="14" dur="1500"/>
                                        <p:tgtEl>
                                          <p:spTgt spid="5">
                                            <p:txEl>
                                              <p:pRg st="5" end="5"/>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right)">
                                      <p:cBhvr>
                                        <p:cTn id="17" dur="1500"/>
                                        <p:tgtEl>
                                          <p:spTgt spid="5">
                                            <p:txEl>
                                              <p:pRg st="6" end="6"/>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14</a:t>
            </a:r>
          </a:p>
        </p:txBody>
      </p:sp>
      <p:sp>
        <p:nvSpPr>
          <p:cNvPr id="10" name="مربع نص 9"/>
          <p:cNvSpPr txBox="1"/>
          <p:nvPr/>
        </p:nvSpPr>
        <p:spPr>
          <a:xfrm>
            <a:off x="309094" y="1329741"/>
            <a:ext cx="11882906" cy="2631490"/>
          </a:xfrm>
          <a:prstGeom prst="rect">
            <a:avLst/>
          </a:prstGeom>
          <a:noFill/>
        </p:spPr>
        <p:txBody>
          <a:bodyPr wrap="square" rtlCol="1">
            <a:spAutoFit/>
          </a:bodyPr>
          <a:lstStyle/>
          <a:p>
            <a:pPr algn="justLow"/>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بعد انتهاء عصر الخلفاء الراشدين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باستشهاد الخليفة علي بن أبي طالب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على يد الخوارج  في أواخر سنة 40هــ، بايـع أهـل العـراق ابنه الحسـن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بالخلافـة، واستمـر فيهـا مدة قصيـرة، </a:t>
            </a:r>
          </a:p>
          <a:p>
            <a:pPr algn="justLow"/>
            <a:endParaRPr lang="ar-SA" sz="15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وفي أوائل عام 41هـ تنازل الحسن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 الخلافة لمعاوية بن أبي سفيان </a:t>
            </a:r>
            <a:r>
              <a:rPr lang="en-US"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حقناً لدماء المسلميـن، وتوحيداً لكلمتهم</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فبايعه الناس وسمي ذلك العام بعام الجماعة، وبذلك قامت الدولة الأموية.</a:t>
            </a:r>
          </a:p>
        </p:txBody>
      </p:sp>
      <p:pic>
        <p:nvPicPr>
          <p:cNvPr id="3" name="صورة 2">
            <a:extLst>
              <a:ext uri="{FF2B5EF4-FFF2-40B4-BE49-F238E27FC236}">
                <a16:creationId xmlns:a16="http://schemas.microsoft.com/office/drawing/2014/main" id="{9A281E4A-AE81-4298-98F1-90B1F917D0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13" name="صورة 12">
            <a:extLst>
              <a:ext uri="{FF2B5EF4-FFF2-40B4-BE49-F238E27FC236}">
                <a16:creationId xmlns:a16="http://schemas.microsoft.com/office/drawing/2014/main" id="{B1B59771-CC3E-4CCB-9CF3-40500D0A21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24" name="صورة 23">
            <a:extLst>
              <a:ext uri="{FF2B5EF4-FFF2-40B4-BE49-F238E27FC236}">
                <a16:creationId xmlns:a16="http://schemas.microsoft.com/office/drawing/2014/main" id="{587807CF-6A39-4B22-BBCC-4DB80865B9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6" name="مربع نص 15">
            <a:extLst>
              <a:ext uri="{FF2B5EF4-FFF2-40B4-BE49-F238E27FC236}">
                <a16:creationId xmlns:a16="http://schemas.microsoft.com/office/drawing/2014/main" id="{3008E13D-D223-47CA-848F-A06CE20A6FA9}"/>
              </a:ext>
            </a:extLst>
          </p:cNvPr>
          <p:cNvSpPr txBox="1"/>
          <p:nvPr/>
        </p:nvSpPr>
        <p:spPr>
          <a:xfrm>
            <a:off x="5527899" y="698341"/>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شكل بيضاوي 16">
            <a:extLst>
              <a:ext uri="{FF2B5EF4-FFF2-40B4-BE49-F238E27FC236}">
                <a16:creationId xmlns:a16="http://schemas.microsoft.com/office/drawing/2014/main" id="{F234D9B9-43FD-4C3A-B2D4-5A34775B8C61}"/>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22" name="صورة 21">
            <a:extLst>
              <a:ext uri="{FF2B5EF4-FFF2-40B4-BE49-F238E27FC236}">
                <a16:creationId xmlns:a16="http://schemas.microsoft.com/office/drawing/2014/main" id="{639BE047-B2C2-4D2C-8651-71676EBA92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30541" y="3517763"/>
            <a:ext cx="3152861" cy="3152862"/>
          </a:xfrm>
          <a:prstGeom prst="rect">
            <a:avLst/>
          </a:prstGeom>
        </p:spPr>
      </p:pic>
      <p:pic>
        <p:nvPicPr>
          <p:cNvPr id="23" name="صورة 22">
            <a:extLst>
              <a:ext uri="{FF2B5EF4-FFF2-40B4-BE49-F238E27FC236}">
                <a16:creationId xmlns:a16="http://schemas.microsoft.com/office/drawing/2014/main" id="{B60D4C4D-904D-48EE-8747-9C7C96D967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43138" y="3517763"/>
            <a:ext cx="3152861" cy="3152862"/>
          </a:xfrm>
          <a:prstGeom prst="rect">
            <a:avLst/>
          </a:prstGeom>
        </p:spPr>
      </p:pic>
    </p:spTree>
    <p:extLst>
      <p:ext uri="{BB962C8B-B14F-4D97-AF65-F5344CB8AC3E}">
        <p14:creationId xmlns:p14="http://schemas.microsoft.com/office/powerpoint/2010/main" val="297079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right)">
                                      <p:cBhvr>
                                        <p:cTn id="31" dur="1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right)">
                                      <p:cBhvr>
                                        <p:cTn id="36" dur="1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1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134B460-0301-4A91-91CA-3B46D74D46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3053" y="-43795"/>
            <a:ext cx="5898524" cy="6906692"/>
          </a:xfrm>
          <a:prstGeom prst="rect">
            <a:avLst/>
          </a:prstGeom>
        </p:spPr>
      </p:pic>
      <p:sp>
        <p:nvSpPr>
          <p:cNvPr id="6" name="مربع نص 5">
            <a:extLst>
              <a:ext uri="{FF2B5EF4-FFF2-40B4-BE49-F238E27FC236}">
                <a16:creationId xmlns:a16="http://schemas.microsoft.com/office/drawing/2014/main" id="{8FBA1B7E-0505-4B52-B0A8-C0C1250D982F}"/>
              </a:ext>
            </a:extLst>
          </p:cNvPr>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15</a:t>
            </a:r>
          </a:p>
        </p:txBody>
      </p:sp>
      <p:pic>
        <p:nvPicPr>
          <p:cNvPr id="2" name="صورة 1">
            <a:extLst>
              <a:ext uri="{FF2B5EF4-FFF2-40B4-BE49-F238E27FC236}">
                <a16:creationId xmlns:a16="http://schemas.microsoft.com/office/drawing/2014/main" id="{19B4E393-5C9B-44CA-9392-593A65DFAB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3" name="صورة 2">
            <a:extLst>
              <a:ext uri="{FF2B5EF4-FFF2-40B4-BE49-F238E27FC236}">
                <a16:creationId xmlns:a16="http://schemas.microsoft.com/office/drawing/2014/main" id="{836C0307-A3FD-48BF-AD53-F80ACEF539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15" name="صورة 14">
            <a:extLst>
              <a:ext uri="{FF2B5EF4-FFF2-40B4-BE49-F238E27FC236}">
                <a16:creationId xmlns:a16="http://schemas.microsoft.com/office/drawing/2014/main" id="{B81672BE-1D99-40A5-B146-1C5487500F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9" name="مربع نص 8">
            <a:extLst>
              <a:ext uri="{FF2B5EF4-FFF2-40B4-BE49-F238E27FC236}">
                <a16:creationId xmlns:a16="http://schemas.microsoft.com/office/drawing/2014/main" id="{62FD0686-0071-4BFF-AC60-D45C61C515A4}"/>
              </a:ext>
            </a:extLst>
          </p:cNvPr>
          <p:cNvSpPr txBox="1"/>
          <p:nvPr/>
        </p:nvSpPr>
        <p:spPr>
          <a:xfrm>
            <a:off x="5527899" y="698341"/>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0" name="شكل بيضاوي 9">
            <a:extLst>
              <a:ext uri="{FF2B5EF4-FFF2-40B4-BE49-F238E27FC236}">
                <a16:creationId xmlns:a16="http://schemas.microsoft.com/office/drawing/2014/main" id="{B68FB895-F2D5-4F89-AFBD-03CC9E53FAD8}"/>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022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0081" y="704345"/>
            <a:ext cx="1175657" cy="553998"/>
          </a:xfrm>
          <a:prstGeom prst="rect">
            <a:avLst/>
          </a:prstGeom>
          <a:noFill/>
        </p:spPr>
        <p:txBody>
          <a:bodyPr wrap="square" rtlCol="1">
            <a:spAutoFit/>
          </a:bodyPr>
          <a:lstStyle/>
          <a:p>
            <a:pPr algn="ctr"/>
            <a:r>
              <a:rPr lang="ar-SA"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14</a:t>
            </a:r>
          </a:p>
        </p:txBody>
      </p:sp>
      <p:pic>
        <p:nvPicPr>
          <p:cNvPr id="3" name="صورة 2">
            <a:extLst>
              <a:ext uri="{FF2B5EF4-FFF2-40B4-BE49-F238E27FC236}">
                <a16:creationId xmlns:a16="http://schemas.microsoft.com/office/drawing/2014/main" id="{9A281E4A-AE81-4298-98F1-90B1F917D0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84"/>
          <a:stretch/>
        </p:blipFill>
        <p:spPr>
          <a:xfrm>
            <a:off x="257062" y="438193"/>
            <a:ext cx="950000" cy="266152"/>
          </a:xfrm>
          <a:prstGeom prst="rect">
            <a:avLst/>
          </a:prstGeom>
        </p:spPr>
      </p:pic>
      <p:pic>
        <p:nvPicPr>
          <p:cNvPr id="13" name="صورة 12">
            <a:extLst>
              <a:ext uri="{FF2B5EF4-FFF2-40B4-BE49-F238E27FC236}">
                <a16:creationId xmlns:a16="http://schemas.microsoft.com/office/drawing/2014/main" id="{B1B59771-CC3E-4CCB-9CF3-40500D0A21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4"/>
          <a:stretch/>
        </p:blipFill>
        <p:spPr>
          <a:xfrm>
            <a:off x="190081" y="172041"/>
            <a:ext cx="1083965" cy="266152"/>
          </a:xfrm>
          <a:prstGeom prst="rect">
            <a:avLst/>
          </a:prstGeom>
        </p:spPr>
      </p:pic>
      <p:pic>
        <p:nvPicPr>
          <p:cNvPr id="24" name="صورة 23">
            <a:extLst>
              <a:ext uri="{FF2B5EF4-FFF2-40B4-BE49-F238E27FC236}">
                <a16:creationId xmlns:a16="http://schemas.microsoft.com/office/drawing/2014/main" id="{587807CF-6A39-4B22-BBCC-4DB80865B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5559" y="53973"/>
            <a:ext cx="1524472" cy="650372"/>
          </a:xfrm>
          <a:prstGeom prst="rect">
            <a:avLst/>
          </a:prstGeom>
        </p:spPr>
      </p:pic>
      <p:sp>
        <p:nvSpPr>
          <p:cNvPr id="16" name="مربع نص 15">
            <a:extLst>
              <a:ext uri="{FF2B5EF4-FFF2-40B4-BE49-F238E27FC236}">
                <a16:creationId xmlns:a16="http://schemas.microsoft.com/office/drawing/2014/main" id="{3008E13D-D223-47CA-848F-A06CE20A6FA9}"/>
              </a:ext>
            </a:extLst>
          </p:cNvPr>
          <p:cNvSpPr txBox="1"/>
          <p:nvPr/>
        </p:nvSpPr>
        <p:spPr>
          <a:xfrm>
            <a:off x="5527899" y="698341"/>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نشأة الدولة الأُموية:</a:t>
            </a:r>
            <a:endParaRPr lang="en-US" sz="3001" b="1" dirty="0">
              <a:solidFill>
                <a:srgbClr val="03508F"/>
              </a:solidFill>
              <a:effectLst>
                <a:outerShdw blurRad="38100" dist="38100" dir="2700000" algn="tl">
                  <a:srgbClr val="000000">
                    <a:alpha val="43137"/>
                  </a:srgbClr>
                </a:outerShdw>
              </a:effectLst>
              <a:cs typeface="Arial" panose="020B0604020202020204" pitchFamily="34" charset="0"/>
            </a:endParaRPr>
          </a:p>
        </p:txBody>
      </p:sp>
      <p:sp>
        <p:nvSpPr>
          <p:cNvPr id="17" name="شكل بيضاوي 16">
            <a:extLst>
              <a:ext uri="{FF2B5EF4-FFF2-40B4-BE49-F238E27FC236}">
                <a16:creationId xmlns:a16="http://schemas.microsoft.com/office/drawing/2014/main" id="{F234D9B9-43FD-4C3A-B2D4-5A34775B8C61}"/>
              </a:ext>
            </a:extLst>
          </p:cNvPr>
          <p:cNvSpPr/>
          <p:nvPr/>
        </p:nvSpPr>
        <p:spPr bwMode="auto">
          <a:xfrm>
            <a:off x="11242283" y="698341"/>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1" name="مربع نص 20">
            <a:extLst>
              <a:ext uri="{FF2B5EF4-FFF2-40B4-BE49-F238E27FC236}">
                <a16:creationId xmlns:a16="http://schemas.microsoft.com/office/drawing/2014/main" id="{C564759B-67D1-485D-8B11-E1F93C21611E}"/>
              </a:ext>
            </a:extLst>
          </p:cNvPr>
          <p:cNvSpPr txBox="1"/>
          <p:nvPr/>
        </p:nvSpPr>
        <p:spPr>
          <a:xfrm>
            <a:off x="4182035" y="1329741"/>
            <a:ext cx="8009965" cy="553998"/>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وسميت بهذا الاسم نسبةً إلى </a:t>
            </a:r>
            <a:r>
              <a:rPr lang="ar-SA" sz="3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أمية بن عبد شمس بن عبد مناف</a:t>
            </a:r>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78" name="صورة 77">
            <a:extLst>
              <a:ext uri="{FF2B5EF4-FFF2-40B4-BE49-F238E27FC236}">
                <a16:creationId xmlns:a16="http://schemas.microsoft.com/office/drawing/2014/main" id="{220891F2-1D7A-4B3C-9B1D-8A27FF3522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44707" y="1252467"/>
            <a:ext cx="2957779" cy="5613083"/>
          </a:xfrm>
          <a:prstGeom prst="rect">
            <a:avLst/>
          </a:prstGeom>
        </p:spPr>
      </p:pic>
      <p:sp>
        <p:nvSpPr>
          <p:cNvPr id="79" name="مربع نص 78">
            <a:extLst>
              <a:ext uri="{FF2B5EF4-FFF2-40B4-BE49-F238E27FC236}">
                <a16:creationId xmlns:a16="http://schemas.microsoft.com/office/drawing/2014/main" id="{33312C88-4EEA-4C8C-8A61-65CD15956103}"/>
              </a:ext>
            </a:extLst>
          </p:cNvPr>
          <p:cNvSpPr txBox="1"/>
          <p:nvPr/>
        </p:nvSpPr>
        <p:spPr>
          <a:xfrm>
            <a:off x="1602613" y="975468"/>
            <a:ext cx="1949824" cy="553998"/>
          </a:xfrm>
          <a:prstGeom prst="rect">
            <a:avLst/>
          </a:prstGeom>
          <a:noFill/>
        </p:spPr>
        <p:txBody>
          <a:bodyPr wrap="square" rtlCol="1">
            <a:spAutoFit/>
          </a:bodyPr>
          <a:lstStyle/>
          <a:p>
            <a:r>
              <a:rPr lang="ar-SA" sz="3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(جد الأُمويين)</a:t>
            </a:r>
          </a:p>
        </p:txBody>
      </p:sp>
    </p:spTree>
    <p:extLst>
      <p:ext uri="{BB962C8B-B14F-4D97-AF65-F5344CB8AC3E}">
        <p14:creationId xmlns:p14="http://schemas.microsoft.com/office/powerpoint/2010/main" val="21823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right)">
                                      <p:cBhvr>
                                        <p:cTn id="7" dur="1500"/>
                                        <p:tgtEl>
                                          <p:spTgt spid="21">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anim calcmode="lin" valueType="num">
                                      <p:cBhvr>
                                        <p:cTn id="17" dur="1000" fill="hold"/>
                                        <p:tgtEl>
                                          <p:spTgt spid="79"/>
                                        </p:tgtEl>
                                        <p:attrNameLst>
                                          <p:attrName>ppt_x</p:attrName>
                                        </p:attrNameLst>
                                      </p:cBhvr>
                                      <p:tavLst>
                                        <p:tav tm="0">
                                          <p:val>
                                            <p:strVal val="#ppt_x"/>
                                          </p:val>
                                        </p:tav>
                                        <p:tav tm="100000">
                                          <p:val>
                                            <p:strVal val="#ppt_x"/>
                                          </p:val>
                                        </p:tav>
                                      </p:tavLst>
                                    </p:anim>
                                    <p:anim calcmode="lin" valueType="num">
                                      <p:cBhvr>
                                        <p:cTn id="18" dur="900" decel="100000" fill="hold"/>
                                        <p:tgtEl>
                                          <p:spTgt spid="7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theme/theme1.xml><?xml version="1.0" encoding="utf-8"?>
<a:theme xmlns:a="http://schemas.openxmlformats.org/drawingml/2006/main" name="Wisp">
  <a:themeElements>
    <a:clrScheme name="أحم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6418</TotalTime>
  <Words>1322</Words>
  <Application>Microsoft Office PowerPoint</Application>
  <PresentationFormat>شاشة عريضة</PresentationFormat>
  <Paragraphs>248</Paragraphs>
  <Slides>45</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45</vt:i4>
      </vt:variant>
    </vt:vector>
  </HeadingPairs>
  <TitlesOfParts>
    <vt:vector size="52" baseType="lpstr">
      <vt:lpstr>AGA Arabesque</vt:lpstr>
      <vt:lpstr>Aldhabi</vt:lpstr>
      <vt:lpstr>Arial</vt:lpstr>
      <vt:lpstr>Calibri</vt:lpstr>
      <vt:lpstr>Century Gothic</vt:lpstr>
      <vt:lpstr>Wingdings 3</vt:lpstr>
      <vt:lpstr>Wisp</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حمود حاتم الناصر</cp:lastModifiedBy>
  <cp:revision>158</cp:revision>
  <dcterms:created xsi:type="dcterms:W3CDTF">2019-05-11T11:14:43Z</dcterms:created>
  <dcterms:modified xsi:type="dcterms:W3CDTF">2021-08-28T17:12:23Z</dcterms:modified>
</cp:coreProperties>
</file>