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slides/slide142.xml" ContentType="application/vnd.openxmlformats-officedocument.presentationml.slide+xml"/>
  <Override PartName="/ppt/slides/slide36.xml" ContentType="application/vnd.openxmlformats-officedocument.presentationml.slide+xml"/>
  <Override PartName="/ppt/slides/slide83.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diagrams/layout5.xml" ContentType="application/vnd.openxmlformats-officedocument.drawingml.diagramLayout+xml"/>
  <Override PartName="/ppt/diagrams/data6.xml" ContentType="application/vnd.openxmlformats-officedocument.drawingml.diagramData+xml"/>
  <Override PartName="/ppt/slides/slide129.xml" ContentType="application/vnd.openxmlformats-officedocument.presentationml.slide+xml"/>
  <Override PartName="/ppt/slides/slide147.xml" ContentType="application/vnd.openxmlformats-officedocument.presentationml.slide+xml"/>
  <Override PartName="/ppt/slides/slide99.xml" ContentType="application/vnd.openxmlformats-officedocument.presentationml.slide+xml"/>
  <Override PartName="/ppt/slides/slide118.xml" ContentType="application/vnd.openxmlformats-officedocument.presentationml.slide+xml"/>
  <Override PartName="/ppt/slides/slide136.xml" ContentType="application/vnd.openxmlformats-officedocument.presentationml.slide+xml"/>
  <Override PartName="/ppt/diagrams/layout1.xml" ContentType="application/vnd.openxmlformats-officedocument.drawingml.diagramLayout+xml"/>
  <Override PartName="/ppt/diagrams/data2.xml" ContentType="application/vnd.openxmlformats-officedocument.drawingml.diagramData+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slides/slide125.xml" ContentType="application/vnd.openxmlformats-officedocument.presentationml.slide+xml"/>
  <Override PartName="/ppt/slides/slide143.xml" ContentType="application/vnd.openxmlformats-officedocument.presentationml.slide+xml"/>
  <Override PartName="/ppt/viewProps.xml" ContentType="application/vnd.openxmlformats-officedocument.presentationml.viewProps+xml"/>
  <Override PartName="/ppt/diagrams/colors4.xml" ContentType="application/vnd.openxmlformats-officedocument.drawingml.diagramColor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s/slide132.xml" ContentType="application/vnd.openxmlformats-officedocument.presentationml.slide+xml"/>
  <Override PartName="/ppt/slides/slide150.xml" ContentType="application/vnd.openxmlformats-officedocument.presentationml.slide+xml"/>
  <Override PartName="/ppt/slideLayouts/slideLayout7.xml" ContentType="application/vnd.openxmlformats-officedocument.presentationml.slideLayout+xml"/>
  <Default Extension="png" ContentType="image/png"/>
  <Override PartName="/ppt/diagrams/drawing3.xml" ContentType="application/vnd.ms-office.drawingml.diagramDrawing+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diagrams/layout6.xml" ContentType="application/vnd.openxmlformats-officedocument.drawingml.diagramLayout+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slides/slide119.xml" ContentType="application/vnd.openxmlformats-officedocument.presentationml.slide+xml"/>
  <Override PartName="/ppt/slides/slide148.xml" ContentType="application/vnd.openxmlformats-officedocument.presentationml.slide+xml"/>
  <Override PartName="/ppt/slideLayouts/slideLayout10.xml" ContentType="application/vnd.openxmlformats-officedocument.presentationml.slideLayout+xml"/>
  <Override PartName="/ppt/diagrams/layout2.xml" ContentType="application/vnd.openxmlformats-officedocument.drawingml.diagramLayout+xml"/>
  <Override PartName="/ppt/slides/slide89.xml" ContentType="application/vnd.openxmlformats-officedocument.presentationml.slide+xml"/>
  <Override PartName="/ppt/slides/slide108.xml" ContentType="application/vnd.openxmlformats-officedocument.presentationml.slide+xml"/>
  <Override PartName="/ppt/slides/slide126.xml" ContentType="application/vnd.openxmlformats-officedocument.presentationml.slide+xml"/>
  <Override PartName="/ppt/slides/slide137.xml" ContentType="application/vnd.openxmlformats-officedocument.presentationml.slide+xml"/>
  <Override PartName="/ppt/diagrams/data3.xml" ContentType="application/vnd.openxmlformats-officedocument.drawingml.diagramData+xml"/>
  <Override PartName="/ppt/diagrams/colors5.xml" ContentType="application/vnd.openxmlformats-officedocument.drawingml.diagramColors+xml"/>
  <Override PartName="/ppt/slides/slide49.xml" ContentType="application/vnd.openxmlformats-officedocument.presentationml.slide+xml"/>
  <Override PartName="/ppt/slides/slide78.xml" ContentType="application/vnd.openxmlformats-officedocument.presentationml.slide+xml"/>
  <Override PartName="/ppt/slides/slide96.xml" ContentType="application/vnd.openxmlformats-officedocument.presentationml.slide+xml"/>
  <Override PartName="/ppt/slides/slide115.xml" ContentType="application/vnd.openxmlformats-officedocument.presentationml.slide+xml"/>
  <Override PartName="/ppt/slides/slide144.xml" ContentType="application/vnd.openxmlformats-officedocument.presentationml.slide+xml"/>
  <Override PartName="/ppt/diagrams/drawing4.xml" ContentType="application/vnd.ms-office.drawingml.diagramDrawing+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s/slide133.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s/slide140.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s/slide149.xml" ContentType="application/vnd.openxmlformats-officedocument.presentationml.slide+xml"/>
  <Override PartName="/ppt/slideLayouts/slideLayout11.xml" ContentType="application/vnd.openxmlformats-officedocument.presentationml.slideLayout+xml"/>
  <Override PartName="/ppt/slides/slide138.xml" ContentType="application/vnd.openxmlformats-officedocument.presentationml.slide+xml"/>
  <Override PartName="/ppt/diagrams/layout3.xml" ContentType="application/vnd.openxmlformats-officedocument.drawingml.diagramLayout+xml"/>
  <Override PartName="/ppt/diagrams/data4.xml" ContentType="application/vnd.openxmlformats-officedocument.drawingml.diagramData+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slides/slide145.xml" ContentType="application/vnd.openxmlformats-officedocument.presentationml.slide+xml"/>
  <Override PartName="/ppt/diagrams/colors6.xml" ContentType="application/vnd.openxmlformats-officedocument.drawingml.diagramColors+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s/slide134.xml" ContentType="application/vnd.openxmlformats-officedocument.presentationml.slide+xml"/>
  <Override PartName="/ppt/slideLayouts/slideLayout9.xml" ContentType="application/vnd.openxmlformats-officedocument.presentationml.slideLayout+xml"/>
  <Override PartName="/ppt/diagrams/drawing5.xml" ContentType="application/vnd.ms-office.drawingml.diagramDrawing+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slides/slide141.xml" ContentType="application/vnd.openxmlformats-officedocument.presentationml.slide+xml"/>
  <Override PartName="/ppt/diagrams/colors2.xml" ContentType="application/vnd.openxmlformats-officedocument.drawingml.diagramColors+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Layouts/slideLayout5.xml" ContentType="application/vnd.openxmlformats-officedocument.presentationml.slideLayout+xml"/>
  <Override PartName="/ppt/diagrams/drawing1.xml" ContentType="application/vnd.ms-office.drawingml.diagramDrawing+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diagrams/quickStyle1.xml" ContentType="application/vnd.openxmlformats-officedocument.drawingml.diagramStyl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s/slide20.xml" ContentType="application/vnd.openxmlformats-officedocument.presentationml.slide+xml"/>
  <Override PartName="/ppt/diagrams/layout4.xml" ContentType="application/vnd.openxmlformats-officedocument.drawingml.diagramLayout+xml"/>
  <Override PartName="/ppt/slides/slide139.xml" ContentType="application/vnd.openxmlformats-officedocument.presentationml.slide+xml"/>
  <Override PartName="/ppt/diagrams/data5.xml" ContentType="application/vnd.openxmlformats-officedocument.drawingml.diagramData+xml"/>
  <Override PartName="/ppt/slides/slide98.xml" ContentType="application/vnd.openxmlformats-officedocument.presentationml.slide+xml"/>
  <Override PartName="/ppt/slides/slide117.xml" ContentType="application/vnd.openxmlformats-officedocument.presentationml.slide+xml"/>
  <Override PartName="/ppt/slides/slide128.xml" ContentType="application/vnd.openxmlformats-officedocument.presentationml.slide+xml"/>
  <Override PartName="/ppt/slides/slide146.xml" ContentType="application/vnd.openxmlformats-officedocument.presentationml.slide+xml"/>
  <Override PartName="/ppt/diagrams/drawing6.xml" ContentType="application/vnd.ms-office.drawingml.diagramDrawing+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slides/slide124.xml" ContentType="application/vnd.openxmlformats-officedocument.presentationml.slide+xml"/>
  <Override PartName="/ppt/slides/slide135.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ppt/slides/slide29.xml" ContentType="application/vnd.openxmlformats-officedocument.presentationml.slide+xml"/>
  <Override PartName="/ppt/slides/slide76.xml" ContentType="application/vnd.openxmlformats-officedocument.presentationml.slide+xml"/>
  <Override PartName="/ppt/slides/slide113.xml" ContentType="application/vnd.openxmlformats-officedocument.presentationml.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4" r:id="rId1"/>
  </p:sld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 id="397" r:id="rId14"/>
    <p:sldId id="398" r:id="rId15"/>
    <p:sldId id="399" r:id="rId16"/>
    <p:sldId id="400" r:id="rId17"/>
    <p:sldId id="401" r:id="rId18"/>
    <p:sldId id="402" r:id="rId19"/>
    <p:sldId id="403" r:id="rId20"/>
    <p:sldId id="404" r:id="rId21"/>
    <p:sldId id="405" r:id="rId22"/>
    <p:sldId id="406" r:id="rId23"/>
    <p:sldId id="407" r:id="rId24"/>
    <p:sldId id="408" r:id="rId25"/>
    <p:sldId id="409" r:id="rId26"/>
    <p:sldId id="410" r:id="rId27"/>
    <p:sldId id="411" r:id="rId28"/>
    <p:sldId id="412" r:id="rId29"/>
    <p:sldId id="413" r:id="rId30"/>
    <p:sldId id="270" r:id="rId31"/>
    <p:sldId id="271" r:id="rId32"/>
    <p:sldId id="272" r:id="rId33"/>
    <p:sldId id="391" r:id="rId34"/>
    <p:sldId id="392" r:id="rId35"/>
    <p:sldId id="393" r:id="rId36"/>
    <p:sldId id="394" r:id="rId37"/>
    <p:sldId id="273" r:id="rId38"/>
    <p:sldId id="275" r:id="rId39"/>
    <p:sldId id="276" r:id="rId40"/>
    <p:sldId id="277" r:id="rId41"/>
    <p:sldId id="278" r:id="rId42"/>
    <p:sldId id="279" r:id="rId43"/>
    <p:sldId id="280" r:id="rId44"/>
    <p:sldId id="281" r:id="rId45"/>
    <p:sldId id="282" r:id="rId46"/>
    <p:sldId id="283" r:id="rId47"/>
    <p:sldId id="284" r:id="rId48"/>
    <p:sldId id="285" r:id="rId49"/>
    <p:sldId id="286" r:id="rId50"/>
    <p:sldId id="287" r:id="rId51"/>
    <p:sldId id="288" r:id="rId52"/>
    <p:sldId id="289" r:id="rId53"/>
    <p:sldId id="290" r:id="rId54"/>
    <p:sldId id="291" r:id="rId55"/>
    <p:sldId id="292" r:id="rId56"/>
    <p:sldId id="293" r:id="rId57"/>
    <p:sldId id="294" r:id="rId58"/>
    <p:sldId id="295" r:id="rId59"/>
    <p:sldId id="296" r:id="rId60"/>
    <p:sldId id="297" r:id="rId61"/>
    <p:sldId id="298" r:id="rId62"/>
    <p:sldId id="299" r:id="rId63"/>
    <p:sldId id="300" r:id="rId64"/>
    <p:sldId id="301" r:id="rId65"/>
    <p:sldId id="302" r:id="rId66"/>
    <p:sldId id="303" r:id="rId67"/>
    <p:sldId id="304" r:id="rId68"/>
    <p:sldId id="305" r:id="rId69"/>
    <p:sldId id="306" r:id="rId70"/>
    <p:sldId id="307" r:id="rId71"/>
    <p:sldId id="373" r:id="rId72"/>
    <p:sldId id="374" r:id="rId73"/>
    <p:sldId id="375" r:id="rId74"/>
    <p:sldId id="376" r:id="rId75"/>
    <p:sldId id="377" r:id="rId76"/>
    <p:sldId id="378" r:id="rId77"/>
    <p:sldId id="379" r:id="rId78"/>
    <p:sldId id="380" r:id="rId79"/>
    <p:sldId id="381" r:id="rId80"/>
    <p:sldId id="382" r:id="rId81"/>
    <p:sldId id="383" r:id="rId82"/>
    <p:sldId id="384" r:id="rId83"/>
    <p:sldId id="395" r:id="rId84"/>
    <p:sldId id="385" r:id="rId85"/>
    <p:sldId id="386" r:id="rId86"/>
    <p:sldId id="387" r:id="rId87"/>
    <p:sldId id="388" r:id="rId88"/>
    <p:sldId id="389" r:id="rId89"/>
    <p:sldId id="309" r:id="rId90"/>
    <p:sldId id="310" r:id="rId91"/>
    <p:sldId id="311" r:id="rId92"/>
    <p:sldId id="312" r:id="rId93"/>
    <p:sldId id="313" r:id="rId94"/>
    <p:sldId id="314" r:id="rId95"/>
    <p:sldId id="315" r:id="rId96"/>
    <p:sldId id="316" r:id="rId97"/>
    <p:sldId id="317" r:id="rId98"/>
    <p:sldId id="318" r:id="rId99"/>
    <p:sldId id="319" r:id="rId100"/>
    <p:sldId id="320" r:id="rId101"/>
    <p:sldId id="321" r:id="rId102"/>
    <p:sldId id="322" r:id="rId103"/>
    <p:sldId id="323" r:id="rId104"/>
    <p:sldId id="324" r:id="rId105"/>
    <p:sldId id="325" r:id="rId106"/>
    <p:sldId id="326" r:id="rId107"/>
    <p:sldId id="327" r:id="rId108"/>
    <p:sldId id="328" r:id="rId109"/>
    <p:sldId id="329" r:id="rId110"/>
    <p:sldId id="330" r:id="rId111"/>
    <p:sldId id="332" r:id="rId112"/>
    <p:sldId id="333" r:id="rId113"/>
    <p:sldId id="334" r:id="rId114"/>
    <p:sldId id="335" r:id="rId115"/>
    <p:sldId id="336" r:id="rId116"/>
    <p:sldId id="337" r:id="rId117"/>
    <p:sldId id="338" r:id="rId118"/>
    <p:sldId id="339" r:id="rId119"/>
    <p:sldId id="340" r:id="rId120"/>
    <p:sldId id="341" r:id="rId121"/>
    <p:sldId id="342" r:id="rId122"/>
    <p:sldId id="343" r:id="rId123"/>
    <p:sldId id="344" r:id="rId124"/>
    <p:sldId id="345" r:id="rId125"/>
    <p:sldId id="346" r:id="rId126"/>
    <p:sldId id="347" r:id="rId127"/>
    <p:sldId id="348" r:id="rId128"/>
    <p:sldId id="350" r:id="rId129"/>
    <p:sldId id="351" r:id="rId130"/>
    <p:sldId id="352" r:id="rId131"/>
    <p:sldId id="353" r:id="rId132"/>
    <p:sldId id="354" r:id="rId133"/>
    <p:sldId id="355" r:id="rId134"/>
    <p:sldId id="356" r:id="rId135"/>
    <p:sldId id="357" r:id="rId136"/>
    <p:sldId id="358" r:id="rId137"/>
    <p:sldId id="359" r:id="rId138"/>
    <p:sldId id="360" r:id="rId139"/>
    <p:sldId id="361" r:id="rId140"/>
    <p:sldId id="362" r:id="rId141"/>
    <p:sldId id="363" r:id="rId142"/>
    <p:sldId id="364" r:id="rId143"/>
    <p:sldId id="365" r:id="rId144"/>
    <p:sldId id="366" r:id="rId145"/>
    <p:sldId id="367" r:id="rId146"/>
    <p:sldId id="368" r:id="rId147"/>
    <p:sldId id="369" r:id="rId148"/>
    <p:sldId id="370" r:id="rId149"/>
    <p:sldId id="371" r:id="rId150"/>
    <p:sldId id="372" r:id="rId151"/>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521415D9-36F7-43E2-AB2F-B90AF26B5E84}">
      <p14:sectionLst xmlns="" xmlns:p14="http://schemas.microsoft.com/office/powerpoint/2010/main">
        <p14:section name="مقطع افتراضي" id="{E62AD255-D66C-425A-933F-0B167E996635}">
          <p14:sldIdLst>
            <p14:sldId id="256"/>
            <p14:sldId id="257"/>
            <p14:sldId id="258"/>
          </p14:sldIdLst>
        </p14:section>
        <p14:section name="مقطع بدون عنوان" id="{4ED62A10-924C-4600-8002-0A69348584A4}">
          <p14:sldIdLst>
            <p14:sldId id="259"/>
            <p14:sldId id="260"/>
            <p14:sldId id="261"/>
            <p14:sldId id="263"/>
            <p14:sldId id="264"/>
            <p14:sldId id="265"/>
            <p14:sldId id="266"/>
            <p14:sldId id="267"/>
            <p14:sldId id="268"/>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78" d="100"/>
          <a:sy n="78" d="100"/>
        </p:scale>
        <p:origin x="-1146" y="-10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theme" Target="theme/theme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tableStyles" Target="tableStyles.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slide" Target="slides/slide139.xml"/><Relationship Id="rId145" Type="http://schemas.openxmlformats.org/officeDocument/2006/relationships/slide" Target="slides/slide144.xml"/><Relationship Id="rId153"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slide" Target="slides/slide147.xml"/><Relationship Id="rId151" Type="http://schemas.openxmlformats.org/officeDocument/2006/relationships/slide" Target="slides/slide15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92A8A8E-E8C4-4DEB-AC8D-5965A3874941}" type="doc">
      <dgm:prSet loTypeId="urn:microsoft.com/office/officeart/2008/layout/VerticalAccentList" loCatId="list" qsTypeId="urn:microsoft.com/office/officeart/2005/8/quickstyle/simple3" qsCatId="simple" csTypeId="urn:microsoft.com/office/officeart/2005/8/colors/accent1_2" csCatId="accent1" phldr="1"/>
      <dgm:spPr/>
      <dgm:t>
        <a:bodyPr/>
        <a:lstStyle/>
        <a:p>
          <a:pPr rtl="1"/>
          <a:endParaRPr lang="ar-SA"/>
        </a:p>
      </dgm:t>
    </dgm:pt>
    <dgm:pt modelId="{E176702F-6BE6-4348-AC5E-5706261477D7}">
      <dgm:prSet phldrT="[نص]" custT="1"/>
      <dgm:spPr/>
      <dgm:t>
        <a:bodyPr/>
        <a:lstStyle/>
        <a:p>
          <a:pPr algn="ctr" rtl="1"/>
          <a:r>
            <a:rPr lang="ar-SA" sz="3200" dirty="0" smtClean="0">
              <a:solidFill>
                <a:schemeClr val="accent1"/>
              </a:solidFill>
              <a:latin typeface="Times New Roman" pitchFamily="18" charset="0"/>
              <a:cs typeface="Times New Roman" pitchFamily="18" charset="0"/>
            </a:rPr>
            <a:t>أوجه التشابه بين التوجيه والإرشاد </a:t>
          </a:r>
          <a:endParaRPr lang="ar-SA" sz="3200" dirty="0">
            <a:solidFill>
              <a:schemeClr val="accent1"/>
            </a:solidFill>
            <a:latin typeface="Times New Roman" pitchFamily="18" charset="0"/>
            <a:cs typeface="Times New Roman" pitchFamily="18" charset="0"/>
          </a:endParaRPr>
        </a:p>
      </dgm:t>
    </dgm:pt>
    <dgm:pt modelId="{F2BB942C-DE09-48C9-BA37-FF3D8B4407EF}" type="parTrans" cxnId="{3EB0DFB8-6501-4940-876B-499929E658F5}">
      <dgm:prSet/>
      <dgm:spPr/>
      <dgm:t>
        <a:bodyPr/>
        <a:lstStyle/>
        <a:p>
          <a:pPr algn="ctr" rtl="1"/>
          <a:endParaRPr lang="ar-SA"/>
        </a:p>
      </dgm:t>
    </dgm:pt>
    <dgm:pt modelId="{AE31D69D-E62D-4200-918B-6641ACE557A2}" type="sibTrans" cxnId="{3EB0DFB8-6501-4940-876B-499929E658F5}">
      <dgm:prSet/>
      <dgm:spPr/>
      <dgm:t>
        <a:bodyPr/>
        <a:lstStyle/>
        <a:p>
          <a:pPr algn="ctr" rtl="1"/>
          <a:endParaRPr lang="ar-SA"/>
        </a:p>
      </dgm:t>
    </dgm:pt>
    <dgm:pt modelId="{9B87CD32-81CF-4B3C-AD1B-48D4045EFEDA}">
      <dgm:prSet phldrT="[نص]"/>
      <dgm:spPr/>
      <dgm:t>
        <a:bodyPr/>
        <a:lstStyle/>
        <a:p>
          <a:pPr algn="ctr" rtl="1"/>
          <a:r>
            <a:rPr lang="ar-SA" dirty="0" smtClean="0">
              <a:latin typeface="Times New Roman" pitchFamily="18" charset="0"/>
              <a:cs typeface="Times New Roman" pitchFamily="18" charset="0"/>
            </a:rPr>
            <a:t>فكل منهما يتضمن تقديم المساعدة للمسترشد </a:t>
          </a:r>
          <a:endParaRPr lang="ar-SA" dirty="0">
            <a:latin typeface="Times New Roman" pitchFamily="18" charset="0"/>
            <a:cs typeface="Times New Roman" pitchFamily="18" charset="0"/>
          </a:endParaRPr>
        </a:p>
      </dgm:t>
    </dgm:pt>
    <dgm:pt modelId="{AB03CD78-6047-47B8-834B-7708E687D8F4}" type="parTrans" cxnId="{251C4F4E-50C0-4BC9-B275-FE093D22709C}">
      <dgm:prSet/>
      <dgm:spPr/>
      <dgm:t>
        <a:bodyPr/>
        <a:lstStyle/>
        <a:p>
          <a:pPr algn="ctr" rtl="1"/>
          <a:endParaRPr lang="ar-SA"/>
        </a:p>
      </dgm:t>
    </dgm:pt>
    <dgm:pt modelId="{E782DF69-D747-4E8A-A6DB-CC8F8FAEDE20}" type="sibTrans" cxnId="{251C4F4E-50C0-4BC9-B275-FE093D22709C}">
      <dgm:prSet/>
      <dgm:spPr/>
      <dgm:t>
        <a:bodyPr/>
        <a:lstStyle/>
        <a:p>
          <a:pPr algn="ctr" rtl="1"/>
          <a:endParaRPr lang="ar-SA"/>
        </a:p>
      </dgm:t>
    </dgm:pt>
    <dgm:pt modelId="{23CD0A95-699C-4DE7-B80D-AD2552C23B2F}">
      <dgm:prSet phldrT="[نص]"/>
      <dgm:spPr/>
      <dgm:t>
        <a:bodyPr/>
        <a:lstStyle/>
        <a:p>
          <a:pPr algn="ctr" rtl="1"/>
          <a:r>
            <a:rPr lang="ar-SA" dirty="0" smtClean="0">
              <a:latin typeface="Times New Roman" pitchFamily="18" charset="0"/>
              <a:cs typeface="Times New Roman" pitchFamily="18" charset="0"/>
            </a:rPr>
            <a:t>كلاً منهما يهتم بتعليمه كيفية مواجهة مشكلاته بنفسه </a:t>
          </a:r>
          <a:endParaRPr lang="ar-SA" dirty="0">
            <a:latin typeface="Times New Roman" pitchFamily="18" charset="0"/>
            <a:cs typeface="Times New Roman" pitchFamily="18" charset="0"/>
          </a:endParaRPr>
        </a:p>
      </dgm:t>
    </dgm:pt>
    <dgm:pt modelId="{7EE8C74E-110B-4214-8CE5-2B58BD0D05CF}" type="parTrans" cxnId="{71B2A74A-082C-4D96-9ABE-3638ED310A44}">
      <dgm:prSet/>
      <dgm:spPr/>
      <dgm:t>
        <a:bodyPr/>
        <a:lstStyle/>
        <a:p>
          <a:pPr algn="ctr" rtl="1"/>
          <a:endParaRPr lang="ar-SA"/>
        </a:p>
      </dgm:t>
    </dgm:pt>
    <dgm:pt modelId="{6CC0E209-2D3D-4D74-A2F5-BFE858008AF4}" type="sibTrans" cxnId="{71B2A74A-082C-4D96-9ABE-3638ED310A44}">
      <dgm:prSet/>
      <dgm:spPr/>
      <dgm:t>
        <a:bodyPr/>
        <a:lstStyle/>
        <a:p>
          <a:pPr algn="ctr" rtl="1"/>
          <a:endParaRPr lang="ar-SA"/>
        </a:p>
      </dgm:t>
    </dgm:pt>
    <dgm:pt modelId="{255AD120-344A-4937-99F0-F1E392967C39}">
      <dgm:prSet phldrT="[نص]" phldr="1"/>
      <dgm:spPr/>
      <dgm:t>
        <a:bodyPr/>
        <a:lstStyle/>
        <a:p>
          <a:pPr algn="ctr" rtl="1"/>
          <a:endParaRPr lang="ar-SA"/>
        </a:p>
      </dgm:t>
    </dgm:pt>
    <dgm:pt modelId="{5BC513C0-5241-4C5A-A801-634E3F921B4F}" type="parTrans" cxnId="{C90F8A3A-DBD4-4E9E-8B32-E5577E0A675D}">
      <dgm:prSet/>
      <dgm:spPr/>
      <dgm:t>
        <a:bodyPr/>
        <a:lstStyle/>
        <a:p>
          <a:pPr algn="ctr" rtl="1"/>
          <a:endParaRPr lang="ar-SA"/>
        </a:p>
      </dgm:t>
    </dgm:pt>
    <dgm:pt modelId="{03471DFF-5F25-464E-83F2-D08E817985A9}" type="sibTrans" cxnId="{C90F8A3A-DBD4-4E9E-8B32-E5577E0A675D}">
      <dgm:prSet/>
      <dgm:spPr/>
      <dgm:t>
        <a:bodyPr/>
        <a:lstStyle/>
        <a:p>
          <a:pPr algn="ctr" rtl="1"/>
          <a:endParaRPr lang="ar-SA"/>
        </a:p>
      </dgm:t>
    </dgm:pt>
    <dgm:pt modelId="{2EC76A3D-B13D-4155-AD87-D4ECF5E52EE0}">
      <dgm:prSet phldrT="[نص]"/>
      <dgm:spPr/>
      <dgm:t>
        <a:bodyPr/>
        <a:lstStyle/>
        <a:p>
          <a:pPr algn="just" rtl="1"/>
          <a:r>
            <a:rPr lang="ar-SA" dirty="0" smtClean="0">
              <a:latin typeface="Times New Roman" pitchFamily="18" charset="0"/>
              <a:cs typeface="Times New Roman" pitchFamily="18" charset="0"/>
            </a:rPr>
            <a:t>وكيفية حلها من خلال إقامة علاقة إنسانية بين المرشد أو الموجه والمسترشد، تلك العلاقة التي تقوم على التعاطف، والاحترام، والقبول والتقبل للمسترشد في جو نفسي آمن ليتمكن من تحقيق النمو الشخصي، والمهني، والتربوي والاجتماعي، وتحقيق الصحة النفسية والتوافق في مجالات الحياة كافة.</a:t>
          </a:r>
          <a:endParaRPr lang="ar-SA" dirty="0">
            <a:latin typeface="Times New Roman" pitchFamily="18" charset="0"/>
            <a:cs typeface="Times New Roman" pitchFamily="18" charset="0"/>
          </a:endParaRPr>
        </a:p>
      </dgm:t>
    </dgm:pt>
    <dgm:pt modelId="{639178DE-84D9-4416-A54F-321E678E6973}" type="parTrans" cxnId="{82B2F959-9327-4DD9-A973-8C6AFB33AB22}">
      <dgm:prSet/>
      <dgm:spPr/>
      <dgm:t>
        <a:bodyPr/>
        <a:lstStyle/>
        <a:p>
          <a:pPr algn="ctr" rtl="1"/>
          <a:endParaRPr lang="ar-SA"/>
        </a:p>
      </dgm:t>
    </dgm:pt>
    <dgm:pt modelId="{4D3C45A7-D06B-44E6-B765-158B24B5D3C9}" type="sibTrans" cxnId="{82B2F959-9327-4DD9-A973-8C6AFB33AB22}">
      <dgm:prSet/>
      <dgm:spPr/>
      <dgm:t>
        <a:bodyPr/>
        <a:lstStyle/>
        <a:p>
          <a:pPr algn="ctr" rtl="1"/>
          <a:endParaRPr lang="ar-SA"/>
        </a:p>
      </dgm:t>
    </dgm:pt>
    <dgm:pt modelId="{CE456AD3-1F78-4210-B40C-7CDEE51E086E}">
      <dgm:prSet phldrT="[نص]" phldr="1"/>
      <dgm:spPr/>
      <dgm:t>
        <a:bodyPr/>
        <a:lstStyle/>
        <a:p>
          <a:pPr algn="ctr" rtl="1"/>
          <a:endParaRPr lang="ar-SA" dirty="0"/>
        </a:p>
      </dgm:t>
    </dgm:pt>
    <dgm:pt modelId="{060697BD-D772-4679-B5C1-CF1D99E4244A}" type="sibTrans" cxnId="{40FABCD4-CBA4-4FD6-919A-68191CC5B2AB}">
      <dgm:prSet/>
      <dgm:spPr/>
      <dgm:t>
        <a:bodyPr/>
        <a:lstStyle/>
        <a:p>
          <a:pPr algn="ctr" rtl="1"/>
          <a:endParaRPr lang="ar-SA"/>
        </a:p>
      </dgm:t>
    </dgm:pt>
    <dgm:pt modelId="{7080917C-7CE8-4D29-B57C-7D3934F606B7}" type="parTrans" cxnId="{40FABCD4-CBA4-4FD6-919A-68191CC5B2AB}">
      <dgm:prSet/>
      <dgm:spPr/>
      <dgm:t>
        <a:bodyPr/>
        <a:lstStyle/>
        <a:p>
          <a:pPr algn="ctr" rtl="1"/>
          <a:endParaRPr lang="ar-SA"/>
        </a:p>
      </dgm:t>
    </dgm:pt>
    <dgm:pt modelId="{95836B6B-4095-447A-93D5-0F1BDDDE3113}" type="pres">
      <dgm:prSet presAssocID="{492A8A8E-E8C4-4DEB-AC8D-5965A3874941}" presName="Name0" presStyleCnt="0">
        <dgm:presLayoutVars>
          <dgm:chMax/>
          <dgm:chPref/>
          <dgm:dir/>
        </dgm:presLayoutVars>
      </dgm:prSet>
      <dgm:spPr/>
      <dgm:t>
        <a:bodyPr/>
        <a:lstStyle/>
        <a:p>
          <a:pPr rtl="1"/>
          <a:endParaRPr lang="ar-SA"/>
        </a:p>
      </dgm:t>
    </dgm:pt>
    <dgm:pt modelId="{43A03E59-9CB6-413C-AC59-A734DC171A44}" type="pres">
      <dgm:prSet presAssocID="{E176702F-6BE6-4348-AC5E-5706261477D7}" presName="parenttextcomposite" presStyleCnt="0"/>
      <dgm:spPr/>
    </dgm:pt>
    <dgm:pt modelId="{0845FCCF-7A76-4C31-90BA-FF05EEEDEBF6}" type="pres">
      <dgm:prSet presAssocID="{E176702F-6BE6-4348-AC5E-5706261477D7}" presName="parenttext" presStyleLbl="revTx" presStyleIdx="0" presStyleCnt="3">
        <dgm:presLayoutVars>
          <dgm:chMax/>
          <dgm:chPref val="2"/>
          <dgm:bulletEnabled val="1"/>
        </dgm:presLayoutVars>
      </dgm:prSet>
      <dgm:spPr/>
      <dgm:t>
        <a:bodyPr/>
        <a:lstStyle/>
        <a:p>
          <a:pPr rtl="1"/>
          <a:endParaRPr lang="ar-SA"/>
        </a:p>
      </dgm:t>
    </dgm:pt>
    <dgm:pt modelId="{F91B1C40-CBEA-4073-BE91-730B0CF17396}" type="pres">
      <dgm:prSet presAssocID="{E176702F-6BE6-4348-AC5E-5706261477D7}" presName="composite" presStyleCnt="0"/>
      <dgm:spPr/>
    </dgm:pt>
    <dgm:pt modelId="{278E806D-47FD-4D71-A6BC-ABF33FD87F0F}" type="pres">
      <dgm:prSet presAssocID="{E176702F-6BE6-4348-AC5E-5706261477D7}" presName="chevron1" presStyleLbl="alignNode1" presStyleIdx="0" presStyleCnt="21"/>
      <dgm:spPr/>
    </dgm:pt>
    <dgm:pt modelId="{C6C13764-6F7E-4504-B128-843399F54272}" type="pres">
      <dgm:prSet presAssocID="{E176702F-6BE6-4348-AC5E-5706261477D7}" presName="chevron2" presStyleLbl="alignNode1" presStyleIdx="1" presStyleCnt="21"/>
      <dgm:spPr/>
    </dgm:pt>
    <dgm:pt modelId="{4C938BB9-F88E-4886-B0DC-1255B7D0452A}" type="pres">
      <dgm:prSet presAssocID="{E176702F-6BE6-4348-AC5E-5706261477D7}" presName="chevron3" presStyleLbl="alignNode1" presStyleIdx="2" presStyleCnt="21"/>
      <dgm:spPr/>
    </dgm:pt>
    <dgm:pt modelId="{04EBC7E0-0932-4867-9C63-A21A585CCE53}" type="pres">
      <dgm:prSet presAssocID="{E176702F-6BE6-4348-AC5E-5706261477D7}" presName="chevron4" presStyleLbl="alignNode1" presStyleIdx="3" presStyleCnt="21"/>
      <dgm:spPr/>
    </dgm:pt>
    <dgm:pt modelId="{24DA4CFE-209F-4C2C-B81F-9AAC640DDCC0}" type="pres">
      <dgm:prSet presAssocID="{E176702F-6BE6-4348-AC5E-5706261477D7}" presName="chevron5" presStyleLbl="alignNode1" presStyleIdx="4" presStyleCnt="21"/>
      <dgm:spPr/>
    </dgm:pt>
    <dgm:pt modelId="{F930A8BC-1CCE-4B03-AF8D-D42CCD84A9DE}" type="pres">
      <dgm:prSet presAssocID="{E176702F-6BE6-4348-AC5E-5706261477D7}" presName="chevron6" presStyleLbl="alignNode1" presStyleIdx="5" presStyleCnt="21"/>
      <dgm:spPr/>
    </dgm:pt>
    <dgm:pt modelId="{A9E8C0C5-AFA5-4DA6-8AB1-F68FE9C19919}" type="pres">
      <dgm:prSet presAssocID="{E176702F-6BE6-4348-AC5E-5706261477D7}" presName="chevron7" presStyleLbl="alignNode1" presStyleIdx="6" presStyleCnt="21"/>
      <dgm:spPr/>
    </dgm:pt>
    <dgm:pt modelId="{FFEB3BA5-F71E-4A44-ABD2-7BA8E182210C}" type="pres">
      <dgm:prSet presAssocID="{E176702F-6BE6-4348-AC5E-5706261477D7}" presName="childtext" presStyleLbl="solidFgAcc1" presStyleIdx="0" presStyleCnt="3">
        <dgm:presLayoutVars>
          <dgm:chMax/>
          <dgm:chPref val="0"/>
          <dgm:bulletEnabled val="1"/>
        </dgm:presLayoutVars>
      </dgm:prSet>
      <dgm:spPr/>
      <dgm:t>
        <a:bodyPr/>
        <a:lstStyle/>
        <a:p>
          <a:pPr rtl="1"/>
          <a:endParaRPr lang="ar-SA"/>
        </a:p>
      </dgm:t>
    </dgm:pt>
    <dgm:pt modelId="{5E2507ED-2747-4C8D-8FE6-C8ABAE8E4C07}" type="pres">
      <dgm:prSet presAssocID="{AE31D69D-E62D-4200-918B-6641ACE557A2}" presName="sibTrans" presStyleCnt="0"/>
      <dgm:spPr/>
    </dgm:pt>
    <dgm:pt modelId="{592A6834-6D39-49F1-BB01-E7D1033D0752}" type="pres">
      <dgm:prSet presAssocID="{CE456AD3-1F78-4210-B40C-7CDEE51E086E}" presName="parenttextcomposite" presStyleCnt="0"/>
      <dgm:spPr/>
    </dgm:pt>
    <dgm:pt modelId="{C4CFFBC5-92C1-4036-BBBD-7D50021DD752}" type="pres">
      <dgm:prSet presAssocID="{CE456AD3-1F78-4210-B40C-7CDEE51E086E}" presName="parenttext" presStyleLbl="revTx" presStyleIdx="1" presStyleCnt="3">
        <dgm:presLayoutVars>
          <dgm:chMax/>
          <dgm:chPref val="2"/>
          <dgm:bulletEnabled val="1"/>
        </dgm:presLayoutVars>
      </dgm:prSet>
      <dgm:spPr/>
      <dgm:t>
        <a:bodyPr/>
        <a:lstStyle/>
        <a:p>
          <a:pPr rtl="1"/>
          <a:endParaRPr lang="ar-SA"/>
        </a:p>
      </dgm:t>
    </dgm:pt>
    <dgm:pt modelId="{A57D5F16-4353-4E2A-9999-47ED1DA54A14}" type="pres">
      <dgm:prSet presAssocID="{CE456AD3-1F78-4210-B40C-7CDEE51E086E}" presName="composite" presStyleCnt="0"/>
      <dgm:spPr/>
    </dgm:pt>
    <dgm:pt modelId="{8F6DE296-745E-4C3E-9B7E-208C535AD426}" type="pres">
      <dgm:prSet presAssocID="{CE456AD3-1F78-4210-B40C-7CDEE51E086E}" presName="chevron1" presStyleLbl="alignNode1" presStyleIdx="7" presStyleCnt="21"/>
      <dgm:spPr/>
    </dgm:pt>
    <dgm:pt modelId="{3B8BFCBE-813D-4ECF-8583-7C4155F3A91B}" type="pres">
      <dgm:prSet presAssocID="{CE456AD3-1F78-4210-B40C-7CDEE51E086E}" presName="chevron2" presStyleLbl="alignNode1" presStyleIdx="8" presStyleCnt="21"/>
      <dgm:spPr/>
    </dgm:pt>
    <dgm:pt modelId="{02B3C122-85ED-4E58-B09B-61273D0CD7F3}" type="pres">
      <dgm:prSet presAssocID="{CE456AD3-1F78-4210-B40C-7CDEE51E086E}" presName="chevron3" presStyleLbl="alignNode1" presStyleIdx="9" presStyleCnt="21"/>
      <dgm:spPr/>
    </dgm:pt>
    <dgm:pt modelId="{A6139C33-46EF-4550-B4ED-7D7F1A237763}" type="pres">
      <dgm:prSet presAssocID="{CE456AD3-1F78-4210-B40C-7CDEE51E086E}" presName="chevron4" presStyleLbl="alignNode1" presStyleIdx="10" presStyleCnt="21"/>
      <dgm:spPr/>
    </dgm:pt>
    <dgm:pt modelId="{6ACE2D5B-AF33-4D0E-A432-92B317F88E1F}" type="pres">
      <dgm:prSet presAssocID="{CE456AD3-1F78-4210-B40C-7CDEE51E086E}" presName="chevron5" presStyleLbl="alignNode1" presStyleIdx="11" presStyleCnt="21"/>
      <dgm:spPr/>
    </dgm:pt>
    <dgm:pt modelId="{A593D660-4289-40EA-8289-862E7D542E95}" type="pres">
      <dgm:prSet presAssocID="{CE456AD3-1F78-4210-B40C-7CDEE51E086E}" presName="chevron6" presStyleLbl="alignNode1" presStyleIdx="12" presStyleCnt="21"/>
      <dgm:spPr/>
    </dgm:pt>
    <dgm:pt modelId="{863AE67C-4F4D-4D24-863D-4826FCFF29F5}" type="pres">
      <dgm:prSet presAssocID="{CE456AD3-1F78-4210-B40C-7CDEE51E086E}" presName="chevron7" presStyleLbl="alignNode1" presStyleIdx="13" presStyleCnt="21"/>
      <dgm:spPr/>
    </dgm:pt>
    <dgm:pt modelId="{D247291E-2A8E-4F04-9063-8199E937D99F}" type="pres">
      <dgm:prSet presAssocID="{CE456AD3-1F78-4210-B40C-7CDEE51E086E}" presName="childtext" presStyleLbl="solidFgAcc1" presStyleIdx="1" presStyleCnt="3">
        <dgm:presLayoutVars>
          <dgm:chMax/>
          <dgm:chPref val="0"/>
          <dgm:bulletEnabled val="1"/>
        </dgm:presLayoutVars>
      </dgm:prSet>
      <dgm:spPr/>
      <dgm:t>
        <a:bodyPr/>
        <a:lstStyle/>
        <a:p>
          <a:pPr rtl="1"/>
          <a:endParaRPr lang="ar-SA"/>
        </a:p>
      </dgm:t>
    </dgm:pt>
    <dgm:pt modelId="{9D7214EF-9BD0-4324-8BA4-6338426D5E27}" type="pres">
      <dgm:prSet presAssocID="{060697BD-D772-4679-B5C1-CF1D99E4244A}" presName="sibTrans" presStyleCnt="0"/>
      <dgm:spPr/>
    </dgm:pt>
    <dgm:pt modelId="{ED77F045-CBA6-4905-9261-F320C5E8B507}" type="pres">
      <dgm:prSet presAssocID="{255AD120-344A-4937-99F0-F1E392967C39}" presName="parenttextcomposite" presStyleCnt="0"/>
      <dgm:spPr/>
    </dgm:pt>
    <dgm:pt modelId="{5F8796A3-DC1A-46B8-8E70-C729ABA1F6DD}" type="pres">
      <dgm:prSet presAssocID="{255AD120-344A-4937-99F0-F1E392967C39}" presName="parenttext" presStyleLbl="revTx" presStyleIdx="2" presStyleCnt="3">
        <dgm:presLayoutVars>
          <dgm:chMax/>
          <dgm:chPref val="2"/>
          <dgm:bulletEnabled val="1"/>
        </dgm:presLayoutVars>
      </dgm:prSet>
      <dgm:spPr/>
      <dgm:t>
        <a:bodyPr/>
        <a:lstStyle/>
        <a:p>
          <a:pPr rtl="1"/>
          <a:endParaRPr lang="ar-SA"/>
        </a:p>
      </dgm:t>
    </dgm:pt>
    <dgm:pt modelId="{2B858946-4BB4-4BC1-BF8F-1994BB48035D}" type="pres">
      <dgm:prSet presAssocID="{255AD120-344A-4937-99F0-F1E392967C39}" presName="composite" presStyleCnt="0"/>
      <dgm:spPr/>
    </dgm:pt>
    <dgm:pt modelId="{AB4040F9-90AF-401C-A80F-4207623CFB9B}" type="pres">
      <dgm:prSet presAssocID="{255AD120-344A-4937-99F0-F1E392967C39}" presName="chevron1" presStyleLbl="alignNode1" presStyleIdx="14" presStyleCnt="21"/>
      <dgm:spPr/>
    </dgm:pt>
    <dgm:pt modelId="{4CD6829D-E804-4555-B279-CCF5663C4D54}" type="pres">
      <dgm:prSet presAssocID="{255AD120-344A-4937-99F0-F1E392967C39}" presName="chevron2" presStyleLbl="alignNode1" presStyleIdx="15" presStyleCnt="21"/>
      <dgm:spPr/>
    </dgm:pt>
    <dgm:pt modelId="{C988C7B2-A0FF-4DED-A5C9-316C6CB30D3A}" type="pres">
      <dgm:prSet presAssocID="{255AD120-344A-4937-99F0-F1E392967C39}" presName="chevron3" presStyleLbl="alignNode1" presStyleIdx="16" presStyleCnt="21"/>
      <dgm:spPr/>
    </dgm:pt>
    <dgm:pt modelId="{77CE8FFC-9F95-4D35-89D4-5D1F0AE2005A}" type="pres">
      <dgm:prSet presAssocID="{255AD120-344A-4937-99F0-F1E392967C39}" presName="chevron4" presStyleLbl="alignNode1" presStyleIdx="17" presStyleCnt="21"/>
      <dgm:spPr/>
    </dgm:pt>
    <dgm:pt modelId="{21D8A1BA-61A2-4CD2-8083-8FA820237940}" type="pres">
      <dgm:prSet presAssocID="{255AD120-344A-4937-99F0-F1E392967C39}" presName="chevron5" presStyleLbl="alignNode1" presStyleIdx="18" presStyleCnt="21"/>
      <dgm:spPr/>
    </dgm:pt>
    <dgm:pt modelId="{469EA9A9-BEC0-41A0-8F4D-6F81547991D1}" type="pres">
      <dgm:prSet presAssocID="{255AD120-344A-4937-99F0-F1E392967C39}" presName="chevron6" presStyleLbl="alignNode1" presStyleIdx="19" presStyleCnt="21"/>
      <dgm:spPr/>
    </dgm:pt>
    <dgm:pt modelId="{361231C3-8BE9-4DDB-92DF-127AE80CDB47}" type="pres">
      <dgm:prSet presAssocID="{255AD120-344A-4937-99F0-F1E392967C39}" presName="chevron7" presStyleLbl="alignNode1" presStyleIdx="20" presStyleCnt="21"/>
      <dgm:spPr/>
    </dgm:pt>
    <dgm:pt modelId="{2BCAD1CA-4A4E-422D-97A7-7955738E55E0}" type="pres">
      <dgm:prSet presAssocID="{255AD120-344A-4937-99F0-F1E392967C39}" presName="childtext" presStyleLbl="solidFgAcc1" presStyleIdx="2" presStyleCnt="3" custScaleY="192004">
        <dgm:presLayoutVars>
          <dgm:chMax/>
          <dgm:chPref val="0"/>
          <dgm:bulletEnabled val="1"/>
        </dgm:presLayoutVars>
      </dgm:prSet>
      <dgm:spPr/>
      <dgm:t>
        <a:bodyPr/>
        <a:lstStyle/>
        <a:p>
          <a:pPr rtl="1"/>
          <a:endParaRPr lang="ar-SA"/>
        </a:p>
      </dgm:t>
    </dgm:pt>
  </dgm:ptLst>
  <dgm:cxnLst>
    <dgm:cxn modelId="{44892F7C-DA16-4E6A-80A1-76CFAAD513C8}" type="presOf" srcId="{CE456AD3-1F78-4210-B40C-7CDEE51E086E}" destId="{C4CFFBC5-92C1-4036-BBBD-7D50021DD752}" srcOrd="0" destOrd="0" presId="urn:microsoft.com/office/officeart/2008/layout/VerticalAccentList"/>
    <dgm:cxn modelId="{40FABCD4-CBA4-4FD6-919A-68191CC5B2AB}" srcId="{492A8A8E-E8C4-4DEB-AC8D-5965A3874941}" destId="{CE456AD3-1F78-4210-B40C-7CDEE51E086E}" srcOrd="1" destOrd="0" parTransId="{7080917C-7CE8-4D29-B57C-7D3934F606B7}" sibTransId="{060697BD-D772-4679-B5C1-CF1D99E4244A}"/>
    <dgm:cxn modelId="{D2F0B3BC-EAF6-432F-BD0C-55EA6059AEFE}" type="presOf" srcId="{2EC76A3D-B13D-4155-AD87-D4ECF5E52EE0}" destId="{2BCAD1CA-4A4E-422D-97A7-7955738E55E0}" srcOrd="0" destOrd="0" presId="urn:microsoft.com/office/officeart/2008/layout/VerticalAccentList"/>
    <dgm:cxn modelId="{767A7022-F2FE-4E72-853A-703102FC0C78}" type="presOf" srcId="{492A8A8E-E8C4-4DEB-AC8D-5965A3874941}" destId="{95836B6B-4095-447A-93D5-0F1BDDDE3113}" srcOrd="0" destOrd="0" presId="urn:microsoft.com/office/officeart/2008/layout/VerticalAccentList"/>
    <dgm:cxn modelId="{71B2A74A-082C-4D96-9ABE-3638ED310A44}" srcId="{CE456AD3-1F78-4210-B40C-7CDEE51E086E}" destId="{23CD0A95-699C-4DE7-B80D-AD2552C23B2F}" srcOrd="0" destOrd="0" parTransId="{7EE8C74E-110B-4214-8CE5-2B58BD0D05CF}" sibTransId="{6CC0E209-2D3D-4D74-A2F5-BFE858008AF4}"/>
    <dgm:cxn modelId="{B8B9977C-D9C7-4258-93AE-EE2344D4881C}" type="presOf" srcId="{E176702F-6BE6-4348-AC5E-5706261477D7}" destId="{0845FCCF-7A76-4C31-90BA-FF05EEEDEBF6}" srcOrd="0" destOrd="0" presId="urn:microsoft.com/office/officeart/2008/layout/VerticalAccentList"/>
    <dgm:cxn modelId="{018AF342-24AE-45C2-BCC3-6E8C76AB2EEC}" type="presOf" srcId="{9B87CD32-81CF-4B3C-AD1B-48D4045EFEDA}" destId="{FFEB3BA5-F71E-4A44-ABD2-7BA8E182210C}" srcOrd="0" destOrd="0" presId="urn:microsoft.com/office/officeart/2008/layout/VerticalAccentList"/>
    <dgm:cxn modelId="{C90F8A3A-DBD4-4E9E-8B32-E5577E0A675D}" srcId="{492A8A8E-E8C4-4DEB-AC8D-5965A3874941}" destId="{255AD120-344A-4937-99F0-F1E392967C39}" srcOrd="2" destOrd="0" parTransId="{5BC513C0-5241-4C5A-A801-634E3F921B4F}" sibTransId="{03471DFF-5F25-464E-83F2-D08E817985A9}"/>
    <dgm:cxn modelId="{330BA8E7-B3C0-4D4D-B0E8-4ABBE18E5E12}" type="presOf" srcId="{255AD120-344A-4937-99F0-F1E392967C39}" destId="{5F8796A3-DC1A-46B8-8E70-C729ABA1F6DD}" srcOrd="0" destOrd="0" presId="urn:microsoft.com/office/officeart/2008/layout/VerticalAccentList"/>
    <dgm:cxn modelId="{3EB0DFB8-6501-4940-876B-499929E658F5}" srcId="{492A8A8E-E8C4-4DEB-AC8D-5965A3874941}" destId="{E176702F-6BE6-4348-AC5E-5706261477D7}" srcOrd="0" destOrd="0" parTransId="{F2BB942C-DE09-48C9-BA37-FF3D8B4407EF}" sibTransId="{AE31D69D-E62D-4200-918B-6641ACE557A2}"/>
    <dgm:cxn modelId="{82B2F959-9327-4DD9-A973-8C6AFB33AB22}" srcId="{255AD120-344A-4937-99F0-F1E392967C39}" destId="{2EC76A3D-B13D-4155-AD87-D4ECF5E52EE0}" srcOrd="0" destOrd="0" parTransId="{639178DE-84D9-4416-A54F-321E678E6973}" sibTransId="{4D3C45A7-D06B-44E6-B765-158B24B5D3C9}"/>
    <dgm:cxn modelId="{251C4F4E-50C0-4BC9-B275-FE093D22709C}" srcId="{E176702F-6BE6-4348-AC5E-5706261477D7}" destId="{9B87CD32-81CF-4B3C-AD1B-48D4045EFEDA}" srcOrd="0" destOrd="0" parTransId="{AB03CD78-6047-47B8-834B-7708E687D8F4}" sibTransId="{E782DF69-D747-4E8A-A6DB-CC8F8FAEDE20}"/>
    <dgm:cxn modelId="{FD8F91F8-71B9-48D1-B7E1-238984FFE3D7}" type="presOf" srcId="{23CD0A95-699C-4DE7-B80D-AD2552C23B2F}" destId="{D247291E-2A8E-4F04-9063-8199E937D99F}" srcOrd="0" destOrd="0" presId="urn:microsoft.com/office/officeart/2008/layout/VerticalAccentList"/>
    <dgm:cxn modelId="{72A222F5-D3E9-4601-A359-A1573D6DCF31}" type="presParOf" srcId="{95836B6B-4095-447A-93D5-0F1BDDDE3113}" destId="{43A03E59-9CB6-413C-AC59-A734DC171A44}" srcOrd="0" destOrd="0" presId="urn:microsoft.com/office/officeart/2008/layout/VerticalAccentList"/>
    <dgm:cxn modelId="{5D5DF6D8-D7E8-43BF-A1D2-12778595864B}" type="presParOf" srcId="{43A03E59-9CB6-413C-AC59-A734DC171A44}" destId="{0845FCCF-7A76-4C31-90BA-FF05EEEDEBF6}" srcOrd="0" destOrd="0" presId="urn:microsoft.com/office/officeart/2008/layout/VerticalAccentList"/>
    <dgm:cxn modelId="{F9BF35A6-200F-4BDB-9841-17D9D8B67F1E}" type="presParOf" srcId="{95836B6B-4095-447A-93D5-0F1BDDDE3113}" destId="{F91B1C40-CBEA-4073-BE91-730B0CF17396}" srcOrd="1" destOrd="0" presId="urn:microsoft.com/office/officeart/2008/layout/VerticalAccentList"/>
    <dgm:cxn modelId="{65F595A0-7440-4ED2-AFF5-012BD73FD73A}" type="presParOf" srcId="{F91B1C40-CBEA-4073-BE91-730B0CF17396}" destId="{278E806D-47FD-4D71-A6BC-ABF33FD87F0F}" srcOrd="0" destOrd="0" presId="urn:microsoft.com/office/officeart/2008/layout/VerticalAccentList"/>
    <dgm:cxn modelId="{83B18FD9-4055-4790-811B-88E140BDC921}" type="presParOf" srcId="{F91B1C40-CBEA-4073-BE91-730B0CF17396}" destId="{C6C13764-6F7E-4504-B128-843399F54272}" srcOrd="1" destOrd="0" presId="urn:microsoft.com/office/officeart/2008/layout/VerticalAccentList"/>
    <dgm:cxn modelId="{3254C4E7-B6FA-4504-88C1-BFCA7E26DDBD}" type="presParOf" srcId="{F91B1C40-CBEA-4073-BE91-730B0CF17396}" destId="{4C938BB9-F88E-4886-B0DC-1255B7D0452A}" srcOrd="2" destOrd="0" presId="urn:microsoft.com/office/officeart/2008/layout/VerticalAccentList"/>
    <dgm:cxn modelId="{ADE2F23C-A475-4CE7-9332-6031D40CF8BB}" type="presParOf" srcId="{F91B1C40-CBEA-4073-BE91-730B0CF17396}" destId="{04EBC7E0-0932-4867-9C63-A21A585CCE53}" srcOrd="3" destOrd="0" presId="urn:microsoft.com/office/officeart/2008/layout/VerticalAccentList"/>
    <dgm:cxn modelId="{F0F1AC1D-BD92-4CA2-9258-6ABF7178663F}" type="presParOf" srcId="{F91B1C40-CBEA-4073-BE91-730B0CF17396}" destId="{24DA4CFE-209F-4C2C-B81F-9AAC640DDCC0}" srcOrd="4" destOrd="0" presId="urn:microsoft.com/office/officeart/2008/layout/VerticalAccentList"/>
    <dgm:cxn modelId="{30C2D03E-EFAB-475F-A889-1BF076959386}" type="presParOf" srcId="{F91B1C40-CBEA-4073-BE91-730B0CF17396}" destId="{F930A8BC-1CCE-4B03-AF8D-D42CCD84A9DE}" srcOrd="5" destOrd="0" presId="urn:microsoft.com/office/officeart/2008/layout/VerticalAccentList"/>
    <dgm:cxn modelId="{3808D8E6-4174-43AF-A690-BBADCCB900D4}" type="presParOf" srcId="{F91B1C40-CBEA-4073-BE91-730B0CF17396}" destId="{A9E8C0C5-AFA5-4DA6-8AB1-F68FE9C19919}" srcOrd="6" destOrd="0" presId="urn:microsoft.com/office/officeart/2008/layout/VerticalAccentList"/>
    <dgm:cxn modelId="{7B6073E3-6082-40BB-B479-871CA4576965}" type="presParOf" srcId="{F91B1C40-CBEA-4073-BE91-730B0CF17396}" destId="{FFEB3BA5-F71E-4A44-ABD2-7BA8E182210C}" srcOrd="7" destOrd="0" presId="urn:microsoft.com/office/officeart/2008/layout/VerticalAccentList"/>
    <dgm:cxn modelId="{3EE1E34F-D4AF-403C-9B2A-980E0893F7B3}" type="presParOf" srcId="{95836B6B-4095-447A-93D5-0F1BDDDE3113}" destId="{5E2507ED-2747-4C8D-8FE6-C8ABAE8E4C07}" srcOrd="2" destOrd="0" presId="urn:microsoft.com/office/officeart/2008/layout/VerticalAccentList"/>
    <dgm:cxn modelId="{D6E77325-D31B-4A25-9C24-8BC229F08363}" type="presParOf" srcId="{95836B6B-4095-447A-93D5-0F1BDDDE3113}" destId="{592A6834-6D39-49F1-BB01-E7D1033D0752}" srcOrd="3" destOrd="0" presId="urn:microsoft.com/office/officeart/2008/layout/VerticalAccentList"/>
    <dgm:cxn modelId="{78CE6D9E-D34F-416A-9F95-1781A576D056}" type="presParOf" srcId="{592A6834-6D39-49F1-BB01-E7D1033D0752}" destId="{C4CFFBC5-92C1-4036-BBBD-7D50021DD752}" srcOrd="0" destOrd="0" presId="urn:microsoft.com/office/officeart/2008/layout/VerticalAccentList"/>
    <dgm:cxn modelId="{04172DAF-132C-4699-89B2-7894F27C4B64}" type="presParOf" srcId="{95836B6B-4095-447A-93D5-0F1BDDDE3113}" destId="{A57D5F16-4353-4E2A-9999-47ED1DA54A14}" srcOrd="4" destOrd="0" presId="urn:microsoft.com/office/officeart/2008/layout/VerticalAccentList"/>
    <dgm:cxn modelId="{2A3ED818-62B5-4BE5-B088-A19116AE5FEB}" type="presParOf" srcId="{A57D5F16-4353-4E2A-9999-47ED1DA54A14}" destId="{8F6DE296-745E-4C3E-9B7E-208C535AD426}" srcOrd="0" destOrd="0" presId="urn:microsoft.com/office/officeart/2008/layout/VerticalAccentList"/>
    <dgm:cxn modelId="{823839E3-F785-4F67-AA1E-01BAA4FFE399}" type="presParOf" srcId="{A57D5F16-4353-4E2A-9999-47ED1DA54A14}" destId="{3B8BFCBE-813D-4ECF-8583-7C4155F3A91B}" srcOrd="1" destOrd="0" presId="urn:microsoft.com/office/officeart/2008/layout/VerticalAccentList"/>
    <dgm:cxn modelId="{0C11BC52-788E-44D0-9765-FFC4BCF14320}" type="presParOf" srcId="{A57D5F16-4353-4E2A-9999-47ED1DA54A14}" destId="{02B3C122-85ED-4E58-B09B-61273D0CD7F3}" srcOrd="2" destOrd="0" presId="urn:microsoft.com/office/officeart/2008/layout/VerticalAccentList"/>
    <dgm:cxn modelId="{E711B18A-FDB9-4AAC-8BDC-447B13F9F0C4}" type="presParOf" srcId="{A57D5F16-4353-4E2A-9999-47ED1DA54A14}" destId="{A6139C33-46EF-4550-B4ED-7D7F1A237763}" srcOrd="3" destOrd="0" presId="urn:microsoft.com/office/officeart/2008/layout/VerticalAccentList"/>
    <dgm:cxn modelId="{9F316F49-11EF-4F2D-901C-0D04C1A380CC}" type="presParOf" srcId="{A57D5F16-4353-4E2A-9999-47ED1DA54A14}" destId="{6ACE2D5B-AF33-4D0E-A432-92B317F88E1F}" srcOrd="4" destOrd="0" presId="urn:microsoft.com/office/officeart/2008/layout/VerticalAccentList"/>
    <dgm:cxn modelId="{ED01D225-C88F-4FA9-A634-FD4DEC32B00D}" type="presParOf" srcId="{A57D5F16-4353-4E2A-9999-47ED1DA54A14}" destId="{A593D660-4289-40EA-8289-862E7D542E95}" srcOrd="5" destOrd="0" presId="urn:microsoft.com/office/officeart/2008/layout/VerticalAccentList"/>
    <dgm:cxn modelId="{1CF924BC-DB7B-4519-A151-B94BDE020551}" type="presParOf" srcId="{A57D5F16-4353-4E2A-9999-47ED1DA54A14}" destId="{863AE67C-4F4D-4D24-863D-4826FCFF29F5}" srcOrd="6" destOrd="0" presId="urn:microsoft.com/office/officeart/2008/layout/VerticalAccentList"/>
    <dgm:cxn modelId="{0B33A2CB-07AE-4639-AEFB-7CB9F27A120B}" type="presParOf" srcId="{A57D5F16-4353-4E2A-9999-47ED1DA54A14}" destId="{D247291E-2A8E-4F04-9063-8199E937D99F}" srcOrd="7" destOrd="0" presId="urn:microsoft.com/office/officeart/2008/layout/VerticalAccentList"/>
    <dgm:cxn modelId="{86921353-D18D-4086-88A8-9DA84FF05ADC}" type="presParOf" srcId="{95836B6B-4095-447A-93D5-0F1BDDDE3113}" destId="{9D7214EF-9BD0-4324-8BA4-6338426D5E27}" srcOrd="5" destOrd="0" presId="urn:microsoft.com/office/officeart/2008/layout/VerticalAccentList"/>
    <dgm:cxn modelId="{C39AE5FA-616E-409F-9504-D66B9D735121}" type="presParOf" srcId="{95836B6B-4095-447A-93D5-0F1BDDDE3113}" destId="{ED77F045-CBA6-4905-9261-F320C5E8B507}" srcOrd="6" destOrd="0" presId="urn:microsoft.com/office/officeart/2008/layout/VerticalAccentList"/>
    <dgm:cxn modelId="{E954D1D6-FC24-4CE8-A99C-163CB5A7358C}" type="presParOf" srcId="{ED77F045-CBA6-4905-9261-F320C5E8B507}" destId="{5F8796A3-DC1A-46B8-8E70-C729ABA1F6DD}" srcOrd="0" destOrd="0" presId="urn:microsoft.com/office/officeart/2008/layout/VerticalAccentList"/>
    <dgm:cxn modelId="{0E5D22D9-BA35-4319-B19D-A59909F0B09B}" type="presParOf" srcId="{95836B6B-4095-447A-93D5-0F1BDDDE3113}" destId="{2B858946-4BB4-4BC1-BF8F-1994BB48035D}" srcOrd="7" destOrd="0" presId="urn:microsoft.com/office/officeart/2008/layout/VerticalAccentList"/>
    <dgm:cxn modelId="{134DC360-159E-4C94-96EF-21B1997BA496}" type="presParOf" srcId="{2B858946-4BB4-4BC1-BF8F-1994BB48035D}" destId="{AB4040F9-90AF-401C-A80F-4207623CFB9B}" srcOrd="0" destOrd="0" presId="urn:microsoft.com/office/officeart/2008/layout/VerticalAccentList"/>
    <dgm:cxn modelId="{E71B35C2-75FC-4FB4-91B2-74ED38C6473C}" type="presParOf" srcId="{2B858946-4BB4-4BC1-BF8F-1994BB48035D}" destId="{4CD6829D-E804-4555-B279-CCF5663C4D54}" srcOrd="1" destOrd="0" presId="urn:microsoft.com/office/officeart/2008/layout/VerticalAccentList"/>
    <dgm:cxn modelId="{D0BDE57A-E018-4063-B9DC-999656ECFA62}" type="presParOf" srcId="{2B858946-4BB4-4BC1-BF8F-1994BB48035D}" destId="{C988C7B2-A0FF-4DED-A5C9-316C6CB30D3A}" srcOrd="2" destOrd="0" presId="urn:microsoft.com/office/officeart/2008/layout/VerticalAccentList"/>
    <dgm:cxn modelId="{96CE1A28-AE8B-4EDB-8E50-114076B67E1E}" type="presParOf" srcId="{2B858946-4BB4-4BC1-BF8F-1994BB48035D}" destId="{77CE8FFC-9F95-4D35-89D4-5D1F0AE2005A}" srcOrd="3" destOrd="0" presId="urn:microsoft.com/office/officeart/2008/layout/VerticalAccentList"/>
    <dgm:cxn modelId="{364DA42C-869D-4D24-8966-5C575519EA29}" type="presParOf" srcId="{2B858946-4BB4-4BC1-BF8F-1994BB48035D}" destId="{21D8A1BA-61A2-4CD2-8083-8FA820237940}" srcOrd="4" destOrd="0" presId="urn:microsoft.com/office/officeart/2008/layout/VerticalAccentList"/>
    <dgm:cxn modelId="{94D9ED53-E090-43A4-82B8-666287AB1E1A}" type="presParOf" srcId="{2B858946-4BB4-4BC1-BF8F-1994BB48035D}" destId="{469EA9A9-BEC0-41A0-8F4D-6F81547991D1}" srcOrd="5" destOrd="0" presId="urn:microsoft.com/office/officeart/2008/layout/VerticalAccentList"/>
    <dgm:cxn modelId="{BEC55A3E-F3D6-444F-B271-B7EAE2D9F4AC}" type="presParOf" srcId="{2B858946-4BB4-4BC1-BF8F-1994BB48035D}" destId="{361231C3-8BE9-4DDB-92DF-127AE80CDB47}" srcOrd="6" destOrd="0" presId="urn:microsoft.com/office/officeart/2008/layout/VerticalAccentList"/>
    <dgm:cxn modelId="{CBB06991-39E4-4909-B28D-C155510565A3}" type="presParOf" srcId="{2B858946-4BB4-4BC1-BF8F-1994BB48035D}" destId="{2BCAD1CA-4A4E-422D-97A7-7955738E55E0}" srcOrd="7" destOrd="0" presId="urn:microsoft.com/office/officeart/2008/layout/VerticalAccentList"/>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4330B53-263D-495C-91E8-971616DAC8DE}" type="doc">
      <dgm:prSet loTypeId="urn:microsoft.com/office/officeart/2008/layout/VerticalAccentList" loCatId="list" qsTypeId="urn:microsoft.com/office/officeart/2005/8/quickstyle/simple1" qsCatId="simple" csTypeId="urn:microsoft.com/office/officeart/2005/8/colors/accent1_2" csCatId="accent1" phldr="1"/>
      <dgm:spPr/>
      <dgm:t>
        <a:bodyPr/>
        <a:lstStyle/>
        <a:p>
          <a:pPr rtl="1"/>
          <a:endParaRPr lang="ar-SA"/>
        </a:p>
      </dgm:t>
    </dgm:pt>
    <dgm:pt modelId="{2FEE9508-BA94-4C04-A86B-52E850E22D96}">
      <dgm:prSet phldrT="[نص]" phldr="1"/>
      <dgm:spPr/>
      <dgm:t>
        <a:bodyPr/>
        <a:lstStyle/>
        <a:p>
          <a:pPr rtl="1"/>
          <a:endParaRPr lang="ar-SA"/>
        </a:p>
      </dgm:t>
    </dgm:pt>
    <dgm:pt modelId="{D935A166-881E-4BC6-A039-42F6D2686DE2}" type="parTrans" cxnId="{3E413EFF-876A-4F4B-B923-800C034C8375}">
      <dgm:prSet/>
      <dgm:spPr/>
      <dgm:t>
        <a:bodyPr/>
        <a:lstStyle/>
        <a:p>
          <a:pPr rtl="1"/>
          <a:endParaRPr lang="ar-SA"/>
        </a:p>
      </dgm:t>
    </dgm:pt>
    <dgm:pt modelId="{82BC506C-C599-4B5A-BA68-DE04362F2890}" type="sibTrans" cxnId="{3E413EFF-876A-4F4B-B923-800C034C8375}">
      <dgm:prSet/>
      <dgm:spPr/>
      <dgm:t>
        <a:bodyPr/>
        <a:lstStyle/>
        <a:p>
          <a:pPr rtl="1"/>
          <a:endParaRPr lang="ar-SA"/>
        </a:p>
      </dgm:t>
    </dgm:pt>
    <dgm:pt modelId="{9F81F737-D8BA-4C21-86C1-A28E7292379E}">
      <dgm:prSet phldrT="[نص]" phldr="1"/>
      <dgm:spPr/>
      <dgm:t>
        <a:bodyPr/>
        <a:lstStyle/>
        <a:p>
          <a:pPr rtl="1"/>
          <a:endParaRPr lang="ar-SA"/>
        </a:p>
      </dgm:t>
    </dgm:pt>
    <dgm:pt modelId="{3DC25144-4CE6-40F2-B5C4-353B6EA160EF}" type="parTrans" cxnId="{646DC07A-A7E3-4685-90A9-DF24AC1982DD}">
      <dgm:prSet/>
      <dgm:spPr/>
      <dgm:t>
        <a:bodyPr/>
        <a:lstStyle/>
        <a:p>
          <a:pPr rtl="1"/>
          <a:endParaRPr lang="ar-SA"/>
        </a:p>
      </dgm:t>
    </dgm:pt>
    <dgm:pt modelId="{E2B450A1-D0A1-46C7-9C17-C8B22D0BC1D6}" type="sibTrans" cxnId="{646DC07A-A7E3-4685-90A9-DF24AC1982DD}">
      <dgm:prSet/>
      <dgm:spPr/>
      <dgm:t>
        <a:bodyPr/>
        <a:lstStyle/>
        <a:p>
          <a:pPr rtl="1"/>
          <a:endParaRPr lang="ar-SA"/>
        </a:p>
      </dgm:t>
    </dgm:pt>
    <dgm:pt modelId="{69C17124-0350-4FFD-AC23-DD3A1CC13821}">
      <dgm:prSet phldrT="[نص]" custT="1"/>
      <dgm:spPr/>
      <dgm:t>
        <a:bodyPr/>
        <a:lstStyle/>
        <a:p>
          <a:pPr algn="just" rtl="1"/>
          <a:r>
            <a:rPr lang="ar-SA" sz="1800" dirty="0" smtClean="0">
              <a:latin typeface="Times New Roman" pitchFamily="18" charset="0"/>
              <a:cs typeface="Times New Roman" pitchFamily="18" charset="0"/>
            </a:rPr>
            <a:t>أن عملية التوجيه تتسم بالاتساع والشمول، فهي عبارة عن مجموع الخدمات التي تهدف إلى مساعدة الفرد على فهم ذاته ومشكلاته ،والاستفادة أيضاًمن إمكانات البيئة، وتحديد أهدافه بما يتفق مع هذه الإمكانات. أما العملية الإرشادية فهي عملية تفاعلية تنشأ بين شخصين (المرشد والمسترشد)، يقوم المرشد خلالها بمساعدة المسترشد على مواجهة مشكلة تعديل أو تغيير سلوكه، وتطوير أساليبه في التوافق مع الظروف المحيطة التي </a:t>
          </a:r>
          <a:r>
            <a:rPr lang="ar-SA" sz="1800" dirty="0" err="1" smtClean="0">
              <a:latin typeface="Times New Roman" pitchFamily="18" charset="0"/>
              <a:cs typeface="Times New Roman" pitchFamily="18" charset="0"/>
            </a:rPr>
            <a:t>يواجهها</a:t>
          </a:r>
          <a:r>
            <a:rPr lang="ar-SA" sz="1800" dirty="0" smtClean="0"/>
            <a:t>.  </a:t>
          </a:r>
          <a:endParaRPr lang="ar-SA" sz="1800" dirty="0"/>
        </a:p>
      </dgm:t>
    </dgm:pt>
    <dgm:pt modelId="{C8678D2C-E5BD-4FB0-9F5F-A4FCD43E3B3E}" type="parTrans" cxnId="{8AF54321-39BF-4D02-AA86-E01A6BBE3A26}">
      <dgm:prSet/>
      <dgm:spPr/>
      <dgm:t>
        <a:bodyPr/>
        <a:lstStyle/>
        <a:p>
          <a:pPr rtl="1"/>
          <a:endParaRPr lang="ar-SA"/>
        </a:p>
      </dgm:t>
    </dgm:pt>
    <dgm:pt modelId="{9895FCC7-6077-4597-A402-2EA173D1EEC5}" type="sibTrans" cxnId="{8AF54321-39BF-4D02-AA86-E01A6BBE3A26}">
      <dgm:prSet/>
      <dgm:spPr/>
      <dgm:t>
        <a:bodyPr/>
        <a:lstStyle/>
        <a:p>
          <a:pPr rtl="1"/>
          <a:endParaRPr lang="ar-SA"/>
        </a:p>
      </dgm:t>
    </dgm:pt>
    <dgm:pt modelId="{1363D3DC-9ADF-4C72-962A-85E344D9E549}">
      <dgm:prSet phldrT="[نص]" phldr="1"/>
      <dgm:spPr/>
      <dgm:t>
        <a:bodyPr/>
        <a:lstStyle/>
        <a:p>
          <a:pPr rtl="1"/>
          <a:endParaRPr lang="ar-SA"/>
        </a:p>
      </dgm:t>
    </dgm:pt>
    <dgm:pt modelId="{2F40DB54-0C3B-4E4C-86FC-BF8D24639249}" type="parTrans" cxnId="{D8990843-AED1-4561-B7B9-4AC8B4416601}">
      <dgm:prSet/>
      <dgm:spPr/>
      <dgm:t>
        <a:bodyPr/>
        <a:lstStyle/>
        <a:p>
          <a:pPr rtl="1"/>
          <a:endParaRPr lang="ar-SA"/>
        </a:p>
      </dgm:t>
    </dgm:pt>
    <dgm:pt modelId="{FF973E37-C5F7-48B0-B0EF-1BEFCA54B692}" type="sibTrans" cxnId="{D8990843-AED1-4561-B7B9-4AC8B4416601}">
      <dgm:prSet/>
      <dgm:spPr/>
      <dgm:t>
        <a:bodyPr/>
        <a:lstStyle/>
        <a:p>
          <a:pPr rtl="1"/>
          <a:endParaRPr lang="ar-SA"/>
        </a:p>
      </dgm:t>
    </dgm:pt>
    <dgm:pt modelId="{ED76D09C-A82F-40E8-95DF-E69F32E8ACE5}">
      <dgm:prSet phldrT="[نص]" custT="1"/>
      <dgm:spPr/>
      <dgm:t>
        <a:bodyPr/>
        <a:lstStyle/>
        <a:p>
          <a:pPr algn="just" rtl="1"/>
          <a:r>
            <a:rPr lang="ar-SA" sz="1800" dirty="0" smtClean="0">
              <a:latin typeface="Times New Roman" pitchFamily="18" charset="0"/>
              <a:cs typeface="Times New Roman" pitchFamily="18" charset="0"/>
            </a:rPr>
            <a:t>أما الإرشاد فهو الممارسة الفعلية ويمثل الجانب التطبيقي في مجال التوجيه، فهو يلي التوجيه، ويعد المرحلة النهائية لبرنامج التوجيه، ويمارس بشكل فردي أو جماعي حسب حالة المسترشد</a:t>
          </a:r>
        </a:p>
        <a:p>
          <a:pPr algn="just" rtl="1"/>
          <a:r>
            <a:rPr lang="ar-SA" sz="1800" dirty="0" smtClean="0">
              <a:solidFill>
                <a:schemeClr val="accent1">
                  <a:lumMod val="50000"/>
                </a:schemeClr>
              </a:solidFill>
              <a:latin typeface="Times New Roman" pitchFamily="18" charset="0"/>
              <a:cs typeface="Times New Roman" pitchFamily="18" charset="0"/>
            </a:rPr>
            <a:t>مثل: ( إرشاد المدخنين، إرشاد المتأخرين دراسياً، إرشاد المضطرين نفسيا، وإرشاد حالات سوء التوافق، والعادات الخاطئة)</a:t>
          </a:r>
          <a:endParaRPr lang="ar-SA" sz="1800" dirty="0">
            <a:solidFill>
              <a:schemeClr val="accent1">
                <a:lumMod val="50000"/>
              </a:schemeClr>
            </a:solidFill>
            <a:latin typeface="Times New Roman" pitchFamily="18" charset="0"/>
            <a:cs typeface="Times New Roman" pitchFamily="18" charset="0"/>
          </a:endParaRPr>
        </a:p>
      </dgm:t>
    </dgm:pt>
    <dgm:pt modelId="{5C6FE902-4901-483F-B945-E2BB64468296}" type="parTrans" cxnId="{1CAD064D-E5B2-4BA1-B383-C77D353489D0}">
      <dgm:prSet/>
      <dgm:spPr/>
      <dgm:t>
        <a:bodyPr/>
        <a:lstStyle/>
        <a:p>
          <a:pPr rtl="1"/>
          <a:endParaRPr lang="ar-SA"/>
        </a:p>
      </dgm:t>
    </dgm:pt>
    <dgm:pt modelId="{B1A68DD8-2430-42CC-816A-8762D8EEE5BE}" type="sibTrans" cxnId="{1CAD064D-E5B2-4BA1-B383-C77D353489D0}">
      <dgm:prSet/>
      <dgm:spPr/>
      <dgm:t>
        <a:bodyPr/>
        <a:lstStyle/>
        <a:p>
          <a:pPr rtl="1"/>
          <a:endParaRPr lang="ar-SA"/>
        </a:p>
      </dgm:t>
    </dgm:pt>
    <dgm:pt modelId="{D5345D47-CA2B-4BDF-8A4E-2C6367EBE141}">
      <dgm:prSet phldrT="[نص]" custT="1"/>
      <dgm:spPr/>
      <dgm:t>
        <a:bodyPr/>
        <a:lstStyle/>
        <a:p>
          <a:pPr algn="just" rtl="1"/>
          <a:r>
            <a:rPr lang="ar-SA" sz="1800" dirty="0" smtClean="0">
              <a:latin typeface="Times New Roman" pitchFamily="18" charset="0"/>
              <a:cs typeface="Times New Roman" pitchFamily="18" charset="0"/>
            </a:rPr>
            <a:t>فكل مدرس وإداري في المدرسة، يشترك بشكل اساسي في برنامج التوجيه في حين تبقى عملية الإرشاد من اختصاص المرشد النفسي </a:t>
          </a:r>
          <a:endParaRPr lang="ar-SA" sz="1800" dirty="0">
            <a:latin typeface="Times New Roman" pitchFamily="18" charset="0"/>
            <a:cs typeface="Times New Roman" pitchFamily="18" charset="0"/>
          </a:endParaRPr>
        </a:p>
      </dgm:t>
    </dgm:pt>
    <dgm:pt modelId="{64EF485F-DB87-47CB-9A2E-D7974F5BE1CF}" type="sibTrans" cxnId="{05E09104-28E7-4540-BDB1-3CD83A190ADF}">
      <dgm:prSet/>
      <dgm:spPr/>
      <dgm:t>
        <a:bodyPr/>
        <a:lstStyle/>
        <a:p>
          <a:pPr rtl="1"/>
          <a:endParaRPr lang="ar-SA"/>
        </a:p>
      </dgm:t>
    </dgm:pt>
    <dgm:pt modelId="{0C6C8559-6A1A-4BE3-A996-AD4C167B6A75}" type="parTrans" cxnId="{05E09104-28E7-4540-BDB1-3CD83A190ADF}">
      <dgm:prSet/>
      <dgm:spPr/>
      <dgm:t>
        <a:bodyPr/>
        <a:lstStyle/>
        <a:p>
          <a:pPr rtl="1"/>
          <a:endParaRPr lang="ar-SA"/>
        </a:p>
      </dgm:t>
    </dgm:pt>
    <dgm:pt modelId="{D52E8D58-107D-4FF2-BA57-6F86D59661D8}" type="pres">
      <dgm:prSet presAssocID="{14330B53-263D-495C-91E8-971616DAC8DE}" presName="Name0" presStyleCnt="0">
        <dgm:presLayoutVars>
          <dgm:chMax/>
          <dgm:chPref/>
          <dgm:dir/>
        </dgm:presLayoutVars>
      </dgm:prSet>
      <dgm:spPr/>
      <dgm:t>
        <a:bodyPr/>
        <a:lstStyle/>
        <a:p>
          <a:pPr rtl="1"/>
          <a:endParaRPr lang="ar-SA"/>
        </a:p>
      </dgm:t>
    </dgm:pt>
    <dgm:pt modelId="{7FE3F776-7B78-4856-B6D1-D9FBF78B0191}" type="pres">
      <dgm:prSet presAssocID="{2FEE9508-BA94-4C04-A86B-52E850E22D96}" presName="parenttextcomposite" presStyleCnt="0"/>
      <dgm:spPr/>
    </dgm:pt>
    <dgm:pt modelId="{B39C4E12-4184-4690-BFF4-D610A0C638E3}" type="pres">
      <dgm:prSet presAssocID="{2FEE9508-BA94-4C04-A86B-52E850E22D96}" presName="parenttext" presStyleLbl="revTx" presStyleIdx="0" presStyleCnt="3">
        <dgm:presLayoutVars>
          <dgm:chMax/>
          <dgm:chPref val="2"/>
          <dgm:bulletEnabled val="1"/>
        </dgm:presLayoutVars>
      </dgm:prSet>
      <dgm:spPr/>
      <dgm:t>
        <a:bodyPr/>
        <a:lstStyle/>
        <a:p>
          <a:pPr rtl="1"/>
          <a:endParaRPr lang="ar-SA"/>
        </a:p>
      </dgm:t>
    </dgm:pt>
    <dgm:pt modelId="{95F0608A-D3F8-4DCA-8B9C-33AF1F9A762D}" type="pres">
      <dgm:prSet presAssocID="{2FEE9508-BA94-4C04-A86B-52E850E22D96}" presName="composite" presStyleCnt="0"/>
      <dgm:spPr/>
    </dgm:pt>
    <dgm:pt modelId="{96771890-84BF-4DE2-BF63-45BC07525292}" type="pres">
      <dgm:prSet presAssocID="{2FEE9508-BA94-4C04-A86B-52E850E22D96}" presName="chevron1" presStyleLbl="alignNode1" presStyleIdx="0" presStyleCnt="21"/>
      <dgm:spPr/>
    </dgm:pt>
    <dgm:pt modelId="{B3F2C598-184E-4805-851A-F19580556471}" type="pres">
      <dgm:prSet presAssocID="{2FEE9508-BA94-4C04-A86B-52E850E22D96}" presName="chevron2" presStyleLbl="alignNode1" presStyleIdx="1" presStyleCnt="21"/>
      <dgm:spPr/>
    </dgm:pt>
    <dgm:pt modelId="{545884EC-E3EA-40DA-92EF-BECF2D87B4E4}" type="pres">
      <dgm:prSet presAssocID="{2FEE9508-BA94-4C04-A86B-52E850E22D96}" presName="chevron3" presStyleLbl="alignNode1" presStyleIdx="2" presStyleCnt="21"/>
      <dgm:spPr/>
    </dgm:pt>
    <dgm:pt modelId="{AC2A2840-A387-4A43-A1E3-15594CF0C24C}" type="pres">
      <dgm:prSet presAssocID="{2FEE9508-BA94-4C04-A86B-52E850E22D96}" presName="chevron4" presStyleLbl="alignNode1" presStyleIdx="3" presStyleCnt="21"/>
      <dgm:spPr/>
    </dgm:pt>
    <dgm:pt modelId="{328D4196-2970-4275-9C56-4BE4DE13EA43}" type="pres">
      <dgm:prSet presAssocID="{2FEE9508-BA94-4C04-A86B-52E850E22D96}" presName="chevron5" presStyleLbl="alignNode1" presStyleIdx="4" presStyleCnt="21"/>
      <dgm:spPr/>
    </dgm:pt>
    <dgm:pt modelId="{2A5EEC8F-A9AA-4DE4-8910-26F3903E4DF8}" type="pres">
      <dgm:prSet presAssocID="{2FEE9508-BA94-4C04-A86B-52E850E22D96}" presName="chevron6" presStyleLbl="alignNode1" presStyleIdx="5" presStyleCnt="21"/>
      <dgm:spPr/>
    </dgm:pt>
    <dgm:pt modelId="{B09FD965-8F66-48A7-80D8-B50DCCB6775C}" type="pres">
      <dgm:prSet presAssocID="{2FEE9508-BA94-4C04-A86B-52E850E22D96}" presName="chevron7" presStyleLbl="alignNode1" presStyleIdx="6" presStyleCnt="21"/>
      <dgm:spPr/>
    </dgm:pt>
    <dgm:pt modelId="{5EEFEA9F-03BC-4399-A431-C7CA20F50D2E}" type="pres">
      <dgm:prSet presAssocID="{2FEE9508-BA94-4C04-A86B-52E850E22D96}" presName="childtext" presStyleLbl="solidFgAcc1" presStyleIdx="0" presStyleCnt="3">
        <dgm:presLayoutVars>
          <dgm:chMax/>
          <dgm:chPref val="0"/>
          <dgm:bulletEnabled val="1"/>
        </dgm:presLayoutVars>
      </dgm:prSet>
      <dgm:spPr/>
      <dgm:t>
        <a:bodyPr/>
        <a:lstStyle/>
        <a:p>
          <a:pPr rtl="1"/>
          <a:endParaRPr lang="ar-SA"/>
        </a:p>
      </dgm:t>
    </dgm:pt>
    <dgm:pt modelId="{DBA9D3C6-A70B-454B-B9E9-50DC985DC667}" type="pres">
      <dgm:prSet presAssocID="{82BC506C-C599-4B5A-BA68-DE04362F2890}" presName="sibTrans" presStyleCnt="0"/>
      <dgm:spPr/>
    </dgm:pt>
    <dgm:pt modelId="{A0DDB9F9-6A5D-4020-BE54-594EAD4E2E93}" type="pres">
      <dgm:prSet presAssocID="{9F81F737-D8BA-4C21-86C1-A28E7292379E}" presName="parenttextcomposite" presStyleCnt="0"/>
      <dgm:spPr/>
    </dgm:pt>
    <dgm:pt modelId="{2A83E2BA-D3D9-422E-BCF3-B3C0EC631523}" type="pres">
      <dgm:prSet presAssocID="{9F81F737-D8BA-4C21-86C1-A28E7292379E}" presName="parenttext" presStyleLbl="revTx" presStyleIdx="1" presStyleCnt="3">
        <dgm:presLayoutVars>
          <dgm:chMax/>
          <dgm:chPref val="2"/>
          <dgm:bulletEnabled val="1"/>
        </dgm:presLayoutVars>
      </dgm:prSet>
      <dgm:spPr/>
      <dgm:t>
        <a:bodyPr/>
        <a:lstStyle/>
        <a:p>
          <a:pPr rtl="1"/>
          <a:endParaRPr lang="ar-SA"/>
        </a:p>
      </dgm:t>
    </dgm:pt>
    <dgm:pt modelId="{A0020E54-A003-4149-BB48-6F8CF369586E}" type="pres">
      <dgm:prSet presAssocID="{9F81F737-D8BA-4C21-86C1-A28E7292379E}" presName="composite" presStyleCnt="0"/>
      <dgm:spPr/>
    </dgm:pt>
    <dgm:pt modelId="{C500FE3F-FF71-4C54-AC88-AC9BF0A82B7E}" type="pres">
      <dgm:prSet presAssocID="{9F81F737-D8BA-4C21-86C1-A28E7292379E}" presName="chevron1" presStyleLbl="alignNode1" presStyleIdx="7" presStyleCnt="21"/>
      <dgm:spPr/>
    </dgm:pt>
    <dgm:pt modelId="{CC0BC366-5FBB-4F90-B560-160774E46659}" type="pres">
      <dgm:prSet presAssocID="{9F81F737-D8BA-4C21-86C1-A28E7292379E}" presName="chevron2" presStyleLbl="alignNode1" presStyleIdx="8" presStyleCnt="21"/>
      <dgm:spPr/>
    </dgm:pt>
    <dgm:pt modelId="{A9E39379-B59D-4D3C-8348-5C7E096B244A}" type="pres">
      <dgm:prSet presAssocID="{9F81F737-D8BA-4C21-86C1-A28E7292379E}" presName="chevron3" presStyleLbl="alignNode1" presStyleIdx="9" presStyleCnt="21"/>
      <dgm:spPr/>
    </dgm:pt>
    <dgm:pt modelId="{D699B254-A879-4A68-8A12-EA56A93DFB77}" type="pres">
      <dgm:prSet presAssocID="{9F81F737-D8BA-4C21-86C1-A28E7292379E}" presName="chevron4" presStyleLbl="alignNode1" presStyleIdx="10" presStyleCnt="21"/>
      <dgm:spPr/>
    </dgm:pt>
    <dgm:pt modelId="{A594EB5C-1D8E-4554-9D7D-0E34A28B9EFD}" type="pres">
      <dgm:prSet presAssocID="{9F81F737-D8BA-4C21-86C1-A28E7292379E}" presName="chevron5" presStyleLbl="alignNode1" presStyleIdx="11" presStyleCnt="21"/>
      <dgm:spPr/>
    </dgm:pt>
    <dgm:pt modelId="{3F787632-13B7-4527-BA1A-49ECD0FC380C}" type="pres">
      <dgm:prSet presAssocID="{9F81F737-D8BA-4C21-86C1-A28E7292379E}" presName="chevron6" presStyleLbl="alignNode1" presStyleIdx="12" presStyleCnt="21"/>
      <dgm:spPr/>
    </dgm:pt>
    <dgm:pt modelId="{D76D4D2E-4310-404C-8A45-00A9966AEDA3}" type="pres">
      <dgm:prSet presAssocID="{9F81F737-D8BA-4C21-86C1-A28E7292379E}" presName="chevron7" presStyleLbl="alignNode1" presStyleIdx="13" presStyleCnt="21"/>
      <dgm:spPr/>
    </dgm:pt>
    <dgm:pt modelId="{159B476E-18AB-4906-AF7A-9307E3A6AEAE}" type="pres">
      <dgm:prSet presAssocID="{9F81F737-D8BA-4C21-86C1-A28E7292379E}" presName="childtext" presStyleLbl="solidFgAcc1" presStyleIdx="1" presStyleCnt="3" custScaleY="241033">
        <dgm:presLayoutVars>
          <dgm:chMax/>
          <dgm:chPref val="0"/>
          <dgm:bulletEnabled val="1"/>
        </dgm:presLayoutVars>
      </dgm:prSet>
      <dgm:spPr/>
      <dgm:t>
        <a:bodyPr/>
        <a:lstStyle/>
        <a:p>
          <a:pPr rtl="1"/>
          <a:endParaRPr lang="ar-SA"/>
        </a:p>
      </dgm:t>
    </dgm:pt>
    <dgm:pt modelId="{45FD3C04-733B-431C-8560-935011E44CA7}" type="pres">
      <dgm:prSet presAssocID="{E2B450A1-D0A1-46C7-9C17-C8B22D0BC1D6}" presName="sibTrans" presStyleCnt="0"/>
      <dgm:spPr/>
    </dgm:pt>
    <dgm:pt modelId="{D94479A6-424D-4DA1-BF7C-51F6792016E4}" type="pres">
      <dgm:prSet presAssocID="{1363D3DC-9ADF-4C72-962A-85E344D9E549}" presName="parenttextcomposite" presStyleCnt="0"/>
      <dgm:spPr/>
    </dgm:pt>
    <dgm:pt modelId="{BF40C185-2FEF-4A86-92EE-332D72F500A5}" type="pres">
      <dgm:prSet presAssocID="{1363D3DC-9ADF-4C72-962A-85E344D9E549}" presName="parenttext" presStyleLbl="revTx" presStyleIdx="2" presStyleCnt="3">
        <dgm:presLayoutVars>
          <dgm:chMax/>
          <dgm:chPref val="2"/>
          <dgm:bulletEnabled val="1"/>
        </dgm:presLayoutVars>
      </dgm:prSet>
      <dgm:spPr/>
      <dgm:t>
        <a:bodyPr/>
        <a:lstStyle/>
        <a:p>
          <a:pPr rtl="1"/>
          <a:endParaRPr lang="ar-SA"/>
        </a:p>
      </dgm:t>
    </dgm:pt>
    <dgm:pt modelId="{90FB44E0-AF04-4CA6-A735-DF9750E39A86}" type="pres">
      <dgm:prSet presAssocID="{1363D3DC-9ADF-4C72-962A-85E344D9E549}" presName="composite" presStyleCnt="0"/>
      <dgm:spPr/>
    </dgm:pt>
    <dgm:pt modelId="{EAAB0953-B3B3-4A4D-8321-AED040E0CC5E}" type="pres">
      <dgm:prSet presAssocID="{1363D3DC-9ADF-4C72-962A-85E344D9E549}" presName="chevron1" presStyleLbl="alignNode1" presStyleIdx="14" presStyleCnt="21"/>
      <dgm:spPr/>
    </dgm:pt>
    <dgm:pt modelId="{7DC0D7BC-D7ED-46AA-AD6E-52A2EEF5AAA4}" type="pres">
      <dgm:prSet presAssocID="{1363D3DC-9ADF-4C72-962A-85E344D9E549}" presName="chevron2" presStyleLbl="alignNode1" presStyleIdx="15" presStyleCnt="21"/>
      <dgm:spPr/>
    </dgm:pt>
    <dgm:pt modelId="{42047920-580C-4EA0-8977-DF8C5272BCD2}" type="pres">
      <dgm:prSet presAssocID="{1363D3DC-9ADF-4C72-962A-85E344D9E549}" presName="chevron3" presStyleLbl="alignNode1" presStyleIdx="16" presStyleCnt="21"/>
      <dgm:spPr/>
    </dgm:pt>
    <dgm:pt modelId="{BB2063C5-6059-49E4-A937-860C25227F3C}" type="pres">
      <dgm:prSet presAssocID="{1363D3DC-9ADF-4C72-962A-85E344D9E549}" presName="chevron4" presStyleLbl="alignNode1" presStyleIdx="17" presStyleCnt="21"/>
      <dgm:spPr/>
    </dgm:pt>
    <dgm:pt modelId="{2B11E1B6-8400-4F0E-9104-31701DF2BF5F}" type="pres">
      <dgm:prSet presAssocID="{1363D3DC-9ADF-4C72-962A-85E344D9E549}" presName="chevron5" presStyleLbl="alignNode1" presStyleIdx="18" presStyleCnt="21"/>
      <dgm:spPr/>
    </dgm:pt>
    <dgm:pt modelId="{FB204752-3937-4C8E-B8B7-E0A3B9C40302}" type="pres">
      <dgm:prSet presAssocID="{1363D3DC-9ADF-4C72-962A-85E344D9E549}" presName="chevron6" presStyleLbl="alignNode1" presStyleIdx="19" presStyleCnt="21"/>
      <dgm:spPr/>
    </dgm:pt>
    <dgm:pt modelId="{13B58DF9-3AD2-4E20-8F1A-B85C930EEB5B}" type="pres">
      <dgm:prSet presAssocID="{1363D3DC-9ADF-4C72-962A-85E344D9E549}" presName="chevron7" presStyleLbl="alignNode1" presStyleIdx="20" presStyleCnt="21"/>
      <dgm:spPr/>
    </dgm:pt>
    <dgm:pt modelId="{2C412001-2F63-4F44-B4B9-48D579BB8BA2}" type="pres">
      <dgm:prSet presAssocID="{1363D3DC-9ADF-4C72-962A-85E344D9E549}" presName="childtext" presStyleLbl="solidFgAcc1" presStyleIdx="2" presStyleCnt="3" custScaleY="262843">
        <dgm:presLayoutVars>
          <dgm:chMax/>
          <dgm:chPref val="0"/>
          <dgm:bulletEnabled val="1"/>
        </dgm:presLayoutVars>
      </dgm:prSet>
      <dgm:spPr/>
      <dgm:t>
        <a:bodyPr/>
        <a:lstStyle/>
        <a:p>
          <a:pPr rtl="1"/>
          <a:endParaRPr lang="ar-SA"/>
        </a:p>
      </dgm:t>
    </dgm:pt>
  </dgm:ptLst>
  <dgm:cxnLst>
    <dgm:cxn modelId="{2D8A3A7C-FCE3-4B47-94C5-2D492C308774}" type="presOf" srcId="{1363D3DC-9ADF-4C72-962A-85E344D9E549}" destId="{BF40C185-2FEF-4A86-92EE-332D72F500A5}" srcOrd="0" destOrd="0" presId="urn:microsoft.com/office/officeart/2008/layout/VerticalAccentList"/>
    <dgm:cxn modelId="{8AF54321-39BF-4D02-AA86-E01A6BBE3A26}" srcId="{9F81F737-D8BA-4C21-86C1-A28E7292379E}" destId="{69C17124-0350-4FFD-AC23-DD3A1CC13821}" srcOrd="0" destOrd="0" parTransId="{C8678D2C-E5BD-4FB0-9F5F-A4FCD43E3B3E}" sibTransId="{9895FCC7-6077-4597-A402-2EA173D1EEC5}"/>
    <dgm:cxn modelId="{7E94BB2B-7A9F-4AAF-8EA0-4A131D44BF4A}" type="presOf" srcId="{2FEE9508-BA94-4C04-A86B-52E850E22D96}" destId="{B39C4E12-4184-4690-BFF4-D610A0C638E3}" srcOrd="0" destOrd="0" presId="urn:microsoft.com/office/officeart/2008/layout/VerticalAccentList"/>
    <dgm:cxn modelId="{D8990843-AED1-4561-B7B9-4AC8B4416601}" srcId="{14330B53-263D-495C-91E8-971616DAC8DE}" destId="{1363D3DC-9ADF-4C72-962A-85E344D9E549}" srcOrd="2" destOrd="0" parTransId="{2F40DB54-0C3B-4E4C-86FC-BF8D24639249}" sibTransId="{FF973E37-C5F7-48B0-B0EF-1BEFCA54B692}"/>
    <dgm:cxn modelId="{646DC07A-A7E3-4685-90A9-DF24AC1982DD}" srcId="{14330B53-263D-495C-91E8-971616DAC8DE}" destId="{9F81F737-D8BA-4C21-86C1-A28E7292379E}" srcOrd="1" destOrd="0" parTransId="{3DC25144-4CE6-40F2-B5C4-353B6EA160EF}" sibTransId="{E2B450A1-D0A1-46C7-9C17-C8B22D0BC1D6}"/>
    <dgm:cxn modelId="{3E413EFF-876A-4F4B-B923-800C034C8375}" srcId="{14330B53-263D-495C-91E8-971616DAC8DE}" destId="{2FEE9508-BA94-4C04-A86B-52E850E22D96}" srcOrd="0" destOrd="0" parTransId="{D935A166-881E-4BC6-A039-42F6D2686DE2}" sibTransId="{82BC506C-C599-4B5A-BA68-DE04362F2890}"/>
    <dgm:cxn modelId="{1CAD064D-E5B2-4BA1-B383-C77D353489D0}" srcId="{1363D3DC-9ADF-4C72-962A-85E344D9E549}" destId="{ED76D09C-A82F-40E8-95DF-E69F32E8ACE5}" srcOrd="0" destOrd="0" parTransId="{5C6FE902-4901-483F-B945-E2BB64468296}" sibTransId="{B1A68DD8-2430-42CC-816A-8762D8EEE5BE}"/>
    <dgm:cxn modelId="{05E09104-28E7-4540-BDB1-3CD83A190ADF}" srcId="{2FEE9508-BA94-4C04-A86B-52E850E22D96}" destId="{D5345D47-CA2B-4BDF-8A4E-2C6367EBE141}" srcOrd="0" destOrd="0" parTransId="{0C6C8559-6A1A-4BE3-A996-AD4C167B6A75}" sibTransId="{64EF485F-DB87-47CB-9A2E-D7974F5BE1CF}"/>
    <dgm:cxn modelId="{8EBF3CC5-BA79-4A04-992E-4728A7AA8E2E}" type="presOf" srcId="{ED76D09C-A82F-40E8-95DF-E69F32E8ACE5}" destId="{2C412001-2F63-4F44-B4B9-48D579BB8BA2}" srcOrd="0" destOrd="0" presId="urn:microsoft.com/office/officeart/2008/layout/VerticalAccentList"/>
    <dgm:cxn modelId="{6203261F-DAFC-4D5D-86ED-B4C12072F645}" type="presOf" srcId="{D5345D47-CA2B-4BDF-8A4E-2C6367EBE141}" destId="{5EEFEA9F-03BC-4399-A431-C7CA20F50D2E}" srcOrd="0" destOrd="0" presId="urn:microsoft.com/office/officeart/2008/layout/VerticalAccentList"/>
    <dgm:cxn modelId="{584A09EA-45FB-48EB-A6BA-938FFB87DA98}" type="presOf" srcId="{14330B53-263D-495C-91E8-971616DAC8DE}" destId="{D52E8D58-107D-4FF2-BA57-6F86D59661D8}" srcOrd="0" destOrd="0" presId="urn:microsoft.com/office/officeart/2008/layout/VerticalAccentList"/>
    <dgm:cxn modelId="{101DCE3A-E40A-44F2-9A58-E1998002D574}" type="presOf" srcId="{9F81F737-D8BA-4C21-86C1-A28E7292379E}" destId="{2A83E2BA-D3D9-422E-BCF3-B3C0EC631523}" srcOrd="0" destOrd="0" presId="urn:microsoft.com/office/officeart/2008/layout/VerticalAccentList"/>
    <dgm:cxn modelId="{42E0B52E-A0A2-44C1-8372-9E9A41962C6F}" type="presOf" srcId="{69C17124-0350-4FFD-AC23-DD3A1CC13821}" destId="{159B476E-18AB-4906-AF7A-9307E3A6AEAE}" srcOrd="0" destOrd="0" presId="urn:microsoft.com/office/officeart/2008/layout/VerticalAccentList"/>
    <dgm:cxn modelId="{0DB781B2-403E-4A92-8934-39CAFB502113}" type="presParOf" srcId="{D52E8D58-107D-4FF2-BA57-6F86D59661D8}" destId="{7FE3F776-7B78-4856-B6D1-D9FBF78B0191}" srcOrd="0" destOrd="0" presId="urn:microsoft.com/office/officeart/2008/layout/VerticalAccentList"/>
    <dgm:cxn modelId="{DD3FB442-4B71-4941-94D8-DBBB9CB77C50}" type="presParOf" srcId="{7FE3F776-7B78-4856-B6D1-D9FBF78B0191}" destId="{B39C4E12-4184-4690-BFF4-D610A0C638E3}" srcOrd="0" destOrd="0" presId="urn:microsoft.com/office/officeart/2008/layout/VerticalAccentList"/>
    <dgm:cxn modelId="{F4782A20-C44C-44BF-96FE-B4AEF0676097}" type="presParOf" srcId="{D52E8D58-107D-4FF2-BA57-6F86D59661D8}" destId="{95F0608A-D3F8-4DCA-8B9C-33AF1F9A762D}" srcOrd="1" destOrd="0" presId="urn:microsoft.com/office/officeart/2008/layout/VerticalAccentList"/>
    <dgm:cxn modelId="{CEDC1CC7-84DD-4B69-853F-6A649DDC2F5F}" type="presParOf" srcId="{95F0608A-D3F8-4DCA-8B9C-33AF1F9A762D}" destId="{96771890-84BF-4DE2-BF63-45BC07525292}" srcOrd="0" destOrd="0" presId="urn:microsoft.com/office/officeart/2008/layout/VerticalAccentList"/>
    <dgm:cxn modelId="{FA002A36-CA42-44C4-9A5A-9B1DFFC94202}" type="presParOf" srcId="{95F0608A-D3F8-4DCA-8B9C-33AF1F9A762D}" destId="{B3F2C598-184E-4805-851A-F19580556471}" srcOrd="1" destOrd="0" presId="urn:microsoft.com/office/officeart/2008/layout/VerticalAccentList"/>
    <dgm:cxn modelId="{35560457-8F36-4778-A832-8C4128211760}" type="presParOf" srcId="{95F0608A-D3F8-4DCA-8B9C-33AF1F9A762D}" destId="{545884EC-E3EA-40DA-92EF-BECF2D87B4E4}" srcOrd="2" destOrd="0" presId="urn:microsoft.com/office/officeart/2008/layout/VerticalAccentList"/>
    <dgm:cxn modelId="{E305C948-05B8-4EE7-8118-8E46A149CA43}" type="presParOf" srcId="{95F0608A-D3F8-4DCA-8B9C-33AF1F9A762D}" destId="{AC2A2840-A387-4A43-A1E3-15594CF0C24C}" srcOrd="3" destOrd="0" presId="urn:microsoft.com/office/officeart/2008/layout/VerticalAccentList"/>
    <dgm:cxn modelId="{B3B16C69-7804-4817-8A37-6812099EB6CD}" type="presParOf" srcId="{95F0608A-D3F8-4DCA-8B9C-33AF1F9A762D}" destId="{328D4196-2970-4275-9C56-4BE4DE13EA43}" srcOrd="4" destOrd="0" presId="urn:microsoft.com/office/officeart/2008/layout/VerticalAccentList"/>
    <dgm:cxn modelId="{2069D759-CB05-41A7-98F2-822EA6F3B1A7}" type="presParOf" srcId="{95F0608A-D3F8-4DCA-8B9C-33AF1F9A762D}" destId="{2A5EEC8F-A9AA-4DE4-8910-26F3903E4DF8}" srcOrd="5" destOrd="0" presId="urn:microsoft.com/office/officeart/2008/layout/VerticalAccentList"/>
    <dgm:cxn modelId="{98BBFD54-FFF5-4C59-8F0A-83502CF1A8D8}" type="presParOf" srcId="{95F0608A-D3F8-4DCA-8B9C-33AF1F9A762D}" destId="{B09FD965-8F66-48A7-80D8-B50DCCB6775C}" srcOrd="6" destOrd="0" presId="urn:microsoft.com/office/officeart/2008/layout/VerticalAccentList"/>
    <dgm:cxn modelId="{BDA5110A-19FB-4C08-BB8A-580483DDB7DB}" type="presParOf" srcId="{95F0608A-D3F8-4DCA-8B9C-33AF1F9A762D}" destId="{5EEFEA9F-03BC-4399-A431-C7CA20F50D2E}" srcOrd="7" destOrd="0" presId="urn:microsoft.com/office/officeart/2008/layout/VerticalAccentList"/>
    <dgm:cxn modelId="{966C3165-B070-4E40-BC99-4A96FDBC5B9B}" type="presParOf" srcId="{D52E8D58-107D-4FF2-BA57-6F86D59661D8}" destId="{DBA9D3C6-A70B-454B-B9E9-50DC985DC667}" srcOrd="2" destOrd="0" presId="urn:microsoft.com/office/officeart/2008/layout/VerticalAccentList"/>
    <dgm:cxn modelId="{068711F7-177A-4DB1-8142-341CD509D89D}" type="presParOf" srcId="{D52E8D58-107D-4FF2-BA57-6F86D59661D8}" destId="{A0DDB9F9-6A5D-4020-BE54-594EAD4E2E93}" srcOrd="3" destOrd="0" presId="urn:microsoft.com/office/officeart/2008/layout/VerticalAccentList"/>
    <dgm:cxn modelId="{192F6AC6-BA46-4F3B-A932-58B6733ACED6}" type="presParOf" srcId="{A0DDB9F9-6A5D-4020-BE54-594EAD4E2E93}" destId="{2A83E2BA-D3D9-422E-BCF3-B3C0EC631523}" srcOrd="0" destOrd="0" presId="urn:microsoft.com/office/officeart/2008/layout/VerticalAccentList"/>
    <dgm:cxn modelId="{EF24EF11-5BA0-4908-852A-7E857466ECFF}" type="presParOf" srcId="{D52E8D58-107D-4FF2-BA57-6F86D59661D8}" destId="{A0020E54-A003-4149-BB48-6F8CF369586E}" srcOrd="4" destOrd="0" presId="urn:microsoft.com/office/officeart/2008/layout/VerticalAccentList"/>
    <dgm:cxn modelId="{E2170C80-8806-4DA9-BFAC-52A2E53F82D2}" type="presParOf" srcId="{A0020E54-A003-4149-BB48-6F8CF369586E}" destId="{C500FE3F-FF71-4C54-AC88-AC9BF0A82B7E}" srcOrd="0" destOrd="0" presId="urn:microsoft.com/office/officeart/2008/layout/VerticalAccentList"/>
    <dgm:cxn modelId="{1CCC7EFD-02CC-4395-9D46-544D2E499222}" type="presParOf" srcId="{A0020E54-A003-4149-BB48-6F8CF369586E}" destId="{CC0BC366-5FBB-4F90-B560-160774E46659}" srcOrd="1" destOrd="0" presId="urn:microsoft.com/office/officeart/2008/layout/VerticalAccentList"/>
    <dgm:cxn modelId="{38924804-DA63-4504-9B3B-5504DA23D0BC}" type="presParOf" srcId="{A0020E54-A003-4149-BB48-6F8CF369586E}" destId="{A9E39379-B59D-4D3C-8348-5C7E096B244A}" srcOrd="2" destOrd="0" presId="urn:microsoft.com/office/officeart/2008/layout/VerticalAccentList"/>
    <dgm:cxn modelId="{4DDA27D8-8D93-4B2A-94B4-7E7FD5FE4C39}" type="presParOf" srcId="{A0020E54-A003-4149-BB48-6F8CF369586E}" destId="{D699B254-A879-4A68-8A12-EA56A93DFB77}" srcOrd="3" destOrd="0" presId="urn:microsoft.com/office/officeart/2008/layout/VerticalAccentList"/>
    <dgm:cxn modelId="{4F5482BF-70B1-4E0C-95FA-E57C85AD000D}" type="presParOf" srcId="{A0020E54-A003-4149-BB48-6F8CF369586E}" destId="{A594EB5C-1D8E-4554-9D7D-0E34A28B9EFD}" srcOrd="4" destOrd="0" presId="urn:microsoft.com/office/officeart/2008/layout/VerticalAccentList"/>
    <dgm:cxn modelId="{41B7629C-5351-4743-A40D-29C256B64550}" type="presParOf" srcId="{A0020E54-A003-4149-BB48-6F8CF369586E}" destId="{3F787632-13B7-4527-BA1A-49ECD0FC380C}" srcOrd="5" destOrd="0" presId="urn:microsoft.com/office/officeart/2008/layout/VerticalAccentList"/>
    <dgm:cxn modelId="{506D7880-539E-44E9-B9F2-489F79AED4F9}" type="presParOf" srcId="{A0020E54-A003-4149-BB48-6F8CF369586E}" destId="{D76D4D2E-4310-404C-8A45-00A9966AEDA3}" srcOrd="6" destOrd="0" presId="urn:microsoft.com/office/officeart/2008/layout/VerticalAccentList"/>
    <dgm:cxn modelId="{FA74B5DF-6CDD-4965-BF91-C7012DFDB70F}" type="presParOf" srcId="{A0020E54-A003-4149-BB48-6F8CF369586E}" destId="{159B476E-18AB-4906-AF7A-9307E3A6AEAE}" srcOrd="7" destOrd="0" presId="urn:microsoft.com/office/officeart/2008/layout/VerticalAccentList"/>
    <dgm:cxn modelId="{0951DC89-422B-42B6-9E66-5DED456A2C17}" type="presParOf" srcId="{D52E8D58-107D-4FF2-BA57-6F86D59661D8}" destId="{45FD3C04-733B-431C-8560-935011E44CA7}" srcOrd="5" destOrd="0" presId="urn:microsoft.com/office/officeart/2008/layout/VerticalAccentList"/>
    <dgm:cxn modelId="{7A3B5880-D061-4A8F-B364-EF3FF88B0142}" type="presParOf" srcId="{D52E8D58-107D-4FF2-BA57-6F86D59661D8}" destId="{D94479A6-424D-4DA1-BF7C-51F6792016E4}" srcOrd="6" destOrd="0" presId="urn:microsoft.com/office/officeart/2008/layout/VerticalAccentList"/>
    <dgm:cxn modelId="{F0B954EB-67F9-443F-963D-50AF9CE3A064}" type="presParOf" srcId="{D94479A6-424D-4DA1-BF7C-51F6792016E4}" destId="{BF40C185-2FEF-4A86-92EE-332D72F500A5}" srcOrd="0" destOrd="0" presId="urn:microsoft.com/office/officeart/2008/layout/VerticalAccentList"/>
    <dgm:cxn modelId="{7F78F707-4A56-42DC-8B56-1A014DFFC5A1}" type="presParOf" srcId="{D52E8D58-107D-4FF2-BA57-6F86D59661D8}" destId="{90FB44E0-AF04-4CA6-A735-DF9750E39A86}" srcOrd="7" destOrd="0" presId="urn:microsoft.com/office/officeart/2008/layout/VerticalAccentList"/>
    <dgm:cxn modelId="{42910A7C-71A1-47C1-9EFE-D6DEBF6DA7B9}" type="presParOf" srcId="{90FB44E0-AF04-4CA6-A735-DF9750E39A86}" destId="{EAAB0953-B3B3-4A4D-8321-AED040E0CC5E}" srcOrd="0" destOrd="0" presId="urn:microsoft.com/office/officeart/2008/layout/VerticalAccentList"/>
    <dgm:cxn modelId="{F4ACF3B3-760D-4EF1-BF0E-1700F6A4A3D3}" type="presParOf" srcId="{90FB44E0-AF04-4CA6-A735-DF9750E39A86}" destId="{7DC0D7BC-D7ED-46AA-AD6E-52A2EEF5AAA4}" srcOrd="1" destOrd="0" presId="urn:microsoft.com/office/officeart/2008/layout/VerticalAccentList"/>
    <dgm:cxn modelId="{E87AF4DC-621A-4C68-B1E9-86F13907D93C}" type="presParOf" srcId="{90FB44E0-AF04-4CA6-A735-DF9750E39A86}" destId="{42047920-580C-4EA0-8977-DF8C5272BCD2}" srcOrd="2" destOrd="0" presId="urn:microsoft.com/office/officeart/2008/layout/VerticalAccentList"/>
    <dgm:cxn modelId="{D90114AB-C938-4422-A9D5-278FBE7B2029}" type="presParOf" srcId="{90FB44E0-AF04-4CA6-A735-DF9750E39A86}" destId="{BB2063C5-6059-49E4-A937-860C25227F3C}" srcOrd="3" destOrd="0" presId="urn:microsoft.com/office/officeart/2008/layout/VerticalAccentList"/>
    <dgm:cxn modelId="{A6505803-F28B-4ABD-8960-82312EC06403}" type="presParOf" srcId="{90FB44E0-AF04-4CA6-A735-DF9750E39A86}" destId="{2B11E1B6-8400-4F0E-9104-31701DF2BF5F}" srcOrd="4" destOrd="0" presId="urn:microsoft.com/office/officeart/2008/layout/VerticalAccentList"/>
    <dgm:cxn modelId="{65219CC5-72AC-4FDD-BA3F-81B4C783464F}" type="presParOf" srcId="{90FB44E0-AF04-4CA6-A735-DF9750E39A86}" destId="{FB204752-3937-4C8E-B8B7-E0A3B9C40302}" srcOrd="5" destOrd="0" presId="urn:microsoft.com/office/officeart/2008/layout/VerticalAccentList"/>
    <dgm:cxn modelId="{D94DBA2A-C8D8-4F91-B425-68E02874840A}" type="presParOf" srcId="{90FB44E0-AF04-4CA6-A735-DF9750E39A86}" destId="{13B58DF9-3AD2-4E20-8F1A-B85C930EEB5B}" srcOrd="6" destOrd="0" presId="urn:microsoft.com/office/officeart/2008/layout/VerticalAccentList"/>
    <dgm:cxn modelId="{0C6FEC1D-BAFB-4409-AF25-55B80131928F}" type="presParOf" srcId="{90FB44E0-AF04-4CA6-A735-DF9750E39A86}" destId="{2C412001-2F63-4F44-B4B9-48D579BB8BA2}" srcOrd="7" destOrd="0" presId="urn:microsoft.com/office/officeart/2008/layout/VerticalAccentList"/>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2706F65-C1BE-4267-97EC-9FD145303DB1}" type="doc">
      <dgm:prSet loTypeId="urn:microsoft.com/office/officeart/2008/layout/PictureStrips" loCatId="list" qsTypeId="urn:microsoft.com/office/officeart/2005/8/quickstyle/simple1" qsCatId="simple" csTypeId="urn:microsoft.com/office/officeart/2005/8/colors/accent1_2" csCatId="accent1" phldr="1"/>
      <dgm:spPr/>
      <dgm:t>
        <a:bodyPr/>
        <a:lstStyle/>
        <a:p>
          <a:pPr rtl="1"/>
          <a:endParaRPr lang="ar-SA"/>
        </a:p>
      </dgm:t>
    </dgm:pt>
    <dgm:pt modelId="{16542CE4-5D4B-4258-AC32-2198983F682F}">
      <dgm:prSet/>
      <dgm:spPr/>
      <dgm:t>
        <a:bodyPr/>
        <a:lstStyle/>
        <a:p>
          <a:pPr rtl="1"/>
          <a:r>
            <a:rPr lang="ar-SA" smtClean="0"/>
            <a:t>1- </a:t>
          </a:r>
          <a:r>
            <a:rPr lang="ar-SA" smtClean="0">
              <a:solidFill>
                <a:schemeClr val="bg1"/>
              </a:solidFill>
              <a:latin typeface="Times New Roman" pitchFamily="18" charset="0"/>
              <a:cs typeface="Times New Roman" pitchFamily="18" charset="0"/>
            </a:rPr>
            <a:t>ضغوطات الحياة في العصر الحاضر.</a:t>
          </a:r>
          <a:endParaRPr lang="ar-SA" dirty="0" smtClean="0">
            <a:solidFill>
              <a:schemeClr val="bg1"/>
            </a:solidFill>
            <a:latin typeface="Times New Roman" pitchFamily="18" charset="0"/>
            <a:cs typeface="Times New Roman" pitchFamily="18" charset="0"/>
          </a:endParaRPr>
        </a:p>
      </dgm:t>
    </dgm:pt>
    <dgm:pt modelId="{61DDC49E-D673-4C46-801F-819346AC71B2}" type="parTrans" cxnId="{A7219FAB-032B-43C9-84F5-7590161AFDE1}">
      <dgm:prSet/>
      <dgm:spPr/>
      <dgm:t>
        <a:bodyPr/>
        <a:lstStyle/>
        <a:p>
          <a:pPr rtl="1"/>
          <a:endParaRPr lang="ar-SA"/>
        </a:p>
      </dgm:t>
    </dgm:pt>
    <dgm:pt modelId="{FBD96A1A-7462-4B48-9946-0F5DDCBB9408}" type="sibTrans" cxnId="{A7219FAB-032B-43C9-84F5-7590161AFDE1}">
      <dgm:prSet/>
      <dgm:spPr/>
      <dgm:t>
        <a:bodyPr/>
        <a:lstStyle/>
        <a:p>
          <a:pPr rtl="1"/>
          <a:endParaRPr lang="ar-SA"/>
        </a:p>
      </dgm:t>
    </dgm:pt>
    <dgm:pt modelId="{A1474F15-1653-42B7-90EC-64F0CE7547E7}">
      <dgm:prSet/>
      <dgm:spPr/>
      <dgm:t>
        <a:bodyPr/>
        <a:lstStyle/>
        <a:p>
          <a:pPr rtl="1"/>
          <a:r>
            <a:rPr lang="ar-SA" smtClean="0">
              <a:latin typeface="Times New Roman" pitchFamily="18" charset="0"/>
              <a:cs typeface="Times New Roman" pitchFamily="18" charset="0"/>
            </a:rPr>
            <a:t>2-</a:t>
          </a:r>
          <a:r>
            <a:rPr lang="ar-SA" smtClean="0">
              <a:solidFill>
                <a:schemeClr val="bg1"/>
              </a:solidFill>
              <a:latin typeface="Times New Roman" pitchFamily="18" charset="0"/>
              <a:cs typeface="Times New Roman" pitchFamily="18" charset="0"/>
            </a:rPr>
            <a:t> سوء استخدام أوقات الفراغ عند الشباب.</a:t>
          </a:r>
          <a:endParaRPr lang="ar-SA" dirty="0" smtClean="0">
            <a:solidFill>
              <a:schemeClr val="bg1"/>
            </a:solidFill>
            <a:latin typeface="Times New Roman" pitchFamily="18" charset="0"/>
            <a:cs typeface="Times New Roman" pitchFamily="18" charset="0"/>
          </a:endParaRPr>
        </a:p>
      </dgm:t>
    </dgm:pt>
    <dgm:pt modelId="{E9A093C4-8CDC-42F1-B578-B48C0ABE59D0}" type="parTrans" cxnId="{B7FBCBD1-75A4-4EDD-A099-8E3A188FFC25}">
      <dgm:prSet/>
      <dgm:spPr/>
      <dgm:t>
        <a:bodyPr/>
        <a:lstStyle/>
        <a:p>
          <a:pPr rtl="1"/>
          <a:endParaRPr lang="ar-SA"/>
        </a:p>
      </dgm:t>
    </dgm:pt>
    <dgm:pt modelId="{3E26F5F2-F6C6-4D3B-B029-534C05C3805E}" type="sibTrans" cxnId="{B7FBCBD1-75A4-4EDD-A099-8E3A188FFC25}">
      <dgm:prSet/>
      <dgm:spPr/>
      <dgm:t>
        <a:bodyPr/>
        <a:lstStyle/>
        <a:p>
          <a:pPr rtl="1"/>
          <a:endParaRPr lang="ar-SA"/>
        </a:p>
      </dgm:t>
    </dgm:pt>
    <dgm:pt modelId="{C819B4D5-03CD-46CC-88F9-3C38A8F5622B}">
      <dgm:prSet/>
      <dgm:spPr/>
      <dgm:t>
        <a:bodyPr/>
        <a:lstStyle/>
        <a:p>
          <a:pPr rtl="1"/>
          <a:r>
            <a:rPr lang="ar-SA" smtClean="0">
              <a:latin typeface="Times New Roman" pitchFamily="18" charset="0"/>
              <a:cs typeface="Times New Roman" pitchFamily="18" charset="0"/>
            </a:rPr>
            <a:t>3-</a:t>
          </a:r>
          <a:r>
            <a:rPr lang="ar-SA" smtClean="0">
              <a:solidFill>
                <a:schemeClr val="bg1"/>
              </a:solidFill>
              <a:latin typeface="Times New Roman" pitchFamily="18" charset="0"/>
              <a:cs typeface="Times New Roman" pitchFamily="18" charset="0"/>
            </a:rPr>
            <a:t> التطور في مجال التعليم. </a:t>
          </a:r>
          <a:endParaRPr lang="ar-SA" dirty="0" smtClean="0">
            <a:solidFill>
              <a:schemeClr val="bg1"/>
            </a:solidFill>
            <a:latin typeface="Times New Roman" pitchFamily="18" charset="0"/>
            <a:cs typeface="Times New Roman" pitchFamily="18" charset="0"/>
          </a:endParaRPr>
        </a:p>
      </dgm:t>
    </dgm:pt>
    <dgm:pt modelId="{96EC0FAC-30C6-411A-8866-336529575EDD}" type="parTrans" cxnId="{4C68BF95-D514-4F26-A89F-94C7A1D87CD3}">
      <dgm:prSet/>
      <dgm:spPr/>
      <dgm:t>
        <a:bodyPr/>
        <a:lstStyle/>
        <a:p>
          <a:pPr rtl="1"/>
          <a:endParaRPr lang="ar-SA"/>
        </a:p>
      </dgm:t>
    </dgm:pt>
    <dgm:pt modelId="{A230BE56-5FA2-4D6B-8D13-36E835183995}" type="sibTrans" cxnId="{4C68BF95-D514-4F26-A89F-94C7A1D87CD3}">
      <dgm:prSet/>
      <dgm:spPr/>
      <dgm:t>
        <a:bodyPr/>
        <a:lstStyle/>
        <a:p>
          <a:pPr rtl="1"/>
          <a:endParaRPr lang="ar-SA"/>
        </a:p>
      </dgm:t>
    </dgm:pt>
    <dgm:pt modelId="{689BE763-23BD-4925-84EB-419A55F8E94A}">
      <dgm:prSet/>
      <dgm:spPr/>
      <dgm:t>
        <a:bodyPr/>
        <a:lstStyle/>
        <a:p>
          <a:pPr rtl="1"/>
          <a:r>
            <a:rPr lang="ar-SA" smtClean="0">
              <a:latin typeface="Times New Roman" pitchFamily="18" charset="0"/>
              <a:cs typeface="Times New Roman" pitchFamily="18" charset="0"/>
            </a:rPr>
            <a:t>4-</a:t>
          </a:r>
          <a:r>
            <a:rPr lang="ar-SA" smtClean="0">
              <a:solidFill>
                <a:schemeClr val="bg1"/>
              </a:solidFill>
              <a:latin typeface="Times New Roman" pitchFamily="18" charset="0"/>
              <a:cs typeface="Times New Roman" pitchFamily="18" charset="0"/>
            </a:rPr>
            <a:t> التقدم العلمي والتكنولوجي.</a:t>
          </a:r>
          <a:endParaRPr lang="ar-SA" dirty="0" smtClean="0">
            <a:solidFill>
              <a:schemeClr val="bg1"/>
            </a:solidFill>
            <a:latin typeface="Times New Roman" pitchFamily="18" charset="0"/>
            <a:cs typeface="Times New Roman" pitchFamily="18" charset="0"/>
          </a:endParaRPr>
        </a:p>
      </dgm:t>
    </dgm:pt>
    <dgm:pt modelId="{3FB40C88-64AD-4770-B33B-BF626CE4E06F}" type="parTrans" cxnId="{1852BB25-5753-439C-B7C9-497FA8630ED6}">
      <dgm:prSet/>
      <dgm:spPr/>
      <dgm:t>
        <a:bodyPr/>
        <a:lstStyle/>
        <a:p>
          <a:pPr rtl="1"/>
          <a:endParaRPr lang="ar-SA"/>
        </a:p>
      </dgm:t>
    </dgm:pt>
    <dgm:pt modelId="{5F622260-0E28-4DE9-A02F-5D83DEC93C42}" type="sibTrans" cxnId="{1852BB25-5753-439C-B7C9-497FA8630ED6}">
      <dgm:prSet/>
      <dgm:spPr/>
      <dgm:t>
        <a:bodyPr/>
        <a:lstStyle/>
        <a:p>
          <a:pPr rtl="1"/>
          <a:endParaRPr lang="ar-SA"/>
        </a:p>
      </dgm:t>
    </dgm:pt>
    <dgm:pt modelId="{EA1643E9-652A-48FE-BD8B-8361B64E031C}" type="pres">
      <dgm:prSet presAssocID="{32706F65-C1BE-4267-97EC-9FD145303DB1}" presName="Name0" presStyleCnt="0">
        <dgm:presLayoutVars>
          <dgm:dir/>
          <dgm:resizeHandles val="exact"/>
        </dgm:presLayoutVars>
      </dgm:prSet>
      <dgm:spPr/>
      <dgm:t>
        <a:bodyPr/>
        <a:lstStyle/>
        <a:p>
          <a:pPr rtl="1"/>
          <a:endParaRPr lang="ar-SA"/>
        </a:p>
      </dgm:t>
    </dgm:pt>
    <dgm:pt modelId="{11E75BCD-C74F-4834-8F5A-1F7B3DA5EDAD}" type="pres">
      <dgm:prSet presAssocID="{A1474F15-1653-42B7-90EC-64F0CE7547E7}" presName="composite" presStyleCnt="0"/>
      <dgm:spPr/>
    </dgm:pt>
    <dgm:pt modelId="{13471DD7-B640-4BF9-B97A-5016D6982C98}" type="pres">
      <dgm:prSet presAssocID="{A1474F15-1653-42B7-90EC-64F0CE7547E7}" presName="rect1" presStyleLbl="trAlignAcc1" presStyleIdx="0" presStyleCnt="4">
        <dgm:presLayoutVars>
          <dgm:bulletEnabled val="1"/>
        </dgm:presLayoutVars>
      </dgm:prSet>
      <dgm:spPr/>
      <dgm:t>
        <a:bodyPr/>
        <a:lstStyle/>
        <a:p>
          <a:pPr rtl="1"/>
          <a:endParaRPr lang="ar-SA"/>
        </a:p>
      </dgm:t>
    </dgm:pt>
    <dgm:pt modelId="{A71594D4-C8E4-4FFC-920C-941DBC942C90}" type="pres">
      <dgm:prSet presAssocID="{A1474F15-1653-42B7-90EC-64F0CE7547E7}" presName="rect2" presStyleLbl="fgImgPlace1" presStyleIdx="0" presStyleCnt="4"/>
      <dgm:spPr/>
    </dgm:pt>
    <dgm:pt modelId="{04074DEE-333A-42DB-82FB-FB822C90B3FA}" type="pres">
      <dgm:prSet presAssocID="{3E26F5F2-F6C6-4D3B-B029-534C05C3805E}" presName="sibTrans" presStyleCnt="0"/>
      <dgm:spPr/>
    </dgm:pt>
    <dgm:pt modelId="{9ABD5D54-EE95-4F1D-926F-5F72A50D4506}" type="pres">
      <dgm:prSet presAssocID="{16542CE4-5D4B-4258-AC32-2198983F682F}" presName="composite" presStyleCnt="0"/>
      <dgm:spPr/>
    </dgm:pt>
    <dgm:pt modelId="{8643FB80-F95C-4A90-ABE4-3EB6CF2F88B4}" type="pres">
      <dgm:prSet presAssocID="{16542CE4-5D4B-4258-AC32-2198983F682F}" presName="rect1" presStyleLbl="trAlignAcc1" presStyleIdx="1" presStyleCnt="4">
        <dgm:presLayoutVars>
          <dgm:bulletEnabled val="1"/>
        </dgm:presLayoutVars>
      </dgm:prSet>
      <dgm:spPr/>
      <dgm:t>
        <a:bodyPr/>
        <a:lstStyle/>
        <a:p>
          <a:pPr rtl="1"/>
          <a:endParaRPr lang="ar-SA"/>
        </a:p>
      </dgm:t>
    </dgm:pt>
    <dgm:pt modelId="{A18E3DAC-F393-4752-B5AE-366044541831}" type="pres">
      <dgm:prSet presAssocID="{16542CE4-5D4B-4258-AC32-2198983F682F}" presName="rect2" presStyleLbl="fgImgPlace1" presStyleIdx="1" presStyleCnt="4"/>
      <dgm:spPr/>
    </dgm:pt>
    <dgm:pt modelId="{5FA921AD-EADC-4FDA-86CA-B463A9F0C08D}" type="pres">
      <dgm:prSet presAssocID="{FBD96A1A-7462-4B48-9946-0F5DDCBB9408}" presName="sibTrans" presStyleCnt="0"/>
      <dgm:spPr/>
    </dgm:pt>
    <dgm:pt modelId="{A997B9C2-7BC5-4378-8065-EF6777F98B67}" type="pres">
      <dgm:prSet presAssocID="{689BE763-23BD-4925-84EB-419A55F8E94A}" presName="composite" presStyleCnt="0"/>
      <dgm:spPr/>
    </dgm:pt>
    <dgm:pt modelId="{301E2A2F-71DD-40EE-AC2F-D0AEA68ED788}" type="pres">
      <dgm:prSet presAssocID="{689BE763-23BD-4925-84EB-419A55F8E94A}" presName="rect1" presStyleLbl="trAlignAcc1" presStyleIdx="2" presStyleCnt="4">
        <dgm:presLayoutVars>
          <dgm:bulletEnabled val="1"/>
        </dgm:presLayoutVars>
      </dgm:prSet>
      <dgm:spPr/>
      <dgm:t>
        <a:bodyPr/>
        <a:lstStyle/>
        <a:p>
          <a:pPr rtl="1"/>
          <a:endParaRPr lang="ar-SA"/>
        </a:p>
      </dgm:t>
    </dgm:pt>
    <dgm:pt modelId="{491122FA-F3F1-41A3-B7C6-1CF583730F13}" type="pres">
      <dgm:prSet presAssocID="{689BE763-23BD-4925-84EB-419A55F8E94A}" presName="rect2" presStyleLbl="fgImgPlace1" presStyleIdx="2" presStyleCnt="4"/>
      <dgm:spPr/>
    </dgm:pt>
    <dgm:pt modelId="{4A28518D-5709-4AFF-B522-61D3A517D819}" type="pres">
      <dgm:prSet presAssocID="{5F622260-0E28-4DE9-A02F-5D83DEC93C42}" presName="sibTrans" presStyleCnt="0"/>
      <dgm:spPr/>
    </dgm:pt>
    <dgm:pt modelId="{BB06BED3-7EEE-403B-B760-BCFCB95E9712}" type="pres">
      <dgm:prSet presAssocID="{C819B4D5-03CD-46CC-88F9-3C38A8F5622B}" presName="composite" presStyleCnt="0"/>
      <dgm:spPr/>
    </dgm:pt>
    <dgm:pt modelId="{B12513D8-FD5B-4004-BF6B-C4C6B24A86AC}" type="pres">
      <dgm:prSet presAssocID="{C819B4D5-03CD-46CC-88F9-3C38A8F5622B}" presName="rect1" presStyleLbl="trAlignAcc1" presStyleIdx="3" presStyleCnt="4">
        <dgm:presLayoutVars>
          <dgm:bulletEnabled val="1"/>
        </dgm:presLayoutVars>
      </dgm:prSet>
      <dgm:spPr/>
      <dgm:t>
        <a:bodyPr/>
        <a:lstStyle/>
        <a:p>
          <a:pPr rtl="1"/>
          <a:endParaRPr lang="ar-SA"/>
        </a:p>
      </dgm:t>
    </dgm:pt>
    <dgm:pt modelId="{B4C14076-1175-4027-98C6-F61527173DB9}" type="pres">
      <dgm:prSet presAssocID="{C819B4D5-03CD-46CC-88F9-3C38A8F5622B}" presName="rect2" presStyleLbl="fgImgPlace1" presStyleIdx="3" presStyleCnt="4"/>
      <dgm:spPr/>
    </dgm:pt>
  </dgm:ptLst>
  <dgm:cxnLst>
    <dgm:cxn modelId="{A7219FAB-032B-43C9-84F5-7590161AFDE1}" srcId="{32706F65-C1BE-4267-97EC-9FD145303DB1}" destId="{16542CE4-5D4B-4258-AC32-2198983F682F}" srcOrd="1" destOrd="0" parTransId="{61DDC49E-D673-4C46-801F-819346AC71B2}" sibTransId="{FBD96A1A-7462-4B48-9946-0F5DDCBB9408}"/>
    <dgm:cxn modelId="{1F6E5EF0-65F8-4659-A2DF-42B55AA2264B}" type="presOf" srcId="{A1474F15-1653-42B7-90EC-64F0CE7547E7}" destId="{13471DD7-B640-4BF9-B97A-5016D6982C98}" srcOrd="0" destOrd="0" presId="urn:microsoft.com/office/officeart/2008/layout/PictureStrips"/>
    <dgm:cxn modelId="{B1FC0980-9883-4875-A391-E6D1A65EAA5B}" type="presOf" srcId="{C819B4D5-03CD-46CC-88F9-3C38A8F5622B}" destId="{B12513D8-FD5B-4004-BF6B-C4C6B24A86AC}" srcOrd="0" destOrd="0" presId="urn:microsoft.com/office/officeart/2008/layout/PictureStrips"/>
    <dgm:cxn modelId="{1852BB25-5753-439C-B7C9-497FA8630ED6}" srcId="{32706F65-C1BE-4267-97EC-9FD145303DB1}" destId="{689BE763-23BD-4925-84EB-419A55F8E94A}" srcOrd="2" destOrd="0" parTransId="{3FB40C88-64AD-4770-B33B-BF626CE4E06F}" sibTransId="{5F622260-0E28-4DE9-A02F-5D83DEC93C42}"/>
    <dgm:cxn modelId="{4C68BF95-D514-4F26-A89F-94C7A1D87CD3}" srcId="{32706F65-C1BE-4267-97EC-9FD145303DB1}" destId="{C819B4D5-03CD-46CC-88F9-3C38A8F5622B}" srcOrd="3" destOrd="0" parTransId="{96EC0FAC-30C6-411A-8866-336529575EDD}" sibTransId="{A230BE56-5FA2-4D6B-8D13-36E835183995}"/>
    <dgm:cxn modelId="{201C3404-19E0-4AD1-B3A6-50477BA3F9B1}" type="presOf" srcId="{16542CE4-5D4B-4258-AC32-2198983F682F}" destId="{8643FB80-F95C-4A90-ABE4-3EB6CF2F88B4}" srcOrd="0" destOrd="0" presId="urn:microsoft.com/office/officeart/2008/layout/PictureStrips"/>
    <dgm:cxn modelId="{3AAA3980-C7EF-4F23-992C-C74D01ADA037}" type="presOf" srcId="{689BE763-23BD-4925-84EB-419A55F8E94A}" destId="{301E2A2F-71DD-40EE-AC2F-D0AEA68ED788}" srcOrd="0" destOrd="0" presId="urn:microsoft.com/office/officeart/2008/layout/PictureStrips"/>
    <dgm:cxn modelId="{B7FBCBD1-75A4-4EDD-A099-8E3A188FFC25}" srcId="{32706F65-C1BE-4267-97EC-9FD145303DB1}" destId="{A1474F15-1653-42B7-90EC-64F0CE7547E7}" srcOrd="0" destOrd="0" parTransId="{E9A093C4-8CDC-42F1-B578-B48C0ABE59D0}" sibTransId="{3E26F5F2-F6C6-4D3B-B029-534C05C3805E}"/>
    <dgm:cxn modelId="{6E2499C3-7A9C-4B8B-8ECD-E4A07F7F6795}" type="presOf" srcId="{32706F65-C1BE-4267-97EC-9FD145303DB1}" destId="{EA1643E9-652A-48FE-BD8B-8361B64E031C}" srcOrd="0" destOrd="0" presId="urn:microsoft.com/office/officeart/2008/layout/PictureStrips"/>
    <dgm:cxn modelId="{1F6BD1E3-8762-4682-902C-2B872DCE82B3}" type="presParOf" srcId="{EA1643E9-652A-48FE-BD8B-8361B64E031C}" destId="{11E75BCD-C74F-4834-8F5A-1F7B3DA5EDAD}" srcOrd="0" destOrd="0" presId="urn:microsoft.com/office/officeart/2008/layout/PictureStrips"/>
    <dgm:cxn modelId="{AA1EAF50-8588-4845-8D7C-A61D28DEB8EE}" type="presParOf" srcId="{11E75BCD-C74F-4834-8F5A-1F7B3DA5EDAD}" destId="{13471DD7-B640-4BF9-B97A-5016D6982C98}" srcOrd="0" destOrd="0" presId="urn:microsoft.com/office/officeart/2008/layout/PictureStrips"/>
    <dgm:cxn modelId="{AC01AC3B-88A5-413E-A7D8-4DB257ACE0BC}" type="presParOf" srcId="{11E75BCD-C74F-4834-8F5A-1F7B3DA5EDAD}" destId="{A71594D4-C8E4-4FFC-920C-941DBC942C90}" srcOrd="1" destOrd="0" presId="urn:microsoft.com/office/officeart/2008/layout/PictureStrips"/>
    <dgm:cxn modelId="{6D03712D-341C-4A8A-BC6A-9111FAAE639F}" type="presParOf" srcId="{EA1643E9-652A-48FE-BD8B-8361B64E031C}" destId="{04074DEE-333A-42DB-82FB-FB822C90B3FA}" srcOrd="1" destOrd="0" presId="urn:microsoft.com/office/officeart/2008/layout/PictureStrips"/>
    <dgm:cxn modelId="{3AD38E15-F18B-4701-B727-AB451263F9E8}" type="presParOf" srcId="{EA1643E9-652A-48FE-BD8B-8361B64E031C}" destId="{9ABD5D54-EE95-4F1D-926F-5F72A50D4506}" srcOrd="2" destOrd="0" presId="urn:microsoft.com/office/officeart/2008/layout/PictureStrips"/>
    <dgm:cxn modelId="{57B23469-07A4-45E3-A68C-DBC02896660A}" type="presParOf" srcId="{9ABD5D54-EE95-4F1D-926F-5F72A50D4506}" destId="{8643FB80-F95C-4A90-ABE4-3EB6CF2F88B4}" srcOrd="0" destOrd="0" presId="urn:microsoft.com/office/officeart/2008/layout/PictureStrips"/>
    <dgm:cxn modelId="{ABB962B0-29D5-4709-B91E-345C508C439F}" type="presParOf" srcId="{9ABD5D54-EE95-4F1D-926F-5F72A50D4506}" destId="{A18E3DAC-F393-4752-B5AE-366044541831}" srcOrd="1" destOrd="0" presId="urn:microsoft.com/office/officeart/2008/layout/PictureStrips"/>
    <dgm:cxn modelId="{61C91327-B3B3-471C-B99D-219EBEF86118}" type="presParOf" srcId="{EA1643E9-652A-48FE-BD8B-8361B64E031C}" destId="{5FA921AD-EADC-4FDA-86CA-B463A9F0C08D}" srcOrd="3" destOrd="0" presId="urn:microsoft.com/office/officeart/2008/layout/PictureStrips"/>
    <dgm:cxn modelId="{489E43C2-E16C-4F86-BB2C-2CA4A61045A1}" type="presParOf" srcId="{EA1643E9-652A-48FE-BD8B-8361B64E031C}" destId="{A997B9C2-7BC5-4378-8065-EF6777F98B67}" srcOrd="4" destOrd="0" presId="urn:microsoft.com/office/officeart/2008/layout/PictureStrips"/>
    <dgm:cxn modelId="{9DA95FAD-0C66-4722-BCFC-E0CC989CC1EA}" type="presParOf" srcId="{A997B9C2-7BC5-4378-8065-EF6777F98B67}" destId="{301E2A2F-71DD-40EE-AC2F-D0AEA68ED788}" srcOrd="0" destOrd="0" presId="urn:microsoft.com/office/officeart/2008/layout/PictureStrips"/>
    <dgm:cxn modelId="{4B40F153-0402-40D5-AB43-0A082F9396D4}" type="presParOf" srcId="{A997B9C2-7BC5-4378-8065-EF6777F98B67}" destId="{491122FA-F3F1-41A3-B7C6-1CF583730F13}" srcOrd="1" destOrd="0" presId="urn:microsoft.com/office/officeart/2008/layout/PictureStrips"/>
    <dgm:cxn modelId="{44BF7C89-E6AD-4166-80DF-60E2EE76F212}" type="presParOf" srcId="{EA1643E9-652A-48FE-BD8B-8361B64E031C}" destId="{4A28518D-5709-4AFF-B522-61D3A517D819}" srcOrd="5" destOrd="0" presId="urn:microsoft.com/office/officeart/2008/layout/PictureStrips"/>
    <dgm:cxn modelId="{C7184234-5F59-4BD6-9374-CA7CDA6BF7FE}" type="presParOf" srcId="{EA1643E9-652A-48FE-BD8B-8361B64E031C}" destId="{BB06BED3-7EEE-403B-B760-BCFCB95E9712}" srcOrd="6" destOrd="0" presId="urn:microsoft.com/office/officeart/2008/layout/PictureStrips"/>
    <dgm:cxn modelId="{5DF6A5CA-A967-42A6-A7B4-CC25D9944191}" type="presParOf" srcId="{BB06BED3-7EEE-403B-B760-BCFCB95E9712}" destId="{B12513D8-FD5B-4004-BF6B-C4C6B24A86AC}" srcOrd="0" destOrd="0" presId="urn:microsoft.com/office/officeart/2008/layout/PictureStrips"/>
    <dgm:cxn modelId="{0EEF8350-7AE1-4516-B56E-CC0D1CBEAA14}" type="presParOf" srcId="{BB06BED3-7EEE-403B-B760-BCFCB95E9712}" destId="{B4C14076-1175-4027-98C6-F61527173DB9}" srcOrd="1" destOrd="0" presId="urn:microsoft.com/office/officeart/2008/layout/PictureStrips"/>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A974BB4-7F48-4FF6-A90E-02C3AFC751D2}" type="doc">
      <dgm:prSet loTypeId="urn:microsoft.com/office/officeart/2005/8/layout/radial5" loCatId="cycle" qsTypeId="urn:microsoft.com/office/officeart/2005/8/quickstyle/simple1" qsCatId="simple" csTypeId="urn:microsoft.com/office/officeart/2005/8/colors/accent1_2" csCatId="accent1" phldr="1"/>
      <dgm:spPr/>
      <dgm:t>
        <a:bodyPr/>
        <a:lstStyle/>
        <a:p>
          <a:pPr rtl="1"/>
          <a:endParaRPr lang="ar-SA"/>
        </a:p>
      </dgm:t>
    </dgm:pt>
    <dgm:pt modelId="{A1A7D8C4-BD17-416E-A6C2-B55D9D6BD1B4}">
      <dgm:prSet phldrT="[نص]" custT="1"/>
      <dgm:spPr/>
      <dgm:t>
        <a:bodyPr/>
        <a:lstStyle/>
        <a:p>
          <a:pPr rtl="1"/>
          <a:r>
            <a:rPr lang="ar-SA" sz="1800" dirty="0" smtClean="0"/>
            <a:t>بتحديد الأسس والمبادئ الأخلاقية التي يجب الالتزام بها أثناء ممارسة عملية التوجيه والإرشاد النفسي ومن اهم هذه الأسس:</a:t>
          </a:r>
          <a:endParaRPr lang="ar-SA" sz="1800" dirty="0"/>
        </a:p>
      </dgm:t>
    </dgm:pt>
    <dgm:pt modelId="{48E64CF4-A158-4F51-B5DC-FA89F462B297}" type="parTrans" cxnId="{C23E6093-A258-48E5-A3F2-3673A3BB95F5}">
      <dgm:prSet/>
      <dgm:spPr/>
      <dgm:t>
        <a:bodyPr/>
        <a:lstStyle/>
        <a:p>
          <a:pPr rtl="1"/>
          <a:endParaRPr lang="ar-SA"/>
        </a:p>
      </dgm:t>
    </dgm:pt>
    <dgm:pt modelId="{4D9052AB-1180-4A48-BFC5-68639142EF6F}" type="sibTrans" cxnId="{C23E6093-A258-48E5-A3F2-3673A3BB95F5}">
      <dgm:prSet/>
      <dgm:spPr/>
      <dgm:t>
        <a:bodyPr/>
        <a:lstStyle/>
        <a:p>
          <a:pPr rtl="1"/>
          <a:endParaRPr lang="ar-SA"/>
        </a:p>
      </dgm:t>
    </dgm:pt>
    <dgm:pt modelId="{692AEF36-A4EE-4869-8D2D-7456D8511AFC}">
      <dgm:prSet phldrT="[نص]" custT="1"/>
      <dgm:spPr/>
      <dgm:t>
        <a:bodyPr/>
        <a:lstStyle/>
        <a:p>
          <a:pPr rtl="1"/>
          <a:r>
            <a:rPr lang="ar-SA" sz="1800" dirty="0" smtClean="0"/>
            <a:t>كفاية المرشد العلمية والمهنية </a:t>
          </a:r>
          <a:endParaRPr lang="ar-SA" sz="1800" dirty="0"/>
        </a:p>
      </dgm:t>
    </dgm:pt>
    <dgm:pt modelId="{F65BAF79-88AC-42BB-A19F-3388CBD1E432}" type="parTrans" cxnId="{46806820-981A-4FC8-96D8-752E3BA9B43D}">
      <dgm:prSet/>
      <dgm:spPr/>
      <dgm:t>
        <a:bodyPr/>
        <a:lstStyle/>
        <a:p>
          <a:pPr rtl="1"/>
          <a:endParaRPr lang="ar-SA"/>
        </a:p>
      </dgm:t>
    </dgm:pt>
    <dgm:pt modelId="{E8B754D4-9478-4DCD-9B35-7AD74E6D707C}" type="sibTrans" cxnId="{46806820-981A-4FC8-96D8-752E3BA9B43D}">
      <dgm:prSet/>
      <dgm:spPr/>
      <dgm:t>
        <a:bodyPr/>
        <a:lstStyle/>
        <a:p>
          <a:pPr rtl="1"/>
          <a:endParaRPr lang="ar-SA"/>
        </a:p>
      </dgm:t>
    </dgm:pt>
    <dgm:pt modelId="{D2855DD5-F08A-4F6C-B7AA-DE84B1C85099}">
      <dgm:prSet phldrT="[نص]" custT="1"/>
      <dgm:spPr/>
      <dgm:t>
        <a:bodyPr/>
        <a:lstStyle/>
        <a:p>
          <a:pPr rtl="1"/>
          <a:r>
            <a:rPr lang="ar-SA" sz="1800" dirty="0" smtClean="0"/>
            <a:t>الترخيص</a:t>
          </a:r>
          <a:r>
            <a:rPr lang="ar-SA" sz="1600" dirty="0" smtClean="0"/>
            <a:t> </a:t>
          </a:r>
          <a:endParaRPr lang="ar-SA" sz="1600" dirty="0"/>
        </a:p>
      </dgm:t>
    </dgm:pt>
    <dgm:pt modelId="{6677BDAA-77C0-4552-A8F3-DF08323D6F66}" type="parTrans" cxnId="{CAAEE28E-DC60-4736-8918-24CC0F74235D}">
      <dgm:prSet/>
      <dgm:spPr/>
      <dgm:t>
        <a:bodyPr/>
        <a:lstStyle/>
        <a:p>
          <a:pPr rtl="1"/>
          <a:endParaRPr lang="ar-SA"/>
        </a:p>
      </dgm:t>
    </dgm:pt>
    <dgm:pt modelId="{552126D3-91D1-4ADE-B0EF-3A544C5BE07E}" type="sibTrans" cxnId="{CAAEE28E-DC60-4736-8918-24CC0F74235D}">
      <dgm:prSet/>
      <dgm:spPr/>
      <dgm:t>
        <a:bodyPr/>
        <a:lstStyle/>
        <a:p>
          <a:pPr rtl="1"/>
          <a:endParaRPr lang="ar-SA"/>
        </a:p>
      </dgm:t>
    </dgm:pt>
    <dgm:pt modelId="{1F49C948-6EFE-4762-9E4A-D969150E4C7D}">
      <dgm:prSet phldrT="[نص]" custT="1"/>
      <dgm:spPr/>
      <dgm:t>
        <a:bodyPr/>
        <a:lstStyle/>
        <a:p>
          <a:pPr rtl="1"/>
          <a:r>
            <a:rPr lang="ar-SA" sz="1800" dirty="0" smtClean="0"/>
            <a:t>المحافظة على سرية المعلومات </a:t>
          </a:r>
          <a:endParaRPr lang="ar-SA" sz="1800" dirty="0"/>
        </a:p>
      </dgm:t>
    </dgm:pt>
    <dgm:pt modelId="{1951E603-C16B-49B5-B39B-D8C17F7E1043}" type="parTrans" cxnId="{89FF2DDA-236A-46C6-942E-C7E2580DD762}">
      <dgm:prSet/>
      <dgm:spPr/>
      <dgm:t>
        <a:bodyPr/>
        <a:lstStyle/>
        <a:p>
          <a:pPr rtl="1"/>
          <a:endParaRPr lang="ar-SA"/>
        </a:p>
      </dgm:t>
    </dgm:pt>
    <dgm:pt modelId="{ED228776-6466-4BEF-90E9-A52EBA702F56}" type="sibTrans" cxnId="{89FF2DDA-236A-46C6-942E-C7E2580DD762}">
      <dgm:prSet/>
      <dgm:spPr/>
      <dgm:t>
        <a:bodyPr/>
        <a:lstStyle/>
        <a:p>
          <a:pPr rtl="1"/>
          <a:endParaRPr lang="ar-SA"/>
        </a:p>
      </dgm:t>
    </dgm:pt>
    <dgm:pt modelId="{FB5AD29C-0265-4291-B0AB-A172E426BF1E}">
      <dgm:prSet phldrT="[نص]" custT="1"/>
      <dgm:spPr/>
      <dgm:t>
        <a:bodyPr/>
        <a:lstStyle/>
        <a:p>
          <a:pPr rtl="1"/>
          <a:r>
            <a:rPr lang="ar-SA" sz="1800" dirty="0" smtClean="0"/>
            <a:t>العلاقة المهنية بين المرشد والمسترشد </a:t>
          </a:r>
          <a:endParaRPr lang="ar-SA" sz="1800" dirty="0"/>
        </a:p>
      </dgm:t>
    </dgm:pt>
    <dgm:pt modelId="{EB1FD591-2CD9-4736-9229-34A3304026CC}" type="parTrans" cxnId="{D2F2E9F5-95AC-43E9-A1A4-43861B7DDF37}">
      <dgm:prSet/>
      <dgm:spPr/>
      <dgm:t>
        <a:bodyPr/>
        <a:lstStyle/>
        <a:p>
          <a:pPr rtl="1"/>
          <a:endParaRPr lang="ar-SA"/>
        </a:p>
      </dgm:t>
    </dgm:pt>
    <dgm:pt modelId="{133FD33E-E460-4D1B-BE66-6A230ED2937E}" type="sibTrans" cxnId="{D2F2E9F5-95AC-43E9-A1A4-43861B7DDF37}">
      <dgm:prSet/>
      <dgm:spPr/>
      <dgm:t>
        <a:bodyPr/>
        <a:lstStyle/>
        <a:p>
          <a:pPr rtl="1"/>
          <a:endParaRPr lang="ar-SA"/>
        </a:p>
      </dgm:t>
    </dgm:pt>
    <dgm:pt modelId="{206B707C-1A55-4D5E-A1BE-3EA0431CC8F8}">
      <dgm:prSet phldrT="[نص]" custT="1"/>
      <dgm:spPr/>
      <dgm:t>
        <a:bodyPr/>
        <a:lstStyle/>
        <a:p>
          <a:pPr rtl="1"/>
          <a:r>
            <a:rPr lang="ar-SA" sz="1800" dirty="0" smtClean="0"/>
            <a:t>العمل كفريق (مؤتمر الحالة) </a:t>
          </a:r>
          <a:endParaRPr lang="ar-SA" sz="1800" dirty="0"/>
        </a:p>
      </dgm:t>
    </dgm:pt>
    <dgm:pt modelId="{3C9DA86A-60DD-4133-8E9D-F86260E26A5B}" type="parTrans" cxnId="{073C3D11-C3F3-46FA-9204-B23F2C46FFC6}">
      <dgm:prSet/>
      <dgm:spPr/>
      <dgm:t>
        <a:bodyPr/>
        <a:lstStyle/>
        <a:p>
          <a:pPr rtl="1"/>
          <a:endParaRPr lang="ar-SA"/>
        </a:p>
      </dgm:t>
    </dgm:pt>
    <dgm:pt modelId="{501583C6-B8BF-4347-99BA-BAB649367F31}" type="sibTrans" cxnId="{073C3D11-C3F3-46FA-9204-B23F2C46FFC6}">
      <dgm:prSet/>
      <dgm:spPr/>
      <dgm:t>
        <a:bodyPr/>
        <a:lstStyle/>
        <a:p>
          <a:pPr rtl="1"/>
          <a:endParaRPr lang="ar-SA"/>
        </a:p>
      </dgm:t>
    </dgm:pt>
    <dgm:pt modelId="{FD7C21D6-2451-4D63-97FB-C72D62B59E98}">
      <dgm:prSet phldrT="[نص]" custT="1"/>
      <dgm:spPr/>
      <dgm:t>
        <a:bodyPr/>
        <a:lstStyle/>
        <a:p>
          <a:pPr rtl="1"/>
          <a:r>
            <a:rPr lang="ar-SA" sz="1800" dirty="0" smtClean="0"/>
            <a:t>إحالة المسترشد </a:t>
          </a:r>
          <a:endParaRPr lang="ar-SA" sz="1800" dirty="0"/>
        </a:p>
      </dgm:t>
    </dgm:pt>
    <dgm:pt modelId="{2E363A70-AEDB-40E1-B9CF-7A0F972B5101}" type="parTrans" cxnId="{9F616F8F-E665-406A-91F3-49752B0B9F7A}">
      <dgm:prSet/>
      <dgm:spPr/>
      <dgm:t>
        <a:bodyPr/>
        <a:lstStyle/>
        <a:p>
          <a:pPr rtl="1"/>
          <a:endParaRPr lang="ar-SA"/>
        </a:p>
      </dgm:t>
    </dgm:pt>
    <dgm:pt modelId="{6F7B473F-1168-408A-9FE9-D41CEA5CB631}" type="sibTrans" cxnId="{9F616F8F-E665-406A-91F3-49752B0B9F7A}">
      <dgm:prSet/>
      <dgm:spPr/>
      <dgm:t>
        <a:bodyPr/>
        <a:lstStyle/>
        <a:p>
          <a:pPr rtl="1"/>
          <a:endParaRPr lang="ar-SA"/>
        </a:p>
      </dgm:t>
    </dgm:pt>
    <dgm:pt modelId="{5B2BD749-D9BE-45A1-B082-08E3371FF6A7}" type="pres">
      <dgm:prSet presAssocID="{0A974BB4-7F48-4FF6-A90E-02C3AFC751D2}" presName="Name0" presStyleCnt="0">
        <dgm:presLayoutVars>
          <dgm:chMax val="1"/>
          <dgm:dir/>
          <dgm:animLvl val="ctr"/>
          <dgm:resizeHandles val="exact"/>
        </dgm:presLayoutVars>
      </dgm:prSet>
      <dgm:spPr/>
      <dgm:t>
        <a:bodyPr/>
        <a:lstStyle/>
        <a:p>
          <a:pPr rtl="1"/>
          <a:endParaRPr lang="ar-SA"/>
        </a:p>
      </dgm:t>
    </dgm:pt>
    <dgm:pt modelId="{487FC6DE-670A-448A-9CFF-1A300D97D668}" type="pres">
      <dgm:prSet presAssocID="{A1A7D8C4-BD17-416E-A6C2-B55D9D6BD1B4}" presName="centerShape" presStyleLbl="node0" presStyleIdx="0" presStyleCnt="1" custScaleX="208115" custScaleY="120228"/>
      <dgm:spPr/>
      <dgm:t>
        <a:bodyPr/>
        <a:lstStyle/>
        <a:p>
          <a:pPr rtl="1"/>
          <a:endParaRPr lang="ar-SA"/>
        </a:p>
      </dgm:t>
    </dgm:pt>
    <dgm:pt modelId="{A115C0D0-7D34-4CD8-B498-DEF99284D1D4}" type="pres">
      <dgm:prSet presAssocID="{F65BAF79-88AC-42BB-A19F-3388CBD1E432}" presName="parTrans" presStyleLbl="sibTrans2D1" presStyleIdx="0" presStyleCnt="6"/>
      <dgm:spPr/>
      <dgm:t>
        <a:bodyPr/>
        <a:lstStyle/>
        <a:p>
          <a:pPr rtl="1"/>
          <a:endParaRPr lang="ar-SA"/>
        </a:p>
      </dgm:t>
    </dgm:pt>
    <dgm:pt modelId="{02CD0214-8AC4-4B41-AA66-B8E85377FFF5}" type="pres">
      <dgm:prSet presAssocID="{F65BAF79-88AC-42BB-A19F-3388CBD1E432}" presName="connectorText" presStyleLbl="sibTrans2D1" presStyleIdx="0" presStyleCnt="6"/>
      <dgm:spPr/>
      <dgm:t>
        <a:bodyPr/>
        <a:lstStyle/>
        <a:p>
          <a:pPr rtl="1"/>
          <a:endParaRPr lang="ar-SA"/>
        </a:p>
      </dgm:t>
    </dgm:pt>
    <dgm:pt modelId="{73068768-744C-4166-B637-B7320A639A81}" type="pres">
      <dgm:prSet presAssocID="{692AEF36-A4EE-4869-8D2D-7456D8511AFC}" presName="node" presStyleLbl="node1" presStyleIdx="0" presStyleCnt="6" custScaleX="117266" custRadScaleRad="129937" custRadScaleInc="-380">
        <dgm:presLayoutVars>
          <dgm:bulletEnabled val="1"/>
        </dgm:presLayoutVars>
      </dgm:prSet>
      <dgm:spPr/>
      <dgm:t>
        <a:bodyPr/>
        <a:lstStyle/>
        <a:p>
          <a:pPr rtl="1"/>
          <a:endParaRPr lang="ar-SA"/>
        </a:p>
      </dgm:t>
    </dgm:pt>
    <dgm:pt modelId="{1C732E0F-477B-4B31-A7B6-88F30216B403}" type="pres">
      <dgm:prSet presAssocID="{6677BDAA-77C0-4552-A8F3-DF08323D6F66}" presName="parTrans" presStyleLbl="sibTrans2D1" presStyleIdx="1" presStyleCnt="6" custScaleX="87957"/>
      <dgm:spPr/>
      <dgm:t>
        <a:bodyPr/>
        <a:lstStyle/>
        <a:p>
          <a:pPr rtl="1"/>
          <a:endParaRPr lang="ar-SA"/>
        </a:p>
      </dgm:t>
    </dgm:pt>
    <dgm:pt modelId="{1034D0A1-4E96-46FA-AC31-B2C42731D9A3}" type="pres">
      <dgm:prSet presAssocID="{6677BDAA-77C0-4552-A8F3-DF08323D6F66}" presName="connectorText" presStyleLbl="sibTrans2D1" presStyleIdx="1" presStyleCnt="6"/>
      <dgm:spPr/>
      <dgm:t>
        <a:bodyPr/>
        <a:lstStyle/>
        <a:p>
          <a:pPr rtl="1"/>
          <a:endParaRPr lang="ar-SA"/>
        </a:p>
      </dgm:t>
    </dgm:pt>
    <dgm:pt modelId="{2CD0C109-DCC1-456A-A2A7-1767651900D1}" type="pres">
      <dgm:prSet presAssocID="{D2855DD5-F08A-4F6C-B7AA-DE84B1C85099}" presName="node" presStyleLbl="node1" presStyleIdx="1" presStyleCnt="6" custRadScaleRad="158360" custRadScaleInc="10376">
        <dgm:presLayoutVars>
          <dgm:bulletEnabled val="1"/>
        </dgm:presLayoutVars>
      </dgm:prSet>
      <dgm:spPr/>
      <dgm:t>
        <a:bodyPr/>
        <a:lstStyle/>
        <a:p>
          <a:pPr rtl="1"/>
          <a:endParaRPr lang="ar-SA"/>
        </a:p>
      </dgm:t>
    </dgm:pt>
    <dgm:pt modelId="{DB83C5DC-7DF2-46B0-BEE8-4D45398911AA}" type="pres">
      <dgm:prSet presAssocID="{1951E603-C16B-49B5-B39B-D8C17F7E1043}" presName="parTrans" presStyleLbl="sibTrans2D1" presStyleIdx="2" presStyleCnt="6"/>
      <dgm:spPr/>
      <dgm:t>
        <a:bodyPr/>
        <a:lstStyle/>
        <a:p>
          <a:pPr rtl="1"/>
          <a:endParaRPr lang="ar-SA"/>
        </a:p>
      </dgm:t>
    </dgm:pt>
    <dgm:pt modelId="{0BE62345-2813-41A1-BED5-F9D20A4C848D}" type="pres">
      <dgm:prSet presAssocID="{1951E603-C16B-49B5-B39B-D8C17F7E1043}" presName="connectorText" presStyleLbl="sibTrans2D1" presStyleIdx="2" presStyleCnt="6"/>
      <dgm:spPr/>
      <dgm:t>
        <a:bodyPr/>
        <a:lstStyle/>
        <a:p>
          <a:pPr rtl="1"/>
          <a:endParaRPr lang="ar-SA"/>
        </a:p>
      </dgm:t>
    </dgm:pt>
    <dgm:pt modelId="{28C07ACC-F803-45DC-BB21-2C20CB7BDBAF}" type="pres">
      <dgm:prSet presAssocID="{1F49C948-6EFE-4762-9E4A-D969150E4C7D}" presName="node" presStyleLbl="node1" presStyleIdx="2" presStyleCnt="6" custRadScaleRad="131121" custRadScaleInc="-7998">
        <dgm:presLayoutVars>
          <dgm:bulletEnabled val="1"/>
        </dgm:presLayoutVars>
      </dgm:prSet>
      <dgm:spPr/>
      <dgm:t>
        <a:bodyPr/>
        <a:lstStyle/>
        <a:p>
          <a:pPr rtl="1"/>
          <a:endParaRPr lang="ar-SA"/>
        </a:p>
      </dgm:t>
    </dgm:pt>
    <dgm:pt modelId="{37B70705-333F-4A94-B69B-5D7D49AD7A6F}" type="pres">
      <dgm:prSet presAssocID="{EB1FD591-2CD9-4736-9229-34A3304026CC}" presName="parTrans" presStyleLbl="sibTrans2D1" presStyleIdx="3" presStyleCnt="6"/>
      <dgm:spPr/>
      <dgm:t>
        <a:bodyPr/>
        <a:lstStyle/>
        <a:p>
          <a:pPr rtl="1"/>
          <a:endParaRPr lang="ar-SA"/>
        </a:p>
      </dgm:t>
    </dgm:pt>
    <dgm:pt modelId="{CD2049D3-8040-485F-9F4C-3BD62674402C}" type="pres">
      <dgm:prSet presAssocID="{EB1FD591-2CD9-4736-9229-34A3304026CC}" presName="connectorText" presStyleLbl="sibTrans2D1" presStyleIdx="3" presStyleCnt="6"/>
      <dgm:spPr/>
      <dgm:t>
        <a:bodyPr/>
        <a:lstStyle/>
        <a:p>
          <a:pPr rtl="1"/>
          <a:endParaRPr lang="ar-SA"/>
        </a:p>
      </dgm:t>
    </dgm:pt>
    <dgm:pt modelId="{A005E8F4-110D-4813-9A29-247F67D482BB}" type="pres">
      <dgm:prSet presAssocID="{FB5AD29C-0265-4291-B0AB-A172E426BF1E}" presName="node" presStyleLbl="node1" presStyleIdx="3" presStyleCnt="6" custRadScaleRad="100118" custRadScaleInc="3541">
        <dgm:presLayoutVars>
          <dgm:bulletEnabled val="1"/>
        </dgm:presLayoutVars>
      </dgm:prSet>
      <dgm:spPr/>
      <dgm:t>
        <a:bodyPr/>
        <a:lstStyle/>
        <a:p>
          <a:pPr rtl="1"/>
          <a:endParaRPr lang="ar-SA"/>
        </a:p>
      </dgm:t>
    </dgm:pt>
    <dgm:pt modelId="{4F680D6C-8030-4403-8347-F05D175DAEC7}" type="pres">
      <dgm:prSet presAssocID="{3C9DA86A-60DD-4133-8E9D-F86260E26A5B}" presName="parTrans" presStyleLbl="sibTrans2D1" presStyleIdx="4" presStyleCnt="6"/>
      <dgm:spPr/>
      <dgm:t>
        <a:bodyPr/>
        <a:lstStyle/>
        <a:p>
          <a:pPr rtl="1"/>
          <a:endParaRPr lang="ar-SA"/>
        </a:p>
      </dgm:t>
    </dgm:pt>
    <dgm:pt modelId="{6BD57A58-6D2B-4305-9BBF-277473D37C99}" type="pres">
      <dgm:prSet presAssocID="{3C9DA86A-60DD-4133-8E9D-F86260E26A5B}" presName="connectorText" presStyleLbl="sibTrans2D1" presStyleIdx="4" presStyleCnt="6"/>
      <dgm:spPr/>
      <dgm:t>
        <a:bodyPr/>
        <a:lstStyle/>
        <a:p>
          <a:pPr rtl="1"/>
          <a:endParaRPr lang="ar-SA"/>
        </a:p>
      </dgm:t>
    </dgm:pt>
    <dgm:pt modelId="{A5971549-5716-4FB5-A2E3-072A039B5EE2}" type="pres">
      <dgm:prSet presAssocID="{206B707C-1A55-4D5E-A1BE-3EA0431CC8F8}" presName="node" presStyleLbl="node1" presStyleIdx="4" presStyleCnt="6" custRadScaleRad="132934" custRadScaleInc="3533">
        <dgm:presLayoutVars>
          <dgm:bulletEnabled val="1"/>
        </dgm:presLayoutVars>
      </dgm:prSet>
      <dgm:spPr/>
      <dgm:t>
        <a:bodyPr/>
        <a:lstStyle/>
        <a:p>
          <a:pPr rtl="1"/>
          <a:endParaRPr lang="ar-SA"/>
        </a:p>
      </dgm:t>
    </dgm:pt>
    <dgm:pt modelId="{A8CCE788-2319-4DEA-82A0-67B0F8BB5C32}" type="pres">
      <dgm:prSet presAssocID="{2E363A70-AEDB-40E1-B9CF-7A0F972B5101}" presName="parTrans" presStyleLbl="sibTrans2D1" presStyleIdx="5" presStyleCnt="6"/>
      <dgm:spPr/>
      <dgm:t>
        <a:bodyPr/>
        <a:lstStyle/>
        <a:p>
          <a:pPr rtl="1"/>
          <a:endParaRPr lang="ar-SA"/>
        </a:p>
      </dgm:t>
    </dgm:pt>
    <dgm:pt modelId="{A723E8F6-70DF-4DA9-A275-737DF7B89F1B}" type="pres">
      <dgm:prSet presAssocID="{2E363A70-AEDB-40E1-B9CF-7A0F972B5101}" presName="connectorText" presStyleLbl="sibTrans2D1" presStyleIdx="5" presStyleCnt="6"/>
      <dgm:spPr/>
      <dgm:t>
        <a:bodyPr/>
        <a:lstStyle/>
        <a:p>
          <a:pPr rtl="1"/>
          <a:endParaRPr lang="ar-SA"/>
        </a:p>
      </dgm:t>
    </dgm:pt>
    <dgm:pt modelId="{B1E0BCC2-601D-4178-85AB-B7799F89D504}" type="pres">
      <dgm:prSet presAssocID="{FD7C21D6-2451-4D63-97FB-C72D62B59E98}" presName="node" presStyleLbl="node1" presStyleIdx="5" presStyleCnt="6" custRadScaleRad="128144" custRadScaleInc="-5443">
        <dgm:presLayoutVars>
          <dgm:bulletEnabled val="1"/>
        </dgm:presLayoutVars>
      </dgm:prSet>
      <dgm:spPr/>
      <dgm:t>
        <a:bodyPr/>
        <a:lstStyle/>
        <a:p>
          <a:pPr rtl="1"/>
          <a:endParaRPr lang="ar-SA"/>
        </a:p>
      </dgm:t>
    </dgm:pt>
  </dgm:ptLst>
  <dgm:cxnLst>
    <dgm:cxn modelId="{660424E8-1F5B-47DC-A9FF-7732EC6F23BA}" type="presOf" srcId="{1951E603-C16B-49B5-B39B-D8C17F7E1043}" destId="{DB83C5DC-7DF2-46B0-BEE8-4D45398911AA}" srcOrd="0" destOrd="0" presId="urn:microsoft.com/office/officeart/2005/8/layout/radial5"/>
    <dgm:cxn modelId="{D2F2E9F5-95AC-43E9-A1A4-43861B7DDF37}" srcId="{A1A7D8C4-BD17-416E-A6C2-B55D9D6BD1B4}" destId="{FB5AD29C-0265-4291-B0AB-A172E426BF1E}" srcOrd="3" destOrd="0" parTransId="{EB1FD591-2CD9-4736-9229-34A3304026CC}" sibTransId="{133FD33E-E460-4D1B-BE66-6A230ED2937E}"/>
    <dgm:cxn modelId="{D735D927-EC3A-4B64-B5F0-61B913CB9784}" type="presOf" srcId="{1F49C948-6EFE-4762-9E4A-D969150E4C7D}" destId="{28C07ACC-F803-45DC-BB21-2C20CB7BDBAF}" srcOrd="0" destOrd="0" presId="urn:microsoft.com/office/officeart/2005/8/layout/radial5"/>
    <dgm:cxn modelId="{9F616F8F-E665-406A-91F3-49752B0B9F7A}" srcId="{A1A7D8C4-BD17-416E-A6C2-B55D9D6BD1B4}" destId="{FD7C21D6-2451-4D63-97FB-C72D62B59E98}" srcOrd="5" destOrd="0" parTransId="{2E363A70-AEDB-40E1-B9CF-7A0F972B5101}" sibTransId="{6F7B473F-1168-408A-9FE9-D41CEA5CB631}"/>
    <dgm:cxn modelId="{5D542671-AC3A-46E8-B4DA-A7D437C8A503}" type="presOf" srcId="{2E363A70-AEDB-40E1-B9CF-7A0F972B5101}" destId="{A723E8F6-70DF-4DA9-A275-737DF7B89F1B}" srcOrd="1" destOrd="0" presId="urn:microsoft.com/office/officeart/2005/8/layout/radial5"/>
    <dgm:cxn modelId="{7F8A6379-B12C-405F-B85F-D3D97B8AAFB3}" type="presOf" srcId="{206B707C-1A55-4D5E-A1BE-3EA0431CC8F8}" destId="{A5971549-5716-4FB5-A2E3-072A039B5EE2}" srcOrd="0" destOrd="0" presId="urn:microsoft.com/office/officeart/2005/8/layout/radial5"/>
    <dgm:cxn modelId="{CF67481C-4B6D-401F-A218-BB71D533389C}" type="presOf" srcId="{3C9DA86A-60DD-4133-8E9D-F86260E26A5B}" destId="{6BD57A58-6D2B-4305-9BBF-277473D37C99}" srcOrd="1" destOrd="0" presId="urn:microsoft.com/office/officeart/2005/8/layout/radial5"/>
    <dgm:cxn modelId="{85CA90E6-3026-4DE3-8662-5381CA4D71AE}" type="presOf" srcId="{0A974BB4-7F48-4FF6-A90E-02C3AFC751D2}" destId="{5B2BD749-D9BE-45A1-B082-08E3371FF6A7}" srcOrd="0" destOrd="0" presId="urn:microsoft.com/office/officeart/2005/8/layout/radial5"/>
    <dgm:cxn modelId="{073C3D11-C3F3-46FA-9204-B23F2C46FFC6}" srcId="{A1A7D8C4-BD17-416E-A6C2-B55D9D6BD1B4}" destId="{206B707C-1A55-4D5E-A1BE-3EA0431CC8F8}" srcOrd="4" destOrd="0" parTransId="{3C9DA86A-60DD-4133-8E9D-F86260E26A5B}" sibTransId="{501583C6-B8BF-4347-99BA-BAB649367F31}"/>
    <dgm:cxn modelId="{9C644147-E857-4D8B-9918-71DC099901D0}" type="presOf" srcId="{F65BAF79-88AC-42BB-A19F-3388CBD1E432}" destId="{A115C0D0-7D34-4CD8-B498-DEF99284D1D4}" srcOrd="0" destOrd="0" presId="urn:microsoft.com/office/officeart/2005/8/layout/radial5"/>
    <dgm:cxn modelId="{DDAB1245-F402-42A5-AA50-5EFEE771366A}" type="presOf" srcId="{3C9DA86A-60DD-4133-8E9D-F86260E26A5B}" destId="{4F680D6C-8030-4403-8347-F05D175DAEC7}" srcOrd="0" destOrd="0" presId="urn:microsoft.com/office/officeart/2005/8/layout/radial5"/>
    <dgm:cxn modelId="{18C8A1F5-0426-4ACA-8833-225BCF941209}" type="presOf" srcId="{EB1FD591-2CD9-4736-9229-34A3304026CC}" destId="{37B70705-333F-4A94-B69B-5D7D49AD7A6F}" srcOrd="0" destOrd="0" presId="urn:microsoft.com/office/officeart/2005/8/layout/radial5"/>
    <dgm:cxn modelId="{C6C78E86-4A62-4C47-AED2-5AAB276E7F96}" type="presOf" srcId="{D2855DD5-F08A-4F6C-B7AA-DE84B1C85099}" destId="{2CD0C109-DCC1-456A-A2A7-1767651900D1}" srcOrd="0" destOrd="0" presId="urn:microsoft.com/office/officeart/2005/8/layout/radial5"/>
    <dgm:cxn modelId="{4DD14884-3B3A-4829-98F3-FB253E1F57B7}" type="presOf" srcId="{F65BAF79-88AC-42BB-A19F-3388CBD1E432}" destId="{02CD0214-8AC4-4B41-AA66-B8E85377FFF5}" srcOrd="1" destOrd="0" presId="urn:microsoft.com/office/officeart/2005/8/layout/radial5"/>
    <dgm:cxn modelId="{AB361D2D-E0F3-4AC8-A6DE-F2FD0B41FB00}" type="presOf" srcId="{692AEF36-A4EE-4869-8D2D-7456D8511AFC}" destId="{73068768-744C-4166-B637-B7320A639A81}" srcOrd="0" destOrd="0" presId="urn:microsoft.com/office/officeart/2005/8/layout/radial5"/>
    <dgm:cxn modelId="{285446A7-62B5-4078-8B16-BE6444765C47}" type="presOf" srcId="{A1A7D8C4-BD17-416E-A6C2-B55D9D6BD1B4}" destId="{487FC6DE-670A-448A-9CFF-1A300D97D668}" srcOrd="0" destOrd="0" presId="urn:microsoft.com/office/officeart/2005/8/layout/radial5"/>
    <dgm:cxn modelId="{46806820-981A-4FC8-96D8-752E3BA9B43D}" srcId="{A1A7D8C4-BD17-416E-A6C2-B55D9D6BD1B4}" destId="{692AEF36-A4EE-4869-8D2D-7456D8511AFC}" srcOrd="0" destOrd="0" parTransId="{F65BAF79-88AC-42BB-A19F-3388CBD1E432}" sibTransId="{E8B754D4-9478-4DCD-9B35-7AD74E6D707C}"/>
    <dgm:cxn modelId="{A75AFECF-18B2-4255-BCE1-8A2951052ED3}" type="presOf" srcId="{6677BDAA-77C0-4552-A8F3-DF08323D6F66}" destId="{1C732E0F-477B-4B31-A7B6-88F30216B403}" srcOrd="0" destOrd="0" presId="urn:microsoft.com/office/officeart/2005/8/layout/radial5"/>
    <dgm:cxn modelId="{76049F57-6DC4-42FD-A1CC-B0BCB1108970}" type="presOf" srcId="{1951E603-C16B-49B5-B39B-D8C17F7E1043}" destId="{0BE62345-2813-41A1-BED5-F9D20A4C848D}" srcOrd="1" destOrd="0" presId="urn:microsoft.com/office/officeart/2005/8/layout/radial5"/>
    <dgm:cxn modelId="{89FF2DDA-236A-46C6-942E-C7E2580DD762}" srcId="{A1A7D8C4-BD17-416E-A6C2-B55D9D6BD1B4}" destId="{1F49C948-6EFE-4762-9E4A-D969150E4C7D}" srcOrd="2" destOrd="0" parTransId="{1951E603-C16B-49B5-B39B-D8C17F7E1043}" sibTransId="{ED228776-6466-4BEF-90E9-A52EBA702F56}"/>
    <dgm:cxn modelId="{35E25105-9E21-4301-8B8C-197E39D031DA}" type="presOf" srcId="{2E363A70-AEDB-40E1-B9CF-7A0F972B5101}" destId="{A8CCE788-2319-4DEA-82A0-67B0F8BB5C32}" srcOrd="0" destOrd="0" presId="urn:microsoft.com/office/officeart/2005/8/layout/radial5"/>
    <dgm:cxn modelId="{4BF830CB-FDA7-4624-A9F2-BB570A7A3A0F}" type="presOf" srcId="{FD7C21D6-2451-4D63-97FB-C72D62B59E98}" destId="{B1E0BCC2-601D-4178-85AB-B7799F89D504}" srcOrd="0" destOrd="0" presId="urn:microsoft.com/office/officeart/2005/8/layout/radial5"/>
    <dgm:cxn modelId="{CAAEE28E-DC60-4736-8918-24CC0F74235D}" srcId="{A1A7D8C4-BD17-416E-A6C2-B55D9D6BD1B4}" destId="{D2855DD5-F08A-4F6C-B7AA-DE84B1C85099}" srcOrd="1" destOrd="0" parTransId="{6677BDAA-77C0-4552-A8F3-DF08323D6F66}" sibTransId="{552126D3-91D1-4ADE-B0EF-3A544C5BE07E}"/>
    <dgm:cxn modelId="{36B7AFC3-91B5-40EC-BB84-74D4324AC934}" type="presOf" srcId="{FB5AD29C-0265-4291-B0AB-A172E426BF1E}" destId="{A005E8F4-110D-4813-9A29-247F67D482BB}" srcOrd="0" destOrd="0" presId="urn:microsoft.com/office/officeart/2005/8/layout/radial5"/>
    <dgm:cxn modelId="{F6CFE12F-77D9-4FF3-A665-BEC582E0A898}" type="presOf" srcId="{EB1FD591-2CD9-4736-9229-34A3304026CC}" destId="{CD2049D3-8040-485F-9F4C-3BD62674402C}" srcOrd="1" destOrd="0" presId="urn:microsoft.com/office/officeart/2005/8/layout/radial5"/>
    <dgm:cxn modelId="{C23E6093-A258-48E5-A3F2-3673A3BB95F5}" srcId="{0A974BB4-7F48-4FF6-A90E-02C3AFC751D2}" destId="{A1A7D8C4-BD17-416E-A6C2-B55D9D6BD1B4}" srcOrd="0" destOrd="0" parTransId="{48E64CF4-A158-4F51-B5DC-FA89F462B297}" sibTransId="{4D9052AB-1180-4A48-BFC5-68639142EF6F}"/>
    <dgm:cxn modelId="{951A504D-405A-473D-BFEA-0E419EF3D27C}" type="presOf" srcId="{6677BDAA-77C0-4552-A8F3-DF08323D6F66}" destId="{1034D0A1-4E96-46FA-AC31-B2C42731D9A3}" srcOrd="1" destOrd="0" presId="urn:microsoft.com/office/officeart/2005/8/layout/radial5"/>
    <dgm:cxn modelId="{CBEE25CB-C38C-4C43-AADC-815EE25952A3}" type="presParOf" srcId="{5B2BD749-D9BE-45A1-B082-08E3371FF6A7}" destId="{487FC6DE-670A-448A-9CFF-1A300D97D668}" srcOrd="0" destOrd="0" presId="urn:microsoft.com/office/officeart/2005/8/layout/radial5"/>
    <dgm:cxn modelId="{85EB43CF-51C5-46F9-8F2D-BBCF414EA0F4}" type="presParOf" srcId="{5B2BD749-D9BE-45A1-B082-08E3371FF6A7}" destId="{A115C0D0-7D34-4CD8-B498-DEF99284D1D4}" srcOrd="1" destOrd="0" presId="urn:microsoft.com/office/officeart/2005/8/layout/radial5"/>
    <dgm:cxn modelId="{0F19C7BF-4292-4A72-AF59-4EC3C9DEC580}" type="presParOf" srcId="{A115C0D0-7D34-4CD8-B498-DEF99284D1D4}" destId="{02CD0214-8AC4-4B41-AA66-B8E85377FFF5}" srcOrd="0" destOrd="0" presId="urn:microsoft.com/office/officeart/2005/8/layout/radial5"/>
    <dgm:cxn modelId="{B3F6F0DB-A8A3-492C-B142-65CCE765DF15}" type="presParOf" srcId="{5B2BD749-D9BE-45A1-B082-08E3371FF6A7}" destId="{73068768-744C-4166-B637-B7320A639A81}" srcOrd="2" destOrd="0" presId="urn:microsoft.com/office/officeart/2005/8/layout/radial5"/>
    <dgm:cxn modelId="{14D53A3E-4CDE-45F7-95EB-EF509856EA73}" type="presParOf" srcId="{5B2BD749-D9BE-45A1-B082-08E3371FF6A7}" destId="{1C732E0F-477B-4B31-A7B6-88F30216B403}" srcOrd="3" destOrd="0" presId="urn:microsoft.com/office/officeart/2005/8/layout/radial5"/>
    <dgm:cxn modelId="{18EDF062-FEBB-4631-88D9-10099F6E92AF}" type="presParOf" srcId="{1C732E0F-477B-4B31-A7B6-88F30216B403}" destId="{1034D0A1-4E96-46FA-AC31-B2C42731D9A3}" srcOrd="0" destOrd="0" presId="urn:microsoft.com/office/officeart/2005/8/layout/radial5"/>
    <dgm:cxn modelId="{C12D7963-A5BC-41A0-9B23-FC9B7E58BF39}" type="presParOf" srcId="{5B2BD749-D9BE-45A1-B082-08E3371FF6A7}" destId="{2CD0C109-DCC1-456A-A2A7-1767651900D1}" srcOrd="4" destOrd="0" presId="urn:microsoft.com/office/officeart/2005/8/layout/radial5"/>
    <dgm:cxn modelId="{A6B2123A-3855-45EA-BD58-77668C108A57}" type="presParOf" srcId="{5B2BD749-D9BE-45A1-B082-08E3371FF6A7}" destId="{DB83C5DC-7DF2-46B0-BEE8-4D45398911AA}" srcOrd="5" destOrd="0" presId="urn:microsoft.com/office/officeart/2005/8/layout/radial5"/>
    <dgm:cxn modelId="{ABA991A5-055A-49D5-8519-CDD158DB03D6}" type="presParOf" srcId="{DB83C5DC-7DF2-46B0-BEE8-4D45398911AA}" destId="{0BE62345-2813-41A1-BED5-F9D20A4C848D}" srcOrd="0" destOrd="0" presId="urn:microsoft.com/office/officeart/2005/8/layout/radial5"/>
    <dgm:cxn modelId="{25B0FF2E-35B5-4B05-BA77-7D6CC64CAF38}" type="presParOf" srcId="{5B2BD749-D9BE-45A1-B082-08E3371FF6A7}" destId="{28C07ACC-F803-45DC-BB21-2C20CB7BDBAF}" srcOrd="6" destOrd="0" presId="urn:microsoft.com/office/officeart/2005/8/layout/radial5"/>
    <dgm:cxn modelId="{EBD182D2-CD5F-4BF2-9834-32F3E028F6DA}" type="presParOf" srcId="{5B2BD749-D9BE-45A1-B082-08E3371FF6A7}" destId="{37B70705-333F-4A94-B69B-5D7D49AD7A6F}" srcOrd="7" destOrd="0" presId="urn:microsoft.com/office/officeart/2005/8/layout/radial5"/>
    <dgm:cxn modelId="{A82F53F6-553B-4900-AB23-CF3346EE6544}" type="presParOf" srcId="{37B70705-333F-4A94-B69B-5D7D49AD7A6F}" destId="{CD2049D3-8040-485F-9F4C-3BD62674402C}" srcOrd="0" destOrd="0" presId="urn:microsoft.com/office/officeart/2005/8/layout/radial5"/>
    <dgm:cxn modelId="{4369185F-249E-46ED-9474-FF2B7DD7CEFC}" type="presParOf" srcId="{5B2BD749-D9BE-45A1-B082-08E3371FF6A7}" destId="{A005E8F4-110D-4813-9A29-247F67D482BB}" srcOrd="8" destOrd="0" presId="urn:microsoft.com/office/officeart/2005/8/layout/radial5"/>
    <dgm:cxn modelId="{3C86D4B8-C7A0-45EF-9CBD-E0D997A26998}" type="presParOf" srcId="{5B2BD749-D9BE-45A1-B082-08E3371FF6A7}" destId="{4F680D6C-8030-4403-8347-F05D175DAEC7}" srcOrd="9" destOrd="0" presId="urn:microsoft.com/office/officeart/2005/8/layout/radial5"/>
    <dgm:cxn modelId="{CC310BEC-C185-4A7C-BBC6-46EB249CE0E3}" type="presParOf" srcId="{4F680D6C-8030-4403-8347-F05D175DAEC7}" destId="{6BD57A58-6D2B-4305-9BBF-277473D37C99}" srcOrd="0" destOrd="0" presId="urn:microsoft.com/office/officeart/2005/8/layout/radial5"/>
    <dgm:cxn modelId="{FA9A05A6-42F5-4EBE-948E-50F5EFA523CE}" type="presParOf" srcId="{5B2BD749-D9BE-45A1-B082-08E3371FF6A7}" destId="{A5971549-5716-4FB5-A2E3-072A039B5EE2}" srcOrd="10" destOrd="0" presId="urn:microsoft.com/office/officeart/2005/8/layout/radial5"/>
    <dgm:cxn modelId="{ACC4E02C-3BEB-4874-99EA-6F8E1BEF0AF3}" type="presParOf" srcId="{5B2BD749-D9BE-45A1-B082-08E3371FF6A7}" destId="{A8CCE788-2319-4DEA-82A0-67B0F8BB5C32}" srcOrd="11" destOrd="0" presId="urn:microsoft.com/office/officeart/2005/8/layout/radial5"/>
    <dgm:cxn modelId="{63D98E9F-4D0A-41B6-8285-CDE76DF74522}" type="presParOf" srcId="{A8CCE788-2319-4DEA-82A0-67B0F8BB5C32}" destId="{A723E8F6-70DF-4DA9-A275-737DF7B89F1B}" srcOrd="0" destOrd="0" presId="urn:microsoft.com/office/officeart/2005/8/layout/radial5"/>
    <dgm:cxn modelId="{9ED5B976-4E72-4FAF-9820-135B60D541C3}" type="presParOf" srcId="{5B2BD749-D9BE-45A1-B082-08E3371FF6A7}" destId="{B1E0BCC2-601D-4178-85AB-B7799F89D504}" srcOrd="12" destOrd="0" presId="urn:microsoft.com/office/officeart/2005/8/layout/radial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1EDB359-692F-4C25-B019-22E1DD8F8788}"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pPr rtl="1"/>
          <a:endParaRPr lang="ar-SA"/>
        </a:p>
      </dgm:t>
    </dgm:pt>
    <dgm:pt modelId="{9D9F491D-8DFD-439A-AE7F-ED95F5279F88}">
      <dgm:prSet phldrT="[نص]"/>
      <dgm:spPr/>
      <dgm:t>
        <a:bodyPr/>
        <a:lstStyle/>
        <a:p>
          <a:pPr rtl="1"/>
          <a:r>
            <a:rPr lang="ar-SA" dirty="0" smtClean="0"/>
            <a:t>أساليب التوجيه والإرشاد النفسي للأطفال </a:t>
          </a:r>
          <a:endParaRPr lang="ar-SA" dirty="0"/>
        </a:p>
      </dgm:t>
    </dgm:pt>
    <dgm:pt modelId="{3A866CA7-868F-468E-ACD7-124B2BD4C73B}" type="parTrans" cxnId="{F213ED16-9913-4A7E-87A8-55CE685CA501}">
      <dgm:prSet/>
      <dgm:spPr/>
      <dgm:t>
        <a:bodyPr/>
        <a:lstStyle/>
        <a:p>
          <a:pPr rtl="1"/>
          <a:endParaRPr lang="ar-SA"/>
        </a:p>
      </dgm:t>
    </dgm:pt>
    <dgm:pt modelId="{A39EEE23-5020-40A5-BACA-D4B1C28F0F42}" type="sibTrans" cxnId="{F213ED16-9913-4A7E-87A8-55CE685CA501}">
      <dgm:prSet/>
      <dgm:spPr/>
      <dgm:t>
        <a:bodyPr/>
        <a:lstStyle/>
        <a:p>
          <a:pPr rtl="1"/>
          <a:endParaRPr lang="ar-SA"/>
        </a:p>
      </dgm:t>
    </dgm:pt>
    <dgm:pt modelId="{5E6F2D58-4C79-49AC-A6DF-42AEDB9ABA98}">
      <dgm:prSet phldrT="[نص]"/>
      <dgm:spPr/>
      <dgm:t>
        <a:bodyPr/>
        <a:lstStyle/>
        <a:p>
          <a:pPr rtl="1"/>
          <a:r>
            <a:rPr lang="ar-SA" dirty="0" smtClean="0"/>
            <a:t>التوجيه والإرشاد باللعب </a:t>
          </a:r>
        </a:p>
        <a:p>
          <a:pPr rtl="1"/>
          <a:r>
            <a:rPr lang="en-US" dirty="0" smtClean="0"/>
            <a:t>Play Guidance &amp; Counseling</a:t>
          </a:r>
          <a:endParaRPr lang="ar-SA" dirty="0"/>
        </a:p>
      </dgm:t>
    </dgm:pt>
    <dgm:pt modelId="{F93D2E3C-F268-4621-B000-EE9569647DA9}" type="parTrans" cxnId="{D0F4BF23-1E5D-4520-8B90-55BEC0D13191}">
      <dgm:prSet/>
      <dgm:spPr/>
      <dgm:t>
        <a:bodyPr/>
        <a:lstStyle/>
        <a:p>
          <a:pPr rtl="1"/>
          <a:endParaRPr lang="ar-SA"/>
        </a:p>
      </dgm:t>
    </dgm:pt>
    <dgm:pt modelId="{95D2C419-2C31-47E5-AA39-3DCA54E061CA}" type="sibTrans" cxnId="{D0F4BF23-1E5D-4520-8B90-55BEC0D13191}">
      <dgm:prSet/>
      <dgm:spPr/>
      <dgm:t>
        <a:bodyPr/>
        <a:lstStyle/>
        <a:p>
          <a:pPr rtl="1"/>
          <a:endParaRPr lang="ar-SA"/>
        </a:p>
      </dgm:t>
    </dgm:pt>
    <dgm:pt modelId="{EFFEDF2F-916C-4B94-B6E7-674A9F578F00}">
      <dgm:prSet phldrT="[نص]"/>
      <dgm:spPr/>
      <dgm:t>
        <a:bodyPr/>
        <a:lstStyle/>
        <a:p>
          <a:pPr rtl="1"/>
          <a:r>
            <a:rPr lang="ar-SA" dirty="0" smtClean="0"/>
            <a:t>اللعب الحر أو غير الموجه </a:t>
          </a:r>
        </a:p>
        <a:p>
          <a:pPr rtl="1"/>
          <a:r>
            <a:rPr lang="en-US" dirty="0" smtClean="0"/>
            <a:t>Non Directive Play</a:t>
          </a:r>
          <a:endParaRPr lang="ar-SA" dirty="0"/>
        </a:p>
      </dgm:t>
    </dgm:pt>
    <dgm:pt modelId="{1CC57607-359C-4D0D-9A1B-1D56EE38A9DA}" type="parTrans" cxnId="{38611E9D-E558-42A7-B10B-0915DCD1D08B}">
      <dgm:prSet/>
      <dgm:spPr/>
      <dgm:t>
        <a:bodyPr/>
        <a:lstStyle/>
        <a:p>
          <a:pPr rtl="1"/>
          <a:endParaRPr lang="ar-SA"/>
        </a:p>
      </dgm:t>
    </dgm:pt>
    <dgm:pt modelId="{AB9576E4-6461-4425-9CE2-5524884A501B}" type="sibTrans" cxnId="{38611E9D-E558-42A7-B10B-0915DCD1D08B}">
      <dgm:prSet/>
      <dgm:spPr/>
      <dgm:t>
        <a:bodyPr/>
        <a:lstStyle/>
        <a:p>
          <a:pPr rtl="1"/>
          <a:endParaRPr lang="ar-SA"/>
        </a:p>
      </dgm:t>
    </dgm:pt>
    <dgm:pt modelId="{9607A63A-D614-41BE-ABC0-DF44C5AC789E}">
      <dgm:prSet phldrT="[نص]"/>
      <dgm:spPr/>
      <dgm:t>
        <a:bodyPr/>
        <a:lstStyle/>
        <a:p>
          <a:pPr rtl="1"/>
          <a:r>
            <a:rPr lang="ar-SA" dirty="0" smtClean="0"/>
            <a:t>اللعب المحدد أو الموجه   </a:t>
          </a:r>
        </a:p>
        <a:p>
          <a:pPr rtl="1"/>
          <a:r>
            <a:rPr lang="en-US" dirty="0" smtClean="0"/>
            <a:t>Directive Play</a:t>
          </a:r>
          <a:endParaRPr lang="ar-SA" dirty="0"/>
        </a:p>
      </dgm:t>
    </dgm:pt>
    <dgm:pt modelId="{6CDAB8E7-2E2A-4406-B0BF-93C912B6DDDA}" type="parTrans" cxnId="{DE53B923-8997-4C7C-BC4F-CDCF8D32DBB1}">
      <dgm:prSet/>
      <dgm:spPr/>
      <dgm:t>
        <a:bodyPr/>
        <a:lstStyle/>
        <a:p>
          <a:pPr rtl="1"/>
          <a:endParaRPr lang="ar-SA"/>
        </a:p>
      </dgm:t>
    </dgm:pt>
    <dgm:pt modelId="{48442900-03A0-4CEE-AD8E-608241F60B50}" type="sibTrans" cxnId="{DE53B923-8997-4C7C-BC4F-CDCF8D32DBB1}">
      <dgm:prSet/>
      <dgm:spPr/>
      <dgm:t>
        <a:bodyPr/>
        <a:lstStyle/>
        <a:p>
          <a:pPr rtl="1"/>
          <a:endParaRPr lang="ar-SA"/>
        </a:p>
      </dgm:t>
    </dgm:pt>
    <dgm:pt modelId="{11D2BB70-6F9E-4BCD-8341-973D944E0702}">
      <dgm:prSet phldrT="[نص]"/>
      <dgm:spPr/>
      <dgm:t>
        <a:bodyPr/>
        <a:lstStyle/>
        <a:p>
          <a:pPr rtl="1"/>
          <a:r>
            <a:rPr lang="ar-SA" dirty="0" smtClean="0"/>
            <a:t>التوجيه والإرشاد الجماعي للأطفال </a:t>
          </a:r>
          <a:endParaRPr lang="ar-SA" dirty="0"/>
        </a:p>
      </dgm:t>
    </dgm:pt>
    <dgm:pt modelId="{ACB82AA5-37A4-4F8B-BD59-A78DE40D2A2F}" type="parTrans" cxnId="{0CAD35F8-3713-43C1-B63D-C68C45DA220F}">
      <dgm:prSet/>
      <dgm:spPr/>
      <dgm:t>
        <a:bodyPr/>
        <a:lstStyle/>
        <a:p>
          <a:pPr rtl="1"/>
          <a:endParaRPr lang="ar-SA"/>
        </a:p>
      </dgm:t>
    </dgm:pt>
    <dgm:pt modelId="{AA247F88-0B8C-4F37-AE38-AD350B3EE964}" type="sibTrans" cxnId="{0CAD35F8-3713-43C1-B63D-C68C45DA220F}">
      <dgm:prSet/>
      <dgm:spPr/>
      <dgm:t>
        <a:bodyPr/>
        <a:lstStyle/>
        <a:p>
          <a:pPr rtl="1"/>
          <a:endParaRPr lang="ar-SA"/>
        </a:p>
      </dgm:t>
    </dgm:pt>
    <dgm:pt modelId="{68BF8FEA-5EA4-46F0-AC0B-2D0CA71C2829}">
      <dgm:prSet phldrT="[نص]"/>
      <dgm:spPr/>
      <dgm:t>
        <a:bodyPr/>
        <a:lstStyle/>
        <a:p>
          <a:pPr rtl="1"/>
          <a:r>
            <a:rPr lang="ar-SA" dirty="0" smtClean="0"/>
            <a:t>الإرشاد الأسري للأطفال </a:t>
          </a:r>
          <a:endParaRPr lang="ar-SA" dirty="0"/>
        </a:p>
      </dgm:t>
    </dgm:pt>
    <dgm:pt modelId="{D8A3ACF0-6630-4578-9802-48065A4E3A92}" type="parTrans" cxnId="{3E634FE2-9D4C-44A0-A413-F9D0DA6740BC}">
      <dgm:prSet/>
      <dgm:spPr/>
      <dgm:t>
        <a:bodyPr/>
        <a:lstStyle/>
        <a:p>
          <a:pPr rtl="1"/>
          <a:endParaRPr lang="ar-SA"/>
        </a:p>
      </dgm:t>
    </dgm:pt>
    <dgm:pt modelId="{9A3222EF-D9C8-47A5-8BE1-EFD0D6937F4D}" type="sibTrans" cxnId="{3E634FE2-9D4C-44A0-A413-F9D0DA6740BC}">
      <dgm:prSet/>
      <dgm:spPr/>
      <dgm:t>
        <a:bodyPr/>
        <a:lstStyle/>
        <a:p>
          <a:pPr rtl="1"/>
          <a:endParaRPr lang="ar-SA"/>
        </a:p>
      </dgm:t>
    </dgm:pt>
    <dgm:pt modelId="{D319B240-824C-44CD-A4D7-E0A636E08632}" type="pres">
      <dgm:prSet presAssocID="{71EDB359-692F-4C25-B019-22E1DD8F8788}" presName="hierChild1" presStyleCnt="0">
        <dgm:presLayoutVars>
          <dgm:chPref val="1"/>
          <dgm:dir/>
          <dgm:animOne val="branch"/>
          <dgm:animLvl val="lvl"/>
          <dgm:resizeHandles/>
        </dgm:presLayoutVars>
      </dgm:prSet>
      <dgm:spPr/>
      <dgm:t>
        <a:bodyPr/>
        <a:lstStyle/>
        <a:p>
          <a:pPr rtl="1"/>
          <a:endParaRPr lang="ar-SA"/>
        </a:p>
      </dgm:t>
    </dgm:pt>
    <dgm:pt modelId="{9374F0B2-D805-4C44-B795-9377CD190D33}" type="pres">
      <dgm:prSet presAssocID="{9D9F491D-8DFD-439A-AE7F-ED95F5279F88}" presName="hierRoot1" presStyleCnt="0"/>
      <dgm:spPr/>
    </dgm:pt>
    <dgm:pt modelId="{1632FF75-76CC-47C0-BB32-18DF921B702E}" type="pres">
      <dgm:prSet presAssocID="{9D9F491D-8DFD-439A-AE7F-ED95F5279F88}" presName="composite" presStyleCnt="0"/>
      <dgm:spPr/>
    </dgm:pt>
    <dgm:pt modelId="{F1FEEF92-FBEB-48E5-A6F9-4E5ADB210658}" type="pres">
      <dgm:prSet presAssocID="{9D9F491D-8DFD-439A-AE7F-ED95F5279F88}" presName="background" presStyleLbl="node0" presStyleIdx="0" presStyleCnt="1"/>
      <dgm:spPr/>
    </dgm:pt>
    <dgm:pt modelId="{F6A4F44A-60A8-49A8-BA7F-3C88FB4F4A90}" type="pres">
      <dgm:prSet presAssocID="{9D9F491D-8DFD-439A-AE7F-ED95F5279F88}" presName="text" presStyleLbl="fgAcc0" presStyleIdx="0" presStyleCnt="1" custScaleX="247262" custScaleY="95254" custLinFactNeighborX="0" custLinFactNeighborY="-23433">
        <dgm:presLayoutVars>
          <dgm:chPref val="3"/>
        </dgm:presLayoutVars>
      </dgm:prSet>
      <dgm:spPr/>
      <dgm:t>
        <a:bodyPr/>
        <a:lstStyle/>
        <a:p>
          <a:pPr rtl="1"/>
          <a:endParaRPr lang="ar-SA"/>
        </a:p>
      </dgm:t>
    </dgm:pt>
    <dgm:pt modelId="{7AEBC9A7-F653-4E22-97D2-6B47E5DA9DEF}" type="pres">
      <dgm:prSet presAssocID="{9D9F491D-8DFD-439A-AE7F-ED95F5279F88}" presName="hierChild2" presStyleCnt="0"/>
      <dgm:spPr/>
    </dgm:pt>
    <dgm:pt modelId="{B32B1182-FC1C-4AE2-A3B6-CF794B614951}" type="pres">
      <dgm:prSet presAssocID="{F93D2E3C-F268-4621-B000-EE9569647DA9}" presName="Name10" presStyleLbl="parChTrans1D2" presStyleIdx="0" presStyleCnt="3"/>
      <dgm:spPr/>
      <dgm:t>
        <a:bodyPr/>
        <a:lstStyle/>
        <a:p>
          <a:pPr rtl="1"/>
          <a:endParaRPr lang="ar-SA"/>
        </a:p>
      </dgm:t>
    </dgm:pt>
    <dgm:pt modelId="{D41FAFBE-73A4-4BE2-8C72-F6BD99A4E93F}" type="pres">
      <dgm:prSet presAssocID="{5E6F2D58-4C79-49AC-A6DF-42AEDB9ABA98}" presName="hierRoot2" presStyleCnt="0"/>
      <dgm:spPr/>
    </dgm:pt>
    <dgm:pt modelId="{5621DBA3-0F3C-490D-92A3-76CE44BC4A24}" type="pres">
      <dgm:prSet presAssocID="{5E6F2D58-4C79-49AC-A6DF-42AEDB9ABA98}" presName="composite2" presStyleCnt="0"/>
      <dgm:spPr/>
    </dgm:pt>
    <dgm:pt modelId="{1CD416E7-F538-4BE5-B10B-CBBD118AE01D}" type="pres">
      <dgm:prSet presAssocID="{5E6F2D58-4C79-49AC-A6DF-42AEDB9ABA98}" presName="background2" presStyleLbl="node2" presStyleIdx="0" presStyleCnt="3"/>
      <dgm:spPr/>
    </dgm:pt>
    <dgm:pt modelId="{3DC48087-F332-47E8-9B85-456E11D891D6}" type="pres">
      <dgm:prSet presAssocID="{5E6F2D58-4C79-49AC-A6DF-42AEDB9ABA98}" presName="text2" presStyleLbl="fgAcc2" presStyleIdx="0" presStyleCnt="3">
        <dgm:presLayoutVars>
          <dgm:chPref val="3"/>
        </dgm:presLayoutVars>
      </dgm:prSet>
      <dgm:spPr/>
      <dgm:t>
        <a:bodyPr/>
        <a:lstStyle/>
        <a:p>
          <a:pPr rtl="1"/>
          <a:endParaRPr lang="ar-SA"/>
        </a:p>
      </dgm:t>
    </dgm:pt>
    <dgm:pt modelId="{2D149B3F-E22B-41C7-99C4-EEEC77C204CA}" type="pres">
      <dgm:prSet presAssocID="{5E6F2D58-4C79-49AC-A6DF-42AEDB9ABA98}" presName="hierChild3" presStyleCnt="0"/>
      <dgm:spPr/>
    </dgm:pt>
    <dgm:pt modelId="{BD14BEC5-2F0D-4BEE-A087-32F66264C2F6}" type="pres">
      <dgm:prSet presAssocID="{1CC57607-359C-4D0D-9A1B-1D56EE38A9DA}" presName="Name17" presStyleLbl="parChTrans1D3" presStyleIdx="0" presStyleCnt="2"/>
      <dgm:spPr/>
      <dgm:t>
        <a:bodyPr/>
        <a:lstStyle/>
        <a:p>
          <a:pPr rtl="1"/>
          <a:endParaRPr lang="ar-SA"/>
        </a:p>
      </dgm:t>
    </dgm:pt>
    <dgm:pt modelId="{C901A7A0-F3A5-4824-864D-1C96050A25EB}" type="pres">
      <dgm:prSet presAssocID="{EFFEDF2F-916C-4B94-B6E7-674A9F578F00}" presName="hierRoot3" presStyleCnt="0"/>
      <dgm:spPr/>
    </dgm:pt>
    <dgm:pt modelId="{29BDDE34-7458-4309-A928-F3CF4DB70B45}" type="pres">
      <dgm:prSet presAssocID="{EFFEDF2F-916C-4B94-B6E7-674A9F578F00}" presName="composite3" presStyleCnt="0"/>
      <dgm:spPr/>
    </dgm:pt>
    <dgm:pt modelId="{59A1280C-C75B-4AAD-8306-F3A41B4EC0B2}" type="pres">
      <dgm:prSet presAssocID="{EFFEDF2F-916C-4B94-B6E7-674A9F578F00}" presName="background3" presStyleLbl="node3" presStyleIdx="0" presStyleCnt="2"/>
      <dgm:spPr/>
    </dgm:pt>
    <dgm:pt modelId="{566B850C-D7C8-48D0-A8B2-BE726953CB71}" type="pres">
      <dgm:prSet presAssocID="{EFFEDF2F-916C-4B94-B6E7-674A9F578F00}" presName="text3" presStyleLbl="fgAcc3" presStyleIdx="0" presStyleCnt="2">
        <dgm:presLayoutVars>
          <dgm:chPref val="3"/>
        </dgm:presLayoutVars>
      </dgm:prSet>
      <dgm:spPr/>
      <dgm:t>
        <a:bodyPr/>
        <a:lstStyle/>
        <a:p>
          <a:pPr rtl="1"/>
          <a:endParaRPr lang="ar-SA"/>
        </a:p>
      </dgm:t>
    </dgm:pt>
    <dgm:pt modelId="{1FC998B0-45B3-4861-B196-706A9601D742}" type="pres">
      <dgm:prSet presAssocID="{EFFEDF2F-916C-4B94-B6E7-674A9F578F00}" presName="hierChild4" presStyleCnt="0"/>
      <dgm:spPr/>
    </dgm:pt>
    <dgm:pt modelId="{98A735CF-8D75-4594-8AED-0EF90E7AEDEC}" type="pres">
      <dgm:prSet presAssocID="{6CDAB8E7-2E2A-4406-B0BF-93C912B6DDDA}" presName="Name17" presStyleLbl="parChTrans1D3" presStyleIdx="1" presStyleCnt="2"/>
      <dgm:spPr/>
      <dgm:t>
        <a:bodyPr/>
        <a:lstStyle/>
        <a:p>
          <a:pPr rtl="1"/>
          <a:endParaRPr lang="ar-SA"/>
        </a:p>
      </dgm:t>
    </dgm:pt>
    <dgm:pt modelId="{3087822F-7992-45CC-A318-3560F267C73D}" type="pres">
      <dgm:prSet presAssocID="{9607A63A-D614-41BE-ABC0-DF44C5AC789E}" presName="hierRoot3" presStyleCnt="0"/>
      <dgm:spPr/>
    </dgm:pt>
    <dgm:pt modelId="{EC6EF476-6546-4D19-8A68-4E9E0E6BA27A}" type="pres">
      <dgm:prSet presAssocID="{9607A63A-D614-41BE-ABC0-DF44C5AC789E}" presName="composite3" presStyleCnt="0"/>
      <dgm:spPr/>
    </dgm:pt>
    <dgm:pt modelId="{20FEDAC7-ED32-4436-8502-F4DB632CE631}" type="pres">
      <dgm:prSet presAssocID="{9607A63A-D614-41BE-ABC0-DF44C5AC789E}" presName="background3" presStyleLbl="node3" presStyleIdx="1" presStyleCnt="2"/>
      <dgm:spPr/>
    </dgm:pt>
    <dgm:pt modelId="{76B5935F-144E-41E4-9E4D-86C9A668D731}" type="pres">
      <dgm:prSet presAssocID="{9607A63A-D614-41BE-ABC0-DF44C5AC789E}" presName="text3" presStyleLbl="fgAcc3" presStyleIdx="1" presStyleCnt="2">
        <dgm:presLayoutVars>
          <dgm:chPref val="3"/>
        </dgm:presLayoutVars>
      </dgm:prSet>
      <dgm:spPr/>
      <dgm:t>
        <a:bodyPr/>
        <a:lstStyle/>
        <a:p>
          <a:pPr rtl="1"/>
          <a:endParaRPr lang="ar-SA"/>
        </a:p>
      </dgm:t>
    </dgm:pt>
    <dgm:pt modelId="{CE77EBC2-CB57-4777-9D12-AA66EB420CE2}" type="pres">
      <dgm:prSet presAssocID="{9607A63A-D614-41BE-ABC0-DF44C5AC789E}" presName="hierChild4" presStyleCnt="0"/>
      <dgm:spPr/>
    </dgm:pt>
    <dgm:pt modelId="{00E846B6-163B-407C-97F1-AD4EAB594E3A}" type="pres">
      <dgm:prSet presAssocID="{ACB82AA5-37A4-4F8B-BD59-A78DE40D2A2F}" presName="Name10" presStyleLbl="parChTrans1D2" presStyleIdx="1" presStyleCnt="3"/>
      <dgm:spPr/>
      <dgm:t>
        <a:bodyPr/>
        <a:lstStyle/>
        <a:p>
          <a:pPr rtl="1"/>
          <a:endParaRPr lang="ar-SA"/>
        </a:p>
      </dgm:t>
    </dgm:pt>
    <dgm:pt modelId="{040105AB-DE65-4149-9BE4-33A9ABA4195B}" type="pres">
      <dgm:prSet presAssocID="{11D2BB70-6F9E-4BCD-8341-973D944E0702}" presName="hierRoot2" presStyleCnt="0"/>
      <dgm:spPr/>
    </dgm:pt>
    <dgm:pt modelId="{7B0C5BF4-93DA-4ACA-901D-8F81F8C12A26}" type="pres">
      <dgm:prSet presAssocID="{11D2BB70-6F9E-4BCD-8341-973D944E0702}" presName="composite2" presStyleCnt="0"/>
      <dgm:spPr/>
    </dgm:pt>
    <dgm:pt modelId="{F9DA7F93-BC96-4B40-BA75-4F21CEF9C7CC}" type="pres">
      <dgm:prSet presAssocID="{11D2BB70-6F9E-4BCD-8341-973D944E0702}" presName="background2" presStyleLbl="node2" presStyleIdx="1" presStyleCnt="3"/>
      <dgm:spPr/>
    </dgm:pt>
    <dgm:pt modelId="{BD1E902B-5244-4472-A598-DDA1A94FA035}" type="pres">
      <dgm:prSet presAssocID="{11D2BB70-6F9E-4BCD-8341-973D944E0702}" presName="text2" presStyleLbl="fgAcc2" presStyleIdx="1" presStyleCnt="3">
        <dgm:presLayoutVars>
          <dgm:chPref val="3"/>
        </dgm:presLayoutVars>
      </dgm:prSet>
      <dgm:spPr/>
      <dgm:t>
        <a:bodyPr/>
        <a:lstStyle/>
        <a:p>
          <a:pPr rtl="1"/>
          <a:endParaRPr lang="ar-SA"/>
        </a:p>
      </dgm:t>
    </dgm:pt>
    <dgm:pt modelId="{FF4F709D-C81D-4ADE-AE4C-E7781BA7FA51}" type="pres">
      <dgm:prSet presAssocID="{11D2BB70-6F9E-4BCD-8341-973D944E0702}" presName="hierChild3" presStyleCnt="0"/>
      <dgm:spPr/>
    </dgm:pt>
    <dgm:pt modelId="{64BA2EF1-8D6E-4981-B78C-BC192F646F4C}" type="pres">
      <dgm:prSet presAssocID="{D8A3ACF0-6630-4578-9802-48065A4E3A92}" presName="Name10" presStyleLbl="parChTrans1D2" presStyleIdx="2" presStyleCnt="3"/>
      <dgm:spPr/>
      <dgm:t>
        <a:bodyPr/>
        <a:lstStyle/>
        <a:p>
          <a:pPr rtl="1"/>
          <a:endParaRPr lang="ar-SA"/>
        </a:p>
      </dgm:t>
    </dgm:pt>
    <dgm:pt modelId="{CAC2B94A-FA27-45A3-B6F2-998005EE7701}" type="pres">
      <dgm:prSet presAssocID="{68BF8FEA-5EA4-46F0-AC0B-2D0CA71C2829}" presName="hierRoot2" presStyleCnt="0"/>
      <dgm:spPr/>
    </dgm:pt>
    <dgm:pt modelId="{AC34E599-32EE-4D24-8E7E-41ED67C9159F}" type="pres">
      <dgm:prSet presAssocID="{68BF8FEA-5EA4-46F0-AC0B-2D0CA71C2829}" presName="composite2" presStyleCnt="0"/>
      <dgm:spPr/>
    </dgm:pt>
    <dgm:pt modelId="{1F2C7AE8-973F-4AF5-A1BB-E7CBA9BAB01F}" type="pres">
      <dgm:prSet presAssocID="{68BF8FEA-5EA4-46F0-AC0B-2D0CA71C2829}" presName="background2" presStyleLbl="node2" presStyleIdx="2" presStyleCnt="3"/>
      <dgm:spPr/>
    </dgm:pt>
    <dgm:pt modelId="{909F0DCB-098A-459A-9D54-8B2ED688B8B7}" type="pres">
      <dgm:prSet presAssocID="{68BF8FEA-5EA4-46F0-AC0B-2D0CA71C2829}" presName="text2" presStyleLbl="fgAcc2" presStyleIdx="2" presStyleCnt="3">
        <dgm:presLayoutVars>
          <dgm:chPref val="3"/>
        </dgm:presLayoutVars>
      </dgm:prSet>
      <dgm:spPr/>
      <dgm:t>
        <a:bodyPr/>
        <a:lstStyle/>
        <a:p>
          <a:pPr rtl="1"/>
          <a:endParaRPr lang="ar-SA"/>
        </a:p>
      </dgm:t>
    </dgm:pt>
    <dgm:pt modelId="{38B55FFF-55ED-4C19-9F93-91937BE04D28}" type="pres">
      <dgm:prSet presAssocID="{68BF8FEA-5EA4-46F0-AC0B-2D0CA71C2829}" presName="hierChild3" presStyleCnt="0"/>
      <dgm:spPr/>
    </dgm:pt>
  </dgm:ptLst>
  <dgm:cxnLst>
    <dgm:cxn modelId="{D183F181-4815-4FD9-8094-CD7F7ECA7F46}" type="presOf" srcId="{6CDAB8E7-2E2A-4406-B0BF-93C912B6DDDA}" destId="{98A735CF-8D75-4594-8AED-0EF90E7AEDEC}" srcOrd="0" destOrd="0" presId="urn:microsoft.com/office/officeart/2005/8/layout/hierarchy1"/>
    <dgm:cxn modelId="{A31081F2-BB13-4BAC-B45B-C76E67C4EFC3}" type="presOf" srcId="{9607A63A-D614-41BE-ABC0-DF44C5AC789E}" destId="{76B5935F-144E-41E4-9E4D-86C9A668D731}" srcOrd="0" destOrd="0" presId="urn:microsoft.com/office/officeart/2005/8/layout/hierarchy1"/>
    <dgm:cxn modelId="{02F047D8-ED3D-4D7B-82AF-2BBD299CBB61}" type="presOf" srcId="{9D9F491D-8DFD-439A-AE7F-ED95F5279F88}" destId="{F6A4F44A-60A8-49A8-BA7F-3C88FB4F4A90}" srcOrd="0" destOrd="0" presId="urn:microsoft.com/office/officeart/2005/8/layout/hierarchy1"/>
    <dgm:cxn modelId="{F213ED16-9913-4A7E-87A8-55CE685CA501}" srcId="{71EDB359-692F-4C25-B019-22E1DD8F8788}" destId="{9D9F491D-8DFD-439A-AE7F-ED95F5279F88}" srcOrd="0" destOrd="0" parTransId="{3A866CA7-868F-468E-ACD7-124B2BD4C73B}" sibTransId="{A39EEE23-5020-40A5-BACA-D4B1C28F0F42}"/>
    <dgm:cxn modelId="{0CAD35F8-3713-43C1-B63D-C68C45DA220F}" srcId="{9D9F491D-8DFD-439A-AE7F-ED95F5279F88}" destId="{11D2BB70-6F9E-4BCD-8341-973D944E0702}" srcOrd="1" destOrd="0" parTransId="{ACB82AA5-37A4-4F8B-BD59-A78DE40D2A2F}" sibTransId="{AA247F88-0B8C-4F37-AE38-AD350B3EE964}"/>
    <dgm:cxn modelId="{E4D9CFD6-5D77-43EB-A598-4CEA92A98253}" type="presOf" srcId="{68BF8FEA-5EA4-46F0-AC0B-2D0CA71C2829}" destId="{909F0DCB-098A-459A-9D54-8B2ED688B8B7}" srcOrd="0" destOrd="0" presId="urn:microsoft.com/office/officeart/2005/8/layout/hierarchy1"/>
    <dgm:cxn modelId="{58AD7CF4-D4F2-4409-B3C8-B583EEB7A7EE}" type="presOf" srcId="{ACB82AA5-37A4-4F8B-BD59-A78DE40D2A2F}" destId="{00E846B6-163B-407C-97F1-AD4EAB594E3A}" srcOrd="0" destOrd="0" presId="urn:microsoft.com/office/officeart/2005/8/layout/hierarchy1"/>
    <dgm:cxn modelId="{943698E6-9B23-4400-82C3-581D81B389B9}" type="presOf" srcId="{11D2BB70-6F9E-4BCD-8341-973D944E0702}" destId="{BD1E902B-5244-4472-A598-DDA1A94FA035}" srcOrd="0" destOrd="0" presId="urn:microsoft.com/office/officeart/2005/8/layout/hierarchy1"/>
    <dgm:cxn modelId="{4B333B09-5370-4A4F-BDD9-8C4C3668BF38}" type="presOf" srcId="{1CC57607-359C-4D0D-9A1B-1D56EE38A9DA}" destId="{BD14BEC5-2F0D-4BEE-A087-32F66264C2F6}" srcOrd="0" destOrd="0" presId="urn:microsoft.com/office/officeart/2005/8/layout/hierarchy1"/>
    <dgm:cxn modelId="{F57B89A1-90B8-46A6-A982-7E64AA5FDFD6}" type="presOf" srcId="{F93D2E3C-F268-4621-B000-EE9569647DA9}" destId="{B32B1182-FC1C-4AE2-A3B6-CF794B614951}" srcOrd="0" destOrd="0" presId="urn:microsoft.com/office/officeart/2005/8/layout/hierarchy1"/>
    <dgm:cxn modelId="{22076BD3-C5AE-42BD-9FD5-59E1B3E5239F}" type="presOf" srcId="{EFFEDF2F-916C-4B94-B6E7-674A9F578F00}" destId="{566B850C-D7C8-48D0-A8B2-BE726953CB71}" srcOrd="0" destOrd="0" presId="urn:microsoft.com/office/officeart/2005/8/layout/hierarchy1"/>
    <dgm:cxn modelId="{3E634FE2-9D4C-44A0-A413-F9D0DA6740BC}" srcId="{9D9F491D-8DFD-439A-AE7F-ED95F5279F88}" destId="{68BF8FEA-5EA4-46F0-AC0B-2D0CA71C2829}" srcOrd="2" destOrd="0" parTransId="{D8A3ACF0-6630-4578-9802-48065A4E3A92}" sibTransId="{9A3222EF-D9C8-47A5-8BE1-EFD0D6937F4D}"/>
    <dgm:cxn modelId="{CA4494D5-37D5-46B3-9EFB-3B3CDD41329F}" type="presOf" srcId="{5E6F2D58-4C79-49AC-A6DF-42AEDB9ABA98}" destId="{3DC48087-F332-47E8-9B85-456E11D891D6}" srcOrd="0" destOrd="0" presId="urn:microsoft.com/office/officeart/2005/8/layout/hierarchy1"/>
    <dgm:cxn modelId="{38611E9D-E558-42A7-B10B-0915DCD1D08B}" srcId="{5E6F2D58-4C79-49AC-A6DF-42AEDB9ABA98}" destId="{EFFEDF2F-916C-4B94-B6E7-674A9F578F00}" srcOrd="0" destOrd="0" parTransId="{1CC57607-359C-4D0D-9A1B-1D56EE38A9DA}" sibTransId="{AB9576E4-6461-4425-9CE2-5524884A501B}"/>
    <dgm:cxn modelId="{DE53B923-8997-4C7C-BC4F-CDCF8D32DBB1}" srcId="{5E6F2D58-4C79-49AC-A6DF-42AEDB9ABA98}" destId="{9607A63A-D614-41BE-ABC0-DF44C5AC789E}" srcOrd="1" destOrd="0" parTransId="{6CDAB8E7-2E2A-4406-B0BF-93C912B6DDDA}" sibTransId="{48442900-03A0-4CEE-AD8E-608241F60B50}"/>
    <dgm:cxn modelId="{71F93313-21B5-4613-9079-172586C92F87}" type="presOf" srcId="{D8A3ACF0-6630-4578-9802-48065A4E3A92}" destId="{64BA2EF1-8D6E-4981-B78C-BC192F646F4C}" srcOrd="0" destOrd="0" presId="urn:microsoft.com/office/officeart/2005/8/layout/hierarchy1"/>
    <dgm:cxn modelId="{9EBA4992-3037-47B2-BD95-ED9398F7DB95}" type="presOf" srcId="{71EDB359-692F-4C25-B019-22E1DD8F8788}" destId="{D319B240-824C-44CD-A4D7-E0A636E08632}" srcOrd="0" destOrd="0" presId="urn:microsoft.com/office/officeart/2005/8/layout/hierarchy1"/>
    <dgm:cxn modelId="{D0F4BF23-1E5D-4520-8B90-55BEC0D13191}" srcId="{9D9F491D-8DFD-439A-AE7F-ED95F5279F88}" destId="{5E6F2D58-4C79-49AC-A6DF-42AEDB9ABA98}" srcOrd="0" destOrd="0" parTransId="{F93D2E3C-F268-4621-B000-EE9569647DA9}" sibTransId="{95D2C419-2C31-47E5-AA39-3DCA54E061CA}"/>
    <dgm:cxn modelId="{03A3695B-B5EA-4A55-98E3-BF11117B6CB7}" type="presParOf" srcId="{D319B240-824C-44CD-A4D7-E0A636E08632}" destId="{9374F0B2-D805-4C44-B795-9377CD190D33}" srcOrd="0" destOrd="0" presId="urn:microsoft.com/office/officeart/2005/8/layout/hierarchy1"/>
    <dgm:cxn modelId="{269348C8-3E91-4DFE-BE03-3D141F24AA38}" type="presParOf" srcId="{9374F0B2-D805-4C44-B795-9377CD190D33}" destId="{1632FF75-76CC-47C0-BB32-18DF921B702E}" srcOrd="0" destOrd="0" presId="urn:microsoft.com/office/officeart/2005/8/layout/hierarchy1"/>
    <dgm:cxn modelId="{1FBE9AC2-B689-45F8-8FE3-4BFE6E3264FF}" type="presParOf" srcId="{1632FF75-76CC-47C0-BB32-18DF921B702E}" destId="{F1FEEF92-FBEB-48E5-A6F9-4E5ADB210658}" srcOrd="0" destOrd="0" presId="urn:microsoft.com/office/officeart/2005/8/layout/hierarchy1"/>
    <dgm:cxn modelId="{4C7FF79D-53DD-4212-8FAB-AF97FF55556D}" type="presParOf" srcId="{1632FF75-76CC-47C0-BB32-18DF921B702E}" destId="{F6A4F44A-60A8-49A8-BA7F-3C88FB4F4A90}" srcOrd="1" destOrd="0" presId="urn:microsoft.com/office/officeart/2005/8/layout/hierarchy1"/>
    <dgm:cxn modelId="{A5EE3FBC-5D89-4D57-BAF5-A1FB65ED2C3D}" type="presParOf" srcId="{9374F0B2-D805-4C44-B795-9377CD190D33}" destId="{7AEBC9A7-F653-4E22-97D2-6B47E5DA9DEF}" srcOrd="1" destOrd="0" presId="urn:microsoft.com/office/officeart/2005/8/layout/hierarchy1"/>
    <dgm:cxn modelId="{3E170D50-15E9-4873-9816-552675184B05}" type="presParOf" srcId="{7AEBC9A7-F653-4E22-97D2-6B47E5DA9DEF}" destId="{B32B1182-FC1C-4AE2-A3B6-CF794B614951}" srcOrd="0" destOrd="0" presId="urn:microsoft.com/office/officeart/2005/8/layout/hierarchy1"/>
    <dgm:cxn modelId="{5BBB34A4-E408-4BDC-926F-1DEFC11FA3B1}" type="presParOf" srcId="{7AEBC9A7-F653-4E22-97D2-6B47E5DA9DEF}" destId="{D41FAFBE-73A4-4BE2-8C72-F6BD99A4E93F}" srcOrd="1" destOrd="0" presId="urn:microsoft.com/office/officeart/2005/8/layout/hierarchy1"/>
    <dgm:cxn modelId="{CDAD1204-4B37-4707-A1CD-BEB873B4F7D7}" type="presParOf" srcId="{D41FAFBE-73A4-4BE2-8C72-F6BD99A4E93F}" destId="{5621DBA3-0F3C-490D-92A3-76CE44BC4A24}" srcOrd="0" destOrd="0" presId="urn:microsoft.com/office/officeart/2005/8/layout/hierarchy1"/>
    <dgm:cxn modelId="{445F4DCA-E391-4745-B51D-6E9DE8214DD1}" type="presParOf" srcId="{5621DBA3-0F3C-490D-92A3-76CE44BC4A24}" destId="{1CD416E7-F538-4BE5-B10B-CBBD118AE01D}" srcOrd="0" destOrd="0" presId="urn:microsoft.com/office/officeart/2005/8/layout/hierarchy1"/>
    <dgm:cxn modelId="{A202EE8A-5FB5-42E9-8C6F-4712CBFC1073}" type="presParOf" srcId="{5621DBA3-0F3C-490D-92A3-76CE44BC4A24}" destId="{3DC48087-F332-47E8-9B85-456E11D891D6}" srcOrd="1" destOrd="0" presId="urn:microsoft.com/office/officeart/2005/8/layout/hierarchy1"/>
    <dgm:cxn modelId="{4808974F-5568-4AEA-8ED7-D8C288D74BC8}" type="presParOf" srcId="{D41FAFBE-73A4-4BE2-8C72-F6BD99A4E93F}" destId="{2D149B3F-E22B-41C7-99C4-EEEC77C204CA}" srcOrd="1" destOrd="0" presId="urn:microsoft.com/office/officeart/2005/8/layout/hierarchy1"/>
    <dgm:cxn modelId="{D70DB4CE-3BA5-4AD9-8816-1AA04339E889}" type="presParOf" srcId="{2D149B3F-E22B-41C7-99C4-EEEC77C204CA}" destId="{BD14BEC5-2F0D-4BEE-A087-32F66264C2F6}" srcOrd="0" destOrd="0" presId="urn:microsoft.com/office/officeart/2005/8/layout/hierarchy1"/>
    <dgm:cxn modelId="{FBD33715-2724-4DE3-A2F1-E82898C5E8C3}" type="presParOf" srcId="{2D149B3F-E22B-41C7-99C4-EEEC77C204CA}" destId="{C901A7A0-F3A5-4824-864D-1C96050A25EB}" srcOrd="1" destOrd="0" presId="urn:microsoft.com/office/officeart/2005/8/layout/hierarchy1"/>
    <dgm:cxn modelId="{D3543DCA-B251-4505-85C7-D08503E1A269}" type="presParOf" srcId="{C901A7A0-F3A5-4824-864D-1C96050A25EB}" destId="{29BDDE34-7458-4309-A928-F3CF4DB70B45}" srcOrd="0" destOrd="0" presId="urn:microsoft.com/office/officeart/2005/8/layout/hierarchy1"/>
    <dgm:cxn modelId="{0004AB34-35E2-4FF0-8FF6-0986C7A10588}" type="presParOf" srcId="{29BDDE34-7458-4309-A928-F3CF4DB70B45}" destId="{59A1280C-C75B-4AAD-8306-F3A41B4EC0B2}" srcOrd="0" destOrd="0" presId="urn:microsoft.com/office/officeart/2005/8/layout/hierarchy1"/>
    <dgm:cxn modelId="{0D9DCE72-D0EC-4793-9F69-8D4124297528}" type="presParOf" srcId="{29BDDE34-7458-4309-A928-F3CF4DB70B45}" destId="{566B850C-D7C8-48D0-A8B2-BE726953CB71}" srcOrd="1" destOrd="0" presId="urn:microsoft.com/office/officeart/2005/8/layout/hierarchy1"/>
    <dgm:cxn modelId="{4E4F7330-175B-4E9B-9282-484614872A56}" type="presParOf" srcId="{C901A7A0-F3A5-4824-864D-1C96050A25EB}" destId="{1FC998B0-45B3-4861-B196-706A9601D742}" srcOrd="1" destOrd="0" presId="urn:microsoft.com/office/officeart/2005/8/layout/hierarchy1"/>
    <dgm:cxn modelId="{C12B050B-76E7-4133-A0D0-4FAEAC382194}" type="presParOf" srcId="{2D149B3F-E22B-41C7-99C4-EEEC77C204CA}" destId="{98A735CF-8D75-4594-8AED-0EF90E7AEDEC}" srcOrd="2" destOrd="0" presId="urn:microsoft.com/office/officeart/2005/8/layout/hierarchy1"/>
    <dgm:cxn modelId="{167FB6EF-9D21-461C-A1CB-8388ACA49C82}" type="presParOf" srcId="{2D149B3F-E22B-41C7-99C4-EEEC77C204CA}" destId="{3087822F-7992-45CC-A318-3560F267C73D}" srcOrd="3" destOrd="0" presId="urn:microsoft.com/office/officeart/2005/8/layout/hierarchy1"/>
    <dgm:cxn modelId="{C98ECE57-9641-4B04-8573-CDEB61B6EB83}" type="presParOf" srcId="{3087822F-7992-45CC-A318-3560F267C73D}" destId="{EC6EF476-6546-4D19-8A68-4E9E0E6BA27A}" srcOrd="0" destOrd="0" presId="urn:microsoft.com/office/officeart/2005/8/layout/hierarchy1"/>
    <dgm:cxn modelId="{94A1DFAD-4280-408A-8F49-7AD157DEBBE8}" type="presParOf" srcId="{EC6EF476-6546-4D19-8A68-4E9E0E6BA27A}" destId="{20FEDAC7-ED32-4436-8502-F4DB632CE631}" srcOrd="0" destOrd="0" presId="urn:microsoft.com/office/officeart/2005/8/layout/hierarchy1"/>
    <dgm:cxn modelId="{351B59AB-A5F8-42EA-9445-D5E74BA0F101}" type="presParOf" srcId="{EC6EF476-6546-4D19-8A68-4E9E0E6BA27A}" destId="{76B5935F-144E-41E4-9E4D-86C9A668D731}" srcOrd="1" destOrd="0" presId="urn:microsoft.com/office/officeart/2005/8/layout/hierarchy1"/>
    <dgm:cxn modelId="{7972EBDE-1452-418E-8CE5-C965B588D10C}" type="presParOf" srcId="{3087822F-7992-45CC-A318-3560F267C73D}" destId="{CE77EBC2-CB57-4777-9D12-AA66EB420CE2}" srcOrd="1" destOrd="0" presId="urn:microsoft.com/office/officeart/2005/8/layout/hierarchy1"/>
    <dgm:cxn modelId="{8D5D42E2-AEFA-4DA9-AD64-05C5E5FD4DF6}" type="presParOf" srcId="{7AEBC9A7-F653-4E22-97D2-6B47E5DA9DEF}" destId="{00E846B6-163B-407C-97F1-AD4EAB594E3A}" srcOrd="2" destOrd="0" presId="urn:microsoft.com/office/officeart/2005/8/layout/hierarchy1"/>
    <dgm:cxn modelId="{28607064-2426-4CD0-BAF5-711F2BBAB865}" type="presParOf" srcId="{7AEBC9A7-F653-4E22-97D2-6B47E5DA9DEF}" destId="{040105AB-DE65-4149-9BE4-33A9ABA4195B}" srcOrd="3" destOrd="0" presId="urn:microsoft.com/office/officeart/2005/8/layout/hierarchy1"/>
    <dgm:cxn modelId="{222E20EA-6602-47D1-9A1E-A0D2C9443706}" type="presParOf" srcId="{040105AB-DE65-4149-9BE4-33A9ABA4195B}" destId="{7B0C5BF4-93DA-4ACA-901D-8F81F8C12A26}" srcOrd="0" destOrd="0" presId="urn:microsoft.com/office/officeart/2005/8/layout/hierarchy1"/>
    <dgm:cxn modelId="{0FA4CFAF-B3ED-45BE-8E5C-0F0B00007577}" type="presParOf" srcId="{7B0C5BF4-93DA-4ACA-901D-8F81F8C12A26}" destId="{F9DA7F93-BC96-4B40-BA75-4F21CEF9C7CC}" srcOrd="0" destOrd="0" presId="urn:microsoft.com/office/officeart/2005/8/layout/hierarchy1"/>
    <dgm:cxn modelId="{833196AE-1E65-4E66-852F-AB2D34993006}" type="presParOf" srcId="{7B0C5BF4-93DA-4ACA-901D-8F81F8C12A26}" destId="{BD1E902B-5244-4472-A598-DDA1A94FA035}" srcOrd="1" destOrd="0" presId="urn:microsoft.com/office/officeart/2005/8/layout/hierarchy1"/>
    <dgm:cxn modelId="{947C37C8-40F5-4653-8F05-D7535F3147CF}" type="presParOf" srcId="{040105AB-DE65-4149-9BE4-33A9ABA4195B}" destId="{FF4F709D-C81D-4ADE-AE4C-E7781BA7FA51}" srcOrd="1" destOrd="0" presId="urn:microsoft.com/office/officeart/2005/8/layout/hierarchy1"/>
    <dgm:cxn modelId="{6C85725E-CA1E-41EB-8138-29AF0D3F1CB2}" type="presParOf" srcId="{7AEBC9A7-F653-4E22-97D2-6B47E5DA9DEF}" destId="{64BA2EF1-8D6E-4981-B78C-BC192F646F4C}" srcOrd="4" destOrd="0" presId="urn:microsoft.com/office/officeart/2005/8/layout/hierarchy1"/>
    <dgm:cxn modelId="{2C6A3E03-EC31-4EF2-9166-6277C1E01B4B}" type="presParOf" srcId="{7AEBC9A7-F653-4E22-97D2-6B47E5DA9DEF}" destId="{CAC2B94A-FA27-45A3-B6F2-998005EE7701}" srcOrd="5" destOrd="0" presId="urn:microsoft.com/office/officeart/2005/8/layout/hierarchy1"/>
    <dgm:cxn modelId="{FFDC25C3-9FF7-4D75-98A0-4F7134F19D55}" type="presParOf" srcId="{CAC2B94A-FA27-45A3-B6F2-998005EE7701}" destId="{AC34E599-32EE-4D24-8E7E-41ED67C9159F}" srcOrd="0" destOrd="0" presId="urn:microsoft.com/office/officeart/2005/8/layout/hierarchy1"/>
    <dgm:cxn modelId="{50BE8549-BA64-49E8-B1B3-7EB8806ADD52}" type="presParOf" srcId="{AC34E599-32EE-4D24-8E7E-41ED67C9159F}" destId="{1F2C7AE8-973F-4AF5-A1BB-E7CBA9BAB01F}" srcOrd="0" destOrd="0" presId="urn:microsoft.com/office/officeart/2005/8/layout/hierarchy1"/>
    <dgm:cxn modelId="{017D5C82-A81C-405A-873A-4799A8E3D1FC}" type="presParOf" srcId="{AC34E599-32EE-4D24-8E7E-41ED67C9159F}" destId="{909F0DCB-098A-459A-9D54-8B2ED688B8B7}" srcOrd="1" destOrd="0" presId="urn:microsoft.com/office/officeart/2005/8/layout/hierarchy1"/>
    <dgm:cxn modelId="{D86A7AB4-FA7B-4783-AC8A-A392DF5BD469}" type="presParOf" srcId="{CAC2B94A-FA27-45A3-B6F2-998005EE7701}" destId="{38B55FFF-55ED-4C19-9F93-91937BE04D28}"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55A545D-9D3A-4032-9FD0-7F893A3B1D8F}" type="doc">
      <dgm:prSet loTypeId="urn:microsoft.com/office/officeart/2008/layout/SquareAccentList" loCatId="list" qsTypeId="urn:microsoft.com/office/officeart/2005/8/quickstyle/simple1" qsCatId="simple" csTypeId="urn:microsoft.com/office/officeart/2005/8/colors/accent1_2" csCatId="accent1" phldr="1"/>
      <dgm:spPr/>
      <dgm:t>
        <a:bodyPr/>
        <a:lstStyle/>
        <a:p>
          <a:pPr rtl="1"/>
          <a:endParaRPr lang="ar-SA"/>
        </a:p>
      </dgm:t>
    </dgm:pt>
    <dgm:pt modelId="{A9E0194A-7A75-48A5-84F5-11F17061E223}">
      <dgm:prSet phldrT="[نص]"/>
      <dgm:spPr/>
      <dgm:t>
        <a:bodyPr/>
        <a:lstStyle/>
        <a:p>
          <a:pPr rtl="1"/>
          <a:r>
            <a:rPr lang="ar-SA" dirty="0" smtClean="0"/>
            <a:t>أزمة التقاعد التي يمرون بها </a:t>
          </a:r>
          <a:endParaRPr lang="ar-SA" dirty="0"/>
        </a:p>
      </dgm:t>
    </dgm:pt>
    <dgm:pt modelId="{5D523AC2-5BDA-4071-91D9-9EE7ABF36E9F}" type="parTrans" cxnId="{665D5933-5D44-4759-B74B-159BCD8A878C}">
      <dgm:prSet/>
      <dgm:spPr/>
      <dgm:t>
        <a:bodyPr/>
        <a:lstStyle/>
        <a:p>
          <a:pPr rtl="1"/>
          <a:endParaRPr lang="ar-SA"/>
        </a:p>
      </dgm:t>
    </dgm:pt>
    <dgm:pt modelId="{C952CE7E-5F66-46AA-B5E5-15AE9A6BFD62}" type="sibTrans" cxnId="{665D5933-5D44-4759-B74B-159BCD8A878C}">
      <dgm:prSet/>
      <dgm:spPr/>
      <dgm:t>
        <a:bodyPr/>
        <a:lstStyle/>
        <a:p>
          <a:pPr rtl="1"/>
          <a:endParaRPr lang="ar-SA"/>
        </a:p>
      </dgm:t>
    </dgm:pt>
    <dgm:pt modelId="{59FBD413-6EB2-448D-A605-9E1E870481AF}">
      <dgm:prSet phldrT="[نص]"/>
      <dgm:spPr/>
      <dgm:t>
        <a:bodyPr/>
        <a:lstStyle/>
        <a:p>
          <a:pPr rtl="1"/>
          <a:r>
            <a:rPr lang="ar-SA" dirty="0" smtClean="0"/>
            <a:t>الدخل المادي القليل الذي يتقاضونه</a:t>
          </a:r>
          <a:endParaRPr lang="ar-SA" dirty="0"/>
        </a:p>
      </dgm:t>
    </dgm:pt>
    <dgm:pt modelId="{DA683A52-D08F-452E-92D9-72DAEFD3563E}" type="parTrans" cxnId="{D398E1CF-D1FC-4EA9-9955-34A40492F4AD}">
      <dgm:prSet/>
      <dgm:spPr/>
      <dgm:t>
        <a:bodyPr/>
        <a:lstStyle/>
        <a:p>
          <a:pPr rtl="1"/>
          <a:endParaRPr lang="ar-SA"/>
        </a:p>
      </dgm:t>
    </dgm:pt>
    <dgm:pt modelId="{EEA9B0A4-A273-4F24-8976-B2A806A42BD1}" type="sibTrans" cxnId="{D398E1CF-D1FC-4EA9-9955-34A40492F4AD}">
      <dgm:prSet/>
      <dgm:spPr/>
      <dgm:t>
        <a:bodyPr/>
        <a:lstStyle/>
        <a:p>
          <a:pPr rtl="1"/>
          <a:endParaRPr lang="ar-SA"/>
        </a:p>
      </dgm:t>
    </dgm:pt>
    <dgm:pt modelId="{D4A30608-A73D-41BD-8878-6300F55D8230}">
      <dgm:prSet phldrT="[نص]"/>
      <dgm:spPr/>
      <dgm:t>
        <a:bodyPr/>
        <a:lstStyle/>
        <a:p>
          <a:pPr rtl="1"/>
          <a:r>
            <a:rPr lang="ar-SA" dirty="0" smtClean="0"/>
            <a:t>إعادة تشكيل جماعة الرفاق ، وجماعة الأسرة </a:t>
          </a:r>
          <a:endParaRPr lang="ar-SA" dirty="0"/>
        </a:p>
      </dgm:t>
    </dgm:pt>
    <dgm:pt modelId="{FA63D6F0-F419-4719-86A4-AB7D6D8CF271}" type="parTrans" cxnId="{616B0ACE-7D6C-4D31-9CDE-C2CF587F06F2}">
      <dgm:prSet/>
      <dgm:spPr/>
      <dgm:t>
        <a:bodyPr/>
        <a:lstStyle/>
        <a:p>
          <a:pPr rtl="1"/>
          <a:endParaRPr lang="ar-SA"/>
        </a:p>
      </dgm:t>
    </dgm:pt>
    <dgm:pt modelId="{D8551D29-5CFA-414C-AEEC-66078C65C216}" type="sibTrans" cxnId="{616B0ACE-7D6C-4D31-9CDE-C2CF587F06F2}">
      <dgm:prSet/>
      <dgm:spPr/>
      <dgm:t>
        <a:bodyPr/>
        <a:lstStyle/>
        <a:p>
          <a:pPr rtl="1"/>
          <a:endParaRPr lang="ar-SA"/>
        </a:p>
      </dgm:t>
    </dgm:pt>
    <dgm:pt modelId="{AAF3C199-561A-4C2A-87BD-DF9CF9C2675C}">
      <dgm:prSet phldrT="[نص]"/>
      <dgm:spPr/>
      <dgm:t>
        <a:bodyPr/>
        <a:lstStyle/>
        <a:p>
          <a:pPr rtl="1"/>
          <a:r>
            <a:rPr lang="ar-SA" dirty="0" smtClean="0"/>
            <a:t>الشعور بالعزلة عن الآخرين </a:t>
          </a:r>
          <a:endParaRPr lang="ar-SA" dirty="0"/>
        </a:p>
      </dgm:t>
    </dgm:pt>
    <dgm:pt modelId="{ACA9FB4C-09ED-4A27-844C-3280B0947403}" type="parTrans" cxnId="{1015BF59-DF92-4D2C-BA76-D24E350F0E73}">
      <dgm:prSet/>
      <dgm:spPr/>
      <dgm:t>
        <a:bodyPr/>
        <a:lstStyle/>
        <a:p>
          <a:pPr rtl="1"/>
          <a:endParaRPr lang="ar-SA"/>
        </a:p>
      </dgm:t>
    </dgm:pt>
    <dgm:pt modelId="{6C3DF5F9-D447-457A-B2B7-EA9CF31C1C74}" type="sibTrans" cxnId="{1015BF59-DF92-4D2C-BA76-D24E350F0E73}">
      <dgm:prSet/>
      <dgm:spPr/>
      <dgm:t>
        <a:bodyPr/>
        <a:lstStyle/>
        <a:p>
          <a:pPr rtl="1"/>
          <a:endParaRPr lang="ar-SA"/>
        </a:p>
      </dgm:t>
    </dgm:pt>
    <dgm:pt modelId="{76ABAF6B-A9AC-4F0C-90A0-2D801C745C93}">
      <dgm:prSet phldrT="[نص]"/>
      <dgm:spPr/>
      <dgm:t>
        <a:bodyPr/>
        <a:lstStyle/>
        <a:p>
          <a:pPr rtl="1"/>
          <a:r>
            <a:rPr lang="ar-SA" dirty="0" smtClean="0"/>
            <a:t>الشعور الزائد بوقت الفراغ </a:t>
          </a:r>
          <a:endParaRPr lang="ar-SA" dirty="0"/>
        </a:p>
      </dgm:t>
    </dgm:pt>
    <dgm:pt modelId="{2784DD6C-AA4A-406E-8B1D-1D568037B022}" type="parTrans" cxnId="{8A6AF50C-DEFB-4A86-80BA-67A671C04E64}">
      <dgm:prSet/>
      <dgm:spPr/>
      <dgm:t>
        <a:bodyPr/>
        <a:lstStyle/>
        <a:p>
          <a:pPr rtl="1"/>
          <a:endParaRPr lang="ar-SA"/>
        </a:p>
      </dgm:t>
    </dgm:pt>
    <dgm:pt modelId="{13CF5392-0948-4EF0-9B58-48F21CC9E73B}" type="sibTrans" cxnId="{8A6AF50C-DEFB-4A86-80BA-67A671C04E64}">
      <dgm:prSet/>
      <dgm:spPr/>
      <dgm:t>
        <a:bodyPr/>
        <a:lstStyle/>
        <a:p>
          <a:pPr rtl="1"/>
          <a:endParaRPr lang="ar-SA"/>
        </a:p>
      </dgm:t>
    </dgm:pt>
    <dgm:pt modelId="{948FF21C-086C-4052-9348-8D4039E27DB4}">
      <dgm:prSet phldrT="[نص]"/>
      <dgm:spPr/>
      <dgm:t>
        <a:bodyPr/>
        <a:lstStyle/>
        <a:p>
          <a:pPr rtl="1"/>
          <a:r>
            <a:rPr lang="ar-SA" dirty="0" smtClean="0"/>
            <a:t>الاعتماد المتزايد على الآخرين </a:t>
          </a:r>
          <a:endParaRPr lang="ar-SA" dirty="0"/>
        </a:p>
      </dgm:t>
    </dgm:pt>
    <dgm:pt modelId="{7C519F8B-816D-474F-A58D-D78B94896999}" type="parTrans" cxnId="{208C031A-2E49-48B6-80A8-6470051D2DA6}">
      <dgm:prSet/>
      <dgm:spPr/>
      <dgm:t>
        <a:bodyPr/>
        <a:lstStyle/>
        <a:p>
          <a:pPr rtl="1"/>
          <a:endParaRPr lang="ar-SA"/>
        </a:p>
      </dgm:t>
    </dgm:pt>
    <dgm:pt modelId="{65CCF442-C7D3-4CF3-9F4C-8F106C38146A}" type="sibTrans" cxnId="{208C031A-2E49-48B6-80A8-6470051D2DA6}">
      <dgm:prSet/>
      <dgm:spPr/>
      <dgm:t>
        <a:bodyPr/>
        <a:lstStyle/>
        <a:p>
          <a:pPr rtl="1"/>
          <a:endParaRPr lang="ar-SA"/>
        </a:p>
      </dgm:t>
    </dgm:pt>
    <dgm:pt modelId="{3B64850D-C894-453B-882C-86EA50817B90}">
      <dgm:prSet phldrT="[نص]" phldr="1"/>
      <dgm:spPr/>
      <dgm:t>
        <a:bodyPr/>
        <a:lstStyle/>
        <a:p>
          <a:pPr rtl="1"/>
          <a:endParaRPr lang="ar-SA" dirty="0"/>
        </a:p>
      </dgm:t>
    </dgm:pt>
    <dgm:pt modelId="{0CECA7A1-8212-46F6-A79F-428EA76A1CE3}" type="sibTrans" cxnId="{D967AF87-F470-406C-B9B4-E982A7FBAAF5}">
      <dgm:prSet/>
      <dgm:spPr/>
      <dgm:t>
        <a:bodyPr/>
        <a:lstStyle/>
        <a:p>
          <a:pPr rtl="1"/>
          <a:endParaRPr lang="ar-SA"/>
        </a:p>
      </dgm:t>
    </dgm:pt>
    <dgm:pt modelId="{574EF605-80B8-474E-944B-E774DE439E4E}" type="parTrans" cxnId="{D967AF87-F470-406C-B9B4-E982A7FBAAF5}">
      <dgm:prSet/>
      <dgm:spPr/>
      <dgm:t>
        <a:bodyPr/>
        <a:lstStyle/>
        <a:p>
          <a:pPr rtl="1"/>
          <a:endParaRPr lang="ar-SA"/>
        </a:p>
      </dgm:t>
    </dgm:pt>
    <dgm:pt modelId="{8DE7AB20-D767-4D8A-9DBE-D9AEDA565B1C}">
      <dgm:prSet phldrT="[نص]"/>
      <dgm:spPr/>
      <dgm:t>
        <a:bodyPr/>
        <a:lstStyle/>
        <a:p>
          <a:pPr rtl="1"/>
          <a:r>
            <a:rPr lang="ar-SA" dirty="0" smtClean="0"/>
            <a:t>فقدان الأشخاص المهمين في حياتهم </a:t>
          </a:r>
          <a:endParaRPr lang="ar-SA" dirty="0"/>
        </a:p>
      </dgm:t>
    </dgm:pt>
    <dgm:pt modelId="{1142CE14-2549-455D-9C14-DDEF4380E730}" type="parTrans" cxnId="{3D833D27-686A-4C70-AF6E-AF2D15BA4194}">
      <dgm:prSet/>
      <dgm:spPr/>
      <dgm:t>
        <a:bodyPr/>
        <a:lstStyle/>
        <a:p>
          <a:pPr rtl="1"/>
          <a:endParaRPr lang="ar-SA"/>
        </a:p>
      </dgm:t>
    </dgm:pt>
    <dgm:pt modelId="{B000DA95-6BA6-40EC-83B4-EFC2489A607C}" type="sibTrans" cxnId="{3D833D27-686A-4C70-AF6E-AF2D15BA4194}">
      <dgm:prSet/>
      <dgm:spPr/>
      <dgm:t>
        <a:bodyPr/>
        <a:lstStyle/>
        <a:p>
          <a:pPr rtl="1"/>
          <a:endParaRPr lang="ar-SA"/>
        </a:p>
      </dgm:t>
    </dgm:pt>
    <dgm:pt modelId="{E400E0E3-4917-4029-A986-96877F13EF96}">
      <dgm:prSet phldrT="[نص]"/>
      <dgm:spPr/>
      <dgm:t>
        <a:bodyPr/>
        <a:lstStyle/>
        <a:p>
          <a:pPr rtl="1"/>
          <a:r>
            <a:rPr lang="ar-SA" dirty="0" smtClean="0"/>
            <a:t>الأمراض الجسمية المتزايدة التي يعانون منها </a:t>
          </a:r>
          <a:endParaRPr lang="ar-SA" dirty="0"/>
        </a:p>
      </dgm:t>
    </dgm:pt>
    <dgm:pt modelId="{0D23B47B-0C9E-40A3-844A-AF3FC8467EFA}" type="parTrans" cxnId="{97B80DD0-B7BF-46F3-8786-CDCC4FB0D171}">
      <dgm:prSet/>
      <dgm:spPr/>
      <dgm:t>
        <a:bodyPr/>
        <a:lstStyle/>
        <a:p>
          <a:pPr rtl="1"/>
          <a:endParaRPr lang="ar-SA"/>
        </a:p>
      </dgm:t>
    </dgm:pt>
    <dgm:pt modelId="{51428A6F-555D-4D29-A5FA-1E7B7C231928}" type="sibTrans" cxnId="{97B80DD0-B7BF-46F3-8786-CDCC4FB0D171}">
      <dgm:prSet/>
      <dgm:spPr/>
      <dgm:t>
        <a:bodyPr/>
        <a:lstStyle/>
        <a:p>
          <a:pPr rtl="1"/>
          <a:endParaRPr lang="ar-SA"/>
        </a:p>
      </dgm:t>
    </dgm:pt>
    <dgm:pt modelId="{5E234FD9-925E-4260-8EF8-BC1BD958225E}">
      <dgm:prSet phldrT="[نص]"/>
      <dgm:spPr/>
      <dgm:t>
        <a:bodyPr/>
        <a:lstStyle/>
        <a:p>
          <a:pPr rtl="1"/>
          <a:r>
            <a:rPr lang="ar-SA" dirty="0" smtClean="0"/>
            <a:t>العيش القسري في بيوت المسنين </a:t>
          </a:r>
          <a:endParaRPr lang="ar-SA" dirty="0"/>
        </a:p>
      </dgm:t>
    </dgm:pt>
    <dgm:pt modelId="{E65C70CA-94B6-4C15-8ACA-A3F7F2E3A9F6}" type="parTrans" cxnId="{6E50C652-5774-4E07-A8A7-AFA65DFEE25D}">
      <dgm:prSet/>
      <dgm:spPr/>
      <dgm:t>
        <a:bodyPr/>
        <a:lstStyle/>
        <a:p>
          <a:pPr rtl="1"/>
          <a:endParaRPr lang="ar-SA"/>
        </a:p>
      </dgm:t>
    </dgm:pt>
    <dgm:pt modelId="{C071A041-8AAC-4BA8-A414-F39B6EE42BF9}" type="sibTrans" cxnId="{6E50C652-5774-4E07-A8A7-AFA65DFEE25D}">
      <dgm:prSet/>
      <dgm:spPr/>
      <dgm:t>
        <a:bodyPr/>
        <a:lstStyle/>
        <a:p>
          <a:pPr rtl="1"/>
          <a:endParaRPr lang="ar-SA"/>
        </a:p>
      </dgm:t>
    </dgm:pt>
    <dgm:pt modelId="{1623C2E1-2F54-46A9-A1EF-FA53C330AD2F}">
      <dgm:prSet phldrT="[نص]" phldr="1"/>
      <dgm:spPr/>
      <dgm:t>
        <a:bodyPr/>
        <a:lstStyle/>
        <a:p>
          <a:pPr rtl="1"/>
          <a:endParaRPr lang="ar-SA" dirty="0"/>
        </a:p>
      </dgm:t>
    </dgm:pt>
    <dgm:pt modelId="{6901D613-FDFA-4F1F-8940-204F782858B6}" type="sibTrans" cxnId="{81FEEF71-2C48-4A62-A1CE-5778A96B174A}">
      <dgm:prSet/>
      <dgm:spPr/>
      <dgm:t>
        <a:bodyPr/>
        <a:lstStyle/>
        <a:p>
          <a:pPr rtl="1"/>
          <a:endParaRPr lang="ar-SA"/>
        </a:p>
      </dgm:t>
    </dgm:pt>
    <dgm:pt modelId="{9FF66008-5624-4BDD-AF0B-17BD7BD9D4D8}" type="parTrans" cxnId="{81FEEF71-2C48-4A62-A1CE-5778A96B174A}">
      <dgm:prSet/>
      <dgm:spPr/>
      <dgm:t>
        <a:bodyPr/>
        <a:lstStyle/>
        <a:p>
          <a:pPr rtl="1"/>
          <a:endParaRPr lang="ar-SA"/>
        </a:p>
      </dgm:t>
    </dgm:pt>
    <dgm:pt modelId="{68AD7119-8159-40C0-A847-935E8D165119}" type="pres">
      <dgm:prSet presAssocID="{B55A545D-9D3A-4032-9FD0-7F893A3B1D8F}" presName="layout" presStyleCnt="0">
        <dgm:presLayoutVars>
          <dgm:chMax/>
          <dgm:chPref/>
          <dgm:dir val="rev"/>
          <dgm:resizeHandles/>
        </dgm:presLayoutVars>
      </dgm:prSet>
      <dgm:spPr/>
      <dgm:t>
        <a:bodyPr/>
        <a:lstStyle/>
        <a:p>
          <a:pPr rtl="1"/>
          <a:endParaRPr lang="ar-SA"/>
        </a:p>
      </dgm:t>
    </dgm:pt>
    <dgm:pt modelId="{4AA36EF2-156F-4024-AF25-755D96EC9152}" type="pres">
      <dgm:prSet presAssocID="{3B64850D-C894-453B-882C-86EA50817B90}" presName="root" presStyleCnt="0">
        <dgm:presLayoutVars>
          <dgm:chMax/>
          <dgm:chPref/>
        </dgm:presLayoutVars>
      </dgm:prSet>
      <dgm:spPr/>
    </dgm:pt>
    <dgm:pt modelId="{0743510E-326E-4457-812E-11C18DE68FEF}" type="pres">
      <dgm:prSet presAssocID="{3B64850D-C894-453B-882C-86EA50817B90}" presName="rootComposite" presStyleCnt="0">
        <dgm:presLayoutVars/>
      </dgm:prSet>
      <dgm:spPr/>
    </dgm:pt>
    <dgm:pt modelId="{8EC2205C-694D-4BCF-989A-6C79A0F35AA8}" type="pres">
      <dgm:prSet presAssocID="{3B64850D-C894-453B-882C-86EA50817B90}" presName="ParentAccent" presStyleLbl="alignNode1" presStyleIdx="0" presStyleCnt="2"/>
      <dgm:spPr/>
    </dgm:pt>
    <dgm:pt modelId="{CC32F249-0D02-41C8-AFC9-60113353E9F9}" type="pres">
      <dgm:prSet presAssocID="{3B64850D-C894-453B-882C-86EA50817B90}" presName="ParentSmallAccent" presStyleLbl="fgAcc1" presStyleIdx="0" presStyleCnt="2"/>
      <dgm:spPr/>
    </dgm:pt>
    <dgm:pt modelId="{85440DCB-0D31-4074-8CE5-9F00F1B362AA}" type="pres">
      <dgm:prSet presAssocID="{3B64850D-C894-453B-882C-86EA50817B90}" presName="Parent" presStyleLbl="revTx" presStyleIdx="0" presStyleCnt="11" custScaleX="2326">
        <dgm:presLayoutVars>
          <dgm:chMax/>
          <dgm:chPref val="4"/>
          <dgm:bulletEnabled val="1"/>
        </dgm:presLayoutVars>
      </dgm:prSet>
      <dgm:spPr/>
      <dgm:t>
        <a:bodyPr/>
        <a:lstStyle/>
        <a:p>
          <a:pPr rtl="1"/>
          <a:endParaRPr lang="ar-SA"/>
        </a:p>
      </dgm:t>
    </dgm:pt>
    <dgm:pt modelId="{E679C095-FD07-4A60-9209-9ECA09A8A230}" type="pres">
      <dgm:prSet presAssocID="{3B64850D-C894-453B-882C-86EA50817B90}" presName="childShape" presStyleCnt="0">
        <dgm:presLayoutVars>
          <dgm:chMax val="0"/>
          <dgm:chPref val="0"/>
        </dgm:presLayoutVars>
      </dgm:prSet>
      <dgm:spPr/>
    </dgm:pt>
    <dgm:pt modelId="{51A32F92-7442-45D5-A93E-9A51EC2015DA}" type="pres">
      <dgm:prSet presAssocID="{A9E0194A-7A75-48A5-84F5-11F17061E223}" presName="childComposite" presStyleCnt="0">
        <dgm:presLayoutVars>
          <dgm:chMax val="0"/>
          <dgm:chPref val="0"/>
        </dgm:presLayoutVars>
      </dgm:prSet>
      <dgm:spPr/>
    </dgm:pt>
    <dgm:pt modelId="{92BD63C8-E595-45C4-8C40-3EC2C1ED9DD9}" type="pres">
      <dgm:prSet presAssocID="{A9E0194A-7A75-48A5-84F5-11F17061E223}" presName="ChildAccent" presStyleLbl="solidFgAcc1" presStyleIdx="0" presStyleCnt="9"/>
      <dgm:spPr/>
    </dgm:pt>
    <dgm:pt modelId="{9E7C8BB7-52D1-46D4-9A58-B1762B208E96}" type="pres">
      <dgm:prSet presAssocID="{A9E0194A-7A75-48A5-84F5-11F17061E223}" presName="Child" presStyleLbl="revTx" presStyleIdx="1" presStyleCnt="11">
        <dgm:presLayoutVars>
          <dgm:chMax val="0"/>
          <dgm:chPref val="0"/>
          <dgm:bulletEnabled val="1"/>
        </dgm:presLayoutVars>
      </dgm:prSet>
      <dgm:spPr/>
      <dgm:t>
        <a:bodyPr/>
        <a:lstStyle/>
        <a:p>
          <a:pPr rtl="1"/>
          <a:endParaRPr lang="ar-SA"/>
        </a:p>
      </dgm:t>
    </dgm:pt>
    <dgm:pt modelId="{D23F9A1B-03F6-4D35-A3A9-59A3068DC533}" type="pres">
      <dgm:prSet presAssocID="{8DE7AB20-D767-4D8A-9DBE-D9AEDA565B1C}" presName="childComposite" presStyleCnt="0">
        <dgm:presLayoutVars>
          <dgm:chMax val="0"/>
          <dgm:chPref val="0"/>
        </dgm:presLayoutVars>
      </dgm:prSet>
      <dgm:spPr/>
    </dgm:pt>
    <dgm:pt modelId="{E38A4345-2ECB-4FD8-A67E-6D429639880C}" type="pres">
      <dgm:prSet presAssocID="{8DE7AB20-D767-4D8A-9DBE-D9AEDA565B1C}" presName="ChildAccent" presStyleLbl="solidFgAcc1" presStyleIdx="1" presStyleCnt="9"/>
      <dgm:spPr/>
    </dgm:pt>
    <dgm:pt modelId="{72F653E2-7AC7-452C-BD2E-8A96A5405CAC}" type="pres">
      <dgm:prSet presAssocID="{8DE7AB20-D767-4D8A-9DBE-D9AEDA565B1C}" presName="Child" presStyleLbl="revTx" presStyleIdx="2" presStyleCnt="11">
        <dgm:presLayoutVars>
          <dgm:chMax val="0"/>
          <dgm:chPref val="0"/>
          <dgm:bulletEnabled val="1"/>
        </dgm:presLayoutVars>
      </dgm:prSet>
      <dgm:spPr/>
      <dgm:t>
        <a:bodyPr/>
        <a:lstStyle/>
        <a:p>
          <a:pPr rtl="1"/>
          <a:endParaRPr lang="ar-SA"/>
        </a:p>
      </dgm:t>
    </dgm:pt>
    <dgm:pt modelId="{8BD1FB16-39F1-43CB-AC49-F43A05A1E8BF}" type="pres">
      <dgm:prSet presAssocID="{E400E0E3-4917-4029-A986-96877F13EF96}" presName="childComposite" presStyleCnt="0">
        <dgm:presLayoutVars>
          <dgm:chMax val="0"/>
          <dgm:chPref val="0"/>
        </dgm:presLayoutVars>
      </dgm:prSet>
      <dgm:spPr/>
    </dgm:pt>
    <dgm:pt modelId="{45EF751B-B4BB-43BF-A5BB-FB6EABBB81D2}" type="pres">
      <dgm:prSet presAssocID="{E400E0E3-4917-4029-A986-96877F13EF96}" presName="ChildAccent" presStyleLbl="solidFgAcc1" presStyleIdx="2" presStyleCnt="9"/>
      <dgm:spPr/>
    </dgm:pt>
    <dgm:pt modelId="{04BAD61F-8FF8-4FFE-9C82-803EE4D88E3B}" type="pres">
      <dgm:prSet presAssocID="{E400E0E3-4917-4029-A986-96877F13EF96}" presName="Child" presStyleLbl="revTx" presStyleIdx="3" presStyleCnt="11">
        <dgm:presLayoutVars>
          <dgm:chMax val="0"/>
          <dgm:chPref val="0"/>
          <dgm:bulletEnabled val="1"/>
        </dgm:presLayoutVars>
      </dgm:prSet>
      <dgm:spPr/>
      <dgm:t>
        <a:bodyPr/>
        <a:lstStyle/>
        <a:p>
          <a:pPr rtl="1"/>
          <a:endParaRPr lang="ar-SA"/>
        </a:p>
      </dgm:t>
    </dgm:pt>
    <dgm:pt modelId="{A9BECAE4-5A00-40D5-8078-DC2753ED3977}" type="pres">
      <dgm:prSet presAssocID="{59FBD413-6EB2-448D-A605-9E1E870481AF}" presName="childComposite" presStyleCnt="0">
        <dgm:presLayoutVars>
          <dgm:chMax val="0"/>
          <dgm:chPref val="0"/>
        </dgm:presLayoutVars>
      </dgm:prSet>
      <dgm:spPr/>
    </dgm:pt>
    <dgm:pt modelId="{B228E9B0-7A0C-4741-B0F7-1D4FCA95B35E}" type="pres">
      <dgm:prSet presAssocID="{59FBD413-6EB2-448D-A605-9E1E870481AF}" presName="ChildAccent" presStyleLbl="solidFgAcc1" presStyleIdx="3" presStyleCnt="9"/>
      <dgm:spPr/>
    </dgm:pt>
    <dgm:pt modelId="{C5CB17B5-5D9F-4C12-BC3C-A761084BD426}" type="pres">
      <dgm:prSet presAssocID="{59FBD413-6EB2-448D-A605-9E1E870481AF}" presName="Child" presStyleLbl="revTx" presStyleIdx="4" presStyleCnt="11">
        <dgm:presLayoutVars>
          <dgm:chMax val="0"/>
          <dgm:chPref val="0"/>
          <dgm:bulletEnabled val="1"/>
        </dgm:presLayoutVars>
      </dgm:prSet>
      <dgm:spPr/>
      <dgm:t>
        <a:bodyPr/>
        <a:lstStyle/>
        <a:p>
          <a:pPr rtl="1"/>
          <a:endParaRPr lang="ar-SA"/>
        </a:p>
      </dgm:t>
    </dgm:pt>
    <dgm:pt modelId="{D7995823-9E26-46B0-B15C-B688A55907F6}" type="pres">
      <dgm:prSet presAssocID="{D4A30608-A73D-41BD-8878-6300F55D8230}" presName="childComposite" presStyleCnt="0">
        <dgm:presLayoutVars>
          <dgm:chMax val="0"/>
          <dgm:chPref val="0"/>
        </dgm:presLayoutVars>
      </dgm:prSet>
      <dgm:spPr/>
    </dgm:pt>
    <dgm:pt modelId="{FA7FED94-7512-4CB0-9C7D-2A12B04AE5E0}" type="pres">
      <dgm:prSet presAssocID="{D4A30608-A73D-41BD-8878-6300F55D8230}" presName="ChildAccent" presStyleLbl="solidFgAcc1" presStyleIdx="4" presStyleCnt="9"/>
      <dgm:spPr/>
    </dgm:pt>
    <dgm:pt modelId="{0E6987E2-DABE-46D3-A91A-23599B83798C}" type="pres">
      <dgm:prSet presAssocID="{D4A30608-A73D-41BD-8878-6300F55D8230}" presName="Child" presStyleLbl="revTx" presStyleIdx="5" presStyleCnt="11">
        <dgm:presLayoutVars>
          <dgm:chMax val="0"/>
          <dgm:chPref val="0"/>
          <dgm:bulletEnabled val="1"/>
        </dgm:presLayoutVars>
      </dgm:prSet>
      <dgm:spPr/>
      <dgm:t>
        <a:bodyPr/>
        <a:lstStyle/>
        <a:p>
          <a:pPr rtl="1"/>
          <a:endParaRPr lang="ar-SA"/>
        </a:p>
      </dgm:t>
    </dgm:pt>
    <dgm:pt modelId="{16B76A0E-CD3C-46D6-BC6C-6CC07C042033}" type="pres">
      <dgm:prSet presAssocID="{1623C2E1-2F54-46A9-A1EF-FA53C330AD2F}" presName="root" presStyleCnt="0">
        <dgm:presLayoutVars>
          <dgm:chMax/>
          <dgm:chPref/>
        </dgm:presLayoutVars>
      </dgm:prSet>
      <dgm:spPr/>
    </dgm:pt>
    <dgm:pt modelId="{B8136BDF-7337-4977-A303-79478467CBB4}" type="pres">
      <dgm:prSet presAssocID="{1623C2E1-2F54-46A9-A1EF-FA53C330AD2F}" presName="rootComposite" presStyleCnt="0">
        <dgm:presLayoutVars/>
      </dgm:prSet>
      <dgm:spPr/>
    </dgm:pt>
    <dgm:pt modelId="{BCF3FC14-1D1C-4DE8-A99B-89E87FDC0C5E}" type="pres">
      <dgm:prSet presAssocID="{1623C2E1-2F54-46A9-A1EF-FA53C330AD2F}" presName="ParentAccent" presStyleLbl="alignNode1" presStyleIdx="1" presStyleCnt="2"/>
      <dgm:spPr/>
    </dgm:pt>
    <dgm:pt modelId="{6E4E04F4-6342-4D24-8535-EAFD71DF2873}" type="pres">
      <dgm:prSet presAssocID="{1623C2E1-2F54-46A9-A1EF-FA53C330AD2F}" presName="ParentSmallAccent" presStyleLbl="fgAcc1" presStyleIdx="1" presStyleCnt="2"/>
      <dgm:spPr/>
    </dgm:pt>
    <dgm:pt modelId="{3E4E3096-D58C-4FA4-AF93-621E30E9E83E}" type="pres">
      <dgm:prSet presAssocID="{1623C2E1-2F54-46A9-A1EF-FA53C330AD2F}" presName="Parent" presStyleLbl="revTx" presStyleIdx="6" presStyleCnt="11" custScaleX="1865">
        <dgm:presLayoutVars>
          <dgm:chMax/>
          <dgm:chPref val="4"/>
          <dgm:bulletEnabled val="1"/>
        </dgm:presLayoutVars>
      </dgm:prSet>
      <dgm:spPr/>
      <dgm:t>
        <a:bodyPr/>
        <a:lstStyle/>
        <a:p>
          <a:pPr rtl="1"/>
          <a:endParaRPr lang="ar-SA"/>
        </a:p>
      </dgm:t>
    </dgm:pt>
    <dgm:pt modelId="{A043A4C9-3666-420E-ACA7-2DBE445DED41}" type="pres">
      <dgm:prSet presAssocID="{1623C2E1-2F54-46A9-A1EF-FA53C330AD2F}" presName="childShape" presStyleCnt="0">
        <dgm:presLayoutVars>
          <dgm:chMax val="0"/>
          <dgm:chPref val="0"/>
        </dgm:presLayoutVars>
      </dgm:prSet>
      <dgm:spPr/>
    </dgm:pt>
    <dgm:pt modelId="{294A240B-01C9-4FD4-B447-F9A4DEA785EE}" type="pres">
      <dgm:prSet presAssocID="{AAF3C199-561A-4C2A-87BD-DF9CF9C2675C}" presName="childComposite" presStyleCnt="0">
        <dgm:presLayoutVars>
          <dgm:chMax val="0"/>
          <dgm:chPref val="0"/>
        </dgm:presLayoutVars>
      </dgm:prSet>
      <dgm:spPr/>
    </dgm:pt>
    <dgm:pt modelId="{A5114449-7E4E-4C07-9686-9B2510D345B8}" type="pres">
      <dgm:prSet presAssocID="{AAF3C199-561A-4C2A-87BD-DF9CF9C2675C}" presName="ChildAccent" presStyleLbl="solidFgAcc1" presStyleIdx="5" presStyleCnt="9"/>
      <dgm:spPr/>
    </dgm:pt>
    <dgm:pt modelId="{774F2AA7-EDB4-4F14-BC02-DD77F28580A8}" type="pres">
      <dgm:prSet presAssocID="{AAF3C199-561A-4C2A-87BD-DF9CF9C2675C}" presName="Child" presStyleLbl="revTx" presStyleIdx="7" presStyleCnt="11">
        <dgm:presLayoutVars>
          <dgm:chMax val="0"/>
          <dgm:chPref val="0"/>
          <dgm:bulletEnabled val="1"/>
        </dgm:presLayoutVars>
      </dgm:prSet>
      <dgm:spPr/>
      <dgm:t>
        <a:bodyPr/>
        <a:lstStyle/>
        <a:p>
          <a:pPr rtl="1"/>
          <a:endParaRPr lang="ar-SA"/>
        </a:p>
      </dgm:t>
    </dgm:pt>
    <dgm:pt modelId="{33BE8D9C-3888-4B1E-A788-3DC27D50B8CB}" type="pres">
      <dgm:prSet presAssocID="{5E234FD9-925E-4260-8EF8-BC1BD958225E}" presName="childComposite" presStyleCnt="0">
        <dgm:presLayoutVars>
          <dgm:chMax val="0"/>
          <dgm:chPref val="0"/>
        </dgm:presLayoutVars>
      </dgm:prSet>
      <dgm:spPr/>
    </dgm:pt>
    <dgm:pt modelId="{D36B0024-9F0D-44D0-8B51-666A9505D9EA}" type="pres">
      <dgm:prSet presAssocID="{5E234FD9-925E-4260-8EF8-BC1BD958225E}" presName="ChildAccent" presStyleLbl="solidFgAcc1" presStyleIdx="6" presStyleCnt="9"/>
      <dgm:spPr/>
    </dgm:pt>
    <dgm:pt modelId="{DC2B597B-9EDE-470D-A665-7C86251F959A}" type="pres">
      <dgm:prSet presAssocID="{5E234FD9-925E-4260-8EF8-BC1BD958225E}" presName="Child" presStyleLbl="revTx" presStyleIdx="8" presStyleCnt="11">
        <dgm:presLayoutVars>
          <dgm:chMax val="0"/>
          <dgm:chPref val="0"/>
          <dgm:bulletEnabled val="1"/>
        </dgm:presLayoutVars>
      </dgm:prSet>
      <dgm:spPr/>
      <dgm:t>
        <a:bodyPr/>
        <a:lstStyle/>
        <a:p>
          <a:pPr rtl="1"/>
          <a:endParaRPr lang="ar-SA"/>
        </a:p>
      </dgm:t>
    </dgm:pt>
    <dgm:pt modelId="{8C07D79A-6B21-445E-8BF8-F648F5ABD62A}" type="pres">
      <dgm:prSet presAssocID="{76ABAF6B-A9AC-4F0C-90A0-2D801C745C93}" presName="childComposite" presStyleCnt="0">
        <dgm:presLayoutVars>
          <dgm:chMax val="0"/>
          <dgm:chPref val="0"/>
        </dgm:presLayoutVars>
      </dgm:prSet>
      <dgm:spPr/>
    </dgm:pt>
    <dgm:pt modelId="{853B05A6-E7F7-4F00-ACBC-7DF511475A21}" type="pres">
      <dgm:prSet presAssocID="{76ABAF6B-A9AC-4F0C-90A0-2D801C745C93}" presName="ChildAccent" presStyleLbl="solidFgAcc1" presStyleIdx="7" presStyleCnt="9"/>
      <dgm:spPr/>
    </dgm:pt>
    <dgm:pt modelId="{A3432AD7-2305-4484-95EC-CA8C434F8928}" type="pres">
      <dgm:prSet presAssocID="{76ABAF6B-A9AC-4F0C-90A0-2D801C745C93}" presName="Child" presStyleLbl="revTx" presStyleIdx="9" presStyleCnt="11">
        <dgm:presLayoutVars>
          <dgm:chMax val="0"/>
          <dgm:chPref val="0"/>
          <dgm:bulletEnabled val="1"/>
        </dgm:presLayoutVars>
      </dgm:prSet>
      <dgm:spPr/>
      <dgm:t>
        <a:bodyPr/>
        <a:lstStyle/>
        <a:p>
          <a:pPr rtl="1"/>
          <a:endParaRPr lang="ar-SA"/>
        </a:p>
      </dgm:t>
    </dgm:pt>
    <dgm:pt modelId="{1FC7BF74-88AE-4A09-90B2-41E6E9EEEDB6}" type="pres">
      <dgm:prSet presAssocID="{948FF21C-086C-4052-9348-8D4039E27DB4}" presName="childComposite" presStyleCnt="0">
        <dgm:presLayoutVars>
          <dgm:chMax val="0"/>
          <dgm:chPref val="0"/>
        </dgm:presLayoutVars>
      </dgm:prSet>
      <dgm:spPr/>
    </dgm:pt>
    <dgm:pt modelId="{A42F8F90-A13D-420A-B27D-5966B4A718E9}" type="pres">
      <dgm:prSet presAssocID="{948FF21C-086C-4052-9348-8D4039E27DB4}" presName="ChildAccent" presStyleLbl="solidFgAcc1" presStyleIdx="8" presStyleCnt="9"/>
      <dgm:spPr/>
    </dgm:pt>
    <dgm:pt modelId="{B3CEFD9A-2A10-486C-AA29-1CA6989B250B}" type="pres">
      <dgm:prSet presAssocID="{948FF21C-086C-4052-9348-8D4039E27DB4}" presName="Child" presStyleLbl="revTx" presStyleIdx="10" presStyleCnt="11">
        <dgm:presLayoutVars>
          <dgm:chMax val="0"/>
          <dgm:chPref val="0"/>
          <dgm:bulletEnabled val="1"/>
        </dgm:presLayoutVars>
      </dgm:prSet>
      <dgm:spPr/>
      <dgm:t>
        <a:bodyPr/>
        <a:lstStyle/>
        <a:p>
          <a:pPr rtl="1"/>
          <a:endParaRPr lang="ar-SA"/>
        </a:p>
      </dgm:t>
    </dgm:pt>
  </dgm:ptLst>
  <dgm:cxnLst>
    <dgm:cxn modelId="{8A6AF50C-DEFB-4A86-80BA-67A671C04E64}" srcId="{1623C2E1-2F54-46A9-A1EF-FA53C330AD2F}" destId="{76ABAF6B-A9AC-4F0C-90A0-2D801C745C93}" srcOrd="2" destOrd="0" parTransId="{2784DD6C-AA4A-406E-8B1D-1D568037B022}" sibTransId="{13CF5392-0948-4EF0-9B58-48F21CC9E73B}"/>
    <dgm:cxn modelId="{D967AF87-F470-406C-B9B4-E982A7FBAAF5}" srcId="{B55A545D-9D3A-4032-9FD0-7F893A3B1D8F}" destId="{3B64850D-C894-453B-882C-86EA50817B90}" srcOrd="0" destOrd="0" parTransId="{574EF605-80B8-474E-944B-E774DE439E4E}" sibTransId="{0CECA7A1-8212-46F6-A79F-428EA76A1CE3}"/>
    <dgm:cxn modelId="{8EA1B6DD-269A-444A-A0C8-54E6B271D2B7}" type="presOf" srcId="{948FF21C-086C-4052-9348-8D4039E27DB4}" destId="{B3CEFD9A-2A10-486C-AA29-1CA6989B250B}" srcOrd="0" destOrd="0" presId="urn:microsoft.com/office/officeart/2008/layout/SquareAccentList"/>
    <dgm:cxn modelId="{208C031A-2E49-48B6-80A8-6470051D2DA6}" srcId="{1623C2E1-2F54-46A9-A1EF-FA53C330AD2F}" destId="{948FF21C-086C-4052-9348-8D4039E27DB4}" srcOrd="3" destOrd="0" parTransId="{7C519F8B-816D-474F-A58D-D78B94896999}" sibTransId="{65CCF442-C7D3-4CF3-9F4C-8F106C38146A}"/>
    <dgm:cxn modelId="{5244EC0E-9877-4525-B039-9D434DD2A3CA}" type="presOf" srcId="{8DE7AB20-D767-4D8A-9DBE-D9AEDA565B1C}" destId="{72F653E2-7AC7-452C-BD2E-8A96A5405CAC}" srcOrd="0" destOrd="0" presId="urn:microsoft.com/office/officeart/2008/layout/SquareAccentList"/>
    <dgm:cxn modelId="{1015BF59-DF92-4D2C-BA76-D24E350F0E73}" srcId="{1623C2E1-2F54-46A9-A1EF-FA53C330AD2F}" destId="{AAF3C199-561A-4C2A-87BD-DF9CF9C2675C}" srcOrd="0" destOrd="0" parTransId="{ACA9FB4C-09ED-4A27-844C-3280B0947403}" sibTransId="{6C3DF5F9-D447-457A-B2B7-EA9CF31C1C74}"/>
    <dgm:cxn modelId="{E0DA5027-B1A0-4510-8D32-F7F4E1871A67}" type="presOf" srcId="{1623C2E1-2F54-46A9-A1EF-FA53C330AD2F}" destId="{3E4E3096-D58C-4FA4-AF93-621E30E9E83E}" srcOrd="0" destOrd="0" presId="urn:microsoft.com/office/officeart/2008/layout/SquareAccentList"/>
    <dgm:cxn modelId="{334BD33F-F322-4E3F-B9A5-92C606392B77}" type="presOf" srcId="{B55A545D-9D3A-4032-9FD0-7F893A3B1D8F}" destId="{68AD7119-8159-40C0-A847-935E8D165119}" srcOrd="0" destOrd="0" presId="urn:microsoft.com/office/officeart/2008/layout/SquareAccentList"/>
    <dgm:cxn modelId="{000FEC4A-6A43-45E7-8130-0966F0986987}" type="presOf" srcId="{59FBD413-6EB2-448D-A605-9E1E870481AF}" destId="{C5CB17B5-5D9F-4C12-BC3C-A761084BD426}" srcOrd="0" destOrd="0" presId="urn:microsoft.com/office/officeart/2008/layout/SquareAccentList"/>
    <dgm:cxn modelId="{29E7AB51-AE70-4BC0-80D8-7609296B277F}" type="presOf" srcId="{D4A30608-A73D-41BD-8878-6300F55D8230}" destId="{0E6987E2-DABE-46D3-A91A-23599B83798C}" srcOrd="0" destOrd="0" presId="urn:microsoft.com/office/officeart/2008/layout/SquareAccentList"/>
    <dgm:cxn modelId="{CACD35DB-4C07-4AE4-896C-7D4F81AD78A9}" type="presOf" srcId="{E400E0E3-4917-4029-A986-96877F13EF96}" destId="{04BAD61F-8FF8-4FFE-9C82-803EE4D88E3B}" srcOrd="0" destOrd="0" presId="urn:microsoft.com/office/officeart/2008/layout/SquareAccentList"/>
    <dgm:cxn modelId="{6D3810FB-A97D-4A84-AAFA-9A1FE2FC8A33}" type="presOf" srcId="{AAF3C199-561A-4C2A-87BD-DF9CF9C2675C}" destId="{774F2AA7-EDB4-4F14-BC02-DD77F28580A8}" srcOrd="0" destOrd="0" presId="urn:microsoft.com/office/officeart/2008/layout/SquareAccentList"/>
    <dgm:cxn modelId="{2F972B37-4231-4190-8E5A-107D5AD6373D}" type="presOf" srcId="{76ABAF6B-A9AC-4F0C-90A0-2D801C745C93}" destId="{A3432AD7-2305-4484-95EC-CA8C434F8928}" srcOrd="0" destOrd="0" presId="urn:microsoft.com/office/officeart/2008/layout/SquareAccentList"/>
    <dgm:cxn modelId="{6E50C652-5774-4E07-A8A7-AFA65DFEE25D}" srcId="{1623C2E1-2F54-46A9-A1EF-FA53C330AD2F}" destId="{5E234FD9-925E-4260-8EF8-BC1BD958225E}" srcOrd="1" destOrd="0" parTransId="{E65C70CA-94B6-4C15-8ACA-A3F7F2E3A9F6}" sibTransId="{C071A041-8AAC-4BA8-A414-F39B6EE42BF9}"/>
    <dgm:cxn modelId="{81FEEF71-2C48-4A62-A1CE-5778A96B174A}" srcId="{B55A545D-9D3A-4032-9FD0-7F893A3B1D8F}" destId="{1623C2E1-2F54-46A9-A1EF-FA53C330AD2F}" srcOrd="1" destOrd="0" parTransId="{9FF66008-5624-4BDD-AF0B-17BD7BD9D4D8}" sibTransId="{6901D613-FDFA-4F1F-8940-204F782858B6}"/>
    <dgm:cxn modelId="{616B0ACE-7D6C-4D31-9CDE-C2CF587F06F2}" srcId="{3B64850D-C894-453B-882C-86EA50817B90}" destId="{D4A30608-A73D-41BD-8878-6300F55D8230}" srcOrd="4" destOrd="0" parTransId="{FA63D6F0-F419-4719-86A4-AB7D6D8CF271}" sibTransId="{D8551D29-5CFA-414C-AEEC-66078C65C216}"/>
    <dgm:cxn modelId="{97B80DD0-B7BF-46F3-8786-CDCC4FB0D171}" srcId="{3B64850D-C894-453B-882C-86EA50817B90}" destId="{E400E0E3-4917-4029-A986-96877F13EF96}" srcOrd="2" destOrd="0" parTransId="{0D23B47B-0C9E-40A3-844A-AF3FC8467EFA}" sibTransId="{51428A6F-555D-4D29-A5FA-1E7B7C231928}"/>
    <dgm:cxn modelId="{043C5058-FC6A-41C3-8D02-0768AD4C38DA}" type="presOf" srcId="{A9E0194A-7A75-48A5-84F5-11F17061E223}" destId="{9E7C8BB7-52D1-46D4-9A58-B1762B208E96}" srcOrd="0" destOrd="0" presId="urn:microsoft.com/office/officeart/2008/layout/SquareAccentList"/>
    <dgm:cxn modelId="{6E4B112A-3070-4622-A0CD-08A8898BA3E2}" type="presOf" srcId="{5E234FD9-925E-4260-8EF8-BC1BD958225E}" destId="{DC2B597B-9EDE-470D-A665-7C86251F959A}" srcOrd="0" destOrd="0" presId="urn:microsoft.com/office/officeart/2008/layout/SquareAccentList"/>
    <dgm:cxn modelId="{C9A152A1-7E51-400E-91E0-8950C25575D0}" type="presOf" srcId="{3B64850D-C894-453B-882C-86EA50817B90}" destId="{85440DCB-0D31-4074-8CE5-9F00F1B362AA}" srcOrd="0" destOrd="0" presId="urn:microsoft.com/office/officeart/2008/layout/SquareAccentList"/>
    <dgm:cxn modelId="{D398E1CF-D1FC-4EA9-9955-34A40492F4AD}" srcId="{3B64850D-C894-453B-882C-86EA50817B90}" destId="{59FBD413-6EB2-448D-A605-9E1E870481AF}" srcOrd="3" destOrd="0" parTransId="{DA683A52-D08F-452E-92D9-72DAEFD3563E}" sibTransId="{EEA9B0A4-A273-4F24-8976-B2A806A42BD1}"/>
    <dgm:cxn modelId="{665D5933-5D44-4759-B74B-159BCD8A878C}" srcId="{3B64850D-C894-453B-882C-86EA50817B90}" destId="{A9E0194A-7A75-48A5-84F5-11F17061E223}" srcOrd="0" destOrd="0" parTransId="{5D523AC2-5BDA-4071-91D9-9EE7ABF36E9F}" sibTransId="{C952CE7E-5F66-46AA-B5E5-15AE9A6BFD62}"/>
    <dgm:cxn modelId="{3D833D27-686A-4C70-AF6E-AF2D15BA4194}" srcId="{3B64850D-C894-453B-882C-86EA50817B90}" destId="{8DE7AB20-D767-4D8A-9DBE-D9AEDA565B1C}" srcOrd="1" destOrd="0" parTransId="{1142CE14-2549-455D-9C14-DDEF4380E730}" sibTransId="{B000DA95-6BA6-40EC-83B4-EFC2489A607C}"/>
    <dgm:cxn modelId="{78ABB006-925C-4532-AB06-4019967ADBD5}" type="presParOf" srcId="{68AD7119-8159-40C0-A847-935E8D165119}" destId="{4AA36EF2-156F-4024-AF25-755D96EC9152}" srcOrd="0" destOrd="0" presId="urn:microsoft.com/office/officeart/2008/layout/SquareAccentList"/>
    <dgm:cxn modelId="{48CFF2B4-F8FE-48F9-8624-B60C397E4878}" type="presParOf" srcId="{4AA36EF2-156F-4024-AF25-755D96EC9152}" destId="{0743510E-326E-4457-812E-11C18DE68FEF}" srcOrd="0" destOrd="0" presId="urn:microsoft.com/office/officeart/2008/layout/SquareAccentList"/>
    <dgm:cxn modelId="{C09F5A9C-40BB-4DAC-B338-5106C7E10BA8}" type="presParOf" srcId="{0743510E-326E-4457-812E-11C18DE68FEF}" destId="{8EC2205C-694D-4BCF-989A-6C79A0F35AA8}" srcOrd="0" destOrd="0" presId="urn:microsoft.com/office/officeart/2008/layout/SquareAccentList"/>
    <dgm:cxn modelId="{4A05A42B-1BB2-459F-BB46-AED84F04A353}" type="presParOf" srcId="{0743510E-326E-4457-812E-11C18DE68FEF}" destId="{CC32F249-0D02-41C8-AFC9-60113353E9F9}" srcOrd="1" destOrd="0" presId="urn:microsoft.com/office/officeart/2008/layout/SquareAccentList"/>
    <dgm:cxn modelId="{3781BE52-98E6-4D6E-9C92-9FCFDAFB81E4}" type="presParOf" srcId="{0743510E-326E-4457-812E-11C18DE68FEF}" destId="{85440DCB-0D31-4074-8CE5-9F00F1B362AA}" srcOrd="2" destOrd="0" presId="urn:microsoft.com/office/officeart/2008/layout/SquareAccentList"/>
    <dgm:cxn modelId="{BACDF69F-CCD8-408F-9E76-37882A858593}" type="presParOf" srcId="{4AA36EF2-156F-4024-AF25-755D96EC9152}" destId="{E679C095-FD07-4A60-9209-9ECA09A8A230}" srcOrd="1" destOrd="0" presId="urn:microsoft.com/office/officeart/2008/layout/SquareAccentList"/>
    <dgm:cxn modelId="{8CD0588C-BBB8-4E8F-A638-B6506E2799A0}" type="presParOf" srcId="{E679C095-FD07-4A60-9209-9ECA09A8A230}" destId="{51A32F92-7442-45D5-A93E-9A51EC2015DA}" srcOrd="0" destOrd="0" presId="urn:microsoft.com/office/officeart/2008/layout/SquareAccentList"/>
    <dgm:cxn modelId="{306C09DB-A8D1-4B4E-9F79-7484FFB79AAE}" type="presParOf" srcId="{51A32F92-7442-45D5-A93E-9A51EC2015DA}" destId="{92BD63C8-E595-45C4-8C40-3EC2C1ED9DD9}" srcOrd="0" destOrd="0" presId="urn:microsoft.com/office/officeart/2008/layout/SquareAccentList"/>
    <dgm:cxn modelId="{4287B9E0-3B81-4EBF-974F-8972149EC059}" type="presParOf" srcId="{51A32F92-7442-45D5-A93E-9A51EC2015DA}" destId="{9E7C8BB7-52D1-46D4-9A58-B1762B208E96}" srcOrd="1" destOrd="0" presId="urn:microsoft.com/office/officeart/2008/layout/SquareAccentList"/>
    <dgm:cxn modelId="{DB6221D2-E672-460C-A0B0-6E62CC1CD288}" type="presParOf" srcId="{E679C095-FD07-4A60-9209-9ECA09A8A230}" destId="{D23F9A1B-03F6-4D35-A3A9-59A3068DC533}" srcOrd="1" destOrd="0" presId="urn:microsoft.com/office/officeart/2008/layout/SquareAccentList"/>
    <dgm:cxn modelId="{99A40C7C-A1F7-4A5A-A5CC-ECBA6AE9328B}" type="presParOf" srcId="{D23F9A1B-03F6-4D35-A3A9-59A3068DC533}" destId="{E38A4345-2ECB-4FD8-A67E-6D429639880C}" srcOrd="0" destOrd="0" presId="urn:microsoft.com/office/officeart/2008/layout/SquareAccentList"/>
    <dgm:cxn modelId="{935739B0-F537-40B7-90A8-6B3BFA4D1364}" type="presParOf" srcId="{D23F9A1B-03F6-4D35-A3A9-59A3068DC533}" destId="{72F653E2-7AC7-452C-BD2E-8A96A5405CAC}" srcOrd="1" destOrd="0" presId="urn:microsoft.com/office/officeart/2008/layout/SquareAccentList"/>
    <dgm:cxn modelId="{8F0D4007-D323-4AEF-9BB9-DF8C0BF7E93F}" type="presParOf" srcId="{E679C095-FD07-4A60-9209-9ECA09A8A230}" destId="{8BD1FB16-39F1-43CB-AC49-F43A05A1E8BF}" srcOrd="2" destOrd="0" presId="urn:microsoft.com/office/officeart/2008/layout/SquareAccentList"/>
    <dgm:cxn modelId="{030AA9BB-DF6F-4D34-8D76-742AE2D34A5D}" type="presParOf" srcId="{8BD1FB16-39F1-43CB-AC49-F43A05A1E8BF}" destId="{45EF751B-B4BB-43BF-A5BB-FB6EABBB81D2}" srcOrd="0" destOrd="0" presId="urn:microsoft.com/office/officeart/2008/layout/SquareAccentList"/>
    <dgm:cxn modelId="{BBF9F165-8DC3-499E-8992-EE1F607ED9B5}" type="presParOf" srcId="{8BD1FB16-39F1-43CB-AC49-F43A05A1E8BF}" destId="{04BAD61F-8FF8-4FFE-9C82-803EE4D88E3B}" srcOrd="1" destOrd="0" presId="urn:microsoft.com/office/officeart/2008/layout/SquareAccentList"/>
    <dgm:cxn modelId="{FF297E3F-54D4-4FA3-A500-5D6337DAC791}" type="presParOf" srcId="{E679C095-FD07-4A60-9209-9ECA09A8A230}" destId="{A9BECAE4-5A00-40D5-8078-DC2753ED3977}" srcOrd="3" destOrd="0" presId="urn:microsoft.com/office/officeart/2008/layout/SquareAccentList"/>
    <dgm:cxn modelId="{582F21A2-794C-4D47-9004-8B2FF4D822B3}" type="presParOf" srcId="{A9BECAE4-5A00-40D5-8078-DC2753ED3977}" destId="{B228E9B0-7A0C-4741-B0F7-1D4FCA95B35E}" srcOrd="0" destOrd="0" presId="urn:microsoft.com/office/officeart/2008/layout/SquareAccentList"/>
    <dgm:cxn modelId="{E9E3F122-9248-434E-B9D0-C041B24A765A}" type="presParOf" srcId="{A9BECAE4-5A00-40D5-8078-DC2753ED3977}" destId="{C5CB17B5-5D9F-4C12-BC3C-A761084BD426}" srcOrd="1" destOrd="0" presId="urn:microsoft.com/office/officeart/2008/layout/SquareAccentList"/>
    <dgm:cxn modelId="{9D0ADBC9-03B8-4A08-8317-6DCAAC40752A}" type="presParOf" srcId="{E679C095-FD07-4A60-9209-9ECA09A8A230}" destId="{D7995823-9E26-46B0-B15C-B688A55907F6}" srcOrd="4" destOrd="0" presId="urn:microsoft.com/office/officeart/2008/layout/SquareAccentList"/>
    <dgm:cxn modelId="{D8D46EDB-DC2A-4C5C-87C4-EB48A8ED64C1}" type="presParOf" srcId="{D7995823-9E26-46B0-B15C-B688A55907F6}" destId="{FA7FED94-7512-4CB0-9C7D-2A12B04AE5E0}" srcOrd="0" destOrd="0" presId="urn:microsoft.com/office/officeart/2008/layout/SquareAccentList"/>
    <dgm:cxn modelId="{5EA27367-57C8-443A-B6AF-41479497E22D}" type="presParOf" srcId="{D7995823-9E26-46B0-B15C-B688A55907F6}" destId="{0E6987E2-DABE-46D3-A91A-23599B83798C}" srcOrd="1" destOrd="0" presId="urn:microsoft.com/office/officeart/2008/layout/SquareAccentList"/>
    <dgm:cxn modelId="{880CC2DF-E95A-415A-B64E-36E8E6217D4C}" type="presParOf" srcId="{68AD7119-8159-40C0-A847-935E8D165119}" destId="{16B76A0E-CD3C-46D6-BC6C-6CC07C042033}" srcOrd="1" destOrd="0" presId="urn:microsoft.com/office/officeart/2008/layout/SquareAccentList"/>
    <dgm:cxn modelId="{1B1F2ED6-03E2-4755-BC0A-1CE71908C84F}" type="presParOf" srcId="{16B76A0E-CD3C-46D6-BC6C-6CC07C042033}" destId="{B8136BDF-7337-4977-A303-79478467CBB4}" srcOrd="0" destOrd="0" presId="urn:microsoft.com/office/officeart/2008/layout/SquareAccentList"/>
    <dgm:cxn modelId="{3085EAA3-41B7-435E-9273-89CE59B66F17}" type="presParOf" srcId="{B8136BDF-7337-4977-A303-79478467CBB4}" destId="{BCF3FC14-1D1C-4DE8-A99B-89E87FDC0C5E}" srcOrd="0" destOrd="0" presId="urn:microsoft.com/office/officeart/2008/layout/SquareAccentList"/>
    <dgm:cxn modelId="{8577B14A-DFF5-4546-A348-A82FD073C75F}" type="presParOf" srcId="{B8136BDF-7337-4977-A303-79478467CBB4}" destId="{6E4E04F4-6342-4D24-8535-EAFD71DF2873}" srcOrd="1" destOrd="0" presId="urn:microsoft.com/office/officeart/2008/layout/SquareAccentList"/>
    <dgm:cxn modelId="{E77FF4CB-7127-4CBA-93B2-869DF354D0BC}" type="presParOf" srcId="{B8136BDF-7337-4977-A303-79478467CBB4}" destId="{3E4E3096-D58C-4FA4-AF93-621E30E9E83E}" srcOrd="2" destOrd="0" presId="urn:microsoft.com/office/officeart/2008/layout/SquareAccentList"/>
    <dgm:cxn modelId="{2D61F12E-0D85-4960-ACA9-3362536451CA}" type="presParOf" srcId="{16B76A0E-CD3C-46D6-BC6C-6CC07C042033}" destId="{A043A4C9-3666-420E-ACA7-2DBE445DED41}" srcOrd="1" destOrd="0" presId="urn:microsoft.com/office/officeart/2008/layout/SquareAccentList"/>
    <dgm:cxn modelId="{4DD4A488-9D96-4D82-8B2A-401C9400999B}" type="presParOf" srcId="{A043A4C9-3666-420E-ACA7-2DBE445DED41}" destId="{294A240B-01C9-4FD4-B447-F9A4DEA785EE}" srcOrd="0" destOrd="0" presId="urn:microsoft.com/office/officeart/2008/layout/SquareAccentList"/>
    <dgm:cxn modelId="{8F3AF3DA-177B-43AB-9EC9-4C2AC71F6FCF}" type="presParOf" srcId="{294A240B-01C9-4FD4-B447-F9A4DEA785EE}" destId="{A5114449-7E4E-4C07-9686-9B2510D345B8}" srcOrd="0" destOrd="0" presId="urn:microsoft.com/office/officeart/2008/layout/SquareAccentList"/>
    <dgm:cxn modelId="{3EAE4A6A-54E2-44BF-BBEB-01EA40866DF5}" type="presParOf" srcId="{294A240B-01C9-4FD4-B447-F9A4DEA785EE}" destId="{774F2AA7-EDB4-4F14-BC02-DD77F28580A8}" srcOrd="1" destOrd="0" presId="urn:microsoft.com/office/officeart/2008/layout/SquareAccentList"/>
    <dgm:cxn modelId="{37969F88-D813-4CC8-9A22-F6B008539676}" type="presParOf" srcId="{A043A4C9-3666-420E-ACA7-2DBE445DED41}" destId="{33BE8D9C-3888-4B1E-A788-3DC27D50B8CB}" srcOrd="1" destOrd="0" presId="urn:microsoft.com/office/officeart/2008/layout/SquareAccentList"/>
    <dgm:cxn modelId="{D542771C-7FCC-4911-8029-F5E781907B69}" type="presParOf" srcId="{33BE8D9C-3888-4B1E-A788-3DC27D50B8CB}" destId="{D36B0024-9F0D-44D0-8B51-666A9505D9EA}" srcOrd="0" destOrd="0" presId="urn:microsoft.com/office/officeart/2008/layout/SquareAccentList"/>
    <dgm:cxn modelId="{9C64992F-6B53-46DD-BE7B-49CDF23AD6E3}" type="presParOf" srcId="{33BE8D9C-3888-4B1E-A788-3DC27D50B8CB}" destId="{DC2B597B-9EDE-470D-A665-7C86251F959A}" srcOrd="1" destOrd="0" presId="urn:microsoft.com/office/officeart/2008/layout/SquareAccentList"/>
    <dgm:cxn modelId="{73505877-A0B5-4BA0-83B2-70ACABEDBDF6}" type="presParOf" srcId="{A043A4C9-3666-420E-ACA7-2DBE445DED41}" destId="{8C07D79A-6B21-445E-8BF8-F648F5ABD62A}" srcOrd="2" destOrd="0" presId="urn:microsoft.com/office/officeart/2008/layout/SquareAccentList"/>
    <dgm:cxn modelId="{A70E26C1-5C42-4F97-A075-35830173632F}" type="presParOf" srcId="{8C07D79A-6B21-445E-8BF8-F648F5ABD62A}" destId="{853B05A6-E7F7-4F00-ACBC-7DF511475A21}" srcOrd="0" destOrd="0" presId="urn:microsoft.com/office/officeart/2008/layout/SquareAccentList"/>
    <dgm:cxn modelId="{CB6B2B6C-99B9-46BC-82BA-8A30B8C20BF8}" type="presParOf" srcId="{8C07D79A-6B21-445E-8BF8-F648F5ABD62A}" destId="{A3432AD7-2305-4484-95EC-CA8C434F8928}" srcOrd="1" destOrd="0" presId="urn:microsoft.com/office/officeart/2008/layout/SquareAccentList"/>
    <dgm:cxn modelId="{1EBC5C3A-1124-4AEF-B582-55E6BA4EBA1E}" type="presParOf" srcId="{A043A4C9-3666-420E-ACA7-2DBE445DED41}" destId="{1FC7BF74-88AE-4A09-90B2-41E6E9EEEDB6}" srcOrd="3" destOrd="0" presId="urn:microsoft.com/office/officeart/2008/layout/SquareAccentList"/>
    <dgm:cxn modelId="{BB3F1D22-2414-44B3-AE5E-2D8EDA58E1D7}" type="presParOf" srcId="{1FC7BF74-88AE-4A09-90B2-41E6E9EEEDB6}" destId="{A42F8F90-A13D-420A-B27D-5966B4A718E9}" srcOrd="0" destOrd="0" presId="urn:microsoft.com/office/officeart/2008/layout/SquareAccentList"/>
    <dgm:cxn modelId="{324B40D8-5CA8-4239-AEF5-6702EECD8A78}" type="presParOf" srcId="{1FC7BF74-88AE-4A09-90B2-41E6E9EEEDB6}" destId="{B3CEFD9A-2A10-486C-AA29-1CA6989B250B}" srcOrd="1" destOrd="0" presId="urn:microsoft.com/office/officeart/2008/layout/SquareAccentList"/>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845FCCF-7A76-4C31-90BA-FF05EEEDEBF6}">
      <dsp:nvSpPr>
        <dsp:cNvPr id="0" name=""/>
        <dsp:cNvSpPr/>
      </dsp:nvSpPr>
      <dsp:spPr>
        <a:xfrm>
          <a:off x="1273590" y="3081"/>
          <a:ext cx="5272891" cy="4793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b" anchorCtr="0">
          <a:noAutofit/>
        </a:bodyPr>
        <a:lstStyle/>
        <a:p>
          <a:pPr lvl="0" algn="ctr" defTabSz="1422400" rtl="1">
            <a:lnSpc>
              <a:spcPct val="90000"/>
            </a:lnSpc>
            <a:spcBef>
              <a:spcPct val="0"/>
            </a:spcBef>
            <a:spcAft>
              <a:spcPct val="35000"/>
            </a:spcAft>
          </a:pPr>
          <a:r>
            <a:rPr lang="ar-SA" sz="3200" kern="1200" dirty="0" smtClean="0">
              <a:solidFill>
                <a:schemeClr val="accent1"/>
              </a:solidFill>
              <a:latin typeface="Times New Roman" pitchFamily="18" charset="0"/>
              <a:cs typeface="Times New Roman" pitchFamily="18" charset="0"/>
            </a:rPr>
            <a:t>أوجه التشابه بين التوجيه والإرشاد </a:t>
          </a:r>
          <a:endParaRPr lang="ar-SA" sz="3200" kern="1200" dirty="0">
            <a:solidFill>
              <a:schemeClr val="accent1"/>
            </a:solidFill>
            <a:latin typeface="Times New Roman" pitchFamily="18" charset="0"/>
            <a:cs typeface="Times New Roman" pitchFamily="18" charset="0"/>
          </a:endParaRPr>
        </a:p>
      </dsp:txBody>
      <dsp:txXfrm>
        <a:off x="1273590" y="3081"/>
        <a:ext cx="5272891" cy="479353"/>
      </dsp:txXfrm>
    </dsp:sp>
    <dsp:sp modelId="{278E806D-47FD-4D71-A6BC-ABF33FD87F0F}">
      <dsp:nvSpPr>
        <dsp:cNvPr id="0" name=""/>
        <dsp:cNvSpPr/>
      </dsp:nvSpPr>
      <dsp:spPr>
        <a:xfrm>
          <a:off x="1273590" y="482434"/>
          <a:ext cx="1233856" cy="976461"/>
        </a:xfrm>
        <a:prstGeom prst="chevron">
          <a:avLst>
            <a:gd name="adj" fmla="val 70610"/>
          </a:avLst>
        </a:prstGeom>
        <a:gradFill rotWithShape="0">
          <a:gsLst>
            <a:gs pos="0">
              <a:schemeClr val="accent1">
                <a:hueOff val="0"/>
                <a:satOff val="0"/>
                <a:lumOff val="0"/>
                <a:alphaOff val="0"/>
                <a:tint val="79000"/>
                <a:satMod val="180000"/>
              </a:schemeClr>
            </a:gs>
            <a:gs pos="65000">
              <a:schemeClr val="accent1">
                <a:hueOff val="0"/>
                <a:satOff val="0"/>
                <a:lumOff val="0"/>
                <a:alphaOff val="0"/>
                <a:tint val="52000"/>
                <a:satMod val="250000"/>
              </a:schemeClr>
            </a:gs>
            <a:gs pos="100000">
              <a:schemeClr val="accent1">
                <a:hueOff val="0"/>
                <a:satOff val="0"/>
                <a:lumOff val="0"/>
                <a:alphaOff val="0"/>
                <a:tint val="29000"/>
                <a:satMod val="300000"/>
              </a:schemeClr>
            </a:gs>
          </a:gsLst>
          <a:lin ang="16200000" scaled="0"/>
        </a:gradFill>
        <a:ln w="9525" cap="flat" cmpd="sng" algn="ctr">
          <a:solidFill>
            <a:schemeClr val="accent1">
              <a:hueOff val="0"/>
              <a:satOff val="0"/>
              <a:lumOff val="0"/>
              <a:alphaOff val="0"/>
            </a:schemeClr>
          </a:solidFill>
          <a:prstDash val="solid"/>
        </a:ln>
        <a:effectLst>
          <a:outerShdw blurRad="63500" dist="25400" dir="5400000" rotWithShape="0">
            <a:srgbClr val="000000">
              <a:alpha val="43000"/>
            </a:srgbClr>
          </a:outerShdw>
        </a:effectLst>
      </dsp:spPr>
      <dsp:style>
        <a:lnRef idx="1">
          <a:scrgbClr r="0" g="0" b="0"/>
        </a:lnRef>
        <a:fillRef idx="2">
          <a:scrgbClr r="0" g="0" b="0"/>
        </a:fillRef>
        <a:effectRef idx="1">
          <a:scrgbClr r="0" g="0" b="0"/>
        </a:effectRef>
        <a:fontRef idx="minor">
          <a:schemeClr val="dk1"/>
        </a:fontRef>
      </dsp:style>
    </dsp:sp>
    <dsp:sp modelId="{C6C13764-6F7E-4504-B128-843399F54272}">
      <dsp:nvSpPr>
        <dsp:cNvPr id="0" name=""/>
        <dsp:cNvSpPr/>
      </dsp:nvSpPr>
      <dsp:spPr>
        <a:xfrm>
          <a:off x="2014724" y="482434"/>
          <a:ext cx="1233856" cy="976461"/>
        </a:xfrm>
        <a:prstGeom prst="chevron">
          <a:avLst>
            <a:gd name="adj" fmla="val 70610"/>
          </a:avLst>
        </a:prstGeom>
        <a:gradFill rotWithShape="0">
          <a:gsLst>
            <a:gs pos="0">
              <a:schemeClr val="accent1">
                <a:hueOff val="0"/>
                <a:satOff val="0"/>
                <a:lumOff val="0"/>
                <a:alphaOff val="0"/>
                <a:tint val="79000"/>
                <a:satMod val="180000"/>
              </a:schemeClr>
            </a:gs>
            <a:gs pos="65000">
              <a:schemeClr val="accent1">
                <a:hueOff val="0"/>
                <a:satOff val="0"/>
                <a:lumOff val="0"/>
                <a:alphaOff val="0"/>
                <a:tint val="52000"/>
                <a:satMod val="250000"/>
              </a:schemeClr>
            </a:gs>
            <a:gs pos="100000">
              <a:schemeClr val="accent1">
                <a:hueOff val="0"/>
                <a:satOff val="0"/>
                <a:lumOff val="0"/>
                <a:alphaOff val="0"/>
                <a:tint val="29000"/>
                <a:satMod val="300000"/>
              </a:schemeClr>
            </a:gs>
          </a:gsLst>
          <a:lin ang="16200000" scaled="0"/>
        </a:gradFill>
        <a:ln w="9525" cap="flat" cmpd="sng" algn="ctr">
          <a:solidFill>
            <a:schemeClr val="accent1">
              <a:hueOff val="0"/>
              <a:satOff val="0"/>
              <a:lumOff val="0"/>
              <a:alphaOff val="0"/>
            </a:schemeClr>
          </a:solidFill>
          <a:prstDash val="solid"/>
        </a:ln>
        <a:effectLst>
          <a:outerShdw blurRad="63500" dist="25400" dir="5400000" rotWithShape="0">
            <a:srgbClr val="000000">
              <a:alpha val="43000"/>
            </a:srgbClr>
          </a:outerShdw>
        </a:effectLst>
      </dsp:spPr>
      <dsp:style>
        <a:lnRef idx="1">
          <a:scrgbClr r="0" g="0" b="0"/>
        </a:lnRef>
        <a:fillRef idx="2">
          <a:scrgbClr r="0" g="0" b="0"/>
        </a:fillRef>
        <a:effectRef idx="1">
          <a:scrgbClr r="0" g="0" b="0"/>
        </a:effectRef>
        <a:fontRef idx="minor">
          <a:schemeClr val="dk1"/>
        </a:fontRef>
      </dsp:style>
    </dsp:sp>
    <dsp:sp modelId="{4C938BB9-F88E-4886-B0DC-1255B7D0452A}">
      <dsp:nvSpPr>
        <dsp:cNvPr id="0" name=""/>
        <dsp:cNvSpPr/>
      </dsp:nvSpPr>
      <dsp:spPr>
        <a:xfrm>
          <a:off x="2756444" y="482434"/>
          <a:ext cx="1233856" cy="976461"/>
        </a:xfrm>
        <a:prstGeom prst="chevron">
          <a:avLst>
            <a:gd name="adj" fmla="val 70610"/>
          </a:avLst>
        </a:prstGeom>
        <a:gradFill rotWithShape="0">
          <a:gsLst>
            <a:gs pos="0">
              <a:schemeClr val="accent1">
                <a:hueOff val="0"/>
                <a:satOff val="0"/>
                <a:lumOff val="0"/>
                <a:alphaOff val="0"/>
                <a:tint val="79000"/>
                <a:satMod val="180000"/>
              </a:schemeClr>
            </a:gs>
            <a:gs pos="65000">
              <a:schemeClr val="accent1">
                <a:hueOff val="0"/>
                <a:satOff val="0"/>
                <a:lumOff val="0"/>
                <a:alphaOff val="0"/>
                <a:tint val="52000"/>
                <a:satMod val="250000"/>
              </a:schemeClr>
            </a:gs>
            <a:gs pos="100000">
              <a:schemeClr val="accent1">
                <a:hueOff val="0"/>
                <a:satOff val="0"/>
                <a:lumOff val="0"/>
                <a:alphaOff val="0"/>
                <a:tint val="29000"/>
                <a:satMod val="300000"/>
              </a:schemeClr>
            </a:gs>
          </a:gsLst>
          <a:lin ang="16200000" scaled="0"/>
        </a:gradFill>
        <a:ln w="9525" cap="flat" cmpd="sng" algn="ctr">
          <a:solidFill>
            <a:schemeClr val="accent1">
              <a:hueOff val="0"/>
              <a:satOff val="0"/>
              <a:lumOff val="0"/>
              <a:alphaOff val="0"/>
            </a:schemeClr>
          </a:solidFill>
          <a:prstDash val="solid"/>
        </a:ln>
        <a:effectLst>
          <a:outerShdw blurRad="63500" dist="25400" dir="5400000" rotWithShape="0">
            <a:srgbClr val="000000">
              <a:alpha val="43000"/>
            </a:srgbClr>
          </a:outerShdw>
        </a:effectLst>
      </dsp:spPr>
      <dsp:style>
        <a:lnRef idx="1">
          <a:scrgbClr r="0" g="0" b="0"/>
        </a:lnRef>
        <a:fillRef idx="2">
          <a:scrgbClr r="0" g="0" b="0"/>
        </a:fillRef>
        <a:effectRef idx="1">
          <a:scrgbClr r="0" g="0" b="0"/>
        </a:effectRef>
        <a:fontRef idx="minor">
          <a:schemeClr val="dk1"/>
        </a:fontRef>
      </dsp:style>
    </dsp:sp>
    <dsp:sp modelId="{04EBC7E0-0932-4867-9C63-A21A585CCE53}">
      <dsp:nvSpPr>
        <dsp:cNvPr id="0" name=""/>
        <dsp:cNvSpPr/>
      </dsp:nvSpPr>
      <dsp:spPr>
        <a:xfrm>
          <a:off x="3497578" y="482434"/>
          <a:ext cx="1233856" cy="976461"/>
        </a:xfrm>
        <a:prstGeom prst="chevron">
          <a:avLst>
            <a:gd name="adj" fmla="val 70610"/>
          </a:avLst>
        </a:prstGeom>
        <a:gradFill rotWithShape="0">
          <a:gsLst>
            <a:gs pos="0">
              <a:schemeClr val="accent1">
                <a:hueOff val="0"/>
                <a:satOff val="0"/>
                <a:lumOff val="0"/>
                <a:alphaOff val="0"/>
                <a:tint val="79000"/>
                <a:satMod val="180000"/>
              </a:schemeClr>
            </a:gs>
            <a:gs pos="65000">
              <a:schemeClr val="accent1">
                <a:hueOff val="0"/>
                <a:satOff val="0"/>
                <a:lumOff val="0"/>
                <a:alphaOff val="0"/>
                <a:tint val="52000"/>
                <a:satMod val="250000"/>
              </a:schemeClr>
            </a:gs>
            <a:gs pos="100000">
              <a:schemeClr val="accent1">
                <a:hueOff val="0"/>
                <a:satOff val="0"/>
                <a:lumOff val="0"/>
                <a:alphaOff val="0"/>
                <a:tint val="29000"/>
                <a:satMod val="300000"/>
              </a:schemeClr>
            </a:gs>
          </a:gsLst>
          <a:lin ang="16200000" scaled="0"/>
        </a:gradFill>
        <a:ln w="9525" cap="flat" cmpd="sng" algn="ctr">
          <a:solidFill>
            <a:schemeClr val="accent1">
              <a:hueOff val="0"/>
              <a:satOff val="0"/>
              <a:lumOff val="0"/>
              <a:alphaOff val="0"/>
            </a:schemeClr>
          </a:solidFill>
          <a:prstDash val="solid"/>
        </a:ln>
        <a:effectLst>
          <a:outerShdw blurRad="63500" dist="25400" dir="5400000" rotWithShape="0">
            <a:srgbClr val="000000">
              <a:alpha val="43000"/>
            </a:srgbClr>
          </a:outerShdw>
        </a:effectLst>
      </dsp:spPr>
      <dsp:style>
        <a:lnRef idx="1">
          <a:scrgbClr r="0" g="0" b="0"/>
        </a:lnRef>
        <a:fillRef idx="2">
          <a:scrgbClr r="0" g="0" b="0"/>
        </a:fillRef>
        <a:effectRef idx="1">
          <a:scrgbClr r="0" g="0" b="0"/>
        </a:effectRef>
        <a:fontRef idx="minor">
          <a:schemeClr val="dk1"/>
        </a:fontRef>
      </dsp:style>
    </dsp:sp>
    <dsp:sp modelId="{24DA4CFE-209F-4C2C-B81F-9AAC640DDCC0}">
      <dsp:nvSpPr>
        <dsp:cNvPr id="0" name=""/>
        <dsp:cNvSpPr/>
      </dsp:nvSpPr>
      <dsp:spPr>
        <a:xfrm>
          <a:off x="4239298" y="482434"/>
          <a:ext cx="1233856" cy="976461"/>
        </a:xfrm>
        <a:prstGeom prst="chevron">
          <a:avLst>
            <a:gd name="adj" fmla="val 70610"/>
          </a:avLst>
        </a:prstGeom>
        <a:gradFill rotWithShape="0">
          <a:gsLst>
            <a:gs pos="0">
              <a:schemeClr val="accent1">
                <a:hueOff val="0"/>
                <a:satOff val="0"/>
                <a:lumOff val="0"/>
                <a:alphaOff val="0"/>
                <a:tint val="79000"/>
                <a:satMod val="180000"/>
              </a:schemeClr>
            </a:gs>
            <a:gs pos="65000">
              <a:schemeClr val="accent1">
                <a:hueOff val="0"/>
                <a:satOff val="0"/>
                <a:lumOff val="0"/>
                <a:alphaOff val="0"/>
                <a:tint val="52000"/>
                <a:satMod val="250000"/>
              </a:schemeClr>
            </a:gs>
            <a:gs pos="100000">
              <a:schemeClr val="accent1">
                <a:hueOff val="0"/>
                <a:satOff val="0"/>
                <a:lumOff val="0"/>
                <a:alphaOff val="0"/>
                <a:tint val="29000"/>
                <a:satMod val="300000"/>
              </a:schemeClr>
            </a:gs>
          </a:gsLst>
          <a:lin ang="16200000" scaled="0"/>
        </a:gradFill>
        <a:ln w="9525" cap="flat" cmpd="sng" algn="ctr">
          <a:solidFill>
            <a:schemeClr val="accent1">
              <a:hueOff val="0"/>
              <a:satOff val="0"/>
              <a:lumOff val="0"/>
              <a:alphaOff val="0"/>
            </a:schemeClr>
          </a:solidFill>
          <a:prstDash val="solid"/>
        </a:ln>
        <a:effectLst>
          <a:outerShdw blurRad="63500" dist="25400" dir="5400000" rotWithShape="0">
            <a:srgbClr val="000000">
              <a:alpha val="43000"/>
            </a:srgbClr>
          </a:outerShdw>
        </a:effectLst>
      </dsp:spPr>
      <dsp:style>
        <a:lnRef idx="1">
          <a:scrgbClr r="0" g="0" b="0"/>
        </a:lnRef>
        <a:fillRef idx="2">
          <a:scrgbClr r="0" g="0" b="0"/>
        </a:fillRef>
        <a:effectRef idx="1">
          <a:scrgbClr r="0" g="0" b="0"/>
        </a:effectRef>
        <a:fontRef idx="minor">
          <a:schemeClr val="dk1"/>
        </a:fontRef>
      </dsp:style>
    </dsp:sp>
    <dsp:sp modelId="{F930A8BC-1CCE-4B03-AF8D-D42CCD84A9DE}">
      <dsp:nvSpPr>
        <dsp:cNvPr id="0" name=""/>
        <dsp:cNvSpPr/>
      </dsp:nvSpPr>
      <dsp:spPr>
        <a:xfrm>
          <a:off x="4980432" y="482434"/>
          <a:ext cx="1233856" cy="976461"/>
        </a:xfrm>
        <a:prstGeom prst="chevron">
          <a:avLst>
            <a:gd name="adj" fmla="val 70610"/>
          </a:avLst>
        </a:prstGeom>
        <a:gradFill rotWithShape="0">
          <a:gsLst>
            <a:gs pos="0">
              <a:schemeClr val="accent1">
                <a:hueOff val="0"/>
                <a:satOff val="0"/>
                <a:lumOff val="0"/>
                <a:alphaOff val="0"/>
                <a:tint val="79000"/>
                <a:satMod val="180000"/>
              </a:schemeClr>
            </a:gs>
            <a:gs pos="65000">
              <a:schemeClr val="accent1">
                <a:hueOff val="0"/>
                <a:satOff val="0"/>
                <a:lumOff val="0"/>
                <a:alphaOff val="0"/>
                <a:tint val="52000"/>
                <a:satMod val="250000"/>
              </a:schemeClr>
            </a:gs>
            <a:gs pos="100000">
              <a:schemeClr val="accent1">
                <a:hueOff val="0"/>
                <a:satOff val="0"/>
                <a:lumOff val="0"/>
                <a:alphaOff val="0"/>
                <a:tint val="29000"/>
                <a:satMod val="300000"/>
              </a:schemeClr>
            </a:gs>
          </a:gsLst>
          <a:lin ang="16200000" scaled="0"/>
        </a:gradFill>
        <a:ln w="9525" cap="flat" cmpd="sng" algn="ctr">
          <a:solidFill>
            <a:schemeClr val="accent1">
              <a:hueOff val="0"/>
              <a:satOff val="0"/>
              <a:lumOff val="0"/>
              <a:alphaOff val="0"/>
            </a:schemeClr>
          </a:solidFill>
          <a:prstDash val="solid"/>
        </a:ln>
        <a:effectLst>
          <a:outerShdw blurRad="63500" dist="25400" dir="5400000" rotWithShape="0">
            <a:srgbClr val="000000">
              <a:alpha val="43000"/>
            </a:srgbClr>
          </a:outerShdw>
        </a:effectLst>
      </dsp:spPr>
      <dsp:style>
        <a:lnRef idx="1">
          <a:scrgbClr r="0" g="0" b="0"/>
        </a:lnRef>
        <a:fillRef idx="2">
          <a:scrgbClr r="0" g="0" b="0"/>
        </a:fillRef>
        <a:effectRef idx="1">
          <a:scrgbClr r="0" g="0" b="0"/>
        </a:effectRef>
        <a:fontRef idx="minor">
          <a:schemeClr val="dk1"/>
        </a:fontRef>
      </dsp:style>
    </dsp:sp>
    <dsp:sp modelId="{A9E8C0C5-AFA5-4DA6-8AB1-F68FE9C19919}">
      <dsp:nvSpPr>
        <dsp:cNvPr id="0" name=""/>
        <dsp:cNvSpPr/>
      </dsp:nvSpPr>
      <dsp:spPr>
        <a:xfrm>
          <a:off x="5722152" y="482434"/>
          <a:ext cx="1233856" cy="976461"/>
        </a:xfrm>
        <a:prstGeom prst="chevron">
          <a:avLst>
            <a:gd name="adj" fmla="val 70610"/>
          </a:avLst>
        </a:prstGeom>
        <a:gradFill rotWithShape="0">
          <a:gsLst>
            <a:gs pos="0">
              <a:schemeClr val="accent1">
                <a:hueOff val="0"/>
                <a:satOff val="0"/>
                <a:lumOff val="0"/>
                <a:alphaOff val="0"/>
                <a:tint val="79000"/>
                <a:satMod val="180000"/>
              </a:schemeClr>
            </a:gs>
            <a:gs pos="65000">
              <a:schemeClr val="accent1">
                <a:hueOff val="0"/>
                <a:satOff val="0"/>
                <a:lumOff val="0"/>
                <a:alphaOff val="0"/>
                <a:tint val="52000"/>
                <a:satMod val="250000"/>
              </a:schemeClr>
            </a:gs>
            <a:gs pos="100000">
              <a:schemeClr val="accent1">
                <a:hueOff val="0"/>
                <a:satOff val="0"/>
                <a:lumOff val="0"/>
                <a:alphaOff val="0"/>
                <a:tint val="29000"/>
                <a:satMod val="300000"/>
              </a:schemeClr>
            </a:gs>
          </a:gsLst>
          <a:lin ang="16200000" scaled="0"/>
        </a:gradFill>
        <a:ln w="9525" cap="flat" cmpd="sng" algn="ctr">
          <a:solidFill>
            <a:schemeClr val="accent1">
              <a:hueOff val="0"/>
              <a:satOff val="0"/>
              <a:lumOff val="0"/>
              <a:alphaOff val="0"/>
            </a:schemeClr>
          </a:solidFill>
          <a:prstDash val="solid"/>
        </a:ln>
        <a:effectLst>
          <a:outerShdw blurRad="63500" dist="25400" dir="5400000" rotWithShape="0">
            <a:srgbClr val="000000">
              <a:alpha val="43000"/>
            </a:srgbClr>
          </a:outerShdw>
        </a:effectLst>
      </dsp:spPr>
      <dsp:style>
        <a:lnRef idx="1">
          <a:scrgbClr r="0" g="0" b="0"/>
        </a:lnRef>
        <a:fillRef idx="2">
          <a:scrgbClr r="0" g="0" b="0"/>
        </a:fillRef>
        <a:effectRef idx="1">
          <a:scrgbClr r="0" g="0" b="0"/>
        </a:effectRef>
        <a:fontRef idx="minor">
          <a:schemeClr val="dk1"/>
        </a:fontRef>
      </dsp:style>
    </dsp:sp>
    <dsp:sp modelId="{FFEB3BA5-F71E-4A44-ABD2-7BA8E182210C}">
      <dsp:nvSpPr>
        <dsp:cNvPr id="0" name=""/>
        <dsp:cNvSpPr/>
      </dsp:nvSpPr>
      <dsp:spPr>
        <a:xfrm>
          <a:off x="1273590" y="580081"/>
          <a:ext cx="5341438" cy="781169"/>
        </a:xfrm>
        <a:prstGeom prst="rect">
          <a:avLst/>
        </a:prstGeom>
        <a:gradFill rotWithShape="0">
          <a:gsLst>
            <a:gs pos="0">
              <a:schemeClr val="lt1">
                <a:hueOff val="0"/>
                <a:satOff val="0"/>
                <a:lumOff val="0"/>
                <a:alphaOff val="0"/>
                <a:tint val="79000"/>
                <a:satMod val="180000"/>
              </a:schemeClr>
            </a:gs>
            <a:gs pos="65000">
              <a:schemeClr val="lt1">
                <a:hueOff val="0"/>
                <a:satOff val="0"/>
                <a:lumOff val="0"/>
                <a:alphaOff val="0"/>
                <a:tint val="52000"/>
                <a:satMod val="250000"/>
              </a:schemeClr>
            </a:gs>
            <a:gs pos="100000">
              <a:schemeClr val="lt1">
                <a:hueOff val="0"/>
                <a:satOff val="0"/>
                <a:lumOff val="0"/>
                <a:alphaOff val="0"/>
                <a:tint val="29000"/>
                <a:satMod val="300000"/>
              </a:schemeClr>
            </a:gs>
          </a:gsLst>
          <a:lin ang="16200000" scaled="0"/>
        </a:gradFill>
        <a:ln w="9525" cap="flat"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933450" rtl="1">
            <a:lnSpc>
              <a:spcPct val="90000"/>
            </a:lnSpc>
            <a:spcBef>
              <a:spcPct val="0"/>
            </a:spcBef>
            <a:spcAft>
              <a:spcPct val="35000"/>
            </a:spcAft>
          </a:pPr>
          <a:r>
            <a:rPr lang="ar-SA" sz="2100" kern="1200" dirty="0" smtClean="0">
              <a:latin typeface="Times New Roman" pitchFamily="18" charset="0"/>
              <a:cs typeface="Times New Roman" pitchFamily="18" charset="0"/>
            </a:rPr>
            <a:t>فكل منهما يتضمن تقديم المساعدة للمسترشد </a:t>
          </a:r>
          <a:endParaRPr lang="ar-SA" sz="2100" kern="1200" dirty="0">
            <a:latin typeface="Times New Roman" pitchFamily="18" charset="0"/>
            <a:cs typeface="Times New Roman" pitchFamily="18" charset="0"/>
          </a:endParaRPr>
        </a:p>
      </dsp:txBody>
      <dsp:txXfrm>
        <a:off x="1273590" y="580081"/>
        <a:ext cx="5341438" cy="781169"/>
      </dsp:txXfrm>
    </dsp:sp>
    <dsp:sp modelId="{C4CFFBC5-92C1-4036-BBBD-7D50021DD752}">
      <dsp:nvSpPr>
        <dsp:cNvPr id="0" name=""/>
        <dsp:cNvSpPr/>
      </dsp:nvSpPr>
      <dsp:spPr>
        <a:xfrm>
          <a:off x="1273590" y="1530665"/>
          <a:ext cx="5272891" cy="4793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b" anchorCtr="0">
          <a:noAutofit/>
        </a:bodyPr>
        <a:lstStyle/>
        <a:p>
          <a:pPr lvl="0" algn="ctr" defTabSz="1022350" rtl="1">
            <a:lnSpc>
              <a:spcPct val="90000"/>
            </a:lnSpc>
            <a:spcBef>
              <a:spcPct val="0"/>
            </a:spcBef>
            <a:spcAft>
              <a:spcPct val="35000"/>
            </a:spcAft>
          </a:pPr>
          <a:endParaRPr lang="ar-SA" sz="2300" kern="1200" dirty="0"/>
        </a:p>
      </dsp:txBody>
      <dsp:txXfrm>
        <a:off x="1273590" y="1530665"/>
        <a:ext cx="5272891" cy="479353"/>
      </dsp:txXfrm>
    </dsp:sp>
    <dsp:sp modelId="{8F6DE296-745E-4C3E-9B7E-208C535AD426}">
      <dsp:nvSpPr>
        <dsp:cNvPr id="0" name=""/>
        <dsp:cNvSpPr/>
      </dsp:nvSpPr>
      <dsp:spPr>
        <a:xfrm>
          <a:off x="1273590" y="2010018"/>
          <a:ext cx="1233856" cy="976461"/>
        </a:xfrm>
        <a:prstGeom prst="chevron">
          <a:avLst>
            <a:gd name="adj" fmla="val 70610"/>
          </a:avLst>
        </a:prstGeom>
        <a:gradFill rotWithShape="0">
          <a:gsLst>
            <a:gs pos="0">
              <a:schemeClr val="accent1">
                <a:hueOff val="0"/>
                <a:satOff val="0"/>
                <a:lumOff val="0"/>
                <a:alphaOff val="0"/>
                <a:tint val="79000"/>
                <a:satMod val="180000"/>
              </a:schemeClr>
            </a:gs>
            <a:gs pos="65000">
              <a:schemeClr val="accent1">
                <a:hueOff val="0"/>
                <a:satOff val="0"/>
                <a:lumOff val="0"/>
                <a:alphaOff val="0"/>
                <a:tint val="52000"/>
                <a:satMod val="250000"/>
              </a:schemeClr>
            </a:gs>
            <a:gs pos="100000">
              <a:schemeClr val="accent1">
                <a:hueOff val="0"/>
                <a:satOff val="0"/>
                <a:lumOff val="0"/>
                <a:alphaOff val="0"/>
                <a:tint val="29000"/>
                <a:satMod val="300000"/>
              </a:schemeClr>
            </a:gs>
          </a:gsLst>
          <a:lin ang="16200000" scaled="0"/>
        </a:gradFill>
        <a:ln w="9525" cap="flat" cmpd="sng" algn="ctr">
          <a:solidFill>
            <a:schemeClr val="accent1">
              <a:hueOff val="0"/>
              <a:satOff val="0"/>
              <a:lumOff val="0"/>
              <a:alphaOff val="0"/>
            </a:schemeClr>
          </a:solidFill>
          <a:prstDash val="solid"/>
        </a:ln>
        <a:effectLst>
          <a:outerShdw blurRad="63500" dist="25400" dir="5400000" rotWithShape="0">
            <a:srgbClr val="000000">
              <a:alpha val="43000"/>
            </a:srgbClr>
          </a:outerShdw>
        </a:effectLst>
      </dsp:spPr>
      <dsp:style>
        <a:lnRef idx="1">
          <a:scrgbClr r="0" g="0" b="0"/>
        </a:lnRef>
        <a:fillRef idx="2">
          <a:scrgbClr r="0" g="0" b="0"/>
        </a:fillRef>
        <a:effectRef idx="1">
          <a:scrgbClr r="0" g="0" b="0"/>
        </a:effectRef>
        <a:fontRef idx="minor">
          <a:schemeClr val="dk1"/>
        </a:fontRef>
      </dsp:style>
    </dsp:sp>
    <dsp:sp modelId="{3B8BFCBE-813D-4ECF-8583-7C4155F3A91B}">
      <dsp:nvSpPr>
        <dsp:cNvPr id="0" name=""/>
        <dsp:cNvSpPr/>
      </dsp:nvSpPr>
      <dsp:spPr>
        <a:xfrm>
          <a:off x="2014724" y="2010018"/>
          <a:ext cx="1233856" cy="976461"/>
        </a:xfrm>
        <a:prstGeom prst="chevron">
          <a:avLst>
            <a:gd name="adj" fmla="val 70610"/>
          </a:avLst>
        </a:prstGeom>
        <a:gradFill rotWithShape="0">
          <a:gsLst>
            <a:gs pos="0">
              <a:schemeClr val="accent1">
                <a:hueOff val="0"/>
                <a:satOff val="0"/>
                <a:lumOff val="0"/>
                <a:alphaOff val="0"/>
                <a:tint val="79000"/>
                <a:satMod val="180000"/>
              </a:schemeClr>
            </a:gs>
            <a:gs pos="65000">
              <a:schemeClr val="accent1">
                <a:hueOff val="0"/>
                <a:satOff val="0"/>
                <a:lumOff val="0"/>
                <a:alphaOff val="0"/>
                <a:tint val="52000"/>
                <a:satMod val="250000"/>
              </a:schemeClr>
            </a:gs>
            <a:gs pos="100000">
              <a:schemeClr val="accent1">
                <a:hueOff val="0"/>
                <a:satOff val="0"/>
                <a:lumOff val="0"/>
                <a:alphaOff val="0"/>
                <a:tint val="29000"/>
                <a:satMod val="300000"/>
              </a:schemeClr>
            </a:gs>
          </a:gsLst>
          <a:lin ang="16200000" scaled="0"/>
        </a:gradFill>
        <a:ln w="9525" cap="flat" cmpd="sng" algn="ctr">
          <a:solidFill>
            <a:schemeClr val="accent1">
              <a:hueOff val="0"/>
              <a:satOff val="0"/>
              <a:lumOff val="0"/>
              <a:alphaOff val="0"/>
            </a:schemeClr>
          </a:solidFill>
          <a:prstDash val="solid"/>
        </a:ln>
        <a:effectLst>
          <a:outerShdw blurRad="63500" dist="25400" dir="5400000" rotWithShape="0">
            <a:srgbClr val="000000">
              <a:alpha val="43000"/>
            </a:srgbClr>
          </a:outerShdw>
        </a:effectLst>
      </dsp:spPr>
      <dsp:style>
        <a:lnRef idx="1">
          <a:scrgbClr r="0" g="0" b="0"/>
        </a:lnRef>
        <a:fillRef idx="2">
          <a:scrgbClr r="0" g="0" b="0"/>
        </a:fillRef>
        <a:effectRef idx="1">
          <a:scrgbClr r="0" g="0" b="0"/>
        </a:effectRef>
        <a:fontRef idx="minor">
          <a:schemeClr val="dk1"/>
        </a:fontRef>
      </dsp:style>
    </dsp:sp>
    <dsp:sp modelId="{02B3C122-85ED-4E58-B09B-61273D0CD7F3}">
      <dsp:nvSpPr>
        <dsp:cNvPr id="0" name=""/>
        <dsp:cNvSpPr/>
      </dsp:nvSpPr>
      <dsp:spPr>
        <a:xfrm>
          <a:off x="2756444" y="2010018"/>
          <a:ext cx="1233856" cy="976461"/>
        </a:xfrm>
        <a:prstGeom prst="chevron">
          <a:avLst>
            <a:gd name="adj" fmla="val 70610"/>
          </a:avLst>
        </a:prstGeom>
        <a:gradFill rotWithShape="0">
          <a:gsLst>
            <a:gs pos="0">
              <a:schemeClr val="accent1">
                <a:hueOff val="0"/>
                <a:satOff val="0"/>
                <a:lumOff val="0"/>
                <a:alphaOff val="0"/>
                <a:tint val="79000"/>
                <a:satMod val="180000"/>
              </a:schemeClr>
            </a:gs>
            <a:gs pos="65000">
              <a:schemeClr val="accent1">
                <a:hueOff val="0"/>
                <a:satOff val="0"/>
                <a:lumOff val="0"/>
                <a:alphaOff val="0"/>
                <a:tint val="52000"/>
                <a:satMod val="250000"/>
              </a:schemeClr>
            </a:gs>
            <a:gs pos="100000">
              <a:schemeClr val="accent1">
                <a:hueOff val="0"/>
                <a:satOff val="0"/>
                <a:lumOff val="0"/>
                <a:alphaOff val="0"/>
                <a:tint val="29000"/>
                <a:satMod val="300000"/>
              </a:schemeClr>
            </a:gs>
          </a:gsLst>
          <a:lin ang="16200000" scaled="0"/>
        </a:gradFill>
        <a:ln w="9525" cap="flat" cmpd="sng" algn="ctr">
          <a:solidFill>
            <a:schemeClr val="accent1">
              <a:hueOff val="0"/>
              <a:satOff val="0"/>
              <a:lumOff val="0"/>
              <a:alphaOff val="0"/>
            </a:schemeClr>
          </a:solidFill>
          <a:prstDash val="solid"/>
        </a:ln>
        <a:effectLst>
          <a:outerShdw blurRad="63500" dist="25400" dir="5400000" rotWithShape="0">
            <a:srgbClr val="000000">
              <a:alpha val="43000"/>
            </a:srgbClr>
          </a:outerShdw>
        </a:effectLst>
      </dsp:spPr>
      <dsp:style>
        <a:lnRef idx="1">
          <a:scrgbClr r="0" g="0" b="0"/>
        </a:lnRef>
        <a:fillRef idx="2">
          <a:scrgbClr r="0" g="0" b="0"/>
        </a:fillRef>
        <a:effectRef idx="1">
          <a:scrgbClr r="0" g="0" b="0"/>
        </a:effectRef>
        <a:fontRef idx="minor">
          <a:schemeClr val="dk1"/>
        </a:fontRef>
      </dsp:style>
    </dsp:sp>
    <dsp:sp modelId="{A6139C33-46EF-4550-B4ED-7D7F1A237763}">
      <dsp:nvSpPr>
        <dsp:cNvPr id="0" name=""/>
        <dsp:cNvSpPr/>
      </dsp:nvSpPr>
      <dsp:spPr>
        <a:xfrm>
          <a:off x="3497578" y="2010018"/>
          <a:ext cx="1233856" cy="976461"/>
        </a:xfrm>
        <a:prstGeom prst="chevron">
          <a:avLst>
            <a:gd name="adj" fmla="val 70610"/>
          </a:avLst>
        </a:prstGeom>
        <a:gradFill rotWithShape="0">
          <a:gsLst>
            <a:gs pos="0">
              <a:schemeClr val="accent1">
                <a:hueOff val="0"/>
                <a:satOff val="0"/>
                <a:lumOff val="0"/>
                <a:alphaOff val="0"/>
                <a:tint val="79000"/>
                <a:satMod val="180000"/>
              </a:schemeClr>
            </a:gs>
            <a:gs pos="65000">
              <a:schemeClr val="accent1">
                <a:hueOff val="0"/>
                <a:satOff val="0"/>
                <a:lumOff val="0"/>
                <a:alphaOff val="0"/>
                <a:tint val="52000"/>
                <a:satMod val="250000"/>
              </a:schemeClr>
            </a:gs>
            <a:gs pos="100000">
              <a:schemeClr val="accent1">
                <a:hueOff val="0"/>
                <a:satOff val="0"/>
                <a:lumOff val="0"/>
                <a:alphaOff val="0"/>
                <a:tint val="29000"/>
                <a:satMod val="300000"/>
              </a:schemeClr>
            </a:gs>
          </a:gsLst>
          <a:lin ang="16200000" scaled="0"/>
        </a:gradFill>
        <a:ln w="9525" cap="flat" cmpd="sng" algn="ctr">
          <a:solidFill>
            <a:schemeClr val="accent1">
              <a:hueOff val="0"/>
              <a:satOff val="0"/>
              <a:lumOff val="0"/>
              <a:alphaOff val="0"/>
            </a:schemeClr>
          </a:solidFill>
          <a:prstDash val="solid"/>
        </a:ln>
        <a:effectLst>
          <a:outerShdw blurRad="63500" dist="25400" dir="5400000" rotWithShape="0">
            <a:srgbClr val="000000">
              <a:alpha val="43000"/>
            </a:srgbClr>
          </a:outerShdw>
        </a:effectLst>
      </dsp:spPr>
      <dsp:style>
        <a:lnRef idx="1">
          <a:scrgbClr r="0" g="0" b="0"/>
        </a:lnRef>
        <a:fillRef idx="2">
          <a:scrgbClr r="0" g="0" b="0"/>
        </a:fillRef>
        <a:effectRef idx="1">
          <a:scrgbClr r="0" g="0" b="0"/>
        </a:effectRef>
        <a:fontRef idx="minor">
          <a:schemeClr val="dk1"/>
        </a:fontRef>
      </dsp:style>
    </dsp:sp>
    <dsp:sp modelId="{6ACE2D5B-AF33-4D0E-A432-92B317F88E1F}">
      <dsp:nvSpPr>
        <dsp:cNvPr id="0" name=""/>
        <dsp:cNvSpPr/>
      </dsp:nvSpPr>
      <dsp:spPr>
        <a:xfrm>
          <a:off x="4239298" y="2010018"/>
          <a:ext cx="1233856" cy="976461"/>
        </a:xfrm>
        <a:prstGeom prst="chevron">
          <a:avLst>
            <a:gd name="adj" fmla="val 70610"/>
          </a:avLst>
        </a:prstGeom>
        <a:gradFill rotWithShape="0">
          <a:gsLst>
            <a:gs pos="0">
              <a:schemeClr val="accent1">
                <a:hueOff val="0"/>
                <a:satOff val="0"/>
                <a:lumOff val="0"/>
                <a:alphaOff val="0"/>
                <a:tint val="79000"/>
                <a:satMod val="180000"/>
              </a:schemeClr>
            </a:gs>
            <a:gs pos="65000">
              <a:schemeClr val="accent1">
                <a:hueOff val="0"/>
                <a:satOff val="0"/>
                <a:lumOff val="0"/>
                <a:alphaOff val="0"/>
                <a:tint val="52000"/>
                <a:satMod val="250000"/>
              </a:schemeClr>
            </a:gs>
            <a:gs pos="100000">
              <a:schemeClr val="accent1">
                <a:hueOff val="0"/>
                <a:satOff val="0"/>
                <a:lumOff val="0"/>
                <a:alphaOff val="0"/>
                <a:tint val="29000"/>
                <a:satMod val="300000"/>
              </a:schemeClr>
            </a:gs>
          </a:gsLst>
          <a:lin ang="16200000" scaled="0"/>
        </a:gradFill>
        <a:ln w="9525" cap="flat" cmpd="sng" algn="ctr">
          <a:solidFill>
            <a:schemeClr val="accent1">
              <a:hueOff val="0"/>
              <a:satOff val="0"/>
              <a:lumOff val="0"/>
              <a:alphaOff val="0"/>
            </a:schemeClr>
          </a:solidFill>
          <a:prstDash val="solid"/>
        </a:ln>
        <a:effectLst>
          <a:outerShdw blurRad="63500" dist="25400" dir="5400000" rotWithShape="0">
            <a:srgbClr val="000000">
              <a:alpha val="43000"/>
            </a:srgbClr>
          </a:outerShdw>
        </a:effectLst>
      </dsp:spPr>
      <dsp:style>
        <a:lnRef idx="1">
          <a:scrgbClr r="0" g="0" b="0"/>
        </a:lnRef>
        <a:fillRef idx="2">
          <a:scrgbClr r="0" g="0" b="0"/>
        </a:fillRef>
        <a:effectRef idx="1">
          <a:scrgbClr r="0" g="0" b="0"/>
        </a:effectRef>
        <a:fontRef idx="minor">
          <a:schemeClr val="dk1"/>
        </a:fontRef>
      </dsp:style>
    </dsp:sp>
    <dsp:sp modelId="{A593D660-4289-40EA-8289-862E7D542E95}">
      <dsp:nvSpPr>
        <dsp:cNvPr id="0" name=""/>
        <dsp:cNvSpPr/>
      </dsp:nvSpPr>
      <dsp:spPr>
        <a:xfrm>
          <a:off x="4980432" y="2010018"/>
          <a:ext cx="1233856" cy="976461"/>
        </a:xfrm>
        <a:prstGeom prst="chevron">
          <a:avLst>
            <a:gd name="adj" fmla="val 70610"/>
          </a:avLst>
        </a:prstGeom>
        <a:gradFill rotWithShape="0">
          <a:gsLst>
            <a:gs pos="0">
              <a:schemeClr val="accent1">
                <a:hueOff val="0"/>
                <a:satOff val="0"/>
                <a:lumOff val="0"/>
                <a:alphaOff val="0"/>
                <a:tint val="79000"/>
                <a:satMod val="180000"/>
              </a:schemeClr>
            </a:gs>
            <a:gs pos="65000">
              <a:schemeClr val="accent1">
                <a:hueOff val="0"/>
                <a:satOff val="0"/>
                <a:lumOff val="0"/>
                <a:alphaOff val="0"/>
                <a:tint val="52000"/>
                <a:satMod val="250000"/>
              </a:schemeClr>
            </a:gs>
            <a:gs pos="100000">
              <a:schemeClr val="accent1">
                <a:hueOff val="0"/>
                <a:satOff val="0"/>
                <a:lumOff val="0"/>
                <a:alphaOff val="0"/>
                <a:tint val="29000"/>
                <a:satMod val="300000"/>
              </a:schemeClr>
            </a:gs>
          </a:gsLst>
          <a:lin ang="16200000" scaled="0"/>
        </a:gradFill>
        <a:ln w="9525" cap="flat" cmpd="sng" algn="ctr">
          <a:solidFill>
            <a:schemeClr val="accent1">
              <a:hueOff val="0"/>
              <a:satOff val="0"/>
              <a:lumOff val="0"/>
              <a:alphaOff val="0"/>
            </a:schemeClr>
          </a:solidFill>
          <a:prstDash val="solid"/>
        </a:ln>
        <a:effectLst>
          <a:outerShdw blurRad="63500" dist="25400" dir="5400000" rotWithShape="0">
            <a:srgbClr val="000000">
              <a:alpha val="43000"/>
            </a:srgbClr>
          </a:outerShdw>
        </a:effectLst>
      </dsp:spPr>
      <dsp:style>
        <a:lnRef idx="1">
          <a:scrgbClr r="0" g="0" b="0"/>
        </a:lnRef>
        <a:fillRef idx="2">
          <a:scrgbClr r="0" g="0" b="0"/>
        </a:fillRef>
        <a:effectRef idx="1">
          <a:scrgbClr r="0" g="0" b="0"/>
        </a:effectRef>
        <a:fontRef idx="minor">
          <a:schemeClr val="dk1"/>
        </a:fontRef>
      </dsp:style>
    </dsp:sp>
    <dsp:sp modelId="{863AE67C-4F4D-4D24-863D-4826FCFF29F5}">
      <dsp:nvSpPr>
        <dsp:cNvPr id="0" name=""/>
        <dsp:cNvSpPr/>
      </dsp:nvSpPr>
      <dsp:spPr>
        <a:xfrm>
          <a:off x="5722152" y="2010018"/>
          <a:ext cx="1233856" cy="976461"/>
        </a:xfrm>
        <a:prstGeom prst="chevron">
          <a:avLst>
            <a:gd name="adj" fmla="val 70610"/>
          </a:avLst>
        </a:prstGeom>
        <a:gradFill rotWithShape="0">
          <a:gsLst>
            <a:gs pos="0">
              <a:schemeClr val="accent1">
                <a:hueOff val="0"/>
                <a:satOff val="0"/>
                <a:lumOff val="0"/>
                <a:alphaOff val="0"/>
                <a:tint val="79000"/>
                <a:satMod val="180000"/>
              </a:schemeClr>
            </a:gs>
            <a:gs pos="65000">
              <a:schemeClr val="accent1">
                <a:hueOff val="0"/>
                <a:satOff val="0"/>
                <a:lumOff val="0"/>
                <a:alphaOff val="0"/>
                <a:tint val="52000"/>
                <a:satMod val="250000"/>
              </a:schemeClr>
            </a:gs>
            <a:gs pos="100000">
              <a:schemeClr val="accent1">
                <a:hueOff val="0"/>
                <a:satOff val="0"/>
                <a:lumOff val="0"/>
                <a:alphaOff val="0"/>
                <a:tint val="29000"/>
                <a:satMod val="300000"/>
              </a:schemeClr>
            </a:gs>
          </a:gsLst>
          <a:lin ang="16200000" scaled="0"/>
        </a:gradFill>
        <a:ln w="9525" cap="flat" cmpd="sng" algn="ctr">
          <a:solidFill>
            <a:schemeClr val="accent1">
              <a:hueOff val="0"/>
              <a:satOff val="0"/>
              <a:lumOff val="0"/>
              <a:alphaOff val="0"/>
            </a:schemeClr>
          </a:solidFill>
          <a:prstDash val="solid"/>
        </a:ln>
        <a:effectLst>
          <a:outerShdw blurRad="63500" dist="25400" dir="5400000" rotWithShape="0">
            <a:srgbClr val="000000">
              <a:alpha val="43000"/>
            </a:srgbClr>
          </a:outerShdw>
        </a:effectLst>
      </dsp:spPr>
      <dsp:style>
        <a:lnRef idx="1">
          <a:scrgbClr r="0" g="0" b="0"/>
        </a:lnRef>
        <a:fillRef idx="2">
          <a:scrgbClr r="0" g="0" b="0"/>
        </a:fillRef>
        <a:effectRef idx="1">
          <a:scrgbClr r="0" g="0" b="0"/>
        </a:effectRef>
        <a:fontRef idx="minor">
          <a:schemeClr val="dk1"/>
        </a:fontRef>
      </dsp:style>
    </dsp:sp>
    <dsp:sp modelId="{D247291E-2A8E-4F04-9063-8199E937D99F}">
      <dsp:nvSpPr>
        <dsp:cNvPr id="0" name=""/>
        <dsp:cNvSpPr/>
      </dsp:nvSpPr>
      <dsp:spPr>
        <a:xfrm>
          <a:off x="1273590" y="2107665"/>
          <a:ext cx="5341438" cy="781169"/>
        </a:xfrm>
        <a:prstGeom prst="rect">
          <a:avLst/>
        </a:prstGeom>
        <a:gradFill rotWithShape="0">
          <a:gsLst>
            <a:gs pos="0">
              <a:schemeClr val="lt1">
                <a:hueOff val="0"/>
                <a:satOff val="0"/>
                <a:lumOff val="0"/>
                <a:alphaOff val="0"/>
                <a:tint val="79000"/>
                <a:satMod val="180000"/>
              </a:schemeClr>
            </a:gs>
            <a:gs pos="65000">
              <a:schemeClr val="lt1">
                <a:hueOff val="0"/>
                <a:satOff val="0"/>
                <a:lumOff val="0"/>
                <a:alphaOff val="0"/>
                <a:tint val="52000"/>
                <a:satMod val="250000"/>
              </a:schemeClr>
            </a:gs>
            <a:gs pos="100000">
              <a:schemeClr val="lt1">
                <a:hueOff val="0"/>
                <a:satOff val="0"/>
                <a:lumOff val="0"/>
                <a:alphaOff val="0"/>
                <a:tint val="29000"/>
                <a:satMod val="300000"/>
              </a:schemeClr>
            </a:gs>
          </a:gsLst>
          <a:lin ang="16200000" scaled="0"/>
        </a:gradFill>
        <a:ln w="9525" cap="flat"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933450" rtl="1">
            <a:lnSpc>
              <a:spcPct val="90000"/>
            </a:lnSpc>
            <a:spcBef>
              <a:spcPct val="0"/>
            </a:spcBef>
            <a:spcAft>
              <a:spcPct val="35000"/>
            </a:spcAft>
          </a:pPr>
          <a:r>
            <a:rPr lang="ar-SA" sz="2100" kern="1200" dirty="0" smtClean="0">
              <a:latin typeface="Times New Roman" pitchFamily="18" charset="0"/>
              <a:cs typeface="Times New Roman" pitchFamily="18" charset="0"/>
            </a:rPr>
            <a:t>كلاً منهما يهتم بتعليمه كيفية مواجهة مشكلاته بنفسه </a:t>
          </a:r>
          <a:endParaRPr lang="ar-SA" sz="2100" kern="1200" dirty="0">
            <a:latin typeface="Times New Roman" pitchFamily="18" charset="0"/>
            <a:cs typeface="Times New Roman" pitchFamily="18" charset="0"/>
          </a:endParaRPr>
        </a:p>
      </dsp:txBody>
      <dsp:txXfrm>
        <a:off x="1273590" y="2107665"/>
        <a:ext cx="5341438" cy="781169"/>
      </dsp:txXfrm>
    </dsp:sp>
    <dsp:sp modelId="{5F8796A3-DC1A-46B8-8E70-C729ABA1F6DD}">
      <dsp:nvSpPr>
        <dsp:cNvPr id="0" name=""/>
        <dsp:cNvSpPr/>
      </dsp:nvSpPr>
      <dsp:spPr>
        <a:xfrm>
          <a:off x="1273590" y="3058249"/>
          <a:ext cx="5272891" cy="4793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b" anchorCtr="0">
          <a:noAutofit/>
        </a:bodyPr>
        <a:lstStyle/>
        <a:p>
          <a:pPr lvl="0" algn="ctr" defTabSz="1022350" rtl="1">
            <a:lnSpc>
              <a:spcPct val="90000"/>
            </a:lnSpc>
            <a:spcBef>
              <a:spcPct val="0"/>
            </a:spcBef>
            <a:spcAft>
              <a:spcPct val="35000"/>
            </a:spcAft>
          </a:pPr>
          <a:endParaRPr lang="ar-SA" sz="2300" kern="1200"/>
        </a:p>
      </dsp:txBody>
      <dsp:txXfrm>
        <a:off x="1273590" y="3058249"/>
        <a:ext cx="5272891" cy="479353"/>
      </dsp:txXfrm>
    </dsp:sp>
    <dsp:sp modelId="{AB4040F9-90AF-401C-A80F-4207623CFB9B}">
      <dsp:nvSpPr>
        <dsp:cNvPr id="0" name=""/>
        <dsp:cNvSpPr/>
      </dsp:nvSpPr>
      <dsp:spPr>
        <a:xfrm>
          <a:off x="1273590" y="3799310"/>
          <a:ext cx="1233856" cy="976461"/>
        </a:xfrm>
        <a:prstGeom prst="chevron">
          <a:avLst>
            <a:gd name="adj" fmla="val 70610"/>
          </a:avLst>
        </a:prstGeom>
        <a:gradFill rotWithShape="0">
          <a:gsLst>
            <a:gs pos="0">
              <a:schemeClr val="accent1">
                <a:hueOff val="0"/>
                <a:satOff val="0"/>
                <a:lumOff val="0"/>
                <a:alphaOff val="0"/>
                <a:tint val="79000"/>
                <a:satMod val="180000"/>
              </a:schemeClr>
            </a:gs>
            <a:gs pos="65000">
              <a:schemeClr val="accent1">
                <a:hueOff val="0"/>
                <a:satOff val="0"/>
                <a:lumOff val="0"/>
                <a:alphaOff val="0"/>
                <a:tint val="52000"/>
                <a:satMod val="250000"/>
              </a:schemeClr>
            </a:gs>
            <a:gs pos="100000">
              <a:schemeClr val="accent1">
                <a:hueOff val="0"/>
                <a:satOff val="0"/>
                <a:lumOff val="0"/>
                <a:alphaOff val="0"/>
                <a:tint val="29000"/>
                <a:satMod val="300000"/>
              </a:schemeClr>
            </a:gs>
          </a:gsLst>
          <a:lin ang="16200000" scaled="0"/>
        </a:gradFill>
        <a:ln w="9525" cap="flat" cmpd="sng" algn="ctr">
          <a:solidFill>
            <a:schemeClr val="accent1">
              <a:hueOff val="0"/>
              <a:satOff val="0"/>
              <a:lumOff val="0"/>
              <a:alphaOff val="0"/>
            </a:schemeClr>
          </a:solidFill>
          <a:prstDash val="solid"/>
        </a:ln>
        <a:effectLst>
          <a:outerShdw blurRad="63500" dist="25400" dir="5400000" rotWithShape="0">
            <a:srgbClr val="000000">
              <a:alpha val="43000"/>
            </a:srgbClr>
          </a:outerShdw>
        </a:effectLst>
      </dsp:spPr>
      <dsp:style>
        <a:lnRef idx="1">
          <a:scrgbClr r="0" g="0" b="0"/>
        </a:lnRef>
        <a:fillRef idx="2">
          <a:scrgbClr r="0" g="0" b="0"/>
        </a:fillRef>
        <a:effectRef idx="1">
          <a:scrgbClr r="0" g="0" b="0"/>
        </a:effectRef>
        <a:fontRef idx="minor">
          <a:schemeClr val="dk1"/>
        </a:fontRef>
      </dsp:style>
    </dsp:sp>
    <dsp:sp modelId="{4CD6829D-E804-4555-B279-CCF5663C4D54}">
      <dsp:nvSpPr>
        <dsp:cNvPr id="0" name=""/>
        <dsp:cNvSpPr/>
      </dsp:nvSpPr>
      <dsp:spPr>
        <a:xfrm>
          <a:off x="2014724" y="3799310"/>
          <a:ext cx="1233856" cy="976461"/>
        </a:xfrm>
        <a:prstGeom prst="chevron">
          <a:avLst>
            <a:gd name="adj" fmla="val 70610"/>
          </a:avLst>
        </a:prstGeom>
        <a:gradFill rotWithShape="0">
          <a:gsLst>
            <a:gs pos="0">
              <a:schemeClr val="accent1">
                <a:hueOff val="0"/>
                <a:satOff val="0"/>
                <a:lumOff val="0"/>
                <a:alphaOff val="0"/>
                <a:tint val="79000"/>
                <a:satMod val="180000"/>
              </a:schemeClr>
            </a:gs>
            <a:gs pos="65000">
              <a:schemeClr val="accent1">
                <a:hueOff val="0"/>
                <a:satOff val="0"/>
                <a:lumOff val="0"/>
                <a:alphaOff val="0"/>
                <a:tint val="52000"/>
                <a:satMod val="250000"/>
              </a:schemeClr>
            </a:gs>
            <a:gs pos="100000">
              <a:schemeClr val="accent1">
                <a:hueOff val="0"/>
                <a:satOff val="0"/>
                <a:lumOff val="0"/>
                <a:alphaOff val="0"/>
                <a:tint val="29000"/>
                <a:satMod val="300000"/>
              </a:schemeClr>
            </a:gs>
          </a:gsLst>
          <a:lin ang="16200000" scaled="0"/>
        </a:gradFill>
        <a:ln w="9525" cap="flat" cmpd="sng" algn="ctr">
          <a:solidFill>
            <a:schemeClr val="accent1">
              <a:hueOff val="0"/>
              <a:satOff val="0"/>
              <a:lumOff val="0"/>
              <a:alphaOff val="0"/>
            </a:schemeClr>
          </a:solidFill>
          <a:prstDash val="solid"/>
        </a:ln>
        <a:effectLst>
          <a:outerShdw blurRad="63500" dist="25400" dir="5400000" rotWithShape="0">
            <a:srgbClr val="000000">
              <a:alpha val="43000"/>
            </a:srgbClr>
          </a:outerShdw>
        </a:effectLst>
      </dsp:spPr>
      <dsp:style>
        <a:lnRef idx="1">
          <a:scrgbClr r="0" g="0" b="0"/>
        </a:lnRef>
        <a:fillRef idx="2">
          <a:scrgbClr r="0" g="0" b="0"/>
        </a:fillRef>
        <a:effectRef idx="1">
          <a:scrgbClr r="0" g="0" b="0"/>
        </a:effectRef>
        <a:fontRef idx="minor">
          <a:schemeClr val="dk1"/>
        </a:fontRef>
      </dsp:style>
    </dsp:sp>
    <dsp:sp modelId="{C988C7B2-A0FF-4DED-A5C9-316C6CB30D3A}">
      <dsp:nvSpPr>
        <dsp:cNvPr id="0" name=""/>
        <dsp:cNvSpPr/>
      </dsp:nvSpPr>
      <dsp:spPr>
        <a:xfrm>
          <a:off x="2756444" y="3799310"/>
          <a:ext cx="1233856" cy="976461"/>
        </a:xfrm>
        <a:prstGeom prst="chevron">
          <a:avLst>
            <a:gd name="adj" fmla="val 70610"/>
          </a:avLst>
        </a:prstGeom>
        <a:gradFill rotWithShape="0">
          <a:gsLst>
            <a:gs pos="0">
              <a:schemeClr val="accent1">
                <a:hueOff val="0"/>
                <a:satOff val="0"/>
                <a:lumOff val="0"/>
                <a:alphaOff val="0"/>
                <a:tint val="79000"/>
                <a:satMod val="180000"/>
              </a:schemeClr>
            </a:gs>
            <a:gs pos="65000">
              <a:schemeClr val="accent1">
                <a:hueOff val="0"/>
                <a:satOff val="0"/>
                <a:lumOff val="0"/>
                <a:alphaOff val="0"/>
                <a:tint val="52000"/>
                <a:satMod val="250000"/>
              </a:schemeClr>
            </a:gs>
            <a:gs pos="100000">
              <a:schemeClr val="accent1">
                <a:hueOff val="0"/>
                <a:satOff val="0"/>
                <a:lumOff val="0"/>
                <a:alphaOff val="0"/>
                <a:tint val="29000"/>
                <a:satMod val="300000"/>
              </a:schemeClr>
            </a:gs>
          </a:gsLst>
          <a:lin ang="16200000" scaled="0"/>
        </a:gradFill>
        <a:ln w="9525" cap="flat" cmpd="sng" algn="ctr">
          <a:solidFill>
            <a:schemeClr val="accent1">
              <a:hueOff val="0"/>
              <a:satOff val="0"/>
              <a:lumOff val="0"/>
              <a:alphaOff val="0"/>
            </a:schemeClr>
          </a:solidFill>
          <a:prstDash val="solid"/>
        </a:ln>
        <a:effectLst>
          <a:outerShdw blurRad="63500" dist="25400" dir="5400000" rotWithShape="0">
            <a:srgbClr val="000000">
              <a:alpha val="43000"/>
            </a:srgbClr>
          </a:outerShdw>
        </a:effectLst>
      </dsp:spPr>
      <dsp:style>
        <a:lnRef idx="1">
          <a:scrgbClr r="0" g="0" b="0"/>
        </a:lnRef>
        <a:fillRef idx="2">
          <a:scrgbClr r="0" g="0" b="0"/>
        </a:fillRef>
        <a:effectRef idx="1">
          <a:scrgbClr r="0" g="0" b="0"/>
        </a:effectRef>
        <a:fontRef idx="minor">
          <a:schemeClr val="dk1"/>
        </a:fontRef>
      </dsp:style>
    </dsp:sp>
    <dsp:sp modelId="{77CE8FFC-9F95-4D35-89D4-5D1F0AE2005A}">
      <dsp:nvSpPr>
        <dsp:cNvPr id="0" name=""/>
        <dsp:cNvSpPr/>
      </dsp:nvSpPr>
      <dsp:spPr>
        <a:xfrm>
          <a:off x="3497578" y="3799310"/>
          <a:ext cx="1233856" cy="976461"/>
        </a:xfrm>
        <a:prstGeom prst="chevron">
          <a:avLst>
            <a:gd name="adj" fmla="val 70610"/>
          </a:avLst>
        </a:prstGeom>
        <a:gradFill rotWithShape="0">
          <a:gsLst>
            <a:gs pos="0">
              <a:schemeClr val="accent1">
                <a:hueOff val="0"/>
                <a:satOff val="0"/>
                <a:lumOff val="0"/>
                <a:alphaOff val="0"/>
                <a:tint val="79000"/>
                <a:satMod val="180000"/>
              </a:schemeClr>
            </a:gs>
            <a:gs pos="65000">
              <a:schemeClr val="accent1">
                <a:hueOff val="0"/>
                <a:satOff val="0"/>
                <a:lumOff val="0"/>
                <a:alphaOff val="0"/>
                <a:tint val="52000"/>
                <a:satMod val="250000"/>
              </a:schemeClr>
            </a:gs>
            <a:gs pos="100000">
              <a:schemeClr val="accent1">
                <a:hueOff val="0"/>
                <a:satOff val="0"/>
                <a:lumOff val="0"/>
                <a:alphaOff val="0"/>
                <a:tint val="29000"/>
                <a:satMod val="300000"/>
              </a:schemeClr>
            </a:gs>
          </a:gsLst>
          <a:lin ang="16200000" scaled="0"/>
        </a:gradFill>
        <a:ln w="9525" cap="flat" cmpd="sng" algn="ctr">
          <a:solidFill>
            <a:schemeClr val="accent1">
              <a:hueOff val="0"/>
              <a:satOff val="0"/>
              <a:lumOff val="0"/>
              <a:alphaOff val="0"/>
            </a:schemeClr>
          </a:solidFill>
          <a:prstDash val="solid"/>
        </a:ln>
        <a:effectLst>
          <a:outerShdw blurRad="63500" dist="25400" dir="5400000" rotWithShape="0">
            <a:srgbClr val="000000">
              <a:alpha val="43000"/>
            </a:srgbClr>
          </a:outerShdw>
        </a:effectLst>
      </dsp:spPr>
      <dsp:style>
        <a:lnRef idx="1">
          <a:scrgbClr r="0" g="0" b="0"/>
        </a:lnRef>
        <a:fillRef idx="2">
          <a:scrgbClr r="0" g="0" b="0"/>
        </a:fillRef>
        <a:effectRef idx="1">
          <a:scrgbClr r="0" g="0" b="0"/>
        </a:effectRef>
        <a:fontRef idx="minor">
          <a:schemeClr val="dk1"/>
        </a:fontRef>
      </dsp:style>
    </dsp:sp>
    <dsp:sp modelId="{21D8A1BA-61A2-4CD2-8083-8FA820237940}">
      <dsp:nvSpPr>
        <dsp:cNvPr id="0" name=""/>
        <dsp:cNvSpPr/>
      </dsp:nvSpPr>
      <dsp:spPr>
        <a:xfrm>
          <a:off x="4239298" y="3799310"/>
          <a:ext cx="1233856" cy="976461"/>
        </a:xfrm>
        <a:prstGeom prst="chevron">
          <a:avLst>
            <a:gd name="adj" fmla="val 70610"/>
          </a:avLst>
        </a:prstGeom>
        <a:gradFill rotWithShape="0">
          <a:gsLst>
            <a:gs pos="0">
              <a:schemeClr val="accent1">
                <a:hueOff val="0"/>
                <a:satOff val="0"/>
                <a:lumOff val="0"/>
                <a:alphaOff val="0"/>
                <a:tint val="79000"/>
                <a:satMod val="180000"/>
              </a:schemeClr>
            </a:gs>
            <a:gs pos="65000">
              <a:schemeClr val="accent1">
                <a:hueOff val="0"/>
                <a:satOff val="0"/>
                <a:lumOff val="0"/>
                <a:alphaOff val="0"/>
                <a:tint val="52000"/>
                <a:satMod val="250000"/>
              </a:schemeClr>
            </a:gs>
            <a:gs pos="100000">
              <a:schemeClr val="accent1">
                <a:hueOff val="0"/>
                <a:satOff val="0"/>
                <a:lumOff val="0"/>
                <a:alphaOff val="0"/>
                <a:tint val="29000"/>
                <a:satMod val="300000"/>
              </a:schemeClr>
            </a:gs>
          </a:gsLst>
          <a:lin ang="16200000" scaled="0"/>
        </a:gradFill>
        <a:ln w="9525" cap="flat" cmpd="sng" algn="ctr">
          <a:solidFill>
            <a:schemeClr val="accent1">
              <a:hueOff val="0"/>
              <a:satOff val="0"/>
              <a:lumOff val="0"/>
              <a:alphaOff val="0"/>
            </a:schemeClr>
          </a:solidFill>
          <a:prstDash val="solid"/>
        </a:ln>
        <a:effectLst>
          <a:outerShdw blurRad="63500" dist="25400" dir="5400000" rotWithShape="0">
            <a:srgbClr val="000000">
              <a:alpha val="43000"/>
            </a:srgbClr>
          </a:outerShdw>
        </a:effectLst>
      </dsp:spPr>
      <dsp:style>
        <a:lnRef idx="1">
          <a:scrgbClr r="0" g="0" b="0"/>
        </a:lnRef>
        <a:fillRef idx="2">
          <a:scrgbClr r="0" g="0" b="0"/>
        </a:fillRef>
        <a:effectRef idx="1">
          <a:scrgbClr r="0" g="0" b="0"/>
        </a:effectRef>
        <a:fontRef idx="minor">
          <a:schemeClr val="dk1"/>
        </a:fontRef>
      </dsp:style>
    </dsp:sp>
    <dsp:sp modelId="{469EA9A9-BEC0-41A0-8F4D-6F81547991D1}">
      <dsp:nvSpPr>
        <dsp:cNvPr id="0" name=""/>
        <dsp:cNvSpPr/>
      </dsp:nvSpPr>
      <dsp:spPr>
        <a:xfrm>
          <a:off x="4980432" y="3799310"/>
          <a:ext cx="1233856" cy="976461"/>
        </a:xfrm>
        <a:prstGeom prst="chevron">
          <a:avLst>
            <a:gd name="adj" fmla="val 70610"/>
          </a:avLst>
        </a:prstGeom>
        <a:gradFill rotWithShape="0">
          <a:gsLst>
            <a:gs pos="0">
              <a:schemeClr val="accent1">
                <a:hueOff val="0"/>
                <a:satOff val="0"/>
                <a:lumOff val="0"/>
                <a:alphaOff val="0"/>
                <a:tint val="79000"/>
                <a:satMod val="180000"/>
              </a:schemeClr>
            </a:gs>
            <a:gs pos="65000">
              <a:schemeClr val="accent1">
                <a:hueOff val="0"/>
                <a:satOff val="0"/>
                <a:lumOff val="0"/>
                <a:alphaOff val="0"/>
                <a:tint val="52000"/>
                <a:satMod val="250000"/>
              </a:schemeClr>
            </a:gs>
            <a:gs pos="100000">
              <a:schemeClr val="accent1">
                <a:hueOff val="0"/>
                <a:satOff val="0"/>
                <a:lumOff val="0"/>
                <a:alphaOff val="0"/>
                <a:tint val="29000"/>
                <a:satMod val="300000"/>
              </a:schemeClr>
            </a:gs>
          </a:gsLst>
          <a:lin ang="16200000" scaled="0"/>
        </a:gradFill>
        <a:ln w="9525" cap="flat" cmpd="sng" algn="ctr">
          <a:solidFill>
            <a:schemeClr val="accent1">
              <a:hueOff val="0"/>
              <a:satOff val="0"/>
              <a:lumOff val="0"/>
              <a:alphaOff val="0"/>
            </a:schemeClr>
          </a:solidFill>
          <a:prstDash val="solid"/>
        </a:ln>
        <a:effectLst>
          <a:outerShdw blurRad="63500" dist="25400" dir="5400000" rotWithShape="0">
            <a:srgbClr val="000000">
              <a:alpha val="43000"/>
            </a:srgbClr>
          </a:outerShdw>
        </a:effectLst>
      </dsp:spPr>
      <dsp:style>
        <a:lnRef idx="1">
          <a:scrgbClr r="0" g="0" b="0"/>
        </a:lnRef>
        <a:fillRef idx="2">
          <a:scrgbClr r="0" g="0" b="0"/>
        </a:fillRef>
        <a:effectRef idx="1">
          <a:scrgbClr r="0" g="0" b="0"/>
        </a:effectRef>
        <a:fontRef idx="minor">
          <a:schemeClr val="dk1"/>
        </a:fontRef>
      </dsp:style>
    </dsp:sp>
    <dsp:sp modelId="{361231C3-8BE9-4DDB-92DF-127AE80CDB47}">
      <dsp:nvSpPr>
        <dsp:cNvPr id="0" name=""/>
        <dsp:cNvSpPr/>
      </dsp:nvSpPr>
      <dsp:spPr>
        <a:xfrm>
          <a:off x="5722152" y="3799310"/>
          <a:ext cx="1233856" cy="976461"/>
        </a:xfrm>
        <a:prstGeom prst="chevron">
          <a:avLst>
            <a:gd name="adj" fmla="val 70610"/>
          </a:avLst>
        </a:prstGeom>
        <a:gradFill rotWithShape="0">
          <a:gsLst>
            <a:gs pos="0">
              <a:schemeClr val="accent1">
                <a:hueOff val="0"/>
                <a:satOff val="0"/>
                <a:lumOff val="0"/>
                <a:alphaOff val="0"/>
                <a:tint val="79000"/>
                <a:satMod val="180000"/>
              </a:schemeClr>
            </a:gs>
            <a:gs pos="65000">
              <a:schemeClr val="accent1">
                <a:hueOff val="0"/>
                <a:satOff val="0"/>
                <a:lumOff val="0"/>
                <a:alphaOff val="0"/>
                <a:tint val="52000"/>
                <a:satMod val="250000"/>
              </a:schemeClr>
            </a:gs>
            <a:gs pos="100000">
              <a:schemeClr val="accent1">
                <a:hueOff val="0"/>
                <a:satOff val="0"/>
                <a:lumOff val="0"/>
                <a:alphaOff val="0"/>
                <a:tint val="29000"/>
                <a:satMod val="300000"/>
              </a:schemeClr>
            </a:gs>
          </a:gsLst>
          <a:lin ang="16200000" scaled="0"/>
        </a:gradFill>
        <a:ln w="9525" cap="flat" cmpd="sng" algn="ctr">
          <a:solidFill>
            <a:schemeClr val="accent1">
              <a:hueOff val="0"/>
              <a:satOff val="0"/>
              <a:lumOff val="0"/>
              <a:alphaOff val="0"/>
            </a:schemeClr>
          </a:solidFill>
          <a:prstDash val="solid"/>
        </a:ln>
        <a:effectLst>
          <a:outerShdw blurRad="63500" dist="25400" dir="5400000" rotWithShape="0">
            <a:srgbClr val="000000">
              <a:alpha val="43000"/>
            </a:srgbClr>
          </a:outerShdw>
        </a:effectLst>
      </dsp:spPr>
      <dsp:style>
        <a:lnRef idx="1">
          <a:scrgbClr r="0" g="0" b="0"/>
        </a:lnRef>
        <a:fillRef idx="2">
          <a:scrgbClr r="0" g="0" b="0"/>
        </a:fillRef>
        <a:effectRef idx="1">
          <a:scrgbClr r="0" g="0" b="0"/>
        </a:effectRef>
        <a:fontRef idx="minor">
          <a:schemeClr val="dk1"/>
        </a:fontRef>
      </dsp:style>
    </dsp:sp>
    <dsp:sp modelId="{2BCAD1CA-4A4E-422D-97A7-7955738E55E0}">
      <dsp:nvSpPr>
        <dsp:cNvPr id="0" name=""/>
        <dsp:cNvSpPr/>
      </dsp:nvSpPr>
      <dsp:spPr>
        <a:xfrm>
          <a:off x="1273590" y="3537602"/>
          <a:ext cx="5341438" cy="1499875"/>
        </a:xfrm>
        <a:prstGeom prst="rect">
          <a:avLst/>
        </a:prstGeom>
        <a:gradFill rotWithShape="0">
          <a:gsLst>
            <a:gs pos="0">
              <a:schemeClr val="lt1">
                <a:hueOff val="0"/>
                <a:satOff val="0"/>
                <a:lumOff val="0"/>
                <a:alphaOff val="0"/>
                <a:tint val="79000"/>
                <a:satMod val="180000"/>
              </a:schemeClr>
            </a:gs>
            <a:gs pos="65000">
              <a:schemeClr val="lt1">
                <a:hueOff val="0"/>
                <a:satOff val="0"/>
                <a:lumOff val="0"/>
                <a:alphaOff val="0"/>
                <a:tint val="52000"/>
                <a:satMod val="250000"/>
              </a:schemeClr>
            </a:gs>
            <a:gs pos="100000">
              <a:schemeClr val="lt1">
                <a:hueOff val="0"/>
                <a:satOff val="0"/>
                <a:lumOff val="0"/>
                <a:alphaOff val="0"/>
                <a:tint val="29000"/>
                <a:satMod val="300000"/>
              </a:schemeClr>
            </a:gs>
          </a:gsLst>
          <a:lin ang="16200000" scaled="0"/>
        </a:gradFill>
        <a:ln w="9525" cap="flat"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just" defTabSz="933450" rtl="1">
            <a:lnSpc>
              <a:spcPct val="90000"/>
            </a:lnSpc>
            <a:spcBef>
              <a:spcPct val="0"/>
            </a:spcBef>
            <a:spcAft>
              <a:spcPct val="35000"/>
            </a:spcAft>
          </a:pPr>
          <a:r>
            <a:rPr lang="ar-SA" sz="2100" kern="1200" dirty="0" smtClean="0">
              <a:latin typeface="Times New Roman" pitchFamily="18" charset="0"/>
              <a:cs typeface="Times New Roman" pitchFamily="18" charset="0"/>
            </a:rPr>
            <a:t>وكيفية حلها من خلال إقامة علاقة إنسانية بين المرشد أو الموجه والمسترشد، تلك العلاقة التي تقوم على التعاطف، والاحترام، والقبول والتقبل للمسترشد في جو نفسي آمن ليتمكن من تحقيق النمو الشخصي، والمهني، والتربوي والاجتماعي، وتحقيق الصحة النفسية والتوافق في مجالات الحياة كافة.</a:t>
          </a:r>
          <a:endParaRPr lang="ar-SA" sz="2100" kern="1200" dirty="0">
            <a:latin typeface="Times New Roman" pitchFamily="18" charset="0"/>
            <a:cs typeface="Times New Roman" pitchFamily="18" charset="0"/>
          </a:endParaRPr>
        </a:p>
      </dsp:txBody>
      <dsp:txXfrm>
        <a:off x="1273590" y="3537602"/>
        <a:ext cx="5341438" cy="1499875"/>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39C4E12-4184-4690-BFF4-D610A0C638E3}">
      <dsp:nvSpPr>
        <dsp:cNvPr id="0" name=""/>
        <dsp:cNvSpPr/>
      </dsp:nvSpPr>
      <dsp:spPr>
        <a:xfrm>
          <a:off x="1604723" y="936"/>
          <a:ext cx="4639157" cy="4217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b" anchorCtr="0">
          <a:noAutofit/>
        </a:bodyPr>
        <a:lstStyle/>
        <a:p>
          <a:pPr lvl="0" algn="ctr" defTabSz="889000" rtl="1">
            <a:lnSpc>
              <a:spcPct val="90000"/>
            </a:lnSpc>
            <a:spcBef>
              <a:spcPct val="0"/>
            </a:spcBef>
            <a:spcAft>
              <a:spcPct val="35000"/>
            </a:spcAft>
          </a:pPr>
          <a:endParaRPr lang="ar-SA" sz="2000" kern="1200"/>
        </a:p>
      </dsp:txBody>
      <dsp:txXfrm>
        <a:off x="1604723" y="936"/>
        <a:ext cx="4639157" cy="421741"/>
      </dsp:txXfrm>
    </dsp:sp>
    <dsp:sp modelId="{96771890-84BF-4DE2-BF63-45BC07525292}">
      <dsp:nvSpPr>
        <dsp:cNvPr id="0" name=""/>
        <dsp:cNvSpPr/>
      </dsp:nvSpPr>
      <dsp:spPr>
        <a:xfrm>
          <a:off x="1604723" y="422677"/>
          <a:ext cx="1085562" cy="859103"/>
        </a:xfrm>
        <a:prstGeom prst="chevron">
          <a:avLst>
            <a:gd name="adj" fmla="val 7061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3F2C598-184E-4805-851A-F19580556471}">
      <dsp:nvSpPr>
        <dsp:cNvPr id="0" name=""/>
        <dsp:cNvSpPr/>
      </dsp:nvSpPr>
      <dsp:spPr>
        <a:xfrm>
          <a:off x="2256782" y="422677"/>
          <a:ext cx="1085562" cy="859103"/>
        </a:xfrm>
        <a:prstGeom prst="chevron">
          <a:avLst>
            <a:gd name="adj" fmla="val 7061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45884EC-E3EA-40DA-92EF-BECF2D87B4E4}">
      <dsp:nvSpPr>
        <dsp:cNvPr id="0" name=""/>
        <dsp:cNvSpPr/>
      </dsp:nvSpPr>
      <dsp:spPr>
        <a:xfrm>
          <a:off x="2909357" y="422677"/>
          <a:ext cx="1085562" cy="859103"/>
        </a:xfrm>
        <a:prstGeom prst="chevron">
          <a:avLst>
            <a:gd name="adj" fmla="val 7061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C2A2840-A387-4A43-A1E3-15594CF0C24C}">
      <dsp:nvSpPr>
        <dsp:cNvPr id="0" name=""/>
        <dsp:cNvSpPr/>
      </dsp:nvSpPr>
      <dsp:spPr>
        <a:xfrm>
          <a:off x="3561416" y="422677"/>
          <a:ext cx="1085562" cy="859103"/>
        </a:xfrm>
        <a:prstGeom prst="chevron">
          <a:avLst>
            <a:gd name="adj" fmla="val 7061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28D4196-2970-4275-9C56-4BE4DE13EA43}">
      <dsp:nvSpPr>
        <dsp:cNvPr id="0" name=""/>
        <dsp:cNvSpPr/>
      </dsp:nvSpPr>
      <dsp:spPr>
        <a:xfrm>
          <a:off x="4213991" y="422677"/>
          <a:ext cx="1085562" cy="859103"/>
        </a:xfrm>
        <a:prstGeom prst="chevron">
          <a:avLst>
            <a:gd name="adj" fmla="val 7061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A5EEC8F-A9AA-4DE4-8910-26F3903E4DF8}">
      <dsp:nvSpPr>
        <dsp:cNvPr id="0" name=""/>
        <dsp:cNvSpPr/>
      </dsp:nvSpPr>
      <dsp:spPr>
        <a:xfrm>
          <a:off x="4866051" y="422677"/>
          <a:ext cx="1085562" cy="859103"/>
        </a:xfrm>
        <a:prstGeom prst="chevron">
          <a:avLst>
            <a:gd name="adj" fmla="val 7061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09FD965-8F66-48A7-80D8-B50DCCB6775C}">
      <dsp:nvSpPr>
        <dsp:cNvPr id="0" name=""/>
        <dsp:cNvSpPr/>
      </dsp:nvSpPr>
      <dsp:spPr>
        <a:xfrm>
          <a:off x="5518625" y="422677"/>
          <a:ext cx="1085562" cy="859103"/>
        </a:xfrm>
        <a:prstGeom prst="chevron">
          <a:avLst>
            <a:gd name="adj" fmla="val 7061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EEFEA9F-03BC-4399-A431-C7CA20F50D2E}">
      <dsp:nvSpPr>
        <dsp:cNvPr id="0" name=""/>
        <dsp:cNvSpPr/>
      </dsp:nvSpPr>
      <dsp:spPr>
        <a:xfrm>
          <a:off x="1604723" y="508588"/>
          <a:ext cx="4699466" cy="687282"/>
        </a:xfrm>
        <a:prstGeom prst="rect">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just" defTabSz="800100" rtl="1">
            <a:lnSpc>
              <a:spcPct val="90000"/>
            </a:lnSpc>
            <a:spcBef>
              <a:spcPct val="0"/>
            </a:spcBef>
            <a:spcAft>
              <a:spcPct val="35000"/>
            </a:spcAft>
          </a:pPr>
          <a:r>
            <a:rPr lang="ar-SA" sz="1800" kern="1200" dirty="0" smtClean="0">
              <a:latin typeface="Times New Roman" pitchFamily="18" charset="0"/>
              <a:cs typeface="Times New Roman" pitchFamily="18" charset="0"/>
            </a:rPr>
            <a:t>فكل مدرس وإداري في المدرسة، يشترك بشكل اساسي في برنامج التوجيه في حين تبقى عملية الإرشاد من اختصاص المرشد النفسي </a:t>
          </a:r>
          <a:endParaRPr lang="ar-SA" sz="1800" kern="1200" dirty="0">
            <a:latin typeface="Times New Roman" pitchFamily="18" charset="0"/>
            <a:cs typeface="Times New Roman" pitchFamily="18" charset="0"/>
          </a:endParaRPr>
        </a:p>
      </dsp:txBody>
      <dsp:txXfrm>
        <a:off x="1604723" y="508588"/>
        <a:ext cx="4699466" cy="687282"/>
      </dsp:txXfrm>
    </dsp:sp>
    <dsp:sp modelId="{2A83E2BA-D3D9-422E-BCF3-B3C0EC631523}">
      <dsp:nvSpPr>
        <dsp:cNvPr id="0" name=""/>
        <dsp:cNvSpPr/>
      </dsp:nvSpPr>
      <dsp:spPr>
        <a:xfrm>
          <a:off x="1604723" y="1353782"/>
          <a:ext cx="4639157" cy="4217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b" anchorCtr="0">
          <a:noAutofit/>
        </a:bodyPr>
        <a:lstStyle/>
        <a:p>
          <a:pPr lvl="0" algn="ctr" defTabSz="889000" rtl="1">
            <a:lnSpc>
              <a:spcPct val="90000"/>
            </a:lnSpc>
            <a:spcBef>
              <a:spcPct val="0"/>
            </a:spcBef>
            <a:spcAft>
              <a:spcPct val="35000"/>
            </a:spcAft>
          </a:pPr>
          <a:endParaRPr lang="ar-SA" sz="2000" kern="1200"/>
        </a:p>
      </dsp:txBody>
      <dsp:txXfrm>
        <a:off x="1604723" y="1353782"/>
        <a:ext cx="4639157" cy="421741"/>
      </dsp:txXfrm>
    </dsp:sp>
    <dsp:sp modelId="{C500FE3F-FF71-4C54-AC88-AC9BF0A82B7E}">
      <dsp:nvSpPr>
        <dsp:cNvPr id="0" name=""/>
        <dsp:cNvSpPr/>
      </dsp:nvSpPr>
      <dsp:spPr>
        <a:xfrm>
          <a:off x="1604723" y="2174261"/>
          <a:ext cx="1085562" cy="859103"/>
        </a:xfrm>
        <a:prstGeom prst="chevron">
          <a:avLst>
            <a:gd name="adj" fmla="val 7061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C0BC366-5FBB-4F90-B560-160774E46659}">
      <dsp:nvSpPr>
        <dsp:cNvPr id="0" name=""/>
        <dsp:cNvSpPr/>
      </dsp:nvSpPr>
      <dsp:spPr>
        <a:xfrm>
          <a:off x="2256782" y="2174261"/>
          <a:ext cx="1085562" cy="859103"/>
        </a:xfrm>
        <a:prstGeom prst="chevron">
          <a:avLst>
            <a:gd name="adj" fmla="val 7061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9E39379-B59D-4D3C-8348-5C7E096B244A}">
      <dsp:nvSpPr>
        <dsp:cNvPr id="0" name=""/>
        <dsp:cNvSpPr/>
      </dsp:nvSpPr>
      <dsp:spPr>
        <a:xfrm>
          <a:off x="2909357" y="2174261"/>
          <a:ext cx="1085562" cy="859103"/>
        </a:xfrm>
        <a:prstGeom prst="chevron">
          <a:avLst>
            <a:gd name="adj" fmla="val 7061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699B254-A879-4A68-8A12-EA56A93DFB77}">
      <dsp:nvSpPr>
        <dsp:cNvPr id="0" name=""/>
        <dsp:cNvSpPr/>
      </dsp:nvSpPr>
      <dsp:spPr>
        <a:xfrm>
          <a:off x="3561416" y="2174261"/>
          <a:ext cx="1085562" cy="859103"/>
        </a:xfrm>
        <a:prstGeom prst="chevron">
          <a:avLst>
            <a:gd name="adj" fmla="val 7061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594EB5C-1D8E-4554-9D7D-0E34A28B9EFD}">
      <dsp:nvSpPr>
        <dsp:cNvPr id="0" name=""/>
        <dsp:cNvSpPr/>
      </dsp:nvSpPr>
      <dsp:spPr>
        <a:xfrm>
          <a:off x="4213991" y="2174261"/>
          <a:ext cx="1085562" cy="859103"/>
        </a:xfrm>
        <a:prstGeom prst="chevron">
          <a:avLst>
            <a:gd name="adj" fmla="val 7061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F787632-13B7-4527-BA1A-49ECD0FC380C}">
      <dsp:nvSpPr>
        <dsp:cNvPr id="0" name=""/>
        <dsp:cNvSpPr/>
      </dsp:nvSpPr>
      <dsp:spPr>
        <a:xfrm>
          <a:off x="4866051" y="2174261"/>
          <a:ext cx="1085562" cy="859103"/>
        </a:xfrm>
        <a:prstGeom prst="chevron">
          <a:avLst>
            <a:gd name="adj" fmla="val 7061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76D4D2E-4310-404C-8A45-00A9966AEDA3}">
      <dsp:nvSpPr>
        <dsp:cNvPr id="0" name=""/>
        <dsp:cNvSpPr/>
      </dsp:nvSpPr>
      <dsp:spPr>
        <a:xfrm>
          <a:off x="5518625" y="2174261"/>
          <a:ext cx="1085562" cy="859103"/>
        </a:xfrm>
        <a:prstGeom prst="chevron">
          <a:avLst>
            <a:gd name="adj" fmla="val 7061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59B476E-18AB-4906-AF7A-9307E3A6AEAE}">
      <dsp:nvSpPr>
        <dsp:cNvPr id="0" name=""/>
        <dsp:cNvSpPr/>
      </dsp:nvSpPr>
      <dsp:spPr>
        <a:xfrm>
          <a:off x="1604723" y="1775524"/>
          <a:ext cx="4699466" cy="1656577"/>
        </a:xfrm>
        <a:prstGeom prst="rect">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just" defTabSz="800100" rtl="1">
            <a:lnSpc>
              <a:spcPct val="90000"/>
            </a:lnSpc>
            <a:spcBef>
              <a:spcPct val="0"/>
            </a:spcBef>
            <a:spcAft>
              <a:spcPct val="35000"/>
            </a:spcAft>
          </a:pPr>
          <a:r>
            <a:rPr lang="ar-SA" sz="1800" kern="1200" dirty="0" smtClean="0">
              <a:latin typeface="Times New Roman" pitchFamily="18" charset="0"/>
              <a:cs typeface="Times New Roman" pitchFamily="18" charset="0"/>
            </a:rPr>
            <a:t>أن عملية التوجيه تتسم بالاتساع والشمول، فهي عبارة عن مجموع الخدمات التي تهدف إلى مساعدة الفرد على فهم ذاته ومشكلاته ،والاستفادة أيضاًمن إمكانات البيئة، وتحديد أهدافه بما يتفق مع هذه الإمكانات. أما العملية الإرشادية فهي عملية تفاعلية تنشأ بين شخصين (المرشد والمسترشد)، يقوم المرشد خلالها بمساعدة المسترشد على مواجهة مشكلة تعديل أو تغيير سلوكه، وتطوير أساليبه في التوافق مع الظروف المحيطة التي </a:t>
          </a:r>
          <a:r>
            <a:rPr lang="ar-SA" sz="1800" kern="1200" dirty="0" err="1" smtClean="0">
              <a:latin typeface="Times New Roman" pitchFamily="18" charset="0"/>
              <a:cs typeface="Times New Roman" pitchFamily="18" charset="0"/>
            </a:rPr>
            <a:t>يواجهها</a:t>
          </a:r>
          <a:r>
            <a:rPr lang="ar-SA" sz="1800" kern="1200" dirty="0" smtClean="0"/>
            <a:t>.  </a:t>
          </a:r>
          <a:endParaRPr lang="ar-SA" sz="1800" kern="1200" dirty="0"/>
        </a:p>
      </dsp:txBody>
      <dsp:txXfrm>
        <a:off x="1604723" y="1775524"/>
        <a:ext cx="4699466" cy="1656577"/>
      </dsp:txXfrm>
    </dsp:sp>
    <dsp:sp modelId="{BF40C185-2FEF-4A86-92EE-332D72F500A5}">
      <dsp:nvSpPr>
        <dsp:cNvPr id="0" name=""/>
        <dsp:cNvSpPr/>
      </dsp:nvSpPr>
      <dsp:spPr>
        <a:xfrm>
          <a:off x="1604723" y="3504103"/>
          <a:ext cx="4639157" cy="4217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b" anchorCtr="0">
          <a:noAutofit/>
        </a:bodyPr>
        <a:lstStyle/>
        <a:p>
          <a:pPr lvl="0" algn="ctr" defTabSz="889000" rtl="1">
            <a:lnSpc>
              <a:spcPct val="90000"/>
            </a:lnSpc>
            <a:spcBef>
              <a:spcPct val="0"/>
            </a:spcBef>
            <a:spcAft>
              <a:spcPct val="35000"/>
            </a:spcAft>
          </a:pPr>
          <a:endParaRPr lang="ar-SA" sz="2000" kern="1200"/>
        </a:p>
      </dsp:txBody>
      <dsp:txXfrm>
        <a:off x="1604723" y="3504103"/>
        <a:ext cx="4639157" cy="421741"/>
      </dsp:txXfrm>
    </dsp:sp>
    <dsp:sp modelId="{EAAB0953-B3B3-4A4D-8321-AED040E0CC5E}">
      <dsp:nvSpPr>
        <dsp:cNvPr id="0" name=""/>
        <dsp:cNvSpPr/>
      </dsp:nvSpPr>
      <dsp:spPr>
        <a:xfrm>
          <a:off x="1604723" y="4399530"/>
          <a:ext cx="1085562" cy="859103"/>
        </a:xfrm>
        <a:prstGeom prst="chevron">
          <a:avLst>
            <a:gd name="adj" fmla="val 7061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DC0D7BC-D7ED-46AA-AD6E-52A2EEF5AAA4}">
      <dsp:nvSpPr>
        <dsp:cNvPr id="0" name=""/>
        <dsp:cNvSpPr/>
      </dsp:nvSpPr>
      <dsp:spPr>
        <a:xfrm>
          <a:off x="2256782" y="4399530"/>
          <a:ext cx="1085562" cy="859103"/>
        </a:xfrm>
        <a:prstGeom prst="chevron">
          <a:avLst>
            <a:gd name="adj" fmla="val 7061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2047920-580C-4EA0-8977-DF8C5272BCD2}">
      <dsp:nvSpPr>
        <dsp:cNvPr id="0" name=""/>
        <dsp:cNvSpPr/>
      </dsp:nvSpPr>
      <dsp:spPr>
        <a:xfrm>
          <a:off x="2909357" y="4399530"/>
          <a:ext cx="1085562" cy="859103"/>
        </a:xfrm>
        <a:prstGeom prst="chevron">
          <a:avLst>
            <a:gd name="adj" fmla="val 7061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B2063C5-6059-49E4-A937-860C25227F3C}">
      <dsp:nvSpPr>
        <dsp:cNvPr id="0" name=""/>
        <dsp:cNvSpPr/>
      </dsp:nvSpPr>
      <dsp:spPr>
        <a:xfrm>
          <a:off x="3561416" y="4399530"/>
          <a:ext cx="1085562" cy="859103"/>
        </a:xfrm>
        <a:prstGeom prst="chevron">
          <a:avLst>
            <a:gd name="adj" fmla="val 7061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B11E1B6-8400-4F0E-9104-31701DF2BF5F}">
      <dsp:nvSpPr>
        <dsp:cNvPr id="0" name=""/>
        <dsp:cNvSpPr/>
      </dsp:nvSpPr>
      <dsp:spPr>
        <a:xfrm>
          <a:off x="4213991" y="4399530"/>
          <a:ext cx="1085562" cy="859103"/>
        </a:xfrm>
        <a:prstGeom prst="chevron">
          <a:avLst>
            <a:gd name="adj" fmla="val 7061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B204752-3937-4C8E-B8B7-E0A3B9C40302}">
      <dsp:nvSpPr>
        <dsp:cNvPr id="0" name=""/>
        <dsp:cNvSpPr/>
      </dsp:nvSpPr>
      <dsp:spPr>
        <a:xfrm>
          <a:off x="4866051" y="4399530"/>
          <a:ext cx="1085562" cy="859103"/>
        </a:xfrm>
        <a:prstGeom prst="chevron">
          <a:avLst>
            <a:gd name="adj" fmla="val 7061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3B58DF9-3AD2-4E20-8F1A-B85C930EEB5B}">
      <dsp:nvSpPr>
        <dsp:cNvPr id="0" name=""/>
        <dsp:cNvSpPr/>
      </dsp:nvSpPr>
      <dsp:spPr>
        <a:xfrm>
          <a:off x="5518625" y="4399530"/>
          <a:ext cx="1085562" cy="859103"/>
        </a:xfrm>
        <a:prstGeom prst="chevron">
          <a:avLst>
            <a:gd name="adj" fmla="val 7061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C412001-2F63-4F44-B4B9-48D579BB8BA2}">
      <dsp:nvSpPr>
        <dsp:cNvPr id="0" name=""/>
        <dsp:cNvSpPr/>
      </dsp:nvSpPr>
      <dsp:spPr>
        <a:xfrm>
          <a:off x="1604723" y="3925845"/>
          <a:ext cx="4699466" cy="1806474"/>
        </a:xfrm>
        <a:prstGeom prst="rect">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just" defTabSz="800100" rtl="1">
            <a:lnSpc>
              <a:spcPct val="90000"/>
            </a:lnSpc>
            <a:spcBef>
              <a:spcPct val="0"/>
            </a:spcBef>
            <a:spcAft>
              <a:spcPct val="35000"/>
            </a:spcAft>
          </a:pPr>
          <a:r>
            <a:rPr lang="ar-SA" sz="1800" kern="1200" dirty="0" smtClean="0">
              <a:latin typeface="Times New Roman" pitchFamily="18" charset="0"/>
              <a:cs typeface="Times New Roman" pitchFamily="18" charset="0"/>
            </a:rPr>
            <a:t>أما الإرشاد فهو الممارسة الفعلية ويمثل الجانب التطبيقي في مجال التوجيه، فهو يلي التوجيه، ويعد المرحلة النهائية لبرنامج التوجيه، ويمارس بشكل فردي أو جماعي حسب حالة المسترشد</a:t>
          </a:r>
        </a:p>
        <a:p>
          <a:pPr lvl="0" algn="just" defTabSz="800100" rtl="1">
            <a:lnSpc>
              <a:spcPct val="90000"/>
            </a:lnSpc>
            <a:spcBef>
              <a:spcPct val="0"/>
            </a:spcBef>
            <a:spcAft>
              <a:spcPct val="35000"/>
            </a:spcAft>
          </a:pPr>
          <a:r>
            <a:rPr lang="ar-SA" sz="1800" kern="1200" dirty="0" smtClean="0">
              <a:solidFill>
                <a:schemeClr val="accent1">
                  <a:lumMod val="50000"/>
                </a:schemeClr>
              </a:solidFill>
              <a:latin typeface="Times New Roman" pitchFamily="18" charset="0"/>
              <a:cs typeface="Times New Roman" pitchFamily="18" charset="0"/>
            </a:rPr>
            <a:t>مثل: ( إرشاد المدخنين، إرشاد المتأخرين دراسياً، إرشاد المضطرين نفسيا، وإرشاد حالات سوء التوافق، والعادات الخاطئة)</a:t>
          </a:r>
          <a:endParaRPr lang="ar-SA" sz="1800" kern="1200" dirty="0">
            <a:solidFill>
              <a:schemeClr val="accent1">
                <a:lumMod val="50000"/>
              </a:schemeClr>
            </a:solidFill>
            <a:latin typeface="Times New Roman" pitchFamily="18" charset="0"/>
            <a:cs typeface="Times New Roman" pitchFamily="18" charset="0"/>
          </a:endParaRPr>
        </a:p>
      </dsp:txBody>
      <dsp:txXfrm>
        <a:off x="1604723" y="3925845"/>
        <a:ext cx="4699466" cy="1806474"/>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3471DD7-B640-4BF9-B97A-5016D6982C98}">
      <dsp:nvSpPr>
        <dsp:cNvPr id="0" name=""/>
        <dsp:cNvSpPr/>
      </dsp:nvSpPr>
      <dsp:spPr>
        <a:xfrm>
          <a:off x="157201" y="1100712"/>
          <a:ext cx="3690635" cy="1153323"/>
        </a:xfrm>
        <a:prstGeom prst="rect">
          <a:avLst/>
        </a:prstGeom>
        <a:solidFill>
          <a:schemeClr val="lt1">
            <a:alpha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81184" tIns="114300" rIns="114300" bIns="114300" numCol="1" spcCol="1270" anchor="ctr" anchorCtr="0">
          <a:noAutofit/>
        </a:bodyPr>
        <a:lstStyle/>
        <a:p>
          <a:pPr lvl="0" algn="ctr" defTabSz="1333500" rtl="1">
            <a:lnSpc>
              <a:spcPct val="90000"/>
            </a:lnSpc>
            <a:spcBef>
              <a:spcPct val="0"/>
            </a:spcBef>
            <a:spcAft>
              <a:spcPct val="35000"/>
            </a:spcAft>
          </a:pPr>
          <a:r>
            <a:rPr lang="ar-SA" sz="3000" kern="1200" smtClean="0">
              <a:latin typeface="Times New Roman" pitchFamily="18" charset="0"/>
              <a:cs typeface="Times New Roman" pitchFamily="18" charset="0"/>
            </a:rPr>
            <a:t>2-</a:t>
          </a:r>
          <a:r>
            <a:rPr lang="ar-SA" sz="3000" kern="1200" smtClean="0">
              <a:solidFill>
                <a:schemeClr val="bg1"/>
              </a:solidFill>
              <a:latin typeface="Times New Roman" pitchFamily="18" charset="0"/>
              <a:cs typeface="Times New Roman" pitchFamily="18" charset="0"/>
            </a:rPr>
            <a:t> سوء استخدام أوقات الفراغ عند الشباب.</a:t>
          </a:r>
          <a:endParaRPr lang="ar-SA" sz="3000" kern="1200" dirty="0" smtClean="0">
            <a:solidFill>
              <a:schemeClr val="bg1"/>
            </a:solidFill>
            <a:latin typeface="Times New Roman" pitchFamily="18" charset="0"/>
            <a:cs typeface="Times New Roman" pitchFamily="18" charset="0"/>
          </a:endParaRPr>
        </a:p>
      </dsp:txBody>
      <dsp:txXfrm>
        <a:off x="157201" y="1100712"/>
        <a:ext cx="3690635" cy="1153323"/>
      </dsp:txXfrm>
    </dsp:sp>
    <dsp:sp modelId="{A71594D4-C8E4-4FFC-920C-941DBC942C90}">
      <dsp:nvSpPr>
        <dsp:cNvPr id="0" name=""/>
        <dsp:cNvSpPr/>
      </dsp:nvSpPr>
      <dsp:spPr>
        <a:xfrm>
          <a:off x="3425" y="934121"/>
          <a:ext cx="807326" cy="1210989"/>
        </a:xfrm>
        <a:prstGeom prst="rect">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643FB80-F95C-4A90-ABE4-3EB6CF2F88B4}">
      <dsp:nvSpPr>
        <dsp:cNvPr id="0" name=""/>
        <dsp:cNvSpPr/>
      </dsp:nvSpPr>
      <dsp:spPr>
        <a:xfrm>
          <a:off x="4226819" y="1100712"/>
          <a:ext cx="3690635" cy="1153323"/>
        </a:xfrm>
        <a:prstGeom prst="rect">
          <a:avLst/>
        </a:prstGeom>
        <a:solidFill>
          <a:schemeClr val="lt1">
            <a:alpha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81184" tIns="114300" rIns="114300" bIns="114300" numCol="1" spcCol="1270" anchor="ctr" anchorCtr="0">
          <a:noAutofit/>
        </a:bodyPr>
        <a:lstStyle/>
        <a:p>
          <a:pPr lvl="0" algn="ctr" defTabSz="1333500" rtl="1">
            <a:lnSpc>
              <a:spcPct val="90000"/>
            </a:lnSpc>
            <a:spcBef>
              <a:spcPct val="0"/>
            </a:spcBef>
            <a:spcAft>
              <a:spcPct val="35000"/>
            </a:spcAft>
          </a:pPr>
          <a:r>
            <a:rPr lang="ar-SA" sz="3000" kern="1200" smtClean="0"/>
            <a:t>1- </a:t>
          </a:r>
          <a:r>
            <a:rPr lang="ar-SA" sz="3000" kern="1200" smtClean="0">
              <a:solidFill>
                <a:schemeClr val="bg1"/>
              </a:solidFill>
              <a:latin typeface="Times New Roman" pitchFamily="18" charset="0"/>
              <a:cs typeface="Times New Roman" pitchFamily="18" charset="0"/>
            </a:rPr>
            <a:t>ضغوطات الحياة في العصر الحاضر.</a:t>
          </a:r>
          <a:endParaRPr lang="ar-SA" sz="3000" kern="1200" dirty="0" smtClean="0">
            <a:solidFill>
              <a:schemeClr val="bg1"/>
            </a:solidFill>
            <a:latin typeface="Times New Roman" pitchFamily="18" charset="0"/>
            <a:cs typeface="Times New Roman" pitchFamily="18" charset="0"/>
          </a:endParaRPr>
        </a:p>
      </dsp:txBody>
      <dsp:txXfrm>
        <a:off x="4226819" y="1100712"/>
        <a:ext cx="3690635" cy="1153323"/>
      </dsp:txXfrm>
    </dsp:sp>
    <dsp:sp modelId="{A18E3DAC-F393-4752-B5AE-366044541831}">
      <dsp:nvSpPr>
        <dsp:cNvPr id="0" name=""/>
        <dsp:cNvSpPr/>
      </dsp:nvSpPr>
      <dsp:spPr>
        <a:xfrm>
          <a:off x="4073043" y="934121"/>
          <a:ext cx="807326" cy="1210989"/>
        </a:xfrm>
        <a:prstGeom prst="rect">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01E2A2F-71DD-40EE-AC2F-D0AEA68ED788}">
      <dsp:nvSpPr>
        <dsp:cNvPr id="0" name=""/>
        <dsp:cNvSpPr/>
      </dsp:nvSpPr>
      <dsp:spPr>
        <a:xfrm>
          <a:off x="157201" y="2552618"/>
          <a:ext cx="3690635" cy="1153323"/>
        </a:xfrm>
        <a:prstGeom prst="rect">
          <a:avLst/>
        </a:prstGeom>
        <a:solidFill>
          <a:schemeClr val="lt1">
            <a:alpha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81184" tIns="114300" rIns="114300" bIns="114300" numCol="1" spcCol="1270" anchor="ctr" anchorCtr="0">
          <a:noAutofit/>
        </a:bodyPr>
        <a:lstStyle/>
        <a:p>
          <a:pPr lvl="0" algn="ctr" defTabSz="1333500" rtl="1">
            <a:lnSpc>
              <a:spcPct val="90000"/>
            </a:lnSpc>
            <a:spcBef>
              <a:spcPct val="0"/>
            </a:spcBef>
            <a:spcAft>
              <a:spcPct val="35000"/>
            </a:spcAft>
          </a:pPr>
          <a:r>
            <a:rPr lang="ar-SA" sz="3000" kern="1200" smtClean="0">
              <a:latin typeface="Times New Roman" pitchFamily="18" charset="0"/>
              <a:cs typeface="Times New Roman" pitchFamily="18" charset="0"/>
            </a:rPr>
            <a:t>4-</a:t>
          </a:r>
          <a:r>
            <a:rPr lang="ar-SA" sz="3000" kern="1200" smtClean="0">
              <a:solidFill>
                <a:schemeClr val="bg1"/>
              </a:solidFill>
              <a:latin typeface="Times New Roman" pitchFamily="18" charset="0"/>
              <a:cs typeface="Times New Roman" pitchFamily="18" charset="0"/>
            </a:rPr>
            <a:t> التقدم العلمي والتكنولوجي.</a:t>
          </a:r>
          <a:endParaRPr lang="ar-SA" sz="3000" kern="1200" dirty="0" smtClean="0">
            <a:solidFill>
              <a:schemeClr val="bg1"/>
            </a:solidFill>
            <a:latin typeface="Times New Roman" pitchFamily="18" charset="0"/>
            <a:cs typeface="Times New Roman" pitchFamily="18" charset="0"/>
          </a:endParaRPr>
        </a:p>
      </dsp:txBody>
      <dsp:txXfrm>
        <a:off x="157201" y="2552618"/>
        <a:ext cx="3690635" cy="1153323"/>
      </dsp:txXfrm>
    </dsp:sp>
    <dsp:sp modelId="{491122FA-F3F1-41A3-B7C6-1CF583730F13}">
      <dsp:nvSpPr>
        <dsp:cNvPr id="0" name=""/>
        <dsp:cNvSpPr/>
      </dsp:nvSpPr>
      <dsp:spPr>
        <a:xfrm>
          <a:off x="3425" y="2386027"/>
          <a:ext cx="807326" cy="1210989"/>
        </a:xfrm>
        <a:prstGeom prst="rect">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12513D8-FD5B-4004-BF6B-C4C6B24A86AC}">
      <dsp:nvSpPr>
        <dsp:cNvPr id="0" name=""/>
        <dsp:cNvSpPr/>
      </dsp:nvSpPr>
      <dsp:spPr>
        <a:xfrm>
          <a:off x="4226819" y="2552618"/>
          <a:ext cx="3690635" cy="1153323"/>
        </a:xfrm>
        <a:prstGeom prst="rect">
          <a:avLst/>
        </a:prstGeom>
        <a:solidFill>
          <a:schemeClr val="lt1">
            <a:alpha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81184" tIns="114300" rIns="114300" bIns="114300" numCol="1" spcCol="1270" anchor="ctr" anchorCtr="0">
          <a:noAutofit/>
        </a:bodyPr>
        <a:lstStyle/>
        <a:p>
          <a:pPr lvl="0" algn="ctr" defTabSz="1333500" rtl="1">
            <a:lnSpc>
              <a:spcPct val="90000"/>
            </a:lnSpc>
            <a:spcBef>
              <a:spcPct val="0"/>
            </a:spcBef>
            <a:spcAft>
              <a:spcPct val="35000"/>
            </a:spcAft>
          </a:pPr>
          <a:r>
            <a:rPr lang="ar-SA" sz="3000" kern="1200" smtClean="0">
              <a:latin typeface="Times New Roman" pitchFamily="18" charset="0"/>
              <a:cs typeface="Times New Roman" pitchFamily="18" charset="0"/>
            </a:rPr>
            <a:t>3-</a:t>
          </a:r>
          <a:r>
            <a:rPr lang="ar-SA" sz="3000" kern="1200" smtClean="0">
              <a:solidFill>
                <a:schemeClr val="bg1"/>
              </a:solidFill>
              <a:latin typeface="Times New Roman" pitchFamily="18" charset="0"/>
              <a:cs typeface="Times New Roman" pitchFamily="18" charset="0"/>
            </a:rPr>
            <a:t> التطور في مجال التعليم. </a:t>
          </a:r>
          <a:endParaRPr lang="ar-SA" sz="3000" kern="1200" dirty="0" smtClean="0">
            <a:solidFill>
              <a:schemeClr val="bg1"/>
            </a:solidFill>
            <a:latin typeface="Times New Roman" pitchFamily="18" charset="0"/>
            <a:cs typeface="Times New Roman" pitchFamily="18" charset="0"/>
          </a:endParaRPr>
        </a:p>
      </dsp:txBody>
      <dsp:txXfrm>
        <a:off x="4226819" y="2552618"/>
        <a:ext cx="3690635" cy="1153323"/>
      </dsp:txXfrm>
    </dsp:sp>
    <dsp:sp modelId="{B4C14076-1175-4027-98C6-F61527173DB9}">
      <dsp:nvSpPr>
        <dsp:cNvPr id="0" name=""/>
        <dsp:cNvSpPr/>
      </dsp:nvSpPr>
      <dsp:spPr>
        <a:xfrm>
          <a:off x="4073043" y="2386027"/>
          <a:ext cx="807326" cy="1210989"/>
        </a:xfrm>
        <a:prstGeom prst="rect">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87FC6DE-670A-448A-9CFF-1A300D97D668}">
      <dsp:nvSpPr>
        <dsp:cNvPr id="0" name=""/>
        <dsp:cNvSpPr/>
      </dsp:nvSpPr>
      <dsp:spPr>
        <a:xfrm>
          <a:off x="2644700" y="1872204"/>
          <a:ext cx="2991518" cy="1728199"/>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rtl="1">
            <a:lnSpc>
              <a:spcPct val="90000"/>
            </a:lnSpc>
            <a:spcBef>
              <a:spcPct val="0"/>
            </a:spcBef>
            <a:spcAft>
              <a:spcPct val="35000"/>
            </a:spcAft>
          </a:pPr>
          <a:r>
            <a:rPr lang="ar-SA" sz="1800" kern="1200" dirty="0" smtClean="0"/>
            <a:t>بتحديد الأسس والمبادئ الأخلاقية التي يجب الالتزام بها أثناء ممارسة عملية التوجيه والإرشاد النفسي ومن اهم هذه الأسس:</a:t>
          </a:r>
          <a:endParaRPr lang="ar-SA" sz="1800" kern="1200" dirty="0"/>
        </a:p>
      </dsp:txBody>
      <dsp:txXfrm>
        <a:off x="2644700" y="1872204"/>
        <a:ext cx="2991518" cy="1728199"/>
      </dsp:txXfrm>
    </dsp:sp>
    <dsp:sp modelId="{A115C0D0-7D34-4CD8-B498-DEF99284D1D4}">
      <dsp:nvSpPr>
        <dsp:cNvPr id="0" name=""/>
        <dsp:cNvSpPr/>
      </dsp:nvSpPr>
      <dsp:spPr>
        <a:xfrm rot="16191133">
          <a:off x="4022472" y="1416976"/>
          <a:ext cx="230429" cy="48872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77900" rtl="1">
            <a:lnSpc>
              <a:spcPct val="90000"/>
            </a:lnSpc>
            <a:spcBef>
              <a:spcPct val="0"/>
            </a:spcBef>
            <a:spcAft>
              <a:spcPct val="35000"/>
            </a:spcAft>
          </a:pPr>
          <a:endParaRPr lang="ar-SA" sz="2200" kern="1200"/>
        </a:p>
      </dsp:txBody>
      <dsp:txXfrm rot="16191133">
        <a:off x="4022472" y="1416976"/>
        <a:ext cx="230429" cy="488727"/>
      </dsp:txXfrm>
    </dsp:sp>
    <dsp:sp modelId="{73068768-744C-4166-B637-B7320A639A81}">
      <dsp:nvSpPr>
        <dsp:cNvPr id="0" name=""/>
        <dsp:cNvSpPr/>
      </dsp:nvSpPr>
      <dsp:spPr>
        <a:xfrm>
          <a:off x="3292444" y="0"/>
          <a:ext cx="1685622" cy="1437435"/>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rtl="1">
            <a:lnSpc>
              <a:spcPct val="90000"/>
            </a:lnSpc>
            <a:spcBef>
              <a:spcPct val="0"/>
            </a:spcBef>
            <a:spcAft>
              <a:spcPct val="35000"/>
            </a:spcAft>
          </a:pPr>
          <a:r>
            <a:rPr lang="ar-SA" sz="1800" kern="1200" dirty="0" smtClean="0"/>
            <a:t>كفاية المرشد العلمية والمهنية </a:t>
          </a:r>
          <a:endParaRPr lang="ar-SA" sz="1800" kern="1200" dirty="0"/>
        </a:p>
      </dsp:txBody>
      <dsp:txXfrm>
        <a:off x="3292444" y="0"/>
        <a:ext cx="1685622" cy="1437435"/>
      </dsp:txXfrm>
    </dsp:sp>
    <dsp:sp modelId="{1C732E0F-477B-4B31-A7B6-88F30216B403}">
      <dsp:nvSpPr>
        <dsp:cNvPr id="0" name=""/>
        <dsp:cNvSpPr/>
      </dsp:nvSpPr>
      <dsp:spPr>
        <a:xfrm rot="19986768">
          <a:off x="5505683" y="1656890"/>
          <a:ext cx="563320" cy="48872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77900" rtl="1">
            <a:lnSpc>
              <a:spcPct val="90000"/>
            </a:lnSpc>
            <a:spcBef>
              <a:spcPct val="0"/>
            </a:spcBef>
            <a:spcAft>
              <a:spcPct val="35000"/>
            </a:spcAft>
          </a:pPr>
          <a:endParaRPr lang="ar-SA" sz="2200" kern="1200"/>
        </a:p>
      </dsp:txBody>
      <dsp:txXfrm rot="19986768">
        <a:off x="5505683" y="1656890"/>
        <a:ext cx="563320" cy="488727"/>
      </dsp:txXfrm>
    </dsp:sp>
    <dsp:sp modelId="{2CD0C109-DCC1-456A-A2A7-1767651900D1}">
      <dsp:nvSpPr>
        <dsp:cNvPr id="0" name=""/>
        <dsp:cNvSpPr/>
      </dsp:nvSpPr>
      <dsp:spPr>
        <a:xfrm>
          <a:off x="6264698" y="576070"/>
          <a:ext cx="1437435" cy="1437435"/>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rtl="1">
            <a:lnSpc>
              <a:spcPct val="90000"/>
            </a:lnSpc>
            <a:spcBef>
              <a:spcPct val="0"/>
            </a:spcBef>
            <a:spcAft>
              <a:spcPct val="35000"/>
            </a:spcAft>
          </a:pPr>
          <a:r>
            <a:rPr lang="ar-SA" sz="1800" kern="1200" dirty="0" smtClean="0"/>
            <a:t>الترخيص</a:t>
          </a:r>
          <a:r>
            <a:rPr lang="ar-SA" sz="1600" kern="1200" dirty="0" smtClean="0"/>
            <a:t> </a:t>
          </a:r>
          <a:endParaRPr lang="ar-SA" sz="1600" kern="1200" dirty="0"/>
        </a:p>
      </dsp:txBody>
      <dsp:txXfrm>
        <a:off x="6264698" y="576070"/>
        <a:ext cx="1437435" cy="1437435"/>
      </dsp:txXfrm>
    </dsp:sp>
    <dsp:sp modelId="{DB83C5DC-7DF2-46B0-BEE8-4D45398911AA}">
      <dsp:nvSpPr>
        <dsp:cNvPr id="0" name=""/>
        <dsp:cNvSpPr/>
      </dsp:nvSpPr>
      <dsp:spPr>
        <a:xfrm rot="1656036">
          <a:off x="5359772" y="3222092"/>
          <a:ext cx="354610" cy="48872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77900" rtl="1">
            <a:lnSpc>
              <a:spcPct val="90000"/>
            </a:lnSpc>
            <a:spcBef>
              <a:spcPct val="0"/>
            </a:spcBef>
            <a:spcAft>
              <a:spcPct val="35000"/>
            </a:spcAft>
          </a:pPr>
          <a:endParaRPr lang="ar-SA" sz="2200" kern="1200"/>
        </a:p>
      </dsp:txBody>
      <dsp:txXfrm rot="1656036">
        <a:off x="5359772" y="3222092"/>
        <a:ext cx="354610" cy="488727"/>
      </dsp:txXfrm>
    </dsp:sp>
    <dsp:sp modelId="{28C07ACC-F803-45DC-BB21-2C20CB7BDBAF}">
      <dsp:nvSpPr>
        <dsp:cNvPr id="0" name=""/>
        <dsp:cNvSpPr/>
      </dsp:nvSpPr>
      <dsp:spPr>
        <a:xfrm>
          <a:off x="5760647" y="3240367"/>
          <a:ext cx="1437435" cy="1437435"/>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rtl="1">
            <a:lnSpc>
              <a:spcPct val="90000"/>
            </a:lnSpc>
            <a:spcBef>
              <a:spcPct val="0"/>
            </a:spcBef>
            <a:spcAft>
              <a:spcPct val="35000"/>
            </a:spcAft>
          </a:pPr>
          <a:r>
            <a:rPr lang="ar-SA" sz="1800" kern="1200" dirty="0" smtClean="0"/>
            <a:t>المحافظة على سرية المعلومات </a:t>
          </a:r>
          <a:endParaRPr lang="ar-SA" sz="1800" kern="1200" dirty="0"/>
        </a:p>
      </dsp:txBody>
      <dsp:txXfrm>
        <a:off x="5760647" y="3240367"/>
        <a:ext cx="1437435" cy="1437435"/>
      </dsp:txXfrm>
    </dsp:sp>
    <dsp:sp modelId="{37B70705-333F-4A94-B69B-5D7D49AD7A6F}">
      <dsp:nvSpPr>
        <dsp:cNvPr id="0" name=""/>
        <dsp:cNvSpPr/>
      </dsp:nvSpPr>
      <dsp:spPr>
        <a:xfrm rot="5463738">
          <a:off x="4005991" y="3565619"/>
          <a:ext cx="229118" cy="48872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77900" rtl="1">
            <a:lnSpc>
              <a:spcPct val="90000"/>
            </a:lnSpc>
            <a:spcBef>
              <a:spcPct val="0"/>
            </a:spcBef>
            <a:spcAft>
              <a:spcPct val="35000"/>
            </a:spcAft>
          </a:pPr>
          <a:endParaRPr lang="ar-SA" sz="2200" kern="1200"/>
        </a:p>
      </dsp:txBody>
      <dsp:txXfrm rot="5463738">
        <a:off x="4005991" y="3565619"/>
        <a:ext cx="229118" cy="488727"/>
      </dsp:txXfrm>
    </dsp:sp>
    <dsp:sp modelId="{A005E8F4-110D-4813-9A29-247F67D482BB}">
      <dsp:nvSpPr>
        <dsp:cNvPr id="0" name=""/>
        <dsp:cNvSpPr/>
      </dsp:nvSpPr>
      <dsp:spPr>
        <a:xfrm>
          <a:off x="3384381" y="4032455"/>
          <a:ext cx="1437435" cy="1437435"/>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rtl="1">
            <a:lnSpc>
              <a:spcPct val="90000"/>
            </a:lnSpc>
            <a:spcBef>
              <a:spcPct val="0"/>
            </a:spcBef>
            <a:spcAft>
              <a:spcPct val="35000"/>
            </a:spcAft>
          </a:pPr>
          <a:r>
            <a:rPr lang="ar-SA" sz="1800" kern="1200" dirty="0" smtClean="0"/>
            <a:t>العلاقة المهنية بين المرشد والمسترشد </a:t>
          </a:r>
          <a:endParaRPr lang="ar-SA" sz="1800" kern="1200" dirty="0"/>
        </a:p>
      </dsp:txBody>
      <dsp:txXfrm>
        <a:off x="3384381" y="4032455"/>
        <a:ext cx="1437435" cy="1437435"/>
      </dsp:txXfrm>
    </dsp:sp>
    <dsp:sp modelId="{4F680D6C-8030-4403-8347-F05D175DAEC7}">
      <dsp:nvSpPr>
        <dsp:cNvPr id="0" name=""/>
        <dsp:cNvSpPr/>
      </dsp:nvSpPr>
      <dsp:spPr>
        <a:xfrm rot="9063594">
          <a:off x="2561931" y="3258940"/>
          <a:ext cx="382809" cy="48872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77900" rtl="1">
            <a:lnSpc>
              <a:spcPct val="90000"/>
            </a:lnSpc>
            <a:spcBef>
              <a:spcPct val="0"/>
            </a:spcBef>
            <a:spcAft>
              <a:spcPct val="35000"/>
            </a:spcAft>
          </a:pPr>
          <a:endParaRPr lang="ar-SA" sz="2200" kern="1200"/>
        </a:p>
      </dsp:txBody>
      <dsp:txXfrm rot="9063594">
        <a:off x="2561931" y="3258940"/>
        <a:ext cx="382809" cy="488727"/>
      </dsp:txXfrm>
    </dsp:sp>
    <dsp:sp modelId="{A5971549-5716-4FB5-A2E3-072A039B5EE2}">
      <dsp:nvSpPr>
        <dsp:cNvPr id="0" name=""/>
        <dsp:cNvSpPr/>
      </dsp:nvSpPr>
      <dsp:spPr>
        <a:xfrm>
          <a:off x="1080125" y="3312367"/>
          <a:ext cx="1437435" cy="1437435"/>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rtl="1">
            <a:lnSpc>
              <a:spcPct val="90000"/>
            </a:lnSpc>
            <a:spcBef>
              <a:spcPct val="0"/>
            </a:spcBef>
            <a:spcAft>
              <a:spcPct val="35000"/>
            </a:spcAft>
          </a:pPr>
          <a:r>
            <a:rPr lang="ar-SA" sz="1800" kern="1200" dirty="0" smtClean="0"/>
            <a:t>العمل كفريق (مؤتمر الحالة) </a:t>
          </a:r>
          <a:endParaRPr lang="ar-SA" sz="1800" kern="1200" dirty="0"/>
        </a:p>
      </dsp:txBody>
      <dsp:txXfrm>
        <a:off x="1080125" y="3312367"/>
        <a:ext cx="1437435" cy="1437435"/>
      </dsp:txXfrm>
    </dsp:sp>
    <dsp:sp modelId="{A8CCE788-2319-4DEA-82A0-67B0F8BB5C32}">
      <dsp:nvSpPr>
        <dsp:cNvPr id="0" name=""/>
        <dsp:cNvSpPr/>
      </dsp:nvSpPr>
      <dsp:spPr>
        <a:xfrm rot="12502026">
          <a:off x="2619685" y="1759322"/>
          <a:ext cx="327930" cy="48872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77900" rtl="1">
            <a:lnSpc>
              <a:spcPct val="90000"/>
            </a:lnSpc>
            <a:spcBef>
              <a:spcPct val="0"/>
            </a:spcBef>
            <a:spcAft>
              <a:spcPct val="35000"/>
            </a:spcAft>
          </a:pPr>
          <a:endParaRPr lang="ar-SA" sz="2200" kern="1200"/>
        </a:p>
      </dsp:txBody>
      <dsp:txXfrm rot="12502026">
        <a:off x="2619685" y="1759322"/>
        <a:ext cx="327930" cy="488727"/>
      </dsp:txXfrm>
    </dsp:sp>
    <dsp:sp modelId="{B1E0BCC2-601D-4178-85AB-B7799F89D504}">
      <dsp:nvSpPr>
        <dsp:cNvPr id="0" name=""/>
        <dsp:cNvSpPr/>
      </dsp:nvSpPr>
      <dsp:spPr>
        <a:xfrm>
          <a:off x="1152131" y="792095"/>
          <a:ext cx="1437435" cy="1437435"/>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rtl="1">
            <a:lnSpc>
              <a:spcPct val="90000"/>
            </a:lnSpc>
            <a:spcBef>
              <a:spcPct val="0"/>
            </a:spcBef>
            <a:spcAft>
              <a:spcPct val="35000"/>
            </a:spcAft>
          </a:pPr>
          <a:r>
            <a:rPr lang="ar-SA" sz="1800" kern="1200" dirty="0" smtClean="0"/>
            <a:t>إحالة المسترشد </a:t>
          </a:r>
          <a:endParaRPr lang="ar-SA" sz="1800" kern="1200" dirty="0"/>
        </a:p>
      </dsp:txBody>
      <dsp:txXfrm>
        <a:off x="1152131" y="792095"/>
        <a:ext cx="1437435" cy="1437435"/>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8/layout/VerticalAccentList">
  <dgm:title val=""/>
  <dgm:desc val=""/>
  <dgm:catLst>
    <dgm:cat type="list" pri="16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dgm:chPref/>
      <dgm:dir/>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constrLst>
      <dgm:constr type="primFontSz" for="des" forName="parenttext" refType="primFontSz" refFor="des" refForName="childtext" op="gte"/>
      <dgm:constr type="w" for="ch" forName="composite" refType="w"/>
      <dgm:constr type="h" for="ch" forName="composite" refType="h"/>
      <dgm:constr type="w" for="ch" forName="parallelogramComposite" refType="w"/>
      <dgm:constr type="h" for="ch" forName="parallelogramComposite" refType="h"/>
      <dgm:constr type="w" for="ch" forName="parenttextcomposite" refType="w" fact="0.9"/>
      <dgm:constr type="h" for="ch" forName="parenttextcomposite" refType="h" fact="0.6"/>
      <dgm:constr type="h" for="ch" forName="sibTrans" refType="h" refFor="ch" refForName="composite" op="equ" fact="0.02"/>
      <dgm:constr type="h" for="ch" forName="sibTrans" op="equ"/>
    </dgm:constrLst>
    <dgm:forEach name="nodesForEach" axis="ch" ptType="node">
      <dgm:layoutNode name="parenttextcomposite">
        <dgm:alg type="composite">
          <dgm:param type="ar" val="11"/>
        </dgm:alg>
        <dgm:shape xmlns:r="http://schemas.openxmlformats.org/officeDocument/2006/relationships" r:blip="">
          <dgm:adjLst/>
        </dgm:shape>
        <dgm:constrLst>
          <dgm:constr type="h" for="ch" forName="parenttext" refType="h"/>
          <dgm:constr type="w" for="ch" forName="parenttext" refType="w"/>
        </dgm:constrLst>
        <dgm:layoutNode name="parenttext" styleLbl="revTx">
          <dgm:varLst>
            <dgm:chMax/>
            <dgm:chPref val="2"/>
            <dgm:bulletEnabled val="1"/>
          </dgm:varLst>
          <dgm:choose name="Name4">
            <dgm:if name="Name5" func="var" arg="dir" op="equ" val="norm">
              <dgm:alg type="tx">
                <dgm:param type="parTxLTRAlign" val="l"/>
                <dgm:param type="txAnchorVert" val="b"/>
              </dgm:alg>
            </dgm:if>
            <dgm:else name="Name6">
              <dgm:alg type="tx">
                <dgm:param type="parTxLTRAlign" val="r"/>
                <dgm:param type="txAnchorVert" val="b"/>
              </dgm:alg>
            </dgm:else>
          </dgm:choose>
          <dgm:shape xmlns:r="http://schemas.openxmlformats.org/officeDocument/2006/relationships" type="rect"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choose name="Name7">
        <dgm:if name="Name8" axis="ch" ptType="node" func="cnt" op="gte" val="1">
          <dgm:layoutNode name="composite">
            <dgm:alg type="composite">
              <dgm:param type="ar" val="6"/>
            </dgm:alg>
            <dgm:shape xmlns:r="http://schemas.openxmlformats.org/officeDocument/2006/relationships" r:blip="">
              <dgm:adjLst/>
            </dgm:shape>
            <dgm:choose name="Name9">
              <dgm:if name="Name10" func="var" arg="dir" op="equ" val="norm">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301"/>
                  <dgm:constr type="t" for="ch" forName="childtext" refType="h" fact="0.1"/>
                  <dgm:constr type="w" for="ch" forName="childtext" refType="w" fact="0.9117"/>
                  <dgm:constr type="h" for="ch" forName="childtext" refType="h" fact="0.8"/>
                </dgm:constrLst>
              </dgm:if>
              <dgm:else name="Name11">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883"/>
                  <dgm:constr type="t" for="ch" forName="childtext" refType="h" fact="0.1"/>
                  <dgm:constr type="w" for="ch" forName="childtext" refType="w" fact="0.9117"/>
                  <dgm:constr type="h" for="ch" forName="childtext" refType="h" fact="0.8"/>
                </dgm:constrLst>
              </dgm:else>
            </dgm:choose>
            <dgm:ruleLst/>
            <dgm:layoutNode name="chevron1" styleLbl="alignNode1">
              <dgm:alg type="sp"/>
              <dgm:choose name="Name12">
                <dgm:if name="Name13" func="var" arg="dir" op="equ" val="norm">
                  <dgm:shape xmlns:r="http://schemas.openxmlformats.org/officeDocument/2006/relationships" type="chevron" r:blip="">
                    <dgm:adjLst>
                      <dgm:adj idx="1" val="0.7061"/>
                    </dgm:adjLst>
                  </dgm:shape>
                </dgm:if>
                <dgm:else name="Name14">
                  <dgm:shape xmlns:r="http://schemas.openxmlformats.org/officeDocument/2006/relationships" rot="180" type="chevron" r:blip="">
                    <dgm:adjLst>
                      <dgm:adj idx="1" val="0.7061"/>
                    </dgm:adjLst>
                  </dgm:shape>
                </dgm:else>
              </dgm:choose>
              <dgm:presOf/>
            </dgm:layoutNode>
            <dgm:layoutNode name="chevron2" styleLbl="alignNode1">
              <dgm:alg type="sp"/>
              <dgm:choose name="Name15">
                <dgm:if name="Name16" func="var" arg="dir" op="equ" val="norm">
                  <dgm:shape xmlns:r="http://schemas.openxmlformats.org/officeDocument/2006/relationships" type="chevron" r:blip="">
                    <dgm:adjLst>
                      <dgm:adj idx="1" val="0.7061"/>
                    </dgm:adjLst>
                  </dgm:shape>
                </dgm:if>
                <dgm:else name="Name17">
                  <dgm:shape xmlns:r="http://schemas.openxmlformats.org/officeDocument/2006/relationships" rot="180" type="chevron" r:blip="">
                    <dgm:adjLst>
                      <dgm:adj idx="1" val="0.7061"/>
                    </dgm:adjLst>
                  </dgm:shape>
                </dgm:else>
              </dgm:choose>
              <dgm:presOf/>
            </dgm:layoutNode>
            <dgm:layoutNode name="chevron3" styleLbl="alignNode1">
              <dgm:alg type="sp"/>
              <dgm:choose name="Name18">
                <dgm:if name="Name19" func="var" arg="dir" op="equ" val="norm">
                  <dgm:shape xmlns:r="http://schemas.openxmlformats.org/officeDocument/2006/relationships" type="chevron" r:blip="">
                    <dgm:adjLst>
                      <dgm:adj idx="1" val="0.7061"/>
                    </dgm:adjLst>
                  </dgm:shape>
                </dgm:if>
                <dgm:else name="Name20">
                  <dgm:shape xmlns:r="http://schemas.openxmlformats.org/officeDocument/2006/relationships" rot="180" type="chevron" r:blip="">
                    <dgm:adjLst>
                      <dgm:adj idx="1" val="0.7061"/>
                    </dgm:adjLst>
                  </dgm:shape>
                </dgm:else>
              </dgm:choose>
              <dgm:presOf/>
            </dgm:layoutNode>
            <dgm:layoutNode name="chevron4" styleLbl="alignNode1">
              <dgm:alg type="sp"/>
              <dgm:choose name="Name21">
                <dgm:if name="Name22" func="var" arg="dir" op="equ" val="norm">
                  <dgm:shape xmlns:r="http://schemas.openxmlformats.org/officeDocument/2006/relationships" type="chevron" r:blip="">
                    <dgm:adjLst>
                      <dgm:adj idx="1" val="0.7061"/>
                    </dgm:adjLst>
                  </dgm:shape>
                </dgm:if>
                <dgm:else name="Name23">
                  <dgm:shape xmlns:r="http://schemas.openxmlformats.org/officeDocument/2006/relationships" rot="180" type="chevron" r:blip="">
                    <dgm:adjLst>
                      <dgm:adj idx="1" val="0.7061"/>
                    </dgm:adjLst>
                  </dgm:shape>
                </dgm:else>
              </dgm:choose>
              <dgm:presOf/>
            </dgm:layoutNode>
            <dgm:layoutNode name="chevron5" styleLbl="alignNode1">
              <dgm:alg type="sp"/>
              <dgm:choose name="Name24">
                <dgm:if name="Name25" func="var" arg="dir" op="equ" val="norm">
                  <dgm:shape xmlns:r="http://schemas.openxmlformats.org/officeDocument/2006/relationships" type="chevron" r:blip="">
                    <dgm:adjLst>
                      <dgm:adj idx="1" val="0.7061"/>
                    </dgm:adjLst>
                  </dgm:shape>
                </dgm:if>
                <dgm:else name="Name26">
                  <dgm:shape xmlns:r="http://schemas.openxmlformats.org/officeDocument/2006/relationships" rot="180" type="chevron" r:blip="">
                    <dgm:adjLst>
                      <dgm:adj idx="1" val="0.7061"/>
                    </dgm:adjLst>
                  </dgm:shape>
                </dgm:else>
              </dgm:choose>
              <dgm:presOf/>
            </dgm:layoutNode>
            <dgm:layoutNode name="chevron6" styleLbl="alignNode1">
              <dgm:alg type="sp"/>
              <dgm:choose name="Name27">
                <dgm:if name="Name28" func="var" arg="dir" op="equ" val="norm">
                  <dgm:shape xmlns:r="http://schemas.openxmlformats.org/officeDocument/2006/relationships" type="chevron" r:blip="">
                    <dgm:adjLst>
                      <dgm:adj idx="1" val="0.7061"/>
                    </dgm:adjLst>
                  </dgm:shape>
                </dgm:if>
                <dgm:else name="Name29">
                  <dgm:shape xmlns:r="http://schemas.openxmlformats.org/officeDocument/2006/relationships" rot="180" type="chevron" r:blip="">
                    <dgm:adjLst>
                      <dgm:adj idx="1" val="0.7061"/>
                    </dgm:adjLst>
                  </dgm:shape>
                </dgm:else>
              </dgm:choose>
              <dgm:presOf/>
            </dgm:layoutNode>
            <dgm:layoutNode name="chevron7" styleLbl="alignNode1">
              <dgm:alg type="sp"/>
              <dgm:choose name="Name30">
                <dgm:if name="Name31" func="var" arg="dir" op="equ" val="norm">
                  <dgm:shape xmlns:r="http://schemas.openxmlformats.org/officeDocument/2006/relationships" type="chevron" r:blip="">
                    <dgm:adjLst>
                      <dgm:adj idx="1" val="0.7061"/>
                    </dgm:adjLst>
                  </dgm:shape>
                </dgm:if>
                <dgm:else name="Name32">
                  <dgm:shape xmlns:r="http://schemas.openxmlformats.org/officeDocument/2006/relationships" rot="180" type="chevron" r:blip="">
                    <dgm:adjLst>
                      <dgm:adj idx="1" val="0.7061"/>
                    </dgm:adjLst>
                  </dgm:shape>
                </dgm:else>
              </dgm:choose>
              <dgm:presOf/>
            </dgm:layoutNode>
            <dgm:layoutNode name="childtext" styleLbl="solidFgAcc1">
              <dgm:varLst>
                <dgm:chMax/>
                <dgm:chPref val="0"/>
                <dgm:bulletEnabled val="1"/>
              </dgm:varLst>
              <dgm:choose name="Name33">
                <dgm:if name="Name34" func="var" arg="dir" op="equ" val="norm">
                  <dgm:alg type="tx">
                    <dgm:param type="parTxLTRAlign" val="l"/>
                    <dgm:param type="txAnchorVertCh" val="t"/>
                  </dgm:alg>
                </dgm:if>
                <dgm:else name="Name35">
                  <dgm:alg type="tx">
                    <dgm:param type="parTxLTRAlign" val="r"/>
                    <dgm:param type="shpTxLTRAlignCh" val="r"/>
                    <dgm:param type="txAnchorVertCh" val="t"/>
                  </dgm:alg>
                </dgm:else>
              </dgm:choose>
              <dgm:shape xmlns:r="http://schemas.openxmlformats.org/officeDocument/2006/relationships" type="rect" r:blip="">
                <dgm:adjLst/>
              </dgm:shape>
              <dgm:presOf axis="des"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if>
        <dgm:else name="Name36">
          <dgm:layoutNode name="parallelogramComposite">
            <dgm:alg type="composite">
              <dgm:param type="ar" val="50"/>
            </dgm:alg>
            <dgm:shape xmlns:r="http://schemas.openxmlformats.org/officeDocument/2006/relationships" r:blip="">
              <dgm:adjLst/>
            </dgm:shape>
            <dgm:constrLst>
              <dgm:constr type="l" for="ch" forName="parallelogram1" refType="w" fact="0"/>
              <dgm:constr type="t" for="ch" forName="parallelogram1" refType="h" fact="0"/>
              <dgm:constr type="w" for="ch" forName="parallelogram1" refType="w" fact="0.12"/>
              <dgm:constr type="h" for="ch" forName="parallelogram1" refType="h"/>
              <dgm:constr type="l" for="ch" forName="parallelogram2" refType="w" fact="0.127"/>
              <dgm:constr type="t" for="ch" forName="parallelogram2" refType="h" fact="0"/>
              <dgm:constr type="w" for="ch" forName="parallelogram2" refType="w" fact="0.12"/>
              <dgm:constr type="h" for="ch" forName="parallelogram2" refType="h"/>
              <dgm:constr type="l" for="ch" forName="parallelogram3" refType="w" fact="0.254"/>
              <dgm:constr type="t" for="ch" forName="parallelogram3" refType="h" fact="0"/>
              <dgm:constr type="w" for="ch" forName="parallelogram3" refType="w" fact="0.12"/>
              <dgm:constr type="h" for="ch" forName="parallelogram3" refType="h"/>
              <dgm:constr type="l" for="ch" forName="parallelogram4" refType="w" fact="0.381"/>
              <dgm:constr type="t" for="ch" forName="parallelogram4" refType="h" fact="0"/>
              <dgm:constr type="w" for="ch" forName="parallelogram4" refType="w" fact="0.12"/>
              <dgm:constr type="h" for="ch" forName="parallelogram4" refType="h"/>
              <dgm:constr type="l" for="ch" forName="parallelogram5" refType="w" fact="0.508"/>
              <dgm:constr type="t" for="ch" forName="parallelogram5" refType="h" fact="0"/>
              <dgm:constr type="w" for="ch" forName="parallelogram5" refType="w" fact="0.12"/>
              <dgm:constr type="h" for="ch" forName="parallelogram5" refType="h"/>
              <dgm:constr type="l" for="ch" forName="parallelogram6" refType="w" fact="0.635"/>
              <dgm:constr type="t" for="ch" forName="parallelogram6" refType="h" fact="0"/>
              <dgm:constr type="w" for="ch" forName="parallelogram6" refType="w" fact="0.12"/>
              <dgm:constr type="h" for="ch" forName="parallelogram6" refType="h"/>
              <dgm:constr type="l" for="ch" forName="parallelogram7" refType="w" fact="0.762"/>
              <dgm:constr type="t" for="ch" forName="parallelogram7" refType="h" fact="0"/>
              <dgm:constr type="w" for="ch" forName="parallelogram7" refType="w" fact="0.12"/>
              <dgm:constr type="h" for="ch" forName="parallelogram7" refType="h"/>
            </dgm:constrLst>
            <dgm:ruleLst/>
            <dgm:layoutNode name="parallelogram1" styleLbl="alignNode1">
              <dgm:alg type="sp"/>
              <dgm:shape xmlns:r="http://schemas.openxmlformats.org/officeDocument/2006/relationships" type="parallelogram" r:blip="">
                <dgm:adjLst>
                  <dgm:adj idx="1" val="1.4084"/>
                </dgm:adjLst>
              </dgm:shape>
              <dgm:presOf/>
            </dgm:layoutNode>
            <dgm:layoutNode name="parallelogram2" styleLbl="alignNode1">
              <dgm:alg type="sp"/>
              <dgm:shape xmlns:r="http://schemas.openxmlformats.org/officeDocument/2006/relationships" type="parallelogram" r:blip="">
                <dgm:adjLst>
                  <dgm:adj idx="1" val="1.4084"/>
                </dgm:adjLst>
              </dgm:shape>
              <dgm:presOf/>
            </dgm:layoutNode>
            <dgm:layoutNode name="parallelogram3" styleLbl="alignNode1">
              <dgm:alg type="sp"/>
              <dgm:shape xmlns:r="http://schemas.openxmlformats.org/officeDocument/2006/relationships" type="parallelogram" r:blip="">
                <dgm:adjLst>
                  <dgm:adj idx="1" val="1.4084"/>
                </dgm:adjLst>
              </dgm:shape>
              <dgm:presOf/>
            </dgm:layoutNode>
            <dgm:layoutNode name="parallelogram4" styleLbl="alignNode1">
              <dgm:alg type="sp"/>
              <dgm:shape xmlns:r="http://schemas.openxmlformats.org/officeDocument/2006/relationships" type="parallelogram" r:blip="">
                <dgm:adjLst>
                  <dgm:adj idx="1" val="1.4084"/>
                </dgm:adjLst>
              </dgm:shape>
              <dgm:presOf/>
            </dgm:layoutNode>
            <dgm:layoutNode name="parallelogram5" styleLbl="alignNode1">
              <dgm:alg type="sp"/>
              <dgm:shape xmlns:r="http://schemas.openxmlformats.org/officeDocument/2006/relationships" type="parallelogram" r:blip="">
                <dgm:adjLst>
                  <dgm:adj idx="1" val="1.4084"/>
                </dgm:adjLst>
              </dgm:shape>
              <dgm:presOf/>
            </dgm:layoutNode>
            <dgm:layoutNode name="parallelogram6" styleLbl="alignNode1">
              <dgm:alg type="sp"/>
              <dgm:shape xmlns:r="http://schemas.openxmlformats.org/officeDocument/2006/relationships" type="parallelogram" r:blip="">
                <dgm:adjLst>
                  <dgm:adj idx="1" val="1.4084"/>
                </dgm:adjLst>
              </dgm:shape>
              <dgm:presOf/>
            </dgm:layoutNode>
            <dgm:layoutNode name="parallelogram7" styleLbl="alignNode1">
              <dgm:alg type="sp"/>
              <dgm:shape xmlns:r="http://schemas.openxmlformats.org/officeDocument/2006/relationships" type="parallelogram" r:blip="">
                <dgm:adjLst>
                  <dgm:adj idx="1" val="1.4084"/>
                </dgm:adjLst>
              </dgm:shape>
              <dgm:presOf/>
            </dgm:layoutNode>
          </dgm:layoutNode>
        </dgm:else>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VerticalAccentList">
  <dgm:title val=""/>
  <dgm:desc val=""/>
  <dgm:catLst>
    <dgm:cat type="list" pri="16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dgm:chPref/>
      <dgm:dir/>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constrLst>
      <dgm:constr type="primFontSz" for="des" forName="parenttext" refType="primFontSz" refFor="des" refForName="childtext" op="gte"/>
      <dgm:constr type="w" for="ch" forName="composite" refType="w"/>
      <dgm:constr type="h" for="ch" forName="composite" refType="h"/>
      <dgm:constr type="w" for="ch" forName="parallelogramComposite" refType="w"/>
      <dgm:constr type="h" for="ch" forName="parallelogramComposite" refType="h"/>
      <dgm:constr type="w" for="ch" forName="parenttextcomposite" refType="w" fact="0.9"/>
      <dgm:constr type="h" for="ch" forName="parenttextcomposite" refType="h" fact="0.6"/>
      <dgm:constr type="h" for="ch" forName="sibTrans" refType="h" refFor="ch" refForName="composite" op="equ" fact="0.02"/>
      <dgm:constr type="h" for="ch" forName="sibTrans" op="equ"/>
    </dgm:constrLst>
    <dgm:forEach name="nodesForEach" axis="ch" ptType="node">
      <dgm:layoutNode name="parenttextcomposite">
        <dgm:alg type="composite">
          <dgm:param type="ar" val="11"/>
        </dgm:alg>
        <dgm:shape xmlns:r="http://schemas.openxmlformats.org/officeDocument/2006/relationships" r:blip="">
          <dgm:adjLst/>
        </dgm:shape>
        <dgm:constrLst>
          <dgm:constr type="h" for="ch" forName="parenttext" refType="h"/>
          <dgm:constr type="w" for="ch" forName="parenttext" refType="w"/>
        </dgm:constrLst>
        <dgm:layoutNode name="parenttext" styleLbl="revTx">
          <dgm:varLst>
            <dgm:chMax/>
            <dgm:chPref val="2"/>
            <dgm:bulletEnabled val="1"/>
          </dgm:varLst>
          <dgm:choose name="Name4">
            <dgm:if name="Name5" func="var" arg="dir" op="equ" val="norm">
              <dgm:alg type="tx">
                <dgm:param type="parTxLTRAlign" val="l"/>
                <dgm:param type="txAnchorVert" val="b"/>
              </dgm:alg>
            </dgm:if>
            <dgm:else name="Name6">
              <dgm:alg type="tx">
                <dgm:param type="parTxLTRAlign" val="r"/>
                <dgm:param type="txAnchorVert" val="b"/>
              </dgm:alg>
            </dgm:else>
          </dgm:choose>
          <dgm:shape xmlns:r="http://schemas.openxmlformats.org/officeDocument/2006/relationships" type="rect"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choose name="Name7">
        <dgm:if name="Name8" axis="ch" ptType="node" func="cnt" op="gte" val="1">
          <dgm:layoutNode name="composite">
            <dgm:alg type="composite">
              <dgm:param type="ar" val="6"/>
            </dgm:alg>
            <dgm:shape xmlns:r="http://schemas.openxmlformats.org/officeDocument/2006/relationships" r:blip="">
              <dgm:adjLst/>
            </dgm:shape>
            <dgm:choose name="Name9">
              <dgm:if name="Name10" func="var" arg="dir" op="equ" val="norm">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301"/>
                  <dgm:constr type="t" for="ch" forName="childtext" refType="h" fact="0.1"/>
                  <dgm:constr type="w" for="ch" forName="childtext" refType="w" fact="0.9117"/>
                  <dgm:constr type="h" for="ch" forName="childtext" refType="h" fact="0.8"/>
                </dgm:constrLst>
              </dgm:if>
              <dgm:else name="Name11">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883"/>
                  <dgm:constr type="t" for="ch" forName="childtext" refType="h" fact="0.1"/>
                  <dgm:constr type="w" for="ch" forName="childtext" refType="w" fact="0.9117"/>
                  <dgm:constr type="h" for="ch" forName="childtext" refType="h" fact="0.8"/>
                </dgm:constrLst>
              </dgm:else>
            </dgm:choose>
            <dgm:ruleLst/>
            <dgm:layoutNode name="chevron1" styleLbl="alignNode1">
              <dgm:alg type="sp"/>
              <dgm:choose name="Name12">
                <dgm:if name="Name13" func="var" arg="dir" op="equ" val="norm">
                  <dgm:shape xmlns:r="http://schemas.openxmlformats.org/officeDocument/2006/relationships" type="chevron" r:blip="">
                    <dgm:adjLst>
                      <dgm:adj idx="1" val="0.7061"/>
                    </dgm:adjLst>
                  </dgm:shape>
                </dgm:if>
                <dgm:else name="Name14">
                  <dgm:shape xmlns:r="http://schemas.openxmlformats.org/officeDocument/2006/relationships" rot="180" type="chevron" r:blip="">
                    <dgm:adjLst>
                      <dgm:adj idx="1" val="0.7061"/>
                    </dgm:adjLst>
                  </dgm:shape>
                </dgm:else>
              </dgm:choose>
              <dgm:presOf/>
            </dgm:layoutNode>
            <dgm:layoutNode name="chevron2" styleLbl="alignNode1">
              <dgm:alg type="sp"/>
              <dgm:choose name="Name15">
                <dgm:if name="Name16" func="var" arg="dir" op="equ" val="norm">
                  <dgm:shape xmlns:r="http://schemas.openxmlformats.org/officeDocument/2006/relationships" type="chevron" r:blip="">
                    <dgm:adjLst>
                      <dgm:adj idx="1" val="0.7061"/>
                    </dgm:adjLst>
                  </dgm:shape>
                </dgm:if>
                <dgm:else name="Name17">
                  <dgm:shape xmlns:r="http://schemas.openxmlformats.org/officeDocument/2006/relationships" rot="180" type="chevron" r:blip="">
                    <dgm:adjLst>
                      <dgm:adj idx="1" val="0.7061"/>
                    </dgm:adjLst>
                  </dgm:shape>
                </dgm:else>
              </dgm:choose>
              <dgm:presOf/>
            </dgm:layoutNode>
            <dgm:layoutNode name="chevron3" styleLbl="alignNode1">
              <dgm:alg type="sp"/>
              <dgm:choose name="Name18">
                <dgm:if name="Name19" func="var" arg="dir" op="equ" val="norm">
                  <dgm:shape xmlns:r="http://schemas.openxmlformats.org/officeDocument/2006/relationships" type="chevron" r:blip="">
                    <dgm:adjLst>
                      <dgm:adj idx="1" val="0.7061"/>
                    </dgm:adjLst>
                  </dgm:shape>
                </dgm:if>
                <dgm:else name="Name20">
                  <dgm:shape xmlns:r="http://schemas.openxmlformats.org/officeDocument/2006/relationships" rot="180" type="chevron" r:blip="">
                    <dgm:adjLst>
                      <dgm:adj idx="1" val="0.7061"/>
                    </dgm:adjLst>
                  </dgm:shape>
                </dgm:else>
              </dgm:choose>
              <dgm:presOf/>
            </dgm:layoutNode>
            <dgm:layoutNode name="chevron4" styleLbl="alignNode1">
              <dgm:alg type="sp"/>
              <dgm:choose name="Name21">
                <dgm:if name="Name22" func="var" arg="dir" op="equ" val="norm">
                  <dgm:shape xmlns:r="http://schemas.openxmlformats.org/officeDocument/2006/relationships" type="chevron" r:blip="">
                    <dgm:adjLst>
                      <dgm:adj idx="1" val="0.7061"/>
                    </dgm:adjLst>
                  </dgm:shape>
                </dgm:if>
                <dgm:else name="Name23">
                  <dgm:shape xmlns:r="http://schemas.openxmlformats.org/officeDocument/2006/relationships" rot="180" type="chevron" r:blip="">
                    <dgm:adjLst>
                      <dgm:adj idx="1" val="0.7061"/>
                    </dgm:adjLst>
                  </dgm:shape>
                </dgm:else>
              </dgm:choose>
              <dgm:presOf/>
            </dgm:layoutNode>
            <dgm:layoutNode name="chevron5" styleLbl="alignNode1">
              <dgm:alg type="sp"/>
              <dgm:choose name="Name24">
                <dgm:if name="Name25" func="var" arg="dir" op="equ" val="norm">
                  <dgm:shape xmlns:r="http://schemas.openxmlformats.org/officeDocument/2006/relationships" type="chevron" r:blip="">
                    <dgm:adjLst>
                      <dgm:adj idx="1" val="0.7061"/>
                    </dgm:adjLst>
                  </dgm:shape>
                </dgm:if>
                <dgm:else name="Name26">
                  <dgm:shape xmlns:r="http://schemas.openxmlformats.org/officeDocument/2006/relationships" rot="180" type="chevron" r:blip="">
                    <dgm:adjLst>
                      <dgm:adj idx="1" val="0.7061"/>
                    </dgm:adjLst>
                  </dgm:shape>
                </dgm:else>
              </dgm:choose>
              <dgm:presOf/>
            </dgm:layoutNode>
            <dgm:layoutNode name="chevron6" styleLbl="alignNode1">
              <dgm:alg type="sp"/>
              <dgm:choose name="Name27">
                <dgm:if name="Name28" func="var" arg="dir" op="equ" val="norm">
                  <dgm:shape xmlns:r="http://schemas.openxmlformats.org/officeDocument/2006/relationships" type="chevron" r:blip="">
                    <dgm:adjLst>
                      <dgm:adj idx="1" val="0.7061"/>
                    </dgm:adjLst>
                  </dgm:shape>
                </dgm:if>
                <dgm:else name="Name29">
                  <dgm:shape xmlns:r="http://schemas.openxmlformats.org/officeDocument/2006/relationships" rot="180" type="chevron" r:blip="">
                    <dgm:adjLst>
                      <dgm:adj idx="1" val="0.7061"/>
                    </dgm:adjLst>
                  </dgm:shape>
                </dgm:else>
              </dgm:choose>
              <dgm:presOf/>
            </dgm:layoutNode>
            <dgm:layoutNode name="chevron7" styleLbl="alignNode1">
              <dgm:alg type="sp"/>
              <dgm:choose name="Name30">
                <dgm:if name="Name31" func="var" arg="dir" op="equ" val="norm">
                  <dgm:shape xmlns:r="http://schemas.openxmlformats.org/officeDocument/2006/relationships" type="chevron" r:blip="">
                    <dgm:adjLst>
                      <dgm:adj idx="1" val="0.7061"/>
                    </dgm:adjLst>
                  </dgm:shape>
                </dgm:if>
                <dgm:else name="Name32">
                  <dgm:shape xmlns:r="http://schemas.openxmlformats.org/officeDocument/2006/relationships" rot="180" type="chevron" r:blip="">
                    <dgm:adjLst>
                      <dgm:adj idx="1" val="0.7061"/>
                    </dgm:adjLst>
                  </dgm:shape>
                </dgm:else>
              </dgm:choose>
              <dgm:presOf/>
            </dgm:layoutNode>
            <dgm:layoutNode name="childtext" styleLbl="solidFgAcc1">
              <dgm:varLst>
                <dgm:chMax/>
                <dgm:chPref val="0"/>
                <dgm:bulletEnabled val="1"/>
              </dgm:varLst>
              <dgm:choose name="Name33">
                <dgm:if name="Name34" func="var" arg="dir" op="equ" val="norm">
                  <dgm:alg type="tx">
                    <dgm:param type="parTxLTRAlign" val="l"/>
                    <dgm:param type="txAnchorVertCh" val="t"/>
                  </dgm:alg>
                </dgm:if>
                <dgm:else name="Name35">
                  <dgm:alg type="tx">
                    <dgm:param type="parTxLTRAlign" val="r"/>
                    <dgm:param type="shpTxLTRAlignCh" val="r"/>
                    <dgm:param type="txAnchorVertCh" val="t"/>
                  </dgm:alg>
                </dgm:else>
              </dgm:choose>
              <dgm:shape xmlns:r="http://schemas.openxmlformats.org/officeDocument/2006/relationships" type="rect" r:blip="">
                <dgm:adjLst/>
              </dgm:shape>
              <dgm:presOf axis="des"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if>
        <dgm:else name="Name36">
          <dgm:layoutNode name="parallelogramComposite">
            <dgm:alg type="composite">
              <dgm:param type="ar" val="50"/>
            </dgm:alg>
            <dgm:shape xmlns:r="http://schemas.openxmlformats.org/officeDocument/2006/relationships" r:blip="">
              <dgm:adjLst/>
            </dgm:shape>
            <dgm:constrLst>
              <dgm:constr type="l" for="ch" forName="parallelogram1" refType="w" fact="0"/>
              <dgm:constr type="t" for="ch" forName="parallelogram1" refType="h" fact="0"/>
              <dgm:constr type="w" for="ch" forName="parallelogram1" refType="w" fact="0.12"/>
              <dgm:constr type="h" for="ch" forName="parallelogram1" refType="h"/>
              <dgm:constr type="l" for="ch" forName="parallelogram2" refType="w" fact="0.127"/>
              <dgm:constr type="t" for="ch" forName="parallelogram2" refType="h" fact="0"/>
              <dgm:constr type="w" for="ch" forName="parallelogram2" refType="w" fact="0.12"/>
              <dgm:constr type="h" for="ch" forName="parallelogram2" refType="h"/>
              <dgm:constr type="l" for="ch" forName="parallelogram3" refType="w" fact="0.254"/>
              <dgm:constr type="t" for="ch" forName="parallelogram3" refType="h" fact="0"/>
              <dgm:constr type="w" for="ch" forName="parallelogram3" refType="w" fact="0.12"/>
              <dgm:constr type="h" for="ch" forName="parallelogram3" refType="h"/>
              <dgm:constr type="l" for="ch" forName="parallelogram4" refType="w" fact="0.381"/>
              <dgm:constr type="t" for="ch" forName="parallelogram4" refType="h" fact="0"/>
              <dgm:constr type="w" for="ch" forName="parallelogram4" refType="w" fact="0.12"/>
              <dgm:constr type="h" for="ch" forName="parallelogram4" refType="h"/>
              <dgm:constr type="l" for="ch" forName="parallelogram5" refType="w" fact="0.508"/>
              <dgm:constr type="t" for="ch" forName="parallelogram5" refType="h" fact="0"/>
              <dgm:constr type="w" for="ch" forName="parallelogram5" refType="w" fact="0.12"/>
              <dgm:constr type="h" for="ch" forName="parallelogram5" refType="h"/>
              <dgm:constr type="l" for="ch" forName="parallelogram6" refType="w" fact="0.635"/>
              <dgm:constr type="t" for="ch" forName="parallelogram6" refType="h" fact="0"/>
              <dgm:constr type="w" for="ch" forName="parallelogram6" refType="w" fact="0.12"/>
              <dgm:constr type="h" for="ch" forName="parallelogram6" refType="h"/>
              <dgm:constr type="l" for="ch" forName="parallelogram7" refType="w" fact="0.762"/>
              <dgm:constr type="t" for="ch" forName="parallelogram7" refType="h" fact="0"/>
              <dgm:constr type="w" for="ch" forName="parallelogram7" refType="w" fact="0.12"/>
              <dgm:constr type="h" for="ch" forName="parallelogram7" refType="h"/>
            </dgm:constrLst>
            <dgm:ruleLst/>
            <dgm:layoutNode name="parallelogram1" styleLbl="alignNode1">
              <dgm:alg type="sp"/>
              <dgm:shape xmlns:r="http://schemas.openxmlformats.org/officeDocument/2006/relationships" type="parallelogram" r:blip="">
                <dgm:adjLst>
                  <dgm:adj idx="1" val="1.4084"/>
                </dgm:adjLst>
              </dgm:shape>
              <dgm:presOf/>
            </dgm:layoutNode>
            <dgm:layoutNode name="parallelogram2" styleLbl="alignNode1">
              <dgm:alg type="sp"/>
              <dgm:shape xmlns:r="http://schemas.openxmlformats.org/officeDocument/2006/relationships" type="parallelogram" r:blip="">
                <dgm:adjLst>
                  <dgm:adj idx="1" val="1.4084"/>
                </dgm:adjLst>
              </dgm:shape>
              <dgm:presOf/>
            </dgm:layoutNode>
            <dgm:layoutNode name="parallelogram3" styleLbl="alignNode1">
              <dgm:alg type="sp"/>
              <dgm:shape xmlns:r="http://schemas.openxmlformats.org/officeDocument/2006/relationships" type="parallelogram" r:blip="">
                <dgm:adjLst>
                  <dgm:adj idx="1" val="1.4084"/>
                </dgm:adjLst>
              </dgm:shape>
              <dgm:presOf/>
            </dgm:layoutNode>
            <dgm:layoutNode name="parallelogram4" styleLbl="alignNode1">
              <dgm:alg type="sp"/>
              <dgm:shape xmlns:r="http://schemas.openxmlformats.org/officeDocument/2006/relationships" type="parallelogram" r:blip="">
                <dgm:adjLst>
                  <dgm:adj idx="1" val="1.4084"/>
                </dgm:adjLst>
              </dgm:shape>
              <dgm:presOf/>
            </dgm:layoutNode>
            <dgm:layoutNode name="parallelogram5" styleLbl="alignNode1">
              <dgm:alg type="sp"/>
              <dgm:shape xmlns:r="http://schemas.openxmlformats.org/officeDocument/2006/relationships" type="parallelogram" r:blip="">
                <dgm:adjLst>
                  <dgm:adj idx="1" val="1.4084"/>
                </dgm:adjLst>
              </dgm:shape>
              <dgm:presOf/>
            </dgm:layoutNode>
            <dgm:layoutNode name="parallelogram6" styleLbl="alignNode1">
              <dgm:alg type="sp"/>
              <dgm:shape xmlns:r="http://schemas.openxmlformats.org/officeDocument/2006/relationships" type="parallelogram" r:blip="">
                <dgm:adjLst>
                  <dgm:adj idx="1" val="1.4084"/>
                </dgm:adjLst>
              </dgm:shape>
              <dgm:presOf/>
            </dgm:layoutNode>
            <dgm:layoutNode name="parallelogram7" styleLbl="alignNode1">
              <dgm:alg type="sp"/>
              <dgm:shape xmlns:r="http://schemas.openxmlformats.org/officeDocument/2006/relationships" type="parallelogram" r:blip="">
                <dgm:adjLst>
                  <dgm:adj idx="1" val="1.4084"/>
                </dgm:adjLst>
              </dgm:shape>
              <dgm:presOf/>
            </dgm:layoutNode>
          </dgm:layoutNode>
        </dgm:else>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8/layout/SquareAccentList">
  <dgm:title val=""/>
  <dgm:desc val=""/>
  <dgm:catLst>
    <dgm:cat type="list" pri="5500"/>
  </dgm:catLst>
  <dgm:samp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ampData>
  <dgm:style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clrData>
  <dgm:layoutNode name="layout">
    <dgm:varLst>
      <dgm:chMax/>
      <dgm:chPref/>
      <dgm:dir/>
      <dgm:resizeHandles/>
    </dgm:varLst>
    <dgm:choose name="Name0">
      <dgm:if name="Name1" func="var" arg="dir" op="equ" val="norm">
        <dgm:alg type="hierChild">
          <dgm:param type="linDir" val="fromL"/>
          <dgm:param type="vertAlign" val="t"/>
          <dgm:param type="nodeVertAlign" val="t"/>
          <dgm:param type="horzAlign" val="ctr"/>
          <dgm:param type="fallback" val="1D"/>
        </dgm:alg>
      </dgm:if>
      <dgm:else name="Name2">
        <dgm:alg type="hierChild">
          <dgm:param type="linDir" val="fromR"/>
          <dgm:param type="vertAlign" val="t"/>
          <dgm:param type="nodeVertAlign" val="t"/>
          <dgm:param type="horzAlign" val="ctr"/>
          <dgm:param type="fallback" val="1D"/>
        </dgm:alg>
      </dgm:else>
    </dgm:choose>
    <dgm:shape xmlns:r="http://schemas.openxmlformats.org/officeDocument/2006/relationships" r:blip="">
      <dgm:adjLst/>
    </dgm:shape>
    <dgm:presOf/>
    <dgm:constrLst>
      <dgm:constr type="primFontSz" for="des" forName="Parent" op="equ" val="65"/>
      <dgm:constr type="primFontSz" for="des" forName="Child" op="equ" val="65"/>
      <dgm:constr type="primFontSz" for="des" forName="Child" refType="primFontSz" refFor="des" refForName="Parent" op="lte"/>
      <dgm:constr type="w" for="des" forName="rootComposite" refType="h" refFor="des" refForName="rootComposite" fact="3.0396"/>
      <dgm:constr type="h" for="des" forName="rootComposite" refType="h"/>
      <dgm:constr type="w" for="des" forName="childComposite" refType="w" refFor="des" refForName="rootComposite"/>
      <dgm:constr type="h" for="des" forName="childComposite" refType="h" refFor="des" refForName="rootComposite" fact="0.5205"/>
      <dgm:constr type="sibSp" refType="w" refFor="des" refForName="rootComposite" fact="0.05"/>
      <dgm:constr type="sp" for="des" forName="root" refType="h" refFor="des" refForName="childComposite" fact="0.2855"/>
    </dgm:constrLst>
    <dgm:ruleLst/>
    <dgm:forEach name="Name3" axis="ch">
      <dgm:forEach name="Name4" axis="self" ptType="node" cnt="1">
        <dgm:layoutNode name="root">
          <dgm:varLst>
            <dgm:chMax/>
            <dgm:chPref/>
          </dgm:varLst>
          <dgm:alg type="hierRoot">
            <dgm:param type="hierAlign" val="tL"/>
          </dgm:alg>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hoose name="Name5">
              <dgm:if name="Name6" func="var" arg="dir" op="equ" val="norm">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l" for="ch" forName="ParentSmallAccent" refType="w" fact="0"/>
                  <dgm:constr type="b" for="ch" forName="ParentSmallAccent" refType="h"/>
                  <dgm:constr type="w" for="ch" forName="ParentSmallAccent" refType="h" fact="0.2233"/>
                  <dgm:constr type="h" for="ch" forName="ParentSmallAccent" refType="h" fact="0.2233"/>
                </dgm:constrLst>
              </dgm:if>
              <dgm:else name="Name7">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r" for="ch" forName="ParentSmallAccent" refType="w"/>
                  <dgm:constr type="b" for="ch" forName="ParentSmallAccent" refType="h"/>
                  <dgm:constr type="w" for="ch" forName="ParentSmallAccent" refType="h" fact="0.2233"/>
                  <dgm:constr type="h" for="ch" forName="ParentSmallAccent" refType="h" fact="0.2233"/>
                </dgm:constrLst>
              </dgm:else>
            </dgm:choose>
            <dgm:ruleLst/>
            <dgm:layoutNode name="ParentAccent" styleLbl="alignNode1">
              <dgm:alg type="sp"/>
              <dgm:shape xmlns:r="http://schemas.openxmlformats.org/officeDocument/2006/relationships" type="rect" r:blip="">
                <dgm:adjLst/>
              </dgm:shape>
              <dgm:presOf/>
            </dgm:layoutNode>
            <dgm:layoutNode name="ParentSmallAccent" styleLbl="fgAcc1">
              <dgm:alg type="sp"/>
              <dgm:shape xmlns:r="http://schemas.openxmlformats.org/officeDocument/2006/relationships" type="rect" r:blip="">
                <dgm:adjLst/>
              </dgm:shape>
              <dgm:presOf/>
            </dgm:layoutNode>
            <dgm:layoutNode name="Parent" styleLbl="revTx">
              <dgm:varLst>
                <dgm:chMax/>
                <dgm:chPref val="4"/>
                <dgm:bulletEnabled val="1"/>
              </dgm:varLst>
              <dgm:choose name="Name8">
                <dgm:if name="Name9" func="var" arg="dir" op="equ" val="norm">
                  <dgm:alg type="tx">
                    <dgm:param type="txAnchorVertCh" val="mid"/>
                    <dgm:param type="parTxLTRAlign" val="l"/>
                  </dgm:alg>
                </dgm:if>
                <dgm:else name="Name10">
                  <dgm:alg type="tx">
                    <dgm:param type="txAnchorVertCh" val="mid"/>
                    <dgm:param type="parTxLTRAlign" val="r"/>
                  </dgm:alg>
                </dgm:else>
              </dgm:choose>
              <dgm:shape xmlns:r="http://schemas.openxmlformats.org/officeDocument/2006/relationships" type="rect" r:blip="">
                <dgm:adjLst/>
              </dgm:shape>
              <dgm:presOf axis="self" ptType="node"/>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11" axis="ch">
              <dgm:forEach name="Name12" axis="self" ptType="node">
                <dgm:layoutNode name="childComposite">
                  <dgm:varLst>
                    <dgm:chMax val="0"/>
                    <dgm:chPref val="0"/>
                  </dgm:varLst>
                  <dgm:alg type="composite"/>
                  <dgm:shape xmlns:r="http://schemas.openxmlformats.org/officeDocument/2006/relationships" r:blip="">
                    <dgm:adjLst/>
                  </dgm:shape>
                  <dgm:presOf/>
                  <dgm:choose name="Name13">
                    <dgm:if name="Name14" func="var" arg="dir" op="equ" val="norm">
                      <dgm:constrLst>
                        <dgm:constr type="w" for="ch" forName="ChildAccent" refType="h" fact="0.429"/>
                        <dgm:constr type="h" for="ch" forName="ChildAccent" refType="h" fact="0.429"/>
                        <dgm:constr type="l" for="ch" forName="ChildAccent" refType="w" fact="0"/>
                        <dgm:constr type="t" for="ch" forName="ChildAccent" refType="h" fact="0.2855"/>
                        <dgm:constr type="w" for="ch" forName="Child" refType="w" fact="0.93"/>
                        <dgm:constr type="h" for="ch" forName="Child" refType="h"/>
                        <dgm:constr type="l" for="ch" forName="Child" refType="w" fact="0.07"/>
                        <dgm:constr type="t" for="ch" forName="Child" refType="h" fact="0"/>
                      </dgm:constrLst>
                    </dgm:if>
                    <dgm:else name="Name15">
                      <dgm:constrLst>
                        <dgm:constr type="w" for="ch" forName="ChildAccent" refType="h" fact="0.429"/>
                        <dgm:constr type="h" for="ch" forName="ChildAccent" refType="h" fact="0.429"/>
                        <dgm:constr type="r" for="ch" forName="ChildAccent" refType="w"/>
                        <dgm:constr type="t" for="ch" forName="ChildAccent" refType="h" fact="0.2855"/>
                        <dgm:constr type="w" for="ch" forName="Child" refType="w" fact="0.93"/>
                        <dgm:constr type="h" for="ch" forName="Child" refType="h"/>
                        <dgm:constr type="r" for="ch" forName="Child" refType="w" fact="0.93"/>
                        <dgm:constr type="t" for="ch" forName="Child" refType="h" fact="0"/>
                      </dgm:constrLst>
                    </dgm:else>
                  </dgm:choose>
                  <dgm:ruleLst/>
                  <dgm:layoutNode name="ChildAccent" styleLbl="solidFgAcc1">
                    <dgm:alg type="sp"/>
                    <dgm:shape xmlns:r="http://schemas.openxmlformats.org/officeDocument/2006/relationships" type="rect" r:blip="">
                      <dgm:adjLst/>
                    </dgm:shape>
                    <dgm:presOf/>
                  </dgm:layoutNode>
                  <dgm:layoutNode name="Child" styleLbl="revTx">
                    <dgm:varLst>
                      <dgm:chMax val="0"/>
                      <dgm:chPref val="0"/>
                      <dgm:bulletEnabled val="1"/>
                    </dgm:varLst>
                    <dgm:choose name="Name16">
                      <dgm:if name="Name17" func="var" arg="dir" op="equ" val="norm">
                        <dgm:alg type="tx">
                          <dgm:param type="txAnchorVertCh" val="mid"/>
                          <dgm:param type="parTxLTRAlign" val="l"/>
                        </dgm:alg>
                      </dgm:if>
                      <dgm:else name="Name18">
                        <dgm:alg type="tx">
                          <dgm:param type="txAnchorVertCh" val="mid"/>
                          <dgm:param type="parTxLTRAlign" val="r"/>
                        </dgm:alg>
                      </dgm:else>
                    </dgm:choose>
                    <dgm:shape xmlns:r="http://schemas.openxmlformats.org/officeDocument/2006/relationships" type="rect" r:blip="">
                      <dgm:adjLst/>
                    </dgm:shape>
                    <dgm:presOf axis="desOrSelf" ptType="node node"/>
                    <dgm:ruleLst>
                      <dgm:rule type="primFontSz" val="5" fact="NaN" max="NaN"/>
                    </dgm:ruleLs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6E20783F-7C3F-43CA-B81D-CD99D3205959}" type="datetimeFigureOut">
              <a:rPr lang="ar-SA" smtClean="0"/>
              <a:pPr/>
              <a:t>10/12/35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E2A7F821-F364-40E2-8121-A779B3BA1869}" type="slidenum">
              <a:rPr lang="ar-SA" smtClean="0"/>
              <a:pPr/>
              <a:t>‹#›</a:t>
            </a:fld>
            <a:endParaRPr lang="ar-SA"/>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Tree>
  </p:cSld>
  <p:clrMapOvr>
    <a:masterClrMapping/>
  </p:clrMapOvr>
  <mc:AlternateContent xmlns:mc="http://schemas.openxmlformats.org/markup-compatibility/2006">
    <mc:Choice xmlns="" xmlns:p14="http://schemas.microsoft.com/office/powerpoint/2010/main" Requires="p14">
      <p:transition spd="slow" p14:dur="1600">
        <p14:conveyor dir="l"/>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6E20783F-7C3F-43CA-B81D-CD99D3205959}" type="datetimeFigureOut">
              <a:rPr lang="ar-SA" smtClean="0"/>
              <a:pPr/>
              <a:t>10/12/35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E2A7F821-F364-40E2-8121-A779B3BA1869}" type="slidenum">
              <a:rPr lang="ar-SA" smtClean="0"/>
              <a:pPr/>
              <a:t>‹#›</a:t>
            </a:fld>
            <a:endParaRPr lang="ar-SA"/>
          </a:p>
        </p:txBody>
      </p:sp>
    </p:spTree>
  </p:cSld>
  <p:clrMapOvr>
    <a:masterClrMapping/>
  </p:clrMapOvr>
  <mc:AlternateContent xmlns:mc="http://schemas.openxmlformats.org/markup-compatibility/2006">
    <mc:Choice xmlns="" xmlns:p14="http://schemas.microsoft.com/office/powerpoint/2010/main" Requires="p14">
      <p:transition spd="slow" p14:dur="1600">
        <p14:conveyor dir="l"/>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6E20783F-7C3F-43CA-B81D-CD99D3205959}" type="datetimeFigureOut">
              <a:rPr lang="ar-SA" smtClean="0"/>
              <a:pPr/>
              <a:t>10/12/35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E2A7F821-F364-40E2-8121-A779B3BA1869}" type="slidenum">
              <a:rPr lang="ar-SA" smtClean="0"/>
              <a:pPr/>
              <a:t>‹#›</a:t>
            </a:fld>
            <a:endParaRPr lang="ar-SA"/>
          </a:p>
        </p:txBody>
      </p:sp>
    </p:spTree>
  </p:cSld>
  <p:clrMapOvr>
    <a:masterClrMapping/>
  </p:clrMapOvr>
  <mc:AlternateContent xmlns:mc="http://schemas.openxmlformats.org/markup-compatibility/2006">
    <mc:Choice xmlns="" xmlns:p14="http://schemas.microsoft.com/office/powerpoint/2010/main" Requires="p14">
      <p:transition spd="slow" p14:dur="1600">
        <p14:conveyor dir="l"/>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6E20783F-7C3F-43CA-B81D-CD99D3205959}" type="datetimeFigureOut">
              <a:rPr lang="ar-SA" smtClean="0"/>
              <a:pPr/>
              <a:t>10/12/35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E2A7F821-F364-40E2-8121-A779B3BA1869}" type="slidenum">
              <a:rPr lang="ar-SA" smtClean="0"/>
              <a:pPr/>
              <a:t>‹#›</a:t>
            </a:fld>
            <a:endParaRPr lang="ar-SA"/>
          </a:p>
        </p:txBody>
      </p:sp>
    </p:spTree>
  </p:cSld>
  <p:clrMapOvr>
    <a:masterClrMapping/>
  </p:clrMapOvr>
  <mc:AlternateContent xmlns:mc="http://schemas.openxmlformats.org/markup-compatibility/2006">
    <mc:Choice xmlns="" xmlns:p14="http://schemas.microsoft.com/office/powerpoint/2010/main" Requires="p14">
      <p:transition spd="slow" p14:dur="1600">
        <p14:conveyor dir="l"/>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95" name="Title 94"/>
          <p:cNvSpPr>
            <a:spLocks noGrp="1"/>
          </p:cNvSpPr>
          <p:nvPr>
            <p:ph type="title"/>
          </p:nvPr>
        </p:nvSpPr>
        <p:spPr>
          <a:xfrm>
            <a:off x="457200" y="4463568"/>
            <a:ext cx="8305800" cy="1143000"/>
          </a:xfrm>
        </p:spPr>
        <p:txBody>
          <a:bodyPr/>
          <a:lstStyle/>
          <a:p>
            <a:r>
              <a:rPr lang="ar-SA" smtClean="0"/>
              <a:t>انقر لتحرير نمط العنوان الرئيسي</a:t>
            </a:r>
            <a:endParaRPr lang="en-US"/>
          </a:p>
        </p:txBody>
      </p:sp>
      <p:sp>
        <p:nvSpPr>
          <p:cNvPr id="2" name="Date Placeholder 1"/>
          <p:cNvSpPr>
            <a:spLocks noGrp="1"/>
          </p:cNvSpPr>
          <p:nvPr>
            <p:ph type="dt" sz="half" idx="10"/>
          </p:nvPr>
        </p:nvSpPr>
        <p:spPr/>
        <p:txBody>
          <a:bodyPr/>
          <a:lstStyle/>
          <a:p>
            <a:fld id="{6E20783F-7C3F-43CA-B81D-CD99D3205959}" type="datetimeFigureOut">
              <a:rPr lang="ar-SA" smtClean="0"/>
              <a:pPr/>
              <a:t>10/12/35</a:t>
            </a:fld>
            <a:endParaRPr lang="ar-SA"/>
          </a:p>
        </p:txBody>
      </p:sp>
      <p:sp>
        <p:nvSpPr>
          <p:cNvPr id="91" name="Footer Placeholder 90"/>
          <p:cNvSpPr>
            <a:spLocks noGrp="1"/>
          </p:cNvSpPr>
          <p:nvPr>
            <p:ph type="ftr" sz="quarter" idx="11"/>
          </p:nvPr>
        </p:nvSpPr>
        <p:spPr/>
        <p:txBody>
          <a:bodyPr/>
          <a:lstStyle/>
          <a:p>
            <a:endParaRPr lang="ar-SA"/>
          </a:p>
        </p:txBody>
      </p:sp>
      <p:sp>
        <p:nvSpPr>
          <p:cNvPr id="92" name="Slide Number Placeholder 91"/>
          <p:cNvSpPr>
            <a:spLocks noGrp="1"/>
          </p:cNvSpPr>
          <p:nvPr>
            <p:ph type="sldNum" sz="quarter" idx="12"/>
          </p:nvPr>
        </p:nvSpPr>
        <p:spPr/>
        <p:txBody>
          <a:bodyPr/>
          <a:lstStyle/>
          <a:p>
            <a:fld id="{E2A7F821-F364-40E2-8121-A779B3BA1869}" type="slidenum">
              <a:rPr lang="ar-SA" smtClean="0"/>
              <a:pPr/>
              <a:t>‹#›</a:t>
            </a:fld>
            <a:endParaRPr lang="ar-SA"/>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 xmlns:p14="http://schemas.microsoft.com/office/powerpoint/2010/main" Requires="p14">
      <p:transition spd="slow" p14:dur="1600">
        <p14:conveyor dir="l"/>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Date Placeholder 4"/>
          <p:cNvSpPr>
            <a:spLocks noGrp="1"/>
          </p:cNvSpPr>
          <p:nvPr>
            <p:ph type="dt" sz="half" idx="10"/>
          </p:nvPr>
        </p:nvSpPr>
        <p:spPr/>
        <p:txBody>
          <a:bodyPr/>
          <a:lstStyle/>
          <a:p>
            <a:fld id="{6E20783F-7C3F-43CA-B81D-CD99D3205959}" type="datetimeFigureOut">
              <a:rPr lang="ar-SA" smtClean="0"/>
              <a:pPr/>
              <a:t>10/12/35</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E2A7F821-F364-40E2-8121-A779B3BA1869}" type="slidenum">
              <a:rPr lang="ar-SA" smtClean="0"/>
              <a:pPr/>
              <a:t>‹#›</a:t>
            </a:fld>
            <a:endParaRPr lang="ar-SA"/>
          </a:p>
        </p:txBody>
      </p:sp>
    </p:spTree>
  </p:cSld>
  <p:clrMapOvr>
    <a:masterClrMapping/>
  </p:clrMapOvr>
  <mc:AlternateContent xmlns:mc="http://schemas.openxmlformats.org/markup-compatibility/2006">
    <mc:Choice xmlns="" xmlns:p14="http://schemas.microsoft.com/office/powerpoint/2010/main" Requires="p14">
      <p:transition spd="slow" p14:dur="1600">
        <p14:conveyor dir="l"/>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Date Placeholder 6"/>
          <p:cNvSpPr>
            <a:spLocks noGrp="1"/>
          </p:cNvSpPr>
          <p:nvPr>
            <p:ph type="dt" sz="half" idx="10"/>
          </p:nvPr>
        </p:nvSpPr>
        <p:spPr/>
        <p:txBody>
          <a:bodyPr/>
          <a:lstStyle/>
          <a:p>
            <a:fld id="{6E20783F-7C3F-43CA-B81D-CD99D3205959}" type="datetimeFigureOut">
              <a:rPr lang="ar-SA" smtClean="0"/>
              <a:pPr/>
              <a:t>10/12/35</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E2A7F821-F364-40E2-8121-A779B3BA1869}" type="slidenum">
              <a:rPr lang="ar-SA" smtClean="0"/>
              <a:pPr/>
              <a:t>‹#›</a:t>
            </a:fld>
            <a:endParaRPr lang="ar-SA"/>
          </a:p>
        </p:txBody>
      </p:sp>
    </p:spTree>
  </p:cSld>
  <p:clrMapOvr>
    <a:masterClrMapping/>
  </p:clrMapOvr>
  <mc:AlternateContent xmlns:mc="http://schemas.openxmlformats.org/markup-compatibility/2006">
    <mc:Choice xmlns="" xmlns:p14="http://schemas.microsoft.com/office/powerpoint/2010/main" Requires="p14">
      <p:transition spd="slow" p14:dur="1600">
        <p14:conveyor dir="l"/>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Date Placeholder 2"/>
          <p:cNvSpPr>
            <a:spLocks noGrp="1"/>
          </p:cNvSpPr>
          <p:nvPr>
            <p:ph type="dt" sz="half" idx="10"/>
          </p:nvPr>
        </p:nvSpPr>
        <p:spPr/>
        <p:txBody>
          <a:bodyPr/>
          <a:lstStyle/>
          <a:p>
            <a:fld id="{6E20783F-7C3F-43CA-B81D-CD99D3205959}" type="datetimeFigureOut">
              <a:rPr lang="ar-SA" smtClean="0"/>
              <a:pPr/>
              <a:t>10/12/35</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E2A7F821-F364-40E2-8121-A779B3BA1869}" type="slidenum">
              <a:rPr lang="ar-SA" smtClean="0"/>
              <a:pPr/>
              <a:t>‹#›</a:t>
            </a:fld>
            <a:endParaRPr lang="ar-SA"/>
          </a:p>
        </p:txBody>
      </p:sp>
    </p:spTree>
  </p:cSld>
  <p:clrMapOvr>
    <a:masterClrMapping/>
  </p:clrMapOvr>
  <mc:AlternateContent xmlns:mc="http://schemas.openxmlformats.org/markup-compatibility/2006">
    <mc:Choice xmlns="" xmlns:p14="http://schemas.microsoft.com/office/powerpoint/2010/main" Requires="p14">
      <p:transition spd="slow" p14:dur="1600">
        <p14:conveyor dir="l"/>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20783F-7C3F-43CA-B81D-CD99D3205959}" type="datetimeFigureOut">
              <a:rPr lang="ar-SA" smtClean="0"/>
              <a:pPr/>
              <a:t>10/12/35</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E2A7F821-F364-40E2-8121-A779B3BA1869}" type="slidenum">
              <a:rPr lang="ar-SA" smtClean="0"/>
              <a:pPr/>
              <a:t>‹#›</a:t>
            </a:fld>
            <a:endParaRPr lang="ar-SA"/>
          </a:p>
        </p:txBody>
      </p:sp>
    </p:spTree>
  </p:cSld>
  <p:clrMapOvr>
    <a:masterClrMapping/>
  </p:clrMapOvr>
  <mc:AlternateContent xmlns:mc="http://schemas.openxmlformats.org/markup-compatibility/2006">
    <mc:Choice xmlns="" xmlns:p14="http://schemas.microsoft.com/office/powerpoint/2010/main" Requires="p14">
      <p:transition spd="slow" p14:dur="1600">
        <p14:conveyor dir="l"/>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6E20783F-7C3F-43CA-B81D-CD99D3205959}" type="datetimeFigureOut">
              <a:rPr lang="ar-SA" smtClean="0"/>
              <a:pPr/>
              <a:t>10/12/35</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E2A7F821-F364-40E2-8121-A779B3BA1869}" type="slidenum">
              <a:rPr lang="ar-SA" smtClean="0"/>
              <a:pPr/>
              <a:t>‹#›</a:t>
            </a:fld>
            <a:endParaRPr lang="ar-SA"/>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ar-SA" smtClean="0"/>
              <a:t>انقر لتحرير نمط العنوان الرئيسي</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Tree>
  </p:cSld>
  <p:clrMapOvr>
    <a:masterClrMapping/>
  </p:clrMapOvr>
  <mc:AlternateContent xmlns:mc="http://schemas.openxmlformats.org/markup-compatibility/2006">
    <mc:Choice xmlns="" xmlns:p14="http://schemas.microsoft.com/office/powerpoint/2010/main" Requires="p14">
      <p:transition spd="slow" p14:dur="1600">
        <p14:conveyor dir="l"/>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a:p>
        </p:txBody>
      </p:sp>
      <p:sp>
        <p:nvSpPr>
          <p:cNvPr id="5" name="Date Placeholder 4"/>
          <p:cNvSpPr>
            <a:spLocks noGrp="1"/>
          </p:cNvSpPr>
          <p:nvPr>
            <p:ph type="dt" sz="half" idx="10"/>
          </p:nvPr>
        </p:nvSpPr>
        <p:spPr/>
        <p:txBody>
          <a:bodyPr/>
          <a:lstStyle/>
          <a:p>
            <a:fld id="{6E20783F-7C3F-43CA-B81D-CD99D3205959}" type="datetimeFigureOut">
              <a:rPr lang="ar-SA" smtClean="0"/>
              <a:pPr/>
              <a:t>10/12/35</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E2A7F821-F364-40E2-8121-A779B3BA1869}" type="slidenum">
              <a:rPr lang="ar-SA" smtClean="0"/>
              <a:pPr/>
              <a:t>‹#›</a:t>
            </a:fld>
            <a:endParaRPr lang="ar-SA"/>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ar-SA" smtClean="0"/>
              <a:t>انقر لتحرير نمط العنوان الرئيسي</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Tree>
  </p:cSld>
  <p:clrMapOvr>
    <a:masterClrMapping/>
  </p:clrMapOvr>
  <mc:AlternateContent xmlns:mc="http://schemas.openxmlformats.org/markup-compatibility/2006">
    <mc:Choice xmlns="" xmlns:p14="http://schemas.microsoft.com/office/powerpoint/2010/main" Requires="p14">
      <p:transition spd="slow" p14:dur="1600">
        <p14:conveyor dir="l"/>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6E20783F-7C3F-43CA-B81D-CD99D3205959}" type="datetimeFigureOut">
              <a:rPr lang="ar-SA" smtClean="0"/>
              <a:pPr/>
              <a:t>10/12/35</a:t>
            </a:fld>
            <a:endParaRPr lang="ar-SA"/>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ar-SA"/>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E2A7F821-F364-40E2-8121-A779B3BA1869}" type="slidenum">
              <a:rPr lang="ar-SA" smtClean="0"/>
              <a:pPr/>
              <a:t>‹#›</a:t>
            </a:fld>
            <a:endParaRPr lang="ar-SA"/>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mc:Choice xmlns="" xmlns:p14="http://schemas.microsoft.com/office/powerpoint/2010/main" Requires="p14">
      <p:transition spd="slow" p14:dur="1600">
        <p14:conveyor dir="l"/>
      </p:transition>
    </mc:Choice>
    <mc:Fallback>
      <p:transition spd="slow">
        <p:fade/>
      </p:transition>
    </mc:Fallback>
  </mc:AlternateContent>
  <p:txStyles>
    <p:titleStyle>
      <a:lvl1pPr algn="l" defTabSz="914400" rtl="1"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r" defTabSz="914400" rtl="1"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r" defTabSz="914400" rtl="1"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r" defTabSz="914400" rtl="1"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r" defTabSz="914400" rtl="1"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r" defTabSz="914400" rtl="1"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r" defTabSz="914400" rtl="1"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r" defTabSz="914400" rtl="1"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r" defTabSz="914400" rtl="1"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r" defTabSz="914400" rtl="1"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1371600" y="1556792"/>
            <a:ext cx="4424536" cy="4082008"/>
          </a:xfrm>
        </p:spPr>
        <p:txBody>
          <a:bodyPr/>
          <a:lstStyle/>
          <a:p>
            <a:endParaRPr lang="ar-SA" dirty="0" smtClean="0"/>
          </a:p>
          <a:p>
            <a:endParaRPr lang="ar-SA" dirty="0" smtClean="0"/>
          </a:p>
          <a:p>
            <a:pPr algn="ctr"/>
            <a:r>
              <a:rPr lang="ar-SA" dirty="0" smtClean="0"/>
              <a:t>                   التوجيه والإرشاد النفسي </a:t>
            </a:r>
          </a:p>
          <a:p>
            <a:r>
              <a:rPr lang="en-US" dirty="0" smtClean="0"/>
              <a:t>Guidance and Counseling </a:t>
            </a:r>
          </a:p>
          <a:p>
            <a:endParaRPr lang="en-US" dirty="0"/>
          </a:p>
          <a:p>
            <a:pPr algn="ctr"/>
            <a:r>
              <a:rPr lang="ar-SA" dirty="0" smtClean="0"/>
              <a:t>                 الفصل الأول </a:t>
            </a:r>
            <a:endParaRPr lang="ar-SA" dirty="0"/>
          </a:p>
        </p:txBody>
      </p:sp>
    </p:spTree>
    <p:extLst>
      <p:ext uri="{BB962C8B-B14F-4D97-AF65-F5344CB8AC3E}">
        <p14:creationId xmlns="" xmlns:p14="http://schemas.microsoft.com/office/powerpoint/2010/main" val="4203396497"/>
      </p:ext>
    </p:extLst>
  </p:cSld>
  <p:clrMapOvr>
    <a:masterClrMapping/>
  </p:clrMapOvr>
  <mc:AlternateContent xmlns:mc="http://schemas.openxmlformats.org/markup-compatibility/2006">
    <mc:Choice xmlns="" xmlns:p14="http://schemas.microsoft.com/office/powerpoint/2010/main" Requires="p14">
      <p:transition spd="slow" p14:dur="1600">
        <p14:conveyor dir="l"/>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a:ln w="13335" cmpd="sng">
                  <a:solidFill>
                    <a:srgbClr val="94C600">
                      <a:lumMod val="50000"/>
                    </a:srgbClr>
                  </a:solidFill>
                  <a:prstDash val="solid"/>
                </a:ln>
                <a:solidFill>
                  <a:srgbClr val="FEA022">
                    <a:tint val="1000"/>
                  </a:srgbClr>
                </a:solidFill>
              </a:rPr>
              <a:t>ثانياً: أوجه الاختلاف بين الإرشاد والعلاج النفسي:</a:t>
            </a:r>
            <a:endParaRPr lang="ar-SA" dirty="0"/>
          </a:p>
        </p:txBody>
      </p:sp>
      <p:sp>
        <p:nvSpPr>
          <p:cNvPr id="3" name="عنصر نائب للمحتوى 2"/>
          <p:cNvSpPr>
            <a:spLocks noGrp="1"/>
          </p:cNvSpPr>
          <p:nvPr>
            <p:ph idx="1"/>
          </p:nvPr>
        </p:nvSpPr>
        <p:spPr/>
        <p:txBody>
          <a:bodyPr/>
          <a:lstStyle/>
          <a:p>
            <a:pPr marL="0" indent="0" algn="just">
              <a:buNone/>
            </a:pPr>
            <a:r>
              <a:rPr lang="ar-SA" dirty="0" smtClean="0"/>
              <a:t>3- </a:t>
            </a:r>
            <a:r>
              <a:rPr lang="ar-SA" dirty="0" smtClean="0">
                <a:solidFill>
                  <a:schemeClr val="bg1"/>
                </a:solidFill>
                <a:latin typeface="Times New Roman" pitchFamily="18" charset="0"/>
                <a:cs typeface="Times New Roman" pitchFamily="18" charset="0"/>
              </a:rPr>
              <a:t>الاختلاف في الأفراد الذين يطلبون الإرشاد والعلاج النفسي، حيث يتعامل الإرشاد النفسي مع الأسوياء الذين يعانون من اضطرابات نفسية بسيطة. أما العلاج النفسي فيتعامل مع الأفراد الذين يعانون من اضطرابات نفسية أكثر شدة وحدة. كما يقدم الإرشاد للأفراد الذين يسعون بأنفسهم في طلب الخدمات الإرشادية من المرشد، وأنهم أكثر قبولاً لما يقدم لهم من خدمات. </a:t>
            </a:r>
          </a:p>
          <a:p>
            <a:pPr marL="0" indent="0" algn="just">
              <a:buNone/>
            </a:pPr>
            <a:r>
              <a:rPr lang="ar-SA" dirty="0" smtClean="0">
                <a:latin typeface="Times New Roman" pitchFamily="18" charset="0"/>
                <a:cs typeface="Times New Roman" pitchFamily="18" charset="0"/>
              </a:rPr>
              <a:t>4-</a:t>
            </a:r>
            <a:r>
              <a:rPr lang="ar-SA" dirty="0" smtClean="0">
                <a:solidFill>
                  <a:schemeClr val="bg1"/>
                </a:solidFill>
                <a:latin typeface="Times New Roman" pitchFamily="18" charset="0"/>
                <a:cs typeface="Times New Roman" pitchFamily="18" charset="0"/>
              </a:rPr>
              <a:t> الاختلاف في أساليب الإرشاد والعلاج النفسي: فالعلاج النفسي يركز كثيراً على الخبرة الماضية، ويستخدم العلاقة الإرشادية أو العلاجية بشكل أعمق، وتتكرر اللقاءات بين المعالج والمتعالج أكثر مما هو في الإرشاد النفسي.</a:t>
            </a:r>
          </a:p>
          <a:p>
            <a:pPr marL="0" indent="0" algn="just">
              <a:buNone/>
            </a:pPr>
            <a:r>
              <a:rPr lang="ar-SA" dirty="0" smtClean="0">
                <a:latin typeface="Times New Roman" pitchFamily="18" charset="0"/>
                <a:cs typeface="Times New Roman" pitchFamily="18" charset="0"/>
              </a:rPr>
              <a:t>5-</a:t>
            </a:r>
            <a:r>
              <a:rPr lang="ar-SA" dirty="0" smtClean="0">
                <a:solidFill>
                  <a:schemeClr val="bg1"/>
                </a:solidFill>
                <a:latin typeface="Times New Roman" pitchFamily="18" charset="0"/>
                <a:cs typeface="Times New Roman" pitchFamily="18" charset="0"/>
              </a:rPr>
              <a:t> الاختلاف في الزمن الذي يستغرقه الإرشاد والعلاج النفسي: فالإرشاد النفسي لا يستغرق زمناً طويلاً بالمقارنة مع العلاج النفسي الذي قد يستمر لمدة عام أو أكثر حسب الحالة. </a:t>
            </a:r>
            <a:endParaRPr lang="ar-SA" dirty="0">
              <a:solidFill>
                <a:schemeClr val="bg1"/>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3464567631"/>
      </p:ext>
    </p:extLst>
  </p:cSld>
  <p:clrMapOvr>
    <a:masterClrMapping/>
  </p:clrMapOvr>
  <mc:AlternateContent xmlns:mc="http://schemas.openxmlformats.org/markup-compatibility/2006">
    <mc:Choice xmlns="" xmlns:p14="http://schemas.microsoft.com/office/powerpoint/2010/main" Requires="p14">
      <p:transition spd="slow" p14:dur="1600">
        <p14:conveyor dir="l"/>
      </p:transition>
    </mc:Choice>
    <mc:Fallback>
      <p:transition spd="slow">
        <p:fade/>
      </p:transition>
    </mc:Fallback>
  </mc:AlternateContent>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116632"/>
            <a:ext cx="7620000" cy="1143000"/>
          </a:xfrm>
        </p:spPr>
        <p:txBody>
          <a:bodyPr/>
          <a:lstStyle/>
          <a:p>
            <a:pPr algn="r"/>
            <a:r>
              <a:rPr lang="ar-SA" dirty="0" smtClean="0"/>
              <a:t>إجراءات المقابلة الإرشادية :</a:t>
            </a:r>
            <a:endParaRPr lang="ar-SA" dirty="0"/>
          </a:p>
        </p:txBody>
      </p:sp>
      <p:sp>
        <p:nvSpPr>
          <p:cNvPr id="3" name="عنصر نائب للمحتوى 2"/>
          <p:cNvSpPr>
            <a:spLocks noGrp="1"/>
          </p:cNvSpPr>
          <p:nvPr>
            <p:ph idx="1"/>
          </p:nvPr>
        </p:nvSpPr>
        <p:spPr>
          <a:xfrm>
            <a:off x="467544" y="1052736"/>
            <a:ext cx="7620000" cy="5544616"/>
          </a:xfrm>
        </p:spPr>
        <p:txBody>
          <a:bodyPr>
            <a:normAutofit/>
          </a:bodyPr>
          <a:lstStyle/>
          <a:p>
            <a:pPr marL="114300" indent="0">
              <a:buNone/>
            </a:pPr>
            <a:r>
              <a:rPr lang="ar-SA" sz="2000" dirty="0" smtClean="0">
                <a:cs typeface="+mj-cs"/>
              </a:rPr>
              <a:t>1- الإعداد للمقابلة.</a:t>
            </a:r>
          </a:p>
          <a:p>
            <a:pPr marL="114300" indent="0">
              <a:buNone/>
            </a:pPr>
            <a:r>
              <a:rPr lang="ar-SA" sz="2000" dirty="0" smtClean="0">
                <a:cs typeface="+mj-cs"/>
              </a:rPr>
              <a:t>2- تحديد زمان المقابلة.</a:t>
            </a:r>
          </a:p>
          <a:p>
            <a:pPr marL="114300" indent="0">
              <a:buNone/>
            </a:pPr>
            <a:r>
              <a:rPr lang="ar-SA" sz="2000" dirty="0" smtClean="0">
                <a:cs typeface="+mj-cs"/>
              </a:rPr>
              <a:t>3- مكان المقابلة.</a:t>
            </a:r>
          </a:p>
          <a:p>
            <a:pPr marL="114300" indent="0">
              <a:buNone/>
            </a:pPr>
            <a:r>
              <a:rPr lang="ar-SA" sz="2000" dirty="0" smtClean="0">
                <a:cs typeface="+mj-cs"/>
              </a:rPr>
              <a:t>4- البدء المناسب.</a:t>
            </a:r>
          </a:p>
          <a:p>
            <a:pPr marL="114300" indent="0">
              <a:buNone/>
            </a:pPr>
            <a:r>
              <a:rPr lang="ar-SA" sz="2000" dirty="0" smtClean="0">
                <a:cs typeface="+mj-cs"/>
              </a:rPr>
              <a:t>5- تكوين علاقة تتسم بالألفة.</a:t>
            </a:r>
          </a:p>
          <a:p>
            <a:pPr marL="114300" indent="0">
              <a:buNone/>
            </a:pPr>
            <a:r>
              <a:rPr lang="ar-SA" sz="2000" dirty="0" smtClean="0">
                <a:cs typeface="+mj-cs"/>
              </a:rPr>
              <a:t>6- الطرح السليم للأسئلة ولموضوعات المناقشة.</a:t>
            </a:r>
          </a:p>
          <a:p>
            <a:pPr marL="114300" indent="0">
              <a:buNone/>
            </a:pPr>
            <a:r>
              <a:rPr lang="ar-SA" sz="2000" dirty="0" smtClean="0">
                <a:cs typeface="+mj-cs"/>
              </a:rPr>
              <a:t>7- المواجهة المناسبة لأسئلة المسترشد. </a:t>
            </a:r>
          </a:p>
          <a:p>
            <a:pPr marL="114300" indent="0">
              <a:buNone/>
            </a:pPr>
            <a:r>
              <a:rPr lang="ar-SA" sz="2000" dirty="0" smtClean="0">
                <a:cs typeface="+mj-cs"/>
              </a:rPr>
              <a:t>8- الصمت والإنصات.</a:t>
            </a:r>
          </a:p>
          <a:p>
            <a:pPr marL="114300" indent="0">
              <a:buNone/>
            </a:pPr>
            <a:r>
              <a:rPr lang="ar-SA" sz="2000" dirty="0" smtClean="0">
                <a:cs typeface="+mj-cs"/>
              </a:rPr>
              <a:t>9- عكس المشاعر الانفعالية للمسترشد وأقواله.</a:t>
            </a:r>
          </a:p>
          <a:p>
            <a:pPr marL="114300" indent="0">
              <a:buNone/>
            </a:pPr>
            <a:r>
              <a:rPr lang="ar-SA" sz="2000" dirty="0" smtClean="0">
                <a:cs typeface="+mj-cs"/>
              </a:rPr>
              <a:t>10- تخفيف قلق المسترشد.</a:t>
            </a:r>
          </a:p>
          <a:p>
            <a:pPr marL="114300" indent="0">
              <a:buNone/>
            </a:pPr>
            <a:r>
              <a:rPr lang="ar-SA" sz="2000" dirty="0" smtClean="0">
                <a:cs typeface="+mj-cs"/>
              </a:rPr>
              <a:t>11-الانتقال من موضوع إلى آخر.</a:t>
            </a:r>
          </a:p>
          <a:p>
            <a:pPr marL="114300" indent="0">
              <a:buNone/>
            </a:pPr>
            <a:r>
              <a:rPr lang="ar-SA" sz="2000" dirty="0" smtClean="0">
                <a:cs typeface="+mj-cs"/>
              </a:rPr>
              <a:t>12- تحليل المعلومات التي يقدمها المسترشد أثناء المقابلة. </a:t>
            </a:r>
          </a:p>
          <a:p>
            <a:pPr marL="114300" indent="0">
              <a:buNone/>
            </a:pPr>
            <a:r>
              <a:rPr lang="ar-SA" sz="2000" dirty="0" smtClean="0">
                <a:cs typeface="+mj-cs"/>
              </a:rPr>
              <a:t>13- عدم مبالغة المرشد أثناء حديثه عن نفسه وخبراته.</a:t>
            </a:r>
          </a:p>
          <a:p>
            <a:pPr marL="114300" indent="0">
              <a:buNone/>
            </a:pPr>
            <a:r>
              <a:rPr lang="ar-SA" sz="2000" dirty="0" smtClean="0">
                <a:cs typeface="+mj-cs"/>
              </a:rPr>
              <a:t>14- مساعدة المسترشد على اتخاذ القرارات المناسبة.</a:t>
            </a:r>
          </a:p>
          <a:p>
            <a:pPr marL="114300" indent="0">
              <a:buNone/>
            </a:pPr>
            <a:r>
              <a:rPr lang="ar-SA" sz="2000" dirty="0" smtClean="0">
                <a:cs typeface="+mj-cs"/>
              </a:rPr>
              <a:t>15- إنهاء المقابلة.</a:t>
            </a:r>
          </a:p>
          <a:p>
            <a:pPr marL="114300" indent="0">
              <a:buNone/>
            </a:pPr>
            <a:endParaRPr lang="ar-SA" sz="2400" dirty="0">
              <a:cs typeface="+mj-cs"/>
            </a:endParaRPr>
          </a:p>
        </p:txBody>
      </p:sp>
    </p:spTree>
    <p:extLst>
      <p:ext uri="{BB962C8B-B14F-4D97-AF65-F5344CB8AC3E}">
        <p14:creationId xmlns:p14="http://schemas.microsoft.com/office/powerpoint/2010/main" xmlns="" val="1370689178"/>
      </p:ext>
    </p:extLst>
  </p:cSld>
  <p:clrMapOvr>
    <a:masterClrMapping/>
  </p:clrMapOvr>
  <mc:AlternateContent xmlns:mc="http://schemas.openxmlformats.org/markup-compatibility/2006">
    <mc:Choice xmlns:p14="http://schemas.microsoft.com/office/powerpoint/2010/main" xmlns="" Requires="p14">
      <p:transition spd="slow" p14:dur="1500">
        <p14:window/>
      </p:transition>
    </mc:Choice>
    <mc:Fallback>
      <p:transition spd="slow">
        <p:fade/>
      </p:transition>
    </mc:Fallback>
  </mc:AlternateContent>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أهم وسائل جمع المعلومات عن المسترشد:</a:t>
            </a:r>
            <a:endParaRPr lang="ar-SA" dirty="0"/>
          </a:p>
        </p:txBody>
      </p:sp>
      <p:sp>
        <p:nvSpPr>
          <p:cNvPr id="3" name="عنصر نائب للمحتوى 2"/>
          <p:cNvSpPr>
            <a:spLocks noGrp="1"/>
          </p:cNvSpPr>
          <p:nvPr>
            <p:ph idx="1"/>
          </p:nvPr>
        </p:nvSpPr>
        <p:spPr/>
        <p:txBody>
          <a:bodyPr/>
          <a:lstStyle/>
          <a:p>
            <a:pPr marL="114300" indent="0">
              <a:buNone/>
            </a:pPr>
            <a:r>
              <a:rPr lang="ar-SA" sz="3200" dirty="0" smtClean="0">
                <a:solidFill>
                  <a:srgbClr val="0070C0"/>
                </a:solidFill>
                <a:cs typeface="+mj-cs"/>
              </a:rPr>
              <a:t>ثالثاً- دراسة الحالة </a:t>
            </a:r>
            <a:r>
              <a:rPr lang="en-US" sz="3200" dirty="0" smtClean="0">
                <a:solidFill>
                  <a:srgbClr val="0070C0"/>
                </a:solidFill>
                <a:cs typeface="+mj-cs"/>
              </a:rPr>
              <a:t>Case Study</a:t>
            </a:r>
            <a:r>
              <a:rPr lang="ar-SA" sz="3200" dirty="0" smtClean="0">
                <a:solidFill>
                  <a:srgbClr val="0070C0"/>
                </a:solidFill>
                <a:cs typeface="+mj-cs"/>
              </a:rPr>
              <a:t>: </a:t>
            </a:r>
          </a:p>
          <a:p>
            <a:pPr marL="114300" indent="0">
              <a:buNone/>
            </a:pPr>
            <a:r>
              <a:rPr lang="ar-SA" sz="2800" dirty="0" smtClean="0">
                <a:solidFill>
                  <a:schemeClr val="accent2"/>
                </a:solidFill>
                <a:cs typeface="+mj-cs"/>
              </a:rPr>
              <a:t>مفهوم دراسة الحالة:</a:t>
            </a:r>
          </a:p>
          <a:p>
            <a:pPr marL="114300" indent="0">
              <a:buNone/>
            </a:pPr>
            <a:r>
              <a:rPr lang="ar-SA" sz="2400" dirty="0" smtClean="0">
                <a:cs typeface="+mj-cs"/>
              </a:rPr>
              <a:t>تعد دراسة الحالة من أكثر الوسائل استخداماً في مجال التوجيه والإرشاد والعلاج النفسي ، فهي تمد المرشد النفسي بمعلومات مهمة عن حياة المسترشد وتاريخه </a:t>
            </a:r>
            <a:r>
              <a:rPr lang="ar-SA" sz="2400" dirty="0" err="1" smtClean="0">
                <a:cs typeface="+mj-cs"/>
              </a:rPr>
              <a:t>النمائي</a:t>
            </a:r>
            <a:r>
              <a:rPr lang="ar-SA" sz="2400" dirty="0" smtClean="0">
                <a:cs typeface="+mj-cs"/>
              </a:rPr>
              <a:t> والأسري والاجتماعي ، والصعوبات التي يمر بها . فدراسة الحالة هي أسلوب منظم لتجميع المعلومات عن المسترشد من خلال وسائل جمع المعلومات الأخرى كالملاحظة  والمقابلة والاختبارات وغيرها.</a:t>
            </a:r>
            <a:endParaRPr lang="ar-SA" sz="2400" dirty="0">
              <a:cs typeface="+mj-cs"/>
            </a:endParaRPr>
          </a:p>
        </p:txBody>
      </p:sp>
    </p:spTree>
    <p:extLst>
      <p:ext uri="{BB962C8B-B14F-4D97-AF65-F5344CB8AC3E}">
        <p14:creationId xmlns:p14="http://schemas.microsoft.com/office/powerpoint/2010/main" xmlns="" val="2097096936"/>
      </p:ext>
    </p:extLst>
  </p:cSld>
  <p:clrMapOvr>
    <a:masterClrMapping/>
  </p:clrMapOvr>
  <mc:AlternateContent xmlns:mc="http://schemas.openxmlformats.org/markup-compatibility/2006">
    <mc:Choice xmlns:p14="http://schemas.microsoft.com/office/powerpoint/2010/main" xmlns="" Requires="p14">
      <p:transition spd="slow" p14:dur="1500">
        <p14:window/>
      </p:transition>
    </mc:Choice>
    <mc:Fallback>
      <p:transition spd="slow">
        <p:fade/>
      </p:transition>
    </mc:Fallback>
  </mc:AlternateContent>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r"/>
            <a:r>
              <a:rPr lang="ar-SA" sz="4000" dirty="0" smtClean="0"/>
              <a:t>المعلومات التي تتضمنها استمارة دراسة الحالة:</a:t>
            </a:r>
            <a:endParaRPr lang="ar-SA" sz="4000" dirty="0"/>
          </a:p>
        </p:txBody>
      </p:sp>
      <p:sp>
        <p:nvSpPr>
          <p:cNvPr id="3" name="عنصر نائب للمحتوى 2"/>
          <p:cNvSpPr>
            <a:spLocks noGrp="1"/>
          </p:cNvSpPr>
          <p:nvPr>
            <p:ph idx="1"/>
          </p:nvPr>
        </p:nvSpPr>
        <p:spPr/>
        <p:txBody>
          <a:bodyPr>
            <a:normAutofit lnSpcReduction="10000"/>
          </a:bodyPr>
          <a:lstStyle/>
          <a:p>
            <a:pPr marL="114300" indent="0">
              <a:buNone/>
            </a:pPr>
            <a:r>
              <a:rPr lang="ar-SA" dirty="0" smtClean="0"/>
              <a:t>تتضمن استمارة دراسة الحالة جميع المعلومات عن حالة المسترشد من كل جوانبها ، بحيث تنضم هذه المعلومات على شكل خطوط عريضة ممثلة على المرشد أن يتقيد بها مع الانتباه إلى ما يطر على حالة المسترشد من تطورات.</a:t>
            </a:r>
          </a:p>
          <a:p>
            <a:pPr marL="114300" indent="0">
              <a:buNone/>
            </a:pPr>
            <a:endParaRPr lang="ar-SA" dirty="0"/>
          </a:p>
          <a:p>
            <a:pPr marL="114300" indent="0">
              <a:buNone/>
            </a:pPr>
            <a:r>
              <a:rPr lang="ar-SA" dirty="0" smtClean="0"/>
              <a:t> </a:t>
            </a:r>
            <a:r>
              <a:rPr lang="ar-SA" dirty="0" smtClean="0">
                <a:solidFill>
                  <a:schemeClr val="accent2"/>
                </a:solidFill>
              </a:rPr>
              <a:t>واهم الجوانب التي تشتمل عليها استمارة دراسة الحالة والتي يمكن استخدامها مع الطلاب في المدارس والجامعات ما يلي:</a:t>
            </a:r>
          </a:p>
          <a:p>
            <a:pPr marL="114300" indent="0">
              <a:buNone/>
            </a:pPr>
            <a:r>
              <a:rPr lang="ar-SA" dirty="0" smtClean="0">
                <a:solidFill>
                  <a:srgbClr val="0070C0"/>
                </a:solidFill>
              </a:rPr>
              <a:t>استمارة دراسة الحالة</a:t>
            </a:r>
          </a:p>
          <a:p>
            <a:pPr>
              <a:buFontTx/>
              <a:buChar char="-"/>
            </a:pPr>
            <a:r>
              <a:rPr lang="ar-SA" dirty="0" smtClean="0">
                <a:solidFill>
                  <a:srgbClr val="0070C0"/>
                </a:solidFill>
              </a:rPr>
              <a:t>الهوية الشخصية:</a:t>
            </a:r>
          </a:p>
          <a:p>
            <a:pPr marL="114300" indent="0">
              <a:buNone/>
            </a:pPr>
            <a:r>
              <a:rPr lang="ar-SA" dirty="0" smtClean="0"/>
              <a:t>الاسم:                 العمر(تاريخ الميلاد):               الجنس:</a:t>
            </a:r>
          </a:p>
          <a:p>
            <a:pPr marL="114300" indent="0">
              <a:buNone/>
            </a:pPr>
            <a:r>
              <a:rPr lang="ar-SA" dirty="0" smtClean="0"/>
              <a:t>الحالة الاجتماعية:      المستوى التعليمي:                الترتيب الميلادي:</a:t>
            </a:r>
          </a:p>
          <a:p>
            <a:pPr marL="114300" indent="0">
              <a:buNone/>
            </a:pPr>
            <a:r>
              <a:rPr lang="ar-SA" dirty="0" smtClean="0"/>
              <a:t>مكان السكن:            رقم التلفون :                     في الأسرة:</a:t>
            </a:r>
            <a:endParaRPr lang="ar-SA" dirty="0"/>
          </a:p>
        </p:txBody>
      </p:sp>
    </p:spTree>
    <p:extLst>
      <p:ext uri="{BB962C8B-B14F-4D97-AF65-F5344CB8AC3E}">
        <p14:creationId xmlns:p14="http://schemas.microsoft.com/office/powerpoint/2010/main" xmlns="" val="2506724024"/>
      </p:ext>
    </p:extLst>
  </p:cSld>
  <p:clrMapOvr>
    <a:masterClrMapping/>
  </p:clrMapOvr>
  <mc:AlternateContent xmlns:mc="http://schemas.openxmlformats.org/markup-compatibility/2006">
    <mc:Choice xmlns:p14="http://schemas.microsoft.com/office/powerpoint/2010/main" xmlns="" Requires="p14">
      <p:transition spd="slow" p14:dur="1500">
        <p14:window/>
      </p:transition>
    </mc:Choice>
    <mc:Fallback>
      <p:transition spd="slow">
        <p:fade/>
      </p:transition>
    </mc:Fallback>
  </mc:AlternateContent>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332656"/>
            <a:ext cx="7931224" cy="6068144"/>
          </a:xfrm>
        </p:spPr>
        <p:txBody>
          <a:bodyPr>
            <a:normAutofit lnSpcReduction="10000"/>
          </a:bodyPr>
          <a:lstStyle/>
          <a:p>
            <a:pPr>
              <a:buFontTx/>
              <a:buChar char="-"/>
            </a:pPr>
            <a:r>
              <a:rPr lang="ar-SA" dirty="0" smtClean="0">
                <a:solidFill>
                  <a:srgbClr val="0070C0"/>
                </a:solidFill>
              </a:rPr>
              <a:t>المشكلة الأساسية للمسترشد :</a:t>
            </a:r>
          </a:p>
          <a:p>
            <a:pPr marL="114300" indent="0">
              <a:buNone/>
            </a:pPr>
            <a:r>
              <a:rPr lang="ar-SA" dirty="0" smtClean="0"/>
              <a:t>الأعراض النفسية:</a:t>
            </a:r>
          </a:p>
          <a:p>
            <a:pPr marL="114300" indent="0">
              <a:buNone/>
            </a:pPr>
            <a:r>
              <a:rPr lang="ar-SA" dirty="0" smtClean="0"/>
              <a:t>الأعراض الجسمية:</a:t>
            </a:r>
          </a:p>
          <a:p>
            <a:pPr marL="114300" indent="0">
              <a:buNone/>
            </a:pPr>
            <a:r>
              <a:rPr lang="ar-SA" dirty="0" smtClean="0"/>
              <a:t>تاريخ المشكلة أو الاضطراب النفسي:</a:t>
            </a:r>
          </a:p>
          <a:p>
            <a:pPr marL="114300" indent="0">
              <a:buNone/>
            </a:pPr>
            <a:r>
              <a:rPr lang="ar-SA" dirty="0" smtClean="0"/>
              <a:t>الظروف التي رافقت ظهور المشكلة أو الاضطراب النفسي:</a:t>
            </a:r>
          </a:p>
          <a:p>
            <a:pPr>
              <a:buFontTx/>
              <a:buChar char="-"/>
            </a:pPr>
            <a:r>
              <a:rPr lang="ar-SA" dirty="0" smtClean="0">
                <a:solidFill>
                  <a:srgbClr val="0070C0"/>
                </a:solidFill>
              </a:rPr>
              <a:t>التاريخ الصحي للمسترشد:</a:t>
            </a:r>
          </a:p>
          <a:p>
            <a:r>
              <a:rPr lang="ar-SA" dirty="0" smtClean="0"/>
              <a:t>الفحص الطبي الشامل (حواس، غدد، أعصاب، قلب، جهاز هضم..)</a:t>
            </a:r>
          </a:p>
          <a:p>
            <a:r>
              <a:rPr lang="ar-SA" dirty="0" smtClean="0"/>
              <a:t>الأمراض أو المشكلات النفسية التي أصيب بها سابقاً.</a:t>
            </a:r>
          </a:p>
          <a:p>
            <a:r>
              <a:rPr lang="ar-SA" dirty="0" smtClean="0"/>
              <a:t>الأمراض الجسمية التي أصيب بها المسترشد سابقاً.</a:t>
            </a:r>
          </a:p>
          <a:p>
            <a:r>
              <a:rPr lang="ar-SA" dirty="0" smtClean="0"/>
              <a:t>حالة الحواس عند المسترشد.</a:t>
            </a:r>
          </a:p>
          <a:p>
            <a:r>
              <a:rPr lang="ar-SA" dirty="0" smtClean="0"/>
              <a:t>المخاوف التي عانى منها أو يعاني منها المسترشد.</a:t>
            </a:r>
          </a:p>
          <a:p>
            <a:pPr>
              <a:buFontTx/>
              <a:buChar char="-"/>
            </a:pPr>
            <a:r>
              <a:rPr lang="ar-SA" dirty="0" smtClean="0">
                <a:solidFill>
                  <a:srgbClr val="0070C0"/>
                </a:solidFill>
              </a:rPr>
              <a:t>التاريخ الصحي للأسرة:</a:t>
            </a:r>
          </a:p>
          <a:p>
            <a:r>
              <a:rPr lang="ar-SA" dirty="0" smtClean="0"/>
              <a:t>الأمراض النفسية أو العقلية في الأسرة أو الفروع.</a:t>
            </a:r>
          </a:p>
          <a:p>
            <a:r>
              <a:rPr lang="ar-SA" dirty="0" smtClean="0"/>
              <a:t>الأمراض الجسمية في الأسرة (سابقاً وحالياً)</a:t>
            </a:r>
            <a:endParaRPr lang="ar-SA" dirty="0"/>
          </a:p>
        </p:txBody>
      </p:sp>
    </p:spTree>
    <p:extLst>
      <p:ext uri="{BB962C8B-B14F-4D97-AF65-F5344CB8AC3E}">
        <p14:creationId xmlns:p14="http://schemas.microsoft.com/office/powerpoint/2010/main" xmlns="" val="1976988164"/>
      </p:ext>
    </p:extLst>
  </p:cSld>
  <p:clrMapOvr>
    <a:masterClrMapping/>
  </p:clrMapOvr>
  <mc:AlternateContent xmlns:mc="http://schemas.openxmlformats.org/markup-compatibility/2006">
    <mc:Choice xmlns:p14="http://schemas.microsoft.com/office/powerpoint/2010/main" xmlns="" Requires="p14">
      <p:transition spd="slow" p14:dur="1500">
        <p14:window/>
      </p:transition>
    </mc:Choice>
    <mc:Fallback>
      <p:transition spd="slow">
        <p:fade/>
      </p:transition>
    </mc:Fallback>
  </mc:AlternateContent>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260648"/>
            <a:ext cx="7620000" cy="6140152"/>
          </a:xfrm>
        </p:spPr>
        <p:txBody>
          <a:bodyPr>
            <a:normAutofit lnSpcReduction="10000"/>
          </a:bodyPr>
          <a:lstStyle/>
          <a:p>
            <a:pPr>
              <a:buFontTx/>
              <a:buChar char="-"/>
            </a:pPr>
            <a:r>
              <a:rPr lang="ar-SA" dirty="0" smtClean="0">
                <a:solidFill>
                  <a:srgbClr val="0070C0"/>
                </a:solidFill>
              </a:rPr>
              <a:t>الخلفية الأسرية للمسترشد:</a:t>
            </a:r>
          </a:p>
          <a:p>
            <a:pPr marL="114300" indent="0">
              <a:buNone/>
            </a:pPr>
            <a:r>
              <a:rPr lang="ar-SA" dirty="0" smtClean="0"/>
              <a:t>عمر الوالد:                    عمر الوالدة:                مستوى تعليم الوالد:</a:t>
            </a:r>
          </a:p>
          <a:p>
            <a:pPr marL="114300" indent="0">
              <a:buNone/>
            </a:pPr>
            <a:r>
              <a:rPr lang="ar-SA" dirty="0" smtClean="0"/>
              <a:t>مستوى تعليم الوالدة :        العلاقات بين الوالدين: </a:t>
            </a:r>
          </a:p>
          <a:p>
            <a:pPr marL="114300" indent="0">
              <a:buNone/>
            </a:pPr>
            <a:r>
              <a:rPr lang="ar-SA" dirty="0" smtClean="0"/>
              <a:t>عمل الوالد:                   عمل الوالدة:            العادات الرئيسية للوالد:</a:t>
            </a:r>
          </a:p>
          <a:p>
            <a:pPr marL="114300" indent="0">
              <a:buNone/>
            </a:pPr>
            <a:r>
              <a:rPr lang="ar-SA" dirty="0" smtClean="0"/>
              <a:t>العادات الرئيسية للوالدة:                      عدد الأخوة والأخوات في الأسرة: </a:t>
            </a:r>
          </a:p>
          <a:p>
            <a:pPr marL="114300" indent="0">
              <a:buNone/>
            </a:pPr>
            <a:endParaRPr lang="ar-SA" dirty="0"/>
          </a:p>
          <a:p>
            <a:pPr marL="114300" indent="0">
              <a:buNone/>
            </a:pPr>
            <a:r>
              <a:rPr lang="ar-SA" dirty="0" smtClean="0"/>
              <a:t>نوع سكن الأسرة: إيجار                    ملك </a:t>
            </a:r>
          </a:p>
          <a:p>
            <a:pPr marL="114300" indent="0">
              <a:buNone/>
            </a:pPr>
            <a:endParaRPr lang="ar-SA" dirty="0" smtClean="0"/>
          </a:p>
          <a:p>
            <a:pPr marL="114300" indent="0">
              <a:buNone/>
            </a:pPr>
            <a:r>
              <a:rPr lang="ar-SA" dirty="0" smtClean="0"/>
              <a:t>العلاقات بين الوالدين والأخوة:</a:t>
            </a:r>
          </a:p>
          <a:p>
            <a:pPr marL="114300" indent="0">
              <a:buNone/>
            </a:pPr>
            <a:r>
              <a:rPr lang="ar-SA" dirty="0" smtClean="0"/>
              <a:t>موقف المسترشد من والديه:</a:t>
            </a:r>
          </a:p>
          <a:p>
            <a:pPr marL="114300" indent="0">
              <a:buNone/>
            </a:pPr>
            <a:r>
              <a:rPr lang="ar-SA" dirty="0" smtClean="0"/>
              <a:t>علاقة المسترشد بإخوته:</a:t>
            </a:r>
          </a:p>
          <a:p>
            <a:pPr marL="114300" indent="0">
              <a:buNone/>
            </a:pPr>
            <a:r>
              <a:rPr lang="ar-SA" dirty="0" smtClean="0"/>
              <a:t>موقف الوالدين من المسترشد:</a:t>
            </a:r>
          </a:p>
          <a:p>
            <a:pPr marL="114300" indent="0">
              <a:buNone/>
            </a:pPr>
            <a:r>
              <a:rPr lang="ar-SA" dirty="0" smtClean="0"/>
              <a:t>أسلوب تعامل الوالد مع المسترشد:</a:t>
            </a:r>
          </a:p>
          <a:p>
            <a:pPr marL="114300" indent="0">
              <a:buNone/>
            </a:pPr>
            <a:r>
              <a:rPr lang="ar-SA" dirty="0" smtClean="0"/>
              <a:t>أسلوب تعامل الوالدة مع المسترشد:</a:t>
            </a:r>
            <a:endParaRPr lang="ar-SA" dirty="0"/>
          </a:p>
        </p:txBody>
      </p:sp>
      <p:sp>
        <p:nvSpPr>
          <p:cNvPr id="4" name="مستطيل مستدير الزوايا 3"/>
          <p:cNvSpPr/>
          <p:nvPr/>
        </p:nvSpPr>
        <p:spPr>
          <a:xfrm>
            <a:off x="4860032" y="2749465"/>
            <a:ext cx="720080" cy="432048"/>
          </a:xfrm>
          <a:prstGeom prst="roundRect">
            <a:avLst/>
          </a:prstGeom>
        </p:spPr>
        <p:style>
          <a:lnRef idx="2">
            <a:schemeClr val="accent1"/>
          </a:lnRef>
          <a:fillRef idx="1">
            <a:schemeClr val="lt1"/>
          </a:fillRef>
          <a:effectRef idx="0">
            <a:schemeClr val="accent1"/>
          </a:effectRef>
          <a:fontRef idx="minor">
            <a:schemeClr val="dk1"/>
          </a:fontRef>
        </p:style>
        <p:txBody>
          <a:bodyPr rtlCol="1" anchor="ctr"/>
          <a:lstStyle/>
          <a:p>
            <a:pPr algn="ctr"/>
            <a:endParaRPr lang="ar-SA"/>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771800" y="2724313"/>
            <a:ext cx="744537"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582275569"/>
      </p:ext>
    </p:extLst>
  </p:cSld>
  <p:clrMapOvr>
    <a:masterClrMapping/>
  </p:clrMapOvr>
  <mc:AlternateContent xmlns:mc="http://schemas.openxmlformats.org/markup-compatibility/2006">
    <mc:Choice xmlns:p14="http://schemas.microsoft.com/office/powerpoint/2010/main" xmlns="" Requires="p14">
      <p:transition spd="slow" p14:dur="1500">
        <p14:window/>
      </p:transition>
    </mc:Choice>
    <mc:Fallback>
      <p:transition spd="slow">
        <p:fade/>
      </p:transition>
    </mc:Fallback>
  </mc:AlternateContent>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332656"/>
            <a:ext cx="7620000" cy="6068144"/>
          </a:xfrm>
        </p:spPr>
        <p:txBody>
          <a:bodyPr/>
          <a:lstStyle/>
          <a:p>
            <a:pPr>
              <a:buFontTx/>
              <a:buChar char="-"/>
            </a:pPr>
            <a:r>
              <a:rPr lang="ar-SA" dirty="0" smtClean="0">
                <a:solidFill>
                  <a:srgbClr val="0070C0"/>
                </a:solidFill>
              </a:rPr>
              <a:t>التاريخ الدراسي:</a:t>
            </a:r>
          </a:p>
          <a:p>
            <a:pPr marL="114300" indent="0">
              <a:buNone/>
            </a:pPr>
            <a:r>
              <a:rPr lang="ar-SA" dirty="0" smtClean="0"/>
              <a:t>مستوى التحصيل الدراسي للمسترشد:</a:t>
            </a:r>
          </a:p>
          <a:p>
            <a:pPr marL="114300" indent="0">
              <a:buNone/>
            </a:pPr>
            <a:r>
              <a:rPr lang="ar-SA" dirty="0" smtClean="0"/>
              <a:t>سنوات الرسوب عند المسترشد خلال دراسته:</a:t>
            </a:r>
          </a:p>
          <a:p>
            <a:pPr marL="114300" indent="0">
              <a:buNone/>
            </a:pPr>
            <a:r>
              <a:rPr lang="ar-SA" dirty="0" smtClean="0"/>
              <a:t>موقف المسترشد من زملائه في المدرسة والجامعة:</a:t>
            </a:r>
          </a:p>
          <a:p>
            <a:pPr marL="114300" indent="0">
              <a:buNone/>
            </a:pPr>
            <a:r>
              <a:rPr lang="ar-SA" dirty="0" smtClean="0"/>
              <a:t>موقف المسترشد من أساتذته:</a:t>
            </a:r>
          </a:p>
          <a:p>
            <a:pPr marL="114300" indent="0">
              <a:buNone/>
            </a:pPr>
            <a:r>
              <a:rPr lang="ar-SA" dirty="0" smtClean="0"/>
              <a:t>مستوى توافق المسترشد مع زملائه:</a:t>
            </a:r>
          </a:p>
          <a:p>
            <a:pPr marL="114300" indent="0">
              <a:buNone/>
            </a:pPr>
            <a:r>
              <a:rPr lang="ar-SA" dirty="0" smtClean="0"/>
              <a:t>مستوى توافق المسترشد مع أساتذته:</a:t>
            </a:r>
          </a:p>
          <a:p>
            <a:pPr marL="114300" indent="0">
              <a:buNone/>
            </a:pPr>
            <a:r>
              <a:rPr lang="ar-SA" dirty="0" smtClean="0"/>
              <a:t>مستوى الطموح عند المسترشد:</a:t>
            </a:r>
          </a:p>
          <a:p>
            <a:pPr marL="114300" indent="0">
              <a:buNone/>
            </a:pPr>
            <a:r>
              <a:rPr lang="ar-SA" dirty="0" smtClean="0"/>
              <a:t>النشاطات التي شارك فيها المسترشد أو يشارك فيها حتى الآن:</a:t>
            </a:r>
          </a:p>
          <a:p>
            <a:pPr marL="114300" indent="0">
              <a:buNone/>
            </a:pPr>
            <a:endParaRPr lang="ar-SA" dirty="0"/>
          </a:p>
          <a:p>
            <a:pPr>
              <a:buFontTx/>
              <a:buChar char="-"/>
            </a:pPr>
            <a:r>
              <a:rPr lang="ar-SA" dirty="0" smtClean="0">
                <a:solidFill>
                  <a:srgbClr val="0070C0"/>
                </a:solidFill>
              </a:rPr>
              <a:t>علاقات المسترشد الاجتماعية:</a:t>
            </a:r>
          </a:p>
          <a:p>
            <a:pPr marL="114300" indent="0">
              <a:buNone/>
            </a:pPr>
            <a:r>
              <a:rPr lang="ar-SA" dirty="0" smtClean="0"/>
              <a:t>هل يشارك في نشاطات اجتماعية معينة (زيارات، لقاءات، حفلات...)؟</a:t>
            </a:r>
          </a:p>
          <a:p>
            <a:pPr marL="114300" indent="0">
              <a:buNone/>
            </a:pPr>
            <a:endParaRPr lang="ar-SA" dirty="0"/>
          </a:p>
        </p:txBody>
      </p:sp>
    </p:spTree>
    <p:extLst>
      <p:ext uri="{BB962C8B-B14F-4D97-AF65-F5344CB8AC3E}">
        <p14:creationId xmlns:p14="http://schemas.microsoft.com/office/powerpoint/2010/main" xmlns="" val="1266583639"/>
      </p:ext>
    </p:extLst>
  </p:cSld>
  <p:clrMapOvr>
    <a:masterClrMapping/>
  </p:clrMapOvr>
  <mc:AlternateContent xmlns:mc="http://schemas.openxmlformats.org/markup-compatibility/2006">
    <mc:Choice xmlns:p14="http://schemas.microsoft.com/office/powerpoint/2010/main" xmlns="" Requires="p14">
      <p:transition spd="slow" p14:dur="1500">
        <p14:window/>
      </p:transition>
    </mc:Choice>
    <mc:Fallback>
      <p:transition spd="slow">
        <p:fade/>
      </p:transition>
    </mc:Fallback>
  </mc:AlternateContent>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332656"/>
            <a:ext cx="7620000" cy="6068144"/>
          </a:xfrm>
        </p:spPr>
        <p:txBody>
          <a:bodyPr>
            <a:normAutofit lnSpcReduction="10000"/>
          </a:bodyPr>
          <a:lstStyle/>
          <a:p>
            <a:pPr>
              <a:buFontTx/>
              <a:buChar char="-"/>
            </a:pPr>
            <a:r>
              <a:rPr lang="ar-SA" dirty="0" smtClean="0">
                <a:solidFill>
                  <a:srgbClr val="0070C0"/>
                </a:solidFill>
              </a:rPr>
              <a:t>قدرات المسترشد العقلية:</a:t>
            </a:r>
          </a:p>
          <a:p>
            <a:pPr marL="114300" indent="0">
              <a:buNone/>
            </a:pPr>
            <a:r>
              <a:rPr lang="ar-SA" dirty="0" smtClean="0"/>
              <a:t>الاختبارات العقلية المستخدمة:</a:t>
            </a:r>
          </a:p>
          <a:p>
            <a:pPr marL="114300" indent="0">
              <a:buNone/>
            </a:pPr>
            <a:r>
              <a:rPr lang="ar-SA" dirty="0" smtClean="0"/>
              <a:t>مستوى ذكاء المسترشد:</a:t>
            </a:r>
          </a:p>
          <a:p>
            <a:pPr marL="114300" indent="0">
              <a:buNone/>
            </a:pPr>
            <a:r>
              <a:rPr lang="ar-SA" dirty="0" smtClean="0"/>
              <a:t>مستوى انتباه المسترشد وتركيزه:</a:t>
            </a:r>
          </a:p>
          <a:p>
            <a:pPr marL="114300" indent="0">
              <a:buNone/>
            </a:pPr>
            <a:r>
              <a:rPr lang="ar-SA" dirty="0" smtClean="0"/>
              <a:t>مستوى ذاكرة المسترشد: </a:t>
            </a:r>
          </a:p>
          <a:p>
            <a:pPr>
              <a:buFontTx/>
              <a:buChar char="-"/>
            </a:pPr>
            <a:r>
              <a:rPr lang="ar-SA" dirty="0" smtClean="0">
                <a:solidFill>
                  <a:srgbClr val="0070C0"/>
                </a:solidFill>
              </a:rPr>
              <a:t>عادات المسترشد الرئيسية وهواياته:</a:t>
            </a:r>
          </a:p>
          <a:p>
            <a:pPr marL="114300" indent="0">
              <a:buNone/>
            </a:pPr>
            <a:r>
              <a:rPr lang="ar-SA" dirty="0" smtClean="0"/>
              <a:t>أهم العادات التي يتمسك بها المسترشد (تدخين، مشروبات، قهوة،....إلخ):</a:t>
            </a:r>
          </a:p>
          <a:p>
            <a:pPr marL="114300" indent="0">
              <a:buNone/>
            </a:pPr>
            <a:r>
              <a:rPr lang="ar-SA" dirty="0" smtClean="0"/>
              <a:t>أهم الهوايات التي يمارسها المسترشد (رياضية ، فنية ، اجتماعية...إلخ):</a:t>
            </a:r>
          </a:p>
          <a:p>
            <a:pPr>
              <a:buFontTx/>
              <a:buChar char="-"/>
            </a:pPr>
            <a:r>
              <a:rPr lang="ar-SA" dirty="0" smtClean="0">
                <a:solidFill>
                  <a:srgbClr val="0070C0"/>
                </a:solidFill>
              </a:rPr>
              <a:t>السلوك العام للمسترشد:</a:t>
            </a:r>
          </a:p>
          <a:p>
            <a:pPr marL="114300" indent="0">
              <a:buNone/>
            </a:pPr>
            <a:r>
              <a:rPr lang="ar-SA" dirty="0" smtClean="0"/>
              <a:t>مدى اهتمام المسترشد بمظهره:</a:t>
            </a:r>
          </a:p>
          <a:p>
            <a:pPr marL="114300" indent="0">
              <a:buNone/>
            </a:pPr>
            <a:r>
              <a:rPr lang="ar-SA" dirty="0" smtClean="0"/>
              <a:t>حالة المسترشد الانفعالية أو المزاجية ( خجول ، حساس ، متسرع...إلخ):</a:t>
            </a:r>
          </a:p>
          <a:p>
            <a:pPr marL="114300" indent="0">
              <a:buNone/>
            </a:pPr>
            <a:r>
              <a:rPr lang="ar-SA" dirty="0" smtClean="0"/>
              <a:t>تعبيرات الوجه عند المسترشد:</a:t>
            </a:r>
          </a:p>
          <a:p>
            <a:pPr marL="114300" indent="0">
              <a:buNone/>
            </a:pPr>
            <a:r>
              <a:rPr lang="ar-SA" dirty="0" smtClean="0"/>
              <a:t>نشاط المسترشد العام:</a:t>
            </a:r>
          </a:p>
          <a:p>
            <a:pPr marL="114300" indent="0">
              <a:buNone/>
            </a:pPr>
            <a:r>
              <a:rPr lang="ar-SA" dirty="0" smtClean="0"/>
              <a:t>النوم والأحلام عند المسترشد (كثير النوم، يتكلم أثناء النوم ، يحلم أحلاماً مزعجة، يمشي أثناء النوم، يصعب عليه الدخول في النوم...إلخ):</a:t>
            </a:r>
          </a:p>
        </p:txBody>
      </p:sp>
    </p:spTree>
    <p:extLst>
      <p:ext uri="{BB962C8B-B14F-4D97-AF65-F5344CB8AC3E}">
        <p14:creationId xmlns:p14="http://schemas.microsoft.com/office/powerpoint/2010/main" xmlns="" val="3485910582"/>
      </p:ext>
    </p:extLst>
  </p:cSld>
  <p:clrMapOvr>
    <a:masterClrMapping/>
  </p:clrMapOvr>
  <mc:AlternateContent xmlns:mc="http://schemas.openxmlformats.org/markup-compatibility/2006">
    <mc:Choice xmlns:p14="http://schemas.microsoft.com/office/powerpoint/2010/main" xmlns="" Requires="p14">
      <p:transition spd="slow" p14:dur="1500">
        <p14:window/>
      </p:transition>
    </mc:Choice>
    <mc:Fallback>
      <p:transition spd="slow">
        <p:fade/>
      </p:transition>
    </mc:Fallback>
  </mc:AlternateContent>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أهم وسائل جمع المعلومات عن المسترشد:</a:t>
            </a:r>
            <a:endParaRPr lang="ar-SA" dirty="0"/>
          </a:p>
        </p:txBody>
      </p:sp>
      <p:sp>
        <p:nvSpPr>
          <p:cNvPr id="3" name="عنصر نائب للمحتوى 2"/>
          <p:cNvSpPr>
            <a:spLocks noGrp="1"/>
          </p:cNvSpPr>
          <p:nvPr>
            <p:ph idx="1"/>
          </p:nvPr>
        </p:nvSpPr>
        <p:spPr/>
        <p:txBody>
          <a:bodyPr>
            <a:normAutofit lnSpcReduction="10000"/>
          </a:bodyPr>
          <a:lstStyle/>
          <a:p>
            <a:pPr marL="114300" indent="0">
              <a:buNone/>
            </a:pPr>
            <a:r>
              <a:rPr lang="ar-SA" dirty="0" smtClean="0">
                <a:solidFill>
                  <a:srgbClr val="0070C0"/>
                </a:solidFill>
              </a:rPr>
              <a:t>رابعاً: الاختبارات النفسية </a:t>
            </a:r>
            <a:r>
              <a:rPr lang="en-US" dirty="0" smtClean="0">
                <a:solidFill>
                  <a:srgbClr val="0070C0"/>
                </a:solidFill>
              </a:rPr>
              <a:t>Tests</a:t>
            </a:r>
            <a:r>
              <a:rPr lang="ar-SA" dirty="0" smtClean="0">
                <a:solidFill>
                  <a:srgbClr val="0070C0"/>
                </a:solidFill>
              </a:rPr>
              <a:t>: </a:t>
            </a:r>
          </a:p>
          <a:p>
            <a:pPr marL="114300" indent="0">
              <a:buNone/>
            </a:pPr>
            <a:r>
              <a:rPr lang="ar-SA" dirty="0" smtClean="0">
                <a:solidFill>
                  <a:schemeClr val="accent2"/>
                </a:solidFill>
              </a:rPr>
              <a:t>أهمية الاختبارات النفسية في التوجيه والإرشاد:</a:t>
            </a:r>
          </a:p>
          <a:p>
            <a:pPr marL="114300" indent="0">
              <a:buNone/>
            </a:pPr>
            <a:r>
              <a:rPr lang="ar-SA" dirty="0" smtClean="0"/>
              <a:t>يؤكد معظم علماء النفس أن للاختبارات النفسية أهمية كبيرة في عمليات </a:t>
            </a:r>
          </a:p>
          <a:p>
            <a:pPr marL="114300" indent="0">
              <a:buNone/>
            </a:pPr>
            <a:r>
              <a:rPr lang="ar-SA" dirty="0" smtClean="0"/>
              <a:t>التشخيص </a:t>
            </a:r>
            <a:r>
              <a:rPr lang="en-US" dirty="0" smtClean="0"/>
              <a:t>Diagnosis</a:t>
            </a:r>
            <a:r>
              <a:rPr lang="ar-SA" dirty="0" smtClean="0"/>
              <a:t>، والعلاج </a:t>
            </a:r>
            <a:r>
              <a:rPr lang="en-US" dirty="0" smtClean="0"/>
              <a:t>Therapy</a:t>
            </a:r>
            <a:r>
              <a:rPr lang="ar-SA" dirty="0" smtClean="0"/>
              <a:t>، والتقييم </a:t>
            </a:r>
            <a:r>
              <a:rPr lang="en-US" dirty="0" smtClean="0"/>
              <a:t>Evaluation</a:t>
            </a:r>
            <a:r>
              <a:rPr lang="ar-SA" dirty="0" smtClean="0"/>
              <a:t>،           والتنبؤ </a:t>
            </a:r>
            <a:r>
              <a:rPr lang="en-US" dirty="0" smtClean="0"/>
              <a:t>Prediction</a:t>
            </a:r>
            <a:r>
              <a:rPr lang="ar-SA" dirty="0" smtClean="0"/>
              <a:t>، إذا استخدمت بصورة صحيحة. </a:t>
            </a:r>
          </a:p>
          <a:p>
            <a:pPr marL="114300" indent="0">
              <a:buNone/>
            </a:pPr>
            <a:endParaRPr lang="ar-SA" dirty="0" smtClean="0">
              <a:solidFill>
                <a:schemeClr val="accent2"/>
              </a:solidFill>
            </a:endParaRPr>
          </a:p>
          <a:p>
            <a:pPr marL="114300" indent="0">
              <a:buNone/>
            </a:pPr>
            <a:r>
              <a:rPr lang="ar-SA" dirty="0" smtClean="0">
                <a:solidFill>
                  <a:schemeClr val="accent2"/>
                </a:solidFill>
              </a:rPr>
              <a:t>يمكن تلخيص أهمية هذه الاختبارات في مجال التوجيه والإرشاد في الآتي:</a:t>
            </a:r>
          </a:p>
          <a:p>
            <a:pPr marL="114300" indent="0">
              <a:buNone/>
            </a:pPr>
            <a:r>
              <a:rPr lang="ar-SA" dirty="0" smtClean="0">
                <a:solidFill>
                  <a:schemeClr val="accent2"/>
                </a:solidFill>
              </a:rPr>
              <a:t>1-</a:t>
            </a:r>
            <a:r>
              <a:rPr lang="ar-SA" dirty="0" smtClean="0"/>
              <a:t> تستخدم من أجل الحصول على معلومات مهمة ودقيقة عن شخصية المسترشد،</a:t>
            </a:r>
          </a:p>
          <a:p>
            <a:pPr marL="114300" indent="0">
              <a:buNone/>
            </a:pPr>
            <a:r>
              <a:rPr lang="ar-SA" dirty="0" smtClean="0"/>
              <a:t>فالطالب الذي يشكو من ضعف في الرياضيات ، فإن شكواه قد تكون نتيجة ذكائه المحدود، أو ضعف استعداده في الرياضيات ، أو أنه لم يكتسب المهارات الأساسية في الرياضيات التي تمكنه من استيعاب منهج الرياضيات بصورة جيدة.</a:t>
            </a:r>
          </a:p>
          <a:p>
            <a:pPr marL="114300" indent="0">
              <a:buNone/>
            </a:pPr>
            <a:endParaRPr lang="ar-SA" dirty="0"/>
          </a:p>
        </p:txBody>
      </p:sp>
    </p:spTree>
    <p:extLst>
      <p:ext uri="{BB962C8B-B14F-4D97-AF65-F5344CB8AC3E}">
        <p14:creationId xmlns:p14="http://schemas.microsoft.com/office/powerpoint/2010/main" xmlns="" val="3827147758"/>
      </p:ext>
    </p:extLst>
  </p:cSld>
  <p:clrMapOvr>
    <a:masterClrMapping/>
  </p:clrMapOvr>
  <mc:AlternateContent xmlns:mc="http://schemas.openxmlformats.org/markup-compatibility/2006">
    <mc:Choice xmlns:p14="http://schemas.microsoft.com/office/powerpoint/2010/main" xmlns="" Requires="p14">
      <p:transition spd="slow" p14:dur="1500">
        <p14:window/>
      </p:transition>
    </mc:Choice>
    <mc:Fallback>
      <p:transition spd="slow">
        <p:fade/>
      </p:transition>
    </mc:Fallback>
  </mc:AlternateContent>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332656"/>
            <a:ext cx="7620000" cy="6068144"/>
          </a:xfrm>
        </p:spPr>
        <p:txBody>
          <a:bodyPr>
            <a:normAutofit fontScale="92500"/>
          </a:bodyPr>
          <a:lstStyle/>
          <a:p>
            <a:pPr marL="114300" indent="0">
              <a:buNone/>
            </a:pPr>
            <a:r>
              <a:rPr lang="ar-SA" dirty="0" smtClean="0">
                <a:solidFill>
                  <a:schemeClr val="accent2"/>
                </a:solidFill>
              </a:rPr>
              <a:t>2-</a:t>
            </a:r>
            <a:r>
              <a:rPr lang="ar-SA" dirty="0" smtClean="0"/>
              <a:t> تستخدم في مساعدة المسترشد من أجل الاختيار السليم لدراسة أو مهنة معينة بما يتناسب مع استعداداته وقدراته وميوله.</a:t>
            </a:r>
          </a:p>
          <a:p>
            <a:pPr marL="114300" indent="0">
              <a:buNone/>
            </a:pPr>
            <a:endParaRPr lang="ar-SA" dirty="0">
              <a:solidFill>
                <a:schemeClr val="accent2"/>
              </a:solidFill>
            </a:endParaRPr>
          </a:p>
          <a:p>
            <a:pPr marL="114300" indent="0">
              <a:buNone/>
            </a:pPr>
            <a:r>
              <a:rPr lang="ar-SA" dirty="0" smtClean="0">
                <a:solidFill>
                  <a:schemeClr val="accent2"/>
                </a:solidFill>
              </a:rPr>
              <a:t>3-</a:t>
            </a:r>
            <a:r>
              <a:rPr lang="ar-SA" dirty="0" smtClean="0"/>
              <a:t> تستخدم في معرفة المتفوقين والموهوبين بشكل مبكر، مما يساعدهم في رسم الخطط المناسبة التي تهدف إلى رعايتهم وإزالة العوائق كلها التي تعرقل نموهم العقلي والنفسي والاجتماعي والتربوي .. لنتمكن من الاستفادة من مواهبهم إلى أقصى حد ممكن.</a:t>
            </a:r>
          </a:p>
          <a:p>
            <a:pPr marL="114300" indent="0">
              <a:buNone/>
            </a:pPr>
            <a:endParaRPr lang="ar-SA" dirty="0" smtClean="0">
              <a:solidFill>
                <a:schemeClr val="accent2"/>
              </a:solidFill>
            </a:endParaRPr>
          </a:p>
          <a:p>
            <a:pPr marL="114300" indent="0">
              <a:buNone/>
            </a:pPr>
            <a:r>
              <a:rPr lang="ar-SA" dirty="0" smtClean="0">
                <a:solidFill>
                  <a:schemeClr val="accent2"/>
                </a:solidFill>
              </a:rPr>
              <a:t>4-</a:t>
            </a:r>
            <a:r>
              <a:rPr lang="ar-SA" dirty="0" smtClean="0"/>
              <a:t> يمكن أن تكون الاختبارات النفسية نقطة البداية أثناء المقابلة الإرشادية، حيث تتيح للمسترشد الكشف عن الأسباب الخفية الكامنة وراء سوء توافقه الدراسي (كالعدوان المكبوت ، أو ضعف في القدرات ، أو ضعف في الميول ...)</a:t>
            </a:r>
          </a:p>
          <a:p>
            <a:pPr marL="114300" indent="0">
              <a:buNone/>
            </a:pPr>
            <a:endParaRPr lang="ar-SA" dirty="0" smtClean="0"/>
          </a:p>
          <a:p>
            <a:pPr marL="114300" indent="0">
              <a:buNone/>
            </a:pPr>
            <a:r>
              <a:rPr lang="ar-SA" dirty="0" smtClean="0">
                <a:solidFill>
                  <a:schemeClr val="accent2"/>
                </a:solidFill>
              </a:rPr>
              <a:t>5-</a:t>
            </a:r>
            <a:r>
              <a:rPr lang="ar-SA" dirty="0" smtClean="0"/>
              <a:t> تعد وسيلة مهمة من وسائل العلاج النفسي ، حيث يتمكن المتعالج من التنفيس عن انفعالاته المكبوتة من خلال إجابته على عبارات الاختبار الغامضة في الاختبارات </a:t>
            </a:r>
            <a:r>
              <a:rPr lang="ar-SA" dirty="0" err="1" smtClean="0"/>
              <a:t>الإسقاطية</a:t>
            </a:r>
            <a:r>
              <a:rPr lang="ar-SA" dirty="0" smtClean="0"/>
              <a:t> ( اختبار </a:t>
            </a:r>
            <a:r>
              <a:rPr lang="ar-SA" dirty="0" err="1" smtClean="0"/>
              <a:t>رورشاخ</a:t>
            </a:r>
            <a:r>
              <a:rPr lang="ar-SA" dirty="0" smtClean="0"/>
              <a:t> ، اختبار تفهم الموضوع..)</a:t>
            </a:r>
          </a:p>
        </p:txBody>
      </p:sp>
    </p:spTree>
    <p:extLst>
      <p:ext uri="{BB962C8B-B14F-4D97-AF65-F5344CB8AC3E}">
        <p14:creationId xmlns:p14="http://schemas.microsoft.com/office/powerpoint/2010/main" xmlns="" val="1395150805"/>
      </p:ext>
    </p:extLst>
  </p:cSld>
  <p:clrMapOvr>
    <a:masterClrMapping/>
  </p:clrMapOvr>
  <mc:AlternateContent xmlns:mc="http://schemas.openxmlformats.org/markup-compatibility/2006">
    <mc:Choice xmlns:p14="http://schemas.microsoft.com/office/powerpoint/2010/main" xmlns="" Requires="p14">
      <p:transition spd="slow" p14:dur="1500">
        <p14:window/>
      </p:transition>
    </mc:Choice>
    <mc:Fallback>
      <p:transition spd="slow">
        <p:fade/>
      </p:transition>
    </mc:Fallback>
  </mc:AlternateContent>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692696"/>
            <a:ext cx="7620000" cy="5708104"/>
          </a:xfrm>
        </p:spPr>
        <p:txBody>
          <a:bodyPr/>
          <a:lstStyle/>
          <a:p>
            <a:pPr marL="114300" lvl="0" indent="0">
              <a:buClr>
                <a:srgbClr val="7FD13B"/>
              </a:buClr>
              <a:buNone/>
            </a:pPr>
            <a:r>
              <a:rPr lang="ar-SA" dirty="0">
                <a:solidFill>
                  <a:schemeClr val="accent2"/>
                </a:solidFill>
              </a:rPr>
              <a:t>6-</a:t>
            </a:r>
            <a:r>
              <a:rPr lang="ar-SA" dirty="0">
                <a:solidFill>
                  <a:prstClr val="black"/>
                </a:solidFill>
              </a:rPr>
              <a:t> تساعد في الحصول على معلومات عن المسترشد بصورة أقرب إلى الموضوعية.</a:t>
            </a:r>
          </a:p>
          <a:p>
            <a:pPr marL="114300" lvl="0" indent="0">
              <a:buClr>
                <a:srgbClr val="7FD13B"/>
              </a:buClr>
              <a:buNone/>
            </a:pPr>
            <a:endParaRPr lang="ar-SA" dirty="0" smtClean="0">
              <a:solidFill>
                <a:prstClr val="black"/>
              </a:solidFill>
            </a:endParaRPr>
          </a:p>
          <a:p>
            <a:pPr marL="114300" lvl="0" indent="0">
              <a:buClr>
                <a:srgbClr val="7FD13B"/>
              </a:buClr>
              <a:buNone/>
            </a:pPr>
            <a:r>
              <a:rPr lang="ar-SA" dirty="0" smtClean="0">
                <a:solidFill>
                  <a:schemeClr val="accent2"/>
                </a:solidFill>
              </a:rPr>
              <a:t>7- </a:t>
            </a:r>
            <a:r>
              <a:rPr lang="ar-SA" dirty="0" smtClean="0"/>
              <a:t>تعد أداة مهمة تساعد في تقييم عمل المرشد النفسي ، وتقييم البرامج الإرشادية المستخدمة ، مما يتيح للمرشد فرصة لتعديل أساليب الإرشاد ، وتعديل البرامج المستخدمة من أجل الوصول إلى الأهداف </a:t>
            </a:r>
            <a:r>
              <a:rPr lang="ar-SA" dirty="0" err="1" smtClean="0"/>
              <a:t>المشودة</a:t>
            </a:r>
            <a:r>
              <a:rPr lang="ar-SA" dirty="0" smtClean="0"/>
              <a:t>.</a:t>
            </a:r>
            <a:endParaRPr lang="ar-SA" dirty="0">
              <a:solidFill>
                <a:schemeClr val="accent2"/>
              </a:solidFill>
            </a:endParaRPr>
          </a:p>
        </p:txBody>
      </p:sp>
    </p:spTree>
    <p:extLst>
      <p:ext uri="{BB962C8B-B14F-4D97-AF65-F5344CB8AC3E}">
        <p14:creationId xmlns:p14="http://schemas.microsoft.com/office/powerpoint/2010/main" xmlns="" val="1557583539"/>
      </p:ext>
    </p:extLst>
  </p:cSld>
  <p:clrMapOvr>
    <a:masterClrMapping/>
  </p:clrMapOvr>
  <mc:AlternateContent xmlns:mc="http://schemas.openxmlformats.org/markup-compatibility/2006">
    <mc:Choice xmlns:p14="http://schemas.microsoft.com/office/powerpoint/2010/main" xmlns="" Requires="p14">
      <p:transition spd="slow" p14:dur="1500">
        <p14:window/>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أهداف التوجيه والإرشاد النفسي:</a:t>
            </a:r>
            <a:endParaRPr lang="ar-SA" dirty="0"/>
          </a:p>
        </p:txBody>
      </p:sp>
      <p:sp>
        <p:nvSpPr>
          <p:cNvPr id="3" name="عنصر نائب للمحتوى 2"/>
          <p:cNvSpPr>
            <a:spLocks noGrp="1"/>
          </p:cNvSpPr>
          <p:nvPr>
            <p:ph idx="1"/>
          </p:nvPr>
        </p:nvSpPr>
        <p:spPr/>
        <p:txBody>
          <a:bodyPr/>
          <a:lstStyle/>
          <a:p>
            <a:pPr marL="0" indent="0" algn="just">
              <a:buNone/>
            </a:pPr>
            <a:r>
              <a:rPr lang="ar-SA" dirty="0" smtClean="0"/>
              <a:t>1- </a:t>
            </a:r>
            <a:r>
              <a:rPr lang="ar-SA" dirty="0" smtClean="0">
                <a:solidFill>
                  <a:schemeClr val="bg1"/>
                </a:solidFill>
                <a:latin typeface="Times New Roman" pitchFamily="18" charset="0"/>
                <a:cs typeface="Times New Roman" pitchFamily="18" charset="0"/>
              </a:rPr>
              <a:t>المحافظة على صحة الفرد النفسية في أحسن وضع ممكن.</a:t>
            </a:r>
          </a:p>
          <a:p>
            <a:pPr marL="0" indent="0" algn="just">
              <a:buNone/>
            </a:pPr>
            <a:r>
              <a:rPr lang="ar-SA" dirty="0" smtClean="0">
                <a:latin typeface="Times New Roman" pitchFamily="18" charset="0"/>
                <a:cs typeface="Times New Roman" pitchFamily="18" charset="0"/>
              </a:rPr>
              <a:t>2-</a:t>
            </a:r>
            <a:r>
              <a:rPr lang="ar-SA" dirty="0" smtClean="0">
                <a:solidFill>
                  <a:schemeClr val="bg1"/>
                </a:solidFill>
                <a:latin typeface="Times New Roman" pitchFamily="18" charset="0"/>
                <a:cs typeface="Times New Roman" pitchFamily="18" charset="0"/>
              </a:rPr>
              <a:t> مساعدة المسترشد على توجيه نموه وتنمية طاقاته.</a:t>
            </a:r>
          </a:p>
          <a:p>
            <a:pPr marL="0" indent="0" algn="just">
              <a:buNone/>
            </a:pPr>
            <a:r>
              <a:rPr lang="ar-SA" dirty="0" smtClean="0">
                <a:latin typeface="Times New Roman" pitchFamily="18" charset="0"/>
                <a:cs typeface="Times New Roman" pitchFamily="18" charset="0"/>
              </a:rPr>
              <a:t>3-</a:t>
            </a:r>
            <a:r>
              <a:rPr lang="ar-SA" dirty="0" smtClean="0">
                <a:solidFill>
                  <a:schemeClr val="bg1"/>
                </a:solidFill>
                <a:latin typeface="Times New Roman" pitchFamily="18" charset="0"/>
                <a:cs typeface="Times New Roman" pitchFamily="18" charset="0"/>
              </a:rPr>
              <a:t> مساعدة المسترشد على إحداث تغيير إيجابي في سلوكه.</a:t>
            </a:r>
          </a:p>
          <a:p>
            <a:pPr marL="0" indent="0" algn="just">
              <a:buNone/>
            </a:pPr>
            <a:r>
              <a:rPr lang="ar-SA" dirty="0" smtClean="0">
                <a:latin typeface="Times New Roman" pitchFamily="18" charset="0"/>
                <a:cs typeface="Times New Roman" pitchFamily="18" charset="0"/>
              </a:rPr>
              <a:t>4-</a:t>
            </a:r>
            <a:r>
              <a:rPr lang="ar-SA" dirty="0" smtClean="0">
                <a:solidFill>
                  <a:schemeClr val="bg1"/>
                </a:solidFill>
                <a:latin typeface="Times New Roman" pitchFamily="18" charset="0"/>
                <a:cs typeface="Times New Roman" pitchFamily="18" charset="0"/>
              </a:rPr>
              <a:t> زيادة مهارة المسترشد في التعامل مع المشكلات.</a:t>
            </a:r>
          </a:p>
          <a:p>
            <a:pPr marL="0" indent="0" algn="just">
              <a:buNone/>
            </a:pPr>
            <a:r>
              <a:rPr lang="ar-SA" dirty="0" smtClean="0">
                <a:latin typeface="Times New Roman" pitchFamily="18" charset="0"/>
                <a:cs typeface="Times New Roman" pitchFamily="18" charset="0"/>
              </a:rPr>
              <a:t>5-</a:t>
            </a:r>
            <a:r>
              <a:rPr lang="ar-SA" dirty="0" smtClean="0">
                <a:solidFill>
                  <a:schemeClr val="bg1"/>
                </a:solidFill>
                <a:latin typeface="Times New Roman" pitchFamily="18" charset="0"/>
                <a:cs typeface="Times New Roman" pitchFamily="18" charset="0"/>
              </a:rPr>
              <a:t> مساعدة المسترشد على تحسين علاقته مع الآخرين.</a:t>
            </a:r>
          </a:p>
          <a:p>
            <a:pPr marL="0" indent="0" algn="just">
              <a:buNone/>
            </a:pPr>
            <a:r>
              <a:rPr lang="ar-SA" dirty="0" smtClean="0">
                <a:latin typeface="Times New Roman" pitchFamily="18" charset="0"/>
                <a:cs typeface="Times New Roman" pitchFamily="18" charset="0"/>
              </a:rPr>
              <a:t>6-</a:t>
            </a:r>
            <a:r>
              <a:rPr lang="ar-SA" dirty="0" smtClean="0">
                <a:solidFill>
                  <a:schemeClr val="bg1"/>
                </a:solidFill>
                <a:latin typeface="Times New Roman" pitchFamily="18" charset="0"/>
                <a:cs typeface="Times New Roman" pitchFamily="18" charset="0"/>
              </a:rPr>
              <a:t> تحقيق الذات لدى المسترشد. </a:t>
            </a:r>
          </a:p>
          <a:p>
            <a:pPr marL="0" indent="0" algn="just">
              <a:buNone/>
            </a:pPr>
            <a:r>
              <a:rPr lang="ar-SA" dirty="0" smtClean="0">
                <a:latin typeface="Times New Roman" pitchFamily="18" charset="0"/>
                <a:cs typeface="Times New Roman" pitchFamily="18" charset="0"/>
              </a:rPr>
              <a:t>7-</a:t>
            </a:r>
            <a:r>
              <a:rPr lang="ar-SA" dirty="0" smtClean="0">
                <a:solidFill>
                  <a:schemeClr val="bg1"/>
                </a:solidFill>
                <a:latin typeface="Times New Roman" pitchFamily="18" charset="0"/>
                <a:cs typeface="Times New Roman" pitchFamily="18" charset="0"/>
              </a:rPr>
              <a:t> تحقيق الذات لدى المسترشد. </a:t>
            </a:r>
          </a:p>
          <a:p>
            <a:pPr marL="0" indent="0" algn="just">
              <a:buNone/>
            </a:pPr>
            <a:r>
              <a:rPr lang="ar-SA" dirty="0" smtClean="0">
                <a:latin typeface="Times New Roman" pitchFamily="18" charset="0"/>
                <a:cs typeface="Times New Roman" pitchFamily="18" charset="0"/>
              </a:rPr>
              <a:t>8-</a:t>
            </a:r>
            <a:r>
              <a:rPr lang="ar-SA" dirty="0" smtClean="0">
                <a:solidFill>
                  <a:schemeClr val="bg1"/>
                </a:solidFill>
                <a:latin typeface="Times New Roman" pitchFamily="18" charset="0"/>
                <a:cs typeface="Times New Roman" pitchFamily="18" charset="0"/>
              </a:rPr>
              <a:t> تحسين العملية التربوية.</a:t>
            </a:r>
            <a:endParaRPr lang="ar-SA" dirty="0">
              <a:solidFill>
                <a:schemeClr val="bg1"/>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2340831849"/>
      </p:ext>
    </p:extLst>
  </p:cSld>
  <p:clrMapOvr>
    <a:masterClrMapping/>
  </p:clrMapOvr>
  <mc:AlternateContent xmlns:mc="http://schemas.openxmlformats.org/markup-compatibility/2006">
    <mc:Choice xmlns="" xmlns:p14="http://schemas.microsoft.com/office/powerpoint/2010/main" Requires="p14">
      <p:transition spd="slow" p14:dur="1600">
        <p14:conveyor dir="l"/>
      </p:transition>
    </mc:Choice>
    <mc:Fallback>
      <p:transition spd="slow">
        <p:fade/>
      </p:transition>
    </mc:Fallback>
  </mc:AlternateContent>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r"/>
            <a:r>
              <a:rPr lang="ar-SA" sz="4000" dirty="0" smtClean="0"/>
              <a:t>بعض الاختبارات والمقاييس النفسية المستخدمة في التوجيه والإرشاد:</a:t>
            </a:r>
            <a:endParaRPr lang="ar-SA" sz="4000" dirty="0"/>
          </a:p>
        </p:txBody>
      </p:sp>
      <p:sp>
        <p:nvSpPr>
          <p:cNvPr id="3" name="عنصر نائب للمحتوى 2"/>
          <p:cNvSpPr>
            <a:spLocks noGrp="1"/>
          </p:cNvSpPr>
          <p:nvPr>
            <p:ph idx="1"/>
          </p:nvPr>
        </p:nvSpPr>
        <p:spPr/>
        <p:txBody>
          <a:bodyPr/>
          <a:lstStyle/>
          <a:p>
            <a:pPr marL="114300" indent="0">
              <a:buNone/>
            </a:pPr>
            <a:r>
              <a:rPr lang="ar-SA" dirty="0" smtClean="0">
                <a:solidFill>
                  <a:schemeClr val="accent2"/>
                </a:solidFill>
              </a:rPr>
              <a:t>أولا- اختبارات القدرات العقلية ومنها :</a:t>
            </a:r>
          </a:p>
          <a:p>
            <a:pPr marL="571500" indent="-457200">
              <a:buAutoNum type="arabic1Minus"/>
            </a:pPr>
            <a:r>
              <a:rPr lang="ar-SA" dirty="0" smtClean="0"/>
              <a:t>مقياس </a:t>
            </a:r>
            <a:r>
              <a:rPr lang="ar-SA" dirty="0" err="1" smtClean="0"/>
              <a:t>ستانفور</a:t>
            </a:r>
            <a:r>
              <a:rPr lang="ar-SA" dirty="0" smtClean="0"/>
              <a:t> </a:t>
            </a:r>
            <a:r>
              <a:rPr lang="ar-SA" dirty="0" err="1" smtClean="0"/>
              <a:t>دبينية</a:t>
            </a:r>
            <a:r>
              <a:rPr lang="ar-SA" dirty="0" smtClean="0"/>
              <a:t> للذكاء.</a:t>
            </a:r>
          </a:p>
          <a:p>
            <a:pPr marL="571500" indent="-457200">
              <a:buAutoNum type="arabic1Minus"/>
            </a:pPr>
            <a:r>
              <a:rPr lang="ar-SA" dirty="0" smtClean="0"/>
              <a:t>مقياس </a:t>
            </a:r>
            <a:r>
              <a:rPr lang="ar-SA" dirty="0" err="1" smtClean="0"/>
              <a:t>وكسلر</a:t>
            </a:r>
            <a:r>
              <a:rPr lang="ar-SA" dirty="0" smtClean="0"/>
              <a:t> لذكاء الراشدين.</a:t>
            </a:r>
          </a:p>
          <a:p>
            <a:pPr marL="571500" indent="-457200">
              <a:buAutoNum type="arabic1Minus"/>
            </a:pPr>
            <a:r>
              <a:rPr lang="ar-SA" dirty="0" smtClean="0"/>
              <a:t>اختبار </a:t>
            </a:r>
            <a:r>
              <a:rPr lang="ar-SA" dirty="0" err="1" smtClean="0"/>
              <a:t>تورانس</a:t>
            </a:r>
            <a:r>
              <a:rPr lang="ar-SA" dirty="0" smtClean="0"/>
              <a:t> للتفكير الابتكاري.</a:t>
            </a:r>
          </a:p>
          <a:p>
            <a:pPr marL="571500" indent="-457200">
              <a:buAutoNum type="arabic1Minus"/>
            </a:pPr>
            <a:endParaRPr lang="ar-SA" dirty="0"/>
          </a:p>
          <a:p>
            <a:pPr marL="114300" indent="0">
              <a:buNone/>
            </a:pPr>
            <a:r>
              <a:rPr lang="ar-SA" dirty="0" smtClean="0">
                <a:solidFill>
                  <a:schemeClr val="accent2"/>
                </a:solidFill>
              </a:rPr>
              <a:t>ثانياً- اختبارات الشخصية:</a:t>
            </a:r>
          </a:p>
          <a:p>
            <a:pPr marL="114300" indent="0">
              <a:buNone/>
            </a:pPr>
            <a:r>
              <a:rPr lang="ar-SA" dirty="0" smtClean="0"/>
              <a:t>من أهم اختبارات الشخصية ما يلي:</a:t>
            </a:r>
          </a:p>
          <a:p>
            <a:pPr marL="571500" indent="-457200">
              <a:buAutoNum type="arabic1Minus"/>
            </a:pPr>
            <a:r>
              <a:rPr lang="ar-SA" dirty="0" smtClean="0"/>
              <a:t>اختبار الشخصية المتعدد (</a:t>
            </a:r>
            <a:r>
              <a:rPr lang="en-US" dirty="0" smtClean="0"/>
              <a:t>M.M.P.I</a:t>
            </a:r>
            <a:r>
              <a:rPr lang="ar-SA" dirty="0" smtClean="0"/>
              <a:t>)</a:t>
            </a:r>
          </a:p>
          <a:p>
            <a:pPr marL="571500" indent="-457200">
              <a:buAutoNum type="arabic1Minus"/>
            </a:pPr>
            <a:r>
              <a:rPr lang="ar-SA" dirty="0" smtClean="0"/>
              <a:t>قائمة </a:t>
            </a:r>
            <a:r>
              <a:rPr lang="ar-SA" dirty="0" err="1" smtClean="0"/>
              <a:t>آيزنك</a:t>
            </a:r>
            <a:r>
              <a:rPr lang="ar-SA" dirty="0" smtClean="0"/>
              <a:t> للشخصية (</a:t>
            </a:r>
            <a:r>
              <a:rPr lang="en-US" dirty="0" smtClean="0"/>
              <a:t>E.P.Q.</a:t>
            </a:r>
            <a:r>
              <a:rPr lang="ar-SA" dirty="0" smtClean="0"/>
              <a:t>)</a:t>
            </a:r>
          </a:p>
          <a:p>
            <a:pPr marL="571500" indent="-457200">
              <a:buAutoNum type="arabic1Minus"/>
            </a:pPr>
            <a:r>
              <a:rPr lang="ar-SA" dirty="0" smtClean="0"/>
              <a:t>اختبار بيك للاكتئاب (</a:t>
            </a:r>
            <a:r>
              <a:rPr lang="en-US" dirty="0" smtClean="0"/>
              <a:t>B.D.I</a:t>
            </a:r>
            <a:r>
              <a:rPr lang="ar-SA" dirty="0" smtClean="0"/>
              <a:t>)</a:t>
            </a:r>
            <a:endParaRPr lang="ar-SA" dirty="0"/>
          </a:p>
        </p:txBody>
      </p:sp>
    </p:spTree>
    <p:extLst>
      <p:ext uri="{BB962C8B-B14F-4D97-AF65-F5344CB8AC3E}">
        <p14:creationId xmlns:p14="http://schemas.microsoft.com/office/powerpoint/2010/main" xmlns="" val="3851881643"/>
      </p:ext>
    </p:extLst>
  </p:cSld>
  <p:clrMapOvr>
    <a:masterClrMapping/>
  </p:clrMapOvr>
  <mc:AlternateContent xmlns:mc="http://schemas.openxmlformats.org/markup-compatibility/2006">
    <mc:Choice xmlns:p14="http://schemas.microsoft.com/office/powerpoint/2010/main" xmlns="" Requires="p14">
      <p:transition spd="slow" p14:dur="1500">
        <p14:window/>
      </p:transition>
    </mc:Choice>
    <mc:Fallback>
      <p:transition spd="slow">
        <p:fade/>
      </p:transition>
    </mc:Fallback>
  </mc:AlternateContent>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a:bodyPr>
          <a:lstStyle/>
          <a:p>
            <a:pPr algn="ctr"/>
            <a:r>
              <a:rPr lang="ar-SA" sz="4000" dirty="0" smtClean="0"/>
              <a:t>طرائق التوجيه </a:t>
            </a:r>
            <a:r>
              <a:rPr lang="ar-SA" sz="4000" dirty="0" err="1" smtClean="0"/>
              <a:t>وإلإرشاد</a:t>
            </a:r>
            <a:r>
              <a:rPr lang="ar-SA" sz="4000" dirty="0" smtClean="0"/>
              <a:t> النفسي </a:t>
            </a:r>
            <a:endParaRPr lang="ar-SA" sz="4000" dirty="0"/>
          </a:p>
        </p:txBody>
      </p:sp>
      <p:sp>
        <p:nvSpPr>
          <p:cNvPr id="3" name="عنوان فرعي 2"/>
          <p:cNvSpPr>
            <a:spLocks noGrp="1"/>
          </p:cNvSpPr>
          <p:nvPr>
            <p:ph type="subTitle" idx="1"/>
          </p:nvPr>
        </p:nvSpPr>
        <p:spPr/>
        <p:txBody>
          <a:bodyPr/>
          <a:lstStyle/>
          <a:p>
            <a:pPr algn="ctr"/>
            <a:endParaRPr lang="ar-SA" dirty="0" smtClean="0"/>
          </a:p>
          <a:p>
            <a:pPr algn="ctr"/>
            <a:r>
              <a:rPr lang="ar-SA" dirty="0" smtClean="0"/>
              <a:t>الفصل السادس  </a:t>
            </a:r>
            <a:endParaRPr lang="ar-SA" dirty="0"/>
          </a:p>
        </p:txBody>
      </p:sp>
    </p:spTree>
    <p:extLst>
      <p:ext uri="{BB962C8B-B14F-4D97-AF65-F5344CB8AC3E}">
        <p14:creationId xmlns="" xmlns:p14="http://schemas.microsoft.com/office/powerpoint/2010/main" val="2610240178"/>
      </p:ext>
    </p:extLst>
  </p:cSld>
  <p:clrMapOvr>
    <a:masterClrMapping/>
  </p:clrMapOvr>
  <mc:AlternateContent xmlns:mc="http://schemas.openxmlformats.org/markup-compatibility/2006">
    <mc:Choice xmlns="" xmlns:p14="http://schemas.microsoft.com/office/powerpoint/2010/main"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أولاً- الإرشاد الفردي </a:t>
            </a:r>
            <a:r>
              <a:rPr lang="en-US" dirty="0" smtClean="0"/>
              <a:t>Individual Counseling</a:t>
            </a:r>
            <a:r>
              <a:rPr lang="ar-SA" dirty="0" smtClean="0"/>
              <a:t>:</a:t>
            </a:r>
            <a:endParaRPr lang="ar-SA" dirty="0"/>
          </a:p>
        </p:txBody>
      </p:sp>
      <p:sp>
        <p:nvSpPr>
          <p:cNvPr id="3" name="عنصر نائب للمحتوى 2"/>
          <p:cNvSpPr>
            <a:spLocks noGrp="1"/>
          </p:cNvSpPr>
          <p:nvPr>
            <p:ph idx="1"/>
          </p:nvPr>
        </p:nvSpPr>
        <p:spPr/>
        <p:txBody>
          <a:bodyPr/>
          <a:lstStyle/>
          <a:p>
            <a:pPr marL="0" indent="0" algn="just">
              <a:buNone/>
            </a:pPr>
            <a:r>
              <a:rPr lang="ar-SA" dirty="0" smtClean="0"/>
              <a:t>خصائص التوجيه والإرشاد الفردي :</a:t>
            </a:r>
          </a:p>
          <a:p>
            <a:pPr marL="0" indent="0" algn="just">
              <a:buNone/>
            </a:pPr>
            <a:r>
              <a:rPr lang="ar-SA" dirty="0" smtClean="0">
                <a:solidFill>
                  <a:schemeClr val="bg1"/>
                </a:solidFill>
                <a:latin typeface="Times New Roman" pitchFamily="18" charset="0"/>
                <a:cs typeface="Times New Roman" pitchFamily="18" charset="0"/>
              </a:rPr>
              <a:t>يتميز التوجيه والإرشاد الفردي بعدد من الخصائص تميزه عن الإرشاد الجمعي ، والإرشاد الأسري ، وغير ذلك من طرائق الإرشاد. ومن أهم هذه الخصائص:</a:t>
            </a:r>
          </a:p>
          <a:p>
            <a:pPr marL="0" indent="0" algn="just">
              <a:buNone/>
            </a:pPr>
            <a:endParaRPr lang="ar-SA" dirty="0" smtClean="0">
              <a:solidFill>
                <a:schemeClr val="bg1"/>
              </a:solidFill>
              <a:latin typeface="Times New Roman" pitchFamily="18" charset="0"/>
              <a:cs typeface="Times New Roman" pitchFamily="18" charset="0"/>
            </a:endParaRPr>
          </a:p>
          <a:p>
            <a:pPr marL="0" indent="0" algn="just">
              <a:buNone/>
            </a:pPr>
            <a:r>
              <a:rPr lang="ar-SA" dirty="0" smtClean="0">
                <a:latin typeface="Times New Roman" pitchFamily="18" charset="0"/>
                <a:cs typeface="Times New Roman" pitchFamily="18" charset="0"/>
              </a:rPr>
              <a:t>1-</a:t>
            </a:r>
            <a:r>
              <a:rPr lang="ar-SA" dirty="0" smtClean="0">
                <a:solidFill>
                  <a:schemeClr val="bg1"/>
                </a:solidFill>
                <a:latin typeface="Times New Roman" pitchFamily="18" charset="0"/>
                <a:cs typeface="Times New Roman" pitchFamily="18" charset="0"/>
              </a:rPr>
              <a:t> تتراوح الجلسة في الإرشاد الفردي ما بين 45-55 دقيقة، في حين تستغرق جلسة الإرشاد الجمعي أو الأسري ما بين 90-150 دقيقة.</a:t>
            </a:r>
          </a:p>
          <a:p>
            <a:pPr marL="0" indent="0" algn="just">
              <a:buNone/>
            </a:pPr>
            <a:endParaRPr lang="ar-SA" dirty="0">
              <a:solidFill>
                <a:schemeClr val="bg1"/>
              </a:solidFill>
              <a:latin typeface="Times New Roman" pitchFamily="18" charset="0"/>
              <a:cs typeface="Times New Roman" pitchFamily="18" charset="0"/>
            </a:endParaRPr>
          </a:p>
          <a:p>
            <a:pPr marL="0" indent="0" algn="just">
              <a:buNone/>
            </a:pPr>
            <a:r>
              <a:rPr lang="ar-SA" dirty="0" smtClean="0">
                <a:latin typeface="Times New Roman" pitchFamily="18" charset="0"/>
                <a:cs typeface="Times New Roman" pitchFamily="18" charset="0"/>
              </a:rPr>
              <a:t>2- </a:t>
            </a:r>
            <a:r>
              <a:rPr lang="ar-SA" dirty="0" smtClean="0">
                <a:solidFill>
                  <a:schemeClr val="bg1"/>
                </a:solidFill>
                <a:latin typeface="Times New Roman" pitchFamily="18" charset="0"/>
                <a:cs typeface="Times New Roman" pitchFamily="18" charset="0"/>
              </a:rPr>
              <a:t>يكون التركيز في الإرشاد الفردي على شخص واحد، في حين يكون التركيز في الإرشاد الأسري ، والإرشاد الجمعي على عدد من الأشخاص .</a:t>
            </a:r>
          </a:p>
          <a:p>
            <a:pPr marL="0" indent="0" algn="just">
              <a:buNone/>
            </a:pPr>
            <a:r>
              <a:rPr lang="ar-SA" dirty="0" smtClean="0">
                <a:solidFill>
                  <a:schemeClr val="bg1"/>
                </a:solidFill>
                <a:latin typeface="Times New Roman" pitchFamily="18" charset="0"/>
                <a:cs typeface="Times New Roman" pitchFamily="18" charset="0"/>
              </a:rPr>
              <a:t> </a:t>
            </a:r>
            <a:endParaRPr lang="ar-SA" dirty="0">
              <a:solidFill>
                <a:schemeClr val="bg1"/>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2524605512"/>
      </p:ext>
    </p:extLst>
  </p:cSld>
  <p:clrMapOvr>
    <a:masterClrMapping/>
  </p:clrMapOvr>
  <mc:AlternateContent xmlns:mc="http://schemas.openxmlformats.org/markup-compatibility/2006">
    <mc:Choice xmlns="" xmlns:p14="http://schemas.microsoft.com/office/powerpoint/2010/main"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260648"/>
            <a:ext cx="8435280" cy="6336704"/>
          </a:xfrm>
        </p:spPr>
        <p:txBody>
          <a:bodyPr/>
          <a:lstStyle/>
          <a:p>
            <a:pPr marL="0" indent="0" algn="just">
              <a:buNone/>
            </a:pPr>
            <a:r>
              <a:rPr lang="ar-SA" dirty="0" smtClean="0"/>
              <a:t>3-</a:t>
            </a:r>
            <a:r>
              <a:rPr lang="ar-SA" dirty="0" smtClean="0">
                <a:solidFill>
                  <a:schemeClr val="bg1"/>
                </a:solidFill>
              </a:rPr>
              <a:t> </a:t>
            </a:r>
            <a:r>
              <a:rPr lang="ar-SA" dirty="0" smtClean="0">
                <a:solidFill>
                  <a:schemeClr val="bg1"/>
                </a:solidFill>
                <a:latin typeface="Times New Roman" pitchFamily="18" charset="0"/>
                <a:cs typeface="Times New Roman" pitchFamily="18" charset="0"/>
              </a:rPr>
              <a:t>يكون التفاعل في الإرشاد الفردي بين طرفين ( المرشد – والمسترشد) ، في حين يكون التفاعل في الإرشاد الجمعي والإرشاد الأسري بين عدد من الأطراف.</a:t>
            </a:r>
          </a:p>
          <a:p>
            <a:pPr marL="0" indent="0" algn="just">
              <a:buNone/>
            </a:pPr>
            <a:endParaRPr lang="ar-SA" dirty="0">
              <a:solidFill>
                <a:schemeClr val="bg1"/>
              </a:solidFill>
              <a:latin typeface="Times New Roman" pitchFamily="18" charset="0"/>
              <a:cs typeface="Times New Roman" pitchFamily="18" charset="0"/>
            </a:endParaRPr>
          </a:p>
          <a:p>
            <a:pPr marL="0" indent="0" algn="just">
              <a:buNone/>
            </a:pPr>
            <a:r>
              <a:rPr lang="ar-SA" dirty="0" smtClean="0">
                <a:latin typeface="Times New Roman" pitchFamily="18" charset="0"/>
                <a:cs typeface="Times New Roman" pitchFamily="18" charset="0"/>
              </a:rPr>
              <a:t>4-</a:t>
            </a:r>
            <a:r>
              <a:rPr lang="ar-SA" dirty="0" smtClean="0">
                <a:solidFill>
                  <a:schemeClr val="bg1"/>
                </a:solidFill>
                <a:latin typeface="Times New Roman" pitchFamily="18" charset="0"/>
                <a:cs typeface="Times New Roman" pitchFamily="18" charset="0"/>
              </a:rPr>
              <a:t> يكون تركيز المرشد في الإرشاد الفردي على المسترشد فقط ، في حين يكون تركيز المرشد في الإرشاد الجمعي ، والإرشاد الأسري على عدد من أعضاء الجماعة.</a:t>
            </a:r>
          </a:p>
          <a:p>
            <a:pPr marL="0" indent="0" algn="just">
              <a:buNone/>
            </a:pPr>
            <a:endParaRPr lang="ar-SA" dirty="0">
              <a:solidFill>
                <a:schemeClr val="bg1"/>
              </a:solidFill>
              <a:latin typeface="Times New Roman" pitchFamily="18" charset="0"/>
              <a:cs typeface="Times New Roman" pitchFamily="18" charset="0"/>
            </a:endParaRPr>
          </a:p>
          <a:p>
            <a:pPr marL="0" indent="0" algn="just">
              <a:buNone/>
            </a:pPr>
            <a:r>
              <a:rPr lang="ar-SA" dirty="0" smtClean="0">
                <a:latin typeface="Times New Roman" pitchFamily="18" charset="0"/>
                <a:cs typeface="Times New Roman" pitchFamily="18" charset="0"/>
              </a:rPr>
              <a:t>5-</a:t>
            </a:r>
            <a:r>
              <a:rPr lang="ar-SA" dirty="0" smtClean="0">
                <a:solidFill>
                  <a:schemeClr val="bg1"/>
                </a:solidFill>
                <a:latin typeface="Times New Roman" pitchFamily="18" charset="0"/>
                <a:cs typeface="Times New Roman" pitchFamily="18" charset="0"/>
              </a:rPr>
              <a:t> تكون السرية تامة في الإرشاد الفردي ، في حين تكون أقل من ذلك في الإرشاد الأسري.</a:t>
            </a:r>
          </a:p>
          <a:p>
            <a:pPr marL="0" indent="0" algn="just">
              <a:buNone/>
            </a:pPr>
            <a:endParaRPr lang="ar-SA" dirty="0">
              <a:solidFill>
                <a:schemeClr val="bg1"/>
              </a:solidFill>
              <a:latin typeface="Times New Roman" pitchFamily="18" charset="0"/>
              <a:cs typeface="Times New Roman" pitchFamily="18" charset="0"/>
            </a:endParaRPr>
          </a:p>
          <a:p>
            <a:pPr marL="0" indent="0" algn="just">
              <a:buNone/>
            </a:pPr>
            <a:r>
              <a:rPr lang="ar-SA" dirty="0" smtClean="0">
                <a:latin typeface="Times New Roman" pitchFamily="18" charset="0"/>
                <a:cs typeface="Times New Roman" pitchFamily="18" charset="0"/>
              </a:rPr>
              <a:t>6-</a:t>
            </a:r>
            <a:r>
              <a:rPr lang="ar-SA" dirty="0" smtClean="0">
                <a:solidFill>
                  <a:schemeClr val="bg1"/>
                </a:solidFill>
                <a:latin typeface="Times New Roman" pitchFamily="18" charset="0"/>
                <a:cs typeface="Times New Roman" pitchFamily="18" charset="0"/>
              </a:rPr>
              <a:t> يتم الحديث بعمق عن المشكلة في الإرشاد الفردي ، في حين يكون الحديث في الإرشاد الجمعي أو الأسري أقل عمقاً.</a:t>
            </a:r>
          </a:p>
          <a:p>
            <a:pPr marL="0" indent="0" algn="just">
              <a:buNone/>
            </a:pPr>
            <a:endParaRPr lang="ar-SA" dirty="0">
              <a:solidFill>
                <a:schemeClr val="bg1"/>
              </a:solidFill>
              <a:latin typeface="Times New Roman" pitchFamily="18" charset="0"/>
              <a:cs typeface="Times New Roman" pitchFamily="18" charset="0"/>
            </a:endParaRPr>
          </a:p>
          <a:p>
            <a:pPr marL="0" indent="0" algn="just">
              <a:buNone/>
            </a:pPr>
            <a:r>
              <a:rPr lang="ar-SA" dirty="0" smtClean="0">
                <a:latin typeface="Times New Roman" pitchFamily="18" charset="0"/>
                <a:cs typeface="Times New Roman" pitchFamily="18" charset="0"/>
              </a:rPr>
              <a:t>7-</a:t>
            </a:r>
            <a:r>
              <a:rPr lang="ar-SA" dirty="0" smtClean="0">
                <a:solidFill>
                  <a:schemeClr val="bg1"/>
                </a:solidFill>
                <a:latin typeface="Times New Roman" pitchFamily="18" charset="0"/>
                <a:cs typeface="Times New Roman" pitchFamily="18" charset="0"/>
              </a:rPr>
              <a:t> تتم متابعة المسترشد في الإرشاد الفردي بسهولة خارج الجلسة الإرشادية ، ولكن عملية المتابعة تصبح صعبة في الإرشاد الجمعي خارج الجلسة الإرشادية.</a:t>
            </a:r>
          </a:p>
          <a:p>
            <a:pPr marL="0" indent="0" algn="just">
              <a:buNone/>
            </a:pPr>
            <a:endParaRPr lang="ar-SA" dirty="0">
              <a:solidFill>
                <a:schemeClr val="bg1"/>
              </a:solidFill>
              <a:latin typeface="Times New Roman" pitchFamily="18" charset="0"/>
              <a:cs typeface="Times New Roman" pitchFamily="18" charset="0"/>
            </a:endParaRPr>
          </a:p>
          <a:p>
            <a:pPr marL="0" indent="0">
              <a:buNone/>
            </a:pPr>
            <a:endParaRPr lang="ar-SA" dirty="0">
              <a:solidFill>
                <a:schemeClr val="bg1"/>
              </a:solidFill>
            </a:endParaRPr>
          </a:p>
        </p:txBody>
      </p:sp>
    </p:spTree>
    <p:extLst>
      <p:ext uri="{BB962C8B-B14F-4D97-AF65-F5344CB8AC3E}">
        <p14:creationId xmlns="" xmlns:p14="http://schemas.microsoft.com/office/powerpoint/2010/main" val="867549585"/>
      </p:ext>
    </p:extLst>
  </p:cSld>
  <p:clrMapOvr>
    <a:masterClrMapping/>
  </p:clrMapOvr>
  <mc:AlternateContent xmlns:mc="http://schemas.openxmlformats.org/markup-compatibility/2006">
    <mc:Choice xmlns="" xmlns:p14="http://schemas.microsoft.com/office/powerpoint/2010/main"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r"/>
            <a:r>
              <a:rPr lang="ar-SA" dirty="0" smtClean="0"/>
              <a:t>جدول يوضح الفروق بين الإرشاد المباشر والإرشاد غير المباشر:</a:t>
            </a:r>
            <a:endParaRPr lang="ar-SA" dirty="0"/>
          </a:p>
        </p:txBody>
      </p:sp>
      <p:graphicFrame>
        <p:nvGraphicFramePr>
          <p:cNvPr id="4" name="عنصر نائب للمحتوى 3"/>
          <p:cNvGraphicFramePr>
            <a:graphicFrameLocks noGrp="1"/>
          </p:cNvGraphicFramePr>
          <p:nvPr>
            <p:ph idx="1"/>
            <p:extLst>
              <p:ext uri="{D42A27DB-BD31-4B8C-83A1-F6EECF244321}">
                <p14:modId xmlns="" xmlns:p14="http://schemas.microsoft.com/office/powerpoint/2010/main" val="3780125376"/>
              </p:ext>
            </p:extLst>
          </p:nvPr>
        </p:nvGraphicFramePr>
        <p:xfrm>
          <a:off x="467544" y="1916832"/>
          <a:ext cx="8229600" cy="3484984"/>
        </p:xfrm>
        <a:graphic>
          <a:graphicData uri="http://schemas.openxmlformats.org/drawingml/2006/table">
            <a:tbl>
              <a:tblPr rtl="1" firstRow="1" bandRow="1">
                <a:tableStyleId>{5C22544A-7EE6-4342-B048-85BDC9FD1C3A}</a:tableStyleId>
              </a:tblPr>
              <a:tblGrid>
                <a:gridCol w="4114800"/>
                <a:gridCol w="4114800"/>
              </a:tblGrid>
              <a:tr h="547336">
                <a:tc>
                  <a:txBody>
                    <a:bodyPr/>
                    <a:lstStyle/>
                    <a:p>
                      <a:pPr algn="ctr" rtl="1"/>
                      <a:r>
                        <a:rPr lang="ar-SA" sz="2800" dirty="0" smtClean="0"/>
                        <a:t>الإرشاد المباشر</a:t>
                      </a:r>
                      <a:endParaRPr lang="ar-SA" sz="2800" dirty="0"/>
                    </a:p>
                  </a:txBody>
                  <a:tcPr/>
                </a:tc>
                <a:tc>
                  <a:txBody>
                    <a:bodyPr/>
                    <a:lstStyle/>
                    <a:p>
                      <a:pPr algn="ctr" rtl="1"/>
                      <a:r>
                        <a:rPr lang="ar-SA" sz="2800" dirty="0" smtClean="0"/>
                        <a:t>الإرشاد غير المباشر</a:t>
                      </a:r>
                      <a:endParaRPr lang="ar-SA" sz="2800" dirty="0"/>
                    </a:p>
                  </a:txBody>
                  <a:tcPr/>
                </a:tc>
              </a:tr>
              <a:tr h="2937648">
                <a:tc>
                  <a:txBody>
                    <a:bodyPr/>
                    <a:lstStyle/>
                    <a:p>
                      <a:pPr marL="285750" indent="-285750" algn="just" rtl="1">
                        <a:buFontTx/>
                        <a:buChar char="-"/>
                      </a:pPr>
                      <a:r>
                        <a:rPr lang="ar-SA" sz="2000" dirty="0" smtClean="0">
                          <a:latin typeface="Times New Roman" pitchFamily="18" charset="0"/>
                          <a:cs typeface="Times New Roman" pitchFamily="18" charset="0"/>
                        </a:rPr>
                        <a:t>يتمركز حول المرشد النفسي.</a:t>
                      </a:r>
                    </a:p>
                    <a:p>
                      <a:pPr marL="285750" indent="-285750" algn="just" rtl="1">
                        <a:buFontTx/>
                        <a:buChar char="-"/>
                      </a:pPr>
                      <a:r>
                        <a:rPr lang="ar-SA" sz="2000" dirty="0" smtClean="0">
                          <a:latin typeface="Times New Roman" pitchFamily="18" charset="0"/>
                          <a:cs typeface="Times New Roman" pitchFamily="18" charset="0"/>
                        </a:rPr>
                        <a:t>يركز على الجوانب العقلية في الشخصية.</a:t>
                      </a:r>
                    </a:p>
                    <a:p>
                      <a:pPr marL="285750" indent="-285750" algn="just" rtl="1">
                        <a:buFontTx/>
                        <a:buChar char="-"/>
                      </a:pPr>
                      <a:r>
                        <a:rPr lang="ar-SA" sz="2000" dirty="0" smtClean="0">
                          <a:latin typeface="Times New Roman" pitchFamily="18" charset="0"/>
                          <a:cs typeface="Times New Roman" pitchFamily="18" charset="0"/>
                        </a:rPr>
                        <a:t>يعتمد المسترشد على المرشد في حل مشكلته.</a:t>
                      </a:r>
                    </a:p>
                    <a:p>
                      <a:pPr marL="285750" indent="-285750" algn="just" rtl="1">
                        <a:buFontTx/>
                        <a:buChar char="-"/>
                      </a:pPr>
                      <a:r>
                        <a:rPr lang="ar-SA" sz="2000" dirty="0" smtClean="0">
                          <a:latin typeface="Times New Roman" pitchFamily="18" charset="0"/>
                          <a:cs typeface="Times New Roman" pitchFamily="18" charset="0"/>
                        </a:rPr>
                        <a:t>المرشد هو المسؤول عن</a:t>
                      </a:r>
                      <a:r>
                        <a:rPr lang="ar-SA" sz="2000" baseline="0" dirty="0" smtClean="0">
                          <a:latin typeface="Times New Roman" pitchFamily="18" charset="0"/>
                          <a:cs typeface="Times New Roman" pitchFamily="18" charset="0"/>
                        </a:rPr>
                        <a:t> عملية الإرشاد.</a:t>
                      </a:r>
                    </a:p>
                    <a:p>
                      <a:pPr marL="285750" indent="-285750" algn="just" rtl="1">
                        <a:buFontTx/>
                        <a:buChar char="-"/>
                      </a:pPr>
                      <a:r>
                        <a:rPr lang="ar-SA" sz="2000" baseline="0" dirty="0" smtClean="0">
                          <a:latin typeface="Times New Roman" pitchFamily="18" charset="0"/>
                          <a:cs typeface="Times New Roman" pitchFamily="18" charset="0"/>
                        </a:rPr>
                        <a:t>يقيم المرشد سلوك المسترشد ويدفعه إلى اتخاذ القرارات بإيحاء من المرشد.</a:t>
                      </a:r>
                    </a:p>
                  </a:txBody>
                  <a:tcPr/>
                </a:tc>
                <a:tc>
                  <a:txBody>
                    <a:bodyPr/>
                    <a:lstStyle/>
                    <a:p>
                      <a:pPr marL="285750" indent="-285750" algn="just" rtl="1">
                        <a:buFontTx/>
                        <a:buChar char="-"/>
                      </a:pPr>
                      <a:r>
                        <a:rPr lang="ar-SA" sz="2000" baseline="0" dirty="0" smtClean="0">
                          <a:latin typeface="Times New Roman" pitchFamily="18" charset="0"/>
                          <a:cs typeface="Times New Roman" pitchFamily="18" charset="0"/>
                        </a:rPr>
                        <a:t>يتمركز حول المسترشد .</a:t>
                      </a:r>
                    </a:p>
                    <a:p>
                      <a:pPr marL="285750" indent="-285750" algn="just" rtl="1">
                        <a:buFontTx/>
                        <a:buChar char="-"/>
                      </a:pPr>
                      <a:r>
                        <a:rPr lang="ar-SA" sz="2000" baseline="0" dirty="0" smtClean="0">
                          <a:latin typeface="Times New Roman" pitchFamily="18" charset="0"/>
                          <a:cs typeface="Times New Roman" pitchFamily="18" charset="0"/>
                        </a:rPr>
                        <a:t>يركز على الجوانب الانفعالية في الشخصية .</a:t>
                      </a:r>
                    </a:p>
                    <a:p>
                      <a:pPr marL="285750" indent="-285750" algn="just" rtl="1">
                        <a:buFontTx/>
                        <a:buChar char="-"/>
                      </a:pPr>
                      <a:r>
                        <a:rPr lang="ar-SA" sz="2000" baseline="0" dirty="0" smtClean="0">
                          <a:latin typeface="Times New Roman" pitchFamily="18" charset="0"/>
                          <a:cs typeface="Times New Roman" pitchFamily="18" charset="0"/>
                        </a:rPr>
                        <a:t>يعتمد المسترشد على نفسه في حل مشكلته.</a:t>
                      </a:r>
                    </a:p>
                    <a:p>
                      <a:pPr marL="285750" indent="-285750" algn="just" rtl="1">
                        <a:buFontTx/>
                        <a:buChar char="-"/>
                      </a:pPr>
                      <a:r>
                        <a:rPr lang="ar-SA" sz="2000" baseline="0" dirty="0" smtClean="0">
                          <a:latin typeface="Times New Roman" pitchFamily="18" charset="0"/>
                          <a:cs typeface="Times New Roman" pitchFamily="18" charset="0"/>
                        </a:rPr>
                        <a:t>المسترشد هو الذي يوجه عملية الإرشاد بما يراه مناسباً لحل مشكلته.</a:t>
                      </a:r>
                    </a:p>
                    <a:p>
                      <a:pPr marL="285750" indent="-285750" algn="just" rtl="1">
                        <a:buFontTx/>
                        <a:buChar char="-"/>
                      </a:pPr>
                      <a:r>
                        <a:rPr lang="ar-SA" sz="2000" baseline="0" dirty="0" smtClean="0">
                          <a:latin typeface="Times New Roman" pitchFamily="18" charset="0"/>
                          <a:cs typeface="Times New Roman" pitchFamily="18" charset="0"/>
                        </a:rPr>
                        <a:t>يقيم المسترشد سلوكه بنفسه ، ويتخذ قراراته بنفسه  دون تدخل المرشد النفسي.</a:t>
                      </a:r>
                      <a:endParaRPr lang="ar-SA" sz="2000" dirty="0">
                        <a:latin typeface="Times New Roman" pitchFamily="18" charset="0"/>
                        <a:cs typeface="Times New Roman" pitchFamily="18" charset="0"/>
                      </a:endParaRPr>
                    </a:p>
                  </a:txBody>
                  <a:tcPr/>
                </a:tc>
              </a:tr>
            </a:tbl>
          </a:graphicData>
        </a:graphic>
      </p:graphicFrame>
    </p:spTree>
    <p:extLst>
      <p:ext uri="{BB962C8B-B14F-4D97-AF65-F5344CB8AC3E}">
        <p14:creationId xmlns="" xmlns:p14="http://schemas.microsoft.com/office/powerpoint/2010/main" val="3038302058"/>
      </p:ext>
    </p:extLst>
  </p:cSld>
  <p:clrMapOvr>
    <a:masterClrMapping/>
  </p:clrMapOvr>
  <mc:AlternateContent xmlns:mc="http://schemas.openxmlformats.org/markup-compatibility/2006">
    <mc:Choice xmlns="" xmlns:p14="http://schemas.microsoft.com/office/powerpoint/2010/main"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SA" dirty="0" smtClean="0"/>
              <a:t>ثانياً: التوجيه والإرشاد الجماعي :</a:t>
            </a:r>
            <a:r>
              <a:rPr lang="en-US" sz="2700" dirty="0" smtClean="0"/>
              <a:t>Group Counseling and Guidance                                                     </a:t>
            </a:r>
            <a:endParaRPr lang="ar-SA" sz="2700" dirty="0"/>
          </a:p>
        </p:txBody>
      </p:sp>
      <p:sp>
        <p:nvSpPr>
          <p:cNvPr id="3" name="عنصر نائب للمحتوى 2"/>
          <p:cNvSpPr>
            <a:spLocks noGrp="1"/>
          </p:cNvSpPr>
          <p:nvPr>
            <p:ph idx="1"/>
          </p:nvPr>
        </p:nvSpPr>
        <p:spPr/>
        <p:txBody>
          <a:bodyPr/>
          <a:lstStyle/>
          <a:p>
            <a:pPr marL="0" indent="0">
              <a:buNone/>
            </a:pPr>
            <a:endParaRPr lang="ar-SA" dirty="0" smtClean="0"/>
          </a:p>
          <a:p>
            <a:pPr marL="0" indent="0" algn="just">
              <a:buNone/>
            </a:pPr>
            <a:r>
              <a:rPr lang="ar-SA" dirty="0" smtClean="0">
                <a:latin typeface="Times New Roman" pitchFamily="18" charset="0"/>
                <a:cs typeface="Times New Roman" pitchFamily="18" charset="0"/>
              </a:rPr>
              <a:t>طبيعة التوجيه والإرشاد الجماعي ومفهومه:</a:t>
            </a:r>
          </a:p>
          <a:p>
            <a:pPr marL="0" indent="0" algn="just">
              <a:buNone/>
            </a:pPr>
            <a:r>
              <a:rPr lang="ar-SA" dirty="0" smtClean="0">
                <a:solidFill>
                  <a:schemeClr val="bg1"/>
                </a:solidFill>
                <a:latin typeface="Times New Roman" pitchFamily="18" charset="0"/>
                <a:cs typeface="Times New Roman" pitchFamily="18" charset="0"/>
              </a:rPr>
              <a:t>يعد التوجيه والإرشاد الجماعي عملية تفاعلية . اجتماعية تتم بين المرشد ومجموعة من المسترشدين الذين تتشابه مشكـلاتهم واضطراباتهم معاً في جماعـة صغيرة متجانسة فكرياً وعقلياً ، يتراوح عدد أفرادهـا بين ( 6-12) شخـصياً ، بهدف مساعدتهم على تعديل سـلوكـياتهم واتجاهــاتهم وتفكـيرهــم أو تغييرهــا علـى مـستوى الـشعور وحل مشكـلاتهم وتحقيق التوافق النفسـي والاجتـماعي.</a:t>
            </a:r>
            <a:endParaRPr lang="ar-SA" dirty="0">
              <a:solidFill>
                <a:schemeClr val="bg1"/>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1062416218"/>
      </p:ext>
    </p:extLst>
  </p:cSld>
  <p:clrMapOvr>
    <a:masterClrMapping/>
  </p:clrMapOvr>
  <mc:AlternateContent xmlns:mc="http://schemas.openxmlformats.org/markup-compatibility/2006">
    <mc:Choice xmlns="" xmlns:p14="http://schemas.microsoft.com/office/powerpoint/2010/main"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r"/>
            <a:r>
              <a:rPr lang="ar-SA" dirty="0" smtClean="0"/>
              <a:t>يمكن تحديد أهم أسس التوجيه والإرشاد الجماعي في الآتي:</a:t>
            </a:r>
            <a:endParaRPr lang="ar-SA" dirty="0"/>
          </a:p>
        </p:txBody>
      </p:sp>
      <p:sp>
        <p:nvSpPr>
          <p:cNvPr id="3" name="عنصر نائب للمحتوى 2"/>
          <p:cNvSpPr>
            <a:spLocks noGrp="1"/>
          </p:cNvSpPr>
          <p:nvPr>
            <p:ph idx="1"/>
          </p:nvPr>
        </p:nvSpPr>
        <p:spPr/>
        <p:txBody>
          <a:bodyPr>
            <a:normAutofit lnSpcReduction="10000"/>
          </a:bodyPr>
          <a:lstStyle/>
          <a:p>
            <a:pPr algn="just">
              <a:buFont typeface="Wingdings" pitchFamily="2" charset="2"/>
              <a:buChar char="Ø"/>
            </a:pPr>
            <a:r>
              <a:rPr lang="ar-SA" dirty="0" smtClean="0">
                <a:solidFill>
                  <a:schemeClr val="bg1"/>
                </a:solidFill>
                <a:latin typeface="Times New Roman" pitchFamily="18" charset="0"/>
                <a:cs typeface="Times New Roman" pitchFamily="18" charset="0"/>
              </a:rPr>
              <a:t>إنه يساعد على توفير فرص تفاعل اجتماعي أفضل يضم المرشد ومجموعة من المسترشدين كل منهم يقوم بمهمة المرشد للآخرين ، فكل عضو في الجماعة هو مرسل ومستقبل للتأثيرات الإرشادية ، مما يساعد في إنجاز المهمة الإرشادية بصورة أفضل.</a:t>
            </a:r>
          </a:p>
          <a:p>
            <a:pPr algn="just">
              <a:buFont typeface="Wingdings" pitchFamily="2" charset="2"/>
              <a:buChar char="Ø"/>
            </a:pPr>
            <a:r>
              <a:rPr lang="ar-SA" dirty="0" smtClean="0">
                <a:solidFill>
                  <a:schemeClr val="bg1"/>
                </a:solidFill>
                <a:latin typeface="Times New Roman" pitchFamily="18" charset="0"/>
                <a:cs typeface="Times New Roman" pitchFamily="18" charset="0"/>
              </a:rPr>
              <a:t>يساعد في إشباع الحاجات النفسية والاجتماعية للمسترشدين ضمن إطار اجتماعي </a:t>
            </a:r>
          </a:p>
          <a:p>
            <a:pPr marL="0" indent="0" algn="just">
              <a:buNone/>
            </a:pPr>
            <a:r>
              <a:rPr lang="ar-SA" dirty="0" smtClean="0">
                <a:solidFill>
                  <a:schemeClr val="bg1"/>
                </a:solidFill>
                <a:latin typeface="Times New Roman" pitchFamily="18" charset="0"/>
                <a:cs typeface="Times New Roman" pitchFamily="18" charset="0"/>
              </a:rPr>
              <a:t>( كالحاجة إلى الأمن، وتقدير الذات ، والإحساس بالمسؤولية تجاه الآخرين...)، مما ينمي شخصية المسترشدين حاضراً ومستقبلاً.</a:t>
            </a:r>
          </a:p>
          <a:p>
            <a:pPr algn="just">
              <a:buFont typeface="Wingdings" pitchFamily="2" charset="2"/>
              <a:buChar char="Ø"/>
            </a:pPr>
            <a:r>
              <a:rPr lang="ar-SA" dirty="0" smtClean="0">
                <a:solidFill>
                  <a:schemeClr val="bg1"/>
                </a:solidFill>
                <a:latin typeface="Times New Roman" pitchFamily="18" charset="0"/>
                <a:cs typeface="Times New Roman" pitchFamily="18" charset="0"/>
              </a:rPr>
              <a:t>يتيح فرصة غنية للمسترشدين لأن يروا أنفسهم ومشكلاتهم رؤية جديدة ، حيث تعد الجماعة بمثابة مرآة للمسترشدين يرون فيها أنفسهم ، إذا إنه من خلال الجماعة تمكن المسترشد من مقارنة نفسه بالآخرين ، ورؤية نجاحاته ونجاحاتهم ، ويرى مشكلاته ومشكلاتهم، مما يخفف عنده الإحساس بخطورة حالته ، ويساعد في تعزيز سلوكه المعدل من خلال رؤية ما يصل إليه وما يصل إليه الآخرون.</a:t>
            </a:r>
            <a:endParaRPr lang="ar-SA" dirty="0">
              <a:solidFill>
                <a:schemeClr val="bg1"/>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1191727449"/>
      </p:ext>
    </p:extLst>
  </p:cSld>
  <p:clrMapOvr>
    <a:masterClrMapping/>
  </p:clrMapOvr>
  <mc:AlternateContent xmlns:mc="http://schemas.openxmlformats.org/markup-compatibility/2006">
    <mc:Choice xmlns="" xmlns:p14="http://schemas.microsoft.com/office/powerpoint/2010/main"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76672"/>
            <a:ext cx="8229600" cy="5649491"/>
          </a:xfrm>
        </p:spPr>
        <p:txBody>
          <a:bodyPr/>
          <a:lstStyle/>
          <a:p>
            <a:pPr algn="just">
              <a:buFont typeface="Wingdings" pitchFamily="2" charset="2"/>
              <a:buChar char="Ø"/>
            </a:pPr>
            <a:r>
              <a:rPr lang="ar-SA" dirty="0" smtClean="0">
                <a:solidFill>
                  <a:schemeClr val="bg1"/>
                </a:solidFill>
                <a:latin typeface="Times New Roman" pitchFamily="18" charset="0"/>
                <a:cs typeface="Times New Roman" pitchFamily="18" charset="0"/>
              </a:rPr>
              <a:t>يساعد المرشد في ملاحظة سلوك المسترشدين في مواقف تفاعل اجتماعية فيها كثير من المثيرات والاستجابات.</a:t>
            </a:r>
          </a:p>
          <a:p>
            <a:pPr algn="just">
              <a:buFont typeface="Wingdings" pitchFamily="2" charset="2"/>
              <a:buChar char="Ø"/>
            </a:pPr>
            <a:r>
              <a:rPr lang="ar-SA" dirty="0" smtClean="0">
                <a:solidFill>
                  <a:schemeClr val="bg1"/>
                </a:solidFill>
                <a:latin typeface="Times New Roman" pitchFamily="18" charset="0"/>
                <a:cs typeface="Times New Roman" pitchFamily="18" charset="0"/>
              </a:rPr>
              <a:t>يمكن المسترشد من القيام بدور معين أثناء الجلسة الإرشادية . فقد يوكل إليه الدور بقيادة الجماعة ، وقد يشارك في تنفيذ دور معين يطلبه منه أعضاء الجماعة، أو قد يلعب دور الوسيط .. إلخ ، وهذا ما يساعد المسترشد على الكشف عن مشاعرها وتنفذيها واقعياً.</a:t>
            </a:r>
          </a:p>
          <a:p>
            <a:pPr algn="just">
              <a:buFont typeface="Wingdings" pitchFamily="2" charset="2"/>
              <a:buChar char="Ø"/>
            </a:pPr>
            <a:r>
              <a:rPr lang="ar-SA" dirty="0" smtClean="0">
                <a:solidFill>
                  <a:schemeClr val="bg1"/>
                </a:solidFill>
                <a:latin typeface="Times New Roman" pitchFamily="18" charset="0"/>
                <a:cs typeface="Times New Roman" pitchFamily="18" charset="0"/>
              </a:rPr>
              <a:t>يوفر الفرصة للمسترشدين لتبادل الخبرات والمهارات في التعامل مع الآخرين ، ومواجهة المواقف المختلفة.</a:t>
            </a:r>
          </a:p>
          <a:p>
            <a:pPr algn="just">
              <a:buFont typeface="Wingdings" pitchFamily="2" charset="2"/>
              <a:buChar char="Ø"/>
            </a:pPr>
            <a:r>
              <a:rPr lang="ar-SA" dirty="0" smtClean="0">
                <a:solidFill>
                  <a:schemeClr val="bg1"/>
                </a:solidFill>
                <a:latin typeface="Times New Roman" pitchFamily="18" charset="0"/>
                <a:cs typeface="Times New Roman" pitchFamily="18" charset="0"/>
              </a:rPr>
              <a:t>يقدم خدماته لعدد كبير من المسترشدين يتشابهون في أنماط حياتهم العامة ، ومشكلاتهم ، وحاجاتهم للإرشاد.</a:t>
            </a:r>
            <a:endParaRPr lang="ar-SA" dirty="0">
              <a:solidFill>
                <a:schemeClr val="bg1"/>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1076747363"/>
      </p:ext>
    </p:extLst>
  </p:cSld>
  <p:clrMapOvr>
    <a:masterClrMapping/>
  </p:clrMapOvr>
  <mc:AlternateContent xmlns:mc="http://schemas.openxmlformats.org/markup-compatibility/2006">
    <mc:Choice xmlns="" xmlns:p14="http://schemas.microsoft.com/office/powerpoint/2010/main"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r"/>
            <a:r>
              <a:rPr lang="ar-SA" dirty="0" smtClean="0"/>
              <a:t>سادساً- التوجيه والإرشاد متعدد الوسائل:</a:t>
            </a:r>
            <a:r>
              <a:rPr lang="en-US" dirty="0" smtClean="0"/>
              <a:t>Multi model Guidance &amp; Counseling                                  </a:t>
            </a:r>
            <a:endParaRPr lang="ar-SA" dirty="0"/>
          </a:p>
        </p:txBody>
      </p:sp>
      <p:sp>
        <p:nvSpPr>
          <p:cNvPr id="3" name="عنصر نائب للمحتوى 2"/>
          <p:cNvSpPr>
            <a:spLocks noGrp="1"/>
          </p:cNvSpPr>
          <p:nvPr>
            <p:ph idx="1"/>
          </p:nvPr>
        </p:nvSpPr>
        <p:spPr/>
        <p:txBody>
          <a:bodyPr/>
          <a:lstStyle/>
          <a:p>
            <a:pPr algn="just"/>
            <a:r>
              <a:rPr lang="ar-SA" dirty="0" smtClean="0">
                <a:solidFill>
                  <a:schemeClr val="bg1"/>
                </a:solidFill>
                <a:latin typeface="Times New Roman" pitchFamily="18" charset="0"/>
                <a:cs typeface="Times New Roman" pitchFamily="18" charset="0"/>
              </a:rPr>
              <a:t>يعد العالم أرنولد </a:t>
            </a:r>
            <a:r>
              <a:rPr lang="ar-SA" dirty="0" err="1" smtClean="0">
                <a:solidFill>
                  <a:schemeClr val="bg1"/>
                </a:solidFill>
                <a:latin typeface="Times New Roman" pitchFamily="18" charset="0"/>
                <a:cs typeface="Times New Roman" pitchFamily="18" charset="0"/>
              </a:rPr>
              <a:t>لازاروس</a:t>
            </a:r>
            <a:r>
              <a:rPr lang="ar-SA" dirty="0" smtClean="0">
                <a:solidFill>
                  <a:schemeClr val="bg1"/>
                </a:solidFill>
                <a:latin typeface="Times New Roman" pitchFamily="18" charset="0"/>
                <a:cs typeface="Times New Roman" pitchFamily="18" charset="0"/>
              </a:rPr>
              <a:t> (</a:t>
            </a:r>
            <a:r>
              <a:rPr lang="en-US" dirty="0" err="1" smtClean="0">
                <a:solidFill>
                  <a:schemeClr val="bg1"/>
                </a:solidFill>
                <a:latin typeface="Times New Roman" pitchFamily="18" charset="0"/>
                <a:cs typeface="Times New Roman" pitchFamily="18" charset="0"/>
              </a:rPr>
              <a:t>A.Lazarus</a:t>
            </a:r>
            <a:r>
              <a:rPr lang="ar-SA" dirty="0" smtClean="0">
                <a:solidFill>
                  <a:schemeClr val="bg1"/>
                </a:solidFill>
                <a:latin typeface="Times New Roman" pitchFamily="18" charset="0"/>
                <a:cs typeface="Times New Roman" pitchFamily="18" charset="0"/>
              </a:rPr>
              <a:t>) من أوائل علماء النفس الذين تبنوا هذه الطريقة الانتقائية </a:t>
            </a:r>
            <a:r>
              <a:rPr lang="en-US" dirty="0" smtClean="0">
                <a:solidFill>
                  <a:schemeClr val="bg1"/>
                </a:solidFill>
                <a:latin typeface="Times New Roman" pitchFamily="18" charset="0"/>
                <a:cs typeface="Times New Roman" pitchFamily="18" charset="0"/>
              </a:rPr>
              <a:t>Elective</a:t>
            </a:r>
            <a:r>
              <a:rPr lang="ar-SA" dirty="0" smtClean="0">
                <a:solidFill>
                  <a:schemeClr val="bg1"/>
                </a:solidFill>
                <a:latin typeface="Times New Roman" pitchFamily="18" charset="0"/>
                <a:cs typeface="Times New Roman" pitchFamily="18" charset="0"/>
              </a:rPr>
              <a:t> في التوجيه والإرشاد ، وهي طريقة توفيقية . تركيبية بين طرائق الإرشاد المختلفة ، يؤخذ منها بحياد ما يناسب ظروف كل من المرشد والمسترشد والمشكلة والعملية الإرشادية.</a:t>
            </a:r>
          </a:p>
          <a:p>
            <a:pPr algn="just"/>
            <a:endParaRPr lang="ar-SA" dirty="0">
              <a:solidFill>
                <a:schemeClr val="bg1"/>
              </a:solidFill>
              <a:latin typeface="Times New Roman" pitchFamily="18" charset="0"/>
              <a:cs typeface="Times New Roman" pitchFamily="18" charset="0"/>
            </a:endParaRPr>
          </a:p>
          <a:p>
            <a:pPr algn="just"/>
            <a:r>
              <a:rPr lang="ar-SA" dirty="0" smtClean="0">
                <a:solidFill>
                  <a:schemeClr val="bg1"/>
                </a:solidFill>
                <a:latin typeface="Times New Roman" pitchFamily="18" charset="0"/>
                <a:cs typeface="Times New Roman" pitchFamily="18" charset="0"/>
              </a:rPr>
              <a:t>أما المرشد النفسي وفقاً لهذه الطريقة فلابد له من معرفة طرائق الإرشاد النفسي كلها ، و أن يكون قادراً على استخدامها ، و ماهراً في الانتقال من طريقة إلى أخرى ، أو التوفيق فيما بينها إذا اقتضى الأمر ذلك (زهران، 1998).</a:t>
            </a:r>
            <a:endParaRPr lang="ar-SA" dirty="0">
              <a:solidFill>
                <a:schemeClr val="bg1"/>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2644744261"/>
      </p:ext>
    </p:extLst>
  </p:cSld>
  <p:clrMapOvr>
    <a:masterClrMapping/>
  </p:clrMapOvr>
  <mc:AlternateContent xmlns:mc="http://schemas.openxmlformats.org/markup-compatibility/2006">
    <mc:Choice xmlns="" xmlns:p14="http://schemas.microsoft.com/office/powerpoint/2010/main"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المنطلقات النظرية:</a:t>
            </a:r>
            <a:endParaRPr lang="ar-SA" dirty="0"/>
          </a:p>
        </p:txBody>
      </p:sp>
      <p:sp>
        <p:nvSpPr>
          <p:cNvPr id="3" name="عنصر نائب للمحتوى 2"/>
          <p:cNvSpPr>
            <a:spLocks noGrp="1"/>
          </p:cNvSpPr>
          <p:nvPr>
            <p:ph idx="1"/>
          </p:nvPr>
        </p:nvSpPr>
        <p:spPr/>
        <p:txBody>
          <a:bodyPr/>
          <a:lstStyle/>
          <a:p>
            <a:pPr algn="just">
              <a:buFont typeface="Wingdings" pitchFamily="2" charset="2"/>
              <a:buChar char="v"/>
            </a:pPr>
            <a:r>
              <a:rPr lang="ar-SA" dirty="0" smtClean="0"/>
              <a:t> </a:t>
            </a:r>
            <a:r>
              <a:rPr lang="ar-SA" dirty="0" smtClean="0">
                <a:solidFill>
                  <a:schemeClr val="bg1"/>
                </a:solidFill>
                <a:latin typeface="Times New Roman" pitchFamily="18" charset="0"/>
                <a:cs typeface="Times New Roman" pitchFamily="18" charset="0"/>
              </a:rPr>
              <a:t>يرى أنصار هذه الطريقة أن سلوك الإنسان يتأثر بعوامل وراثية وبيولوجية ، وبعوامل بيئية ثقافية واجتماعية ، وبعملية التعلم التي تتم من خلال الآخرين .</a:t>
            </a:r>
          </a:p>
          <a:p>
            <a:pPr algn="just">
              <a:buFont typeface="Wingdings" pitchFamily="2" charset="2"/>
              <a:buChar char="v"/>
            </a:pPr>
            <a:r>
              <a:rPr lang="ar-SA" dirty="0" smtClean="0">
                <a:solidFill>
                  <a:schemeClr val="bg1"/>
                </a:solidFill>
                <a:latin typeface="Times New Roman" pitchFamily="18" charset="0"/>
                <a:cs typeface="Times New Roman" pitchFamily="18" charset="0"/>
              </a:rPr>
              <a:t> ينشأ الاضطراب النفسي نتيجة تعلم غير مناسب ، والتعرض لنماذج سلوكية يتطابق معها ويقلدها سواء بقصد أم من دون قصد ، وإلى نقص في المعلومات أو خطأ فيها أو تناقض فيما بينها ، مما يجعل ذاكرة المسترشد عاجزة عن إمداده بطرائق التعامل المناسبة مع المواقف الاجتماعية المختلفة ، مما يؤدي إلى الاضطراب النفسي الذي يتجلى على شكل استجابات غير توافقية.</a:t>
            </a:r>
          </a:p>
          <a:p>
            <a:pPr algn="just">
              <a:buFont typeface="Wingdings" pitchFamily="2" charset="2"/>
              <a:buChar char="v"/>
            </a:pPr>
            <a:r>
              <a:rPr lang="ar-SA" dirty="0">
                <a:solidFill>
                  <a:schemeClr val="bg1"/>
                </a:solidFill>
                <a:latin typeface="Times New Roman" pitchFamily="18" charset="0"/>
                <a:cs typeface="Times New Roman" pitchFamily="18" charset="0"/>
              </a:rPr>
              <a:t> </a:t>
            </a:r>
            <a:r>
              <a:rPr lang="ar-SA" dirty="0" smtClean="0">
                <a:solidFill>
                  <a:schemeClr val="bg1"/>
                </a:solidFill>
                <a:latin typeface="Times New Roman" pitchFamily="18" charset="0"/>
                <a:cs typeface="Times New Roman" pitchFamily="18" charset="0"/>
              </a:rPr>
              <a:t>يفترض أنصار هذه الطريقة أن المضطربين نفسياً يعانون من مشكلات متعددة ومحددة ، وأنه يتطلب التعامل مع كل مشكلة بأساليب إرشادية ثبتت فاعليتها دون النظر إلى انتماءات هذه الأساليب إلى النظريات المختلفة وذلك بما يتفق وحاجات المسترشد .</a:t>
            </a:r>
            <a:endParaRPr lang="ar-SA" dirty="0">
              <a:latin typeface="Times New Roman" pitchFamily="18" charset="0"/>
              <a:cs typeface="Times New Roman" pitchFamily="18" charset="0"/>
            </a:endParaRPr>
          </a:p>
        </p:txBody>
      </p:sp>
    </p:spTree>
    <p:extLst>
      <p:ext uri="{BB962C8B-B14F-4D97-AF65-F5344CB8AC3E}">
        <p14:creationId xmlns="" xmlns:p14="http://schemas.microsoft.com/office/powerpoint/2010/main" val="1849432074"/>
      </p:ext>
    </p:extLst>
  </p:cSld>
  <p:clrMapOvr>
    <a:masterClrMapping/>
  </p:clrMapOvr>
  <mc:AlternateContent xmlns:mc="http://schemas.openxmlformats.org/markup-compatibility/2006">
    <mc:Choice xmlns="" xmlns:p14="http://schemas.microsoft.com/office/powerpoint/2010/main"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الحاجة إلى التوجيه والإرشاد النفسي:</a:t>
            </a:r>
            <a:endParaRPr lang="ar-SA" dirty="0"/>
          </a:p>
        </p:txBody>
      </p:sp>
      <p:sp>
        <p:nvSpPr>
          <p:cNvPr id="3" name="عنصر نائب للمحتوى 2"/>
          <p:cNvSpPr>
            <a:spLocks noGrp="1"/>
          </p:cNvSpPr>
          <p:nvPr>
            <p:ph idx="1"/>
          </p:nvPr>
        </p:nvSpPr>
        <p:spPr/>
        <p:txBody>
          <a:bodyPr/>
          <a:lstStyle/>
          <a:p>
            <a:pPr marL="0" indent="0">
              <a:buNone/>
            </a:pPr>
            <a:endParaRPr lang="ar-SA" sz="3200" dirty="0">
              <a:latin typeface="Times New Roman" pitchFamily="18" charset="0"/>
              <a:cs typeface="Times New Roman" pitchFamily="18" charset="0"/>
            </a:endParaRPr>
          </a:p>
        </p:txBody>
      </p:sp>
      <p:graphicFrame>
        <p:nvGraphicFramePr>
          <p:cNvPr id="6" name="رسم تخطيطي 5"/>
          <p:cNvGraphicFramePr/>
          <p:nvPr>
            <p:extLst>
              <p:ext uri="{D42A27DB-BD31-4B8C-83A1-F6EECF244321}">
                <p14:modId xmlns="" xmlns:p14="http://schemas.microsoft.com/office/powerpoint/2010/main" val="3486679723"/>
              </p:ext>
            </p:extLst>
          </p:nvPr>
        </p:nvGraphicFramePr>
        <p:xfrm>
          <a:off x="755576" y="1556792"/>
          <a:ext cx="7920880" cy="46400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1432458806"/>
      </p:ext>
    </p:extLst>
  </p:cSld>
  <p:clrMapOvr>
    <a:masterClrMapping/>
  </p:clrMapOvr>
  <mc:AlternateContent xmlns:mc="http://schemas.openxmlformats.org/markup-compatibility/2006">
    <mc:Choice xmlns="" xmlns:p14="http://schemas.microsoft.com/office/powerpoint/2010/main" Requires="p14">
      <p:transition spd="slow" p14:dur="1600">
        <p14:conveyor dir="l"/>
      </p:transition>
    </mc:Choice>
    <mc:Fallback>
      <p:transition spd="slow">
        <p:fade/>
      </p:transition>
    </mc:Fallback>
  </mc:AlternateContent>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04664"/>
            <a:ext cx="8229600" cy="5976664"/>
          </a:xfrm>
        </p:spPr>
        <p:txBody>
          <a:bodyPr>
            <a:normAutofit lnSpcReduction="10000"/>
          </a:bodyPr>
          <a:lstStyle/>
          <a:p>
            <a:pPr>
              <a:buFont typeface="Wingdings" pitchFamily="2" charset="2"/>
              <a:buChar char="v"/>
            </a:pPr>
            <a:endParaRPr lang="ar-SA" dirty="0" smtClean="0"/>
          </a:p>
          <a:p>
            <a:pPr algn="just">
              <a:buFont typeface="Wingdings" pitchFamily="2" charset="2"/>
              <a:buChar char="v"/>
            </a:pPr>
            <a:r>
              <a:rPr lang="ar-SA" dirty="0" smtClean="0"/>
              <a:t> </a:t>
            </a:r>
            <a:r>
              <a:rPr lang="ar-SA" dirty="0" smtClean="0">
                <a:solidFill>
                  <a:schemeClr val="bg1"/>
                </a:solidFill>
                <a:latin typeface="Times New Roman" pitchFamily="18" charset="0"/>
                <a:cs typeface="Times New Roman" pitchFamily="18" charset="0"/>
              </a:rPr>
              <a:t>تركز هذه الطريقة على مبدأ أن لكل شخص فرديته ، ويترتب على ذلك تنوع الأساليب والطرائق التي يجب أن تستخدم وعدم الاعتماد على طريقة واحدة في الإرشاد. ولهذا يمكن أن يكون المرشد متروياً وهادئاً مع مسترشد (</a:t>
            </a:r>
            <a:r>
              <a:rPr lang="en-US" dirty="0" smtClean="0">
                <a:solidFill>
                  <a:schemeClr val="bg1"/>
                </a:solidFill>
                <a:latin typeface="Times New Roman" pitchFamily="18" charset="0"/>
                <a:cs typeface="Times New Roman" pitchFamily="18" charset="0"/>
              </a:rPr>
              <a:t>Reflective</a:t>
            </a:r>
            <a:r>
              <a:rPr lang="ar-SA" dirty="0" smtClean="0">
                <a:solidFill>
                  <a:schemeClr val="bg1"/>
                </a:solidFill>
                <a:latin typeface="Times New Roman" pitchFamily="18" charset="0"/>
                <a:cs typeface="Times New Roman" pitchFamily="18" charset="0"/>
              </a:rPr>
              <a:t>) ونشطاً مع مسترشد آخر.</a:t>
            </a:r>
          </a:p>
          <a:p>
            <a:pPr algn="just">
              <a:buFont typeface="Wingdings" pitchFamily="2" charset="2"/>
              <a:buChar char="v"/>
            </a:pPr>
            <a:r>
              <a:rPr lang="ar-SA" dirty="0">
                <a:solidFill>
                  <a:schemeClr val="bg1"/>
                </a:solidFill>
                <a:latin typeface="Times New Roman" pitchFamily="18" charset="0"/>
                <a:cs typeface="Times New Roman" pitchFamily="18" charset="0"/>
              </a:rPr>
              <a:t> </a:t>
            </a:r>
            <a:r>
              <a:rPr lang="ar-SA" dirty="0" smtClean="0">
                <a:solidFill>
                  <a:schemeClr val="bg1"/>
                </a:solidFill>
                <a:latin typeface="Times New Roman" pitchFamily="18" charset="0"/>
                <a:cs typeface="Times New Roman" pitchFamily="18" charset="0"/>
              </a:rPr>
              <a:t>تعتمد هذه الطريقة عند تشخيص الاضطراب النفسي وعلاجه أسلوب تقييم الشخصية باستخدام المقابلة ووسائل القياس الأخرى ، وذلك وفقاً للجوانب الرئيسية السبعة التالية ( عقل ، 2000: 143- 144) .</a:t>
            </a:r>
          </a:p>
          <a:p>
            <a:pPr algn="just">
              <a:buFont typeface="Wingdings" pitchFamily="2" charset="2"/>
              <a:buChar char="v"/>
            </a:pPr>
            <a:endParaRPr lang="ar-SA" dirty="0">
              <a:solidFill>
                <a:schemeClr val="bg1"/>
              </a:solidFill>
              <a:latin typeface="Times New Roman" pitchFamily="18" charset="0"/>
              <a:cs typeface="Times New Roman" pitchFamily="18" charset="0"/>
            </a:endParaRPr>
          </a:p>
          <a:p>
            <a:pPr marL="457200" indent="-457200" algn="just">
              <a:buFont typeface="+mj-cs"/>
              <a:buAutoNum type="arabic1Minus"/>
            </a:pPr>
            <a:r>
              <a:rPr lang="ar-SA" dirty="0" smtClean="0">
                <a:latin typeface="Times New Roman" pitchFamily="18" charset="0"/>
                <a:cs typeface="Times New Roman" pitchFamily="18" charset="0"/>
              </a:rPr>
              <a:t>السلوك </a:t>
            </a:r>
            <a:r>
              <a:rPr lang="en-US" dirty="0" smtClean="0">
                <a:latin typeface="Times New Roman" pitchFamily="18" charset="0"/>
                <a:cs typeface="Times New Roman" pitchFamily="18" charset="0"/>
              </a:rPr>
              <a:t>Behavior (B)</a:t>
            </a:r>
            <a:r>
              <a:rPr lang="ar-SA" dirty="0" smtClean="0">
                <a:latin typeface="Times New Roman" pitchFamily="18" charset="0"/>
                <a:cs typeface="Times New Roman" pitchFamily="18" charset="0"/>
              </a:rPr>
              <a:t> :</a:t>
            </a:r>
          </a:p>
          <a:p>
            <a:pPr marL="0" indent="0" algn="just">
              <a:buNone/>
            </a:pPr>
            <a:r>
              <a:rPr lang="ar-SA" dirty="0" smtClean="0">
                <a:solidFill>
                  <a:schemeClr val="bg1"/>
                </a:solidFill>
                <a:latin typeface="Times New Roman" pitchFamily="18" charset="0"/>
                <a:cs typeface="Times New Roman" pitchFamily="18" charset="0"/>
              </a:rPr>
              <a:t>ويشمل سلوك الفرد الظاهر في انفعاله واستجاباته وعاداته.</a:t>
            </a:r>
          </a:p>
          <a:p>
            <a:pPr marL="0" indent="0" algn="just">
              <a:buNone/>
            </a:pPr>
            <a:r>
              <a:rPr lang="ar-SA" dirty="0" smtClean="0">
                <a:latin typeface="Times New Roman" pitchFamily="18" charset="0"/>
                <a:cs typeface="Times New Roman" pitchFamily="18" charset="0"/>
              </a:rPr>
              <a:t>ب- الوجدان </a:t>
            </a:r>
            <a:r>
              <a:rPr lang="en-US" dirty="0" smtClean="0">
                <a:latin typeface="Times New Roman" pitchFamily="18" charset="0"/>
                <a:cs typeface="Times New Roman" pitchFamily="18" charset="0"/>
              </a:rPr>
              <a:t>Affection (A)</a:t>
            </a:r>
            <a:r>
              <a:rPr lang="ar-SA" dirty="0" smtClean="0">
                <a:latin typeface="Times New Roman" pitchFamily="18" charset="0"/>
                <a:cs typeface="Times New Roman" pitchFamily="18" charset="0"/>
              </a:rPr>
              <a:t>: </a:t>
            </a:r>
          </a:p>
          <a:p>
            <a:pPr marL="0" indent="0" algn="just">
              <a:buNone/>
            </a:pPr>
            <a:r>
              <a:rPr lang="ar-SA" dirty="0" smtClean="0">
                <a:solidFill>
                  <a:schemeClr val="bg1"/>
                </a:solidFill>
                <a:latin typeface="Times New Roman" pitchFamily="18" charset="0"/>
                <a:cs typeface="Times New Roman" pitchFamily="18" charset="0"/>
              </a:rPr>
              <a:t>ويشمل انفعالات الفرد ومشاعره وحالته المزاجية من غضب وقلق ومشاعر الذنب...إلخ .</a:t>
            </a:r>
          </a:p>
          <a:p>
            <a:pPr marL="0" indent="0" algn="just">
              <a:buNone/>
            </a:pPr>
            <a:r>
              <a:rPr lang="ar-SA" dirty="0" smtClean="0">
                <a:solidFill>
                  <a:schemeClr val="bg1"/>
                </a:solidFill>
                <a:latin typeface="Times New Roman" pitchFamily="18" charset="0"/>
                <a:cs typeface="Times New Roman" pitchFamily="18" charset="0"/>
              </a:rPr>
              <a:t> </a:t>
            </a:r>
            <a:endParaRPr lang="ar-SA" dirty="0">
              <a:latin typeface="Times New Roman" pitchFamily="18" charset="0"/>
              <a:cs typeface="Times New Roman" pitchFamily="18" charset="0"/>
            </a:endParaRPr>
          </a:p>
        </p:txBody>
      </p:sp>
    </p:spTree>
    <p:extLst>
      <p:ext uri="{BB962C8B-B14F-4D97-AF65-F5344CB8AC3E}">
        <p14:creationId xmlns="" xmlns:p14="http://schemas.microsoft.com/office/powerpoint/2010/main" val="3983499319"/>
      </p:ext>
    </p:extLst>
  </p:cSld>
  <p:clrMapOvr>
    <a:masterClrMapping/>
  </p:clrMapOvr>
  <mc:AlternateContent xmlns:mc="http://schemas.openxmlformats.org/markup-compatibility/2006">
    <mc:Choice xmlns="" xmlns:p14="http://schemas.microsoft.com/office/powerpoint/2010/main"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332656"/>
            <a:ext cx="8229600" cy="6120680"/>
          </a:xfrm>
        </p:spPr>
        <p:txBody>
          <a:bodyPr>
            <a:normAutofit lnSpcReduction="10000"/>
          </a:bodyPr>
          <a:lstStyle/>
          <a:p>
            <a:pPr marL="0" indent="0" algn="just">
              <a:buNone/>
            </a:pPr>
            <a:r>
              <a:rPr lang="ar-SA" dirty="0" smtClean="0">
                <a:latin typeface="Times New Roman" pitchFamily="18" charset="0"/>
                <a:cs typeface="Times New Roman" pitchFamily="18" charset="0"/>
              </a:rPr>
              <a:t>ج- الإحساس </a:t>
            </a:r>
            <a:r>
              <a:rPr lang="en-US" dirty="0" smtClean="0">
                <a:latin typeface="Times New Roman" pitchFamily="18" charset="0"/>
                <a:cs typeface="Times New Roman" pitchFamily="18" charset="0"/>
              </a:rPr>
              <a:t>Sensation (S)</a:t>
            </a:r>
            <a:r>
              <a:rPr lang="ar-SA" dirty="0" smtClean="0">
                <a:latin typeface="Times New Roman" pitchFamily="18" charset="0"/>
                <a:cs typeface="Times New Roman" pitchFamily="18" charset="0"/>
              </a:rPr>
              <a:t>:</a:t>
            </a:r>
          </a:p>
          <a:p>
            <a:pPr marL="0" indent="0" algn="just">
              <a:buNone/>
            </a:pPr>
            <a:r>
              <a:rPr lang="ar-SA" dirty="0" smtClean="0">
                <a:solidFill>
                  <a:schemeClr val="bg1"/>
                </a:solidFill>
                <a:latin typeface="Times New Roman" pitchFamily="18" charset="0"/>
                <a:cs typeface="Times New Roman" pitchFamily="18" charset="0"/>
              </a:rPr>
              <a:t>ويشمل الأحاسيس العضوية والنفسية مثل التعرق ، والدوخة ، وخفقان القلب ، والخجل ، والتوتر. </a:t>
            </a:r>
          </a:p>
          <a:p>
            <a:pPr marL="0" indent="0" algn="just">
              <a:buNone/>
            </a:pPr>
            <a:r>
              <a:rPr lang="ar-SA" dirty="0" smtClean="0">
                <a:latin typeface="Times New Roman" pitchFamily="18" charset="0"/>
                <a:cs typeface="Times New Roman" pitchFamily="18" charset="0"/>
              </a:rPr>
              <a:t>د- التخيل </a:t>
            </a:r>
            <a:r>
              <a:rPr lang="en-US" dirty="0" smtClean="0">
                <a:latin typeface="Times New Roman" pitchFamily="18" charset="0"/>
                <a:cs typeface="Times New Roman" pitchFamily="18" charset="0"/>
              </a:rPr>
              <a:t>Imagery (I)</a:t>
            </a:r>
            <a:r>
              <a:rPr lang="ar-SA" dirty="0" smtClean="0">
                <a:latin typeface="Times New Roman" pitchFamily="18" charset="0"/>
                <a:cs typeface="Times New Roman" pitchFamily="18" charset="0"/>
              </a:rPr>
              <a:t>:</a:t>
            </a:r>
          </a:p>
          <a:p>
            <a:pPr marL="0" indent="0" algn="just">
              <a:buNone/>
            </a:pPr>
            <a:r>
              <a:rPr lang="ar-SA" dirty="0" smtClean="0">
                <a:solidFill>
                  <a:schemeClr val="bg1"/>
                </a:solidFill>
                <a:latin typeface="Times New Roman" pitchFamily="18" charset="0"/>
                <a:cs typeface="Times New Roman" pitchFamily="18" charset="0"/>
              </a:rPr>
              <a:t>ويشمل تخيلات الفرد وتوقعاته والاتجاهات السلبية عن الذات التي تسبب اضطرابه ، </a:t>
            </a:r>
            <a:r>
              <a:rPr lang="ar-SA" dirty="0" smtClean="0">
                <a:latin typeface="Times New Roman" pitchFamily="18" charset="0"/>
                <a:cs typeface="Times New Roman" pitchFamily="18" charset="0"/>
              </a:rPr>
              <a:t>ومثال ذلك : </a:t>
            </a:r>
            <a:r>
              <a:rPr lang="ar-SA" dirty="0" smtClean="0">
                <a:solidFill>
                  <a:schemeClr val="bg1"/>
                </a:solidFill>
                <a:latin typeface="Times New Roman" pitchFamily="18" charset="0"/>
                <a:cs typeface="Times New Roman" pitchFamily="18" charset="0"/>
              </a:rPr>
              <a:t>تخيلاته الموت والشعور بالاضطهاد وتخيلات الخطر.. إلخ.</a:t>
            </a:r>
          </a:p>
          <a:p>
            <a:pPr marL="0" indent="0" algn="just">
              <a:buNone/>
            </a:pPr>
            <a:r>
              <a:rPr lang="ar-SA" dirty="0" smtClean="0">
                <a:latin typeface="Times New Roman" pitchFamily="18" charset="0"/>
                <a:cs typeface="Times New Roman" pitchFamily="18" charset="0"/>
              </a:rPr>
              <a:t>ه- المعرفة </a:t>
            </a:r>
            <a:r>
              <a:rPr lang="en-US" dirty="0" smtClean="0">
                <a:latin typeface="Times New Roman" pitchFamily="18" charset="0"/>
                <a:cs typeface="Times New Roman" pitchFamily="18" charset="0"/>
              </a:rPr>
              <a:t>Cognition ( C )</a:t>
            </a:r>
            <a:r>
              <a:rPr lang="ar-SA" dirty="0" smtClean="0">
                <a:latin typeface="Times New Roman" pitchFamily="18" charset="0"/>
                <a:cs typeface="Times New Roman" pitchFamily="18" charset="0"/>
              </a:rPr>
              <a:t> :</a:t>
            </a:r>
          </a:p>
          <a:p>
            <a:pPr marL="0" indent="0" algn="just">
              <a:buNone/>
            </a:pPr>
            <a:r>
              <a:rPr lang="ar-SA" dirty="0" smtClean="0">
                <a:solidFill>
                  <a:schemeClr val="bg1"/>
                </a:solidFill>
                <a:latin typeface="Times New Roman" pitchFamily="18" charset="0"/>
                <a:cs typeface="Times New Roman" pitchFamily="18" charset="0"/>
              </a:rPr>
              <a:t>وتشمل الآراء والمعتقدات التي يؤمن بها الفرد ، مثل الاعتقادات الخاطئة والاعتقاد بالدونية والعجز والفشل ...إلخ.</a:t>
            </a:r>
          </a:p>
          <a:p>
            <a:pPr marL="0" indent="0" algn="just">
              <a:buNone/>
            </a:pPr>
            <a:r>
              <a:rPr lang="ar-SA" dirty="0" smtClean="0">
                <a:latin typeface="Times New Roman" pitchFamily="18" charset="0"/>
                <a:cs typeface="Times New Roman" pitchFamily="18" charset="0"/>
              </a:rPr>
              <a:t>و- العلاقات الشخصية </a:t>
            </a:r>
            <a:r>
              <a:rPr lang="en-US" dirty="0" smtClean="0">
                <a:latin typeface="Times New Roman" pitchFamily="18" charset="0"/>
                <a:cs typeface="Times New Roman" pitchFamily="18" charset="0"/>
              </a:rPr>
              <a:t>Interpersonal Relationship (I)</a:t>
            </a:r>
            <a:r>
              <a:rPr lang="ar-SA" dirty="0" smtClean="0">
                <a:latin typeface="Times New Roman" pitchFamily="18" charset="0"/>
                <a:cs typeface="Times New Roman" pitchFamily="18" charset="0"/>
              </a:rPr>
              <a:t>:</a:t>
            </a:r>
          </a:p>
          <a:p>
            <a:pPr marL="0" indent="0" algn="just">
              <a:buNone/>
            </a:pPr>
            <a:r>
              <a:rPr lang="ar-SA" dirty="0" smtClean="0">
                <a:solidFill>
                  <a:schemeClr val="bg1"/>
                </a:solidFill>
                <a:latin typeface="Times New Roman" pitchFamily="18" charset="0"/>
                <a:cs typeface="Times New Roman" pitchFamily="18" charset="0"/>
              </a:rPr>
              <a:t>وتشمل أنماط العلاقات مع أفراد الأسرة والزملاء والآخرين.</a:t>
            </a:r>
          </a:p>
          <a:p>
            <a:pPr marL="0" indent="0" algn="just">
              <a:buNone/>
            </a:pPr>
            <a:r>
              <a:rPr lang="ar-SA" dirty="0" smtClean="0">
                <a:latin typeface="Times New Roman" pitchFamily="18" charset="0"/>
                <a:cs typeface="Times New Roman" pitchFamily="18" charset="0"/>
              </a:rPr>
              <a:t>ز- العقاقير والأدوية</a:t>
            </a:r>
            <a:r>
              <a:rPr lang="en-US" dirty="0" smtClean="0">
                <a:latin typeface="Times New Roman" pitchFamily="18" charset="0"/>
                <a:cs typeface="Times New Roman" pitchFamily="18" charset="0"/>
              </a:rPr>
              <a:t>Drug </a:t>
            </a:r>
            <a:r>
              <a:rPr lang="ar-SA" dirty="0" smtClean="0">
                <a:latin typeface="Times New Roman" pitchFamily="18" charset="0"/>
                <a:cs typeface="Times New Roman" pitchFamily="18" charset="0"/>
              </a:rPr>
              <a:t>: </a:t>
            </a:r>
          </a:p>
          <a:p>
            <a:pPr marL="0" indent="0" algn="just">
              <a:buNone/>
            </a:pPr>
            <a:r>
              <a:rPr lang="ar-SA" dirty="0" smtClean="0">
                <a:solidFill>
                  <a:schemeClr val="bg1"/>
                </a:solidFill>
                <a:latin typeface="Times New Roman" pitchFamily="18" charset="0"/>
                <a:cs typeface="Times New Roman" pitchFamily="18" charset="0"/>
              </a:rPr>
              <a:t>وتشمل العقاقير التي يتناولها المسترشد والمشكلات الصحية البيولوجية التي يعاني منها مثل السمنة ، فقدان الشهية ، وقد جمعت هذه الجوانب السبعة ورمز لها في الحروف التالية </a:t>
            </a:r>
            <a:r>
              <a:rPr lang="ar-SA"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BASIC – ID</a:t>
            </a:r>
            <a:r>
              <a:rPr lang="ar-SA" dirty="0" smtClean="0">
                <a:latin typeface="Times New Roman" pitchFamily="18" charset="0"/>
                <a:cs typeface="Times New Roman" pitchFamily="18" charset="0"/>
              </a:rPr>
              <a:t>).</a:t>
            </a:r>
          </a:p>
        </p:txBody>
      </p:sp>
    </p:spTree>
    <p:extLst>
      <p:ext uri="{BB962C8B-B14F-4D97-AF65-F5344CB8AC3E}">
        <p14:creationId xmlns="" xmlns:p14="http://schemas.microsoft.com/office/powerpoint/2010/main" val="3974161892"/>
      </p:ext>
    </p:extLst>
  </p:cSld>
  <p:clrMapOvr>
    <a:masterClrMapping/>
  </p:clrMapOvr>
  <mc:AlternateContent xmlns:mc="http://schemas.openxmlformats.org/markup-compatibility/2006">
    <mc:Choice xmlns="" xmlns:p14="http://schemas.microsoft.com/office/powerpoint/2010/main"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908720"/>
            <a:ext cx="8229600" cy="5217443"/>
          </a:xfrm>
        </p:spPr>
        <p:txBody>
          <a:bodyPr/>
          <a:lstStyle/>
          <a:p>
            <a:pPr marL="0" indent="0">
              <a:buNone/>
            </a:pPr>
            <a:endParaRPr lang="ar-SA" dirty="0" smtClean="0">
              <a:latin typeface="Times New Roman" pitchFamily="18" charset="0"/>
              <a:cs typeface="Times New Roman" pitchFamily="18" charset="0"/>
            </a:endParaRPr>
          </a:p>
          <a:p>
            <a:pPr marL="0" indent="0">
              <a:buNone/>
            </a:pPr>
            <a:r>
              <a:rPr lang="ar-SA" dirty="0" smtClean="0">
                <a:latin typeface="Times New Roman" pitchFamily="18" charset="0"/>
                <a:cs typeface="Times New Roman" pitchFamily="18" charset="0"/>
              </a:rPr>
              <a:t>6- </a:t>
            </a:r>
            <a:r>
              <a:rPr lang="ar-SA" dirty="0" smtClean="0">
                <a:solidFill>
                  <a:schemeClr val="bg1"/>
                </a:solidFill>
                <a:latin typeface="Times New Roman" pitchFamily="18" charset="0"/>
                <a:cs typeface="Times New Roman" pitchFamily="18" charset="0"/>
              </a:rPr>
              <a:t>تفترض هذه الطريقة أنه يجب ترتيب الأبعاد السبعة السابقة حسب حالة المسترشد. فالشخص الذي يعاني من اضطرابات وجدانية </a:t>
            </a:r>
            <a:r>
              <a:rPr lang="ar-SA" dirty="0" smtClean="0">
                <a:latin typeface="Times New Roman" pitchFamily="18" charset="0"/>
                <a:cs typeface="Times New Roman" pitchFamily="18" charset="0"/>
              </a:rPr>
              <a:t>( اكتئاب </a:t>
            </a:r>
            <a:r>
              <a:rPr lang="en-US" dirty="0" smtClean="0">
                <a:latin typeface="Times New Roman" pitchFamily="18" charset="0"/>
                <a:cs typeface="Times New Roman" pitchFamily="18" charset="0"/>
              </a:rPr>
              <a:t>A</a:t>
            </a:r>
            <a:r>
              <a:rPr lang="ar-SA" dirty="0" smtClean="0">
                <a:latin typeface="Times New Roman" pitchFamily="18" charset="0"/>
                <a:cs typeface="Times New Roman" pitchFamily="18" charset="0"/>
              </a:rPr>
              <a:t>) </a:t>
            </a:r>
            <a:r>
              <a:rPr lang="ar-SA" dirty="0" smtClean="0">
                <a:solidFill>
                  <a:schemeClr val="bg1"/>
                </a:solidFill>
                <a:latin typeface="Times New Roman" pitchFamily="18" charset="0"/>
                <a:cs typeface="Times New Roman" pitchFamily="18" charset="0"/>
              </a:rPr>
              <a:t>أدت إلى اضطراب علاقته الاجتماعية ، ثم اضطراب سلوكه </a:t>
            </a:r>
            <a:r>
              <a:rPr lang="en-US" dirty="0" smtClean="0">
                <a:latin typeface="Times New Roman" pitchFamily="18" charset="0"/>
                <a:cs typeface="Times New Roman" pitchFamily="18" charset="0"/>
              </a:rPr>
              <a:t>B </a:t>
            </a:r>
            <a:r>
              <a:rPr lang="ar-SA" dirty="0" smtClean="0">
                <a:latin typeface="Times New Roman" pitchFamily="18" charset="0"/>
                <a:cs typeface="Times New Roman" pitchFamily="18" charset="0"/>
              </a:rPr>
              <a:t> </a:t>
            </a:r>
            <a:r>
              <a:rPr lang="ar-SA" dirty="0" smtClean="0">
                <a:solidFill>
                  <a:schemeClr val="bg1"/>
                </a:solidFill>
                <a:latin typeface="Times New Roman" pitchFamily="18" charset="0"/>
                <a:cs typeface="Times New Roman" pitchFamily="18" charset="0"/>
              </a:rPr>
              <a:t>، ونتج عن ذلك ضعف في الشهية ونقص في الوزن </a:t>
            </a:r>
            <a:r>
              <a:rPr lang="ar-SA"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D</a:t>
            </a:r>
            <a:r>
              <a:rPr lang="ar-SA" dirty="0" smtClean="0">
                <a:latin typeface="Times New Roman" pitchFamily="18" charset="0"/>
                <a:cs typeface="Times New Roman" pitchFamily="18" charset="0"/>
              </a:rPr>
              <a:t>)</a:t>
            </a:r>
            <a:r>
              <a:rPr lang="ar-SA" dirty="0" smtClean="0">
                <a:solidFill>
                  <a:schemeClr val="bg1"/>
                </a:solidFill>
                <a:latin typeface="Times New Roman" pitchFamily="18" charset="0"/>
                <a:cs typeface="Times New Roman" pitchFamily="18" charset="0"/>
              </a:rPr>
              <a:t> ولا يعاني هذا الشخص من اضطراب الأبعاد الأخرى ، عندئذ يمكن ترتيب الأبعاد على النحو التالي </a:t>
            </a:r>
            <a:r>
              <a:rPr lang="ar-SA"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ABID </a:t>
            </a:r>
            <a:r>
              <a:rPr lang="ar-SA" dirty="0" smtClean="0">
                <a:latin typeface="Times New Roman" pitchFamily="18" charset="0"/>
                <a:cs typeface="Times New Roman" pitchFamily="18" charset="0"/>
              </a:rPr>
              <a:t>) </a:t>
            </a:r>
            <a:r>
              <a:rPr lang="ar-SA" dirty="0" smtClean="0">
                <a:solidFill>
                  <a:schemeClr val="bg1"/>
                </a:solidFill>
                <a:latin typeface="Times New Roman" pitchFamily="18" charset="0"/>
                <a:cs typeface="Times New Roman" pitchFamily="18" charset="0"/>
              </a:rPr>
              <a:t>ثم نضع العلاج المناسب لهذه الحالة.</a:t>
            </a:r>
            <a:endParaRPr lang="ar-SA" dirty="0">
              <a:latin typeface="Times New Roman" pitchFamily="18" charset="0"/>
              <a:cs typeface="Times New Roman" pitchFamily="18" charset="0"/>
            </a:endParaRPr>
          </a:p>
        </p:txBody>
      </p:sp>
    </p:spTree>
    <p:extLst>
      <p:ext uri="{BB962C8B-B14F-4D97-AF65-F5344CB8AC3E}">
        <p14:creationId xmlns="" xmlns:p14="http://schemas.microsoft.com/office/powerpoint/2010/main" val="78827494"/>
      </p:ext>
    </p:extLst>
  </p:cSld>
  <p:clrMapOvr>
    <a:masterClrMapping/>
  </p:clrMapOvr>
  <mc:AlternateContent xmlns:mc="http://schemas.openxmlformats.org/markup-compatibility/2006">
    <mc:Choice xmlns="" xmlns:p14="http://schemas.microsoft.com/office/powerpoint/2010/main"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332656"/>
            <a:ext cx="8229600" cy="5793507"/>
          </a:xfrm>
        </p:spPr>
        <p:txBody>
          <a:bodyPr>
            <a:normAutofit/>
          </a:bodyPr>
          <a:lstStyle/>
          <a:p>
            <a:pPr marL="0" indent="0" algn="just">
              <a:buNone/>
            </a:pPr>
            <a:r>
              <a:rPr lang="ar-SA" sz="4000" dirty="0" smtClean="0">
                <a:latin typeface="Times New Roman" pitchFamily="18" charset="0"/>
                <a:cs typeface="Times New Roman" pitchFamily="18" charset="0"/>
              </a:rPr>
              <a:t>مثال :</a:t>
            </a:r>
          </a:p>
          <a:p>
            <a:pPr marL="0" indent="0" algn="just">
              <a:buNone/>
            </a:pPr>
            <a:r>
              <a:rPr lang="ar-SA" dirty="0" smtClean="0">
                <a:latin typeface="Times New Roman" pitchFamily="18" charset="0"/>
                <a:cs typeface="Times New Roman" pitchFamily="18" charset="0"/>
              </a:rPr>
              <a:t>قد أورد </a:t>
            </a:r>
            <a:r>
              <a:rPr lang="ar-SA" dirty="0" err="1" smtClean="0">
                <a:latin typeface="Times New Roman" pitchFamily="18" charset="0"/>
                <a:cs typeface="Times New Roman" pitchFamily="18" charset="0"/>
              </a:rPr>
              <a:t>لازاروس</a:t>
            </a:r>
            <a:r>
              <a:rPr lang="ar-SA" dirty="0" smtClean="0">
                <a:latin typeface="Times New Roman" pitchFamily="18" charset="0"/>
                <a:cs typeface="Times New Roman" pitchFamily="18" charset="0"/>
              </a:rPr>
              <a:t> (1986) وصفاً لصورة شخص عمره (33) عاماً يعاني من الاكتئاب.</a:t>
            </a:r>
          </a:p>
          <a:p>
            <a:pPr marL="0" indent="0" algn="just">
              <a:buNone/>
            </a:pPr>
            <a:r>
              <a:rPr lang="ar-SA" dirty="0">
                <a:latin typeface="Times New Roman" pitchFamily="18" charset="0"/>
                <a:cs typeface="Times New Roman" pitchFamily="18" charset="0"/>
              </a:rPr>
              <a:t>1</a:t>
            </a:r>
            <a:r>
              <a:rPr lang="ar-SA" dirty="0" smtClean="0">
                <a:latin typeface="Times New Roman" pitchFamily="18" charset="0"/>
                <a:cs typeface="Times New Roman" pitchFamily="18" charset="0"/>
              </a:rPr>
              <a:t>- السلوك : </a:t>
            </a:r>
            <a:r>
              <a:rPr lang="ar-SA" dirty="0" smtClean="0">
                <a:solidFill>
                  <a:schemeClr val="bg1"/>
                </a:solidFill>
                <a:latin typeface="Times New Roman" pitchFamily="18" charset="0"/>
                <a:cs typeface="Times New Roman" pitchFamily="18" charset="0"/>
              </a:rPr>
              <a:t>انسحابي ، تجنبي ، ضعف في النشاط .</a:t>
            </a:r>
          </a:p>
          <a:p>
            <a:pPr marL="0" indent="0" algn="just">
              <a:buNone/>
            </a:pPr>
            <a:r>
              <a:rPr lang="ar-SA" dirty="0" smtClean="0">
                <a:latin typeface="Times New Roman" pitchFamily="18" charset="0"/>
                <a:cs typeface="Times New Roman" pitchFamily="18" charset="0"/>
              </a:rPr>
              <a:t>2- الوجدان : </a:t>
            </a:r>
            <a:r>
              <a:rPr lang="ar-SA" dirty="0" smtClean="0">
                <a:solidFill>
                  <a:schemeClr val="bg1"/>
                </a:solidFill>
                <a:latin typeface="Times New Roman" pitchFamily="18" charset="0"/>
                <a:cs typeface="Times New Roman" pitchFamily="18" charset="0"/>
              </a:rPr>
              <a:t>اكتئاب ، شعور </a:t>
            </a:r>
            <a:r>
              <a:rPr lang="ar-SA" dirty="0" err="1" smtClean="0">
                <a:solidFill>
                  <a:schemeClr val="bg1"/>
                </a:solidFill>
                <a:latin typeface="Times New Roman" pitchFamily="18" charset="0"/>
                <a:cs typeface="Times New Roman" pitchFamily="18" charset="0"/>
              </a:rPr>
              <a:t>بالاثم</a:t>
            </a:r>
            <a:r>
              <a:rPr lang="ar-SA" dirty="0" smtClean="0">
                <a:solidFill>
                  <a:schemeClr val="bg1"/>
                </a:solidFill>
                <a:latin typeface="Times New Roman" pitchFamily="18" charset="0"/>
                <a:cs typeface="Times New Roman" pitchFamily="18" charset="0"/>
              </a:rPr>
              <a:t> ، لوم الذات.</a:t>
            </a:r>
          </a:p>
          <a:p>
            <a:pPr marL="0" indent="0" algn="just">
              <a:buNone/>
            </a:pPr>
            <a:r>
              <a:rPr lang="ar-SA" dirty="0" smtClean="0">
                <a:latin typeface="Times New Roman" pitchFamily="18" charset="0"/>
                <a:cs typeface="Times New Roman" pitchFamily="18" charset="0"/>
              </a:rPr>
              <a:t>3- الإحساس : </a:t>
            </a:r>
            <a:r>
              <a:rPr lang="ar-SA" dirty="0" smtClean="0">
                <a:solidFill>
                  <a:schemeClr val="bg1"/>
                </a:solidFill>
                <a:latin typeface="Times New Roman" pitchFamily="18" charset="0"/>
                <a:cs typeface="Times New Roman" pitchFamily="18" charset="0"/>
              </a:rPr>
              <a:t>توتر ، نرفزة ، مختلط.</a:t>
            </a:r>
          </a:p>
          <a:p>
            <a:pPr marL="0" indent="0" algn="just">
              <a:buNone/>
            </a:pPr>
            <a:r>
              <a:rPr lang="ar-SA" dirty="0" smtClean="0">
                <a:latin typeface="Times New Roman" pitchFamily="18" charset="0"/>
                <a:cs typeface="Times New Roman" pitchFamily="18" charset="0"/>
              </a:rPr>
              <a:t>4- التخيل : </a:t>
            </a:r>
            <a:r>
              <a:rPr lang="ar-SA" dirty="0" smtClean="0">
                <a:solidFill>
                  <a:schemeClr val="bg1"/>
                </a:solidFill>
                <a:latin typeface="Times New Roman" pitchFamily="18" charset="0"/>
                <a:cs typeface="Times New Roman" pitchFamily="18" charset="0"/>
              </a:rPr>
              <a:t>تخيلات الموت ، صور رفض للأسرة .</a:t>
            </a:r>
          </a:p>
          <a:p>
            <a:pPr marL="0" indent="0" algn="just">
              <a:buNone/>
            </a:pPr>
            <a:r>
              <a:rPr lang="ar-SA" dirty="0" smtClean="0">
                <a:latin typeface="Times New Roman" pitchFamily="18" charset="0"/>
                <a:cs typeface="Times New Roman" pitchFamily="18" charset="0"/>
              </a:rPr>
              <a:t>5- المعرفة : </a:t>
            </a:r>
            <a:r>
              <a:rPr lang="ar-SA" dirty="0" smtClean="0">
                <a:solidFill>
                  <a:schemeClr val="bg1"/>
                </a:solidFill>
                <a:latin typeface="Times New Roman" pitchFamily="18" charset="0"/>
                <a:cs typeface="Times New Roman" pitchFamily="18" charset="0"/>
              </a:rPr>
              <a:t>أحاديث مع الذات عن الفشل السابق ، إقرار بعدم الأهمية. </a:t>
            </a:r>
          </a:p>
          <a:p>
            <a:pPr marL="0" indent="0" algn="just">
              <a:buNone/>
            </a:pPr>
            <a:r>
              <a:rPr lang="ar-SA" dirty="0" smtClean="0">
                <a:latin typeface="Times New Roman" pitchFamily="18" charset="0"/>
                <a:cs typeface="Times New Roman" pitchFamily="18" charset="0"/>
              </a:rPr>
              <a:t>6- العلاقات الشخصية : </a:t>
            </a:r>
            <a:r>
              <a:rPr lang="ar-SA" dirty="0" smtClean="0">
                <a:solidFill>
                  <a:schemeClr val="bg1"/>
                </a:solidFill>
                <a:latin typeface="Times New Roman" pitchFamily="18" charset="0"/>
                <a:cs typeface="Times New Roman" pitchFamily="18" charset="0"/>
              </a:rPr>
              <a:t>غير توكيدية ، </a:t>
            </a:r>
            <a:r>
              <a:rPr lang="ar-SA" dirty="0">
                <a:solidFill>
                  <a:schemeClr val="bg1"/>
                </a:solidFill>
                <a:latin typeface="Times New Roman" pitchFamily="18" charset="0"/>
                <a:cs typeface="Times New Roman" pitchFamily="18" charset="0"/>
              </a:rPr>
              <a:t>ا</a:t>
            </a:r>
            <a:r>
              <a:rPr lang="ar-SA" dirty="0" smtClean="0">
                <a:solidFill>
                  <a:schemeClr val="bg1"/>
                </a:solidFill>
                <a:latin typeface="Times New Roman" pitchFamily="18" charset="0"/>
                <a:cs typeface="Times New Roman" pitchFamily="18" charset="0"/>
              </a:rPr>
              <a:t>نسحابيه ، ميل إلى المسايرة . </a:t>
            </a:r>
          </a:p>
          <a:p>
            <a:pPr marL="0" indent="0" algn="just">
              <a:buNone/>
            </a:pPr>
            <a:r>
              <a:rPr lang="ar-SA" dirty="0" smtClean="0">
                <a:latin typeface="Times New Roman" pitchFamily="18" charset="0"/>
                <a:cs typeface="Times New Roman" pitchFamily="18" charset="0"/>
              </a:rPr>
              <a:t>7- العقاقير والحالة البيولوجية : </a:t>
            </a:r>
            <a:r>
              <a:rPr lang="ar-SA" dirty="0" smtClean="0">
                <a:solidFill>
                  <a:schemeClr val="bg1"/>
                </a:solidFill>
                <a:latin typeface="Times New Roman" pitchFamily="18" charset="0"/>
                <a:cs typeface="Times New Roman" pitchFamily="18" charset="0"/>
              </a:rPr>
              <a:t>أخذ دواء مضاد للاكتئاب سابقاً ، ويتم تغييره إلى دواء آخر.</a:t>
            </a:r>
            <a:endParaRPr lang="ar-SA" dirty="0">
              <a:solidFill>
                <a:schemeClr val="bg1"/>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829202631"/>
      </p:ext>
    </p:extLst>
  </p:cSld>
  <p:clrMapOvr>
    <a:masterClrMapping/>
  </p:clrMapOvr>
  <mc:AlternateContent xmlns:mc="http://schemas.openxmlformats.org/markup-compatibility/2006">
    <mc:Choice xmlns="" xmlns:p14="http://schemas.microsoft.com/office/powerpoint/2010/main"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أساليب الإرشاد:</a:t>
            </a:r>
            <a:endParaRPr lang="ar-SA" dirty="0"/>
          </a:p>
        </p:txBody>
      </p:sp>
      <p:sp>
        <p:nvSpPr>
          <p:cNvPr id="3" name="عنصر نائب للمحتوى 2"/>
          <p:cNvSpPr>
            <a:spLocks noGrp="1"/>
          </p:cNvSpPr>
          <p:nvPr>
            <p:ph idx="1"/>
          </p:nvPr>
        </p:nvSpPr>
        <p:spPr/>
        <p:txBody>
          <a:bodyPr/>
          <a:lstStyle/>
          <a:p>
            <a:pPr marL="0" indent="0" algn="just">
              <a:buNone/>
            </a:pPr>
            <a:r>
              <a:rPr lang="ar-SA" dirty="0" smtClean="0">
                <a:latin typeface="Times New Roman" pitchFamily="18" charset="0"/>
                <a:cs typeface="Times New Roman" pitchFamily="18" charset="0"/>
              </a:rPr>
              <a:t>يمكن استخدام أكثر من طريقة وذلك على الشكل التالي :</a:t>
            </a:r>
          </a:p>
          <a:p>
            <a:pPr marL="0" indent="0" algn="just">
              <a:buNone/>
            </a:pPr>
            <a:r>
              <a:rPr lang="ar-SA" dirty="0" smtClean="0">
                <a:latin typeface="Times New Roman" pitchFamily="18" charset="0"/>
                <a:cs typeface="Times New Roman" pitchFamily="18" charset="0"/>
              </a:rPr>
              <a:t>1- في الجانب السلوكي ( </a:t>
            </a:r>
            <a:r>
              <a:rPr lang="en-US" dirty="0" smtClean="0">
                <a:latin typeface="Times New Roman" pitchFamily="18" charset="0"/>
                <a:cs typeface="Times New Roman" pitchFamily="18" charset="0"/>
              </a:rPr>
              <a:t>B</a:t>
            </a:r>
            <a:r>
              <a:rPr lang="ar-SA" dirty="0">
                <a:latin typeface="Times New Roman" pitchFamily="18" charset="0"/>
                <a:cs typeface="Times New Roman" pitchFamily="18" charset="0"/>
              </a:rPr>
              <a:t> </a:t>
            </a:r>
            <a:r>
              <a:rPr lang="ar-SA" dirty="0" smtClean="0">
                <a:latin typeface="Times New Roman" pitchFamily="18" charset="0"/>
                <a:cs typeface="Times New Roman" pitchFamily="18" charset="0"/>
              </a:rPr>
              <a:t>):</a:t>
            </a:r>
          </a:p>
          <a:p>
            <a:pPr marL="0" indent="0" algn="just">
              <a:buNone/>
            </a:pPr>
            <a:r>
              <a:rPr lang="ar-SA" dirty="0" smtClean="0">
                <a:solidFill>
                  <a:schemeClr val="bg1"/>
                </a:solidFill>
                <a:latin typeface="Times New Roman" pitchFamily="18" charset="0"/>
                <a:cs typeface="Times New Roman" pitchFamily="18" charset="0"/>
              </a:rPr>
              <a:t>تم استخدام أسلوب </a:t>
            </a:r>
            <a:r>
              <a:rPr lang="ar-SA" dirty="0" err="1" smtClean="0">
                <a:solidFill>
                  <a:schemeClr val="bg1"/>
                </a:solidFill>
                <a:latin typeface="Times New Roman" pitchFamily="18" charset="0"/>
                <a:cs typeface="Times New Roman" pitchFamily="18" charset="0"/>
              </a:rPr>
              <a:t>الانطفاء</a:t>
            </a:r>
            <a:r>
              <a:rPr lang="ar-SA" dirty="0" smtClean="0">
                <a:solidFill>
                  <a:schemeClr val="bg1"/>
                </a:solidFill>
                <a:latin typeface="Times New Roman" pitchFamily="18" charset="0"/>
                <a:cs typeface="Times New Roman" pitchFamily="18" charset="0"/>
              </a:rPr>
              <a:t> للاستجابات غير المقبولة ( ممارسات سالبة ) منع الاستجابة ، الغمر ، </a:t>
            </a:r>
            <a:r>
              <a:rPr lang="ar-SA" dirty="0" err="1" smtClean="0">
                <a:solidFill>
                  <a:schemeClr val="bg1"/>
                </a:solidFill>
                <a:latin typeface="Times New Roman" pitchFamily="18" charset="0"/>
                <a:cs typeface="Times New Roman" pitchFamily="18" charset="0"/>
              </a:rPr>
              <a:t>والإشراط</a:t>
            </a:r>
            <a:r>
              <a:rPr lang="ar-SA" dirty="0" smtClean="0">
                <a:solidFill>
                  <a:schemeClr val="bg1"/>
                </a:solidFill>
                <a:latin typeface="Times New Roman" pitchFamily="18" charset="0"/>
                <a:cs typeface="Times New Roman" pitchFamily="18" charset="0"/>
              </a:rPr>
              <a:t> المضاد ( التخلص التدريجي من الحساسية ) ، وأساليب التعزيز الإيجابي ، وأساليب التعزيز السلبي ، والعقاب .</a:t>
            </a:r>
          </a:p>
          <a:p>
            <a:pPr marL="0" indent="0" algn="just">
              <a:buNone/>
            </a:pPr>
            <a:endParaRPr lang="ar-SA" dirty="0">
              <a:solidFill>
                <a:schemeClr val="bg1"/>
              </a:solidFill>
              <a:latin typeface="Times New Roman" pitchFamily="18" charset="0"/>
              <a:cs typeface="Times New Roman" pitchFamily="18" charset="0"/>
            </a:endParaRPr>
          </a:p>
          <a:p>
            <a:pPr marL="0" indent="0" algn="just">
              <a:buNone/>
            </a:pPr>
            <a:r>
              <a:rPr lang="ar-SA" dirty="0" smtClean="0">
                <a:latin typeface="Times New Roman" pitchFamily="18" charset="0"/>
                <a:cs typeface="Times New Roman" pitchFamily="18" charset="0"/>
              </a:rPr>
              <a:t>2- في الجانب الوجداني ( </a:t>
            </a:r>
            <a:r>
              <a:rPr lang="en-US" dirty="0" smtClean="0">
                <a:latin typeface="Times New Roman" pitchFamily="18" charset="0"/>
                <a:cs typeface="Times New Roman" pitchFamily="18" charset="0"/>
              </a:rPr>
              <a:t>A</a:t>
            </a:r>
            <a:r>
              <a:rPr lang="ar-SA" dirty="0" smtClean="0">
                <a:latin typeface="Times New Roman" pitchFamily="18" charset="0"/>
                <a:cs typeface="Times New Roman" pitchFamily="18" charset="0"/>
              </a:rPr>
              <a:t> ):</a:t>
            </a:r>
          </a:p>
          <a:p>
            <a:pPr marL="0" indent="0" algn="just">
              <a:buNone/>
            </a:pPr>
            <a:r>
              <a:rPr lang="ar-SA" dirty="0" smtClean="0">
                <a:solidFill>
                  <a:schemeClr val="bg1"/>
                </a:solidFill>
                <a:latin typeface="Times New Roman" pitchFamily="18" charset="0"/>
                <a:cs typeface="Times New Roman" pitchFamily="18" charset="0"/>
              </a:rPr>
              <a:t>تم استخدام أسلوب التنفيس الانفعالي للتخلص من الانفعالات المكتوبة مع وجود علاقة مساندة ، واستعادة المشاعر والتعبير عنها .  </a:t>
            </a:r>
            <a:endParaRPr lang="ar-SA" dirty="0">
              <a:solidFill>
                <a:schemeClr val="bg1"/>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2982700698"/>
      </p:ext>
    </p:extLst>
  </p:cSld>
  <p:clrMapOvr>
    <a:masterClrMapping/>
  </p:clrMapOvr>
  <mc:AlternateContent xmlns:mc="http://schemas.openxmlformats.org/markup-compatibility/2006">
    <mc:Choice xmlns="" xmlns:p14="http://schemas.microsoft.com/office/powerpoint/2010/main"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332656"/>
            <a:ext cx="8363272" cy="6120680"/>
          </a:xfrm>
        </p:spPr>
        <p:txBody>
          <a:bodyPr/>
          <a:lstStyle/>
          <a:p>
            <a:pPr marL="0" indent="0" algn="just">
              <a:buNone/>
            </a:pPr>
            <a:r>
              <a:rPr lang="ar-SA" dirty="0" smtClean="0">
                <a:latin typeface="Times New Roman" pitchFamily="18" charset="0"/>
                <a:cs typeface="Times New Roman" pitchFamily="18" charset="0"/>
              </a:rPr>
              <a:t>3- في جانب الإحساس ( </a:t>
            </a:r>
            <a:r>
              <a:rPr lang="en-US" dirty="0" smtClean="0">
                <a:latin typeface="Times New Roman" pitchFamily="18" charset="0"/>
                <a:cs typeface="Times New Roman" pitchFamily="18" charset="0"/>
              </a:rPr>
              <a:t>S</a:t>
            </a:r>
            <a:r>
              <a:rPr lang="ar-SA" dirty="0" smtClean="0">
                <a:latin typeface="Times New Roman" pitchFamily="18" charset="0"/>
                <a:cs typeface="Times New Roman" pitchFamily="18" charset="0"/>
              </a:rPr>
              <a:t> ):</a:t>
            </a:r>
          </a:p>
          <a:p>
            <a:pPr marL="0" indent="0" algn="just">
              <a:buNone/>
            </a:pPr>
            <a:r>
              <a:rPr lang="ar-SA" dirty="0" smtClean="0">
                <a:solidFill>
                  <a:schemeClr val="bg1"/>
                </a:solidFill>
                <a:latin typeface="Times New Roman" pitchFamily="18" charset="0"/>
                <a:cs typeface="Times New Roman" pitchFamily="18" charset="0"/>
              </a:rPr>
              <a:t>تم استخدام الاسترخاء ، وتحرير التوتر من خلال التغذية الراجعة البيولوجية ، والتدريبات البدنية المنظمة .</a:t>
            </a:r>
          </a:p>
          <a:p>
            <a:pPr marL="0" indent="0" algn="just">
              <a:buNone/>
            </a:pPr>
            <a:endParaRPr lang="ar-SA" dirty="0" smtClean="0">
              <a:latin typeface="Times New Roman" pitchFamily="18" charset="0"/>
              <a:cs typeface="Times New Roman" pitchFamily="18" charset="0"/>
            </a:endParaRPr>
          </a:p>
          <a:p>
            <a:pPr marL="0" indent="0" algn="just">
              <a:buNone/>
            </a:pPr>
            <a:r>
              <a:rPr lang="ar-SA" dirty="0" smtClean="0">
                <a:latin typeface="Times New Roman" pitchFamily="18" charset="0"/>
                <a:cs typeface="Times New Roman" pitchFamily="18" charset="0"/>
              </a:rPr>
              <a:t>4- في جانب التخيل ( </a:t>
            </a:r>
            <a:r>
              <a:rPr lang="en-US" dirty="0" smtClean="0">
                <a:latin typeface="Times New Roman" pitchFamily="18" charset="0"/>
                <a:cs typeface="Times New Roman" pitchFamily="18" charset="0"/>
              </a:rPr>
              <a:t>I</a:t>
            </a:r>
            <a:r>
              <a:rPr lang="ar-SA" dirty="0" smtClean="0">
                <a:latin typeface="Times New Roman" pitchFamily="18" charset="0"/>
                <a:cs typeface="Times New Roman" pitchFamily="18" charset="0"/>
              </a:rPr>
              <a:t> ):</a:t>
            </a:r>
          </a:p>
          <a:p>
            <a:pPr marL="0" indent="0" algn="just">
              <a:buNone/>
            </a:pPr>
            <a:r>
              <a:rPr lang="ar-SA" dirty="0" smtClean="0">
                <a:solidFill>
                  <a:schemeClr val="bg1"/>
                </a:solidFill>
                <a:latin typeface="Times New Roman" pitchFamily="18" charset="0"/>
                <a:cs typeface="Times New Roman" pitchFamily="18" charset="0"/>
              </a:rPr>
              <a:t>تم تغيير صورة الذات ، وتدريبات المواجهة الإيجابية للمواقف الضاغطة عن طريق التخيل .</a:t>
            </a:r>
          </a:p>
          <a:p>
            <a:pPr marL="0" indent="0" algn="just">
              <a:buNone/>
            </a:pPr>
            <a:endParaRPr lang="ar-SA" dirty="0" smtClean="0">
              <a:latin typeface="Times New Roman" pitchFamily="18" charset="0"/>
              <a:cs typeface="Times New Roman" pitchFamily="18" charset="0"/>
            </a:endParaRPr>
          </a:p>
          <a:p>
            <a:pPr marL="0" indent="0" algn="just">
              <a:buNone/>
            </a:pPr>
            <a:r>
              <a:rPr lang="ar-SA" dirty="0" smtClean="0">
                <a:latin typeface="Times New Roman" pitchFamily="18" charset="0"/>
                <a:cs typeface="Times New Roman" pitchFamily="18" charset="0"/>
              </a:rPr>
              <a:t>5- في الجوانب المعرفية ( </a:t>
            </a:r>
            <a:r>
              <a:rPr lang="en-US" dirty="0" smtClean="0">
                <a:latin typeface="Times New Roman" pitchFamily="18" charset="0"/>
                <a:cs typeface="Times New Roman" pitchFamily="18" charset="0"/>
              </a:rPr>
              <a:t>C</a:t>
            </a:r>
            <a:r>
              <a:rPr lang="ar-SA" dirty="0" smtClean="0">
                <a:latin typeface="Times New Roman" pitchFamily="18" charset="0"/>
                <a:cs typeface="Times New Roman" pitchFamily="18" charset="0"/>
              </a:rPr>
              <a:t> ):</a:t>
            </a:r>
          </a:p>
          <a:p>
            <a:pPr marL="0" indent="0" algn="just">
              <a:buNone/>
            </a:pPr>
            <a:r>
              <a:rPr lang="ar-SA" dirty="0" smtClean="0">
                <a:solidFill>
                  <a:schemeClr val="bg1"/>
                </a:solidFill>
                <a:latin typeface="Times New Roman" pitchFamily="18" charset="0"/>
                <a:cs typeface="Times New Roman" pitchFamily="18" charset="0"/>
              </a:rPr>
              <a:t>إقناع المسترشد بأن الأفكار السابقة هي السبب في الاضطراب ، ثم تكوين بنية معرفية جديدة .</a:t>
            </a:r>
          </a:p>
          <a:p>
            <a:pPr marL="0" indent="0" algn="just">
              <a:buNone/>
            </a:pPr>
            <a:endParaRPr lang="ar-SA" dirty="0" smtClean="0">
              <a:latin typeface="Times New Roman" pitchFamily="18" charset="0"/>
              <a:cs typeface="Times New Roman" pitchFamily="18" charset="0"/>
            </a:endParaRPr>
          </a:p>
          <a:p>
            <a:pPr marL="0" indent="0" algn="just">
              <a:buNone/>
            </a:pPr>
            <a:r>
              <a:rPr lang="ar-SA" dirty="0" smtClean="0">
                <a:latin typeface="Times New Roman" pitchFamily="18" charset="0"/>
                <a:cs typeface="Times New Roman" pitchFamily="18" charset="0"/>
              </a:rPr>
              <a:t>6- في جانب العلاقات الشخصية ( </a:t>
            </a:r>
            <a:r>
              <a:rPr lang="en-US" dirty="0" smtClean="0">
                <a:latin typeface="Times New Roman" pitchFamily="18" charset="0"/>
                <a:cs typeface="Times New Roman" pitchFamily="18" charset="0"/>
              </a:rPr>
              <a:t>I</a:t>
            </a:r>
            <a:r>
              <a:rPr lang="ar-SA" dirty="0" smtClean="0">
                <a:latin typeface="Times New Roman" pitchFamily="18" charset="0"/>
                <a:cs typeface="Times New Roman" pitchFamily="18" charset="0"/>
              </a:rPr>
              <a:t> ):</a:t>
            </a:r>
          </a:p>
          <a:p>
            <a:pPr marL="0" indent="0" algn="just">
              <a:buNone/>
            </a:pPr>
            <a:r>
              <a:rPr lang="ar-SA" dirty="0" smtClean="0">
                <a:solidFill>
                  <a:schemeClr val="bg1"/>
                </a:solidFill>
                <a:latin typeface="Times New Roman" pitchFamily="18" charset="0"/>
                <a:cs typeface="Times New Roman" pitchFamily="18" charset="0"/>
              </a:rPr>
              <a:t>تم استخدام النماذج السلوكية وهو التقبل غير المشتمل على النقد .</a:t>
            </a:r>
          </a:p>
          <a:p>
            <a:pPr marL="0" indent="0" algn="just">
              <a:buNone/>
            </a:pPr>
            <a:endParaRPr lang="ar-SA" dirty="0" smtClean="0">
              <a:solidFill>
                <a:schemeClr val="bg1"/>
              </a:solidFill>
              <a:latin typeface="Times New Roman" pitchFamily="18" charset="0"/>
              <a:cs typeface="Times New Roman" pitchFamily="18" charset="0"/>
            </a:endParaRPr>
          </a:p>
          <a:p>
            <a:pPr marL="0" indent="0">
              <a:buNone/>
            </a:pPr>
            <a:endParaRPr lang="ar-SA" dirty="0"/>
          </a:p>
          <a:p>
            <a:pPr marL="0" indent="0">
              <a:buNone/>
            </a:pPr>
            <a:endParaRPr lang="ar-SA" dirty="0"/>
          </a:p>
        </p:txBody>
      </p:sp>
    </p:spTree>
    <p:extLst>
      <p:ext uri="{BB962C8B-B14F-4D97-AF65-F5344CB8AC3E}">
        <p14:creationId xmlns="" xmlns:p14="http://schemas.microsoft.com/office/powerpoint/2010/main" val="754671368"/>
      </p:ext>
    </p:extLst>
  </p:cSld>
  <p:clrMapOvr>
    <a:masterClrMapping/>
  </p:clrMapOvr>
  <mc:AlternateContent xmlns:mc="http://schemas.openxmlformats.org/markup-compatibility/2006">
    <mc:Choice xmlns="" xmlns:p14="http://schemas.microsoft.com/office/powerpoint/2010/main"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764704"/>
            <a:ext cx="8229600" cy="5361459"/>
          </a:xfrm>
        </p:spPr>
        <p:txBody>
          <a:bodyPr/>
          <a:lstStyle/>
          <a:p>
            <a:pPr marL="0" indent="0" algn="just">
              <a:buNone/>
            </a:pPr>
            <a:r>
              <a:rPr lang="ar-SA" dirty="0" smtClean="0">
                <a:latin typeface="Times New Roman" pitchFamily="18" charset="0"/>
                <a:cs typeface="Times New Roman" pitchFamily="18" charset="0"/>
              </a:rPr>
              <a:t>7- في جانب العقاقير ( </a:t>
            </a:r>
            <a:r>
              <a:rPr lang="en-US" dirty="0" smtClean="0">
                <a:latin typeface="Times New Roman" pitchFamily="18" charset="0"/>
                <a:cs typeface="Times New Roman" pitchFamily="18" charset="0"/>
              </a:rPr>
              <a:t>D</a:t>
            </a:r>
            <a:r>
              <a:rPr lang="ar-SA" dirty="0" smtClean="0">
                <a:latin typeface="Times New Roman" pitchFamily="18" charset="0"/>
                <a:cs typeface="Times New Roman" pitchFamily="18" charset="0"/>
              </a:rPr>
              <a:t> ):</a:t>
            </a:r>
          </a:p>
          <a:p>
            <a:pPr marL="0" indent="0" algn="just">
              <a:buNone/>
            </a:pPr>
            <a:r>
              <a:rPr lang="ar-SA" dirty="0" smtClean="0">
                <a:solidFill>
                  <a:schemeClr val="bg1"/>
                </a:solidFill>
                <a:latin typeface="Times New Roman" pitchFamily="18" charset="0"/>
                <a:cs typeface="Times New Roman" pitchFamily="18" charset="0"/>
              </a:rPr>
              <a:t>الإقلاع عن تعاطي المواد الضارة ، واستخدام بعض الأدوية النفسية أحياناً وبخاصة في حالة الفصام والاكتئاب والقلق ، بالإضافة إلى التدريبات الرياضية والتغذية الصحية المناسبة .</a:t>
            </a:r>
          </a:p>
          <a:p>
            <a:pPr marL="0" indent="0" algn="just">
              <a:buNone/>
            </a:pPr>
            <a:endParaRPr lang="ar-SA" dirty="0">
              <a:solidFill>
                <a:schemeClr val="bg1"/>
              </a:solidFill>
              <a:latin typeface="Times New Roman" pitchFamily="18" charset="0"/>
              <a:cs typeface="Times New Roman" pitchFamily="18" charset="0"/>
            </a:endParaRPr>
          </a:p>
          <a:p>
            <a:pPr marL="0" indent="0" algn="just">
              <a:buNone/>
            </a:pPr>
            <a:r>
              <a:rPr lang="ar-SA" dirty="0" smtClean="0">
                <a:solidFill>
                  <a:schemeClr val="bg1"/>
                </a:solidFill>
                <a:latin typeface="Times New Roman" pitchFamily="18" charset="0"/>
                <a:cs typeface="Times New Roman" pitchFamily="18" charset="0"/>
              </a:rPr>
              <a:t>وعند الانتهاء من تطبيق الخطة الإرشادية ، يتم إعداد بروفيل جديد عن الحالة يقارن مع البروفيل السابق قبل الإرشاد لمعرفة مدى التحسن .</a:t>
            </a:r>
            <a:endParaRPr lang="ar-SA" dirty="0">
              <a:solidFill>
                <a:schemeClr val="bg1"/>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4271668724"/>
      </p:ext>
    </p:extLst>
  </p:cSld>
  <p:clrMapOvr>
    <a:masterClrMapping/>
  </p:clrMapOvr>
  <mc:AlternateContent xmlns:mc="http://schemas.openxmlformats.org/markup-compatibility/2006">
    <mc:Choice xmlns="" xmlns:p14="http://schemas.microsoft.com/office/powerpoint/2010/main"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أهداف الإرشاد النفسي المتعدد الوسائل :</a:t>
            </a:r>
            <a:endParaRPr lang="ar-SA" dirty="0"/>
          </a:p>
        </p:txBody>
      </p:sp>
      <p:sp>
        <p:nvSpPr>
          <p:cNvPr id="3" name="عنصر نائب للمحتوى 2"/>
          <p:cNvSpPr>
            <a:spLocks noGrp="1"/>
          </p:cNvSpPr>
          <p:nvPr>
            <p:ph idx="1"/>
          </p:nvPr>
        </p:nvSpPr>
        <p:spPr/>
        <p:txBody>
          <a:bodyPr/>
          <a:lstStyle/>
          <a:p>
            <a:pPr marL="0" indent="0">
              <a:buNone/>
            </a:pPr>
            <a:r>
              <a:rPr lang="ar-SA" dirty="0" smtClean="0"/>
              <a:t>تتمثل أهداف الإرشاد وفقاً  لطريقة الإرشاد المتعدد الوسائل في الآتي:</a:t>
            </a:r>
          </a:p>
          <a:p>
            <a:pPr marL="457200" indent="-457200" algn="just">
              <a:buFont typeface="+mj-lt"/>
              <a:buAutoNum type="arabicPeriod"/>
            </a:pPr>
            <a:r>
              <a:rPr lang="ar-SA" smtClean="0">
                <a:solidFill>
                  <a:schemeClr val="bg1"/>
                </a:solidFill>
                <a:latin typeface="Times New Roman" pitchFamily="18" charset="0"/>
                <a:cs typeface="Times New Roman" pitchFamily="18" charset="0"/>
              </a:rPr>
              <a:t>تغيير سلوك </a:t>
            </a:r>
            <a:r>
              <a:rPr lang="ar-SA" dirty="0" smtClean="0">
                <a:solidFill>
                  <a:schemeClr val="bg1"/>
                </a:solidFill>
                <a:latin typeface="Times New Roman" pitchFamily="18" charset="0"/>
                <a:cs typeface="Times New Roman" pitchFamily="18" charset="0"/>
              </a:rPr>
              <a:t>المسترشد إلى سلوك إيجابي فعال .</a:t>
            </a:r>
          </a:p>
          <a:p>
            <a:pPr marL="457200" indent="-457200" algn="just">
              <a:buFont typeface="+mj-lt"/>
              <a:buAutoNum type="arabicPeriod"/>
            </a:pPr>
            <a:r>
              <a:rPr lang="ar-SA" dirty="0" smtClean="0">
                <a:solidFill>
                  <a:schemeClr val="bg1"/>
                </a:solidFill>
                <a:latin typeface="Times New Roman" pitchFamily="18" charset="0"/>
                <a:cs typeface="Times New Roman" pitchFamily="18" charset="0"/>
              </a:rPr>
              <a:t>تغيير المشاعر السلبية واستبدالها بمشاعر ايجابية .</a:t>
            </a:r>
          </a:p>
          <a:p>
            <a:pPr marL="457200" indent="-457200" algn="just">
              <a:buFont typeface="+mj-lt"/>
              <a:buAutoNum type="arabicPeriod"/>
            </a:pPr>
            <a:r>
              <a:rPr lang="ar-SA" dirty="0" smtClean="0">
                <a:solidFill>
                  <a:schemeClr val="bg1"/>
                </a:solidFill>
                <a:latin typeface="Times New Roman" pitchFamily="18" charset="0"/>
                <a:cs typeface="Times New Roman" pitchFamily="18" charset="0"/>
              </a:rPr>
              <a:t>تغيير الأحاسيس السلبية إلى أحاسيس إيجابية .</a:t>
            </a:r>
          </a:p>
          <a:p>
            <a:pPr marL="457200" indent="-457200" algn="just">
              <a:buFont typeface="+mj-lt"/>
              <a:buAutoNum type="arabicPeriod"/>
            </a:pPr>
            <a:r>
              <a:rPr lang="ar-SA" dirty="0" smtClean="0">
                <a:solidFill>
                  <a:schemeClr val="bg1"/>
                </a:solidFill>
                <a:latin typeface="Times New Roman" pitchFamily="18" charset="0"/>
                <a:cs typeface="Times New Roman" pitchFamily="18" charset="0"/>
              </a:rPr>
              <a:t>تغيير الأفكار السلبية عن الذات إلى أفكار إيجابية .</a:t>
            </a:r>
          </a:p>
          <a:p>
            <a:pPr marL="457200" indent="-457200" algn="just">
              <a:buFont typeface="+mj-lt"/>
              <a:buAutoNum type="arabicPeriod"/>
            </a:pPr>
            <a:r>
              <a:rPr lang="ar-SA" dirty="0" smtClean="0">
                <a:solidFill>
                  <a:schemeClr val="bg1"/>
                </a:solidFill>
                <a:latin typeface="Times New Roman" pitchFamily="18" charset="0"/>
                <a:cs typeface="Times New Roman" pitchFamily="18" charset="0"/>
              </a:rPr>
              <a:t>تغيير الجوانب المعرفية غير المنطقية إلى جوانب معرفية منطقية .</a:t>
            </a:r>
          </a:p>
          <a:p>
            <a:pPr marL="457200" indent="-457200" algn="just">
              <a:buFont typeface="+mj-lt"/>
              <a:buAutoNum type="arabicPeriod"/>
            </a:pPr>
            <a:r>
              <a:rPr lang="ar-SA" dirty="0" smtClean="0">
                <a:solidFill>
                  <a:schemeClr val="bg1"/>
                </a:solidFill>
                <a:latin typeface="Times New Roman" pitchFamily="18" charset="0"/>
                <a:cs typeface="Times New Roman" pitchFamily="18" charset="0"/>
              </a:rPr>
              <a:t>مساعدة المسترشد في تكوين علاقات اجتماعية إيجابية مع الآخرين .</a:t>
            </a:r>
          </a:p>
          <a:p>
            <a:pPr marL="457200" indent="-457200" algn="just">
              <a:buFont typeface="+mj-lt"/>
              <a:buAutoNum type="arabicPeriod"/>
            </a:pPr>
            <a:r>
              <a:rPr lang="ar-SA" dirty="0" smtClean="0">
                <a:solidFill>
                  <a:schemeClr val="bg1"/>
                </a:solidFill>
                <a:latin typeface="Times New Roman" pitchFamily="18" charset="0"/>
                <a:cs typeface="Times New Roman" pitchFamily="18" charset="0"/>
              </a:rPr>
              <a:t>مساعدة المسترشد في تحسين الحالة الصحية ( البيولوجية) ( الشناوي، 1994؛ عقل ،200).</a:t>
            </a:r>
            <a:endParaRPr lang="ar-SA" dirty="0">
              <a:solidFill>
                <a:schemeClr val="bg1"/>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639517912"/>
      </p:ext>
    </p:extLst>
  </p:cSld>
  <p:clrMapOvr>
    <a:masterClrMapping/>
  </p:clrMapOvr>
  <mc:AlternateContent xmlns:mc="http://schemas.openxmlformats.org/markup-compatibility/2006">
    <mc:Choice xmlns="" xmlns:p14="http://schemas.microsoft.com/office/powerpoint/2010/main"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p:txBody>
          <a:bodyPr/>
          <a:lstStyle/>
          <a:p>
            <a:r>
              <a:rPr lang="ar-SA" dirty="0" smtClean="0"/>
              <a:t>الفصل السابع </a:t>
            </a:r>
            <a:endParaRPr lang="ar-SA" dirty="0"/>
          </a:p>
        </p:txBody>
      </p:sp>
      <p:sp>
        <p:nvSpPr>
          <p:cNvPr id="2" name="عنوان 1"/>
          <p:cNvSpPr>
            <a:spLocks noGrp="1"/>
          </p:cNvSpPr>
          <p:nvPr>
            <p:ph type="ctrTitle"/>
          </p:nvPr>
        </p:nvSpPr>
        <p:spPr/>
        <p:txBody>
          <a:bodyPr/>
          <a:lstStyle/>
          <a:p>
            <a:r>
              <a:rPr lang="ar-SA" dirty="0" smtClean="0"/>
              <a:t>مجالات التوجيه والإرشاد النفسي </a:t>
            </a:r>
            <a:endParaRPr lang="ar-SA" dirty="0"/>
          </a:p>
        </p:txBody>
      </p:sp>
    </p:spTree>
    <p:extLst>
      <p:ext uri="{BB962C8B-B14F-4D97-AF65-F5344CB8AC3E}">
        <p14:creationId xmlns="" xmlns:p14="http://schemas.microsoft.com/office/powerpoint/2010/main" val="2346293959"/>
      </p:ext>
    </p:extLst>
  </p:cSld>
  <p:clrMapOvr>
    <a:masterClrMapping/>
  </p:clrMapOvr>
  <mc:AlternateContent xmlns:mc="http://schemas.openxmlformats.org/markup-compatibility/2006">
    <mc:Choice xmlns=""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dirty="0" smtClean="0"/>
              <a:t>أولاً- التوجيه والإرشاد التربوي </a:t>
            </a:r>
            <a:r>
              <a:rPr lang="en-US" dirty="0" smtClean="0"/>
              <a:t>Educational Counseling &amp; Guidance</a:t>
            </a:r>
            <a:r>
              <a:rPr lang="ar-SA" dirty="0" smtClean="0"/>
              <a:t>:</a:t>
            </a:r>
            <a:endParaRPr lang="ar-SA" dirty="0"/>
          </a:p>
        </p:txBody>
      </p:sp>
      <p:sp>
        <p:nvSpPr>
          <p:cNvPr id="3" name="عنصر نائب للمحتوى 2"/>
          <p:cNvSpPr>
            <a:spLocks noGrp="1"/>
          </p:cNvSpPr>
          <p:nvPr>
            <p:ph idx="1"/>
          </p:nvPr>
        </p:nvSpPr>
        <p:spPr/>
        <p:txBody>
          <a:bodyPr/>
          <a:lstStyle/>
          <a:p>
            <a:pPr marL="114300" indent="0">
              <a:buNone/>
            </a:pPr>
            <a:endParaRPr lang="ar-SA" dirty="0" smtClean="0">
              <a:solidFill>
                <a:schemeClr val="tx1"/>
              </a:solidFill>
              <a:cs typeface="+mj-cs"/>
            </a:endParaRPr>
          </a:p>
          <a:p>
            <a:pPr marL="114300" indent="0" algn="just">
              <a:buNone/>
            </a:pPr>
            <a:r>
              <a:rPr lang="ar-SA" dirty="0" smtClean="0">
                <a:solidFill>
                  <a:schemeClr val="tx1"/>
                </a:solidFill>
                <a:cs typeface="+mj-cs"/>
              </a:rPr>
              <a:t>تعد المدارس والجامعات من المؤسسات التربوية التي تضطلع بعملية التربية ونقل الثقافة المتجددة ، وتوفر الظروف المناسبة لنمو الطلاب جسمياً وعقلياً وانفعالياً واجتماعياً. </a:t>
            </a:r>
          </a:p>
          <a:p>
            <a:pPr marL="114300" indent="0" algn="just">
              <a:buNone/>
            </a:pPr>
            <a:r>
              <a:rPr lang="ar-SA" dirty="0" smtClean="0">
                <a:solidFill>
                  <a:schemeClr val="tx1"/>
                </a:solidFill>
                <a:cs typeface="+mj-cs"/>
              </a:rPr>
              <a:t>كما تعد مجالاً حيوياً للإرشاد التربوي للطلاب الذين هم محور العملية الإرشادية وذلك لتوفر لهم النمو السوي من خلال تقديم الرعاية النفسية لهم من أجل المحافظة على صحتهم النفسية ، وتأمين سبل التوافق النفسي والاجتماعي. </a:t>
            </a:r>
            <a:endParaRPr lang="ar-SA" dirty="0">
              <a:solidFill>
                <a:schemeClr val="tx1"/>
              </a:solidFill>
              <a:cs typeface="+mj-cs"/>
            </a:endParaRPr>
          </a:p>
        </p:txBody>
      </p:sp>
    </p:spTree>
    <p:extLst>
      <p:ext uri="{BB962C8B-B14F-4D97-AF65-F5344CB8AC3E}">
        <p14:creationId xmlns="" xmlns:p14="http://schemas.microsoft.com/office/powerpoint/2010/main" val="1654246044"/>
      </p:ext>
    </p:extLst>
  </p:cSld>
  <p:clrMapOvr>
    <a:masterClrMapping/>
  </p:clrMapOvr>
  <mc:AlternateContent xmlns:mc="http://schemas.openxmlformats.org/markup-compatibility/2006">
    <mc:Choice xmlns=""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u="sng" dirty="0" smtClean="0">
                <a:solidFill>
                  <a:srgbClr val="0070C0"/>
                </a:solidFill>
              </a:rPr>
              <a:t>التوجيه والإرشاد النفسي والعلوم المتصلة به</a:t>
            </a:r>
            <a:endParaRPr lang="en-US" b="1" u="sng" dirty="0">
              <a:solidFill>
                <a:srgbClr val="0070C0"/>
              </a:solidFill>
            </a:endParaRPr>
          </a:p>
        </p:txBody>
      </p:sp>
      <p:sp>
        <p:nvSpPr>
          <p:cNvPr id="3" name="Content Placeholder 2"/>
          <p:cNvSpPr>
            <a:spLocks noGrp="1"/>
          </p:cNvSpPr>
          <p:nvPr>
            <p:ph sz="quarter" idx="1"/>
          </p:nvPr>
        </p:nvSpPr>
        <p:spPr/>
        <p:txBody>
          <a:bodyPr/>
          <a:lstStyle/>
          <a:p>
            <a:pPr algn="r">
              <a:buNone/>
            </a:pPr>
            <a:r>
              <a:rPr lang="ar-SA" dirty="0" smtClean="0"/>
              <a:t>التوجيه والإرشاد النفسي يعتبر من العلوم الإنسانية، </a:t>
            </a:r>
            <a:r>
              <a:rPr lang="ar-SA" u="sng" dirty="0" smtClean="0"/>
              <a:t>ويهدف</a:t>
            </a:r>
            <a:r>
              <a:rPr lang="ar-SA" dirty="0" smtClean="0"/>
              <a:t> إلى خدمة وسعادة الإنسان. وهو هدف مشترك بين كل العلوم ولكل منه أسلوبه المتخصص لتحقيق الهدف المشترك تحت اسم مختلف مثل: الارشاد النفسي و العلاج النفسي و الخدمة الاجتماعية والتربية ...الخ من العلوم الفرعية .</a:t>
            </a:r>
            <a:endParaRPr lang="en-US" dirty="0"/>
          </a:p>
        </p:txBody>
      </p:sp>
    </p:spTree>
  </p:cSld>
  <p:clrMapOvr>
    <a:masterClrMapping/>
  </p:clrMapOvr>
  <p:transition spd="slow">
    <p:fade/>
  </p:transition>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أهداف التوجيه والإرشاد التربوي:</a:t>
            </a:r>
            <a:endParaRPr lang="ar-SA" dirty="0"/>
          </a:p>
        </p:txBody>
      </p:sp>
      <p:sp>
        <p:nvSpPr>
          <p:cNvPr id="3" name="عنصر نائب للمحتوى 2"/>
          <p:cNvSpPr>
            <a:spLocks noGrp="1"/>
          </p:cNvSpPr>
          <p:nvPr>
            <p:ph idx="1"/>
          </p:nvPr>
        </p:nvSpPr>
        <p:spPr/>
        <p:txBody>
          <a:bodyPr/>
          <a:lstStyle/>
          <a:p>
            <a:pPr marL="114300" indent="0" algn="just">
              <a:buNone/>
            </a:pPr>
            <a:r>
              <a:rPr lang="ar-SA" dirty="0" smtClean="0">
                <a:solidFill>
                  <a:schemeClr val="tx1"/>
                </a:solidFill>
                <a:cs typeface="+mj-cs"/>
              </a:rPr>
              <a:t>يهدف التوجيه والإرشاد التربوي إلى تحقيق عدد من الأهداف العامة ، والأهداف العلمية التربوية. </a:t>
            </a:r>
          </a:p>
          <a:p>
            <a:pPr marL="114300" indent="0" algn="just">
              <a:buNone/>
            </a:pPr>
            <a:r>
              <a:rPr lang="ar-SA" dirty="0" smtClean="0">
                <a:cs typeface="+mj-cs"/>
              </a:rPr>
              <a:t>أما الهدف الرئيس الخاص بالتوجيه والإرشاد التربوي فهو تحقيق النجاح تربوياً ، ويمكن تحقيق هذا الهدف من خلال ما يلي :</a:t>
            </a:r>
          </a:p>
          <a:p>
            <a:pPr marL="114300" indent="0" algn="just">
              <a:buNone/>
            </a:pPr>
            <a:r>
              <a:rPr lang="ar-SA" dirty="0" smtClean="0">
                <a:solidFill>
                  <a:schemeClr val="accent1"/>
                </a:solidFill>
                <a:cs typeface="+mj-cs"/>
              </a:rPr>
              <a:t>1-</a:t>
            </a:r>
            <a:r>
              <a:rPr lang="ar-SA" dirty="0" smtClean="0">
                <a:solidFill>
                  <a:schemeClr val="tx1"/>
                </a:solidFill>
                <a:cs typeface="+mj-cs"/>
              </a:rPr>
              <a:t> مساعدة التلاميذ والطلاب على اكتشاف قدراتهم وميولهم ليتمكنوا من اتخاذ القرارات المناسبة بشأن المشكلات التي تواجههم .</a:t>
            </a:r>
          </a:p>
          <a:p>
            <a:pPr marL="114300" indent="0" algn="just">
              <a:buNone/>
            </a:pPr>
            <a:r>
              <a:rPr lang="ar-SA" dirty="0" smtClean="0">
                <a:solidFill>
                  <a:schemeClr val="accent1"/>
                </a:solidFill>
                <a:cs typeface="+mj-cs"/>
              </a:rPr>
              <a:t>2-</a:t>
            </a:r>
            <a:r>
              <a:rPr lang="ar-SA" dirty="0" smtClean="0">
                <a:solidFill>
                  <a:schemeClr val="tx1"/>
                </a:solidFill>
                <a:cs typeface="+mj-cs"/>
              </a:rPr>
              <a:t> مساعدة الطلاب على الاختيار السليم لنوع الدراسة.</a:t>
            </a:r>
          </a:p>
          <a:p>
            <a:pPr marL="114300" indent="0" algn="just">
              <a:buNone/>
            </a:pPr>
            <a:r>
              <a:rPr lang="ar-SA" dirty="0" smtClean="0">
                <a:solidFill>
                  <a:schemeClr val="accent1"/>
                </a:solidFill>
                <a:cs typeface="+mj-cs"/>
              </a:rPr>
              <a:t>3-</a:t>
            </a:r>
            <a:r>
              <a:rPr lang="ar-SA" dirty="0" smtClean="0">
                <a:solidFill>
                  <a:schemeClr val="tx1"/>
                </a:solidFill>
                <a:cs typeface="+mj-cs"/>
              </a:rPr>
              <a:t> مساعدة الطلاب على الاستمرار في الدراسة والنجاح فيها.</a:t>
            </a:r>
          </a:p>
          <a:p>
            <a:pPr marL="114300" indent="0" algn="just">
              <a:buNone/>
            </a:pPr>
            <a:r>
              <a:rPr lang="ar-SA" dirty="0" smtClean="0">
                <a:solidFill>
                  <a:schemeClr val="accent1"/>
                </a:solidFill>
                <a:cs typeface="+mj-cs"/>
              </a:rPr>
              <a:t>4-</a:t>
            </a:r>
            <a:r>
              <a:rPr lang="ar-SA" dirty="0" smtClean="0">
                <a:solidFill>
                  <a:schemeClr val="tx1"/>
                </a:solidFill>
                <a:cs typeface="+mj-cs"/>
              </a:rPr>
              <a:t> مساعدة الطلاب غير العاديين.</a:t>
            </a:r>
            <a:endParaRPr lang="ar-SA" dirty="0">
              <a:solidFill>
                <a:schemeClr val="tx1"/>
              </a:solidFill>
              <a:cs typeface="+mj-cs"/>
            </a:endParaRPr>
          </a:p>
        </p:txBody>
      </p:sp>
    </p:spTree>
    <p:extLst>
      <p:ext uri="{BB962C8B-B14F-4D97-AF65-F5344CB8AC3E}">
        <p14:creationId xmlns="" xmlns:p14="http://schemas.microsoft.com/office/powerpoint/2010/main" val="3569629992"/>
      </p:ext>
    </p:extLst>
  </p:cSld>
  <p:clrMapOvr>
    <a:masterClrMapping/>
  </p:clrMapOvr>
  <mc:AlternateContent xmlns:mc="http://schemas.openxmlformats.org/markup-compatibility/2006">
    <mc:Choice xmlns=""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dirty="0" smtClean="0"/>
              <a:t>من أهم الخدمات التي يقدمها التوجيه والإرشاد التربوي ما يلي</a:t>
            </a:r>
            <a:r>
              <a:rPr lang="ar-SA" dirty="0"/>
              <a:t>:</a:t>
            </a:r>
          </a:p>
        </p:txBody>
      </p:sp>
      <p:sp>
        <p:nvSpPr>
          <p:cNvPr id="3" name="عنصر نائب للمحتوى 2"/>
          <p:cNvSpPr>
            <a:spLocks noGrp="1"/>
          </p:cNvSpPr>
          <p:nvPr>
            <p:ph idx="1"/>
          </p:nvPr>
        </p:nvSpPr>
        <p:spPr/>
        <p:txBody>
          <a:bodyPr>
            <a:normAutofit fontScale="92500" lnSpcReduction="10000"/>
          </a:bodyPr>
          <a:lstStyle/>
          <a:p>
            <a:pPr marL="571500" indent="-457200" algn="just">
              <a:buAutoNum type="arabic1Minus"/>
            </a:pPr>
            <a:r>
              <a:rPr lang="ar-SA" dirty="0" smtClean="0">
                <a:cs typeface="+mj-cs"/>
              </a:rPr>
              <a:t>الخدمات النمائية والوقائية:</a:t>
            </a:r>
          </a:p>
          <a:p>
            <a:pPr marL="114300" indent="0" algn="just">
              <a:buNone/>
            </a:pPr>
            <a:r>
              <a:rPr lang="ar-SA" dirty="0" smtClean="0">
                <a:solidFill>
                  <a:schemeClr val="tx1"/>
                </a:solidFill>
                <a:cs typeface="+mj-cs"/>
              </a:rPr>
              <a:t>وهي من أهم الخدمات التي يقدمها التوجيه والإرشاد التربوي في المدرسة ، ويمكن تقديمها عن طريق البرامج التربوية ، وهنا لا بد من الاهتمام بتدريس العلوم السلوكية ( النفسية ) كأساس لخدمة التوجيه والإرشاد في المدارس. </a:t>
            </a:r>
          </a:p>
          <a:p>
            <a:pPr marL="114300" indent="0" algn="just">
              <a:buNone/>
            </a:pPr>
            <a:endParaRPr lang="ar-SA" dirty="0">
              <a:solidFill>
                <a:schemeClr val="tx1"/>
              </a:solidFill>
              <a:cs typeface="+mj-cs"/>
            </a:endParaRPr>
          </a:p>
          <a:p>
            <a:pPr marL="114300" indent="0" algn="just">
              <a:buNone/>
            </a:pPr>
            <a:r>
              <a:rPr lang="ar-SA" dirty="0" smtClean="0">
                <a:cs typeface="+mj-cs"/>
              </a:rPr>
              <a:t>ب- الخدمات الجماعية :</a:t>
            </a:r>
          </a:p>
          <a:p>
            <a:pPr marL="114300" indent="0" algn="just">
              <a:buNone/>
            </a:pPr>
            <a:r>
              <a:rPr lang="ar-SA" dirty="0" smtClean="0">
                <a:solidFill>
                  <a:schemeClr val="tx1"/>
                </a:solidFill>
                <a:cs typeface="+mj-cs"/>
              </a:rPr>
              <a:t>وهي خدمات تقدم على المستوى </a:t>
            </a:r>
            <a:r>
              <a:rPr lang="ar-SA" dirty="0" err="1" smtClean="0">
                <a:solidFill>
                  <a:schemeClr val="tx1"/>
                </a:solidFill>
                <a:cs typeface="+mj-cs"/>
              </a:rPr>
              <a:t>النمائي</a:t>
            </a:r>
            <a:r>
              <a:rPr lang="ar-SA" dirty="0" smtClean="0">
                <a:solidFill>
                  <a:schemeClr val="tx1"/>
                </a:solidFill>
                <a:cs typeface="+mj-cs"/>
              </a:rPr>
              <a:t> والوقائي.</a:t>
            </a:r>
          </a:p>
          <a:p>
            <a:pPr marL="114300" indent="0" algn="just">
              <a:buNone/>
            </a:pPr>
            <a:endParaRPr lang="ar-SA" dirty="0" smtClean="0">
              <a:solidFill>
                <a:schemeClr val="tx1"/>
              </a:solidFill>
              <a:cs typeface="+mj-cs"/>
            </a:endParaRPr>
          </a:p>
          <a:p>
            <a:pPr marL="114300" indent="0" algn="just">
              <a:buNone/>
            </a:pPr>
            <a:r>
              <a:rPr lang="ar-SA" dirty="0" smtClean="0">
                <a:solidFill>
                  <a:schemeClr val="tx1"/>
                </a:solidFill>
                <a:cs typeface="+mj-cs"/>
              </a:rPr>
              <a:t>فالطلاب الذين سينتقلون إلى المرحلة الثانوية ، وطلاب الصف الأول الثانوي الذين سيختارون القسم العلمي أو الأدبي في الصف الثاني الثانوي ، وكذلك الطلاب الذين سيحصلون على الثانوية وسيتوجهون إلى الجامعات ليختاروا أحد التخصصات في الجامعة من بين عدد كبير من التخصصات ، لا بد في هذه الحالات من تقديم التوجيه والإرشاد الجماعي.</a:t>
            </a:r>
            <a:endParaRPr lang="ar-SA" dirty="0">
              <a:solidFill>
                <a:schemeClr val="tx1"/>
              </a:solidFill>
              <a:cs typeface="+mj-cs"/>
            </a:endParaRPr>
          </a:p>
        </p:txBody>
      </p:sp>
    </p:spTree>
    <p:extLst>
      <p:ext uri="{BB962C8B-B14F-4D97-AF65-F5344CB8AC3E}">
        <p14:creationId xmlns="" xmlns:p14="http://schemas.microsoft.com/office/powerpoint/2010/main" val="4027570440"/>
      </p:ext>
    </p:extLst>
  </p:cSld>
  <p:clrMapOvr>
    <a:masterClrMapping/>
  </p:clrMapOvr>
  <mc:AlternateContent xmlns:mc="http://schemas.openxmlformats.org/markup-compatibility/2006">
    <mc:Choice xmlns=""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z="3200" dirty="0">
                <a:solidFill>
                  <a:srgbClr val="873624">
                    <a:lumMod val="75000"/>
                  </a:srgbClr>
                </a:solidFill>
              </a:rPr>
              <a:t>من أهم الخدمات التي يقدمها التوجيه والإرشاد التربوي ما يلي:</a:t>
            </a:r>
            <a:endParaRPr lang="ar-SA" dirty="0"/>
          </a:p>
        </p:txBody>
      </p:sp>
      <p:sp>
        <p:nvSpPr>
          <p:cNvPr id="3" name="عنصر نائب للمحتوى 2"/>
          <p:cNvSpPr>
            <a:spLocks noGrp="1"/>
          </p:cNvSpPr>
          <p:nvPr>
            <p:ph idx="1"/>
          </p:nvPr>
        </p:nvSpPr>
        <p:spPr/>
        <p:txBody>
          <a:bodyPr/>
          <a:lstStyle/>
          <a:p>
            <a:pPr marL="114300" indent="0" algn="just">
              <a:buNone/>
            </a:pPr>
            <a:r>
              <a:rPr lang="ar-SA" dirty="0" smtClean="0">
                <a:cs typeface="+mj-cs"/>
              </a:rPr>
              <a:t>ج- </a:t>
            </a:r>
            <a:r>
              <a:rPr lang="ar-SA" dirty="0" smtClean="0">
                <a:solidFill>
                  <a:schemeClr val="tx1"/>
                </a:solidFill>
                <a:cs typeface="+mj-cs"/>
              </a:rPr>
              <a:t>الخدمات الفردية .</a:t>
            </a:r>
          </a:p>
          <a:p>
            <a:pPr marL="114300" indent="0" algn="just">
              <a:buNone/>
            </a:pPr>
            <a:r>
              <a:rPr lang="ar-SA" dirty="0" smtClean="0">
                <a:cs typeface="+mj-cs"/>
              </a:rPr>
              <a:t>د- </a:t>
            </a:r>
            <a:r>
              <a:rPr lang="ar-SA" dirty="0" smtClean="0">
                <a:solidFill>
                  <a:schemeClr val="tx1"/>
                </a:solidFill>
                <a:cs typeface="+mj-cs"/>
              </a:rPr>
              <a:t>خدمات الإرشاد للطلاب المتأخرين دراسياً.</a:t>
            </a:r>
          </a:p>
          <a:p>
            <a:pPr marL="114300" indent="0" algn="just">
              <a:buNone/>
            </a:pPr>
            <a:r>
              <a:rPr lang="ar-SA" dirty="0" smtClean="0">
                <a:cs typeface="+mj-cs"/>
              </a:rPr>
              <a:t>ه- </a:t>
            </a:r>
            <a:r>
              <a:rPr lang="ar-SA" dirty="0" smtClean="0">
                <a:solidFill>
                  <a:schemeClr val="tx1"/>
                </a:solidFill>
                <a:cs typeface="+mj-cs"/>
              </a:rPr>
              <a:t>الخدمات الإرشادية للموهوبين والمتميزين.</a:t>
            </a:r>
          </a:p>
          <a:p>
            <a:pPr marL="114300" indent="0" algn="just">
              <a:buNone/>
            </a:pPr>
            <a:r>
              <a:rPr lang="ar-SA" dirty="0" smtClean="0">
                <a:cs typeface="+mj-cs"/>
              </a:rPr>
              <a:t>و- </a:t>
            </a:r>
            <a:r>
              <a:rPr lang="ar-SA" dirty="0" smtClean="0">
                <a:solidFill>
                  <a:schemeClr val="tx1"/>
                </a:solidFill>
                <a:cs typeface="+mj-cs"/>
              </a:rPr>
              <a:t>الخدمات الإرشادية لضعاف العقول.</a:t>
            </a:r>
          </a:p>
          <a:p>
            <a:pPr marL="114300" indent="0" algn="just">
              <a:buNone/>
            </a:pPr>
            <a:r>
              <a:rPr lang="ar-SA" dirty="0" smtClean="0">
                <a:cs typeface="+mj-cs"/>
              </a:rPr>
              <a:t>ز- </a:t>
            </a:r>
            <a:r>
              <a:rPr lang="ar-SA" dirty="0" smtClean="0">
                <a:solidFill>
                  <a:schemeClr val="tx1"/>
                </a:solidFill>
                <a:cs typeface="+mj-cs"/>
              </a:rPr>
              <a:t>الخدمات الإرشادية للمعوقين جسدياً.</a:t>
            </a:r>
          </a:p>
          <a:p>
            <a:pPr marL="114300" indent="0" algn="just">
              <a:buNone/>
            </a:pPr>
            <a:r>
              <a:rPr lang="ar-SA" dirty="0" smtClean="0">
                <a:cs typeface="+mj-cs"/>
              </a:rPr>
              <a:t>ح- </a:t>
            </a:r>
            <a:r>
              <a:rPr lang="ar-SA" dirty="0" smtClean="0">
                <a:solidFill>
                  <a:schemeClr val="tx1"/>
                </a:solidFill>
                <a:cs typeface="+mj-cs"/>
              </a:rPr>
              <a:t>الخدمات الإرشادية لذوي الإعاقات اللغوية.</a:t>
            </a:r>
          </a:p>
          <a:p>
            <a:pPr marL="114300" indent="0" algn="just">
              <a:buNone/>
            </a:pPr>
            <a:endParaRPr lang="ar-SA" dirty="0">
              <a:solidFill>
                <a:schemeClr val="tx1"/>
              </a:solidFill>
              <a:cs typeface="+mj-cs"/>
            </a:endParaRPr>
          </a:p>
          <a:p>
            <a:pPr marL="114300" indent="0" algn="just">
              <a:buNone/>
            </a:pPr>
            <a:endParaRPr lang="ar-SA" dirty="0" smtClean="0">
              <a:solidFill>
                <a:schemeClr val="tx1"/>
              </a:solidFill>
              <a:cs typeface="+mj-cs"/>
            </a:endParaRPr>
          </a:p>
        </p:txBody>
      </p:sp>
    </p:spTree>
    <p:extLst>
      <p:ext uri="{BB962C8B-B14F-4D97-AF65-F5344CB8AC3E}">
        <p14:creationId xmlns="" xmlns:p14="http://schemas.microsoft.com/office/powerpoint/2010/main" val="1656946517"/>
      </p:ext>
    </p:extLst>
  </p:cSld>
  <p:clrMapOvr>
    <a:masterClrMapping/>
  </p:clrMapOvr>
  <mc:AlternateContent xmlns:mc="http://schemas.openxmlformats.org/markup-compatibility/2006">
    <mc:Choice xmlns=""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dirty="0" smtClean="0"/>
              <a:t>ثانياً: التوجيه والإرشاد المهني : </a:t>
            </a:r>
            <a:r>
              <a:rPr lang="en-US" dirty="0" smtClean="0"/>
              <a:t>Vocational counseling &amp; guidance </a:t>
            </a:r>
            <a:endParaRPr lang="ar-SA" dirty="0"/>
          </a:p>
        </p:txBody>
      </p:sp>
      <p:sp>
        <p:nvSpPr>
          <p:cNvPr id="3" name="عنصر نائب للمحتوى 2"/>
          <p:cNvSpPr>
            <a:spLocks noGrp="1"/>
          </p:cNvSpPr>
          <p:nvPr>
            <p:ph idx="1"/>
          </p:nvPr>
        </p:nvSpPr>
        <p:spPr/>
        <p:txBody>
          <a:bodyPr/>
          <a:lstStyle/>
          <a:p>
            <a:pPr marL="114300" indent="0">
              <a:buNone/>
            </a:pPr>
            <a:endParaRPr lang="ar-SA" dirty="0" smtClean="0">
              <a:cs typeface="+mj-cs"/>
            </a:endParaRPr>
          </a:p>
          <a:p>
            <a:pPr marL="114300" indent="0" algn="just">
              <a:buNone/>
            </a:pPr>
            <a:r>
              <a:rPr lang="ar-SA" dirty="0" smtClean="0">
                <a:cs typeface="+mj-cs"/>
              </a:rPr>
              <a:t>يوضح « </a:t>
            </a:r>
            <a:r>
              <a:rPr lang="ar-SA" dirty="0" err="1" smtClean="0">
                <a:cs typeface="+mj-cs"/>
              </a:rPr>
              <a:t>بارسونز</a:t>
            </a:r>
            <a:r>
              <a:rPr lang="ar-SA" dirty="0" smtClean="0">
                <a:cs typeface="+mj-cs"/>
              </a:rPr>
              <a:t>» أن التوجيه يقوم على أسس ثلاثة هي :</a:t>
            </a:r>
          </a:p>
          <a:p>
            <a:pPr marL="114300" indent="0" algn="just">
              <a:buNone/>
            </a:pPr>
            <a:r>
              <a:rPr lang="ar-SA" dirty="0" smtClean="0">
                <a:cs typeface="+mj-cs"/>
              </a:rPr>
              <a:t>1- </a:t>
            </a:r>
            <a:r>
              <a:rPr lang="ar-SA" dirty="0" smtClean="0">
                <a:solidFill>
                  <a:schemeClr val="tx1"/>
                </a:solidFill>
                <a:cs typeface="+mj-cs"/>
              </a:rPr>
              <a:t>دراسة الفرد من حيث استعداداته وقدراته وميوله .</a:t>
            </a:r>
          </a:p>
          <a:p>
            <a:pPr marL="114300" indent="0" algn="just">
              <a:buNone/>
            </a:pPr>
            <a:r>
              <a:rPr lang="ar-SA" dirty="0" smtClean="0">
                <a:cs typeface="+mj-cs"/>
              </a:rPr>
              <a:t>2-</a:t>
            </a:r>
            <a:r>
              <a:rPr lang="ar-SA" dirty="0" smtClean="0">
                <a:solidFill>
                  <a:schemeClr val="tx1"/>
                </a:solidFill>
                <a:cs typeface="+mj-cs"/>
              </a:rPr>
              <a:t> دراسة المهن المختلفة وما تحتاجه من متطلبات واستعدادات .</a:t>
            </a:r>
          </a:p>
          <a:p>
            <a:pPr marL="114300" indent="0" algn="just">
              <a:buNone/>
            </a:pPr>
            <a:r>
              <a:rPr lang="ar-SA" dirty="0" smtClean="0">
                <a:cs typeface="+mj-cs"/>
              </a:rPr>
              <a:t>3-</a:t>
            </a:r>
            <a:r>
              <a:rPr lang="ar-SA" dirty="0" smtClean="0">
                <a:solidFill>
                  <a:schemeClr val="tx1"/>
                </a:solidFill>
                <a:cs typeface="+mj-cs"/>
              </a:rPr>
              <a:t> الملائمة بين إمكــانات الفرد وبين المهن الموجـودة في المجتمـع حتـى يتم وضع الشخص المناسب في المكـان المناسب .</a:t>
            </a:r>
            <a:endParaRPr lang="ar-SA" dirty="0">
              <a:cs typeface="+mj-cs"/>
            </a:endParaRPr>
          </a:p>
        </p:txBody>
      </p:sp>
    </p:spTree>
    <p:extLst>
      <p:ext uri="{BB962C8B-B14F-4D97-AF65-F5344CB8AC3E}">
        <p14:creationId xmlns="" xmlns:p14="http://schemas.microsoft.com/office/powerpoint/2010/main" val="2806734134"/>
      </p:ext>
    </p:extLst>
  </p:cSld>
  <p:clrMapOvr>
    <a:masterClrMapping/>
  </p:clrMapOvr>
  <mc:AlternateContent xmlns:mc="http://schemas.openxmlformats.org/markup-compatibility/2006">
    <mc:Choice xmlns=""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أهداف التوجيه والإرشاد المهني :</a:t>
            </a:r>
            <a:endParaRPr lang="ar-SA" dirty="0"/>
          </a:p>
        </p:txBody>
      </p:sp>
      <p:sp>
        <p:nvSpPr>
          <p:cNvPr id="3" name="عنصر نائب للمحتوى 2"/>
          <p:cNvSpPr>
            <a:spLocks noGrp="1"/>
          </p:cNvSpPr>
          <p:nvPr>
            <p:ph idx="1"/>
          </p:nvPr>
        </p:nvSpPr>
        <p:spPr/>
        <p:txBody>
          <a:bodyPr/>
          <a:lstStyle/>
          <a:p>
            <a:pPr marL="114300" indent="0" algn="just">
              <a:buNone/>
            </a:pPr>
            <a:r>
              <a:rPr lang="ar-SA" dirty="0" smtClean="0">
                <a:cs typeface="+mj-cs"/>
              </a:rPr>
              <a:t>1-</a:t>
            </a:r>
            <a:r>
              <a:rPr lang="ar-SA" dirty="0" smtClean="0">
                <a:solidFill>
                  <a:schemeClr val="tx1"/>
                </a:solidFill>
                <a:cs typeface="+mj-cs"/>
              </a:rPr>
              <a:t> مساعدة المسترشدين في الحصول على المعلومات اللازمة عن المهن المتاحة .</a:t>
            </a:r>
          </a:p>
          <a:p>
            <a:pPr marL="114300" indent="0" algn="just">
              <a:buNone/>
            </a:pPr>
            <a:endParaRPr lang="ar-SA" dirty="0" smtClean="0">
              <a:cs typeface="+mj-cs"/>
            </a:endParaRPr>
          </a:p>
          <a:p>
            <a:pPr marL="114300" indent="0" algn="just">
              <a:buNone/>
            </a:pPr>
            <a:r>
              <a:rPr lang="ar-SA" dirty="0" smtClean="0">
                <a:cs typeface="+mj-cs"/>
              </a:rPr>
              <a:t>يمكن التعرف على الأعمال المختلفة والحصول على معلومات عنها من خلال :</a:t>
            </a:r>
          </a:p>
          <a:p>
            <a:pPr marL="571500" indent="-457200" algn="just">
              <a:buFont typeface="+mj-cs"/>
              <a:buAutoNum type="arabic1Minus"/>
            </a:pPr>
            <a:r>
              <a:rPr lang="ar-SA" dirty="0" smtClean="0">
                <a:solidFill>
                  <a:schemeClr val="tx1"/>
                </a:solidFill>
                <a:cs typeface="+mj-cs"/>
              </a:rPr>
              <a:t>استخدام المعلومـات المكـتوبة أو المطبوعة التي يمكـن الحصول عليهـا من المؤسسات الصناعية ، والإدارات المختصة على شكل نشرات أو كتيبـات أو غير ذلك .</a:t>
            </a:r>
          </a:p>
          <a:p>
            <a:pPr marL="571500" indent="-457200" algn="just">
              <a:buFont typeface="+mj-cs"/>
              <a:buAutoNum type="arabic1Minus"/>
            </a:pPr>
            <a:r>
              <a:rPr lang="ar-SA" dirty="0" smtClean="0">
                <a:solidFill>
                  <a:schemeClr val="tx1"/>
                </a:solidFill>
                <a:cs typeface="+mj-cs"/>
              </a:rPr>
              <a:t>عرض الأفلام المسجلة عن المهن الموجودة في المجتمع.</a:t>
            </a:r>
          </a:p>
          <a:p>
            <a:pPr marL="571500" indent="-457200" algn="just">
              <a:buFont typeface="+mj-cs"/>
              <a:buAutoNum type="arabic1Minus"/>
            </a:pPr>
            <a:r>
              <a:rPr lang="ar-SA" dirty="0" smtClean="0">
                <a:solidFill>
                  <a:schemeClr val="tx1"/>
                </a:solidFill>
                <a:cs typeface="+mj-cs"/>
              </a:rPr>
              <a:t>دعوة بعـض المـسؤولين من مختلف القطاعـات الإنتاجيـة والمهـن المختلفـة للتحـدث إلى الطلبة عن طبيعة الأعمال التي يمارسونها.</a:t>
            </a:r>
          </a:p>
        </p:txBody>
      </p:sp>
    </p:spTree>
    <p:extLst>
      <p:ext uri="{BB962C8B-B14F-4D97-AF65-F5344CB8AC3E}">
        <p14:creationId xmlns="" xmlns:p14="http://schemas.microsoft.com/office/powerpoint/2010/main" val="4222385909"/>
      </p:ext>
    </p:extLst>
  </p:cSld>
  <p:clrMapOvr>
    <a:masterClrMapping/>
  </p:clrMapOvr>
  <mc:AlternateContent xmlns:mc="http://schemas.openxmlformats.org/markup-compatibility/2006">
    <mc:Choice xmlns=""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a:solidFill>
                  <a:srgbClr val="873624">
                    <a:lumMod val="75000"/>
                  </a:srgbClr>
                </a:solidFill>
              </a:rPr>
              <a:t>أهداف التوجيه والإرشاد المهني :</a:t>
            </a:r>
            <a:endParaRPr lang="ar-SA" dirty="0"/>
          </a:p>
        </p:txBody>
      </p:sp>
      <p:sp>
        <p:nvSpPr>
          <p:cNvPr id="3" name="عنصر نائب للمحتوى 2"/>
          <p:cNvSpPr>
            <a:spLocks noGrp="1"/>
          </p:cNvSpPr>
          <p:nvPr>
            <p:ph idx="1"/>
          </p:nvPr>
        </p:nvSpPr>
        <p:spPr/>
        <p:txBody>
          <a:bodyPr/>
          <a:lstStyle/>
          <a:p>
            <a:pPr marL="114300" indent="0">
              <a:buNone/>
            </a:pPr>
            <a:endParaRPr lang="ar-SA" dirty="0" smtClean="0">
              <a:solidFill>
                <a:schemeClr val="tx1"/>
              </a:solidFill>
              <a:cs typeface="+mj-cs"/>
            </a:endParaRPr>
          </a:p>
          <a:p>
            <a:pPr marL="114300" indent="0" algn="just">
              <a:buNone/>
            </a:pPr>
            <a:r>
              <a:rPr lang="ar-SA" dirty="0" smtClean="0">
                <a:cs typeface="+mj-cs"/>
              </a:rPr>
              <a:t>2-</a:t>
            </a:r>
            <a:r>
              <a:rPr lang="ar-SA" dirty="0" smtClean="0">
                <a:solidFill>
                  <a:schemeClr val="tx1"/>
                </a:solidFill>
                <a:cs typeface="+mj-cs"/>
              </a:rPr>
              <a:t> مسـاعدة المسـترشدين في التعـرف على اسـتعداداتهم وقـدراتهم وأهـدافهم.</a:t>
            </a:r>
          </a:p>
          <a:p>
            <a:pPr marL="114300" indent="0" algn="just">
              <a:buNone/>
            </a:pPr>
            <a:r>
              <a:rPr lang="ar-SA" dirty="0" smtClean="0">
                <a:cs typeface="+mj-cs"/>
              </a:rPr>
              <a:t>3-</a:t>
            </a:r>
            <a:r>
              <a:rPr lang="ar-SA" dirty="0" smtClean="0">
                <a:solidFill>
                  <a:schemeClr val="tx1"/>
                </a:solidFill>
                <a:cs typeface="+mj-cs"/>
              </a:rPr>
              <a:t> تــدريب المسـترشدين وإعـدادهم نظـرياً وعلميـاً.</a:t>
            </a:r>
          </a:p>
          <a:p>
            <a:pPr marL="114300" indent="0" algn="just">
              <a:buNone/>
            </a:pPr>
            <a:r>
              <a:rPr lang="ar-SA" dirty="0" smtClean="0">
                <a:cs typeface="+mj-cs"/>
              </a:rPr>
              <a:t>4-</a:t>
            </a:r>
            <a:r>
              <a:rPr lang="ar-SA" dirty="0" smtClean="0">
                <a:solidFill>
                  <a:schemeClr val="tx1"/>
                </a:solidFill>
                <a:cs typeface="+mj-cs"/>
              </a:rPr>
              <a:t> مسـاعـدة المسـترشـدين في حـل المشكـلات التـي تعتـرضهم أثنـاء التــأهيـل أو ممـارسة المهنــة .</a:t>
            </a:r>
            <a:endParaRPr lang="ar-SA" dirty="0">
              <a:solidFill>
                <a:schemeClr val="tx1"/>
              </a:solidFill>
              <a:cs typeface="+mj-cs"/>
            </a:endParaRPr>
          </a:p>
        </p:txBody>
      </p:sp>
    </p:spTree>
    <p:extLst>
      <p:ext uri="{BB962C8B-B14F-4D97-AF65-F5344CB8AC3E}">
        <p14:creationId xmlns="" xmlns:p14="http://schemas.microsoft.com/office/powerpoint/2010/main" val="3223341418"/>
      </p:ext>
    </p:extLst>
  </p:cSld>
  <p:clrMapOvr>
    <a:masterClrMapping/>
  </p:clrMapOvr>
  <mc:AlternateContent xmlns:mc="http://schemas.openxmlformats.org/markup-compatibility/2006">
    <mc:Choice xmlns=""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dirty="0" smtClean="0"/>
              <a:t>ثالثاً- التوجيه والإرشاد الزواجي:</a:t>
            </a:r>
            <a:r>
              <a:rPr lang="en-US" dirty="0" smtClean="0"/>
              <a:t>marriage guidance &amp; counseling </a:t>
            </a:r>
            <a:endParaRPr lang="ar-SA" dirty="0"/>
          </a:p>
        </p:txBody>
      </p:sp>
      <p:sp>
        <p:nvSpPr>
          <p:cNvPr id="3" name="عنصر نائب للمحتوى 2"/>
          <p:cNvSpPr>
            <a:spLocks noGrp="1"/>
          </p:cNvSpPr>
          <p:nvPr>
            <p:ph idx="1"/>
          </p:nvPr>
        </p:nvSpPr>
        <p:spPr/>
        <p:txBody>
          <a:bodyPr/>
          <a:lstStyle/>
          <a:p>
            <a:pPr marL="114300" indent="0" algn="just">
              <a:buNone/>
            </a:pPr>
            <a:r>
              <a:rPr lang="ar-SA" dirty="0" smtClean="0">
                <a:cs typeface="+mj-cs"/>
              </a:rPr>
              <a:t>يهدف التوجيه والإرشاد الزواجي إلى تحقيق ما يلي :</a:t>
            </a:r>
          </a:p>
          <a:p>
            <a:pPr marL="571500" indent="-457200" algn="just">
              <a:buFont typeface="+mj-cs"/>
              <a:buAutoNum type="arabic2Minus"/>
            </a:pPr>
            <a:r>
              <a:rPr lang="ar-SA" dirty="0" smtClean="0">
                <a:solidFill>
                  <a:schemeClr val="tx1"/>
                </a:solidFill>
                <a:cs typeface="+mj-cs"/>
              </a:rPr>
              <a:t>مساعدة الأفراد في اختيار شريك الحياة الزوجية بناءً على فهم صحيح لأنفسهم ، ومعرفة دقيقة لإمكاناتهم وظروفهم الاجتماعية والاقتصادية والثقافية.</a:t>
            </a:r>
          </a:p>
          <a:p>
            <a:pPr marL="571500" indent="-457200" algn="just">
              <a:buFont typeface="+mj-cs"/>
              <a:buAutoNum type="arabic2Minus"/>
            </a:pPr>
            <a:r>
              <a:rPr lang="ar-SA" dirty="0" smtClean="0">
                <a:solidFill>
                  <a:schemeClr val="tx1"/>
                </a:solidFill>
                <a:cs typeface="+mj-cs"/>
              </a:rPr>
              <a:t>مساعدة الزوجين في تحقيق السعادة الزوجية ورعايتها والتغلب على كل ما يمكن أن يعكر صفوها . ويكون ذلك من خلال برامج وقائية وعلاجية مخططة ومنظمة والتي لا يمكن تقديمها عبر وسائل الإعلام ( تلفزيون ، راديو ، صحف، إنترنت ، ....إلخ ) ، وإنما في مركز التوجيه والإرشاد النفسي الزواجي، والتي من خلالها يتم عرض نماذج جيدة للعلاقات الزوجية السليمة ، وأساليب حل الخلافات بين الزوجين ، وأساليب التعامل مع الأطفال ، ويكون ذلك من خلال التوجيه والإرشاد الجمعي أو الإرشاد الفردي حسب الحالة التي يمر بها الزوجان.</a:t>
            </a:r>
            <a:endParaRPr lang="ar-SA" dirty="0">
              <a:solidFill>
                <a:schemeClr val="tx1"/>
              </a:solidFill>
              <a:cs typeface="+mj-cs"/>
            </a:endParaRPr>
          </a:p>
        </p:txBody>
      </p:sp>
    </p:spTree>
    <p:extLst>
      <p:ext uri="{BB962C8B-B14F-4D97-AF65-F5344CB8AC3E}">
        <p14:creationId xmlns="" xmlns:p14="http://schemas.microsoft.com/office/powerpoint/2010/main" val="3755936786"/>
      </p:ext>
    </p:extLst>
  </p:cSld>
  <p:clrMapOvr>
    <a:masterClrMapping/>
  </p:clrMapOvr>
  <mc:AlternateContent xmlns:mc="http://schemas.openxmlformats.org/markup-compatibility/2006">
    <mc:Choice xmlns=""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marL="114300" lvl="0" algn="r">
              <a:spcBef>
                <a:spcPct val="20000"/>
              </a:spcBef>
            </a:pPr>
            <a:r>
              <a:rPr lang="ar-SA" sz="2400" cap="none" dirty="0" smtClean="0">
                <a:solidFill>
                  <a:srgbClr val="895D1D"/>
                </a:solidFill>
                <a:latin typeface="Century Gothic"/>
                <a:ea typeface="+mn-ea"/>
              </a:rPr>
              <a:t/>
            </a:r>
            <a:br>
              <a:rPr lang="ar-SA" sz="2400" cap="none" dirty="0" smtClean="0">
                <a:solidFill>
                  <a:srgbClr val="895D1D"/>
                </a:solidFill>
                <a:latin typeface="Century Gothic"/>
                <a:ea typeface="+mn-ea"/>
              </a:rPr>
            </a:br>
            <a:r>
              <a:rPr lang="ar-SA" sz="2400" cap="none" dirty="0" smtClean="0">
                <a:solidFill>
                  <a:srgbClr val="895D1D"/>
                </a:solidFill>
                <a:latin typeface="Century Gothic"/>
                <a:ea typeface="+mn-ea"/>
              </a:rPr>
              <a:t>يهدف </a:t>
            </a:r>
            <a:r>
              <a:rPr lang="ar-SA" sz="2400" cap="none" dirty="0">
                <a:solidFill>
                  <a:srgbClr val="895D1D"/>
                </a:solidFill>
                <a:latin typeface="Century Gothic"/>
                <a:ea typeface="+mn-ea"/>
              </a:rPr>
              <a:t>التوجيه والإرشاد الزواجي إلى تحقيق ما يلي :</a:t>
            </a:r>
            <a:br>
              <a:rPr lang="ar-SA" sz="2400" cap="none" dirty="0">
                <a:solidFill>
                  <a:srgbClr val="895D1D"/>
                </a:solidFill>
                <a:latin typeface="Century Gothic"/>
                <a:ea typeface="+mn-ea"/>
              </a:rPr>
            </a:br>
            <a:endParaRPr lang="ar-SA" dirty="0"/>
          </a:p>
        </p:txBody>
      </p:sp>
      <p:sp>
        <p:nvSpPr>
          <p:cNvPr id="3" name="عنصر نائب للمحتوى 2"/>
          <p:cNvSpPr>
            <a:spLocks noGrp="1"/>
          </p:cNvSpPr>
          <p:nvPr>
            <p:ph idx="1"/>
          </p:nvPr>
        </p:nvSpPr>
        <p:spPr/>
        <p:txBody>
          <a:bodyPr/>
          <a:lstStyle/>
          <a:p>
            <a:pPr marL="114300" indent="0" algn="just">
              <a:buNone/>
            </a:pPr>
            <a:r>
              <a:rPr lang="ar-SA" dirty="0" smtClean="0">
                <a:cs typeface="+mj-cs"/>
              </a:rPr>
              <a:t>ج- </a:t>
            </a:r>
            <a:r>
              <a:rPr lang="ar-SA" dirty="0" smtClean="0">
                <a:solidFill>
                  <a:schemeClr val="tx1"/>
                </a:solidFill>
                <a:cs typeface="+mj-cs"/>
              </a:rPr>
              <a:t>مساعدة الزوجين في التغلب على المشكلات والصعوبات التي تعترضهما قبل الزواج أو </a:t>
            </a:r>
            <a:r>
              <a:rPr lang="ar-SA" dirty="0" err="1" smtClean="0">
                <a:solidFill>
                  <a:schemeClr val="tx1"/>
                </a:solidFill>
                <a:cs typeface="+mj-cs"/>
              </a:rPr>
              <a:t>أثناءه</a:t>
            </a:r>
            <a:r>
              <a:rPr lang="ar-SA" dirty="0" smtClean="0">
                <a:solidFill>
                  <a:schemeClr val="tx1"/>
                </a:solidFill>
                <a:cs typeface="+mj-cs"/>
              </a:rPr>
              <a:t> أو بعده .</a:t>
            </a:r>
          </a:p>
          <a:p>
            <a:pPr marL="114300" indent="0" algn="just">
              <a:buNone/>
            </a:pPr>
            <a:r>
              <a:rPr lang="ar-SA" dirty="0" smtClean="0">
                <a:cs typeface="+mj-cs"/>
              </a:rPr>
              <a:t>د-</a:t>
            </a:r>
            <a:r>
              <a:rPr lang="ar-SA" dirty="0" smtClean="0">
                <a:solidFill>
                  <a:schemeClr val="tx1"/>
                </a:solidFill>
                <a:cs typeface="+mj-cs"/>
              </a:rPr>
              <a:t> مساعدة الزوجين على تقوية اواصر العلاقات الزوجية من خلال تحديد معايير جديدة لعلاقتهما. </a:t>
            </a:r>
          </a:p>
          <a:p>
            <a:pPr marL="114300" indent="0" algn="just">
              <a:buNone/>
            </a:pPr>
            <a:r>
              <a:rPr lang="ar-SA" dirty="0" smtClean="0">
                <a:cs typeface="+mj-cs"/>
              </a:rPr>
              <a:t>ه-</a:t>
            </a:r>
            <a:r>
              <a:rPr lang="ar-SA" dirty="0" smtClean="0">
                <a:solidFill>
                  <a:schemeClr val="tx1"/>
                </a:solidFill>
                <a:cs typeface="+mj-cs"/>
              </a:rPr>
              <a:t> مساعدة الزوجين على تفهم العلاقة الزوجية وتقبلها بشكل واقعي ، فالزوجة ليست اماً أو طفلة أو خادمة أو امرأة مستعبدة ، بل هي شريكة للزوج في علاقات تقوم على الحب والتفاهم .</a:t>
            </a:r>
          </a:p>
          <a:p>
            <a:pPr marL="114300" indent="0" algn="just">
              <a:buNone/>
            </a:pPr>
            <a:r>
              <a:rPr lang="ar-SA" dirty="0" smtClean="0">
                <a:solidFill>
                  <a:schemeClr val="tx1"/>
                </a:solidFill>
                <a:cs typeface="+mj-cs"/>
              </a:rPr>
              <a:t>ولذلك لا بد من التعامل مع المشاكل التي قد تحصل بينهما في إطار واقعي ، وعدم النظر إلى المشاكل العامة التي تحصل عند الآخرين على أنهاء مشاكل شخصية .</a:t>
            </a:r>
            <a:endParaRPr lang="ar-SA" dirty="0">
              <a:cs typeface="+mj-cs"/>
            </a:endParaRPr>
          </a:p>
        </p:txBody>
      </p:sp>
    </p:spTree>
    <p:extLst>
      <p:ext uri="{BB962C8B-B14F-4D97-AF65-F5344CB8AC3E}">
        <p14:creationId xmlns="" xmlns:p14="http://schemas.microsoft.com/office/powerpoint/2010/main" val="2362783815"/>
      </p:ext>
    </p:extLst>
  </p:cSld>
  <p:clrMapOvr>
    <a:masterClrMapping/>
  </p:clrMapOvr>
  <mc:AlternateContent xmlns:mc="http://schemas.openxmlformats.org/markup-compatibility/2006">
    <mc:Choice xmlns=""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sz="2200" cap="none" dirty="0">
                <a:solidFill>
                  <a:srgbClr val="895D1D"/>
                </a:solidFill>
                <a:latin typeface="Century Gothic"/>
              </a:rPr>
              <a:t>يهدف التوجيه والإرشاد الزواجي إلى تحقيق ما يلي :</a:t>
            </a:r>
            <a:endParaRPr lang="ar-SA" dirty="0"/>
          </a:p>
        </p:txBody>
      </p:sp>
      <p:sp>
        <p:nvSpPr>
          <p:cNvPr id="3" name="عنصر نائب للمحتوى 2"/>
          <p:cNvSpPr>
            <a:spLocks noGrp="1"/>
          </p:cNvSpPr>
          <p:nvPr>
            <p:ph idx="1"/>
          </p:nvPr>
        </p:nvSpPr>
        <p:spPr/>
        <p:txBody>
          <a:bodyPr/>
          <a:lstStyle/>
          <a:p>
            <a:pPr marL="114300" indent="0" algn="just">
              <a:buNone/>
            </a:pPr>
            <a:r>
              <a:rPr lang="ar-SA" dirty="0" smtClean="0">
                <a:cs typeface="+mj-cs"/>
              </a:rPr>
              <a:t>و- </a:t>
            </a:r>
            <a:r>
              <a:rPr lang="ar-SA" dirty="0" smtClean="0">
                <a:solidFill>
                  <a:schemeClr val="tx1"/>
                </a:solidFill>
                <a:cs typeface="+mj-cs"/>
              </a:rPr>
              <a:t>مساعدة الزوجين على تحقيق الانسجام بينهما وذلك من خلال زيادة الثقة بين كل من الطرفين ، وتحقيق الاندماج والتفاعل البناء بينهما ، وتوزيع المسؤولية بين كل من الزوجين ، والتخطيط المشترك للمستقبل , والمشاركة في الرأي بشأن الأمور التي تخص الأسرة ، والتحمل والصبر بشأن القضايا التي تعترضهما ، وكذلك التعاون وتحمل المسؤولية في تنشئة الأبناء تنشئة صالحة.</a:t>
            </a:r>
          </a:p>
          <a:p>
            <a:pPr marL="114300" indent="0" algn="just">
              <a:buNone/>
            </a:pPr>
            <a:endParaRPr lang="ar-SA" dirty="0">
              <a:solidFill>
                <a:schemeClr val="tx1"/>
              </a:solidFill>
              <a:cs typeface="+mj-cs"/>
            </a:endParaRPr>
          </a:p>
          <a:p>
            <a:pPr marL="114300" indent="0" algn="just">
              <a:buNone/>
            </a:pPr>
            <a:r>
              <a:rPr lang="ar-SA" dirty="0" smtClean="0">
                <a:cs typeface="+mj-cs"/>
              </a:rPr>
              <a:t>ز-</a:t>
            </a:r>
            <a:r>
              <a:rPr lang="ar-SA" dirty="0" smtClean="0">
                <a:solidFill>
                  <a:schemeClr val="tx1"/>
                </a:solidFill>
                <a:cs typeface="+mj-cs"/>
              </a:rPr>
              <a:t> مساعدة الزوجين في اتخاذ القرارات الزوجية المناسبة ، مثل قرار الطلاق وقرار الزواج من جديد .. إلخ .</a:t>
            </a:r>
            <a:endParaRPr lang="ar-SA" dirty="0">
              <a:cs typeface="+mj-cs"/>
            </a:endParaRPr>
          </a:p>
        </p:txBody>
      </p:sp>
    </p:spTree>
    <p:extLst>
      <p:ext uri="{BB962C8B-B14F-4D97-AF65-F5344CB8AC3E}">
        <p14:creationId xmlns="" xmlns:p14="http://schemas.microsoft.com/office/powerpoint/2010/main" val="2458291678"/>
      </p:ext>
    </p:extLst>
  </p:cSld>
  <p:clrMapOvr>
    <a:masterClrMapping/>
  </p:clrMapOvr>
  <mc:AlternateContent xmlns:mc="http://schemas.openxmlformats.org/markup-compatibility/2006">
    <mc:Choice xmlns=""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ثالثاً- مشكلات بعد انتهاء الزواج :</a:t>
            </a:r>
            <a:endParaRPr lang="ar-SA" dirty="0"/>
          </a:p>
        </p:txBody>
      </p:sp>
      <p:sp>
        <p:nvSpPr>
          <p:cNvPr id="3" name="عنصر نائب للمحتوى 2"/>
          <p:cNvSpPr>
            <a:spLocks noGrp="1"/>
          </p:cNvSpPr>
          <p:nvPr>
            <p:ph idx="1"/>
          </p:nvPr>
        </p:nvSpPr>
        <p:spPr>
          <a:xfrm>
            <a:off x="467544" y="1628800"/>
            <a:ext cx="8229600" cy="4968552"/>
          </a:xfrm>
        </p:spPr>
        <p:txBody>
          <a:bodyPr>
            <a:normAutofit fontScale="92500"/>
          </a:bodyPr>
          <a:lstStyle/>
          <a:p>
            <a:pPr algn="just">
              <a:buFont typeface="Wingdings" pitchFamily="2" charset="2"/>
              <a:buChar char="v"/>
            </a:pPr>
            <a:r>
              <a:rPr lang="ar-SA" dirty="0" smtClean="0">
                <a:cs typeface="+mj-cs"/>
              </a:rPr>
              <a:t> الطلاق :</a:t>
            </a:r>
          </a:p>
          <a:p>
            <a:pPr marL="114300" indent="0" algn="just">
              <a:buNone/>
            </a:pPr>
            <a:r>
              <a:rPr lang="ar-SA" dirty="0" smtClean="0">
                <a:solidFill>
                  <a:schemeClr val="tx1"/>
                </a:solidFill>
                <a:cs typeface="+mj-cs"/>
              </a:rPr>
              <a:t>يعد الطلاق انتهاء لحياة زوجية فاشلة ، ويجب أن يلجأ إليه الزوجان حين يستحيل استمرار الحياة الزوجية ، والطلاق يلحق آثاراً نفسية واجتماعية سيئة بكل من الزوجين ، حيث تصبح فرص الزواج من جديد محدودة للزوجة ، وقد تصبح المطلقة مطمعاً لكثير من ضعاف النفوس ، مما يجعلها قلقة متوترة ، وقد تستمر عازبة بعد الطلاق لفترة طويلة أو قد يحصل لها الزواج مرة أخرى.</a:t>
            </a:r>
          </a:p>
          <a:p>
            <a:pPr algn="just">
              <a:buFont typeface="Wingdings" pitchFamily="2" charset="2"/>
              <a:buChar char="v"/>
            </a:pPr>
            <a:r>
              <a:rPr lang="ar-SA" dirty="0" smtClean="0">
                <a:solidFill>
                  <a:schemeClr val="tx1"/>
                </a:solidFill>
                <a:cs typeface="+mj-cs"/>
              </a:rPr>
              <a:t> </a:t>
            </a:r>
            <a:r>
              <a:rPr lang="ar-SA" dirty="0" smtClean="0">
                <a:cs typeface="+mj-cs"/>
              </a:rPr>
              <a:t>الترمل :</a:t>
            </a:r>
          </a:p>
          <a:p>
            <a:pPr marL="114300" indent="0" algn="just">
              <a:buNone/>
            </a:pPr>
            <a:r>
              <a:rPr lang="ar-SA" dirty="0" smtClean="0">
                <a:solidFill>
                  <a:schemeClr val="tx1"/>
                </a:solidFill>
                <a:cs typeface="+mj-cs"/>
              </a:rPr>
              <a:t>يحدث الترمل بعد وفاة الزوج أو الزوجة ، مما يجعل الحياة صعبة لأي من الزوجين دون الآخر ، وقد تعيش الأرملة مع أولادها دون أن يكون لها أي سند ، وتضطر للعمل لكسب العيش لها ولأولادها ، وقد تعيش امرأة هامشية لا يحق لها التدخل في شيء سواء عند أولادها أو عند أعمامها أو أقاربها . وهذا ما يجعلها تعاني من القلق والخوف . </a:t>
            </a:r>
          </a:p>
          <a:p>
            <a:pPr marL="114300" indent="0" algn="just">
              <a:buNone/>
            </a:pPr>
            <a:r>
              <a:rPr lang="ar-SA" dirty="0" smtClean="0">
                <a:solidFill>
                  <a:schemeClr val="tx1"/>
                </a:solidFill>
                <a:cs typeface="+mj-cs"/>
              </a:rPr>
              <a:t>أما معاناة الزوج الأرمل فهي أقل نسبياً ، إذ إن العادات الاجتماعية تتيح له الزواج مرة أخرى والاستقلال مع زوجته وأولاده.</a:t>
            </a:r>
          </a:p>
        </p:txBody>
      </p:sp>
    </p:spTree>
    <p:extLst>
      <p:ext uri="{BB962C8B-B14F-4D97-AF65-F5344CB8AC3E}">
        <p14:creationId xmlns="" xmlns:p14="http://schemas.microsoft.com/office/powerpoint/2010/main" val="986250888"/>
      </p:ext>
    </p:extLst>
  </p:cSld>
  <p:clrMapOvr>
    <a:masterClrMapping/>
  </p:clrMapOvr>
  <mc:AlternateContent xmlns:mc="http://schemas.openxmlformats.org/markup-compatibility/2006">
    <mc:Choice xmlns=""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solidFill>
                  <a:schemeClr val="bg1">
                    <a:lumMod val="50000"/>
                  </a:schemeClr>
                </a:solidFill>
              </a:rPr>
              <a:t>تابع-التوجيه والإرشاد النفسي والعلوم المتصلة به</a:t>
            </a:r>
            <a:endParaRPr lang="en-US" dirty="0">
              <a:solidFill>
                <a:schemeClr val="bg1">
                  <a:lumMod val="50000"/>
                </a:schemeClr>
              </a:solidFill>
            </a:endParaRPr>
          </a:p>
        </p:txBody>
      </p:sp>
      <p:sp>
        <p:nvSpPr>
          <p:cNvPr id="3" name="Content Placeholder 2"/>
          <p:cNvSpPr>
            <a:spLocks noGrp="1"/>
          </p:cNvSpPr>
          <p:nvPr>
            <p:ph sz="quarter" idx="1"/>
          </p:nvPr>
        </p:nvSpPr>
        <p:spPr/>
        <p:txBody>
          <a:bodyPr>
            <a:normAutofit/>
          </a:bodyPr>
          <a:lstStyle/>
          <a:p>
            <a:pPr algn="r">
              <a:buNone/>
            </a:pPr>
            <a:r>
              <a:rPr lang="ar-SA" dirty="0" smtClean="0">
                <a:solidFill>
                  <a:srgbClr val="C00000"/>
                </a:solidFill>
              </a:rPr>
              <a:t>1- التوجيه والإرشاد النفسي </a:t>
            </a:r>
            <a:r>
              <a:rPr lang="ar-SA" u="sng" dirty="0" smtClean="0">
                <a:solidFill>
                  <a:srgbClr val="C00000"/>
                </a:solidFill>
              </a:rPr>
              <a:t>وعلم النفس</a:t>
            </a:r>
            <a:r>
              <a:rPr lang="ar-SA" dirty="0" smtClean="0">
                <a:solidFill>
                  <a:srgbClr val="C00000"/>
                </a:solidFill>
              </a:rPr>
              <a:t>:</a:t>
            </a:r>
          </a:p>
          <a:p>
            <a:pPr algn="r">
              <a:buNone/>
            </a:pPr>
            <a:r>
              <a:rPr lang="ar-SA" dirty="0" smtClean="0"/>
              <a:t>يدرس علم النفس بشكل عام  </a:t>
            </a:r>
            <a:r>
              <a:rPr lang="ar-SA" u="sng" dirty="0" smtClean="0"/>
              <a:t>السلوك</a:t>
            </a:r>
            <a:r>
              <a:rPr lang="ar-SA" dirty="0" smtClean="0"/>
              <a:t> في سوائه وانحرافه ، وهذا من اهم مايدرسه المرشد مهنيا.</a:t>
            </a:r>
          </a:p>
          <a:p>
            <a:pPr algn="r">
              <a:buNone/>
            </a:pPr>
            <a:r>
              <a:rPr lang="ar-SA" dirty="0" smtClean="0"/>
              <a:t>- الإرشاد النفسي فرع من </a:t>
            </a:r>
            <a:r>
              <a:rPr lang="ar-SA" dirty="0" smtClean="0">
                <a:solidFill>
                  <a:srgbClr val="00B050"/>
                </a:solidFill>
              </a:rPr>
              <a:t>علم النفس التطبيقي</a:t>
            </a:r>
            <a:r>
              <a:rPr lang="ar-SA" dirty="0" smtClean="0"/>
              <a:t>، يعتمد في وسائله وعملية </a:t>
            </a:r>
          </a:p>
          <a:p>
            <a:pPr algn="r">
              <a:buNone/>
            </a:pPr>
            <a:r>
              <a:rPr lang="ar-SA" dirty="0" smtClean="0"/>
              <a:t>الإرشاد على علم النفس.</a:t>
            </a:r>
          </a:p>
          <a:p>
            <a:pPr algn="r">
              <a:buNone/>
            </a:pPr>
            <a:r>
              <a:rPr lang="ar-SA" dirty="0" smtClean="0"/>
              <a:t>- يستفيد الارشاد النفسي من </a:t>
            </a:r>
            <a:r>
              <a:rPr lang="ar-SA" dirty="0" smtClean="0">
                <a:solidFill>
                  <a:srgbClr val="00B050"/>
                </a:solidFill>
              </a:rPr>
              <a:t>علم النفس العلاجي</a:t>
            </a:r>
            <a:r>
              <a:rPr lang="ar-SA" dirty="0" smtClean="0"/>
              <a:t>، في التعرف على الشخص الصحيح والمريض نفسيا ومدى درجات الاضطراب النفسي لديه.</a:t>
            </a:r>
          </a:p>
          <a:p>
            <a:pPr algn="r">
              <a:buNone/>
            </a:pPr>
            <a:r>
              <a:rPr lang="ar-SA" dirty="0" smtClean="0"/>
              <a:t>- يستفيد الارشاد النفسي من </a:t>
            </a:r>
            <a:r>
              <a:rPr lang="ar-SA" dirty="0" smtClean="0">
                <a:solidFill>
                  <a:srgbClr val="00B050"/>
                </a:solidFill>
              </a:rPr>
              <a:t>علم نفس النمو</a:t>
            </a:r>
            <a:r>
              <a:rPr lang="ar-SA" dirty="0" smtClean="0"/>
              <a:t>،في معرفة مطالب النمو ومعاييره. ويشترك معه في الاهتمام برعاية النمو السوي في كافة مظاهره جسميا وعقليا واجتماعيا وانفعاليا في مراحل النمو التالية. </a:t>
            </a:r>
            <a:endParaRPr lang="en-US" dirty="0"/>
          </a:p>
        </p:txBody>
      </p:sp>
    </p:spTree>
  </p:cSld>
  <p:clrMapOvr>
    <a:masterClrMapping/>
  </p:clrMapOvr>
  <p:transition spd="slow">
    <p:fade/>
  </p:transition>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sz="3200" dirty="0">
                <a:solidFill>
                  <a:srgbClr val="873624">
                    <a:lumMod val="75000"/>
                  </a:srgbClr>
                </a:solidFill>
              </a:rPr>
              <a:t>رابعاً- التوجيه والإرشاد الأسري:</a:t>
            </a:r>
            <a:r>
              <a:rPr lang="en-US" sz="3200" dirty="0">
                <a:solidFill>
                  <a:srgbClr val="873624">
                    <a:lumMod val="75000"/>
                  </a:srgbClr>
                </a:solidFill>
              </a:rPr>
              <a:t>family guidance &amp; counseling</a:t>
            </a:r>
            <a:endParaRPr lang="ar-SA" dirty="0"/>
          </a:p>
        </p:txBody>
      </p:sp>
      <p:sp>
        <p:nvSpPr>
          <p:cNvPr id="3" name="عنصر نائب للمحتوى 2"/>
          <p:cNvSpPr>
            <a:spLocks noGrp="1"/>
          </p:cNvSpPr>
          <p:nvPr>
            <p:ph idx="1"/>
          </p:nvPr>
        </p:nvSpPr>
        <p:spPr/>
        <p:txBody>
          <a:bodyPr/>
          <a:lstStyle/>
          <a:p>
            <a:pPr marL="114300" indent="0" algn="just">
              <a:buNone/>
            </a:pPr>
            <a:r>
              <a:rPr lang="ar-SA" dirty="0" smtClean="0">
                <a:solidFill>
                  <a:schemeClr val="tx1"/>
                </a:solidFill>
                <a:cs typeface="+mj-cs"/>
              </a:rPr>
              <a:t>تعد الأسرة البيئية الطبيعية الأولى التي تتكفل الطفل منذ ولادته بالعناية والرعاية ، وهي من أهم عوامل التنشئة الاجتماعية . كما أن الحياة الأسرية التي يعيش فيها الفرد تؤثر في توافقه النفسي سلباً أو إيجاباً وذلك تبعاً للخبرات التي يمر بها داخل الأسرة حاملاً الآثار الكبيرة التي تكون الأسرة مصدراً لها .</a:t>
            </a:r>
          </a:p>
          <a:p>
            <a:pPr marL="114300" indent="0" algn="just">
              <a:buNone/>
            </a:pPr>
            <a:r>
              <a:rPr lang="ar-SA" dirty="0" smtClean="0">
                <a:solidFill>
                  <a:schemeClr val="tx1"/>
                </a:solidFill>
                <a:cs typeface="+mj-cs"/>
              </a:rPr>
              <a:t>ولذلك فإن المشاكل التي يعاني منها الفرد يكون لها علاقة وثيقة بمشاكل الأسرة التي ينتمي إليها .</a:t>
            </a:r>
          </a:p>
          <a:p>
            <a:pPr marL="114300" indent="0" algn="just">
              <a:buNone/>
            </a:pPr>
            <a:r>
              <a:rPr lang="ar-SA" dirty="0" smtClean="0">
                <a:solidFill>
                  <a:schemeClr val="tx1"/>
                </a:solidFill>
                <a:cs typeface="+mj-cs"/>
              </a:rPr>
              <a:t>فقد يشكو الوالدان من سوء سلوك طفلهما ، ولكن يتضح فيما بعد أن مشكلة الطفل ليست إلا عرضاً لمشكلات بين الوالدين ، حيث يظهر عند الطفل شكل عدوان وتمرد وجنوح وتأخر دراسي.. ولذلك فإن الشخص المضطرب أو السيء التوافق ، هو بمثابة عرض لوضع الأسرة غير المنسجم بل والمضطرب.</a:t>
            </a:r>
          </a:p>
        </p:txBody>
      </p:sp>
    </p:spTree>
    <p:extLst>
      <p:ext uri="{BB962C8B-B14F-4D97-AF65-F5344CB8AC3E}">
        <p14:creationId xmlns="" xmlns:p14="http://schemas.microsoft.com/office/powerpoint/2010/main" val="3529542585"/>
      </p:ext>
    </p:extLst>
  </p:cSld>
  <p:clrMapOvr>
    <a:masterClrMapping/>
  </p:clrMapOvr>
  <mc:AlternateContent xmlns:mc="http://schemas.openxmlformats.org/markup-compatibility/2006">
    <mc:Choice xmlns=""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dirty="0" smtClean="0"/>
              <a:t>أهداف التوجيه والإرشاد الأسري :</a:t>
            </a:r>
            <a:endParaRPr lang="ar-SA" dirty="0"/>
          </a:p>
        </p:txBody>
      </p:sp>
      <p:sp>
        <p:nvSpPr>
          <p:cNvPr id="3" name="عنصر نائب للمحتوى 2"/>
          <p:cNvSpPr>
            <a:spLocks noGrp="1"/>
          </p:cNvSpPr>
          <p:nvPr>
            <p:ph idx="1"/>
          </p:nvPr>
        </p:nvSpPr>
        <p:spPr>
          <a:xfrm>
            <a:off x="457200" y="1752600"/>
            <a:ext cx="8229600" cy="4700736"/>
          </a:xfrm>
        </p:spPr>
        <p:txBody>
          <a:bodyPr/>
          <a:lstStyle/>
          <a:p>
            <a:pPr marL="114300" indent="0">
              <a:buNone/>
            </a:pPr>
            <a:r>
              <a:rPr lang="ar-SA" dirty="0" smtClean="0">
                <a:cs typeface="+mj-cs"/>
              </a:rPr>
              <a:t>1-</a:t>
            </a:r>
            <a:r>
              <a:rPr lang="ar-SA" dirty="0" smtClean="0">
                <a:solidFill>
                  <a:schemeClr val="tx1"/>
                </a:solidFill>
                <a:cs typeface="+mj-cs"/>
              </a:rPr>
              <a:t> المحافظة على وحدة الأسرة وتماسكها .</a:t>
            </a:r>
          </a:p>
          <a:p>
            <a:pPr marL="114300" indent="0">
              <a:buNone/>
            </a:pPr>
            <a:r>
              <a:rPr lang="ar-SA" dirty="0" smtClean="0">
                <a:cs typeface="+mj-cs"/>
              </a:rPr>
              <a:t>2-</a:t>
            </a:r>
            <a:r>
              <a:rPr lang="ar-SA" dirty="0" smtClean="0">
                <a:solidFill>
                  <a:schemeClr val="tx1"/>
                </a:solidFill>
                <a:cs typeface="+mj-cs"/>
              </a:rPr>
              <a:t> تحقيق الانسجام والتوازن في العلاقات بين أعضاء الأسرة .</a:t>
            </a:r>
          </a:p>
          <a:p>
            <a:pPr marL="114300" indent="0">
              <a:buNone/>
            </a:pPr>
            <a:r>
              <a:rPr lang="ar-SA" dirty="0" smtClean="0">
                <a:cs typeface="+mj-cs"/>
              </a:rPr>
              <a:t>3-</a:t>
            </a:r>
            <a:r>
              <a:rPr lang="ar-SA" dirty="0" smtClean="0">
                <a:solidFill>
                  <a:schemeClr val="tx1"/>
                </a:solidFill>
                <a:cs typeface="+mj-cs"/>
              </a:rPr>
              <a:t> مساعدة أعضاء الأسرة في تنمية علاقات إيجابية فاعلة مع الآخرين داخل الأسرة وخارجها .</a:t>
            </a:r>
          </a:p>
          <a:p>
            <a:pPr marL="114300" indent="0">
              <a:buNone/>
            </a:pPr>
            <a:r>
              <a:rPr lang="ar-SA" dirty="0" smtClean="0">
                <a:cs typeface="+mj-cs"/>
              </a:rPr>
              <a:t>4-</a:t>
            </a:r>
            <a:r>
              <a:rPr lang="ar-SA" dirty="0" smtClean="0">
                <a:solidFill>
                  <a:schemeClr val="tx1"/>
                </a:solidFill>
                <a:cs typeface="+mj-cs"/>
              </a:rPr>
              <a:t> مساعدة أعضاء الأسرة على مزيد من النمو الشخصي وعلى مزيد من تأكيد الذات ، وعلى مزيداً من الفاعلية في أداء المهمات الاجتماعية ، وعلى مزيد من التوافق النفسي في جو أسري مشبع بالأمن والاستقرار.</a:t>
            </a:r>
          </a:p>
          <a:p>
            <a:pPr marL="114300" indent="0">
              <a:buNone/>
            </a:pPr>
            <a:r>
              <a:rPr lang="ar-SA" dirty="0" smtClean="0">
                <a:cs typeface="+mj-cs"/>
              </a:rPr>
              <a:t>5-</a:t>
            </a:r>
            <a:r>
              <a:rPr lang="ar-SA" dirty="0" smtClean="0">
                <a:solidFill>
                  <a:schemeClr val="tx1"/>
                </a:solidFill>
                <a:cs typeface="+mj-cs"/>
              </a:rPr>
              <a:t> مساعدة أعضاء الأسرة في تنمية القيم الأسرية الإيجابية وإضعاف القيم السلبية لديهم. </a:t>
            </a:r>
          </a:p>
          <a:p>
            <a:pPr marL="114300" indent="0">
              <a:buNone/>
            </a:pPr>
            <a:endParaRPr lang="ar-SA" dirty="0">
              <a:solidFill>
                <a:schemeClr val="tx1"/>
              </a:solidFill>
              <a:cs typeface="+mj-cs"/>
            </a:endParaRPr>
          </a:p>
        </p:txBody>
      </p:sp>
    </p:spTree>
    <p:extLst>
      <p:ext uri="{BB962C8B-B14F-4D97-AF65-F5344CB8AC3E}">
        <p14:creationId xmlns="" xmlns:p14="http://schemas.microsoft.com/office/powerpoint/2010/main" val="741357510"/>
      </p:ext>
    </p:extLst>
  </p:cSld>
  <p:clrMapOvr>
    <a:masterClrMapping/>
  </p:clrMapOvr>
  <mc:AlternateContent xmlns:mc="http://schemas.openxmlformats.org/markup-compatibility/2006">
    <mc:Choice xmlns=""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marL="114300" lvl="0" algn="r">
              <a:spcBef>
                <a:spcPct val="20000"/>
              </a:spcBef>
            </a:pPr>
            <a:r>
              <a:rPr lang="ar-SA" dirty="0">
                <a:solidFill>
                  <a:srgbClr val="873624">
                    <a:lumMod val="75000"/>
                  </a:srgbClr>
                </a:solidFill>
              </a:rPr>
              <a:t>أهداف التوجيه والإرشاد الأسري :</a:t>
            </a:r>
            <a:endParaRPr lang="ar-SA" dirty="0"/>
          </a:p>
        </p:txBody>
      </p:sp>
      <p:sp>
        <p:nvSpPr>
          <p:cNvPr id="3" name="عنصر نائب للمحتوى 2"/>
          <p:cNvSpPr>
            <a:spLocks noGrp="1"/>
          </p:cNvSpPr>
          <p:nvPr>
            <p:ph idx="1"/>
          </p:nvPr>
        </p:nvSpPr>
        <p:spPr/>
        <p:txBody>
          <a:bodyPr/>
          <a:lstStyle/>
          <a:p>
            <a:pPr marL="114300" indent="0">
              <a:buNone/>
            </a:pPr>
            <a:r>
              <a:rPr lang="ar-SA" dirty="0" smtClean="0">
                <a:cs typeface="+mj-cs"/>
              </a:rPr>
              <a:t>6-</a:t>
            </a:r>
            <a:r>
              <a:rPr lang="ar-SA" dirty="0" smtClean="0">
                <a:solidFill>
                  <a:schemeClr val="tx1"/>
                </a:solidFill>
                <a:cs typeface="+mj-cs"/>
              </a:rPr>
              <a:t> مساعدة الأسرة في حل المشكلات التي تواجهها من خلال فتح قنوات الاتصال بين أعضائها بكل صراحة ووضوح.</a:t>
            </a:r>
          </a:p>
          <a:p>
            <a:pPr marL="114300" indent="0">
              <a:buNone/>
            </a:pPr>
            <a:endParaRPr lang="ar-SA" dirty="0">
              <a:solidFill>
                <a:schemeClr val="tx1"/>
              </a:solidFill>
              <a:cs typeface="+mj-cs"/>
            </a:endParaRPr>
          </a:p>
          <a:p>
            <a:pPr marL="114300" indent="0">
              <a:buNone/>
            </a:pPr>
            <a:r>
              <a:rPr lang="ar-SA" dirty="0" smtClean="0">
                <a:cs typeface="+mj-cs"/>
              </a:rPr>
              <a:t>7-</a:t>
            </a:r>
            <a:r>
              <a:rPr lang="ar-SA" dirty="0" smtClean="0">
                <a:solidFill>
                  <a:schemeClr val="tx1"/>
                </a:solidFill>
                <a:cs typeface="+mj-cs"/>
              </a:rPr>
              <a:t> مساعدة أعضاء الأسرة في تحديد السلوك الجديد الذي يرونه مناسباً للتخلص من مشاكلهم ، وتدريبهم على كيفية القيام به ( سلامة ، 1991 ).</a:t>
            </a:r>
            <a:endParaRPr lang="ar-SA" dirty="0">
              <a:solidFill>
                <a:schemeClr val="tx1"/>
              </a:solidFill>
              <a:cs typeface="+mj-cs"/>
            </a:endParaRPr>
          </a:p>
        </p:txBody>
      </p:sp>
    </p:spTree>
    <p:extLst>
      <p:ext uri="{BB962C8B-B14F-4D97-AF65-F5344CB8AC3E}">
        <p14:creationId xmlns="" xmlns:p14="http://schemas.microsoft.com/office/powerpoint/2010/main" val="3980564028"/>
      </p:ext>
    </p:extLst>
  </p:cSld>
  <p:clrMapOvr>
    <a:masterClrMapping/>
  </p:clrMapOvr>
  <mc:AlternateContent xmlns:mc="http://schemas.openxmlformats.org/markup-compatibility/2006">
    <mc:Choice xmlns=""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dirty="0" smtClean="0"/>
              <a:t>خامساً- توجيه وإرشاد الأطفال </a:t>
            </a:r>
            <a:r>
              <a:rPr lang="en-US" dirty="0" smtClean="0"/>
              <a:t>child counseling &amp; guidance</a:t>
            </a:r>
            <a:endParaRPr lang="ar-SA" dirty="0"/>
          </a:p>
        </p:txBody>
      </p:sp>
      <p:sp>
        <p:nvSpPr>
          <p:cNvPr id="3" name="عنصر نائب للمحتوى 2"/>
          <p:cNvSpPr>
            <a:spLocks noGrp="1"/>
          </p:cNvSpPr>
          <p:nvPr>
            <p:ph idx="1"/>
          </p:nvPr>
        </p:nvSpPr>
        <p:spPr/>
        <p:txBody>
          <a:bodyPr/>
          <a:lstStyle/>
          <a:p>
            <a:pPr marL="114300" indent="0" algn="just">
              <a:buNone/>
            </a:pPr>
            <a:r>
              <a:rPr lang="ar-SA" dirty="0" smtClean="0">
                <a:cs typeface="+mj-cs"/>
              </a:rPr>
              <a:t>كما يتعامل توجيه الأطفال وإرشادهم مع عدد من المشكلات والاضطرابات التي تعوق نموهم ، وتؤكد الحاجة إلى توجيههم وإرشادهم .</a:t>
            </a:r>
          </a:p>
          <a:p>
            <a:pPr marL="114300" indent="0" algn="just">
              <a:buNone/>
            </a:pPr>
            <a:r>
              <a:rPr lang="ar-SA" dirty="0" smtClean="0">
                <a:cs typeface="+mj-cs"/>
              </a:rPr>
              <a:t>وأبرز هذه المشكلات:</a:t>
            </a:r>
          </a:p>
          <a:p>
            <a:pPr marL="114300" indent="0" algn="just">
              <a:buNone/>
            </a:pPr>
            <a:r>
              <a:rPr lang="ar-SA" dirty="0" smtClean="0">
                <a:cs typeface="+mj-cs"/>
              </a:rPr>
              <a:t>1-</a:t>
            </a:r>
            <a:r>
              <a:rPr lang="ar-SA" dirty="0" smtClean="0">
                <a:solidFill>
                  <a:schemeClr val="tx1"/>
                </a:solidFill>
                <a:cs typeface="+mj-cs"/>
              </a:rPr>
              <a:t> مشكلات جسمية .</a:t>
            </a:r>
          </a:p>
          <a:p>
            <a:pPr marL="114300" indent="0" algn="just">
              <a:buNone/>
            </a:pPr>
            <a:r>
              <a:rPr lang="ar-SA" dirty="0" smtClean="0">
                <a:cs typeface="+mj-cs"/>
              </a:rPr>
              <a:t>2-</a:t>
            </a:r>
            <a:r>
              <a:rPr lang="ar-SA" dirty="0" smtClean="0">
                <a:solidFill>
                  <a:schemeClr val="tx1"/>
                </a:solidFill>
                <a:cs typeface="+mj-cs"/>
              </a:rPr>
              <a:t> مشكلات انفعالية .</a:t>
            </a:r>
          </a:p>
          <a:p>
            <a:pPr marL="114300" indent="0" algn="just">
              <a:buNone/>
            </a:pPr>
            <a:r>
              <a:rPr lang="ar-SA" dirty="0" smtClean="0">
                <a:cs typeface="+mj-cs"/>
              </a:rPr>
              <a:t>3-</a:t>
            </a:r>
            <a:r>
              <a:rPr lang="ar-SA" dirty="0" smtClean="0">
                <a:solidFill>
                  <a:schemeClr val="tx1"/>
                </a:solidFill>
                <a:cs typeface="+mj-cs"/>
              </a:rPr>
              <a:t> مشكلات تربوية .</a:t>
            </a:r>
          </a:p>
          <a:p>
            <a:pPr marL="114300" indent="0" algn="just">
              <a:buNone/>
            </a:pPr>
            <a:r>
              <a:rPr lang="ar-SA" dirty="0" smtClean="0">
                <a:cs typeface="+mj-cs"/>
              </a:rPr>
              <a:t>4-</a:t>
            </a:r>
            <a:r>
              <a:rPr lang="ar-SA" dirty="0" smtClean="0">
                <a:solidFill>
                  <a:schemeClr val="tx1"/>
                </a:solidFill>
                <a:cs typeface="+mj-cs"/>
              </a:rPr>
              <a:t> مشكلات اسرية .</a:t>
            </a:r>
            <a:endParaRPr lang="ar-SA" dirty="0">
              <a:solidFill>
                <a:schemeClr val="tx1"/>
              </a:solidFill>
              <a:cs typeface="+mj-cs"/>
            </a:endParaRPr>
          </a:p>
        </p:txBody>
      </p:sp>
    </p:spTree>
    <p:extLst>
      <p:ext uri="{BB962C8B-B14F-4D97-AF65-F5344CB8AC3E}">
        <p14:creationId xmlns="" xmlns:p14="http://schemas.microsoft.com/office/powerpoint/2010/main" val="2926556123"/>
      </p:ext>
    </p:extLst>
  </p:cSld>
  <p:clrMapOvr>
    <a:masterClrMapping/>
  </p:clrMapOvr>
  <mc:AlternateContent xmlns:mc="http://schemas.openxmlformats.org/markup-compatibility/2006">
    <mc:Choice xmlns=""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graphicFrame>
        <p:nvGraphicFramePr>
          <p:cNvPr id="4" name="عنصر نائب للمحتوى 3"/>
          <p:cNvGraphicFramePr>
            <a:graphicFrameLocks noGrp="1"/>
          </p:cNvGraphicFramePr>
          <p:nvPr>
            <p:ph idx="1"/>
            <p:extLst>
              <p:ext uri="{D42A27DB-BD31-4B8C-83A1-F6EECF244321}">
                <p14:modId xmlns="" xmlns:p14="http://schemas.microsoft.com/office/powerpoint/2010/main" val="198569307"/>
              </p:ext>
            </p:extLst>
          </p:nvPr>
        </p:nvGraphicFramePr>
        <p:xfrm>
          <a:off x="457200" y="404664"/>
          <a:ext cx="8229600" cy="57214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2433787493"/>
      </p:ext>
    </p:extLst>
  </p:cSld>
  <p:clrMapOvr>
    <a:masterClrMapping/>
  </p:clrMapOvr>
  <mc:AlternateContent xmlns:mc="http://schemas.openxmlformats.org/markup-compatibility/2006">
    <mc:Choice xmlns=""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dirty="0" smtClean="0"/>
              <a:t>سادساً- توجيه وإرشاد الشباب والمراهقين:</a:t>
            </a:r>
            <a:r>
              <a:rPr lang="en-US" dirty="0" smtClean="0"/>
              <a:t>youth counseling &amp; guidance </a:t>
            </a:r>
            <a:endParaRPr lang="ar-SA" dirty="0"/>
          </a:p>
        </p:txBody>
      </p:sp>
      <p:sp>
        <p:nvSpPr>
          <p:cNvPr id="3" name="عنصر نائب للمحتوى 2"/>
          <p:cNvSpPr>
            <a:spLocks noGrp="1"/>
          </p:cNvSpPr>
          <p:nvPr>
            <p:ph idx="1"/>
          </p:nvPr>
        </p:nvSpPr>
        <p:spPr/>
        <p:txBody>
          <a:bodyPr>
            <a:normAutofit lnSpcReduction="10000"/>
          </a:bodyPr>
          <a:lstStyle/>
          <a:p>
            <a:pPr marL="114300" indent="0" algn="just">
              <a:buNone/>
            </a:pPr>
            <a:r>
              <a:rPr lang="ar-SA" dirty="0" smtClean="0">
                <a:cs typeface="+mj-cs"/>
              </a:rPr>
              <a:t>مشكلات الشباب والمراهقين :</a:t>
            </a:r>
          </a:p>
          <a:p>
            <a:pPr marL="114300" indent="0" algn="just">
              <a:buNone/>
            </a:pPr>
            <a:r>
              <a:rPr lang="ar-SA" dirty="0" smtClean="0">
                <a:cs typeface="+mj-cs"/>
              </a:rPr>
              <a:t>1- مشكلات التوافق :</a:t>
            </a:r>
          </a:p>
          <a:p>
            <a:pPr marL="114300" indent="0" algn="just">
              <a:buNone/>
            </a:pPr>
            <a:r>
              <a:rPr lang="ar-SA" dirty="0" smtClean="0">
                <a:solidFill>
                  <a:schemeClr val="tx1"/>
                </a:solidFill>
                <a:cs typeface="+mj-cs"/>
              </a:rPr>
              <a:t>يعد التوافق ضرورياً لكل فرد في أي مرحلة من مراحل حياته ، ولكنه أكثر ضرورة في مرحلة الشباب والمراهقة ، وذلك نتيجة لما يمر به المراهق من صراعات وتغيرات كبيرة . </a:t>
            </a:r>
          </a:p>
          <a:p>
            <a:pPr marL="114300" indent="0" algn="just">
              <a:buNone/>
            </a:pPr>
            <a:r>
              <a:rPr lang="ar-SA" dirty="0" smtClean="0">
                <a:cs typeface="+mj-cs"/>
              </a:rPr>
              <a:t>ومن أسباب سوء التوافق في مرحلة المراهقة والشباب :</a:t>
            </a:r>
          </a:p>
          <a:p>
            <a:pPr marL="114300" indent="0" algn="just">
              <a:buNone/>
            </a:pPr>
            <a:r>
              <a:rPr lang="ar-SA" dirty="0" smtClean="0">
                <a:solidFill>
                  <a:schemeClr val="tx1"/>
                </a:solidFill>
                <a:cs typeface="+mj-cs"/>
              </a:rPr>
              <a:t>البلوغ الجنسي ، وما يرافق ذلك من تغيرات فسيولوجية تجعلهم في حالة من التوتر ، وكذلك الحياة الغامضة التي يعيشها المراهقون والشباب ، فلا هم بالأطفال الذين يتمتعون بحماية والديهم ، ولا هم بالراشدين الذين يتمتعون بالحرية والاستقلال .        </a:t>
            </a:r>
          </a:p>
          <a:p>
            <a:pPr marL="114300" indent="0" algn="just">
              <a:buNone/>
            </a:pPr>
            <a:r>
              <a:rPr lang="ar-SA" dirty="0" smtClean="0">
                <a:solidFill>
                  <a:schemeClr val="tx1"/>
                </a:solidFill>
                <a:cs typeface="+mj-cs"/>
              </a:rPr>
              <a:t>كما أن الصراع بين الآباء والأبناء بسبب الفجوة التي تفصل بينهما يدفع المراهقين إلى التمرد والعدوان.</a:t>
            </a:r>
            <a:endParaRPr lang="ar-SA" dirty="0">
              <a:solidFill>
                <a:schemeClr val="tx1"/>
              </a:solidFill>
              <a:cs typeface="+mj-cs"/>
            </a:endParaRPr>
          </a:p>
        </p:txBody>
      </p:sp>
    </p:spTree>
    <p:extLst>
      <p:ext uri="{BB962C8B-B14F-4D97-AF65-F5344CB8AC3E}">
        <p14:creationId xmlns="" xmlns:p14="http://schemas.microsoft.com/office/powerpoint/2010/main" val="356006744"/>
      </p:ext>
    </p:extLst>
  </p:cSld>
  <p:clrMapOvr>
    <a:masterClrMapping/>
  </p:clrMapOvr>
  <mc:AlternateContent xmlns:mc="http://schemas.openxmlformats.org/markup-compatibility/2006">
    <mc:Choice xmlns=""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marL="114300" lvl="0" algn="r">
              <a:spcBef>
                <a:spcPct val="20000"/>
              </a:spcBef>
            </a:pPr>
            <a:r>
              <a:rPr lang="ar-SA" sz="2400" cap="none" dirty="0" smtClean="0">
                <a:solidFill>
                  <a:srgbClr val="895D1D"/>
                </a:solidFill>
                <a:latin typeface="Century Gothic"/>
                <a:ea typeface="+mn-ea"/>
              </a:rPr>
              <a:t/>
            </a:r>
            <a:br>
              <a:rPr lang="ar-SA" sz="2400" cap="none" dirty="0" smtClean="0">
                <a:solidFill>
                  <a:srgbClr val="895D1D"/>
                </a:solidFill>
                <a:latin typeface="Century Gothic"/>
                <a:ea typeface="+mn-ea"/>
              </a:rPr>
            </a:br>
            <a:r>
              <a:rPr lang="ar-SA" sz="4000" cap="none" dirty="0" smtClean="0">
                <a:solidFill>
                  <a:srgbClr val="895D1D"/>
                </a:solidFill>
                <a:latin typeface="Century Gothic"/>
                <a:ea typeface="+mn-ea"/>
              </a:rPr>
              <a:t>مشكلات </a:t>
            </a:r>
            <a:r>
              <a:rPr lang="ar-SA" sz="4000" cap="none" dirty="0">
                <a:solidFill>
                  <a:srgbClr val="895D1D"/>
                </a:solidFill>
                <a:latin typeface="Century Gothic"/>
                <a:ea typeface="+mn-ea"/>
              </a:rPr>
              <a:t>الشباب والمراهقين :</a:t>
            </a:r>
            <a:r>
              <a:rPr lang="ar-SA" sz="2400" cap="none" dirty="0">
                <a:solidFill>
                  <a:srgbClr val="895D1D"/>
                </a:solidFill>
                <a:latin typeface="Century Gothic"/>
                <a:ea typeface="+mn-ea"/>
              </a:rPr>
              <a:t/>
            </a:r>
            <a:br>
              <a:rPr lang="ar-SA" sz="2400" cap="none" dirty="0">
                <a:solidFill>
                  <a:srgbClr val="895D1D"/>
                </a:solidFill>
                <a:latin typeface="Century Gothic"/>
                <a:ea typeface="+mn-ea"/>
              </a:rPr>
            </a:br>
            <a:endParaRPr lang="ar-SA" dirty="0"/>
          </a:p>
        </p:txBody>
      </p:sp>
      <p:sp>
        <p:nvSpPr>
          <p:cNvPr id="3" name="عنصر نائب للمحتوى 2"/>
          <p:cNvSpPr>
            <a:spLocks noGrp="1"/>
          </p:cNvSpPr>
          <p:nvPr>
            <p:ph idx="1"/>
          </p:nvPr>
        </p:nvSpPr>
        <p:spPr/>
        <p:txBody>
          <a:bodyPr/>
          <a:lstStyle/>
          <a:p>
            <a:pPr marL="114300" indent="0" algn="just">
              <a:buNone/>
            </a:pPr>
            <a:r>
              <a:rPr lang="ar-SA" dirty="0" smtClean="0">
                <a:cs typeface="+mj-cs"/>
              </a:rPr>
              <a:t>2- المشكلات الانفعالية :</a:t>
            </a:r>
          </a:p>
          <a:p>
            <a:pPr marL="114300" indent="0" algn="just">
              <a:buNone/>
            </a:pPr>
            <a:r>
              <a:rPr lang="ar-SA" dirty="0" smtClean="0">
                <a:solidFill>
                  <a:schemeClr val="tx1"/>
                </a:solidFill>
                <a:cs typeface="+mj-cs"/>
              </a:rPr>
              <a:t>تختلف المشكلات الانفعالية التي يعاني منها الشباب والمراهقون عن تلك التي يعاني منها الأطفال ، سواء في نوع المثير ، أم في شكل السلوك الذي تؤدي إليه . </a:t>
            </a:r>
          </a:p>
          <a:p>
            <a:pPr marL="114300" indent="0" algn="just">
              <a:buNone/>
            </a:pPr>
            <a:r>
              <a:rPr lang="ar-SA" dirty="0" smtClean="0">
                <a:cs typeface="+mj-cs"/>
              </a:rPr>
              <a:t>ومن ضمن هذه المشكلات :</a:t>
            </a:r>
          </a:p>
          <a:p>
            <a:pPr marL="114300" indent="0" algn="just">
              <a:buNone/>
            </a:pPr>
            <a:r>
              <a:rPr lang="ar-SA" dirty="0" smtClean="0">
                <a:solidFill>
                  <a:schemeClr val="tx1"/>
                </a:solidFill>
                <a:cs typeface="+mj-cs"/>
              </a:rPr>
              <a:t>الغضب ، والخوف ، والقلق ، وسهولة الاستثارة ، والغيرة ، وحالات الاكتئاب ، والخجل . </a:t>
            </a:r>
          </a:p>
          <a:p>
            <a:pPr marL="114300" indent="0" algn="just">
              <a:buNone/>
            </a:pPr>
            <a:r>
              <a:rPr lang="ar-SA" dirty="0" smtClean="0">
                <a:solidFill>
                  <a:schemeClr val="tx1"/>
                </a:solidFill>
                <a:cs typeface="+mj-cs"/>
              </a:rPr>
              <a:t>فالشباب لا يتمكنون من إخفاء حقيقة انفعالاتهم ، بل يعبرون عنها بصراحة ، مما يوقعهم في مشكلات حقيقية مع الآخرين .</a:t>
            </a:r>
          </a:p>
          <a:p>
            <a:pPr marL="114300" indent="0">
              <a:buNone/>
            </a:pPr>
            <a:endParaRPr lang="ar-SA" dirty="0">
              <a:solidFill>
                <a:schemeClr val="tx1"/>
              </a:solidFill>
              <a:cs typeface="+mj-cs"/>
            </a:endParaRPr>
          </a:p>
        </p:txBody>
      </p:sp>
    </p:spTree>
    <p:extLst>
      <p:ext uri="{BB962C8B-B14F-4D97-AF65-F5344CB8AC3E}">
        <p14:creationId xmlns="" xmlns:p14="http://schemas.microsoft.com/office/powerpoint/2010/main" val="4198673613"/>
      </p:ext>
    </p:extLst>
  </p:cSld>
  <p:clrMapOvr>
    <a:masterClrMapping/>
  </p:clrMapOvr>
  <mc:AlternateContent xmlns:mc="http://schemas.openxmlformats.org/markup-compatibility/2006">
    <mc:Choice xmlns=""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3600" cap="none" dirty="0">
                <a:solidFill>
                  <a:srgbClr val="895D1D"/>
                </a:solidFill>
                <a:latin typeface="Century Gothic"/>
              </a:rPr>
              <a:t>مشكلات الشباب والمراهقين :</a:t>
            </a:r>
            <a:endParaRPr lang="ar-SA" sz="3600" dirty="0"/>
          </a:p>
        </p:txBody>
      </p:sp>
      <p:sp>
        <p:nvSpPr>
          <p:cNvPr id="3" name="عنصر نائب للمحتوى 2"/>
          <p:cNvSpPr>
            <a:spLocks noGrp="1"/>
          </p:cNvSpPr>
          <p:nvPr>
            <p:ph idx="1"/>
          </p:nvPr>
        </p:nvSpPr>
        <p:spPr>
          <a:xfrm>
            <a:off x="395536" y="1752600"/>
            <a:ext cx="8496944" cy="4844752"/>
          </a:xfrm>
        </p:spPr>
        <p:txBody>
          <a:bodyPr>
            <a:normAutofit lnSpcReduction="10000"/>
          </a:bodyPr>
          <a:lstStyle/>
          <a:p>
            <a:pPr marL="114300" indent="0" algn="just">
              <a:buNone/>
            </a:pPr>
            <a:r>
              <a:rPr lang="ar-SA" dirty="0" smtClean="0">
                <a:cs typeface="+mj-cs"/>
              </a:rPr>
              <a:t>3- المشكلات الاجتماعية :</a:t>
            </a:r>
          </a:p>
          <a:p>
            <a:pPr marL="114300" indent="0" algn="just">
              <a:buNone/>
            </a:pPr>
            <a:r>
              <a:rPr lang="ar-SA" dirty="0" smtClean="0">
                <a:solidFill>
                  <a:schemeClr val="tx1"/>
                </a:solidFill>
                <a:cs typeface="+mj-cs"/>
              </a:rPr>
              <a:t>من المشكلات الاجتماعية التي يعاني منها الشباب والمراهقون في مجتمعنا المعاصر الاغتراب </a:t>
            </a:r>
            <a:r>
              <a:rPr lang="en-US" dirty="0" smtClean="0">
                <a:solidFill>
                  <a:schemeClr val="tx1"/>
                </a:solidFill>
                <a:cs typeface="+mj-cs"/>
              </a:rPr>
              <a:t>Alienation </a:t>
            </a:r>
            <a:r>
              <a:rPr lang="ar-SA" dirty="0" smtClean="0">
                <a:solidFill>
                  <a:schemeClr val="tx1"/>
                </a:solidFill>
                <a:cs typeface="+mj-cs"/>
              </a:rPr>
              <a:t>، وهو عبارة عن ظاهرة نفسية . اجتماعية تنقص الفرد مقومات تكامله ، وتجعله أكثر وعياً بالصراع القائم بين ذاته وبين البيئة المحيطة به، مما يفقده القدرة على إنجاز أهدافه ، ويجعل توافقه الشخصي والاجتماعي أكثر صعوبة ( الزعبي ، 2001 ، ب:437 )</a:t>
            </a:r>
          </a:p>
          <a:p>
            <a:pPr marL="114300" indent="0" algn="just">
              <a:buNone/>
            </a:pPr>
            <a:r>
              <a:rPr lang="ar-SA" dirty="0" smtClean="0">
                <a:cs typeface="+mj-cs"/>
              </a:rPr>
              <a:t>4- المشكلات الدراسية :</a:t>
            </a:r>
          </a:p>
          <a:p>
            <a:pPr marL="114300" indent="0" algn="just">
              <a:buNone/>
            </a:pPr>
            <a:r>
              <a:rPr lang="ar-SA" dirty="0" smtClean="0">
                <a:solidFill>
                  <a:schemeClr val="tx1"/>
                </a:solidFill>
                <a:cs typeface="+mj-cs"/>
              </a:rPr>
              <a:t>تعد المشكلات الدراسية التي تواجه الشباب والمراهقين في المدرسة المتوسطة والثانوية في طليعة المشكلات بالمقارنة مع المشكلات الأخرى ، والسبب في ذلك يعود إلى طبيعة التغيرات البيولوجية ، والعقلية ، والانفعالية ، والاجتماعية التي تترافق مع مسيرة النمو عند المراهق ، بالإضافة إلى التطورات العلمية والتقنية وما يتبعها من تغيرات في أساليب التفكير ، وطرائق المعيشة ، وتنوع الاهتمامات عند المراهقين وتوجيهها نحو موضوعات قد تتجاوز حدود بيئاتهم المباشرة.</a:t>
            </a:r>
          </a:p>
          <a:p>
            <a:pPr marL="114300" indent="0">
              <a:buNone/>
            </a:pPr>
            <a:endParaRPr lang="ar-SA" dirty="0">
              <a:solidFill>
                <a:schemeClr val="tx1"/>
              </a:solidFill>
              <a:cs typeface="+mj-cs"/>
            </a:endParaRPr>
          </a:p>
        </p:txBody>
      </p:sp>
    </p:spTree>
    <p:extLst>
      <p:ext uri="{BB962C8B-B14F-4D97-AF65-F5344CB8AC3E}">
        <p14:creationId xmlns="" xmlns:p14="http://schemas.microsoft.com/office/powerpoint/2010/main" val="1655150688"/>
      </p:ext>
    </p:extLst>
  </p:cSld>
  <p:clrMapOvr>
    <a:masterClrMapping/>
  </p:clrMapOvr>
  <mc:AlternateContent xmlns:mc="http://schemas.openxmlformats.org/markup-compatibility/2006">
    <mc:Choice xmlns=""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sz="3600" cap="none" dirty="0">
                <a:solidFill>
                  <a:srgbClr val="895D1D"/>
                </a:solidFill>
                <a:latin typeface="Century Gothic"/>
              </a:rPr>
              <a:t>مشكلات الشباب والمراهقين :</a:t>
            </a:r>
            <a:endParaRPr lang="ar-SA" dirty="0"/>
          </a:p>
        </p:txBody>
      </p:sp>
      <p:sp>
        <p:nvSpPr>
          <p:cNvPr id="3" name="عنصر نائب للمحتوى 2"/>
          <p:cNvSpPr>
            <a:spLocks noGrp="1"/>
          </p:cNvSpPr>
          <p:nvPr>
            <p:ph idx="1"/>
          </p:nvPr>
        </p:nvSpPr>
        <p:spPr>
          <a:xfrm>
            <a:off x="251520" y="1628800"/>
            <a:ext cx="8579296" cy="4916760"/>
          </a:xfrm>
        </p:spPr>
        <p:txBody>
          <a:bodyPr/>
          <a:lstStyle/>
          <a:p>
            <a:pPr marL="114300" indent="0" algn="just">
              <a:buNone/>
            </a:pPr>
            <a:r>
              <a:rPr lang="ar-SA" dirty="0" smtClean="0">
                <a:cs typeface="+mj-cs"/>
              </a:rPr>
              <a:t>5- المشكلات الأسرية :</a:t>
            </a:r>
          </a:p>
          <a:p>
            <a:pPr marL="114300" indent="0" algn="just">
              <a:buNone/>
            </a:pPr>
            <a:r>
              <a:rPr lang="ar-SA" dirty="0" smtClean="0">
                <a:solidFill>
                  <a:schemeClr val="tx1"/>
                </a:solidFill>
                <a:cs typeface="+mj-cs"/>
              </a:rPr>
              <a:t>تتمثل المشكلات الأسرية عند المراهقين والشباب في اضطراب العلاقات مع الوالدين ومع الأخوة ، وغياب أحد الوالدين عن الأسرة ، وتدخل أحد الوالدين أو كليهما في شؤون المراهق وفي اختيار أصدقائه , والرقابة الشديدة على المراهق ، وعدم إتاحة الفرصة أمامه لتحمل المسؤولية ، والتمييز في المعاملة بين الأبناء من قبل الوالدين ، والتزمت الشديد من قبل الوالدين أو أحدهما ، وضعف الإحساس بالحب من قبل المراهق.</a:t>
            </a:r>
          </a:p>
          <a:p>
            <a:pPr marL="114300" indent="0" algn="just">
              <a:buNone/>
            </a:pPr>
            <a:r>
              <a:rPr lang="ar-SA" dirty="0" smtClean="0">
                <a:cs typeface="+mj-cs"/>
              </a:rPr>
              <a:t>6- المشكلات المتعلقة بالمستقبل التعليمي والمهني :</a:t>
            </a:r>
          </a:p>
          <a:p>
            <a:pPr marL="114300" indent="0" algn="just">
              <a:buNone/>
            </a:pPr>
            <a:r>
              <a:rPr lang="ar-SA" dirty="0" smtClean="0">
                <a:solidFill>
                  <a:schemeClr val="tx1"/>
                </a:solidFill>
                <a:cs typeface="+mj-cs"/>
              </a:rPr>
              <a:t>تزداد المشكلات المتعلقة بالمستقبل التعليمي والمهني تعقيداً لدى الشباب والمراهقين اليوم مع تعقد المجتمع ، وازدياد التخصصات المهنية فيه ، وتوجهه نحو التكنولوجيا. وقد يتدخل الآباء في اختيار مهن الأبناء ، مما يؤدي إلى نشوب صراعات معهم ، أو قد يؤدي إلى مشكلات تحصيلية أو مهنية إذا اختار المراهق مهنة غير مناسبة له .</a:t>
            </a:r>
          </a:p>
          <a:p>
            <a:pPr marL="114300" indent="0" algn="just">
              <a:buNone/>
            </a:pPr>
            <a:endParaRPr lang="ar-SA" dirty="0" smtClean="0">
              <a:solidFill>
                <a:schemeClr val="tx1"/>
              </a:solidFill>
              <a:cs typeface="+mj-cs"/>
            </a:endParaRPr>
          </a:p>
          <a:p>
            <a:pPr marL="114300" indent="0">
              <a:buNone/>
            </a:pPr>
            <a:endParaRPr lang="ar-SA" dirty="0">
              <a:solidFill>
                <a:schemeClr val="tx1"/>
              </a:solidFill>
              <a:cs typeface="+mj-cs"/>
            </a:endParaRPr>
          </a:p>
        </p:txBody>
      </p:sp>
    </p:spTree>
    <p:extLst>
      <p:ext uri="{BB962C8B-B14F-4D97-AF65-F5344CB8AC3E}">
        <p14:creationId xmlns="" xmlns:p14="http://schemas.microsoft.com/office/powerpoint/2010/main" val="464066874"/>
      </p:ext>
    </p:extLst>
  </p:cSld>
  <p:clrMapOvr>
    <a:masterClrMapping/>
  </p:clrMapOvr>
  <mc:AlternateContent xmlns:mc="http://schemas.openxmlformats.org/markup-compatibility/2006">
    <mc:Choice xmlns=""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sz="3600" cap="none" dirty="0">
                <a:solidFill>
                  <a:srgbClr val="895D1D"/>
                </a:solidFill>
                <a:latin typeface="Century Gothic"/>
              </a:rPr>
              <a:t>مشكلات الشباب والمراهقين :</a:t>
            </a:r>
            <a:endParaRPr lang="ar-SA" dirty="0"/>
          </a:p>
        </p:txBody>
      </p:sp>
      <p:sp>
        <p:nvSpPr>
          <p:cNvPr id="3" name="عنصر نائب للمحتوى 2"/>
          <p:cNvSpPr>
            <a:spLocks noGrp="1"/>
          </p:cNvSpPr>
          <p:nvPr>
            <p:ph idx="1"/>
          </p:nvPr>
        </p:nvSpPr>
        <p:spPr/>
        <p:txBody>
          <a:bodyPr/>
          <a:lstStyle/>
          <a:p>
            <a:pPr marL="114300" indent="0">
              <a:buNone/>
            </a:pPr>
            <a:r>
              <a:rPr lang="ar-SA" dirty="0" smtClean="0">
                <a:cs typeface="+mj-cs"/>
              </a:rPr>
              <a:t>7- مشكلات أوقات الفراغ :</a:t>
            </a:r>
          </a:p>
          <a:p>
            <a:pPr marL="114300" indent="0">
              <a:buNone/>
            </a:pPr>
            <a:r>
              <a:rPr lang="ar-SA" dirty="0" smtClean="0">
                <a:solidFill>
                  <a:schemeClr val="tx1"/>
                </a:solidFill>
                <a:cs typeface="+mj-cs"/>
              </a:rPr>
              <a:t>تعد مشكلات أوقات الفراغ من المشكلات المهمة في مرحلة المراهقة ، إذ أن أوقات الفراغ إذا لم تشغل بما هو خير ، فإنها ستشغل المراهق بما هو ضار ، فالشباب والفراغ والجدة مفسدة للمرء أي مفسدة .</a:t>
            </a:r>
          </a:p>
          <a:p>
            <a:pPr marL="114300" indent="0">
              <a:buNone/>
            </a:pPr>
            <a:r>
              <a:rPr lang="ar-SA" dirty="0" smtClean="0">
                <a:solidFill>
                  <a:schemeClr val="tx1"/>
                </a:solidFill>
                <a:cs typeface="+mj-cs"/>
              </a:rPr>
              <a:t>ومن المعروف أن لكل إنسان دوافع وحاجات أساسية تلح عليه من أجل التعبير عنها وإشباعها ، ولكن القيود الاجتماعية تجعل من الصعب التعبير عنها في كثير من الأحيان وخاصة عند المراهقين ، فإذا لم يحسن المراهق شغل أوقات فراغه ، والاستفادة منها بشكل صحيح ، فإنها تؤدي به إلى الشعور بالنقص ، والشعور بالملل والضيق ، وقد تؤدي بالمراهق إلى اتباع أساليب غير مناسبة للتغلب على ما يعانيه من سأم وملل وضجر .</a:t>
            </a:r>
            <a:endParaRPr lang="ar-SA" dirty="0">
              <a:solidFill>
                <a:schemeClr val="tx1"/>
              </a:solidFill>
              <a:cs typeface="+mj-cs"/>
            </a:endParaRPr>
          </a:p>
        </p:txBody>
      </p:sp>
    </p:spTree>
    <p:extLst>
      <p:ext uri="{BB962C8B-B14F-4D97-AF65-F5344CB8AC3E}">
        <p14:creationId xmlns="" xmlns:p14="http://schemas.microsoft.com/office/powerpoint/2010/main" val="1730945589"/>
      </p:ext>
    </p:extLst>
  </p:cSld>
  <p:clrMapOvr>
    <a:masterClrMapping/>
  </p:clrMapOvr>
  <mc:AlternateContent xmlns:mc="http://schemas.openxmlformats.org/markup-compatibility/2006">
    <mc:Choice xmlns=""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solidFill>
                  <a:schemeClr val="bg1">
                    <a:lumMod val="50000"/>
                  </a:schemeClr>
                </a:solidFill>
              </a:rPr>
              <a:t>تابع- التوجيه والإرشاد النفسي </a:t>
            </a:r>
            <a:r>
              <a:rPr lang="ar-SA" u="sng" dirty="0" smtClean="0">
                <a:solidFill>
                  <a:schemeClr val="bg1">
                    <a:lumMod val="50000"/>
                  </a:schemeClr>
                </a:solidFill>
              </a:rPr>
              <a:t>وعلم النفس</a:t>
            </a:r>
            <a:endParaRPr lang="en-US" dirty="0">
              <a:solidFill>
                <a:schemeClr val="bg1">
                  <a:lumMod val="50000"/>
                </a:schemeClr>
              </a:solidFill>
            </a:endParaRPr>
          </a:p>
        </p:txBody>
      </p:sp>
      <p:sp>
        <p:nvSpPr>
          <p:cNvPr id="3" name="Content Placeholder 2"/>
          <p:cNvSpPr>
            <a:spLocks noGrp="1"/>
          </p:cNvSpPr>
          <p:nvPr>
            <p:ph sz="quarter" idx="1"/>
          </p:nvPr>
        </p:nvSpPr>
        <p:spPr/>
        <p:txBody>
          <a:bodyPr/>
          <a:lstStyle/>
          <a:p>
            <a:pPr algn="r">
              <a:buNone/>
            </a:pPr>
            <a:r>
              <a:rPr lang="ar-SA" dirty="0" smtClean="0"/>
              <a:t>- يستفيد الارشاد النفسي من </a:t>
            </a:r>
            <a:r>
              <a:rPr lang="ar-SA" dirty="0" smtClean="0">
                <a:solidFill>
                  <a:srgbClr val="00B050"/>
                </a:solidFill>
              </a:rPr>
              <a:t>علم نفس الاجتماعي</a:t>
            </a:r>
            <a:r>
              <a:rPr lang="ar-SA" dirty="0" smtClean="0"/>
              <a:t>، من دراسة سيكولوجية الجماعة ودينامياتها وبنائها والعلاقات الاجتماعية والتفاعل الاجتماعي وماهي معايير السلوك في الجماعة وكيف تتوزع الادوار لتحقيق التوافق  الاجتماعي.</a:t>
            </a:r>
          </a:p>
          <a:p>
            <a:pPr algn="r">
              <a:buNone/>
            </a:pPr>
            <a:r>
              <a:rPr lang="ar-SA" dirty="0" smtClean="0"/>
              <a:t>- يستفيد الإرشاد النفسي من </a:t>
            </a:r>
            <a:r>
              <a:rPr lang="ar-SA" dirty="0" smtClean="0">
                <a:solidFill>
                  <a:srgbClr val="00B050"/>
                </a:solidFill>
              </a:rPr>
              <a:t>علم نفس الشواذ </a:t>
            </a:r>
            <a:r>
              <a:rPr lang="ar-SA" dirty="0" smtClean="0"/>
              <a:t>، بمعلومات هامة عن السلوك الشاذ والغريب للشخص العادي.</a:t>
            </a:r>
          </a:p>
          <a:p>
            <a:pPr algn="r">
              <a:buNone/>
            </a:pPr>
            <a:r>
              <a:rPr lang="ar-SA" dirty="0" smtClean="0"/>
              <a:t>- يستفيد الارشاد النفسي من </a:t>
            </a:r>
            <a:r>
              <a:rPr lang="ar-SA" dirty="0" smtClean="0">
                <a:solidFill>
                  <a:srgbClr val="00B050"/>
                </a:solidFill>
              </a:rPr>
              <a:t>علم النفس التربوي</a:t>
            </a:r>
            <a:r>
              <a:rPr lang="ar-SA" dirty="0" smtClean="0"/>
              <a:t>، في تعليم واكتساب السلوك والعادات وإطفائها، وأهمية التعزيز والتعميم، والدافعية .</a:t>
            </a:r>
          </a:p>
          <a:p>
            <a:pPr algn="r">
              <a:buNone/>
            </a:pPr>
            <a:r>
              <a:rPr lang="ar-SA" dirty="0" smtClean="0"/>
              <a:t> </a:t>
            </a:r>
            <a:endParaRPr lang="en-US" dirty="0"/>
          </a:p>
        </p:txBody>
      </p:sp>
    </p:spTree>
  </p:cSld>
  <p:clrMapOvr>
    <a:masterClrMapping/>
  </p:clrMapOvr>
  <p:transition spd="slow">
    <p:fade/>
  </p:transition>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dirty="0" smtClean="0"/>
              <a:t>سابعاً- توجيه وإرشاد كبار السن </a:t>
            </a:r>
            <a:r>
              <a:rPr lang="en-US" dirty="0" smtClean="0"/>
              <a:t>old-age counseling &amp; guidance:</a:t>
            </a:r>
            <a:endParaRPr lang="ar-SA" dirty="0"/>
          </a:p>
        </p:txBody>
      </p:sp>
      <p:sp>
        <p:nvSpPr>
          <p:cNvPr id="3" name="عنصر نائب للمحتوى 2"/>
          <p:cNvSpPr>
            <a:spLocks noGrp="1"/>
          </p:cNvSpPr>
          <p:nvPr>
            <p:ph idx="1"/>
          </p:nvPr>
        </p:nvSpPr>
        <p:spPr/>
        <p:txBody>
          <a:bodyPr/>
          <a:lstStyle/>
          <a:p>
            <a:pPr marL="114300" indent="0">
              <a:buNone/>
            </a:pPr>
            <a:r>
              <a:rPr lang="ar-SA" dirty="0" smtClean="0">
                <a:cs typeface="+mj-cs"/>
              </a:rPr>
              <a:t>مشكلات كبار السن :</a:t>
            </a:r>
            <a:endParaRPr lang="ar-SA" dirty="0">
              <a:cs typeface="+mj-cs"/>
            </a:endParaRPr>
          </a:p>
        </p:txBody>
      </p:sp>
      <p:graphicFrame>
        <p:nvGraphicFramePr>
          <p:cNvPr id="6" name="رسم تخطيطي 5"/>
          <p:cNvGraphicFramePr/>
          <p:nvPr>
            <p:extLst>
              <p:ext uri="{D42A27DB-BD31-4B8C-83A1-F6EECF244321}">
                <p14:modId xmlns="" xmlns:p14="http://schemas.microsoft.com/office/powerpoint/2010/main" val="3080439031"/>
              </p:ext>
            </p:extLst>
          </p:nvPr>
        </p:nvGraphicFramePr>
        <p:xfrm>
          <a:off x="467544" y="1700808"/>
          <a:ext cx="8136904" cy="42484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2482919697"/>
      </p:ext>
    </p:extLst>
  </p:cSld>
  <p:clrMapOvr>
    <a:masterClrMapping/>
  </p:clrMapOvr>
  <mc:AlternateContent xmlns:mc="http://schemas.openxmlformats.org/markup-compatibility/2006">
    <mc:Choice xmlns=""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solidFill>
                  <a:schemeClr val="bg1">
                    <a:lumMod val="50000"/>
                  </a:schemeClr>
                </a:solidFill>
              </a:rPr>
              <a:t>تابع- التوجيه والإرشاد النفسي </a:t>
            </a:r>
            <a:r>
              <a:rPr lang="ar-SA" u="sng" dirty="0" smtClean="0">
                <a:solidFill>
                  <a:schemeClr val="bg1">
                    <a:lumMod val="50000"/>
                  </a:schemeClr>
                </a:solidFill>
              </a:rPr>
              <a:t>وعلم النفس</a:t>
            </a:r>
            <a:endParaRPr lang="en-US" dirty="0"/>
          </a:p>
        </p:txBody>
      </p:sp>
      <p:sp>
        <p:nvSpPr>
          <p:cNvPr id="3" name="Content Placeholder 2"/>
          <p:cNvSpPr>
            <a:spLocks noGrp="1"/>
          </p:cNvSpPr>
          <p:nvPr>
            <p:ph sz="quarter" idx="1"/>
          </p:nvPr>
        </p:nvSpPr>
        <p:spPr/>
        <p:txBody>
          <a:bodyPr/>
          <a:lstStyle/>
          <a:p>
            <a:pPr algn="r">
              <a:buNone/>
            </a:pPr>
            <a:r>
              <a:rPr lang="ar-SA" dirty="0" smtClean="0"/>
              <a:t>- يستفيد الإرشاد النفسي من </a:t>
            </a:r>
            <a:r>
              <a:rPr lang="ar-SA" dirty="0" smtClean="0">
                <a:solidFill>
                  <a:srgbClr val="00B050"/>
                </a:solidFill>
              </a:rPr>
              <a:t>علم النفس الصناعي</a:t>
            </a:r>
            <a:r>
              <a:rPr lang="ar-SA" dirty="0" smtClean="0"/>
              <a:t>،في تطبيق المبادئ العامة في علم النفس على المشكلات العملية في الصناعة والإنتاج والتدريب.</a:t>
            </a:r>
          </a:p>
          <a:p>
            <a:pPr algn="r">
              <a:buNone/>
            </a:pPr>
            <a:r>
              <a:rPr lang="ar-SA" dirty="0" smtClean="0"/>
              <a:t>- يستفيد الإرشاد النفسي من </a:t>
            </a:r>
            <a:r>
              <a:rPr lang="ar-SA" dirty="0" smtClean="0">
                <a:solidFill>
                  <a:srgbClr val="00B050"/>
                </a:solidFill>
              </a:rPr>
              <a:t>علم النفس الجنائي</a:t>
            </a:r>
            <a:r>
              <a:rPr lang="ar-SA" dirty="0" smtClean="0"/>
              <a:t>، في معرفة السلوك المنحرف المضاد للمجتمع والذي يعاقب عليه القانون مثل الجناح.</a:t>
            </a:r>
          </a:p>
          <a:p>
            <a:pPr algn="r">
              <a:buNone/>
            </a:pPr>
            <a:r>
              <a:rPr lang="ar-SA" dirty="0" smtClean="0"/>
              <a:t>- يستفيد الإرشاد النفسي من </a:t>
            </a:r>
            <a:r>
              <a:rPr lang="ar-SA" dirty="0" smtClean="0">
                <a:solidFill>
                  <a:srgbClr val="00B050"/>
                </a:solidFill>
              </a:rPr>
              <a:t>علم النفس العام </a:t>
            </a:r>
            <a:r>
              <a:rPr lang="ar-SA" dirty="0" smtClean="0"/>
              <a:t>في دراسة الشخصية ودينامياتها.   </a:t>
            </a:r>
            <a:endParaRPr lang="en-US" dirty="0"/>
          </a:p>
        </p:txBody>
      </p:sp>
    </p:spTree>
  </p:cSld>
  <p:clrMapOvr>
    <a:masterClrMapping/>
  </p:clrMapOvr>
  <p:transition spd="slow">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solidFill>
                  <a:schemeClr val="bg1">
                    <a:lumMod val="50000"/>
                  </a:schemeClr>
                </a:solidFill>
              </a:rPr>
              <a:t>تابع-التوجيه والإرشاد النفسي والعلوم المتصلة به</a:t>
            </a:r>
            <a:endParaRPr lang="en-US" dirty="0"/>
          </a:p>
        </p:txBody>
      </p:sp>
      <p:sp>
        <p:nvSpPr>
          <p:cNvPr id="3" name="Content Placeholder 2"/>
          <p:cNvSpPr>
            <a:spLocks noGrp="1"/>
          </p:cNvSpPr>
          <p:nvPr>
            <p:ph sz="quarter" idx="1"/>
          </p:nvPr>
        </p:nvSpPr>
        <p:spPr/>
        <p:txBody>
          <a:bodyPr/>
          <a:lstStyle/>
          <a:p>
            <a:pPr algn="r">
              <a:buNone/>
            </a:pPr>
            <a:r>
              <a:rPr lang="ar-SA" dirty="0" smtClean="0">
                <a:solidFill>
                  <a:srgbClr val="C00000"/>
                </a:solidFill>
              </a:rPr>
              <a:t>2-التوجيه والإرشاد </a:t>
            </a:r>
            <a:r>
              <a:rPr lang="ar-SA" u="sng" dirty="0" smtClean="0">
                <a:solidFill>
                  <a:srgbClr val="C00000"/>
                </a:solidFill>
              </a:rPr>
              <a:t>وعلم الاجتماع والخدمة الاجتماعية:</a:t>
            </a:r>
          </a:p>
          <a:p>
            <a:pPr algn="r">
              <a:buNone/>
            </a:pPr>
            <a:r>
              <a:rPr lang="ar-SA" dirty="0" smtClean="0"/>
              <a:t>يهتم كل منهما بالسلوك الاجتماعي والقيم والتقاليد والعادات والمعايير الاجتماعية والنمو الاجتماعي والتنشئة الاجتماعية والخبرات الاجتماعية.</a:t>
            </a:r>
          </a:p>
          <a:p>
            <a:pPr algn="r">
              <a:buNone/>
            </a:pPr>
            <a:r>
              <a:rPr lang="ar-SA" dirty="0" smtClean="0"/>
              <a:t>- يهتم المرشد في مجال </a:t>
            </a:r>
            <a:r>
              <a:rPr lang="ar-SA" dirty="0" smtClean="0">
                <a:solidFill>
                  <a:srgbClr val="00B050"/>
                </a:solidFill>
              </a:rPr>
              <a:t>الإرشاد الاسري </a:t>
            </a:r>
            <a:r>
              <a:rPr lang="ar-SA" dirty="0" smtClean="0"/>
              <a:t>، بدراسة الأسرة باعتبارها أقوى العوامل الاجتماعية تأثيرا في الفرد وفي تنشئته.</a:t>
            </a:r>
          </a:p>
          <a:p>
            <a:pPr algn="r">
              <a:buNone/>
            </a:pPr>
            <a:r>
              <a:rPr lang="ar-SA" dirty="0" smtClean="0"/>
              <a:t>- يهتم المرشد بمعرفة </a:t>
            </a:r>
            <a:r>
              <a:rPr lang="ar-SA" dirty="0" smtClean="0">
                <a:solidFill>
                  <a:srgbClr val="00B050"/>
                </a:solidFill>
              </a:rPr>
              <a:t>الطبقة الاجتماعية </a:t>
            </a:r>
            <a:r>
              <a:rPr lang="ar-SA" dirty="0" smtClean="0"/>
              <a:t>، في اسلوب حياة الفرد الاجتماعية في إطار هذه الطبقة العليا أو المتوسطة أو الدنيا، والحراك الاجتماعي الرأسي بين الطبقات.</a:t>
            </a:r>
            <a:endParaRPr lang="en-US" dirty="0"/>
          </a:p>
        </p:txBody>
      </p:sp>
    </p:spTree>
  </p:cSld>
  <p:clrMapOvr>
    <a:masterClrMapping/>
  </p:clrMapOvr>
  <p:transition spd="slow">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dirty="0" smtClean="0">
                <a:solidFill>
                  <a:schemeClr val="bg1">
                    <a:lumMod val="50000"/>
                  </a:schemeClr>
                </a:solidFill>
              </a:rPr>
              <a:t>تابع- لتوجيه والإرشاد </a:t>
            </a:r>
            <a:r>
              <a:rPr lang="ar-SA" u="sng" dirty="0" smtClean="0">
                <a:solidFill>
                  <a:schemeClr val="bg1">
                    <a:lumMod val="50000"/>
                  </a:schemeClr>
                </a:solidFill>
              </a:rPr>
              <a:t>وعلم الاجتماع والخدمة الاجتماعية</a:t>
            </a:r>
            <a:endParaRPr lang="en-US" dirty="0">
              <a:solidFill>
                <a:schemeClr val="bg1">
                  <a:lumMod val="50000"/>
                </a:schemeClr>
              </a:solidFill>
            </a:endParaRPr>
          </a:p>
        </p:txBody>
      </p:sp>
      <p:sp>
        <p:nvSpPr>
          <p:cNvPr id="3" name="Content Placeholder 2"/>
          <p:cNvSpPr>
            <a:spLocks noGrp="1"/>
          </p:cNvSpPr>
          <p:nvPr>
            <p:ph sz="quarter" idx="1"/>
          </p:nvPr>
        </p:nvSpPr>
        <p:spPr/>
        <p:txBody>
          <a:bodyPr/>
          <a:lstStyle/>
          <a:p>
            <a:pPr algn="r">
              <a:buNone/>
            </a:pPr>
            <a:r>
              <a:rPr lang="ar-SA" dirty="0" smtClean="0"/>
              <a:t>- يهتم المرشد بدراسة </a:t>
            </a:r>
            <a:r>
              <a:rPr lang="ar-SA" dirty="0" smtClean="0">
                <a:solidFill>
                  <a:srgbClr val="00B050"/>
                </a:solidFill>
              </a:rPr>
              <a:t>نظام الحياة في الريف والحضر والبدو </a:t>
            </a:r>
            <a:r>
              <a:rPr lang="ar-SA" dirty="0" smtClean="0"/>
              <a:t>لوجود فروق شخصيه بينهم، وكذلك دراسة الحياة في المجتمعات المختلفة.</a:t>
            </a:r>
          </a:p>
          <a:p>
            <a:pPr algn="r">
              <a:buNone/>
            </a:pPr>
            <a:r>
              <a:rPr lang="ar-SA" dirty="0" smtClean="0"/>
              <a:t>- ويشترك الإرشاد النفسي </a:t>
            </a:r>
            <a:r>
              <a:rPr lang="ar-SA" dirty="0" smtClean="0">
                <a:solidFill>
                  <a:srgbClr val="00B050"/>
                </a:solidFill>
              </a:rPr>
              <a:t>والخدمة الاجتماعية </a:t>
            </a:r>
            <a:r>
              <a:rPr lang="ar-SA" dirty="0" smtClean="0"/>
              <a:t>في ان كلاهما خدمة ميدانية في المشكلات الإنسانية، ويستفيد منه اساليب هامة كدراسة الحالة والمقابلة.</a:t>
            </a:r>
          </a:p>
          <a:p>
            <a:pPr algn="r">
              <a:buNone/>
            </a:pPr>
            <a:r>
              <a:rPr lang="ar-SA" dirty="0" smtClean="0"/>
              <a:t>- ويشترك المرشد النفسي </a:t>
            </a:r>
            <a:r>
              <a:rPr lang="ar-SA" dirty="0" smtClean="0">
                <a:solidFill>
                  <a:srgbClr val="00B050"/>
                </a:solidFill>
              </a:rPr>
              <a:t>والأخصائي الاجتماعي </a:t>
            </a:r>
            <a:r>
              <a:rPr lang="ar-SA" dirty="0" smtClean="0"/>
              <a:t>، في تقديمهما للخدمات التي تتناول البيئة الاجتماعية حتى يسهل حل المشكلات، والاهتمام بمشكلات الأسرة والدراسة والعمل.  </a:t>
            </a:r>
            <a:endParaRPr lang="en-US" dirty="0"/>
          </a:p>
        </p:txBody>
      </p:sp>
    </p:spTree>
  </p:cSld>
  <p:clrMapOvr>
    <a:masterClrMapping/>
  </p:clrMapOvr>
  <p:transition spd="slow">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solidFill>
                  <a:schemeClr val="bg1">
                    <a:lumMod val="50000"/>
                  </a:schemeClr>
                </a:solidFill>
              </a:rPr>
              <a:t>تابع-التوجيه والإرشاد النفسي والعلوم المتصلة به</a:t>
            </a:r>
            <a:endParaRPr lang="en-US" dirty="0"/>
          </a:p>
        </p:txBody>
      </p:sp>
      <p:sp>
        <p:nvSpPr>
          <p:cNvPr id="3" name="Content Placeholder 2"/>
          <p:cNvSpPr>
            <a:spLocks noGrp="1"/>
          </p:cNvSpPr>
          <p:nvPr>
            <p:ph sz="quarter" idx="1"/>
          </p:nvPr>
        </p:nvSpPr>
        <p:spPr/>
        <p:txBody>
          <a:bodyPr/>
          <a:lstStyle/>
          <a:p>
            <a:pPr algn="r">
              <a:buNone/>
            </a:pPr>
            <a:r>
              <a:rPr lang="ar-SA" dirty="0" smtClean="0">
                <a:solidFill>
                  <a:srgbClr val="C00000"/>
                </a:solidFill>
              </a:rPr>
              <a:t>3- التوجيه والإرشاد </a:t>
            </a:r>
            <a:r>
              <a:rPr lang="ar-SA" u="sng" dirty="0" smtClean="0">
                <a:solidFill>
                  <a:srgbClr val="C00000"/>
                </a:solidFill>
              </a:rPr>
              <a:t>وعلم الطب</a:t>
            </a:r>
            <a:r>
              <a:rPr lang="ar-SA" dirty="0" smtClean="0">
                <a:solidFill>
                  <a:srgbClr val="C00000"/>
                </a:solidFill>
              </a:rPr>
              <a:t>:</a:t>
            </a:r>
          </a:p>
          <a:p>
            <a:pPr algn="r">
              <a:buNone/>
            </a:pPr>
            <a:r>
              <a:rPr lang="ar-SA" dirty="0" smtClean="0"/>
              <a:t>- يتضمن الارشاد النفسي عمليه علاجيه، فهو ملئ بالمصطلحات الطبية مثل التشخيص والاهداف والعلاج المشتركة مع العلاج النفسي والطب النفسي.</a:t>
            </a:r>
          </a:p>
          <a:p>
            <a:pPr algn="r">
              <a:buNone/>
            </a:pPr>
            <a:r>
              <a:rPr lang="ar-SA" dirty="0" smtClean="0"/>
              <a:t>  - وهناك معلومات من علم الطب على المرشد والمعالج العلم بها التي تعينه في دراسة الحاله والعمل مع الفريق الطبي، حيث ان الانفعلات والضغوط النفسيه لها ردود فعل جسمي وفسيولوجي ذات اعراض وامراض معروفه.</a:t>
            </a:r>
          </a:p>
          <a:p>
            <a:pPr algn="r">
              <a:buNone/>
            </a:pPr>
            <a:r>
              <a:rPr lang="ar-SA" dirty="0" smtClean="0"/>
              <a:t>- ويحدد الدستور الاخلاقي للمرشد والمعالج النفسي حدود العلاقه بين الأخصائيين حيث يجب عليهم ان يمارسوا اعمالهم في التشخيص والارشاد والعلاج كلا بدوره.</a:t>
            </a:r>
            <a:endParaRPr lang="en-US" dirty="0"/>
          </a:p>
        </p:txBody>
      </p:sp>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dirty="0" smtClean="0">
                <a:latin typeface="Times New Roman" pitchFamily="18" charset="0"/>
                <a:cs typeface="Times New Roman" pitchFamily="18" charset="0"/>
              </a:rPr>
              <a:t>مفهوم التوجيه والإرشاد النفسي</a:t>
            </a:r>
            <a:endParaRPr lang="ar-SA" dirty="0">
              <a:latin typeface="Times New Roman" pitchFamily="18" charset="0"/>
              <a:cs typeface="Times New Roman" pitchFamily="18" charset="0"/>
            </a:endParaRPr>
          </a:p>
        </p:txBody>
      </p:sp>
      <p:sp>
        <p:nvSpPr>
          <p:cNvPr id="3" name="عنصر نائب للمحتوى 2"/>
          <p:cNvSpPr>
            <a:spLocks noGrp="1"/>
          </p:cNvSpPr>
          <p:nvPr>
            <p:ph idx="1"/>
          </p:nvPr>
        </p:nvSpPr>
        <p:spPr>
          <a:xfrm>
            <a:off x="457200" y="1600200"/>
            <a:ext cx="8435280" cy="4525963"/>
          </a:xfrm>
        </p:spPr>
        <p:txBody>
          <a:bodyPr/>
          <a:lstStyle/>
          <a:p>
            <a:pPr marL="0" indent="0">
              <a:buNone/>
            </a:pPr>
            <a:endParaRPr lang="ar-SA" dirty="0" smtClean="0"/>
          </a:p>
          <a:p>
            <a:pPr marL="0" indent="0" algn="just">
              <a:buNone/>
            </a:pPr>
            <a:r>
              <a:rPr lang="ar-SA" sz="2800" dirty="0" smtClean="0">
                <a:latin typeface="Times New Roman" pitchFamily="18" charset="0"/>
                <a:cs typeface="Times New Roman" pitchFamily="18" charset="0"/>
              </a:rPr>
              <a:t>وضع الشخص المناسب في المكان المناسب وذلك مروراً بالخطوات الثلاث التالية:</a:t>
            </a:r>
          </a:p>
          <a:p>
            <a:pPr marL="457200" indent="-457200" algn="just">
              <a:buAutoNum type="arabic1Minus"/>
            </a:pPr>
            <a:endParaRPr lang="ar-SA" dirty="0" smtClean="0">
              <a:latin typeface="Times New Roman" pitchFamily="18" charset="0"/>
              <a:cs typeface="Times New Roman" pitchFamily="18" charset="0"/>
            </a:endParaRPr>
          </a:p>
          <a:p>
            <a:pPr marL="457200" indent="-457200" algn="just">
              <a:buAutoNum type="arabic1Minus"/>
            </a:pPr>
            <a:r>
              <a:rPr lang="ar-SA" dirty="0" smtClean="0">
                <a:solidFill>
                  <a:schemeClr val="bg1"/>
                </a:solidFill>
                <a:latin typeface="Times New Roman" pitchFamily="18" charset="0"/>
                <a:cs typeface="Times New Roman" pitchFamily="18" charset="0"/>
              </a:rPr>
              <a:t>دراسة إمكانات الفرد واستعداداته وميوله.</a:t>
            </a:r>
          </a:p>
          <a:p>
            <a:pPr marL="457200" indent="-457200" algn="just">
              <a:buAutoNum type="arabic1Minus"/>
            </a:pPr>
            <a:r>
              <a:rPr lang="ar-SA" dirty="0" smtClean="0">
                <a:solidFill>
                  <a:schemeClr val="bg1"/>
                </a:solidFill>
                <a:latin typeface="Times New Roman" pitchFamily="18" charset="0"/>
                <a:cs typeface="Times New Roman" pitchFamily="18" charset="0"/>
              </a:rPr>
              <a:t>دراسة المهن المختلفة الموجودة في المجتمع وما تحتاجه من متطلبات وإمكانات.</a:t>
            </a:r>
          </a:p>
          <a:p>
            <a:pPr marL="0" indent="0" algn="just">
              <a:buNone/>
            </a:pPr>
            <a:r>
              <a:rPr lang="ar-SA" dirty="0" smtClean="0">
                <a:latin typeface="Times New Roman" pitchFamily="18" charset="0"/>
                <a:cs typeface="Times New Roman" pitchFamily="18" charset="0"/>
              </a:rPr>
              <a:t>ج- </a:t>
            </a:r>
            <a:r>
              <a:rPr lang="ar-SA" dirty="0" smtClean="0">
                <a:solidFill>
                  <a:schemeClr val="bg1"/>
                </a:solidFill>
                <a:latin typeface="Times New Roman" pitchFamily="18" charset="0"/>
                <a:cs typeface="Times New Roman" pitchFamily="18" charset="0"/>
              </a:rPr>
              <a:t>وضع الشخص المناسب في المهنة المناسبة، وذلك من خلال التوفيق بين إمكانات الفرد واستعداداته وقدراته ، وبين المهنة التي تناسبه (عقل،2000)</a:t>
            </a:r>
          </a:p>
        </p:txBody>
      </p:sp>
    </p:spTree>
    <p:extLst>
      <p:ext uri="{BB962C8B-B14F-4D97-AF65-F5344CB8AC3E}">
        <p14:creationId xmlns="" xmlns:p14="http://schemas.microsoft.com/office/powerpoint/2010/main" val="3069958007"/>
      </p:ext>
    </p:extLst>
  </p:cSld>
  <p:clrMapOvr>
    <a:masterClrMapping/>
  </p:clrMapOvr>
  <mc:AlternateContent xmlns:mc="http://schemas.openxmlformats.org/markup-compatibility/2006">
    <mc:Choice xmlns="" xmlns:p14="http://schemas.microsoft.com/office/powerpoint/2010/main" Requires="p14">
      <p:transition spd="slow" p14:dur="1600">
        <p14:conveyor dir="l"/>
      </p:transition>
    </mc:Choice>
    <mc:Fallback>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solidFill>
                  <a:schemeClr val="bg1">
                    <a:lumMod val="50000"/>
                  </a:schemeClr>
                </a:solidFill>
              </a:rPr>
              <a:t>تابع-التوجيه والإرشاد النفسي والعلوم المتصلة به</a:t>
            </a:r>
            <a:endParaRPr lang="en-US" dirty="0"/>
          </a:p>
        </p:txBody>
      </p:sp>
      <p:sp>
        <p:nvSpPr>
          <p:cNvPr id="3" name="Content Placeholder 2"/>
          <p:cNvSpPr>
            <a:spLocks noGrp="1"/>
          </p:cNvSpPr>
          <p:nvPr>
            <p:ph sz="quarter" idx="1"/>
          </p:nvPr>
        </p:nvSpPr>
        <p:spPr/>
        <p:txBody>
          <a:bodyPr/>
          <a:lstStyle/>
          <a:p>
            <a:pPr algn="r">
              <a:buNone/>
            </a:pPr>
            <a:r>
              <a:rPr lang="ar-SA" dirty="0" smtClean="0">
                <a:solidFill>
                  <a:srgbClr val="C00000"/>
                </a:solidFill>
              </a:rPr>
              <a:t>4- التوجيه والإرشاد </a:t>
            </a:r>
            <a:r>
              <a:rPr lang="ar-SA" u="sng" dirty="0" smtClean="0">
                <a:solidFill>
                  <a:srgbClr val="C00000"/>
                </a:solidFill>
              </a:rPr>
              <a:t>وعلم الإنسان</a:t>
            </a:r>
            <a:r>
              <a:rPr lang="ar-SA" dirty="0" smtClean="0">
                <a:solidFill>
                  <a:srgbClr val="C00000"/>
                </a:solidFill>
              </a:rPr>
              <a:t>:</a:t>
            </a:r>
          </a:p>
          <a:p>
            <a:pPr algn="r">
              <a:buNone/>
            </a:pPr>
            <a:r>
              <a:rPr lang="ar-SA" dirty="0" smtClean="0"/>
              <a:t>- ان علم الانسان ( أنثروبولوجي) يدرس العناصر الحيوية والعناصر الاجتماعية والثقافية للإنسان. والثقافة هي مجمع السلوك البشري.</a:t>
            </a:r>
          </a:p>
          <a:p>
            <a:pPr algn="r">
              <a:buNone/>
            </a:pPr>
            <a:r>
              <a:rPr lang="ar-SA" dirty="0" smtClean="0"/>
              <a:t>- ويهتم علم الانسان بدراسة أنماط الثقافة في الأجزاء المختلفة في العالم مثل:  </a:t>
            </a:r>
          </a:p>
          <a:p>
            <a:pPr algn="r">
              <a:buNone/>
            </a:pPr>
            <a:r>
              <a:rPr lang="ar-SA" dirty="0" smtClean="0"/>
              <a:t>الجماعات البدائية، ليفسر الفروق بين الثقافات المختلفة.</a:t>
            </a:r>
          </a:p>
          <a:p>
            <a:pPr algn="r">
              <a:buNone/>
            </a:pPr>
            <a:r>
              <a:rPr lang="ar-SA" dirty="0" smtClean="0"/>
              <a:t>- ويشترك الارشاد النفسي مع علم الانسان في الاهتمام بدراسة شخصية الفرد والمجال البيئي والاجتماعي والثقافي الذي يعيش فيه.</a:t>
            </a:r>
            <a:endParaRPr lang="en-US" dirty="0"/>
          </a:p>
        </p:txBody>
      </p:sp>
    </p:spTree>
  </p:cSld>
  <p:clrMapOvr>
    <a:masterClrMapping/>
  </p:clrMapOvr>
  <p:transition spd="slow">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solidFill>
                  <a:schemeClr val="bg1">
                    <a:lumMod val="50000"/>
                  </a:schemeClr>
                </a:solidFill>
              </a:rPr>
              <a:t>تابع-التوجيه والإرشاد النفسي والعلوم المتصلة به</a:t>
            </a:r>
            <a:endParaRPr lang="en-US" dirty="0"/>
          </a:p>
        </p:txBody>
      </p:sp>
      <p:sp>
        <p:nvSpPr>
          <p:cNvPr id="3" name="Content Placeholder 2"/>
          <p:cNvSpPr>
            <a:spLocks noGrp="1"/>
          </p:cNvSpPr>
          <p:nvPr>
            <p:ph sz="quarter" idx="1"/>
          </p:nvPr>
        </p:nvSpPr>
        <p:spPr/>
        <p:txBody>
          <a:bodyPr/>
          <a:lstStyle/>
          <a:p>
            <a:pPr algn="r">
              <a:buNone/>
            </a:pPr>
            <a:r>
              <a:rPr lang="ar-SA" dirty="0" smtClean="0">
                <a:solidFill>
                  <a:srgbClr val="C00000"/>
                </a:solidFill>
              </a:rPr>
              <a:t>5- التوجيه والإرشاد </a:t>
            </a:r>
            <a:r>
              <a:rPr lang="ar-SA" u="sng" dirty="0" smtClean="0">
                <a:solidFill>
                  <a:srgbClr val="C00000"/>
                </a:solidFill>
              </a:rPr>
              <a:t>وعلم الاقتصاد:</a:t>
            </a:r>
          </a:p>
          <a:p>
            <a:pPr algn="r">
              <a:buNone/>
            </a:pPr>
            <a:r>
              <a:rPr lang="ar-SA" dirty="0" smtClean="0"/>
              <a:t>- من مجالات الإرشاد النفسي: الارشاد المهني ويهتم المرشد بمساعدة العميل في عالم المهنة والاقتصاد تعريفا واختيارا وإعدادا ودخولا وتوافقا.</a:t>
            </a:r>
          </a:p>
          <a:p>
            <a:pPr algn="r">
              <a:buNone/>
            </a:pPr>
            <a:r>
              <a:rPr lang="ar-SA" dirty="0" smtClean="0"/>
              <a:t>- ويهتم المرشد بدراسة فرص العمل والتغيرات التي تطرأ على المهن مع التقدم والنمو العلمي والتكنولوجي الحديث في عالم الاقتصاد والعمل.</a:t>
            </a:r>
          </a:p>
          <a:p>
            <a:pPr algn="r">
              <a:buNone/>
            </a:pPr>
            <a:r>
              <a:rPr lang="ar-SA" dirty="0" smtClean="0"/>
              <a:t>- ويسعى الارشاد النفسي لعدم حدوث خسارة قومية في القوى البشرية المستمرة خلال عملية التربية والتعليم، حيث يعمل الارشاد على اعداد الفرد  للمستقبل ويكون لديه الاستعداد للعمل في عدة مهن مختلفة نظرا لسرعة التطور التكنولوجي والتغير الاجتماعي.</a:t>
            </a:r>
            <a:endParaRPr lang="en-US" dirty="0"/>
          </a:p>
        </p:txBody>
      </p:sp>
    </p:spTree>
  </p:cSld>
  <p:clrMapOvr>
    <a:masterClrMapping/>
  </p:clrMapOvr>
  <p:transition spd="slow">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solidFill>
                  <a:schemeClr val="bg1">
                    <a:lumMod val="50000"/>
                  </a:schemeClr>
                </a:solidFill>
              </a:rPr>
              <a:t>تابع-التوجيه والإرشاد النفسي والعلوم المتصلة به</a:t>
            </a:r>
            <a:endParaRPr lang="en-US" dirty="0"/>
          </a:p>
        </p:txBody>
      </p:sp>
      <p:sp>
        <p:nvSpPr>
          <p:cNvPr id="3" name="Content Placeholder 2"/>
          <p:cNvSpPr>
            <a:spLocks noGrp="1"/>
          </p:cNvSpPr>
          <p:nvPr>
            <p:ph sz="quarter" idx="1"/>
          </p:nvPr>
        </p:nvSpPr>
        <p:spPr/>
        <p:txBody>
          <a:bodyPr>
            <a:normAutofit/>
          </a:bodyPr>
          <a:lstStyle/>
          <a:p>
            <a:pPr algn="r">
              <a:buNone/>
            </a:pPr>
            <a:r>
              <a:rPr lang="ar-SA" dirty="0" smtClean="0">
                <a:solidFill>
                  <a:srgbClr val="C00000"/>
                </a:solidFill>
              </a:rPr>
              <a:t>6- التوجيه والإرشاد </a:t>
            </a:r>
            <a:r>
              <a:rPr lang="ar-SA" u="sng" dirty="0" smtClean="0">
                <a:solidFill>
                  <a:srgbClr val="C00000"/>
                </a:solidFill>
              </a:rPr>
              <a:t>والدين:</a:t>
            </a:r>
          </a:p>
          <a:p>
            <a:pPr algn="r">
              <a:buNone/>
            </a:pPr>
            <a:r>
              <a:rPr lang="ar-SA" dirty="0" smtClean="0"/>
              <a:t>- من طرق الإرشاد النفسي: الإرشاد النفسي الديني الذي يدخل في ديناميات عملية الإرشاد. فالتدين والعقيدة الدينية السليمة تعتبر اساس متين للسلوك السوي والتوافق والصحة النفسية.</a:t>
            </a:r>
          </a:p>
          <a:p>
            <a:pPr algn="r">
              <a:buNone/>
            </a:pPr>
            <a:r>
              <a:rPr lang="ar-SA" dirty="0" smtClean="0"/>
              <a:t>* على المرشد العلم بمفاهيم دينية اساسية في رأي الدين مثل:</a:t>
            </a:r>
          </a:p>
          <a:p>
            <a:pPr algn="r">
              <a:buNone/>
            </a:pPr>
            <a:r>
              <a:rPr lang="ar-SA" b="1" dirty="0" smtClean="0">
                <a:solidFill>
                  <a:srgbClr val="00B050"/>
                </a:solidFill>
              </a:rPr>
              <a:t>طبيعة الإنسان </a:t>
            </a:r>
            <a:r>
              <a:rPr lang="ar-SA" dirty="0" smtClean="0"/>
              <a:t>كما حددها الله.</a:t>
            </a:r>
          </a:p>
          <a:p>
            <a:pPr algn="r">
              <a:buNone/>
            </a:pPr>
            <a:r>
              <a:rPr lang="ar-SA" dirty="0" smtClean="0"/>
              <a:t> </a:t>
            </a:r>
            <a:r>
              <a:rPr lang="ar-SA" b="1" dirty="0" smtClean="0">
                <a:solidFill>
                  <a:srgbClr val="00B050"/>
                </a:solidFill>
              </a:rPr>
              <a:t>أساليب الاضطراب النفسي </a:t>
            </a:r>
            <a:r>
              <a:rPr lang="ar-SA" dirty="0" smtClean="0"/>
              <a:t>مثل الذنوب والضلال والصراع و ضعف الضمير</a:t>
            </a:r>
          </a:p>
          <a:p>
            <a:pPr algn="r">
              <a:buNone/>
            </a:pPr>
            <a:r>
              <a:rPr lang="ar-SA" b="1" dirty="0" smtClean="0">
                <a:solidFill>
                  <a:srgbClr val="00B050"/>
                </a:solidFill>
              </a:rPr>
              <a:t>أعراض الاضطراب النفسي </a:t>
            </a:r>
            <a:r>
              <a:rPr lang="ar-SA" dirty="0" smtClean="0"/>
              <a:t>مثل الانحراف والشعور بالإثم والخوف والقلق.</a:t>
            </a:r>
          </a:p>
          <a:p>
            <a:pPr algn="r">
              <a:buNone/>
            </a:pPr>
            <a:r>
              <a:rPr lang="ar-SA" b="1" dirty="0" smtClean="0">
                <a:solidFill>
                  <a:srgbClr val="00B050"/>
                </a:solidFill>
              </a:rPr>
              <a:t>الوقاية الدينية من الاضطراب النفسي </a:t>
            </a:r>
            <a:r>
              <a:rPr lang="ar-SA" dirty="0" smtClean="0"/>
              <a:t>مثل الايمان والسلوك الديني والأخلاقي.</a:t>
            </a:r>
            <a:endParaRPr lang="en-US" dirty="0"/>
          </a:p>
        </p:txBody>
      </p:sp>
    </p:spTree>
  </p:cSld>
  <p:clrMapOvr>
    <a:masterClrMapping/>
  </p:clrMapOvr>
  <p:transition spd="slow">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solidFill>
                  <a:schemeClr val="bg1">
                    <a:lumMod val="50000"/>
                  </a:schemeClr>
                </a:solidFill>
              </a:rPr>
              <a:t>تابع-التوجيه والإرشاد النفسي والعلوم المتصلة به</a:t>
            </a:r>
            <a:endParaRPr lang="en-US" dirty="0"/>
          </a:p>
        </p:txBody>
      </p:sp>
      <p:sp>
        <p:nvSpPr>
          <p:cNvPr id="3" name="Content Placeholder 2"/>
          <p:cNvSpPr>
            <a:spLocks noGrp="1"/>
          </p:cNvSpPr>
          <p:nvPr>
            <p:ph sz="quarter" idx="1"/>
          </p:nvPr>
        </p:nvSpPr>
        <p:spPr/>
        <p:txBody>
          <a:bodyPr/>
          <a:lstStyle/>
          <a:p>
            <a:pPr algn="r">
              <a:buNone/>
            </a:pPr>
            <a:r>
              <a:rPr lang="ar-SA" dirty="0" smtClean="0">
                <a:solidFill>
                  <a:srgbClr val="C00000"/>
                </a:solidFill>
              </a:rPr>
              <a:t>7- التوجيه والإرشاد </a:t>
            </a:r>
            <a:r>
              <a:rPr lang="ar-SA" u="sng" dirty="0" smtClean="0">
                <a:solidFill>
                  <a:srgbClr val="C00000"/>
                </a:solidFill>
              </a:rPr>
              <a:t>والقانون</a:t>
            </a:r>
            <a:r>
              <a:rPr lang="ar-SA" dirty="0" smtClean="0">
                <a:solidFill>
                  <a:srgbClr val="C00000"/>
                </a:solidFill>
              </a:rPr>
              <a:t>:</a:t>
            </a:r>
          </a:p>
          <a:p>
            <a:pPr algn="r">
              <a:buNone/>
            </a:pPr>
            <a:r>
              <a:rPr lang="ar-SA" dirty="0" smtClean="0"/>
              <a:t>- كثير من حالات الإرشاد النفسي متعلقة بمشكلات قانونية وقضائية.</a:t>
            </a:r>
          </a:p>
          <a:p>
            <a:pPr algn="r">
              <a:buNone/>
            </a:pPr>
            <a:r>
              <a:rPr lang="ar-SA" dirty="0" smtClean="0"/>
              <a:t>- وهناك بعض المسؤليات القانونية على المرشد مراعاتها عند ممارسة الارشاد النفسي مع العميل، مثل:</a:t>
            </a:r>
          </a:p>
          <a:p>
            <a:pPr algn="r">
              <a:buNone/>
            </a:pPr>
            <a:r>
              <a:rPr lang="ar-SA" b="1" dirty="0" smtClean="0">
                <a:solidFill>
                  <a:srgbClr val="0070C0"/>
                </a:solidFill>
              </a:rPr>
              <a:t>أسرار العميل </a:t>
            </a:r>
            <a:r>
              <a:rPr lang="ar-SA" dirty="0" smtClean="0"/>
              <a:t>على المرشد احترام العميل في حفظ اسراره وعدم الخوض فيها.</a:t>
            </a:r>
          </a:p>
          <a:p>
            <a:pPr algn="r">
              <a:buNone/>
            </a:pPr>
            <a:r>
              <a:rPr lang="ar-SA" b="1" dirty="0" smtClean="0">
                <a:solidFill>
                  <a:srgbClr val="0070C0"/>
                </a:solidFill>
              </a:rPr>
              <a:t>السلوك الجنائي للعميل </a:t>
            </a:r>
            <a:r>
              <a:rPr lang="ar-SA" dirty="0" smtClean="0"/>
              <a:t>ليس مسؤل المرشد عن سلوكيات العميل الجنائية.</a:t>
            </a:r>
          </a:p>
          <a:p>
            <a:pPr algn="r">
              <a:buNone/>
            </a:pPr>
            <a:r>
              <a:rPr lang="ar-SA" b="1" dirty="0" smtClean="0">
                <a:solidFill>
                  <a:srgbClr val="0070C0"/>
                </a:solidFill>
              </a:rPr>
              <a:t>سلوك المرشد المنافي للآداب </a:t>
            </a:r>
            <a:r>
              <a:rPr lang="ar-SA" dirty="0" smtClean="0"/>
              <a:t>هناك حدود يؤاخذ عليه قانونا.</a:t>
            </a:r>
          </a:p>
          <a:p>
            <a:pPr algn="r">
              <a:buNone/>
            </a:pPr>
            <a:r>
              <a:rPr lang="ar-SA" b="1" dirty="0" smtClean="0">
                <a:solidFill>
                  <a:srgbClr val="0070C0"/>
                </a:solidFill>
              </a:rPr>
              <a:t>الاعتبارات القانونية </a:t>
            </a:r>
            <a:r>
              <a:rPr lang="ar-SA" dirty="0" smtClean="0"/>
              <a:t>حصول المرشد على ترخيص رسمي لممارسة الارشاد والعلاج ، كما ان المرشد معفي من إدلاء شهادته لعميل من عملائه.   </a:t>
            </a:r>
            <a:endParaRPr lang="en-US" dirty="0"/>
          </a:p>
        </p:txBody>
      </p:sp>
    </p:spTree>
  </p:cSld>
  <p:clrMapOvr>
    <a:masterClrMapping/>
  </p:clrMapOvr>
  <p:transition spd="slow">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solidFill>
                  <a:schemeClr val="bg1">
                    <a:lumMod val="50000"/>
                  </a:schemeClr>
                </a:solidFill>
              </a:rPr>
              <a:t>تابع-التوجيه والإرشاد النفسي والصحة النفسية والعلاج النفسي</a:t>
            </a:r>
            <a:endParaRPr lang="en-US" dirty="0"/>
          </a:p>
        </p:txBody>
      </p:sp>
      <p:sp>
        <p:nvSpPr>
          <p:cNvPr id="3" name="Content Placeholder 2"/>
          <p:cNvSpPr>
            <a:spLocks noGrp="1"/>
          </p:cNvSpPr>
          <p:nvPr>
            <p:ph sz="quarter" idx="1"/>
          </p:nvPr>
        </p:nvSpPr>
        <p:spPr/>
        <p:txBody>
          <a:bodyPr/>
          <a:lstStyle/>
          <a:p>
            <a:pPr algn="ctr">
              <a:buNone/>
            </a:pPr>
            <a:r>
              <a:rPr lang="ar-SA" dirty="0" smtClean="0">
                <a:solidFill>
                  <a:srgbClr val="FF0000"/>
                </a:solidFill>
              </a:rPr>
              <a:t>عناصر الاتفاق بين الإرشاد النفسي والعلاج النفسي</a:t>
            </a:r>
          </a:p>
          <a:p>
            <a:pPr algn="r">
              <a:buNone/>
            </a:pPr>
            <a:r>
              <a:rPr lang="ar-SA" dirty="0" smtClean="0"/>
              <a:t>1- كلاهما عملية مساعدة وخدمة الفرد نفسيا بهدف تحقيق فهم النفس.</a:t>
            </a:r>
          </a:p>
          <a:p>
            <a:pPr algn="r">
              <a:buNone/>
            </a:pPr>
            <a:r>
              <a:rPr lang="ar-SA" dirty="0" smtClean="0"/>
              <a:t>2- معلومات دراسة الحالة ووسائل جمع المعلومات واحدة.</a:t>
            </a:r>
          </a:p>
          <a:p>
            <a:pPr algn="r">
              <a:buNone/>
            </a:pPr>
            <a:r>
              <a:rPr lang="ar-SA" dirty="0" smtClean="0"/>
              <a:t>3- لهما استراتيجيات واهداف واحدة: التنموية والوقائية والعلاجية.</a:t>
            </a:r>
          </a:p>
          <a:p>
            <a:pPr algn="r">
              <a:buNone/>
            </a:pPr>
            <a:r>
              <a:rPr lang="ar-SA" dirty="0" smtClean="0"/>
              <a:t>4- اجرائاتهما واحدة: الفحص وتحديد المشكله والتشخيص وحل المشكلات واتخاذ القرارات و التعلم والمتابعة والانهاء.</a:t>
            </a:r>
          </a:p>
          <a:p>
            <a:pPr algn="r">
              <a:buNone/>
            </a:pPr>
            <a:r>
              <a:rPr lang="ar-SA" dirty="0" smtClean="0"/>
              <a:t>5- يتعاملان مع الحالات الحدية بين السويةواللاسوية أوبين العاديين والمرضى</a:t>
            </a:r>
          </a:p>
          <a:p>
            <a:pPr algn="r">
              <a:buNone/>
            </a:pPr>
            <a:r>
              <a:rPr lang="ar-SA" dirty="0" smtClean="0"/>
              <a:t>6- كل من المرشد والمعالج النفسي لا يخلوان من مركز إرشاد أو عيادة نفسية.</a:t>
            </a:r>
            <a:endParaRPr lang="en-US" dirty="0"/>
          </a:p>
        </p:txBody>
      </p:sp>
    </p:spTree>
  </p:cSld>
  <p:clrMapOvr>
    <a:masterClrMapping/>
  </p:clrMapOvr>
  <p:transition spd="slow">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990600"/>
          </a:xfrm>
        </p:spPr>
        <p:txBody>
          <a:bodyPr>
            <a:normAutofit fontScale="90000"/>
          </a:bodyPr>
          <a:lstStyle/>
          <a:p>
            <a:r>
              <a:rPr lang="ar-SA" dirty="0" smtClean="0">
                <a:solidFill>
                  <a:schemeClr val="bg1">
                    <a:lumMod val="50000"/>
                  </a:schemeClr>
                </a:solidFill>
              </a:rPr>
              <a:t>تابع-التوجيه والإرشاد النفسي والصحة النفسية والعلاج النفسي</a:t>
            </a:r>
            <a:br>
              <a:rPr lang="ar-SA" dirty="0" smtClean="0">
                <a:solidFill>
                  <a:schemeClr val="bg1">
                    <a:lumMod val="50000"/>
                  </a:schemeClr>
                </a:solidFill>
              </a:rPr>
            </a:br>
            <a:r>
              <a:rPr lang="ar-SA" dirty="0" smtClean="0">
                <a:solidFill>
                  <a:srgbClr val="FF0000"/>
                </a:solidFill>
              </a:rPr>
              <a:t>عناصر الاختلاف بين الإرشاد النفسي والعلاج النفسي</a:t>
            </a:r>
            <a:endParaRPr lang="en-US" dirty="0"/>
          </a:p>
        </p:txBody>
      </p:sp>
      <p:graphicFrame>
        <p:nvGraphicFramePr>
          <p:cNvPr id="5" name="Content Placeholder 4"/>
          <p:cNvGraphicFramePr>
            <a:graphicFrameLocks noGrp="1"/>
          </p:cNvGraphicFramePr>
          <p:nvPr>
            <p:ph sz="quarter" idx="1"/>
          </p:nvPr>
        </p:nvGraphicFramePr>
        <p:xfrm>
          <a:off x="381000" y="1183640"/>
          <a:ext cx="8504238" cy="4846320"/>
        </p:xfrm>
        <a:graphic>
          <a:graphicData uri="http://schemas.openxmlformats.org/drawingml/2006/table">
            <a:tbl>
              <a:tblPr firstRow="1" bandRow="1">
                <a:tableStyleId>{5C22544A-7EE6-4342-B048-85BDC9FD1C3A}</a:tableStyleId>
              </a:tblPr>
              <a:tblGrid>
                <a:gridCol w="4252119"/>
                <a:gridCol w="4252119"/>
              </a:tblGrid>
              <a:tr h="448628">
                <a:tc>
                  <a:txBody>
                    <a:bodyPr/>
                    <a:lstStyle/>
                    <a:p>
                      <a:pPr algn="ctr"/>
                      <a:r>
                        <a:rPr lang="ar-SA" dirty="0" smtClean="0">
                          <a:solidFill>
                            <a:srgbClr val="FFFF00"/>
                          </a:solidFill>
                        </a:rPr>
                        <a:t>ا</a:t>
                      </a:r>
                      <a:r>
                        <a:rPr lang="ar-SA" sz="2400" dirty="0" smtClean="0">
                          <a:solidFill>
                            <a:srgbClr val="FFFF00"/>
                          </a:solidFill>
                        </a:rPr>
                        <a:t>لعلاج النفسي</a:t>
                      </a:r>
                      <a:endParaRPr lang="en-US" sz="2400" dirty="0">
                        <a:solidFill>
                          <a:srgbClr val="FFFF00"/>
                        </a:solidFill>
                      </a:endParaRPr>
                    </a:p>
                  </a:txBody>
                  <a:tcPr/>
                </a:tc>
                <a:tc>
                  <a:txBody>
                    <a:bodyPr/>
                    <a:lstStyle/>
                    <a:p>
                      <a:pPr algn="ctr"/>
                      <a:r>
                        <a:rPr lang="ar-SA" sz="2400" dirty="0" smtClean="0">
                          <a:solidFill>
                            <a:srgbClr val="FFFF00"/>
                          </a:solidFill>
                        </a:rPr>
                        <a:t>الإرشاد النفسي</a:t>
                      </a:r>
                      <a:endParaRPr lang="en-US" sz="2400" dirty="0">
                        <a:solidFill>
                          <a:srgbClr val="FFFF00"/>
                        </a:solidFill>
                      </a:endParaRPr>
                    </a:p>
                  </a:txBody>
                  <a:tcPr/>
                </a:tc>
              </a:tr>
              <a:tr h="628079">
                <a:tc>
                  <a:txBody>
                    <a:bodyPr/>
                    <a:lstStyle/>
                    <a:p>
                      <a:pPr algn="r"/>
                      <a:r>
                        <a:rPr lang="ar-SA" dirty="0" smtClean="0"/>
                        <a:t>الاهتمام بالمرضى بالعصاب والذهان او</a:t>
                      </a:r>
                      <a:r>
                        <a:rPr lang="ar-SA" baseline="0" dirty="0" smtClean="0"/>
                        <a:t> ذوي المشكلات الانفعالية الحادة.</a:t>
                      </a:r>
                      <a:endParaRPr lang="en-US" dirty="0"/>
                    </a:p>
                  </a:txBody>
                  <a:tcPr/>
                </a:tc>
                <a:tc>
                  <a:txBody>
                    <a:bodyPr/>
                    <a:lstStyle/>
                    <a:p>
                      <a:pPr algn="r"/>
                      <a:r>
                        <a:rPr lang="ar-SA" dirty="0" smtClean="0"/>
                        <a:t>الاهتمام بالعاديين</a:t>
                      </a:r>
                      <a:r>
                        <a:rPr lang="ar-SA" baseline="0" dirty="0" smtClean="0"/>
                        <a:t> وأقرب المرضى الى الصحة واقرب المنحرفين الى الواء.</a:t>
                      </a:r>
                      <a:endParaRPr lang="en-US" dirty="0"/>
                    </a:p>
                  </a:txBody>
                  <a:tcPr/>
                </a:tc>
              </a:tr>
              <a:tr h="363887">
                <a:tc>
                  <a:txBody>
                    <a:bodyPr/>
                    <a:lstStyle/>
                    <a:p>
                      <a:pPr algn="r"/>
                      <a:r>
                        <a:rPr lang="ar-SA" dirty="0" smtClean="0"/>
                        <a:t>مشكلات اكثر خطورة وعمقا ويصاحبها قلق عصابي</a:t>
                      </a:r>
                      <a:endParaRPr lang="en-US" dirty="0"/>
                    </a:p>
                  </a:txBody>
                  <a:tcPr/>
                </a:tc>
                <a:tc>
                  <a:txBody>
                    <a:bodyPr/>
                    <a:lstStyle/>
                    <a:p>
                      <a:pPr algn="r"/>
                      <a:r>
                        <a:rPr lang="ar-SA" dirty="0" smtClean="0"/>
                        <a:t>مشكلات اقل خطورة وعمقا، ويصاحبها قلق عادي</a:t>
                      </a:r>
                      <a:endParaRPr lang="en-US" dirty="0"/>
                    </a:p>
                  </a:txBody>
                  <a:tcPr/>
                </a:tc>
              </a:tr>
              <a:tr h="363887">
                <a:tc>
                  <a:txBody>
                    <a:bodyPr/>
                    <a:lstStyle/>
                    <a:p>
                      <a:pPr algn="r"/>
                      <a:r>
                        <a:rPr lang="ar-SA" dirty="0" smtClean="0"/>
                        <a:t>التركيز</a:t>
                      </a:r>
                      <a:r>
                        <a:rPr lang="ar-SA" baseline="0" dirty="0" smtClean="0"/>
                        <a:t> على اللاشعور</a:t>
                      </a:r>
                      <a:endParaRPr lang="en-US" dirty="0"/>
                    </a:p>
                  </a:txBody>
                  <a:tcPr/>
                </a:tc>
                <a:tc>
                  <a:txBody>
                    <a:bodyPr/>
                    <a:lstStyle/>
                    <a:p>
                      <a:pPr algn="r"/>
                      <a:r>
                        <a:rPr lang="ar-SA" dirty="0" smtClean="0"/>
                        <a:t>حل المشكلات على مستوى الوعي</a:t>
                      </a:r>
                      <a:endParaRPr lang="en-US" dirty="0"/>
                    </a:p>
                  </a:txBody>
                  <a:tcPr/>
                </a:tc>
              </a:tr>
              <a:tr h="363887">
                <a:tc>
                  <a:txBody>
                    <a:bodyPr/>
                    <a:lstStyle/>
                    <a:p>
                      <a:pPr algn="r"/>
                      <a:r>
                        <a:rPr lang="ar-SA" dirty="0" smtClean="0"/>
                        <a:t>المعالج مسئول أكثر عن إعادة تنظيم الشخصية</a:t>
                      </a:r>
                      <a:endParaRPr lang="en-US" dirty="0"/>
                    </a:p>
                  </a:txBody>
                  <a:tcPr/>
                </a:tc>
                <a:tc>
                  <a:txBody>
                    <a:bodyPr/>
                    <a:lstStyle/>
                    <a:p>
                      <a:pPr algn="r"/>
                      <a:r>
                        <a:rPr lang="ar-SA" dirty="0" smtClean="0"/>
                        <a:t>العميل يعيد تنظيم بناء شخصيته .</a:t>
                      </a:r>
                      <a:endParaRPr lang="en-US" dirty="0"/>
                    </a:p>
                  </a:txBody>
                  <a:tcPr/>
                </a:tc>
              </a:tr>
              <a:tr h="363887">
                <a:tc>
                  <a:txBody>
                    <a:bodyPr/>
                    <a:lstStyle/>
                    <a:p>
                      <a:pPr algn="r"/>
                      <a:r>
                        <a:rPr lang="ar-SA" dirty="0" smtClean="0"/>
                        <a:t>المعالج يقوم بدور أكبر في عملية</a:t>
                      </a:r>
                      <a:r>
                        <a:rPr lang="ar-SA" baseline="0" dirty="0" smtClean="0"/>
                        <a:t> العلاج</a:t>
                      </a:r>
                      <a:endParaRPr lang="en-US" dirty="0"/>
                    </a:p>
                  </a:txBody>
                  <a:tcPr/>
                </a:tc>
                <a:tc>
                  <a:txBody>
                    <a:bodyPr/>
                    <a:lstStyle/>
                    <a:p>
                      <a:pPr algn="r"/>
                      <a:r>
                        <a:rPr lang="ar-SA" dirty="0" smtClean="0"/>
                        <a:t>العميل مسئول في عمل الاختيارات ورسم الخطط واتخاذ</a:t>
                      </a:r>
                      <a:r>
                        <a:rPr lang="ar-SA" baseline="0" dirty="0" smtClean="0"/>
                        <a:t> القرار لنفسه وحل مشكلاته.</a:t>
                      </a:r>
                      <a:endParaRPr lang="en-US" dirty="0"/>
                    </a:p>
                  </a:txBody>
                  <a:tcPr/>
                </a:tc>
              </a:tr>
              <a:tr h="363887">
                <a:tc>
                  <a:txBody>
                    <a:bodyPr/>
                    <a:lstStyle/>
                    <a:p>
                      <a:pPr algn="r"/>
                      <a:r>
                        <a:rPr lang="ar-SA" dirty="0" smtClean="0"/>
                        <a:t>المعالج يعتمد على المعلومات الخاصة بالحالات الفردية</a:t>
                      </a:r>
                      <a:endParaRPr lang="en-US" dirty="0"/>
                    </a:p>
                  </a:txBody>
                  <a:tcPr/>
                </a:tc>
                <a:tc>
                  <a:txBody>
                    <a:bodyPr/>
                    <a:lstStyle/>
                    <a:p>
                      <a:pPr algn="r"/>
                      <a:r>
                        <a:rPr lang="ar-SA" dirty="0" smtClean="0"/>
                        <a:t>يستخدم المرشد نقاط القوة عند العميل في المواقف</a:t>
                      </a:r>
                      <a:r>
                        <a:rPr lang="ar-SA" baseline="0" dirty="0" smtClean="0"/>
                        <a:t> الشخصية والاجتماعية. </a:t>
                      </a:r>
                      <a:endParaRPr lang="en-US" dirty="0"/>
                    </a:p>
                  </a:txBody>
                  <a:tcPr/>
                </a:tc>
              </a:tr>
              <a:tr h="363887">
                <a:tc>
                  <a:txBody>
                    <a:bodyPr/>
                    <a:lstStyle/>
                    <a:p>
                      <a:pPr algn="r"/>
                      <a:r>
                        <a:rPr lang="ar-SA" dirty="0" smtClean="0"/>
                        <a:t>تدعمي بتركيز خاص</a:t>
                      </a:r>
                      <a:endParaRPr lang="en-US" dirty="0"/>
                    </a:p>
                  </a:txBody>
                  <a:tcPr/>
                </a:tc>
                <a:tc>
                  <a:txBody>
                    <a:bodyPr/>
                    <a:lstStyle/>
                    <a:p>
                      <a:pPr algn="r"/>
                      <a:r>
                        <a:rPr lang="ar-SA" dirty="0" smtClean="0"/>
                        <a:t>تدعيمي وتربوي</a:t>
                      </a:r>
                      <a:endParaRPr lang="en-US" dirty="0"/>
                    </a:p>
                  </a:txBody>
                  <a:tcPr/>
                </a:tc>
              </a:tr>
              <a:tr h="363887">
                <a:tc>
                  <a:txBody>
                    <a:bodyPr/>
                    <a:lstStyle/>
                    <a:p>
                      <a:pPr algn="r"/>
                      <a:r>
                        <a:rPr lang="ar-SA" dirty="0" smtClean="0"/>
                        <a:t>يستغرق وقتا أطول</a:t>
                      </a:r>
                      <a:endParaRPr lang="en-US" dirty="0"/>
                    </a:p>
                  </a:txBody>
                  <a:tcPr/>
                </a:tc>
                <a:tc>
                  <a:txBody>
                    <a:bodyPr/>
                    <a:lstStyle/>
                    <a:p>
                      <a:pPr algn="r"/>
                      <a:r>
                        <a:rPr lang="ar-SA" dirty="0" smtClean="0"/>
                        <a:t>قصير الامد عادة</a:t>
                      </a:r>
                      <a:endParaRPr lang="en-US" dirty="0"/>
                    </a:p>
                  </a:txBody>
                  <a:tcPr/>
                </a:tc>
              </a:tr>
              <a:tr h="363887">
                <a:tc>
                  <a:txBody>
                    <a:bodyPr/>
                    <a:lstStyle/>
                    <a:p>
                      <a:pPr algn="r"/>
                      <a:r>
                        <a:rPr lang="ar-SA" dirty="0" smtClean="0"/>
                        <a:t>تقدم خدماته في العيادات</a:t>
                      </a:r>
                      <a:r>
                        <a:rPr lang="ar-SA" baseline="0" dirty="0" smtClean="0"/>
                        <a:t> النفسية والمستشفيات النفسية والعيادات الخاصة.</a:t>
                      </a:r>
                      <a:endParaRPr lang="en-US" dirty="0"/>
                    </a:p>
                  </a:txBody>
                  <a:tcPr/>
                </a:tc>
                <a:tc>
                  <a:txBody>
                    <a:bodyPr/>
                    <a:lstStyle/>
                    <a:p>
                      <a:pPr algn="r"/>
                      <a:r>
                        <a:rPr lang="ar-SA" dirty="0" smtClean="0"/>
                        <a:t>يقدم خدماته في مراكز الإرشاد والمدارس والجامعات والمؤسسات الاجتماعية.</a:t>
                      </a:r>
                      <a:endParaRPr lang="en-US" dirty="0"/>
                    </a:p>
                  </a:txBody>
                  <a:tcPr/>
                </a:tc>
              </a:tr>
            </a:tbl>
          </a:graphicData>
        </a:graphic>
      </p:graphicFrame>
    </p:spTree>
  </p:cSld>
  <p:clrMapOvr>
    <a:masterClrMapping/>
  </p:clrMapOvr>
  <p:transition spd="slow">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solidFill>
                  <a:schemeClr val="bg1">
                    <a:lumMod val="50000"/>
                  </a:schemeClr>
                </a:solidFill>
              </a:rPr>
              <a:t>تابع-التوجيه والإرشاد النفسي والصحة النفسية والعلاج النفسي</a:t>
            </a:r>
            <a:endParaRPr lang="en-US" dirty="0"/>
          </a:p>
        </p:txBody>
      </p:sp>
      <p:sp>
        <p:nvSpPr>
          <p:cNvPr id="3" name="Content Placeholder 2"/>
          <p:cNvSpPr>
            <a:spLocks noGrp="1"/>
          </p:cNvSpPr>
          <p:nvPr>
            <p:ph sz="quarter" idx="1"/>
          </p:nvPr>
        </p:nvSpPr>
        <p:spPr/>
        <p:txBody>
          <a:bodyPr/>
          <a:lstStyle/>
          <a:p>
            <a:pPr algn="r">
              <a:buNone/>
            </a:pPr>
            <a:r>
              <a:rPr lang="ar-SA" dirty="0" smtClean="0"/>
              <a:t>العناصر </a:t>
            </a:r>
            <a:r>
              <a:rPr lang="ar-SA" dirty="0" smtClean="0"/>
              <a:t>المشتركة بين عمليتي الإرشاد النفسي والعلاج النفسي :</a:t>
            </a:r>
          </a:p>
          <a:p>
            <a:pPr algn="r">
              <a:buNone/>
            </a:pPr>
            <a:r>
              <a:rPr lang="ar-SA" u="sng" dirty="0" smtClean="0">
                <a:solidFill>
                  <a:srgbClr val="00B050"/>
                </a:solidFill>
              </a:rPr>
              <a:t>أولا: </a:t>
            </a:r>
            <a:r>
              <a:rPr lang="ar-SA" dirty="0" smtClean="0"/>
              <a:t>البداية </a:t>
            </a:r>
            <a:r>
              <a:rPr lang="ar-SA" dirty="0" smtClean="0">
                <a:solidFill>
                  <a:srgbClr val="FF0000"/>
                </a:solidFill>
              </a:rPr>
              <a:t>–</a:t>
            </a:r>
            <a:r>
              <a:rPr lang="ar-SA" dirty="0" smtClean="0"/>
              <a:t> </a:t>
            </a:r>
            <a:r>
              <a:rPr lang="ar-SA" u="sng" dirty="0" smtClean="0">
                <a:solidFill>
                  <a:srgbClr val="00B050"/>
                </a:solidFill>
              </a:rPr>
              <a:t>ثانيا: </a:t>
            </a:r>
            <a:r>
              <a:rPr lang="ar-SA" dirty="0" smtClean="0"/>
              <a:t>نمو الألفة </a:t>
            </a:r>
            <a:r>
              <a:rPr lang="ar-SA" dirty="0" smtClean="0">
                <a:solidFill>
                  <a:srgbClr val="FF0000"/>
                </a:solidFill>
              </a:rPr>
              <a:t>–</a:t>
            </a:r>
            <a:r>
              <a:rPr lang="ar-SA" dirty="0" smtClean="0"/>
              <a:t> </a:t>
            </a:r>
            <a:r>
              <a:rPr lang="ar-SA" u="sng" dirty="0" smtClean="0">
                <a:solidFill>
                  <a:srgbClr val="00B050"/>
                </a:solidFill>
              </a:rPr>
              <a:t>ثالثا: </a:t>
            </a:r>
            <a:r>
              <a:rPr lang="ar-SA" dirty="0" smtClean="0"/>
              <a:t>تحديد المشكلة </a:t>
            </a:r>
            <a:r>
              <a:rPr lang="ar-SA" dirty="0" smtClean="0">
                <a:solidFill>
                  <a:srgbClr val="FF0000"/>
                </a:solidFill>
              </a:rPr>
              <a:t>– </a:t>
            </a:r>
            <a:r>
              <a:rPr lang="ar-SA" u="sng" dirty="0" smtClean="0">
                <a:solidFill>
                  <a:srgbClr val="00B050"/>
                </a:solidFill>
              </a:rPr>
              <a:t>رابعا: </a:t>
            </a:r>
            <a:r>
              <a:rPr lang="ar-SA" dirty="0" smtClean="0"/>
              <a:t>تقييم البيئة</a:t>
            </a:r>
          </a:p>
          <a:p>
            <a:pPr algn="r">
              <a:buNone/>
            </a:pPr>
            <a:r>
              <a:rPr lang="ar-SA" dirty="0" smtClean="0"/>
              <a:t> </a:t>
            </a:r>
            <a:r>
              <a:rPr lang="ar-SA" dirty="0" smtClean="0">
                <a:solidFill>
                  <a:srgbClr val="FF0000"/>
                </a:solidFill>
              </a:rPr>
              <a:t>– </a:t>
            </a:r>
            <a:r>
              <a:rPr lang="ar-SA" u="sng" dirty="0" smtClean="0">
                <a:solidFill>
                  <a:srgbClr val="00B050"/>
                </a:solidFill>
              </a:rPr>
              <a:t>خامسا: </a:t>
            </a:r>
            <a:r>
              <a:rPr lang="ar-SA" dirty="0" smtClean="0"/>
              <a:t>حل المشكلة </a:t>
            </a:r>
            <a:r>
              <a:rPr lang="ar-SA" dirty="0" smtClean="0">
                <a:solidFill>
                  <a:srgbClr val="FF0000"/>
                </a:solidFill>
              </a:rPr>
              <a:t>–</a:t>
            </a:r>
            <a:r>
              <a:rPr lang="ar-SA" dirty="0" smtClean="0"/>
              <a:t> </a:t>
            </a:r>
            <a:r>
              <a:rPr lang="ar-SA" u="sng" dirty="0" smtClean="0">
                <a:solidFill>
                  <a:srgbClr val="00B050"/>
                </a:solidFill>
              </a:rPr>
              <a:t>سادسا: </a:t>
            </a:r>
            <a:r>
              <a:rPr lang="ar-SA" dirty="0" smtClean="0"/>
              <a:t>اتخاذ القرارات </a:t>
            </a:r>
            <a:r>
              <a:rPr lang="ar-SA" dirty="0" smtClean="0">
                <a:solidFill>
                  <a:srgbClr val="FF0000"/>
                </a:solidFill>
              </a:rPr>
              <a:t>–</a:t>
            </a:r>
            <a:r>
              <a:rPr lang="ar-SA" dirty="0" smtClean="0"/>
              <a:t> </a:t>
            </a:r>
            <a:r>
              <a:rPr lang="ar-SA" u="sng" dirty="0" smtClean="0">
                <a:solidFill>
                  <a:srgbClr val="00B050"/>
                </a:solidFill>
              </a:rPr>
              <a:t>سابعا: </a:t>
            </a:r>
            <a:r>
              <a:rPr lang="ar-SA" dirty="0" smtClean="0"/>
              <a:t>استراتيجيات إضافية </a:t>
            </a:r>
            <a:r>
              <a:rPr lang="ar-SA" dirty="0" smtClean="0">
                <a:solidFill>
                  <a:srgbClr val="FF0000"/>
                </a:solidFill>
              </a:rPr>
              <a:t>–</a:t>
            </a:r>
            <a:r>
              <a:rPr lang="ar-SA" dirty="0" smtClean="0"/>
              <a:t> </a:t>
            </a:r>
            <a:r>
              <a:rPr lang="ar-SA" u="sng" dirty="0" smtClean="0">
                <a:solidFill>
                  <a:srgbClr val="00B050"/>
                </a:solidFill>
              </a:rPr>
              <a:t>ثامنا: </a:t>
            </a:r>
            <a:r>
              <a:rPr lang="ar-SA" dirty="0" smtClean="0"/>
              <a:t>الإنهاء</a:t>
            </a:r>
            <a:endParaRPr lang="en-US" dirty="0"/>
          </a:p>
        </p:txBody>
      </p:sp>
    </p:spTree>
  </p:cSld>
  <p:clrMapOvr>
    <a:masterClrMapping/>
  </p:clrMapOvr>
  <p:transition spd="slow">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u="sng" dirty="0" smtClean="0">
                <a:solidFill>
                  <a:srgbClr val="0070C0"/>
                </a:solidFill>
              </a:rPr>
              <a:t>مناهج واستراتيجيات التوجيه والإرشاد النفسي</a:t>
            </a:r>
            <a:endParaRPr lang="en-US" b="1" u="sng" dirty="0">
              <a:solidFill>
                <a:srgbClr val="0070C0"/>
              </a:solidFill>
            </a:endParaRPr>
          </a:p>
        </p:txBody>
      </p:sp>
      <p:sp>
        <p:nvSpPr>
          <p:cNvPr id="3" name="Content Placeholder 2"/>
          <p:cNvSpPr>
            <a:spLocks noGrp="1"/>
          </p:cNvSpPr>
          <p:nvPr>
            <p:ph sz="quarter" idx="1"/>
          </p:nvPr>
        </p:nvSpPr>
        <p:spPr/>
        <p:txBody>
          <a:bodyPr/>
          <a:lstStyle/>
          <a:p>
            <a:pPr algn="r">
              <a:buNone/>
            </a:pPr>
            <a:r>
              <a:rPr lang="ar-SA" dirty="0" smtClean="0"/>
              <a:t>هناك ثلاثة مناهج واستراتيجيات لتحقيق أهداف التوجيه والإرشاد النفسي:</a:t>
            </a:r>
          </a:p>
          <a:p>
            <a:pPr algn="r">
              <a:buNone/>
            </a:pPr>
            <a:r>
              <a:rPr lang="ar-SA" dirty="0" smtClean="0">
                <a:solidFill>
                  <a:srgbClr val="FF0000"/>
                </a:solidFill>
              </a:rPr>
              <a:t>* المنهج التنموي: </a:t>
            </a:r>
            <a:r>
              <a:rPr lang="ar-SA" dirty="0" smtClean="0"/>
              <a:t>ويطلق عليه“ الاستراتيجية الإنشائية“ </a:t>
            </a:r>
          </a:p>
          <a:p>
            <a:pPr algn="r">
              <a:buNone/>
            </a:pPr>
            <a:r>
              <a:rPr lang="ar-SA" dirty="0" smtClean="0"/>
              <a:t>-</a:t>
            </a:r>
            <a:r>
              <a:rPr lang="ar-SA" dirty="0" smtClean="0">
                <a:solidFill>
                  <a:srgbClr val="0070C0"/>
                </a:solidFill>
              </a:rPr>
              <a:t> يتضمن </a:t>
            </a:r>
            <a:r>
              <a:rPr lang="ar-SA" dirty="0" smtClean="0"/>
              <a:t>الاجراءات التي تؤدي الى النمو السوي السليم لدى الأسوياء والعاديين، خلال مرحلة نموهم حتى يتحقق الوصول بهم الى أعلى مستوى ممكن من النضج والصحة النفسية.</a:t>
            </a:r>
          </a:p>
          <a:p>
            <a:pPr algn="r">
              <a:buNone/>
            </a:pPr>
            <a:r>
              <a:rPr lang="ar-SA" dirty="0" smtClean="0"/>
              <a:t>- </a:t>
            </a:r>
            <a:r>
              <a:rPr lang="ar-SA" dirty="0" smtClean="0">
                <a:solidFill>
                  <a:srgbClr val="0070C0"/>
                </a:solidFill>
              </a:rPr>
              <a:t>ويتحقق</a:t>
            </a:r>
            <a:r>
              <a:rPr lang="ar-SA" dirty="0" smtClean="0"/>
              <a:t> عن طريق معرفة وفهم وتقبل الذات ونمو مفهوم موجوب للذات وتحديد أهداف سليمة  للحياة، وتوجيهها التوجيه السليم نفسيا وتربويا ومهنيا، من خلال رعاية مظاهر نمو الشخصية جسميا وعقليا واجتماعيا وانفعاليا.</a:t>
            </a:r>
          </a:p>
          <a:p>
            <a:pPr algn="r">
              <a:buNone/>
            </a:pPr>
            <a:endParaRPr lang="ar-SA" dirty="0" smtClean="0"/>
          </a:p>
          <a:p>
            <a:pPr algn="r">
              <a:buNone/>
            </a:pPr>
            <a:endParaRPr lang="en-US" dirty="0"/>
          </a:p>
        </p:txBody>
      </p:sp>
    </p:spTree>
  </p:cSld>
  <p:clrMapOvr>
    <a:masterClrMapping/>
  </p:clrMapOvr>
  <p:transition spd="slow">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solidFill>
                  <a:schemeClr val="bg1">
                    <a:lumMod val="50000"/>
                  </a:schemeClr>
                </a:solidFill>
              </a:rPr>
              <a:t>تابع- مناهج واستراتيجيات التوجيه والإرشاد النفسي</a:t>
            </a:r>
            <a:endParaRPr lang="en-US" dirty="0">
              <a:solidFill>
                <a:schemeClr val="bg1">
                  <a:lumMod val="50000"/>
                </a:schemeClr>
              </a:solidFill>
            </a:endParaRPr>
          </a:p>
        </p:txBody>
      </p:sp>
      <p:sp>
        <p:nvSpPr>
          <p:cNvPr id="3" name="Content Placeholder 2"/>
          <p:cNvSpPr>
            <a:spLocks noGrp="1"/>
          </p:cNvSpPr>
          <p:nvPr>
            <p:ph sz="quarter" idx="1"/>
          </p:nvPr>
        </p:nvSpPr>
        <p:spPr/>
        <p:txBody>
          <a:bodyPr>
            <a:normAutofit lnSpcReduction="10000"/>
          </a:bodyPr>
          <a:lstStyle/>
          <a:p>
            <a:pPr algn="r">
              <a:buNone/>
            </a:pPr>
            <a:r>
              <a:rPr lang="ar-SA" dirty="0" smtClean="0"/>
              <a:t>* </a:t>
            </a:r>
            <a:r>
              <a:rPr lang="ar-SA" dirty="0" smtClean="0">
                <a:solidFill>
                  <a:srgbClr val="FF0000"/>
                </a:solidFill>
              </a:rPr>
              <a:t>المنهج الوقائي:  </a:t>
            </a:r>
            <a:r>
              <a:rPr lang="ar-SA" dirty="0" smtClean="0"/>
              <a:t>يطلق عليه ”التحصين النفسي“ ضد المشكلات والاضطرابات والامراض النفسية.</a:t>
            </a:r>
          </a:p>
          <a:p>
            <a:pPr algn="r">
              <a:buNone/>
            </a:pPr>
            <a:r>
              <a:rPr lang="ar-SA" dirty="0" smtClean="0"/>
              <a:t>- يهتم بالأسوياء والاصحاء قبل اهتمامه بالمرضى ليقيهم ضد حدوث المشكلات والاضطرابات والامراض النفسية.</a:t>
            </a:r>
          </a:p>
          <a:p>
            <a:pPr algn="r">
              <a:buNone/>
            </a:pPr>
            <a:r>
              <a:rPr lang="ar-SA" b="1" dirty="0" smtClean="0">
                <a:solidFill>
                  <a:srgbClr val="00B050"/>
                </a:solidFill>
              </a:rPr>
              <a:t>- للمنهج الوقائي ثلاثة مستويات </a:t>
            </a:r>
            <a:r>
              <a:rPr lang="ar-SA" dirty="0" smtClean="0"/>
              <a:t>:</a:t>
            </a:r>
          </a:p>
          <a:p>
            <a:pPr algn="r">
              <a:buNone/>
            </a:pPr>
            <a:r>
              <a:rPr lang="ar-SA" dirty="0" smtClean="0">
                <a:solidFill>
                  <a:srgbClr val="0070C0"/>
                </a:solidFill>
              </a:rPr>
              <a:t>* الوقاية الأولية: </a:t>
            </a:r>
            <a:r>
              <a:rPr lang="ar-SA" dirty="0" smtClean="0"/>
              <a:t>تتضمن محاولة منع حدوث المشكلة ، بإزالة الاسباب.</a:t>
            </a:r>
          </a:p>
          <a:p>
            <a:pPr algn="r">
              <a:buNone/>
            </a:pPr>
            <a:r>
              <a:rPr lang="ar-SA" dirty="0" smtClean="0">
                <a:solidFill>
                  <a:srgbClr val="0070C0"/>
                </a:solidFill>
              </a:rPr>
              <a:t>* الوقاية الثانوية: </a:t>
            </a:r>
            <a:r>
              <a:rPr lang="ar-SA" dirty="0" smtClean="0"/>
              <a:t>تتضمن محاولة الكشف المبكر وتشخيص الاضطراب في مرحلته الأولى للسيطرة عليه ومنع تفاقمه.</a:t>
            </a:r>
          </a:p>
          <a:p>
            <a:pPr algn="r">
              <a:buNone/>
            </a:pPr>
            <a:r>
              <a:rPr lang="ar-SA" dirty="0" smtClean="0"/>
              <a:t>*</a:t>
            </a:r>
            <a:r>
              <a:rPr lang="ar-SA" dirty="0" smtClean="0">
                <a:solidFill>
                  <a:srgbClr val="0070C0"/>
                </a:solidFill>
              </a:rPr>
              <a:t> الوقاية من الدرجة الثالثة: </a:t>
            </a:r>
            <a:r>
              <a:rPr lang="ar-SA" dirty="0" smtClean="0"/>
              <a:t>تتضمن محاولة التقليل من أثر إعاقة الاضطراب أو منع إزمان المرض.</a:t>
            </a:r>
            <a:endParaRPr lang="en-US" dirty="0"/>
          </a:p>
        </p:txBody>
      </p:sp>
    </p:spTree>
  </p:cSld>
  <p:clrMapOvr>
    <a:masterClrMapping/>
  </p:clrMapOvr>
  <p:transition spd="slow">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solidFill>
                  <a:schemeClr val="bg1">
                    <a:lumMod val="50000"/>
                  </a:schemeClr>
                </a:solidFill>
              </a:rPr>
              <a:t>تابع- مناهج واستراتيجيات التوجيه والإرشاد النفسي</a:t>
            </a:r>
            <a:endParaRPr lang="en-US" dirty="0"/>
          </a:p>
        </p:txBody>
      </p:sp>
      <p:sp>
        <p:nvSpPr>
          <p:cNvPr id="3" name="Content Placeholder 2"/>
          <p:cNvSpPr>
            <a:spLocks noGrp="1"/>
          </p:cNvSpPr>
          <p:nvPr>
            <p:ph sz="quarter" idx="1"/>
          </p:nvPr>
        </p:nvSpPr>
        <p:spPr/>
        <p:txBody>
          <a:bodyPr/>
          <a:lstStyle/>
          <a:p>
            <a:pPr algn="r">
              <a:buNone/>
            </a:pPr>
            <a:r>
              <a:rPr lang="ar-SA" dirty="0" smtClean="0">
                <a:solidFill>
                  <a:srgbClr val="FF0000"/>
                </a:solidFill>
              </a:rPr>
              <a:t>المنهج العلاجي: </a:t>
            </a:r>
            <a:r>
              <a:rPr lang="ar-SA" dirty="0" smtClean="0"/>
              <a:t>يمر الفرد بفترات حرجة ومشكلات يحتاج فيها الى مساعدة لتخفيض مستوى القلق ورفع مستوى الامل.</a:t>
            </a:r>
          </a:p>
          <a:p>
            <a:pPr algn="r">
              <a:buNone/>
            </a:pPr>
            <a:r>
              <a:rPr lang="ar-SA" dirty="0" smtClean="0"/>
              <a:t>- </a:t>
            </a:r>
            <a:r>
              <a:rPr lang="ar-SA" dirty="0" smtClean="0">
                <a:solidFill>
                  <a:srgbClr val="0070C0"/>
                </a:solidFill>
              </a:rPr>
              <a:t>يتضمن المنهج العلاجي </a:t>
            </a:r>
            <a:r>
              <a:rPr lang="ar-SA" dirty="0" smtClean="0"/>
              <a:t>علاج المشكلات والاضطرابات والامراض النفسية حتى العودة الى حالة التوافق والصحة النفسية.</a:t>
            </a:r>
          </a:p>
          <a:p>
            <a:pPr algn="r">
              <a:buNone/>
            </a:pPr>
            <a:r>
              <a:rPr lang="ar-SA" dirty="0" smtClean="0"/>
              <a:t>- </a:t>
            </a:r>
            <a:r>
              <a:rPr lang="ar-SA" dirty="0" smtClean="0">
                <a:solidFill>
                  <a:srgbClr val="0070C0"/>
                </a:solidFill>
              </a:rPr>
              <a:t>ويهتم</a:t>
            </a:r>
            <a:r>
              <a:rPr lang="ar-SA" dirty="0" smtClean="0"/>
              <a:t> بنظريات الاضطراب والمرض النفسي وأسبابه وتشخيصه وطرق علاجه، وتوفير المرشدين والمعالجين والمراكز والمستشفيات النفسية.</a:t>
            </a:r>
          </a:p>
          <a:p>
            <a:pPr algn="r">
              <a:buNone/>
            </a:pPr>
            <a:r>
              <a:rPr lang="ar-SA" dirty="0" smtClean="0"/>
              <a:t>- </a:t>
            </a:r>
            <a:r>
              <a:rPr lang="ar-SA" dirty="0" smtClean="0">
                <a:solidFill>
                  <a:srgbClr val="0070C0"/>
                </a:solidFill>
              </a:rPr>
              <a:t>يحتاج المنهج العلاجي </a:t>
            </a:r>
            <a:r>
              <a:rPr lang="ar-SA" dirty="0" smtClean="0"/>
              <a:t>الى تخصص أدق في الارشاد العلاجي مقارنة بالمنهجين التنموي والوقائي، وهو اكثر المناهج تكلفة في الوقت والجهد والمال.</a:t>
            </a:r>
            <a:endParaRPr lang="en-US" dirty="0"/>
          </a:p>
        </p:txBody>
      </p:sp>
    </p:spTree>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04664"/>
            <a:ext cx="8229600" cy="5721499"/>
          </a:xfrm>
        </p:spPr>
        <p:txBody>
          <a:bodyPr/>
          <a:lstStyle/>
          <a:p>
            <a:endParaRPr lang="ar-SA" dirty="0" smtClean="0"/>
          </a:p>
          <a:p>
            <a:pPr algn="just"/>
            <a:r>
              <a:rPr lang="ar-SA" dirty="0" smtClean="0">
                <a:solidFill>
                  <a:schemeClr val="bg1"/>
                </a:solidFill>
                <a:latin typeface="Times New Roman" pitchFamily="18" charset="0"/>
                <a:cs typeface="Times New Roman" pitchFamily="18" charset="0"/>
              </a:rPr>
              <a:t>بناء على ما تقدم من وجهات نظر وتعريفات حول التوجيه إلى أن التوجيه هو عملية بناءة تهدف إلى مساعدة التلاميذ والطلاب على فهم أنفسهم فهماً صحيحاً، بحيث يمكنهم ذلك الفهم من رسم الخطط المستقبلية التي تساعدهم في اختيار نوع الدراسة المناسبة لهم والاستمرار والنجاح فيها، وحل المشكلات التي تعوق توافقهم مع أنفسهم ومع الآخرين من أجل تحقيق أهدافهم التي يسعون إليها.</a:t>
            </a:r>
          </a:p>
          <a:p>
            <a:pPr algn="just"/>
            <a:endParaRPr lang="ar-SA" dirty="0">
              <a:solidFill>
                <a:schemeClr val="bg1"/>
              </a:solidFill>
              <a:latin typeface="Times New Roman" pitchFamily="18" charset="0"/>
              <a:cs typeface="Times New Roman" pitchFamily="18" charset="0"/>
            </a:endParaRPr>
          </a:p>
          <a:p>
            <a:pPr algn="just"/>
            <a:r>
              <a:rPr lang="ar-SA" dirty="0" smtClean="0">
                <a:solidFill>
                  <a:schemeClr val="bg1"/>
                </a:solidFill>
                <a:latin typeface="Times New Roman" pitchFamily="18" charset="0"/>
                <a:cs typeface="Times New Roman" pitchFamily="18" charset="0"/>
              </a:rPr>
              <a:t>أما الإرشاد النفسي فهو أحد التخصصات في مجال علم النفس يساعد ممارسوه الناس على تحسين مستوى سعادتهم، وإزالة تعاستهم, وحل أزماتهم ، ويعزز قدراتهم في حل مشكلاتهم ، ومساعدتهم في اتخاذ القرارات المناسبة ، مستخدمين في ذلك الطرائق العلمية في زيادة كفاءاتهم في حل المشكلات الشخصية والنفسية، والاجتماعية، والبيئية ...الخ.</a:t>
            </a:r>
            <a:endParaRPr lang="ar-SA" dirty="0">
              <a:solidFill>
                <a:schemeClr val="bg1"/>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3335799543"/>
      </p:ext>
    </p:extLst>
  </p:cSld>
  <p:clrMapOvr>
    <a:masterClrMapping/>
  </p:clrMapOvr>
  <mc:AlternateContent xmlns:mc="http://schemas.openxmlformats.org/markup-compatibility/2006">
    <mc:Choice xmlns="" xmlns:p14="http://schemas.microsoft.com/office/powerpoint/2010/main" Requires="p14">
      <p:transition spd="slow" p14:dur="1600">
        <p14:conveyor dir="l"/>
      </p:transition>
    </mc:Choice>
    <mc:Fallback>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11560" y="1268760"/>
            <a:ext cx="7543800" cy="2593975"/>
          </a:xfrm>
        </p:spPr>
        <p:txBody>
          <a:bodyPr>
            <a:normAutofit fontScale="90000"/>
          </a:bodyPr>
          <a:lstStyle/>
          <a:p>
            <a:pPr algn="ctr"/>
            <a:r>
              <a:rPr lang="ar-SA" sz="6000" dirty="0" smtClean="0"/>
              <a:t>أسس التوجيه والإرشاد النفسي </a:t>
            </a:r>
            <a:br>
              <a:rPr lang="ar-SA" sz="6000" dirty="0" smtClean="0"/>
            </a:br>
            <a:r>
              <a:rPr lang="ar-SA" sz="6000" dirty="0" smtClean="0"/>
              <a:t/>
            </a:r>
            <a:br>
              <a:rPr lang="ar-SA" sz="6000" dirty="0" smtClean="0"/>
            </a:br>
            <a:r>
              <a:rPr lang="ar-SA" sz="6000" dirty="0" smtClean="0"/>
              <a:t>الفصل الثاني </a:t>
            </a:r>
            <a:endParaRPr lang="ar-SA" sz="6000" dirty="0"/>
          </a:p>
        </p:txBody>
      </p:sp>
    </p:spTree>
    <p:extLst>
      <p:ext uri="{BB962C8B-B14F-4D97-AF65-F5344CB8AC3E}">
        <p14:creationId xmlns="" xmlns:p14="http://schemas.microsoft.com/office/powerpoint/2010/main" val="4108698766"/>
      </p:ext>
    </p:extLst>
  </p:cSld>
  <p:clrMapOvr>
    <a:masterClrMapping/>
  </p:clrMapOvr>
  <mc:AlternateContent xmlns:mc="http://schemas.openxmlformats.org/markup-compatibility/2006">
    <mc:Choice xmlns=""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أولا: الأسس العامة: </a:t>
            </a:r>
            <a:endParaRPr lang="ar-SA" dirty="0"/>
          </a:p>
        </p:txBody>
      </p:sp>
      <p:sp>
        <p:nvSpPr>
          <p:cNvPr id="3" name="عنصر نائب للمحتوى 2"/>
          <p:cNvSpPr>
            <a:spLocks noGrp="1"/>
          </p:cNvSpPr>
          <p:nvPr>
            <p:ph idx="1"/>
          </p:nvPr>
        </p:nvSpPr>
        <p:spPr/>
        <p:txBody>
          <a:bodyPr/>
          <a:lstStyle/>
          <a:p>
            <a:pPr marL="114300" indent="0">
              <a:buNone/>
            </a:pPr>
            <a:r>
              <a:rPr lang="ar-SA" dirty="0" smtClean="0">
                <a:solidFill>
                  <a:schemeClr val="accent1"/>
                </a:solidFill>
              </a:rPr>
              <a:t>1-</a:t>
            </a:r>
            <a:r>
              <a:rPr lang="ar-SA" dirty="0" smtClean="0"/>
              <a:t> الثبات النسبي للسلوك الإنساني.</a:t>
            </a:r>
          </a:p>
          <a:p>
            <a:pPr marL="114300" indent="0">
              <a:buNone/>
            </a:pPr>
            <a:r>
              <a:rPr lang="ar-SA" dirty="0" smtClean="0">
                <a:solidFill>
                  <a:schemeClr val="accent1"/>
                </a:solidFill>
              </a:rPr>
              <a:t>2-</a:t>
            </a:r>
            <a:r>
              <a:rPr lang="ar-SA" dirty="0" smtClean="0"/>
              <a:t> مرونة السلوك الإنساني.</a:t>
            </a:r>
          </a:p>
          <a:p>
            <a:pPr marL="114300" indent="0">
              <a:buNone/>
            </a:pPr>
            <a:r>
              <a:rPr lang="ar-SA" dirty="0" smtClean="0">
                <a:solidFill>
                  <a:schemeClr val="accent1"/>
                </a:solidFill>
              </a:rPr>
              <a:t>3-</a:t>
            </a:r>
            <a:r>
              <a:rPr lang="ar-SA" dirty="0" smtClean="0"/>
              <a:t> السلوك الإنساني فردي – جماعي.</a:t>
            </a:r>
          </a:p>
          <a:p>
            <a:pPr marL="114300" indent="0">
              <a:buNone/>
            </a:pPr>
            <a:r>
              <a:rPr lang="ar-SA" dirty="0" smtClean="0">
                <a:solidFill>
                  <a:schemeClr val="accent1"/>
                </a:solidFill>
              </a:rPr>
              <a:t>4-</a:t>
            </a:r>
            <a:r>
              <a:rPr lang="ar-SA" dirty="0" smtClean="0"/>
              <a:t> استعداد الإنسان للتوجيه والإرشاد.</a:t>
            </a:r>
          </a:p>
          <a:p>
            <a:pPr marL="114300" indent="0">
              <a:buNone/>
            </a:pPr>
            <a:r>
              <a:rPr lang="ar-SA" dirty="0" smtClean="0">
                <a:solidFill>
                  <a:schemeClr val="accent1"/>
                </a:solidFill>
              </a:rPr>
              <a:t>5-</a:t>
            </a:r>
            <a:r>
              <a:rPr lang="ar-SA" dirty="0" smtClean="0"/>
              <a:t> حق الفرد في الاستفادة من التوجيه والإرشاد.</a:t>
            </a:r>
          </a:p>
          <a:p>
            <a:pPr marL="114300" indent="0">
              <a:buNone/>
            </a:pPr>
            <a:r>
              <a:rPr lang="ar-SA" dirty="0" smtClean="0">
                <a:solidFill>
                  <a:schemeClr val="accent1"/>
                </a:solidFill>
              </a:rPr>
              <a:t>6-</a:t>
            </a:r>
            <a:r>
              <a:rPr lang="ar-SA" dirty="0" smtClean="0"/>
              <a:t> حق الفرد في تقرير مصيره بنفسه.</a:t>
            </a:r>
          </a:p>
          <a:p>
            <a:pPr marL="114300" indent="0">
              <a:buNone/>
            </a:pPr>
            <a:r>
              <a:rPr lang="ar-SA" dirty="0" smtClean="0">
                <a:solidFill>
                  <a:schemeClr val="accent1"/>
                </a:solidFill>
              </a:rPr>
              <a:t>7-</a:t>
            </a:r>
            <a:r>
              <a:rPr lang="ar-SA" dirty="0" smtClean="0"/>
              <a:t> تقبل المسترشد. </a:t>
            </a:r>
          </a:p>
          <a:p>
            <a:pPr marL="114300" indent="0">
              <a:buNone/>
            </a:pPr>
            <a:r>
              <a:rPr lang="ar-SA" dirty="0" smtClean="0">
                <a:solidFill>
                  <a:schemeClr val="accent1"/>
                </a:solidFill>
              </a:rPr>
              <a:t>8-</a:t>
            </a:r>
            <a:r>
              <a:rPr lang="ar-SA" dirty="0" smtClean="0"/>
              <a:t> استمرار عملية الإرشاد.</a:t>
            </a:r>
          </a:p>
          <a:p>
            <a:pPr marL="114300" indent="0">
              <a:buNone/>
            </a:pPr>
            <a:endParaRPr lang="ar-SA" dirty="0"/>
          </a:p>
        </p:txBody>
      </p:sp>
    </p:spTree>
    <p:extLst>
      <p:ext uri="{BB962C8B-B14F-4D97-AF65-F5344CB8AC3E}">
        <p14:creationId xmlns="" xmlns:p14="http://schemas.microsoft.com/office/powerpoint/2010/main" val="3437830997"/>
      </p:ext>
    </p:extLst>
  </p:cSld>
  <p:clrMapOvr>
    <a:masterClrMapping/>
  </p:clrMapOvr>
  <mc:AlternateContent xmlns:mc="http://schemas.openxmlformats.org/markup-compatibility/2006">
    <mc:Choice xmlns=""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sz="3600" dirty="0" smtClean="0"/>
              <a:t>ثانياً: الأسس النفسية والتربوية </a:t>
            </a:r>
            <a:endParaRPr lang="ar-SA" sz="3600" dirty="0"/>
          </a:p>
        </p:txBody>
      </p:sp>
      <p:sp>
        <p:nvSpPr>
          <p:cNvPr id="3" name="عنصر نائب للمحتوى 2"/>
          <p:cNvSpPr>
            <a:spLocks noGrp="1"/>
          </p:cNvSpPr>
          <p:nvPr>
            <p:ph idx="1"/>
          </p:nvPr>
        </p:nvSpPr>
        <p:spPr>
          <a:xfrm>
            <a:off x="457200" y="1340768"/>
            <a:ext cx="7620000" cy="5060032"/>
          </a:xfrm>
        </p:spPr>
        <p:txBody>
          <a:bodyPr/>
          <a:lstStyle/>
          <a:p>
            <a:pPr marL="114300" indent="0" algn="just">
              <a:buNone/>
            </a:pPr>
            <a:r>
              <a:rPr lang="ar-SA" sz="2400" dirty="0" smtClean="0">
                <a:solidFill>
                  <a:schemeClr val="accent1"/>
                </a:solidFill>
              </a:rPr>
              <a:t>1-</a:t>
            </a:r>
            <a:r>
              <a:rPr lang="ar-SA" sz="2400" dirty="0" smtClean="0"/>
              <a:t>  الفروق الفردية.</a:t>
            </a:r>
          </a:p>
          <a:p>
            <a:pPr marL="114300" indent="0" algn="just">
              <a:buNone/>
            </a:pPr>
            <a:r>
              <a:rPr lang="ar-SA" sz="2400" dirty="0" smtClean="0">
                <a:solidFill>
                  <a:schemeClr val="accent1"/>
                </a:solidFill>
              </a:rPr>
              <a:t>2-  </a:t>
            </a:r>
            <a:r>
              <a:rPr lang="ar-SA" sz="2400" dirty="0" smtClean="0"/>
              <a:t>الفروق بين الجنسين.</a:t>
            </a:r>
          </a:p>
          <a:p>
            <a:pPr marL="114300" indent="0" algn="just">
              <a:buNone/>
            </a:pPr>
            <a:endParaRPr lang="ar-SA" sz="2400" dirty="0"/>
          </a:p>
        </p:txBody>
      </p:sp>
    </p:spTree>
    <p:extLst>
      <p:ext uri="{BB962C8B-B14F-4D97-AF65-F5344CB8AC3E}">
        <p14:creationId xmlns="" xmlns:p14="http://schemas.microsoft.com/office/powerpoint/2010/main" val="2536468556"/>
      </p:ext>
    </p:extLst>
  </p:cSld>
  <p:clrMapOvr>
    <a:masterClrMapping/>
  </p:clrMapOvr>
  <mc:AlternateContent xmlns:mc="http://schemas.openxmlformats.org/markup-compatibility/2006">
    <mc:Choice xmlns=""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r">
              <a:buNone/>
            </a:pPr>
            <a:r>
              <a:rPr lang="ar-SA" dirty="0" smtClean="0">
                <a:solidFill>
                  <a:srgbClr val="00B050"/>
                </a:solidFill>
              </a:rPr>
              <a:t>* مطالب النمو:</a:t>
            </a:r>
          </a:p>
          <a:p>
            <a:pPr algn="r">
              <a:buNone/>
            </a:pPr>
            <a:r>
              <a:rPr lang="ar-SA" dirty="0" smtClean="0">
                <a:solidFill>
                  <a:srgbClr val="00B050"/>
                </a:solidFill>
              </a:rPr>
              <a:t>-</a:t>
            </a:r>
            <a:r>
              <a:rPr lang="ar-SA" dirty="0" smtClean="0"/>
              <a:t> توضح مطالب النمو المستويات الضرورية التي تحددها كل خطوات نمو الفرد، وتبين مدى تحقيق الفرد لذاته وإشباعه لحاجاته وفقا لمستوى نضجه وتطور  خبراته التي تتناسب مع مرحلة النمو.</a:t>
            </a:r>
          </a:p>
          <a:p>
            <a:pPr algn="r">
              <a:buNone/>
            </a:pPr>
            <a:r>
              <a:rPr lang="ar-SA" dirty="0" smtClean="0">
                <a:solidFill>
                  <a:srgbClr val="00B050"/>
                </a:solidFill>
              </a:rPr>
              <a:t>-</a:t>
            </a:r>
            <a:r>
              <a:rPr lang="ar-SA" dirty="0" smtClean="0"/>
              <a:t> ويؤدي تحقيق مطالب النمو الى سعادة أو شقاء الفرد، وسهولة وصعوبة تحقيق مطالب النمو الاخرى في نفس المرحلة وفي المراحل التالية.</a:t>
            </a:r>
          </a:p>
          <a:p>
            <a:pPr algn="r">
              <a:buNone/>
            </a:pPr>
            <a:r>
              <a:rPr lang="ar-SA" dirty="0" smtClean="0">
                <a:solidFill>
                  <a:srgbClr val="00B050"/>
                </a:solidFill>
              </a:rPr>
              <a:t>-</a:t>
            </a:r>
            <a:r>
              <a:rPr lang="ar-SA" dirty="0" smtClean="0"/>
              <a:t> ويحتاج تحقيق مطالب النمو الى تعلم واتخاذ قرارات، وهذا واجب في عملية الإرشاد النفسي وفي العملية التربوية بشكل عام.</a:t>
            </a:r>
          </a:p>
          <a:p>
            <a:pPr algn="r">
              <a:buNone/>
            </a:pPr>
            <a:r>
              <a:rPr lang="ar-SA" dirty="0" smtClean="0">
                <a:solidFill>
                  <a:srgbClr val="00B050"/>
                </a:solidFill>
              </a:rPr>
              <a:t>-</a:t>
            </a:r>
            <a:r>
              <a:rPr lang="ar-SA" dirty="0" smtClean="0"/>
              <a:t> ونجد ان هناك ترابط مطالب النمو،اي تكاملا افقيا ورأسيا في السلوك، ان تحقيق مطلب من مطالب النمو تحقيقا سويا يميل الى تحقيق باقي المطالب في المرحلة بدرجة جيدة، وكذلك الاستمرار في تحقيق مطالب النمو في المراحل التالية بنجاح. </a:t>
            </a:r>
            <a:endParaRPr lang="en-US" dirty="0"/>
          </a:p>
        </p:txBody>
      </p:sp>
      <p:sp>
        <p:nvSpPr>
          <p:cNvPr id="3" name="Title 2"/>
          <p:cNvSpPr>
            <a:spLocks noGrp="1"/>
          </p:cNvSpPr>
          <p:nvPr>
            <p:ph type="title"/>
          </p:nvPr>
        </p:nvSpPr>
        <p:spPr/>
        <p:txBody>
          <a:bodyPr/>
          <a:lstStyle/>
          <a:p>
            <a:pPr algn="ctr"/>
            <a:r>
              <a:rPr lang="ar-SA" dirty="0" smtClean="0"/>
              <a:t>تابع- الأسس النفسية والتربوية</a:t>
            </a:r>
            <a:endParaRPr lang="en-US" dirty="0"/>
          </a:p>
        </p:txBody>
      </p:sp>
    </p:spTree>
  </p:cSld>
  <p:clrMapOvr>
    <a:masterClrMapping/>
  </p:clrMapOvr>
  <p:transition spd="slow">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r">
              <a:buNone/>
            </a:pPr>
            <a:r>
              <a:rPr lang="ar-SA" dirty="0" smtClean="0">
                <a:solidFill>
                  <a:srgbClr val="0070C0"/>
                </a:solidFill>
              </a:rPr>
              <a:t>- أهم مطالب النمو خلال مراحل النمو المتتابعة</a:t>
            </a:r>
            <a:r>
              <a:rPr lang="ar-SA" dirty="0" smtClean="0"/>
              <a:t>:</a:t>
            </a:r>
          </a:p>
          <a:p>
            <a:pPr algn="r">
              <a:buNone/>
            </a:pPr>
            <a:r>
              <a:rPr lang="ar-SA" dirty="0" smtClean="0">
                <a:solidFill>
                  <a:srgbClr val="C00000"/>
                </a:solidFill>
              </a:rPr>
              <a:t>في مرحلة الطفولة: </a:t>
            </a:r>
            <a:r>
              <a:rPr lang="ar-SA" dirty="0" smtClean="0"/>
              <a:t>المحافظة على الحياة، تعلم المشي، والأكل،و الكلام ، وتعلم ضبط الإخراج، تعلم قواعد السلامة، والتفاعل الاجتماعي، تكوين الضمير،تعلم التمييز بين الصواب والخطأ،ونمو المفهوم الايجابي للذات.</a:t>
            </a:r>
          </a:p>
          <a:p>
            <a:pPr algn="r">
              <a:buNone/>
            </a:pPr>
            <a:r>
              <a:rPr lang="ar-SA" dirty="0" smtClean="0">
                <a:solidFill>
                  <a:srgbClr val="C00000"/>
                </a:solidFill>
              </a:rPr>
              <a:t>في مرحلة المراهقة: </a:t>
            </a:r>
            <a:r>
              <a:rPr lang="ar-SA" dirty="0" smtClean="0"/>
              <a:t>نمو مفهوم سوي للجسم وتقبل الجسم، تقبل الدور الجنسي في الحياة، نموالثقة في الذات،تقبل المسئولية الاجتماعية، اختيار مهنة والاستعداد لها،معرفة السلوك الاجتماعي المعياري المقبول،إعادة تنظيم الذات ونمو ضبط الذات، وبلوغ الاستقلال الانفعالي عن الكبار.</a:t>
            </a:r>
          </a:p>
          <a:p>
            <a:pPr algn="r">
              <a:buNone/>
            </a:pPr>
            <a:r>
              <a:rPr lang="ar-SA" dirty="0" smtClean="0">
                <a:solidFill>
                  <a:srgbClr val="C00000"/>
                </a:solidFill>
              </a:rPr>
              <a:t>في مرحلة الرشد: </a:t>
            </a:r>
            <a:r>
              <a:rPr lang="ar-SA" dirty="0" smtClean="0"/>
              <a:t>تقبل التغيرات الجسمية التي تحدث، توسيع الخبرات العقلية المعرفية، اختيار الزوج، تكوين الاسرة والتوافق الاسري، ممارسة المهنة والتوافق المهني، تكوين وتنمية الهوايات المناسبه لهذه المرحلة.   </a:t>
            </a:r>
            <a:endParaRPr lang="en-US" dirty="0"/>
          </a:p>
        </p:txBody>
      </p:sp>
      <p:sp>
        <p:nvSpPr>
          <p:cNvPr id="3" name="Title 2"/>
          <p:cNvSpPr>
            <a:spLocks noGrp="1"/>
          </p:cNvSpPr>
          <p:nvPr>
            <p:ph type="title"/>
          </p:nvPr>
        </p:nvSpPr>
        <p:spPr/>
        <p:txBody>
          <a:bodyPr/>
          <a:lstStyle/>
          <a:p>
            <a:pPr algn="ctr"/>
            <a:r>
              <a:rPr lang="ar-SA" dirty="0" smtClean="0"/>
              <a:t>تابع – مطالب النمو</a:t>
            </a:r>
            <a:endParaRPr lang="en-US" dirty="0"/>
          </a:p>
        </p:txBody>
      </p:sp>
    </p:spTree>
  </p:cSld>
  <p:clrMapOvr>
    <a:masterClrMapping/>
  </p:clrMapOvr>
  <p:transition spd="slow">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r">
              <a:buNone/>
            </a:pPr>
            <a:r>
              <a:rPr lang="ar-SA" dirty="0" smtClean="0">
                <a:solidFill>
                  <a:srgbClr val="C00000"/>
                </a:solidFill>
              </a:rPr>
              <a:t>في مرحلة الشيخوخة: </a:t>
            </a:r>
            <a:r>
              <a:rPr lang="ar-SA" dirty="0" smtClean="0"/>
              <a:t>التوافق بالنسبة للضعف الجسمي والمتاعب الصحية، الاستعداد لتقبل المساعدة من الاخرين، التوافق لموت الزوج او الاصدقاء، الوفاء بالالتزامات الاجتماعية قدر الامكان، تقبل التغير الاجتماعي المستمر والتوافق مع الاجيال التالية.</a:t>
            </a:r>
          </a:p>
          <a:p>
            <a:pPr algn="ctr">
              <a:buNone/>
            </a:pPr>
            <a:r>
              <a:rPr lang="ar-SA" dirty="0" smtClean="0">
                <a:solidFill>
                  <a:srgbClr val="C00000"/>
                </a:solidFill>
              </a:rPr>
              <a:t>مطالب النمو العامة في كل المراحل</a:t>
            </a:r>
            <a:r>
              <a:rPr lang="ar-SA" dirty="0" smtClean="0"/>
              <a:t>:</a:t>
            </a:r>
          </a:p>
          <a:p>
            <a:pPr algn="r">
              <a:buNone/>
            </a:pPr>
            <a:r>
              <a:rPr lang="ar-SA" dirty="0" smtClean="0"/>
              <a:t>نمو واستغلال الإمكانات الجسمية الى اقصى حد، تكوين عادات سليمة في الغذاء والنوم والوقاية الصحية، تحصيل اكبر قدر من المعرفة والثقافة العامة، النمو الاجتماعي المتوافق الى اقصى حد، الاتصال والتفاعل السليم في حدود البيئة، تنمية المهارات الاجتماعية، تحقيق النمو الأخلاقي والديني والنمو الانفعالي، اشباع الحاجات الساسية كالأمن والانتماء والمكانة والتقدير والحب والمحبة والتوافق والمعرفة وتنمية القدرات والنجاح والدفاع عن النفس والضبط والحرية.</a:t>
            </a:r>
            <a:endParaRPr lang="en-US" dirty="0"/>
          </a:p>
        </p:txBody>
      </p:sp>
      <p:sp>
        <p:nvSpPr>
          <p:cNvPr id="3" name="Title 2"/>
          <p:cNvSpPr>
            <a:spLocks noGrp="1"/>
          </p:cNvSpPr>
          <p:nvPr>
            <p:ph type="title"/>
          </p:nvPr>
        </p:nvSpPr>
        <p:spPr/>
        <p:txBody>
          <a:bodyPr/>
          <a:lstStyle/>
          <a:p>
            <a:pPr algn="ctr"/>
            <a:r>
              <a:rPr lang="ar-SA" dirty="0" smtClean="0"/>
              <a:t>تابع – مطالب النمو</a:t>
            </a:r>
            <a:endParaRPr lang="en-US" dirty="0"/>
          </a:p>
        </p:txBody>
      </p:sp>
    </p:spTree>
  </p:cSld>
  <p:clrMapOvr>
    <a:masterClrMapping/>
  </p:clrMapOvr>
  <p:transition spd="slow">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ثالثا</a:t>
            </a:r>
            <a:endParaRPr lang="ar-SA" dirty="0"/>
          </a:p>
        </p:txBody>
      </p:sp>
      <p:sp>
        <p:nvSpPr>
          <p:cNvPr id="3" name="عنصر نائب للمحتوى 2"/>
          <p:cNvSpPr>
            <a:spLocks noGrp="1"/>
          </p:cNvSpPr>
          <p:nvPr>
            <p:ph idx="1"/>
          </p:nvPr>
        </p:nvSpPr>
        <p:spPr/>
        <p:txBody>
          <a:bodyPr/>
          <a:lstStyle/>
          <a:p>
            <a:pPr marL="114300" indent="0">
              <a:buNone/>
            </a:pPr>
            <a:r>
              <a:rPr lang="ar-SA" sz="3600" dirty="0" smtClean="0">
                <a:solidFill>
                  <a:schemeClr val="tx2">
                    <a:lumMod val="75000"/>
                  </a:schemeClr>
                </a:solidFill>
              </a:rPr>
              <a:t>ثالثاً: الأسس الاجتماعية </a:t>
            </a:r>
          </a:p>
          <a:p>
            <a:pPr marL="857250" indent="-742950" algn="just">
              <a:buAutoNum type="arabic1Minus"/>
            </a:pPr>
            <a:r>
              <a:rPr lang="ar-SA" dirty="0" smtClean="0">
                <a:solidFill>
                  <a:schemeClr val="tx2">
                    <a:lumMod val="75000"/>
                  </a:schemeClr>
                </a:solidFill>
              </a:rPr>
              <a:t>الاهتمام بالجوانب الاجتماعية </a:t>
            </a:r>
            <a:r>
              <a:rPr lang="ar-SA" dirty="0" err="1" smtClean="0">
                <a:solidFill>
                  <a:schemeClr val="tx2">
                    <a:lumMod val="75000"/>
                  </a:schemeClr>
                </a:solidFill>
              </a:rPr>
              <a:t>للفرد.</a:t>
            </a:r>
            <a:r>
              <a:rPr lang="ar-SA" dirty="0" smtClean="0">
                <a:solidFill>
                  <a:schemeClr val="tx2">
                    <a:lumMod val="75000"/>
                  </a:schemeClr>
                </a:solidFill>
              </a:rPr>
              <a:t> </a:t>
            </a:r>
          </a:p>
          <a:p>
            <a:pPr marL="857250" indent="-742950" algn="just">
              <a:buAutoNum type="arabic1Minus"/>
            </a:pPr>
            <a:r>
              <a:rPr lang="ar-SA" dirty="0" smtClean="0">
                <a:solidFill>
                  <a:schemeClr val="tx2">
                    <a:lumMod val="75000"/>
                  </a:schemeClr>
                </a:solidFill>
              </a:rPr>
              <a:t>الاستفادة من المؤسسات الاجتماعية في العملية الإرشادية.</a:t>
            </a:r>
          </a:p>
          <a:p>
            <a:endParaRPr lang="ar-SA" dirty="0"/>
          </a:p>
        </p:txBody>
      </p:sp>
    </p:spTree>
  </p:cSld>
  <p:clrMapOvr>
    <a:masterClrMapping/>
  </p:clrMapOvr>
  <mc:AlternateContent xmlns:mc="http://schemas.openxmlformats.org/markup-compatibility/2006">
    <mc:Choice xmlns="" xmlns:p14="http://schemas.microsoft.com/office/powerpoint/2010/main" Requires="p14">
      <p:transition spd="slow" p14:dur="1600">
        <p14:conveyor dir="l"/>
      </p:transition>
    </mc:Choice>
    <mc:Fallback>
      <p:transition spd="slow">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رابعاً: الأسس الأخلاقية</a:t>
            </a:r>
            <a:endParaRPr lang="ar-SA" dirty="0"/>
          </a:p>
        </p:txBody>
      </p:sp>
      <p:sp>
        <p:nvSpPr>
          <p:cNvPr id="3" name="عنصر نائب للمحتوى 2"/>
          <p:cNvSpPr>
            <a:spLocks noGrp="1"/>
          </p:cNvSpPr>
          <p:nvPr>
            <p:ph idx="1"/>
          </p:nvPr>
        </p:nvSpPr>
        <p:spPr>
          <a:xfrm>
            <a:off x="457200" y="1412776"/>
            <a:ext cx="7620000" cy="4988024"/>
          </a:xfrm>
        </p:spPr>
        <p:txBody>
          <a:bodyPr/>
          <a:lstStyle/>
          <a:p>
            <a:pPr marL="114300" indent="0">
              <a:buNone/>
            </a:pPr>
            <a:endParaRPr lang="ar-SA" dirty="0">
              <a:solidFill>
                <a:schemeClr val="accent1"/>
              </a:solidFill>
            </a:endParaRPr>
          </a:p>
        </p:txBody>
      </p:sp>
      <p:graphicFrame>
        <p:nvGraphicFramePr>
          <p:cNvPr id="4" name="رسم تخطيطي 3"/>
          <p:cNvGraphicFramePr/>
          <p:nvPr>
            <p:extLst>
              <p:ext uri="{D42A27DB-BD31-4B8C-83A1-F6EECF244321}">
                <p14:modId xmlns="" xmlns:p14="http://schemas.microsoft.com/office/powerpoint/2010/main" val="2803126175"/>
              </p:ext>
            </p:extLst>
          </p:nvPr>
        </p:nvGraphicFramePr>
        <p:xfrm>
          <a:off x="107504" y="1268760"/>
          <a:ext cx="8280920"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1022166149"/>
      </p:ext>
    </p:extLst>
  </p:cSld>
  <p:clrMapOvr>
    <a:masterClrMapping/>
  </p:clrMapOvr>
  <mc:AlternateContent xmlns:mc="http://schemas.openxmlformats.org/markup-compatibility/2006">
    <mc:Choice xmlns=""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p:txBody>
          <a:bodyPr/>
          <a:lstStyle/>
          <a:p>
            <a:r>
              <a:rPr lang="ar-SA" dirty="0" smtClean="0">
                <a:solidFill>
                  <a:schemeClr val="tx2"/>
                </a:solidFill>
              </a:rPr>
              <a:t>الفصل الثالث </a:t>
            </a:r>
            <a:endParaRPr lang="ar-SA" dirty="0">
              <a:solidFill>
                <a:schemeClr val="tx2"/>
              </a:solidFill>
            </a:endParaRPr>
          </a:p>
        </p:txBody>
      </p:sp>
      <p:sp>
        <p:nvSpPr>
          <p:cNvPr id="2" name="عنوان 1"/>
          <p:cNvSpPr>
            <a:spLocks noGrp="1"/>
          </p:cNvSpPr>
          <p:nvPr>
            <p:ph type="ctrTitle"/>
          </p:nvPr>
        </p:nvSpPr>
        <p:spPr/>
        <p:txBody>
          <a:bodyPr/>
          <a:lstStyle/>
          <a:p>
            <a:r>
              <a:rPr lang="ar-SA" dirty="0" smtClean="0"/>
              <a:t>نظريات التوجيه والإرشاد النفسي </a:t>
            </a:r>
            <a:endParaRPr lang="ar-SA" dirty="0"/>
          </a:p>
        </p:txBody>
      </p:sp>
    </p:spTree>
    <p:extLst>
      <p:ext uri="{BB962C8B-B14F-4D97-AF65-F5344CB8AC3E}">
        <p14:creationId xmlns="" xmlns:p14="http://schemas.microsoft.com/office/powerpoint/2010/main" val="3932164543"/>
      </p:ext>
    </p:extLst>
  </p:cSld>
  <p:clrMapOvr>
    <a:masterClrMapping/>
  </p:clrMapOvr>
  <mc:AlternateContent xmlns:mc="http://schemas.openxmlformats.org/markup-compatibility/2006">
    <mc:Choice xmlns="" xmlns:p14="http://schemas.microsoft.com/office/powerpoint/2010/main" Requires="p14">
      <p:transition spd="slow" p14:dur="3400">
        <p14:reveal thruBlk="1" dir="r"/>
      </p:transition>
    </mc:Choice>
    <mc:Fallback>
      <p:transition spd="slow">
        <p:fade/>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ماهي النظرية؟</a:t>
            </a:r>
            <a:endParaRPr lang="ar-SA" dirty="0"/>
          </a:p>
        </p:txBody>
      </p:sp>
      <p:sp>
        <p:nvSpPr>
          <p:cNvPr id="3" name="عنصر نائب للمحتوى 2"/>
          <p:cNvSpPr>
            <a:spLocks noGrp="1"/>
          </p:cNvSpPr>
          <p:nvPr>
            <p:ph idx="1"/>
          </p:nvPr>
        </p:nvSpPr>
        <p:spPr/>
        <p:txBody>
          <a:bodyPr>
            <a:normAutofit/>
          </a:bodyPr>
          <a:lstStyle/>
          <a:p>
            <a:pPr algn="just"/>
            <a:r>
              <a:rPr lang="ar-SA" sz="2000" dirty="0" smtClean="0">
                <a:cs typeface="+mj-cs"/>
              </a:rPr>
              <a:t>1- إن النظرية تمثل الأساس الفكري الذي ينطلق منه المرشد إلى الواقع.</a:t>
            </a:r>
          </a:p>
          <a:p>
            <a:pPr algn="just"/>
            <a:r>
              <a:rPr lang="ar-SA" sz="2000" dirty="0" smtClean="0">
                <a:cs typeface="+mj-cs"/>
              </a:rPr>
              <a:t>2- إنها تمثل إطاراً عاماً يضم مجموعة من الحقائق المنظمة والمترابطة.</a:t>
            </a:r>
          </a:p>
          <a:p>
            <a:pPr algn="just"/>
            <a:r>
              <a:rPr lang="ar-SA" sz="2000" dirty="0" smtClean="0">
                <a:cs typeface="+mj-cs"/>
              </a:rPr>
              <a:t>3- والقوانين العلمية .</a:t>
            </a:r>
          </a:p>
          <a:p>
            <a:pPr algn="just"/>
            <a:r>
              <a:rPr lang="ar-SA" sz="2000" dirty="0" smtClean="0">
                <a:cs typeface="+mj-cs"/>
              </a:rPr>
              <a:t>4- والافتراضات المناسبة.</a:t>
            </a:r>
          </a:p>
          <a:p>
            <a:pPr algn="just"/>
            <a:r>
              <a:rPr lang="ar-SA" sz="2000" dirty="0" smtClean="0">
                <a:cs typeface="+mj-cs"/>
              </a:rPr>
              <a:t>5- والتعاريف العلمية القائمة على الملاحظة والتجريب .</a:t>
            </a:r>
          </a:p>
          <a:p>
            <a:pPr algn="just"/>
            <a:r>
              <a:rPr lang="ar-SA" sz="2000" dirty="0" smtClean="0">
                <a:cs typeface="+mj-cs"/>
              </a:rPr>
              <a:t>6- والتي من خلالها يمكننا تفسير الظواهر النفسية .</a:t>
            </a:r>
          </a:p>
          <a:p>
            <a:pPr algn="just"/>
            <a:endParaRPr lang="ar-SA" sz="2000" dirty="0" smtClean="0">
              <a:cs typeface="+mj-cs"/>
            </a:endParaRPr>
          </a:p>
          <a:p>
            <a:pPr algn="just"/>
            <a:r>
              <a:rPr lang="ar-SA" sz="2000" dirty="0" smtClean="0">
                <a:cs typeface="+mj-cs"/>
              </a:rPr>
              <a:t>ونظريات التوجيه والإرشاد النفسي ليست إلا وجهات نظر متمايزة في مجال تعديل السلوك الإنساني المضطرب، وصولاً إلى التوافق النفسي والاجتماعي. وهذه النظريات تكمل بعضها بعضاً أكثر من كونها متعارضة . إنها تساعدنا في فهم الطرائق وإيضاحها والأساليب المناسبة التي من خلالها نتوصل إلى ما نريد.</a:t>
            </a:r>
            <a:endParaRPr lang="ar-SA" sz="2000" dirty="0">
              <a:cs typeface="+mj-cs"/>
            </a:endParaRPr>
          </a:p>
        </p:txBody>
      </p:sp>
    </p:spTree>
    <p:extLst>
      <p:ext uri="{BB962C8B-B14F-4D97-AF65-F5344CB8AC3E}">
        <p14:creationId xmlns="" xmlns:p14="http://schemas.microsoft.com/office/powerpoint/2010/main" val="2276024050"/>
      </p:ext>
    </p:extLst>
  </p:cSld>
  <p:clrMapOvr>
    <a:masterClrMapping/>
  </p:clrMapOvr>
  <mc:AlternateContent xmlns:mc="http://schemas.openxmlformats.org/markup-compatibility/2006">
    <mc:Choice xmlns="" xmlns:p14="http://schemas.microsoft.com/office/powerpoint/2010/main" Requires="p14">
      <p:transition spd="slow" p14:dur="3400">
        <p14:reveal thruBlk="1" dir="r"/>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dirty="0" smtClean="0">
                <a:latin typeface="Times New Roman" pitchFamily="18" charset="0"/>
                <a:cs typeface="Times New Roman" pitchFamily="18" charset="0"/>
              </a:rPr>
              <a:t>أوجه التشابه والاختلاف بين التوجيه والإرشاد </a:t>
            </a:r>
            <a:endParaRPr lang="ar-SA" dirty="0">
              <a:latin typeface="Times New Roman" pitchFamily="18" charset="0"/>
              <a:cs typeface="Times New Roman" pitchFamily="18" charset="0"/>
            </a:endParaRPr>
          </a:p>
        </p:txBody>
      </p:sp>
      <p:graphicFrame>
        <p:nvGraphicFramePr>
          <p:cNvPr id="4" name="عنصر نائب للمحتوى 3"/>
          <p:cNvGraphicFramePr>
            <a:graphicFrameLocks noGrp="1"/>
          </p:cNvGraphicFramePr>
          <p:nvPr>
            <p:ph idx="1"/>
            <p:extLst>
              <p:ext uri="{D42A27DB-BD31-4B8C-83A1-F6EECF244321}">
                <p14:modId xmlns="" xmlns:p14="http://schemas.microsoft.com/office/powerpoint/2010/main" val="1753358410"/>
              </p:ext>
            </p:extLst>
          </p:nvPr>
        </p:nvGraphicFramePr>
        <p:xfrm>
          <a:off x="467544" y="1556792"/>
          <a:ext cx="8229600" cy="5040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2642408528"/>
      </p:ext>
    </p:extLst>
  </p:cSld>
  <p:clrMapOvr>
    <a:masterClrMapping/>
  </p:clrMapOvr>
  <mc:AlternateContent xmlns:mc="http://schemas.openxmlformats.org/markup-compatibility/2006">
    <mc:Choice xmlns="" xmlns:p14="http://schemas.microsoft.com/office/powerpoint/2010/main" Requires="p14">
      <p:transition spd="slow" p14:dur="1600">
        <p14:conveyor dir="l"/>
      </p:transition>
    </mc:Choice>
    <mc:Fallback>
      <p:transition spd="slow">
        <p:fade/>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أهم نظريات التوجيه والإرشاد النفسي </a:t>
            </a:r>
            <a:endParaRPr lang="ar-SA" dirty="0"/>
          </a:p>
        </p:txBody>
      </p:sp>
      <p:sp>
        <p:nvSpPr>
          <p:cNvPr id="3" name="عنصر نائب للمحتوى 2"/>
          <p:cNvSpPr>
            <a:spLocks noGrp="1"/>
          </p:cNvSpPr>
          <p:nvPr>
            <p:ph idx="1"/>
          </p:nvPr>
        </p:nvSpPr>
        <p:spPr/>
        <p:txBody>
          <a:bodyPr>
            <a:normAutofit/>
          </a:bodyPr>
          <a:lstStyle/>
          <a:p>
            <a:pPr algn="just"/>
            <a:r>
              <a:rPr lang="ar-SA" sz="2000" dirty="0" smtClean="0">
                <a:cs typeface="+mj-cs"/>
              </a:rPr>
              <a:t>لا بد من التنويه بأنه لا توجد نظريات خاصة بالتوجيه، وأخرى خاصة بالإرشاد وثالثة بالعلاج، وإنما نظريات قد انطلقت في تفسيرها للسلوك من نظريات علم النفس ونمت في إطار الممارسة الاكلينيكية والعلاج النفسي، وهي تستخدم في مجال التوجيه والإرشاد . ومعظم المؤلفات الرئيسية في هذا المجال تشير إلى نظريات الإرشاد والعلاج النفسي معاً.</a:t>
            </a:r>
          </a:p>
          <a:p>
            <a:pPr algn="just"/>
            <a:endParaRPr lang="ar-SA" sz="2000" dirty="0">
              <a:cs typeface="+mj-cs"/>
            </a:endParaRPr>
          </a:p>
          <a:p>
            <a:pPr algn="just"/>
            <a:r>
              <a:rPr lang="ar-SA" sz="2000" dirty="0" smtClean="0">
                <a:cs typeface="+mj-cs"/>
              </a:rPr>
              <a:t>وبالرغم من تعدد نظريات التوجيه والإرشاد ، إلا أن كل نظرية تركز على جانب معين في تفسيرها للسلوك  الإنساني، وأسباب اضطرابه، وكيفية علاجه. والمرشد النفسي يمكنه اختيار نظرية ما أثناء ممارسته لتوجيه الحالات التي يتعامل معها وإرشادها. </a:t>
            </a:r>
            <a:endParaRPr lang="ar-SA" sz="2000" dirty="0">
              <a:cs typeface="+mj-cs"/>
            </a:endParaRPr>
          </a:p>
        </p:txBody>
      </p:sp>
    </p:spTree>
    <p:extLst>
      <p:ext uri="{BB962C8B-B14F-4D97-AF65-F5344CB8AC3E}">
        <p14:creationId xmlns="" xmlns:p14="http://schemas.microsoft.com/office/powerpoint/2010/main" val="3188748749"/>
      </p:ext>
    </p:extLst>
  </p:cSld>
  <p:clrMapOvr>
    <a:masterClrMapping/>
  </p:clrMapOvr>
  <mc:AlternateContent xmlns:mc="http://schemas.openxmlformats.org/markup-compatibility/2006">
    <mc:Choice xmlns="" xmlns:p14="http://schemas.microsoft.com/office/powerpoint/2010/main" Requires="p14">
      <p:transition spd="slow" p14:dur="3400">
        <p14:reveal thruBlk="1" dir="r"/>
      </p:transition>
    </mc:Choice>
    <mc:Fallback>
      <p:transition spd="slow">
        <p:fade/>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النظرية السلوكية (</a:t>
            </a:r>
            <a:r>
              <a:rPr lang="en-US" dirty="0" smtClean="0"/>
              <a:t>:(Behavior theory</a:t>
            </a:r>
            <a:endParaRPr lang="ar-SA" dirty="0"/>
          </a:p>
        </p:txBody>
      </p:sp>
      <p:sp>
        <p:nvSpPr>
          <p:cNvPr id="3" name="عنصر نائب للمحتوى 2"/>
          <p:cNvSpPr>
            <a:spLocks noGrp="1"/>
          </p:cNvSpPr>
          <p:nvPr>
            <p:ph idx="1"/>
          </p:nvPr>
        </p:nvSpPr>
        <p:spPr/>
        <p:txBody>
          <a:bodyPr/>
          <a:lstStyle/>
          <a:p>
            <a:pPr marL="114300" indent="0">
              <a:buNone/>
            </a:pPr>
            <a:endParaRPr lang="ar-SA" dirty="0" smtClean="0">
              <a:cs typeface="+mj-cs"/>
            </a:endParaRPr>
          </a:p>
          <a:p>
            <a:pPr marL="114300" indent="0" algn="just">
              <a:buNone/>
            </a:pPr>
            <a:r>
              <a:rPr lang="ar-SA" dirty="0" smtClean="0">
                <a:cs typeface="+mj-cs"/>
              </a:rPr>
              <a:t>1- </a:t>
            </a:r>
            <a:r>
              <a:rPr lang="ar-SA" sz="2000" dirty="0" smtClean="0">
                <a:cs typeface="+mj-cs"/>
              </a:rPr>
              <a:t>تعود جذور النظرية السلوكية إلى العالم الفسيولوجي الروسي إيفان </a:t>
            </a:r>
            <a:r>
              <a:rPr lang="ar-SA" sz="2000" dirty="0" err="1" smtClean="0">
                <a:cs typeface="+mj-cs"/>
              </a:rPr>
              <a:t>بافلوف</a:t>
            </a:r>
            <a:r>
              <a:rPr lang="ar-SA" sz="2000" dirty="0" smtClean="0">
                <a:cs typeface="+mj-cs"/>
              </a:rPr>
              <a:t> (</a:t>
            </a:r>
            <a:r>
              <a:rPr lang="en-US" sz="2000" dirty="0" smtClean="0">
                <a:cs typeface="+mj-cs"/>
              </a:rPr>
              <a:t>(</a:t>
            </a:r>
            <a:r>
              <a:rPr lang="en-US" sz="2000" dirty="0" err="1" smtClean="0">
                <a:cs typeface="+mj-cs"/>
              </a:rPr>
              <a:t>lvan</a:t>
            </a:r>
            <a:r>
              <a:rPr lang="en-US" sz="2000" dirty="0" smtClean="0">
                <a:cs typeface="+mj-cs"/>
              </a:rPr>
              <a:t> </a:t>
            </a:r>
            <a:r>
              <a:rPr lang="en-US" sz="2000" dirty="0" err="1" smtClean="0">
                <a:cs typeface="+mj-cs"/>
              </a:rPr>
              <a:t>pavlov</a:t>
            </a:r>
            <a:r>
              <a:rPr lang="ar-SA" sz="2000" dirty="0" smtClean="0">
                <a:cs typeface="+mj-cs"/>
              </a:rPr>
              <a:t>(1849-1936</a:t>
            </a:r>
            <a:r>
              <a:rPr lang="en-US" sz="2000" dirty="0" smtClean="0">
                <a:cs typeface="+mj-cs"/>
              </a:rPr>
              <a:t>(</a:t>
            </a:r>
            <a:r>
              <a:rPr lang="ar-SA" sz="2000" dirty="0" smtClean="0">
                <a:cs typeface="+mj-cs"/>
              </a:rPr>
              <a:t>صاحب نظرية </a:t>
            </a:r>
            <a:r>
              <a:rPr lang="ar-SA" sz="2000" dirty="0" err="1" smtClean="0">
                <a:cs typeface="+mj-cs"/>
              </a:rPr>
              <a:t>الإشراط</a:t>
            </a:r>
            <a:r>
              <a:rPr lang="ar-SA" sz="2000" dirty="0" smtClean="0">
                <a:cs typeface="+mj-cs"/>
              </a:rPr>
              <a:t> الكلاسيكي من خلال تجاربه على الكلاب. كما يرتبط اسم هذه النظرية باسم كل من العلماء : </a:t>
            </a:r>
            <a:r>
              <a:rPr lang="ar-SA" sz="2000" dirty="0" err="1" smtClean="0">
                <a:cs typeface="+mj-cs"/>
              </a:rPr>
              <a:t>واطسن</a:t>
            </a:r>
            <a:r>
              <a:rPr lang="ar-SA" sz="2000" dirty="0" smtClean="0">
                <a:cs typeface="+mj-cs"/>
              </a:rPr>
              <a:t>، </a:t>
            </a:r>
            <a:r>
              <a:rPr lang="ar-SA" sz="2000" dirty="0" err="1" smtClean="0">
                <a:cs typeface="+mj-cs"/>
              </a:rPr>
              <a:t>سكنر</a:t>
            </a:r>
            <a:r>
              <a:rPr lang="ar-SA" sz="2000" dirty="0" smtClean="0">
                <a:cs typeface="+mj-cs"/>
              </a:rPr>
              <a:t>، </a:t>
            </a:r>
            <a:r>
              <a:rPr lang="ar-SA" sz="2000" dirty="0" err="1" smtClean="0">
                <a:cs typeface="+mj-cs"/>
              </a:rPr>
              <a:t>ثورندايك</a:t>
            </a:r>
            <a:r>
              <a:rPr lang="ar-SA" sz="2000" dirty="0" smtClean="0">
                <a:cs typeface="+mj-cs"/>
              </a:rPr>
              <a:t>، جون </a:t>
            </a:r>
            <a:r>
              <a:rPr lang="ar-SA" sz="2000" dirty="0" err="1" smtClean="0">
                <a:cs typeface="+mj-cs"/>
              </a:rPr>
              <a:t>دولارد</a:t>
            </a:r>
            <a:r>
              <a:rPr lang="ar-SA" sz="2000" dirty="0" smtClean="0">
                <a:cs typeface="+mj-cs"/>
              </a:rPr>
              <a:t>، نيل </a:t>
            </a:r>
            <a:r>
              <a:rPr lang="ar-SA" sz="2000" dirty="0" err="1" smtClean="0">
                <a:cs typeface="+mj-cs"/>
              </a:rPr>
              <a:t>ميللر</a:t>
            </a:r>
            <a:r>
              <a:rPr lang="ar-SA" sz="2000" dirty="0" smtClean="0">
                <a:cs typeface="+mj-cs"/>
              </a:rPr>
              <a:t>، </a:t>
            </a:r>
            <a:r>
              <a:rPr lang="ar-SA" sz="2000" dirty="0" err="1" smtClean="0">
                <a:cs typeface="+mj-cs"/>
              </a:rPr>
              <a:t>روتر</a:t>
            </a:r>
            <a:r>
              <a:rPr lang="ar-SA" sz="2000" dirty="0" smtClean="0">
                <a:cs typeface="+mj-cs"/>
              </a:rPr>
              <a:t>، </a:t>
            </a:r>
            <a:r>
              <a:rPr lang="ar-SA" sz="2000" dirty="0" err="1" smtClean="0">
                <a:cs typeface="+mj-cs"/>
              </a:rPr>
              <a:t>وبندورا</a:t>
            </a:r>
            <a:r>
              <a:rPr lang="ar-SA" sz="2000" dirty="0" smtClean="0">
                <a:cs typeface="+mj-cs"/>
              </a:rPr>
              <a:t> </a:t>
            </a:r>
            <a:r>
              <a:rPr lang="ar-SA" sz="2000" dirty="0" err="1" smtClean="0">
                <a:cs typeface="+mj-cs"/>
              </a:rPr>
              <a:t>ووالتر</a:t>
            </a:r>
            <a:r>
              <a:rPr lang="ar-SA" sz="2000" dirty="0" smtClean="0">
                <a:cs typeface="+mj-cs"/>
              </a:rPr>
              <a:t>..وغيرهم. فقد حاول هؤلاء تفسير السلوك، وكيفية حدوث التعلم. فسلوك الإنسان من وجهة نظرهم، متعلم، وأن لدى الفرد دوافع فسيولوجية هي الأساس في سلوك الإنسان، وعن طريق التعلم يكتسب الفرد دوافع جديدة تستند إلى الدوافع الفسيولوجية وتسمى بالدوافع الثانوية، وهذه الدوافع هي التي توجه سلوك الإنسان للوصول إلى أهدافه.</a:t>
            </a:r>
            <a:endParaRPr lang="ar-SA" sz="2000" dirty="0">
              <a:cs typeface="+mj-cs"/>
            </a:endParaRPr>
          </a:p>
        </p:txBody>
      </p:sp>
    </p:spTree>
    <p:extLst>
      <p:ext uri="{BB962C8B-B14F-4D97-AF65-F5344CB8AC3E}">
        <p14:creationId xmlns="" xmlns:p14="http://schemas.microsoft.com/office/powerpoint/2010/main" val="2619505093"/>
      </p:ext>
    </p:extLst>
  </p:cSld>
  <p:clrMapOvr>
    <a:masterClrMapping/>
  </p:clrMapOvr>
  <mc:AlternateContent xmlns:mc="http://schemas.openxmlformats.org/markup-compatibility/2006">
    <mc:Choice xmlns="" xmlns:p14="http://schemas.microsoft.com/office/powerpoint/2010/main" Requires="p14">
      <p:transition spd="slow" p14:dur="3400">
        <p14:reveal thruBlk="1" dir="r"/>
      </p:transition>
    </mc:Choice>
    <mc:Fallback>
      <p:transition spd="slow">
        <p:fade/>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a:solidFill>
                  <a:srgbClr val="DDDDDD">
                    <a:lumMod val="75000"/>
                  </a:srgbClr>
                </a:solidFill>
              </a:rPr>
              <a:t>النظرية السلوكية (</a:t>
            </a:r>
            <a:r>
              <a:rPr lang="en-US" dirty="0">
                <a:solidFill>
                  <a:srgbClr val="DDDDDD">
                    <a:lumMod val="75000"/>
                  </a:srgbClr>
                </a:solidFill>
              </a:rPr>
              <a:t>:(Behavior theory</a:t>
            </a:r>
            <a:endParaRPr lang="ar-SA" dirty="0"/>
          </a:p>
        </p:txBody>
      </p:sp>
      <p:sp>
        <p:nvSpPr>
          <p:cNvPr id="3" name="عنصر نائب للمحتوى 2"/>
          <p:cNvSpPr>
            <a:spLocks noGrp="1"/>
          </p:cNvSpPr>
          <p:nvPr>
            <p:ph idx="1"/>
          </p:nvPr>
        </p:nvSpPr>
        <p:spPr/>
        <p:txBody>
          <a:bodyPr>
            <a:normAutofit/>
          </a:bodyPr>
          <a:lstStyle/>
          <a:p>
            <a:pPr marL="114300" indent="0" algn="just">
              <a:buNone/>
            </a:pPr>
            <a:r>
              <a:rPr lang="ar-SA" sz="2000" dirty="0" smtClean="0">
                <a:cs typeface="+mj-cs"/>
              </a:rPr>
              <a:t>2- فالعالم </a:t>
            </a:r>
            <a:r>
              <a:rPr lang="ar-SA" sz="2000" dirty="0" err="1" smtClean="0">
                <a:cs typeface="+mj-cs"/>
              </a:rPr>
              <a:t>سكنر</a:t>
            </a:r>
            <a:r>
              <a:rPr lang="ar-SA" sz="2000" dirty="0" smtClean="0">
                <a:cs typeface="+mj-cs"/>
              </a:rPr>
              <a:t>  </a:t>
            </a:r>
            <a:r>
              <a:rPr lang="en-US" sz="2000" dirty="0" smtClean="0">
                <a:cs typeface="+mj-cs"/>
              </a:rPr>
              <a:t>Skinner </a:t>
            </a:r>
            <a:r>
              <a:rPr lang="ar-SA" sz="2000" dirty="0" smtClean="0">
                <a:cs typeface="+mj-cs"/>
              </a:rPr>
              <a:t> ( 1904-1991) يعتقد أن السلوكيين يجب أن يركزوا على فهم ما يفعله الكائن ، إذ أن الاستعدادات الداخلية (الوراثية) تعد تفسيرات غير كافية للسلوك . كما يرى أن شخصيات الناس تتكون من خلال الاستجابات التي يقومون بها . ويعد سنكر صاحب نظرية </a:t>
            </a:r>
            <a:r>
              <a:rPr lang="ar-SA" sz="2000" dirty="0" err="1" smtClean="0">
                <a:cs typeface="+mj-cs"/>
              </a:rPr>
              <a:t>الإشراط</a:t>
            </a:r>
            <a:r>
              <a:rPr lang="ar-SA" sz="2000" dirty="0" smtClean="0">
                <a:cs typeface="+mj-cs"/>
              </a:rPr>
              <a:t> الإجرائي، من خلال تجاربه على الحمام، حيث يسمى صندوق تجاربه باسمه (صندوق </a:t>
            </a:r>
            <a:r>
              <a:rPr lang="ar-SA" sz="2000" dirty="0" err="1" smtClean="0">
                <a:cs typeface="+mj-cs"/>
              </a:rPr>
              <a:t>سكنر</a:t>
            </a:r>
            <a:r>
              <a:rPr lang="ar-SA" sz="2000" dirty="0" smtClean="0">
                <a:cs typeface="+mj-cs"/>
              </a:rPr>
              <a:t>) </a:t>
            </a:r>
          </a:p>
          <a:p>
            <a:pPr marL="114300" indent="0" algn="just">
              <a:buNone/>
            </a:pPr>
            <a:endParaRPr lang="ar-SA" sz="2000" dirty="0">
              <a:cs typeface="+mj-cs"/>
            </a:endParaRPr>
          </a:p>
          <a:p>
            <a:pPr marL="114300" indent="0" algn="just">
              <a:buNone/>
            </a:pPr>
            <a:r>
              <a:rPr lang="ar-SA" sz="2000" dirty="0" smtClean="0">
                <a:cs typeface="+mj-cs"/>
              </a:rPr>
              <a:t>3- أما العالم </a:t>
            </a:r>
            <a:r>
              <a:rPr lang="ar-SA" sz="2000" dirty="0" err="1" smtClean="0">
                <a:cs typeface="+mj-cs"/>
              </a:rPr>
              <a:t>بندورا</a:t>
            </a:r>
            <a:r>
              <a:rPr lang="ar-SA" sz="2000" dirty="0" smtClean="0">
                <a:cs typeface="+mj-cs"/>
              </a:rPr>
              <a:t>  </a:t>
            </a:r>
            <a:r>
              <a:rPr lang="en-US" sz="2000" dirty="0" smtClean="0">
                <a:cs typeface="+mj-cs"/>
              </a:rPr>
              <a:t>Bandura</a:t>
            </a:r>
            <a:r>
              <a:rPr lang="ar-SA" sz="2000" dirty="0" smtClean="0">
                <a:cs typeface="+mj-cs"/>
              </a:rPr>
              <a:t> (1925-    ) ذو الأصل البولندي، فيرى أن التعلم يحدث بواسطة طرائق الملاحظة، حيث إن التعلم بالملاحظة يتم من خلال مشاهدة نماذج من المحيط. فالطفل يتعلم مثلاً آداب المائدة من خلال ملاحظة سلوك والديهم، ومن خلال التعليمات المباشرة، أو من خلال قراءة القصص والكتب أو مشاهدة النماذج التلفزيونية وذلك من خلال التعزيز.</a:t>
            </a:r>
            <a:endParaRPr lang="ar-SA" sz="2000" dirty="0">
              <a:cs typeface="+mj-cs"/>
            </a:endParaRPr>
          </a:p>
        </p:txBody>
      </p:sp>
    </p:spTree>
    <p:extLst>
      <p:ext uri="{BB962C8B-B14F-4D97-AF65-F5344CB8AC3E}">
        <p14:creationId xmlns="" xmlns:p14="http://schemas.microsoft.com/office/powerpoint/2010/main" val="1426243100"/>
      </p:ext>
    </p:extLst>
  </p:cSld>
  <p:clrMapOvr>
    <a:masterClrMapping/>
  </p:clrMapOvr>
  <mc:AlternateContent xmlns:mc="http://schemas.openxmlformats.org/markup-compatibility/2006">
    <mc:Choice xmlns="" xmlns:p14="http://schemas.microsoft.com/office/powerpoint/2010/main" Requires="p14">
      <p:transition spd="slow" p14:dur="3400">
        <p14:reveal thruBlk="1" dir="r"/>
      </p:transition>
    </mc:Choice>
    <mc:Fallback>
      <p:transition spd="slow">
        <p:fade/>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النظرة السلوكية للطبيعة الإنسانية:</a:t>
            </a:r>
            <a:endParaRPr lang="ar-SA" dirty="0"/>
          </a:p>
        </p:txBody>
      </p:sp>
      <p:sp>
        <p:nvSpPr>
          <p:cNvPr id="3" name="عنصر نائب للمحتوى 2"/>
          <p:cNvSpPr>
            <a:spLocks noGrp="1"/>
          </p:cNvSpPr>
          <p:nvPr>
            <p:ph idx="1"/>
          </p:nvPr>
        </p:nvSpPr>
        <p:spPr/>
        <p:txBody>
          <a:bodyPr>
            <a:normAutofit/>
          </a:bodyPr>
          <a:lstStyle/>
          <a:p>
            <a:pPr marL="114300" indent="0">
              <a:buNone/>
            </a:pPr>
            <a:endParaRPr lang="ar-SA" sz="2000" dirty="0" smtClean="0">
              <a:cs typeface="+mj-cs"/>
            </a:endParaRPr>
          </a:p>
          <a:p>
            <a:pPr marL="114300" indent="0">
              <a:buNone/>
            </a:pPr>
            <a:r>
              <a:rPr lang="ar-SA" sz="2000" dirty="0" smtClean="0">
                <a:cs typeface="+mj-cs"/>
              </a:rPr>
              <a:t>إن الاهتمام الرئيس للنظرية السلوكية هو السلوك، حيث ترى أن معظم سلوكيات الإنسان متعلمة، وهي بمثابة استجابات لمثيرات محددة موجودة في البيئة.</a:t>
            </a:r>
          </a:p>
          <a:p>
            <a:pPr marL="114300" indent="0">
              <a:buNone/>
            </a:pPr>
            <a:r>
              <a:rPr lang="ar-SA" sz="2000" dirty="0" smtClean="0">
                <a:cs typeface="+mj-cs"/>
              </a:rPr>
              <a:t>فهي تركز على كيفية تعلم السلوك وكيفية تعديله وتغييره. كما يؤمن السلوكيون بالسلوك الظاهر القابل للقياس والملاحظة، فمفاهيم مثل اللاشعور، والذات، </a:t>
            </a:r>
            <a:r>
              <a:rPr lang="ar-SA" sz="2000" dirty="0" err="1" smtClean="0">
                <a:cs typeface="+mj-cs"/>
              </a:rPr>
              <a:t>والأنا</a:t>
            </a:r>
            <a:r>
              <a:rPr lang="ar-SA" sz="2000" dirty="0">
                <a:cs typeface="+mj-cs"/>
              </a:rPr>
              <a:t> </a:t>
            </a:r>
            <a:r>
              <a:rPr lang="ar-SA" sz="2000" dirty="0" smtClean="0">
                <a:cs typeface="+mj-cs"/>
              </a:rPr>
              <a:t>الأعلى... ليس لها معنى وفقاً لوجهة النظر السلوكية، وينظرون إلى الشخصية بأنها مجموعة من الأنماط السلوكية الظاهرة، أو مجموعة من العادات السلوكية المتعلمة والثابتة نسبياً، والقابلة للملاحظة والقياس والتنبؤ، والتي تميز الفرد عن الآخرين .</a:t>
            </a:r>
            <a:endParaRPr lang="ar-SA" sz="2000" dirty="0">
              <a:cs typeface="+mj-cs"/>
            </a:endParaRPr>
          </a:p>
        </p:txBody>
      </p:sp>
    </p:spTree>
    <p:extLst>
      <p:ext uri="{BB962C8B-B14F-4D97-AF65-F5344CB8AC3E}">
        <p14:creationId xmlns="" xmlns:p14="http://schemas.microsoft.com/office/powerpoint/2010/main" val="1307919079"/>
      </p:ext>
    </p:extLst>
  </p:cSld>
  <p:clrMapOvr>
    <a:masterClrMapping/>
  </p:clrMapOvr>
  <mc:AlternateContent xmlns:mc="http://schemas.openxmlformats.org/markup-compatibility/2006">
    <mc:Choice xmlns="" xmlns:p14="http://schemas.microsoft.com/office/powerpoint/2010/main" Requires="p14">
      <p:transition spd="slow" p14:dur="3400">
        <p14:reveal thruBlk="1" dir="r"/>
      </p:transition>
    </mc:Choice>
    <mc:Fallback>
      <p:transition spd="slow">
        <p:fade/>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تفسير الاضطرابات النفسية:</a:t>
            </a:r>
            <a:endParaRPr lang="ar-SA" dirty="0"/>
          </a:p>
        </p:txBody>
      </p:sp>
      <p:sp>
        <p:nvSpPr>
          <p:cNvPr id="3" name="عنصر نائب للمحتوى 2"/>
          <p:cNvSpPr>
            <a:spLocks noGrp="1"/>
          </p:cNvSpPr>
          <p:nvPr>
            <p:ph idx="1"/>
          </p:nvPr>
        </p:nvSpPr>
        <p:spPr/>
        <p:txBody>
          <a:bodyPr>
            <a:normAutofit/>
          </a:bodyPr>
          <a:lstStyle/>
          <a:p>
            <a:pPr marL="114300" indent="0">
              <a:buNone/>
            </a:pPr>
            <a:endParaRPr lang="ar-SA" sz="2000" dirty="0" smtClean="0">
              <a:cs typeface="+mj-cs"/>
            </a:endParaRPr>
          </a:p>
          <a:p>
            <a:pPr marL="114300" indent="0">
              <a:buNone/>
            </a:pPr>
            <a:r>
              <a:rPr lang="ar-SA" sz="2000" dirty="0" smtClean="0">
                <a:cs typeface="+mj-cs"/>
              </a:rPr>
              <a:t>يرى السلوكيون أن الاضطرابات النفسية، والمشكلات السلوكية، ماهي إلا عادات متعلمة خاطئة، أو سلوكيات غير متكيفة، يحتفظ بها الفرد لفاعليتها كوسيلة دفاعية لتجنب مواقف غير مرغوبة، أو ليقلل من قلقه وتوتراته، مما جعلها ترتبط شرطياً بالموقف الذي أدى إليها. فالسرقة، والكذب، والخوف المرضي من الموت أومن الأماكن المغلقة أو المزدحمة، ليست إلا استجابات خاطئة تعلمها الفرد لكف القلق والتوتر الناتج عن مثيرات محددة، ويعمل التعزيز على تدعيم السلوكيات غير الرغوبة. </a:t>
            </a:r>
          </a:p>
          <a:p>
            <a:pPr marL="114300" indent="0">
              <a:buNone/>
            </a:pPr>
            <a:endParaRPr lang="ar-SA" sz="2000" dirty="0" smtClean="0">
              <a:cs typeface="+mj-cs"/>
            </a:endParaRPr>
          </a:p>
          <a:p>
            <a:pPr marL="114300" indent="0">
              <a:buNone/>
            </a:pPr>
            <a:r>
              <a:rPr lang="ar-SA" sz="2000" dirty="0" smtClean="0">
                <a:cs typeface="+mj-cs"/>
              </a:rPr>
              <a:t>فالطفل الذي يعتدي على زملائه داخل الفصل، قد تعلم ذلك كوسيلة لجذب الانتباه إليه، وجذب الانتباه يعد بمثابة التعزيز أو المكافأة لسلوكه العدواني.</a:t>
            </a:r>
            <a:endParaRPr lang="ar-SA" sz="2000" dirty="0">
              <a:cs typeface="+mj-cs"/>
            </a:endParaRPr>
          </a:p>
        </p:txBody>
      </p:sp>
    </p:spTree>
    <p:extLst>
      <p:ext uri="{BB962C8B-B14F-4D97-AF65-F5344CB8AC3E}">
        <p14:creationId xmlns="" xmlns:p14="http://schemas.microsoft.com/office/powerpoint/2010/main" val="2064962301"/>
      </p:ext>
    </p:extLst>
  </p:cSld>
  <p:clrMapOvr>
    <a:masterClrMapping/>
  </p:clrMapOvr>
  <mc:AlternateContent xmlns:mc="http://schemas.openxmlformats.org/markup-compatibility/2006">
    <mc:Choice xmlns="" xmlns:p14="http://schemas.microsoft.com/office/powerpoint/2010/main" Requires="p14">
      <p:transition spd="slow" p14:dur="3400">
        <p14:reveal thruBlk="1" dir="r"/>
      </p:transition>
    </mc:Choice>
    <mc:Fallback>
      <p:transition spd="slow">
        <p:fade/>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ar-SA" sz="2400" dirty="0" smtClean="0"/>
              <a:t>نظريات الإرشاد أو العلاج العقلي- المعرفي :</a:t>
            </a:r>
            <a:r>
              <a:rPr lang="en-US" sz="2000" dirty="0" smtClean="0"/>
              <a:t>theories of cognitive counseling or therapy</a:t>
            </a:r>
            <a:endParaRPr lang="ar-SA" sz="2000" dirty="0"/>
          </a:p>
        </p:txBody>
      </p:sp>
      <p:sp>
        <p:nvSpPr>
          <p:cNvPr id="3" name="عنصر نائب للمحتوى 2"/>
          <p:cNvSpPr>
            <a:spLocks noGrp="1"/>
          </p:cNvSpPr>
          <p:nvPr>
            <p:ph idx="1"/>
          </p:nvPr>
        </p:nvSpPr>
        <p:spPr/>
        <p:txBody>
          <a:bodyPr/>
          <a:lstStyle/>
          <a:p>
            <a:pPr marL="114300" indent="0">
              <a:buNone/>
            </a:pPr>
            <a:r>
              <a:rPr lang="ar-SA" dirty="0" smtClean="0">
                <a:solidFill>
                  <a:srgbClr val="0070C0"/>
                </a:solidFill>
                <a:cs typeface="+mj-cs"/>
              </a:rPr>
              <a:t>أولاً- نظرية الإرشاد أو العلاج المعرفي عند بيك: </a:t>
            </a:r>
            <a:r>
              <a:rPr lang="en-US" sz="2000" dirty="0" smtClean="0">
                <a:solidFill>
                  <a:srgbClr val="0070C0"/>
                </a:solidFill>
                <a:cs typeface="+mj-cs"/>
              </a:rPr>
              <a:t>Beck’s Cognitive</a:t>
            </a:r>
            <a:r>
              <a:rPr lang="en-US" dirty="0" smtClean="0">
                <a:solidFill>
                  <a:srgbClr val="0070C0"/>
                </a:solidFill>
                <a:cs typeface="+mj-cs"/>
              </a:rPr>
              <a:t> </a:t>
            </a:r>
            <a:r>
              <a:rPr lang="en-US" sz="2000" dirty="0" smtClean="0">
                <a:solidFill>
                  <a:srgbClr val="0070C0"/>
                </a:solidFill>
                <a:cs typeface="+mj-cs"/>
              </a:rPr>
              <a:t>Therapy</a:t>
            </a:r>
          </a:p>
          <a:p>
            <a:pPr marL="114300" indent="0">
              <a:buNone/>
            </a:pPr>
            <a:endParaRPr lang="ar-SA" sz="2000" dirty="0" smtClean="0">
              <a:solidFill>
                <a:srgbClr val="0070C0"/>
              </a:solidFill>
              <a:cs typeface="+mj-cs"/>
            </a:endParaRPr>
          </a:p>
          <a:p>
            <a:pPr marL="114300" indent="0">
              <a:buNone/>
            </a:pPr>
            <a:r>
              <a:rPr lang="ar-SA" sz="2000" dirty="0" smtClean="0">
                <a:solidFill>
                  <a:srgbClr val="0070C0"/>
                </a:solidFill>
                <a:cs typeface="+mj-cs"/>
              </a:rPr>
              <a:t>1- </a:t>
            </a:r>
            <a:r>
              <a:rPr lang="ar-SA" sz="2000" dirty="0" smtClean="0">
                <a:cs typeface="+mj-cs"/>
              </a:rPr>
              <a:t>يعد </a:t>
            </a:r>
            <a:r>
              <a:rPr lang="ar-SA" sz="2000" dirty="0" err="1" smtClean="0">
                <a:cs typeface="+mj-cs"/>
              </a:rPr>
              <a:t>آرون</a:t>
            </a:r>
            <a:r>
              <a:rPr lang="ar-SA" sz="2000" dirty="0" smtClean="0">
                <a:cs typeface="+mj-cs"/>
              </a:rPr>
              <a:t> بيك </a:t>
            </a:r>
            <a:r>
              <a:rPr lang="en-US" sz="2000" dirty="0" err="1" smtClean="0">
                <a:cs typeface="+mj-cs"/>
              </a:rPr>
              <a:t>Abeck</a:t>
            </a:r>
            <a:r>
              <a:rPr lang="ar-SA" sz="2000" dirty="0" smtClean="0">
                <a:cs typeface="+mj-cs"/>
              </a:rPr>
              <a:t>(1921-     ) من الباحثين المعاصرين حيث حصل على درجة الدكتوراه في الطب عام (1946) من جامعة </a:t>
            </a:r>
            <a:r>
              <a:rPr lang="ar-SA" sz="2000" dirty="0" err="1" smtClean="0">
                <a:cs typeface="+mj-cs"/>
              </a:rPr>
              <a:t>ييل</a:t>
            </a:r>
            <a:r>
              <a:rPr lang="ar-SA" sz="2000" dirty="0" smtClean="0">
                <a:cs typeface="+mj-cs"/>
              </a:rPr>
              <a:t> </a:t>
            </a:r>
            <a:r>
              <a:rPr lang="en-US" sz="2000" dirty="0" smtClean="0">
                <a:cs typeface="+mj-cs"/>
              </a:rPr>
              <a:t>Yale</a:t>
            </a:r>
            <a:r>
              <a:rPr lang="ar-SA" sz="2000" dirty="0" smtClean="0">
                <a:cs typeface="+mj-cs"/>
              </a:rPr>
              <a:t>، وعلى درجة التخصص العالية في الطب النفسي عام (1952).</a:t>
            </a:r>
          </a:p>
          <a:p>
            <a:pPr marL="114300" indent="0">
              <a:buNone/>
            </a:pPr>
            <a:endParaRPr lang="ar-SA" sz="2000" dirty="0" smtClean="0">
              <a:solidFill>
                <a:srgbClr val="0070C0"/>
              </a:solidFill>
              <a:cs typeface="+mj-cs"/>
            </a:endParaRPr>
          </a:p>
          <a:p>
            <a:pPr marL="114300" indent="0">
              <a:buNone/>
            </a:pPr>
            <a:r>
              <a:rPr lang="ar-SA" sz="2000" dirty="0" smtClean="0">
                <a:solidFill>
                  <a:srgbClr val="0070C0"/>
                </a:solidFill>
                <a:cs typeface="+mj-cs"/>
              </a:rPr>
              <a:t>2- </a:t>
            </a:r>
            <a:r>
              <a:rPr lang="ar-SA" sz="2000" dirty="0" smtClean="0">
                <a:cs typeface="+mj-cs"/>
              </a:rPr>
              <a:t>يستند الإرشاد المعرفي من وجهة نظر بيك على الفكرة القائلة : إن ما يفكر فيه الناس  وما يقولونه لأنفسهم، وكذلك اتجاهاتهم وآرائهم ومثلهم، إنما هي أمور مهمة وذات صلة وثيقة بسلوكهم الصحيح والمرضي ( الشناوي، 1995: ص 146). ويرى بيك أن ردود الفعل الانفعالية ليست استجابات مباشرة ولا تلقائية بالنسبة للمثير الخارجي، وإنما يجري تحليل دقيق لهذه المثيرات، وتفسير لها من خلال النظام المعرفي (العقلي) الداخلي وقد ينجم عن عدم الاتساق بين النظام المعرفي الداخلي وبين المثيرات الخارجية، وجود الاضطرابات والمشاكل النفسية.</a:t>
            </a:r>
            <a:endParaRPr lang="ar-SA" sz="2000" dirty="0">
              <a:solidFill>
                <a:srgbClr val="0070C0"/>
              </a:solidFill>
              <a:cs typeface="+mj-cs"/>
            </a:endParaRPr>
          </a:p>
        </p:txBody>
      </p:sp>
    </p:spTree>
    <p:extLst>
      <p:ext uri="{BB962C8B-B14F-4D97-AF65-F5344CB8AC3E}">
        <p14:creationId xmlns="" xmlns:p14="http://schemas.microsoft.com/office/powerpoint/2010/main" val="3832304144"/>
      </p:ext>
    </p:extLst>
  </p:cSld>
  <p:clrMapOvr>
    <a:masterClrMapping/>
  </p:clrMapOvr>
  <mc:AlternateContent xmlns:mc="http://schemas.openxmlformats.org/markup-compatibility/2006">
    <mc:Choice xmlns="" xmlns:p14="http://schemas.microsoft.com/office/powerpoint/2010/main" Requires="p14">
      <p:transition spd="slow" p14:dur="3400">
        <p14:reveal thruBlk="1" dir="r"/>
      </p:transition>
    </mc:Choice>
    <mc:Fallback>
      <p:transition spd="slow">
        <p:fade/>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z="2400" dirty="0">
                <a:solidFill>
                  <a:srgbClr val="DDDDDD">
                    <a:lumMod val="75000"/>
                  </a:srgbClr>
                </a:solidFill>
              </a:rPr>
              <a:t>نظريات الإرشاد أو العلاج العقلي- المعرفي :</a:t>
            </a:r>
            <a:r>
              <a:rPr lang="en-US" sz="2000" dirty="0">
                <a:solidFill>
                  <a:srgbClr val="DDDDDD">
                    <a:lumMod val="75000"/>
                  </a:srgbClr>
                </a:solidFill>
              </a:rPr>
              <a:t>theories of cognitive counseling or therapy</a:t>
            </a:r>
            <a:endParaRPr lang="ar-SA" dirty="0"/>
          </a:p>
        </p:txBody>
      </p:sp>
      <p:sp>
        <p:nvSpPr>
          <p:cNvPr id="3" name="عنصر نائب للمحتوى 2"/>
          <p:cNvSpPr>
            <a:spLocks noGrp="1"/>
          </p:cNvSpPr>
          <p:nvPr>
            <p:ph idx="1"/>
          </p:nvPr>
        </p:nvSpPr>
        <p:spPr/>
        <p:txBody>
          <a:bodyPr>
            <a:normAutofit/>
          </a:bodyPr>
          <a:lstStyle/>
          <a:p>
            <a:pPr marL="114300" indent="0">
              <a:buNone/>
            </a:pPr>
            <a:r>
              <a:rPr lang="ar-SA" sz="2000" dirty="0" smtClean="0">
                <a:solidFill>
                  <a:srgbClr val="0070C0"/>
                </a:solidFill>
                <a:cs typeface="+mj-cs"/>
              </a:rPr>
              <a:t>3- </a:t>
            </a:r>
            <a:r>
              <a:rPr lang="ar-SA" sz="2000" dirty="0" smtClean="0">
                <a:cs typeface="+mj-cs"/>
              </a:rPr>
              <a:t>فالأشخاص من وجهة نظر بيك يستجيبون للأحداث والمواقف وفقاً للمعاني التي يعطونها لها، وهذا ما يجعل استجاباتهم نحو الموقف الواحد متباينة، بل تختلف عند الشخص الواحد في أوقات مختلفة .</a:t>
            </a:r>
          </a:p>
          <a:p>
            <a:pPr marL="114300" indent="0">
              <a:buNone/>
            </a:pPr>
            <a:r>
              <a:rPr lang="ar-SA" sz="2000" dirty="0" smtClean="0">
                <a:cs typeface="+mj-cs"/>
              </a:rPr>
              <a:t>ومثال ذلك أن الحزن ينشأ عند شخص ما نتيجة إدراكه أن شيئاً ذا قيمة قد فقد منه أدى إلى فقدان في المجال الذاتي للفرد فالفكرة التي تؤدي إلى الحزن أو الغضب أو القلق إذا اشتملت على تشويش للواقع فإنه ينتج عنها اكتئاب أو قلق أو </a:t>
            </a:r>
            <a:r>
              <a:rPr lang="ar-SA" sz="2000" dirty="0" err="1" smtClean="0">
                <a:cs typeface="+mj-cs"/>
              </a:rPr>
              <a:t>بارانويا</a:t>
            </a:r>
            <a:r>
              <a:rPr lang="ar-SA" sz="2000" dirty="0" smtClean="0">
                <a:cs typeface="+mj-cs"/>
              </a:rPr>
              <a:t>..إلخ.</a:t>
            </a:r>
          </a:p>
          <a:p>
            <a:pPr marL="114300" indent="0">
              <a:buNone/>
            </a:pPr>
            <a:endParaRPr lang="ar-SA" sz="2000" dirty="0">
              <a:cs typeface="+mj-cs"/>
            </a:endParaRPr>
          </a:p>
          <a:p>
            <a:pPr marL="114300" indent="0">
              <a:buNone/>
            </a:pPr>
            <a:r>
              <a:rPr lang="ar-SA" sz="2000" dirty="0" smtClean="0">
                <a:solidFill>
                  <a:srgbClr val="0070C0"/>
                </a:solidFill>
                <a:cs typeface="+mj-cs"/>
              </a:rPr>
              <a:t>4-</a:t>
            </a:r>
            <a:r>
              <a:rPr lang="ar-SA" sz="2000" dirty="0" smtClean="0">
                <a:cs typeface="+mj-cs"/>
              </a:rPr>
              <a:t> من جانب آخر يستجيب الأشخاص لكثير من المواقف بشكل متسق، مما يشير إلى أن هذه الاستجابات توجهها مجموعة من القواعد، وهذه القواعد تشكل الأساس الذي تنطلق منه تفسيرات الأفراد وتوقعاتهم وما يقولونه لأنفسهم ، فهي تقدم إطاراً لفهم خبرات الحياة.</a:t>
            </a:r>
            <a:endParaRPr lang="ar-SA" sz="2000" dirty="0">
              <a:cs typeface="+mj-cs"/>
            </a:endParaRPr>
          </a:p>
        </p:txBody>
      </p:sp>
    </p:spTree>
    <p:extLst>
      <p:ext uri="{BB962C8B-B14F-4D97-AF65-F5344CB8AC3E}">
        <p14:creationId xmlns="" xmlns:p14="http://schemas.microsoft.com/office/powerpoint/2010/main" val="536450995"/>
      </p:ext>
    </p:extLst>
  </p:cSld>
  <p:clrMapOvr>
    <a:masterClrMapping/>
  </p:clrMapOvr>
  <mc:AlternateContent xmlns:mc="http://schemas.openxmlformats.org/markup-compatibility/2006">
    <mc:Choice xmlns="" xmlns:p14="http://schemas.microsoft.com/office/powerpoint/2010/main" Requires="p14">
      <p:transition spd="slow" p14:dur="3400">
        <p14:reveal thruBlk="1" dir="r"/>
      </p:transition>
    </mc:Choice>
    <mc:Fallback>
      <p:transition spd="slow">
        <p:fade/>
      </p:transition>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z="2400" dirty="0">
                <a:solidFill>
                  <a:srgbClr val="DDDDDD">
                    <a:lumMod val="75000"/>
                  </a:srgbClr>
                </a:solidFill>
              </a:rPr>
              <a:t>نظريات الإرشاد أو العلاج العقلي- المعرفي :</a:t>
            </a:r>
            <a:r>
              <a:rPr lang="en-US" sz="2000" dirty="0">
                <a:solidFill>
                  <a:srgbClr val="DDDDDD">
                    <a:lumMod val="75000"/>
                  </a:srgbClr>
                </a:solidFill>
              </a:rPr>
              <a:t>theories of cognitive counseling or therapy</a:t>
            </a:r>
            <a:endParaRPr lang="ar-SA" dirty="0"/>
          </a:p>
        </p:txBody>
      </p:sp>
      <p:sp>
        <p:nvSpPr>
          <p:cNvPr id="3" name="عنصر نائب للمحتوى 2"/>
          <p:cNvSpPr>
            <a:spLocks noGrp="1"/>
          </p:cNvSpPr>
          <p:nvPr>
            <p:ph idx="1"/>
          </p:nvPr>
        </p:nvSpPr>
        <p:spPr/>
        <p:txBody>
          <a:bodyPr>
            <a:normAutofit/>
          </a:bodyPr>
          <a:lstStyle/>
          <a:p>
            <a:pPr marL="114300" indent="0">
              <a:buNone/>
            </a:pPr>
            <a:endParaRPr lang="ar-SA" sz="2000" dirty="0" smtClean="0">
              <a:cs typeface="+mj-cs"/>
            </a:endParaRPr>
          </a:p>
          <a:p>
            <a:pPr marL="114300" indent="0">
              <a:buNone/>
            </a:pPr>
            <a:r>
              <a:rPr lang="ar-SA" sz="2000" dirty="0" smtClean="0">
                <a:solidFill>
                  <a:srgbClr val="0070C0"/>
                </a:solidFill>
                <a:cs typeface="+mj-cs"/>
              </a:rPr>
              <a:t>5-</a:t>
            </a:r>
            <a:r>
              <a:rPr lang="ar-SA" sz="2000" dirty="0" smtClean="0">
                <a:cs typeface="+mj-cs"/>
              </a:rPr>
              <a:t> ويرى بيك أن القواعد تمثل جزءاً من التراث الاجتماعي والثقافي للمجتمع الذي يعيش فيه الإنسان والتي تكتسب من خلال الخبرات الشخصية، وملاحظة الآخرين. وتساعد القواعد ( التي يمارسها المسترشد) المرشد أو المعالج على فهم السلوك غير المنطقي، وكذلك الاستجابات الانفعالية الشاذة. وعندما تكون هذه القواعد غير منسجمة مع الواقع أو إذا استخدمت بتطرف، فإنه من المتوقع أن ينتج عنها مشكلات نفسية شخصية، أو مشكلات في العلاقات مع الآخرين.</a:t>
            </a:r>
            <a:endParaRPr lang="ar-SA" sz="2000" dirty="0">
              <a:cs typeface="+mj-cs"/>
            </a:endParaRPr>
          </a:p>
        </p:txBody>
      </p:sp>
    </p:spTree>
    <p:extLst>
      <p:ext uri="{BB962C8B-B14F-4D97-AF65-F5344CB8AC3E}">
        <p14:creationId xmlns="" xmlns:p14="http://schemas.microsoft.com/office/powerpoint/2010/main" val="796133566"/>
      </p:ext>
    </p:extLst>
  </p:cSld>
  <p:clrMapOvr>
    <a:masterClrMapping/>
  </p:clrMapOvr>
  <mc:AlternateContent xmlns:mc="http://schemas.openxmlformats.org/markup-compatibility/2006">
    <mc:Choice xmlns="" xmlns:p14="http://schemas.microsoft.com/office/powerpoint/2010/main" Requires="p14">
      <p:transition spd="slow" p14:dur="3400">
        <p14:reveal thruBlk="1" dir="r"/>
      </p:transition>
    </mc:Choice>
    <mc:Fallback>
      <p:transition spd="slow">
        <p:fade/>
      </p:transition>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الإرشاد المعرفي للاضطرابات النفسية:</a:t>
            </a:r>
            <a:endParaRPr lang="ar-SA" dirty="0"/>
          </a:p>
        </p:txBody>
      </p:sp>
      <p:sp>
        <p:nvSpPr>
          <p:cNvPr id="3" name="عنصر نائب للمحتوى 2"/>
          <p:cNvSpPr>
            <a:spLocks noGrp="1"/>
          </p:cNvSpPr>
          <p:nvPr>
            <p:ph idx="1"/>
          </p:nvPr>
        </p:nvSpPr>
        <p:spPr/>
        <p:txBody>
          <a:bodyPr>
            <a:normAutofit/>
          </a:bodyPr>
          <a:lstStyle/>
          <a:p>
            <a:pPr marL="114300" indent="0">
              <a:buNone/>
            </a:pPr>
            <a:r>
              <a:rPr lang="ar-SA" sz="2000" dirty="0" smtClean="0">
                <a:solidFill>
                  <a:srgbClr val="0070C0"/>
                </a:solidFill>
                <a:cs typeface="+mj-cs"/>
              </a:rPr>
              <a:t>1-</a:t>
            </a:r>
            <a:r>
              <a:rPr lang="ar-SA" sz="2000" dirty="0" smtClean="0">
                <a:cs typeface="+mj-cs"/>
              </a:rPr>
              <a:t> تعد الاستجابات الانفعالية أو المشكلات النفسية نتاج التفكير الخاطئ عند الشخص. وبالتالي فإن الإرشاد المعرفي يتضمن الطرائق والأساليب كلها التي من شأنها تصحيح التفكير الخاطئ عند المسترشد، بحيث تصحح صورة الواقع في نظره، ويصبح تفكيره منطقياً. ولذلك يكون الإرشاد المعرفي أكثر فاعلية مع الأشخاص الذين لديهم قدرة على الاستبطان </a:t>
            </a:r>
            <a:r>
              <a:rPr lang="en-US" sz="2000" dirty="0" smtClean="0">
                <a:cs typeface="+mj-cs"/>
              </a:rPr>
              <a:t>Introspection</a:t>
            </a:r>
            <a:r>
              <a:rPr lang="ar-SA" sz="2000" dirty="0" smtClean="0">
                <a:cs typeface="+mj-cs"/>
              </a:rPr>
              <a:t> ، والتروي </a:t>
            </a:r>
            <a:r>
              <a:rPr lang="en-US" sz="2000" dirty="0" smtClean="0">
                <a:cs typeface="+mj-cs"/>
              </a:rPr>
              <a:t>Reflection</a:t>
            </a:r>
            <a:r>
              <a:rPr lang="ar-SA" sz="2000" dirty="0" smtClean="0">
                <a:cs typeface="+mj-cs"/>
              </a:rPr>
              <a:t>، والذين يمكنهم التفكير بشكل مناسب في مجال حياتهم خارج إطار المشكلة.</a:t>
            </a:r>
          </a:p>
          <a:p>
            <a:pPr marL="114300" indent="0">
              <a:buNone/>
            </a:pPr>
            <a:endParaRPr lang="ar-SA" sz="2000" dirty="0">
              <a:cs typeface="+mj-cs"/>
            </a:endParaRPr>
          </a:p>
          <a:p>
            <a:pPr marL="114300" indent="0">
              <a:buNone/>
            </a:pPr>
            <a:r>
              <a:rPr lang="ar-SA" sz="2000" dirty="0" smtClean="0">
                <a:solidFill>
                  <a:srgbClr val="0070C0"/>
                </a:solidFill>
                <a:cs typeface="+mj-cs"/>
              </a:rPr>
              <a:t>2-</a:t>
            </a:r>
            <a:r>
              <a:rPr lang="ar-SA" sz="2000" dirty="0" smtClean="0">
                <a:cs typeface="+mj-cs"/>
              </a:rPr>
              <a:t> أما العلاقة بين المرشد والمسترشد في هذا النوع من الإرشاد، فيجب أن تتصف بالتقبل والتعاون والدفء العاطفي والمشاركة الوجدانية للمسترشد. ولذلك يجب على المرشد أن يكون حساساً لحاجات المسترشد عند مناقشة موضوعات معينة في الجلسات الإرشادية.</a:t>
            </a:r>
            <a:endParaRPr lang="ar-SA" sz="2000" dirty="0">
              <a:cs typeface="+mj-cs"/>
            </a:endParaRPr>
          </a:p>
        </p:txBody>
      </p:sp>
    </p:spTree>
    <p:extLst>
      <p:ext uri="{BB962C8B-B14F-4D97-AF65-F5344CB8AC3E}">
        <p14:creationId xmlns="" xmlns:p14="http://schemas.microsoft.com/office/powerpoint/2010/main" val="449016206"/>
      </p:ext>
    </p:extLst>
  </p:cSld>
  <p:clrMapOvr>
    <a:masterClrMapping/>
  </p:clrMapOvr>
  <mc:AlternateContent xmlns:mc="http://schemas.openxmlformats.org/markup-compatibility/2006">
    <mc:Choice xmlns="" xmlns:p14="http://schemas.microsoft.com/office/powerpoint/2010/main" Requires="p14">
      <p:transition spd="slow" p14:dur="3400">
        <p14:reveal thruBlk="1" dir="r"/>
      </p:transition>
    </mc:Choice>
    <mc:Fallback>
      <p:transition spd="slow">
        <p:fade/>
      </p:transition>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solidFill>
                  <a:srgbClr val="DDDDDD">
                    <a:lumMod val="75000"/>
                  </a:srgbClr>
                </a:solidFill>
              </a:rPr>
              <a:t>الإرشاد المعرفي للاضطرابات النفسية:</a:t>
            </a:r>
            <a:endParaRPr lang="ar-SA" dirty="0"/>
          </a:p>
        </p:txBody>
      </p:sp>
      <p:sp>
        <p:nvSpPr>
          <p:cNvPr id="3" name="عنصر نائب للمحتوى 2"/>
          <p:cNvSpPr>
            <a:spLocks noGrp="1"/>
          </p:cNvSpPr>
          <p:nvPr>
            <p:ph idx="1"/>
          </p:nvPr>
        </p:nvSpPr>
        <p:spPr>
          <a:xfrm>
            <a:off x="457200" y="1752600"/>
            <a:ext cx="8229600" cy="4844752"/>
          </a:xfrm>
        </p:spPr>
        <p:txBody>
          <a:bodyPr>
            <a:normAutofit lnSpcReduction="10000"/>
          </a:bodyPr>
          <a:lstStyle/>
          <a:p>
            <a:pPr marL="114300" indent="0">
              <a:buNone/>
            </a:pPr>
            <a:r>
              <a:rPr lang="ar-SA" sz="2000" dirty="0" smtClean="0">
                <a:solidFill>
                  <a:srgbClr val="0070C0"/>
                </a:solidFill>
                <a:cs typeface="+mj-cs"/>
              </a:rPr>
              <a:t>3-</a:t>
            </a:r>
            <a:r>
              <a:rPr lang="ar-SA" sz="2000" dirty="0" smtClean="0">
                <a:cs typeface="+mj-cs"/>
              </a:rPr>
              <a:t> أن يعمل على خفض المشكلات عند التعرف عليها وعلى مكوناتها الرئيسية وعلى أسبابها مع التركيز على المكونات الأساسية للمشكلة أو الاضطراب . ولابد أيضاً من إشراك المسترشد في حل المشكلة حتى يتعلم كيفية حل المشكلات عندما يكون لوحده.</a:t>
            </a:r>
          </a:p>
          <a:p>
            <a:pPr marL="114300" indent="0">
              <a:buNone/>
            </a:pPr>
            <a:endParaRPr lang="ar-SA" sz="2000" dirty="0">
              <a:cs typeface="+mj-cs"/>
            </a:endParaRPr>
          </a:p>
          <a:p>
            <a:pPr marL="114300" indent="0">
              <a:buNone/>
            </a:pPr>
            <a:r>
              <a:rPr lang="ar-SA" dirty="0" smtClean="0">
                <a:solidFill>
                  <a:srgbClr val="0070C0"/>
                </a:solidFill>
                <a:cs typeface="+mj-cs"/>
              </a:rPr>
              <a:t>ومن اهم الأساليب المستخدمة في الإرشاد المعرفي من وجهة نظر «بيك» ما يلي:</a:t>
            </a:r>
          </a:p>
          <a:p>
            <a:pPr marL="114300" indent="0">
              <a:buNone/>
            </a:pPr>
            <a:r>
              <a:rPr lang="ar-SA" sz="2000" dirty="0" smtClean="0">
                <a:solidFill>
                  <a:srgbClr val="FF0000"/>
                </a:solidFill>
                <a:cs typeface="+mj-cs"/>
              </a:rPr>
              <a:t>1- التعرف على الأفكار الخاطئة المرتبطة بسوء التوافق:</a:t>
            </a:r>
          </a:p>
          <a:p>
            <a:pPr marL="114300" indent="0">
              <a:buNone/>
            </a:pPr>
            <a:r>
              <a:rPr lang="ar-SA" sz="2000" dirty="0" smtClean="0">
                <a:cs typeface="+mj-cs"/>
              </a:rPr>
              <a:t>وهي الأفكار التي تعيق الفرد من مواجهة خبرات الحياة.</a:t>
            </a:r>
          </a:p>
          <a:p>
            <a:pPr marL="114300" indent="0">
              <a:buNone/>
            </a:pPr>
            <a:endParaRPr lang="ar-SA" sz="2000" dirty="0">
              <a:cs typeface="+mj-cs"/>
            </a:endParaRPr>
          </a:p>
          <a:p>
            <a:pPr marL="114300" indent="0">
              <a:buNone/>
            </a:pPr>
            <a:r>
              <a:rPr lang="ar-SA" sz="2000" dirty="0" smtClean="0">
                <a:solidFill>
                  <a:srgbClr val="FF0000"/>
                </a:solidFill>
                <a:cs typeface="+mj-cs"/>
              </a:rPr>
              <a:t>2- ملء الفراغات :</a:t>
            </a:r>
          </a:p>
          <a:p>
            <a:pPr marL="114300" indent="0">
              <a:buNone/>
            </a:pPr>
            <a:r>
              <a:rPr lang="ar-SA" sz="2000" dirty="0" smtClean="0">
                <a:cs typeface="+mj-cs"/>
              </a:rPr>
              <a:t>عندما يتحدث المسترشد عن الأحداث التي وقعت له وعن ردود الفعل الصادرة منه نحو هذه الأحداث، فإنه توجد عادة فجوة أو فراغ  بين المثير والاستجابة، وتتمثل هذه الفجوة بالأفكار أو المعتقدات التي يكونها المسترشد نحو تلك الأحداث، وتكون مهمة المرشد ملء هذا الفراغ من خلال تعليم المسترشد التركيز على الأفكار التي تحدث أثناء معايشة المثير والاستجابة. </a:t>
            </a:r>
          </a:p>
          <a:p>
            <a:pPr marL="114300" indent="0">
              <a:buNone/>
            </a:pPr>
            <a:endParaRPr lang="ar-SA" sz="2000" dirty="0" smtClean="0">
              <a:cs typeface="+mj-cs"/>
            </a:endParaRPr>
          </a:p>
          <a:p>
            <a:pPr marL="114300" indent="0">
              <a:buNone/>
            </a:pPr>
            <a:r>
              <a:rPr lang="ar-SA" sz="2000" dirty="0" smtClean="0">
                <a:cs typeface="+mj-cs"/>
              </a:rPr>
              <a:t> </a:t>
            </a:r>
            <a:endParaRPr lang="ar-SA" sz="2000" dirty="0">
              <a:cs typeface="+mj-cs"/>
            </a:endParaRPr>
          </a:p>
        </p:txBody>
      </p:sp>
    </p:spTree>
    <p:extLst>
      <p:ext uri="{BB962C8B-B14F-4D97-AF65-F5344CB8AC3E}">
        <p14:creationId xmlns="" xmlns:p14="http://schemas.microsoft.com/office/powerpoint/2010/main" val="160228315"/>
      </p:ext>
    </p:extLst>
  </p:cSld>
  <p:clrMapOvr>
    <a:masterClrMapping/>
  </p:clrMapOvr>
  <mc:AlternateContent xmlns:mc="http://schemas.openxmlformats.org/markup-compatibility/2006">
    <mc:Choice xmlns="" xmlns:p14="http://schemas.microsoft.com/office/powerpoint/2010/main" Requires="p14">
      <p:transition spd="slow" p14:dur="3400">
        <p14:reveal thruBlk="1" dir="r"/>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04664"/>
            <a:ext cx="8229600" cy="5721499"/>
          </a:xfrm>
        </p:spPr>
        <p:txBody>
          <a:bodyPr>
            <a:normAutofit/>
          </a:bodyPr>
          <a:lstStyle/>
          <a:p>
            <a:pPr marL="0" indent="0" algn="ctr">
              <a:buNone/>
            </a:pPr>
            <a:r>
              <a:rPr lang="ar-SA" sz="3200" dirty="0" smtClean="0">
                <a:solidFill>
                  <a:schemeClr val="accent1"/>
                </a:solidFill>
              </a:rPr>
              <a:t>أوجه الاختلاف بين التوجيه والإرشاد</a:t>
            </a:r>
            <a:endParaRPr lang="ar-SA" sz="3200" dirty="0">
              <a:solidFill>
                <a:schemeClr val="accent1"/>
              </a:solidFill>
            </a:endParaRPr>
          </a:p>
        </p:txBody>
      </p:sp>
      <p:graphicFrame>
        <p:nvGraphicFramePr>
          <p:cNvPr id="4" name="رسم تخطيطي 3"/>
          <p:cNvGraphicFramePr/>
          <p:nvPr>
            <p:extLst>
              <p:ext uri="{D42A27DB-BD31-4B8C-83A1-F6EECF244321}">
                <p14:modId xmlns="" xmlns:p14="http://schemas.microsoft.com/office/powerpoint/2010/main" val="1516443232"/>
              </p:ext>
            </p:extLst>
          </p:nvPr>
        </p:nvGraphicFramePr>
        <p:xfrm>
          <a:off x="323528" y="980728"/>
          <a:ext cx="8208912" cy="57332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1574603384"/>
      </p:ext>
    </p:extLst>
  </p:cSld>
  <p:clrMapOvr>
    <a:masterClrMapping/>
  </p:clrMapOvr>
  <mc:AlternateContent xmlns:mc="http://schemas.openxmlformats.org/markup-compatibility/2006">
    <mc:Choice xmlns="" xmlns:p14="http://schemas.microsoft.com/office/powerpoint/2010/main" Requires="p14">
      <p:transition spd="slow" p14:dur="1600">
        <p14:conveyor dir="l"/>
      </p:transition>
    </mc:Choice>
    <mc:Fallback>
      <p:transition spd="slow">
        <p:fade/>
      </p:transition>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a:solidFill>
                  <a:srgbClr val="DDDDDD">
                    <a:lumMod val="75000"/>
                  </a:srgbClr>
                </a:solidFill>
              </a:rPr>
              <a:t>الإرشاد المعرفي للاضطرابات النفسية:</a:t>
            </a:r>
            <a:endParaRPr lang="ar-SA" dirty="0"/>
          </a:p>
        </p:txBody>
      </p:sp>
      <p:sp>
        <p:nvSpPr>
          <p:cNvPr id="3" name="عنصر نائب للمحتوى 2"/>
          <p:cNvSpPr>
            <a:spLocks noGrp="1"/>
          </p:cNvSpPr>
          <p:nvPr>
            <p:ph idx="1"/>
          </p:nvPr>
        </p:nvSpPr>
        <p:spPr/>
        <p:txBody>
          <a:bodyPr>
            <a:normAutofit/>
          </a:bodyPr>
          <a:lstStyle/>
          <a:p>
            <a:pPr marL="114300" indent="0">
              <a:buNone/>
            </a:pPr>
            <a:r>
              <a:rPr lang="ar-SA" sz="2000" dirty="0" smtClean="0">
                <a:solidFill>
                  <a:srgbClr val="FF0000"/>
                </a:solidFill>
                <a:cs typeface="+mj-cs"/>
              </a:rPr>
              <a:t>3- الإبعاد :</a:t>
            </a:r>
          </a:p>
          <a:p>
            <a:pPr marL="114300" indent="0">
              <a:buNone/>
            </a:pPr>
            <a:r>
              <a:rPr lang="ar-SA" sz="2000" dirty="0" smtClean="0">
                <a:cs typeface="+mj-cs"/>
              </a:rPr>
              <a:t>يسمي «بيك» العملية التي ينظر بها المسترشد بشكل موضوعي إلى الأفكار «بالإبعاد» وتشتمل على الاعتراف بأن الأفكار التلقائية التي كونها المسترشد عن الأحداث ليست هي الواقع، ولا يوثق بها، وتسيء إلى توافقه وصحته النفسية.</a:t>
            </a:r>
          </a:p>
          <a:p>
            <a:pPr marL="114300" indent="0">
              <a:buNone/>
            </a:pPr>
            <a:endParaRPr lang="ar-SA" sz="2000" dirty="0">
              <a:cs typeface="+mj-cs"/>
            </a:endParaRPr>
          </a:p>
          <a:p>
            <a:pPr marL="114300" indent="0">
              <a:buNone/>
            </a:pPr>
            <a:r>
              <a:rPr lang="ar-SA" sz="2000" dirty="0" smtClean="0">
                <a:solidFill>
                  <a:srgbClr val="FF0000"/>
                </a:solidFill>
                <a:cs typeface="+mj-cs"/>
              </a:rPr>
              <a:t>4- تعلم اساليب جديدة في الحصول على المعلومات مع استخدام الدليل والبرهان العلمي لتأكيدها</a:t>
            </a:r>
            <a:endParaRPr lang="ar-SA" sz="2000" dirty="0">
              <a:solidFill>
                <a:srgbClr val="FF0000"/>
              </a:solidFill>
              <a:cs typeface="+mj-cs"/>
            </a:endParaRPr>
          </a:p>
        </p:txBody>
      </p:sp>
    </p:spTree>
    <p:extLst>
      <p:ext uri="{BB962C8B-B14F-4D97-AF65-F5344CB8AC3E}">
        <p14:creationId xmlns="" xmlns:p14="http://schemas.microsoft.com/office/powerpoint/2010/main" val="400671772"/>
      </p:ext>
    </p:extLst>
  </p:cSld>
  <p:clrMapOvr>
    <a:masterClrMapping/>
  </p:clrMapOvr>
  <mc:AlternateContent xmlns:mc="http://schemas.openxmlformats.org/markup-compatibility/2006">
    <mc:Choice xmlns="" xmlns:p14="http://schemas.microsoft.com/office/powerpoint/2010/main" Requires="p14">
      <p:transition spd="slow" p14:dur="3400">
        <p14:reveal thruBlk="1" dir="r"/>
      </p:transition>
    </mc:Choice>
    <mc:Fallback>
      <p:transition spd="slow">
        <p:fade/>
      </p:transition>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2800" dirty="0" smtClean="0"/>
              <a:t>من أبرز التصورات الخاطئة التي يكثر وجودها عند المسترشدين :</a:t>
            </a:r>
            <a:endParaRPr lang="ar-SA" sz="2800" dirty="0"/>
          </a:p>
        </p:txBody>
      </p:sp>
      <p:sp>
        <p:nvSpPr>
          <p:cNvPr id="3" name="عنصر نائب للمحتوى 2"/>
          <p:cNvSpPr>
            <a:spLocks noGrp="1"/>
          </p:cNvSpPr>
          <p:nvPr>
            <p:ph idx="1"/>
          </p:nvPr>
        </p:nvSpPr>
        <p:spPr/>
        <p:txBody>
          <a:bodyPr>
            <a:normAutofit/>
          </a:bodyPr>
          <a:lstStyle/>
          <a:p>
            <a:pPr marL="114300" indent="0">
              <a:buNone/>
            </a:pPr>
            <a:r>
              <a:rPr lang="ar-SA" sz="2000" dirty="0" smtClean="0">
                <a:solidFill>
                  <a:srgbClr val="0070C0"/>
                </a:solidFill>
                <a:cs typeface="+mj-cs"/>
              </a:rPr>
              <a:t>أ- المرحلة الأولى : التصورات الخاطئة لدى الأشخاص الذين يعانون من اضطرابات </a:t>
            </a:r>
            <a:r>
              <a:rPr lang="ar-SA" sz="2000" dirty="0" err="1" smtClean="0">
                <a:solidFill>
                  <a:srgbClr val="0070C0"/>
                </a:solidFill>
                <a:cs typeface="+mj-cs"/>
              </a:rPr>
              <a:t>بارانويدية</a:t>
            </a:r>
            <a:r>
              <a:rPr lang="ar-SA" sz="2000" dirty="0" smtClean="0">
                <a:solidFill>
                  <a:srgbClr val="0070C0"/>
                </a:solidFill>
                <a:cs typeface="+mj-cs"/>
              </a:rPr>
              <a:t>:</a:t>
            </a:r>
          </a:p>
          <a:p>
            <a:pPr marL="114300" indent="0">
              <a:buNone/>
            </a:pPr>
            <a:r>
              <a:rPr lang="ar-SA" sz="2000" dirty="0" smtClean="0">
                <a:cs typeface="+mj-cs"/>
              </a:rPr>
              <a:t>فالأشخاص الذين يعانون من هذه الاضطرابات يظهرون </a:t>
            </a:r>
            <a:r>
              <a:rPr lang="ar-SA" sz="2000" dirty="0" err="1" smtClean="0">
                <a:cs typeface="+mj-cs"/>
              </a:rPr>
              <a:t>الهذاءات</a:t>
            </a:r>
            <a:r>
              <a:rPr lang="ar-SA" sz="2000" dirty="0" smtClean="0">
                <a:cs typeface="+mj-cs"/>
              </a:rPr>
              <a:t>، ويخفقون في اختيار الواقع، ويكون لديهم اضطراب في محتوى التفكير . </a:t>
            </a:r>
          </a:p>
          <a:p>
            <a:pPr marL="114300" indent="0">
              <a:buNone/>
            </a:pPr>
            <a:r>
              <a:rPr lang="ar-SA" sz="2000" dirty="0" smtClean="0">
                <a:solidFill>
                  <a:srgbClr val="FF0000"/>
                </a:solidFill>
                <a:cs typeface="+mj-cs"/>
              </a:rPr>
              <a:t>أما التصورات الخاطئة لدى الحالات </a:t>
            </a:r>
            <a:r>
              <a:rPr lang="ar-SA" sz="2000" dirty="0" err="1" smtClean="0">
                <a:solidFill>
                  <a:srgbClr val="FF0000"/>
                </a:solidFill>
                <a:cs typeface="+mj-cs"/>
              </a:rPr>
              <a:t>الاكتئابية</a:t>
            </a:r>
            <a:r>
              <a:rPr lang="ar-SA" sz="2000" dirty="0" smtClean="0">
                <a:solidFill>
                  <a:srgbClr val="FF0000"/>
                </a:solidFill>
                <a:cs typeface="+mj-cs"/>
              </a:rPr>
              <a:t> فتتمثل فيما يلي :</a:t>
            </a:r>
          </a:p>
          <a:p>
            <a:pPr marL="114300" indent="0">
              <a:buNone/>
            </a:pPr>
            <a:r>
              <a:rPr lang="ar-SA" sz="2000" dirty="0" smtClean="0">
                <a:solidFill>
                  <a:srgbClr val="FF0000"/>
                </a:solidFill>
                <a:cs typeface="+mj-cs"/>
              </a:rPr>
              <a:t>- </a:t>
            </a:r>
            <a:r>
              <a:rPr lang="ar-SA" sz="2000" dirty="0" smtClean="0">
                <a:cs typeface="+mj-cs"/>
              </a:rPr>
              <a:t>إنني الآن ، كما كنت ، وسأكون دائماً متشائماً.</a:t>
            </a:r>
          </a:p>
          <a:p>
            <a:pPr marL="114300" indent="0">
              <a:buNone/>
            </a:pPr>
            <a:r>
              <a:rPr lang="ar-SA" sz="2000" dirty="0" smtClean="0">
                <a:solidFill>
                  <a:srgbClr val="FF0000"/>
                </a:solidFill>
                <a:cs typeface="+mj-cs"/>
              </a:rPr>
              <a:t>- </a:t>
            </a:r>
            <a:r>
              <a:rPr lang="ar-SA" sz="2000" dirty="0" smtClean="0">
                <a:cs typeface="+mj-cs"/>
              </a:rPr>
              <a:t>إنني الآن ، كما كنت ، وسأكون دائما قليل الحيلة.</a:t>
            </a:r>
          </a:p>
          <a:p>
            <a:pPr marL="114300" indent="0">
              <a:buNone/>
            </a:pPr>
            <a:r>
              <a:rPr lang="ar-SA" sz="2000" dirty="0" smtClean="0">
                <a:solidFill>
                  <a:srgbClr val="FF0000"/>
                </a:solidFill>
                <a:cs typeface="+mj-cs"/>
              </a:rPr>
              <a:t>- </a:t>
            </a:r>
            <a:r>
              <a:rPr lang="ar-SA" sz="2000" dirty="0" smtClean="0">
                <a:cs typeface="+mj-cs"/>
              </a:rPr>
              <a:t>إنني الآن ، وقد كنت ، وسأكون دائماً لا قيمة لي.</a:t>
            </a:r>
          </a:p>
          <a:p>
            <a:pPr marL="114300" indent="0">
              <a:buNone/>
            </a:pPr>
            <a:r>
              <a:rPr lang="ar-SA" sz="2000" dirty="0" smtClean="0">
                <a:solidFill>
                  <a:srgbClr val="FF0000"/>
                </a:solidFill>
                <a:cs typeface="+mj-cs"/>
              </a:rPr>
              <a:t>- </a:t>
            </a:r>
            <a:r>
              <a:rPr lang="ar-SA" sz="2000" dirty="0" smtClean="0">
                <a:cs typeface="+mj-cs"/>
              </a:rPr>
              <a:t>إنني أعاني من رفض الآخرين لي، ولا قيمة لي إطلاقاً.</a:t>
            </a:r>
            <a:endParaRPr lang="ar-SA" sz="2000" dirty="0">
              <a:solidFill>
                <a:srgbClr val="FF0000"/>
              </a:solidFill>
              <a:cs typeface="+mj-cs"/>
            </a:endParaRPr>
          </a:p>
        </p:txBody>
      </p:sp>
    </p:spTree>
    <p:extLst>
      <p:ext uri="{BB962C8B-B14F-4D97-AF65-F5344CB8AC3E}">
        <p14:creationId xmlns="" xmlns:p14="http://schemas.microsoft.com/office/powerpoint/2010/main" val="2508262399"/>
      </p:ext>
    </p:extLst>
  </p:cSld>
  <p:clrMapOvr>
    <a:masterClrMapping/>
  </p:clrMapOvr>
  <mc:AlternateContent xmlns:mc="http://schemas.openxmlformats.org/markup-compatibility/2006">
    <mc:Choice xmlns="" xmlns:p14="http://schemas.microsoft.com/office/powerpoint/2010/main" Requires="p14">
      <p:transition spd="slow" p14:dur="3400">
        <p14:reveal thruBlk="1" dir="r"/>
      </p:transition>
    </mc:Choice>
    <mc:Fallback>
      <p:transition spd="slow">
        <p:fade/>
      </p:transition>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sz="2800" dirty="0">
                <a:solidFill>
                  <a:srgbClr val="DDDDDD">
                    <a:lumMod val="75000"/>
                  </a:srgbClr>
                </a:solidFill>
              </a:rPr>
              <a:t>من أبرز التصورات الخاطئة التي يكثر وجودها عند المسترشدين :</a:t>
            </a:r>
            <a:endParaRPr lang="ar-SA" dirty="0"/>
          </a:p>
        </p:txBody>
      </p:sp>
      <p:sp>
        <p:nvSpPr>
          <p:cNvPr id="3" name="عنصر نائب للمحتوى 2"/>
          <p:cNvSpPr>
            <a:spLocks noGrp="1"/>
          </p:cNvSpPr>
          <p:nvPr>
            <p:ph idx="1"/>
          </p:nvPr>
        </p:nvSpPr>
        <p:spPr/>
        <p:txBody>
          <a:bodyPr>
            <a:normAutofit/>
          </a:bodyPr>
          <a:lstStyle/>
          <a:p>
            <a:pPr marL="114300" indent="0">
              <a:buNone/>
            </a:pPr>
            <a:r>
              <a:rPr lang="ar-SA" sz="2000" dirty="0" smtClean="0">
                <a:solidFill>
                  <a:srgbClr val="FF0000"/>
                </a:solidFill>
                <a:cs typeface="+mj-cs"/>
              </a:rPr>
              <a:t>وفي حالات الوساوس القهرية تكون التصورات الخاطئة كما يلي:</a:t>
            </a:r>
          </a:p>
          <a:p>
            <a:pPr marL="114300" indent="0">
              <a:buNone/>
            </a:pPr>
            <a:r>
              <a:rPr lang="ar-SA" sz="2000" dirty="0" smtClean="0">
                <a:solidFill>
                  <a:srgbClr val="FF0000"/>
                </a:solidFill>
                <a:cs typeface="+mj-cs"/>
              </a:rPr>
              <a:t>-</a:t>
            </a:r>
            <a:r>
              <a:rPr lang="ar-SA" sz="2000" dirty="0" smtClean="0">
                <a:cs typeface="+mj-cs"/>
              </a:rPr>
              <a:t> ينبغي أن أكون دائماً مرتباً.</a:t>
            </a:r>
          </a:p>
          <a:p>
            <a:pPr marL="114300" indent="0">
              <a:buNone/>
            </a:pPr>
            <a:r>
              <a:rPr lang="ar-SA" sz="2000" dirty="0" smtClean="0">
                <a:solidFill>
                  <a:srgbClr val="FF0000"/>
                </a:solidFill>
                <a:cs typeface="+mj-cs"/>
              </a:rPr>
              <a:t>- </a:t>
            </a:r>
            <a:r>
              <a:rPr lang="ar-SA" sz="2000" dirty="0" smtClean="0">
                <a:cs typeface="+mj-cs"/>
              </a:rPr>
              <a:t>لا أتحمل القذارة والجراثيم أبداً.</a:t>
            </a:r>
          </a:p>
          <a:p>
            <a:pPr marL="114300" indent="0">
              <a:buNone/>
            </a:pPr>
            <a:r>
              <a:rPr lang="ar-SA" sz="2000" dirty="0" smtClean="0">
                <a:solidFill>
                  <a:srgbClr val="FF0000"/>
                </a:solidFill>
                <a:cs typeface="+mj-cs"/>
              </a:rPr>
              <a:t>-</a:t>
            </a:r>
            <a:r>
              <a:rPr lang="ar-SA" sz="2000" dirty="0" smtClean="0">
                <a:cs typeface="+mj-cs"/>
              </a:rPr>
              <a:t> يجب أن أكون </a:t>
            </a:r>
            <a:r>
              <a:rPr lang="ar-SA" sz="2000" dirty="0" err="1" smtClean="0">
                <a:cs typeface="+mj-cs"/>
              </a:rPr>
              <a:t>كفوءاً</a:t>
            </a:r>
            <a:r>
              <a:rPr lang="ar-SA" sz="2000" dirty="0" smtClean="0">
                <a:cs typeface="+mj-cs"/>
              </a:rPr>
              <a:t> مهما كان الثمن.</a:t>
            </a:r>
          </a:p>
          <a:p>
            <a:pPr marL="114300" indent="0">
              <a:buNone/>
            </a:pPr>
            <a:r>
              <a:rPr lang="ar-SA" sz="2000" dirty="0" smtClean="0">
                <a:solidFill>
                  <a:srgbClr val="FF0000"/>
                </a:solidFill>
                <a:cs typeface="+mj-cs"/>
              </a:rPr>
              <a:t>-</a:t>
            </a:r>
            <a:r>
              <a:rPr lang="ar-SA" sz="2000" dirty="0" smtClean="0">
                <a:cs typeface="+mj-cs"/>
              </a:rPr>
              <a:t> ينبغي ألا أثق بأي إنسان .</a:t>
            </a:r>
          </a:p>
          <a:p>
            <a:pPr marL="114300" indent="0">
              <a:buNone/>
            </a:pPr>
            <a:endParaRPr lang="ar-SA" sz="2000" dirty="0" smtClean="0">
              <a:cs typeface="+mj-cs"/>
            </a:endParaRPr>
          </a:p>
          <a:p>
            <a:pPr marL="114300" indent="0">
              <a:buNone/>
            </a:pPr>
            <a:r>
              <a:rPr lang="ar-SA" sz="2000" dirty="0" smtClean="0">
                <a:solidFill>
                  <a:srgbClr val="FF0000"/>
                </a:solidFill>
                <a:cs typeface="+mj-cs"/>
              </a:rPr>
              <a:t>أما التصورات الخاطئة لدى الأشخاص الذين يعانون من المخاوف المرضية فتكون كما يلي:</a:t>
            </a:r>
          </a:p>
          <a:p>
            <a:pPr marL="114300" indent="0">
              <a:buNone/>
            </a:pPr>
            <a:r>
              <a:rPr lang="ar-SA" sz="2000" dirty="0" smtClean="0">
                <a:solidFill>
                  <a:srgbClr val="FF0000"/>
                </a:solidFill>
                <a:cs typeface="+mj-cs"/>
              </a:rPr>
              <a:t>- </a:t>
            </a:r>
            <a:r>
              <a:rPr lang="ar-SA" sz="2000" dirty="0" smtClean="0">
                <a:cs typeface="+mj-cs"/>
              </a:rPr>
              <a:t>إن الشيء الذي أخاف منه هو شيء خطر.</a:t>
            </a:r>
          </a:p>
          <a:p>
            <a:pPr marL="114300" indent="0">
              <a:buNone/>
            </a:pPr>
            <a:r>
              <a:rPr lang="ar-SA" sz="2000" dirty="0" smtClean="0">
                <a:solidFill>
                  <a:srgbClr val="FF0000"/>
                </a:solidFill>
                <a:cs typeface="+mj-cs"/>
              </a:rPr>
              <a:t>- </a:t>
            </a:r>
            <a:r>
              <a:rPr lang="ar-SA" sz="2000" dirty="0" smtClean="0">
                <a:cs typeface="+mj-cs"/>
              </a:rPr>
              <a:t>لا أستطيع أن أتحمل نفسي عندما يكون الشيء الذي أخاف منه موجوداً.</a:t>
            </a:r>
          </a:p>
          <a:p>
            <a:pPr marL="114300" indent="0">
              <a:buNone/>
            </a:pPr>
            <a:r>
              <a:rPr lang="ar-SA" sz="2000" dirty="0" smtClean="0">
                <a:solidFill>
                  <a:srgbClr val="FF0000"/>
                </a:solidFill>
                <a:cs typeface="+mj-cs"/>
              </a:rPr>
              <a:t>- </a:t>
            </a:r>
            <a:r>
              <a:rPr lang="ar-SA" sz="2000" dirty="0" smtClean="0">
                <a:cs typeface="+mj-cs"/>
              </a:rPr>
              <a:t>لا أتمكن من استبعاد استجابة الخوف.</a:t>
            </a:r>
            <a:endParaRPr lang="ar-SA" sz="2000" dirty="0">
              <a:solidFill>
                <a:srgbClr val="FF0000"/>
              </a:solidFill>
              <a:cs typeface="+mj-cs"/>
            </a:endParaRPr>
          </a:p>
        </p:txBody>
      </p:sp>
    </p:spTree>
    <p:extLst>
      <p:ext uri="{BB962C8B-B14F-4D97-AF65-F5344CB8AC3E}">
        <p14:creationId xmlns="" xmlns:p14="http://schemas.microsoft.com/office/powerpoint/2010/main" val="3721387531"/>
      </p:ext>
    </p:extLst>
  </p:cSld>
  <p:clrMapOvr>
    <a:masterClrMapping/>
  </p:clrMapOvr>
  <mc:AlternateContent xmlns:mc="http://schemas.openxmlformats.org/markup-compatibility/2006">
    <mc:Choice xmlns="" xmlns:p14="http://schemas.microsoft.com/office/powerpoint/2010/main" Requires="p14">
      <p:transition spd="slow" p14:dur="3400">
        <p14:reveal thruBlk="1" dir="r"/>
      </p:transition>
    </mc:Choice>
    <mc:Fallback>
      <p:transition spd="slow">
        <p:fade/>
      </p:transition>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dirty="0" smtClean="0"/>
              <a:t>في حين تكون التصورات الخاطئة لدى الشخص الذي يعد نفسه مهماً كالآتي:</a:t>
            </a:r>
            <a:endParaRPr lang="ar-SA" dirty="0"/>
          </a:p>
        </p:txBody>
      </p:sp>
      <p:sp>
        <p:nvSpPr>
          <p:cNvPr id="3" name="عنصر نائب للمحتوى 2"/>
          <p:cNvSpPr>
            <a:spLocks noGrp="1"/>
          </p:cNvSpPr>
          <p:nvPr>
            <p:ph idx="1"/>
          </p:nvPr>
        </p:nvSpPr>
        <p:spPr/>
        <p:txBody>
          <a:bodyPr>
            <a:normAutofit/>
          </a:bodyPr>
          <a:lstStyle/>
          <a:p>
            <a:pPr marL="114300" indent="0">
              <a:buNone/>
            </a:pPr>
            <a:r>
              <a:rPr lang="ar-SA" sz="2000" dirty="0" smtClean="0">
                <a:solidFill>
                  <a:srgbClr val="FF0000"/>
                </a:solidFill>
                <a:cs typeface="+mj-cs"/>
              </a:rPr>
              <a:t>-</a:t>
            </a:r>
            <a:r>
              <a:rPr lang="ar-SA" sz="2000" dirty="0" smtClean="0">
                <a:cs typeface="+mj-cs"/>
              </a:rPr>
              <a:t> يجب أن أتفوق على الآخرين دائماً.</a:t>
            </a:r>
          </a:p>
          <a:p>
            <a:pPr marL="114300" indent="0">
              <a:buNone/>
            </a:pPr>
            <a:r>
              <a:rPr lang="ar-SA" sz="2000" dirty="0" smtClean="0">
                <a:solidFill>
                  <a:srgbClr val="FF0000"/>
                </a:solidFill>
                <a:cs typeface="+mj-cs"/>
              </a:rPr>
              <a:t>-</a:t>
            </a:r>
            <a:r>
              <a:rPr lang="ar-SA" sz="2000" dirty="0" smtClean="0">
                <a:cs typeface="+mj-cs"/>
              </a:rPr>
              <a:t> يجب علي ألا أتفاهم مع أحد أبداً.</a:t>
            </a:r>
          </a:p>
          <a:p>
            <a:pPr marL="114300" indent="0">
              <a:buNone/>
            </a:pPr>
            <a:r>
              <a:rPr lang="ar-SA" sz="2000" dirty="0" smtClean="0">
                <a:solidFill>
                  <a:srgbClr val="FF0000"/>
                </a:solidFill>
                <a:cs typeface="+mj-cs"/>
              </a:rPr>
              <a:t>-</a:t>
            </a:r>
            <a:r>
              <a:rPr lang="ar-SA" sz="2000" dirty="0" smtClean="0">
                <a:cs typeface="+mj-cs"/>
              </a:rPr>
              <a:t> يجب أن أتطلع إلى الكمال .</a:t>
            </a:r>
          </a:p>
          <a:p>
            <a:pPr marL="114300" indent="0">
              <a:buNone/>
            </a:pPr>
            <a:r>
              <a:rPr lang="ar-SA" sz="2000" dirty="0" smtClean="0">
                <a:solidFill>
                  <a:srgbClr val="FF0000"/>
                </a:solidFill>
                <a:cs typeface="+mj-cs"/>
              </a:rPr>
              <a:t>-</a:t>
            </a:r>
            <a:r>
              <a:rPr lang="ar-SA" sz="2000" dirty="0" smtClean="0">
                <a:cs typeface="+mj-cs"/>
              </a:rPr>
              <a:t> لا يمكن الوثوق بالآخرين. </a:t>
            </a:r>
            <a:endParaRPr lang="ar-SA" sz="2000" dirty="0">
              <a:cs typeface="+mj-cs"/>
            </a:endParaRPr>
          </a:p>
        </p:txBody>
      </p:sp>
    </p:spTree>
    <p:extLst>
      <p:ext uri="{BB962C8B-B14F-4D97-AF65-F5344CB8AC3E}">
        <p14:creationId xmlns="" xmlns:p14="http://schemas.microsoft.com/office/powerpoint/2010/main" val="646592618"/>
      </p:ext>
    </p:extLst>
  </p:cSld>
  <p:clrMapOvr>
    <a:masterClrMapping/>
  </p:clrMapOvr>
  <mc:AlternateContent xmlns:mc="http://schemas.openxmlformats.org/markup-compatibility/2006">
    <mc:Choice xmlns="" xmlns:p14="http://schemas.microsoft.com/office/powerpoint/2010/main" Requires="p14">
      <p:transition spd="slow" p14:dur="3400">
        <p14:reveal thruBlk="1" dir="r"/>
      </p:transition>
    </mc:Choice>
    <mc:Fallback>
      <p:transition spd="slow">
        <p:fade/>
      </p:transition>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عمل المرشد النفسي:</a:t>
            </a:r>
            <a:endParaRPr lang="ar-SA" dirty="0"/>
          </a:p>
        </p:txBody>
      </p:sp>
      <p:sp>
        <p:nvSpPr>
          <p:cNvPr id="3" name="عنصر نائب للمحتوى 2"/>
          <p:cNvSpPr>
            <a:spLocks noGrp="1"/>
          </p:cNvSpPr>
          <p:nvPr>
            <p:ph idx="1"/>
          </p:nvPr>
        </p:nvSpPr>
        <p:spPr/>
        <p:txBody>
          <a:bodyPr>
            <a:normAutofit/>
          </a:bodyPr>
          <a:lstStyle/>
          <a:p>
            <a:r>
              <a:rPr lang="ar-SA" dirty="0" smtClean="0">
                <a:solidFill>
                  <a:srgbClr val="0070C0"/>
                </a:solidFill>
                <a:cs typeface="+mj-cs"/>
              </a:rPr>
              <a:t>1- اختبار الذات </a:t>
            </a:r>
            <a:r>
              <a:rPr lang="en-US" dirty="0" smtClean="0">
                <a:solidFill>
                  <a:srgbClr val="0070C0"/>
                </a:solidFill>
                <a:cs typeface="+mj-cs"/>
              </a:rPr>
              <a:t>: Self-Examination</a:t>
            </a:r>
            <a:endParaRPr lang="ar-SA" dirty="0" smtClean="0">
              <a:solidFill>
                <a:srgbClr val="0070C0"/>
              </a:solidFill>
              <a:cs typeface="+mj-cs"/>
            </a:endParaRPr>
          </a:p>
          <a:p>
            <a:r>
              <a:rPr lang="ar-SA" sz="2000" dirty="0" smtClean="0">
                <a:cs typeface="+mj-cs"/>
              </a:rPr>
              <a:t>يقوم المرشد النفسي حسب هذه الطريقة بتشجيع المسترشد للتحدث عن نفسه أي أن ينشغل في اكتشافه ذاته، وهو إجراء يتيح فيه المرشد للمسترشد بشكل غير مباشر فرصة التعرف على الدليل . ومن أفضل الأساليب لاختبار الذات ، تلك التي يستخدمها المرشدون في العلاج المتمركز حول الشخص ( لكارل </a:t>
            </a:r>
            <a:r>
              <a:rPr lang="ar-SA" sz="2000" dirty="0" err="1" smtClean="0">
                <a:cs typeface="+mj-cs"/>
              </a:rPr>
              <a:t>روحرز</a:t>
            </a:r>
            <a:r>
              <a:rPr lang="ar-SA" sz="2000" dirty="0" smtClean="0">
                <a:cs typeface="+mj-cs"/>
              </a:rPr>
              <a:t>) ، والذي يركز على تشجيع انعكاس المشاعر واستجلائها لتسهيل عملية اكتشاف المسترشد لذاته.</a:t>
            </a:r>
          </a:p>
          <a:p>
            <a:r>
              <a:rPr lang="ar-SA" sz="2000" dirty="0" smtClean="0">
                <a:cs typeface="+mj-cs"/>
              </a:rPr>
              <a:t>ويمكن أن تؤدي عملية اختبار المسترشد لذاته إلى استبعاد التصورات الدفاعية الخاطئة لتحل محلها إدراكات صحيحة حول علاقاته بذاته وبالآخرين.</a:t>
            </a:r>
          </a:p>
          <a:p>
            <a:endParaRPr lang="ar-SA" sz="2000" dirty="0">
              <a:cs typeface="+mj-cs"/>
            </a:endParaRPr>
          </a:p>
          <a:p>
            <a:r>
              <a:rPr lang="ar-SA" dirty="0" smtClean="0">
                <a:solidFill>
                  <a:srgbClr val="0070C0"/>
                </a:solidFill>
                <a:cs typeface="+mj-cs"/>
              </a:rPr>
              <a:t>2- الإيضاح أو التفسير </a:t>
            </a:r>
            <a:r>
              <a:rPr lang="en-US" dirty="0" smtClean="0">
                <a:solidFill>
                  <a:srgbClr val="0070C0"/>
                </a:solidFill>
                <a:cs typeface="+mj-cs"/>
              </a:rPr>
              <a:t>  : Explanation</a:t>
            </a:r>
          </a:p>
          <a:p>
            <a:r>
              <a:rPr lang="ar-SA" sz="2000" dirty="0" smtClean="0">
                <a:cs typeface="+mj-cs"/>
              </a:rPr>
              <a:t>يشتمل التفسير على مجموعة من الأساليب التي تساعد المسترشد على تحديد التصورات الخاطئة، وتوجهه في عملية اختبار الذات، وإظهار الذات، والتعلم بالإنابة ( التعلم بالاعتبار) . ففي التفسير والمواجهة يعطي المرشد المسترشد المعلومات التي لا تكون متوفرة له (للمسترشد).</a:t>
            </a:r>
            <a:endParaRPr lang="ar-SA" sz="2000" dirty="0">
              <a:cs typeface="+mj-cs"/>
            </a:endParaRPr>
          </a:p>
        </p:txBody>
      </p:sp>
    </p:spTree>
    <p:extLst>
      <p:ext uri="{BB962C8B-B14F-4D97-AF65-F5344CB8AC3E}">
        <p14:creationId xmlns="" xmlns:p14="http://schemas.microsoft.com/office/powerpoint/2010/main" val="1656169561"/>
      </p:ext>
    </p:extLst>
  </p:cSld>
  <p:clrMapOvr>
    <a:masterClrMapping/>
  </p:clrMapOvr>
  <mc:AlternateContent xmlns:mc="http://schemas.openxmlformats.org/markup-compatibility/2006">
    <mc:Choice xmlns="" xmlns:p14="http://schemas.microsoft.com/office/powerpoint/2010/main" Requires="p14">
      <p:transition spd="slow" p14:dur="3400">
        <p14:reveal thruBlk="1" dir="r"/>
      </p:transition>
    </mc:Choice>
    <mc:Fallback>
      <p:transition spd="slow">
        <p:fade/>
      </p:transition>
    </mc:Fallback>
  </mc:AlternateContent>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a:solidFill>
                  <a:srgbClr val="DDDDDD">
                    <a:lumMod val="75000"/>
                  </a:srgbClr>
                </a:solidFill>
              </a:rPr>
              <a:t>عمل المرشد النفسي:</a:t>
            </a:r>
            <a:endParaRPr lang="ar-SA" dirty="0"/>
          </a:p>
        </p:txBody>
      </p:sp>
      <p:sp>
        <p:nvSpPr>
          <p:cNvPr id="3" name="عنصر نائب للمحتوى 2"/>
          <p:cNvSpPr>
            <a:spLocks noGrp="1"/>
          </p:cNvSpPr>
          <p:nvPr>
            <p:ph idx="1"/>
          </p:nvPr>
        </p:nvSpPr>
        <p:spPr/>
        <p:txBody>
          <a:bodyPr>
            <a:normAutofit/>
          </a:bodyPr>
          <a:lstStyle/>
          <a:p>
            <a:pPr marL="114300" indent="0">
              <a:buNone/>
            </a:pPr>
            <a:r>
              <a:rPr lang="ar-SA" sz="2000" dirty="0" smtClean="0">
                <a:solidFill>
                  <a:srgbClr val="0070C0"/>
                </a:solidFill>
                <a:cs typeface="+mj-cs"/>
              </a:rPr>
              <a:t>3- إظهار الذات </a:t>
            </a:r>
            <a:r>
              <a:rPr lang="en-US" sz="2000" dirty="0" smtClean="0">
                <a:solidFill>
                  <a:srgbClr val="0070C0"/>
                </a:solidFill>
                <a:cs typeface="+mj-cs"/>
              </a:rPr>
              <a:t>Self- Demonstration</a:t>
            </a:r>
            <a:r>
              <a:rPr lang="en-US" sz="2000" dirty="0" smtClean="0">
                <a:cs typeface="+mj-cs"/>
              </a:rPr>
              <a:t> </a:t>
            </a:r>
            <a:r>
              <a:rPr lang="ar-SA" sz="2000" dirty="0" smtClean="0">
                <a:solidFill>
                  <a:srgbClr val="0070C0"/>
                </a:solidFill>
                <a:cs typeface="+mj-cs"/>
              </a:rPr>
              <a:t>:</a:t>
            </a:r>
          </a:p>
          <a:p>
            <a:pPr marL="114300" indent="0">
              <a:buNone/>
            </a:pPr>
            <a:r>
              <a:rPr lang="ar-SA" sz="2000" dirty="0" smtClean="0">
                <a:cs typeface="+mj-cs"/>
              </a:rPr>
              <a:t>يعد هذا الأسلوب إجراء يشجع به المرشد المسترشد في أن يشارك في موقف يمكنه ملاحظة تصوراته الخاطئة الخاصة ، أو يحصل على دليل مباشر نتيجة مراقبته لذاته، بحيث يتمكن من تغيير التصورات الخاطئة. وعملية إظهار الذات تعتمد على مواقف واقعية تدفع المسترشد إلى معايشة اقتناعاته وأفكاره الخاطئة حول نفسه في علاقاتها مع الآخرين.</a:t>
            </a:r>
          </a:p>
          <a:p>
            <a:pPr marL="114300" indent="0">
              <a:buNone/>
            </a:pPr>
            <a:endParaRPr lang="ar-SA" sz="2000" dirty="0">
              <a:cs typeface="+mj-cs"/>
            </a:endParaRPr>
          </a:p>
          <a:p>
            <a:pPr marL="114300" indent="0">
              <a:buNone/>
            </a:pPr>
            <a:r>
              <a:rPr lang="ar-SA" sz="2000" dirty="0" smtClean="0">
                <a:solidFill>
                  <a:srgbClr val="0070C0"/>
                </a:solidFill>
                <a:cs typeface="+mj-cs"/>
              </a:rPr>
              <a:t>4- التعلم بالعبرة أو الإنابة </a:t>
            </a:r>
            <a:r>
              <a:rPr lang="en-US" sz="2000" dirty="0" err="1" smtClean="0">
                <a:solidFill>
                  <a:srgbClr val="0070C0"/>
                </a:solidFill>
                <a:cs typeface="+mj-cs"/>
              </a:rPr>
              <a:t>Vicariation</a:t>
            </a:r>
            <a:r>
              <a:rPr lang="en-US" sz="2000" dirty="0" smtClean="0">
                <a:solidFill>
                  <a:srgbClr val="0070C0"/>
                </a:solidFill>
                <a:cs typeface="+mj-cs"/>
              </a:rPr>
              <a:t> </a:t>
            </a:r>
            <a:r>
              <a:rPr lang="ar-SA" sz="2000" dirty="0" smtClean="0">
                <a:solidFill>
                  <a:srgbClr val="0070C0"/>
                </a:solidFill>
                <a:cs typeface="+mj-cs"/>
              </a:rPr>
              <a:t>:</a:t>
            </a:r>
          </a:p>
          <a:p>
            <a:pPr marL="114300" indent="0">
              <a:buNone/>
            </a:pPr>
            <a:r>
              <a:rPr lang="ar-SA" sz="2000" dirty="0" smtClean="0">
                <a:cs typeface="+mj-cs"/>
              </a:rPr>
              <a:t>يتضمن هذا الأسلوب على </a:t>
            </a:r>
            <a:r>
              <a:rPr lang="ar-SA" sz="2000" dirty="0" err="1" smtClean="0">
                <a:cs typeface="+mj-cs"/>
              </a:rPr>
              <a:t>النمذجة</a:t>
            </a:r>
            <a:r>
              <a:rPr lang="ar-SA" sz="2000" dirty="0" smtClean="0">
                <a:cs typeface="+mj-cs"/>
              </a:rPr>
              <a:t> </a:t>
            </a:r>
            <a:r>
              <a:rPr lang="en-US" sz="2000" dirty="0" err="1" smtClean="0">
                <a:cs typeface="+mj-cs"/>
              </a:rPr>
              <a:t>Modelling</a:t>
            </a:r>
            <a:r>
              <a:rPr lang="en-US" sz="2000" dirty="0" smtClean="0">
                <a:cs typeface="+mj-cs"/>
              </a:rPr>
              <a:t> </a:t>
            </a:r>
            <a:r>
              <a:rPr lang="ar-SA" sz="2000" dirty="0" smtClean="0">
                <a:cs typeface="+mj-cs"/>
              </a:rPr>
              <a:t> ، حيث يقوم المسترشد بملاحظة نموذج يؤدي نشاطاً معيناً، ويتخيل نفسه وهو يقوم بالنشاط ذاته . والجدير ذكره فإن هذه الأساليب تستخدم في معظم الأحيان متداخلة مع بعضها بعض ، ولا يستخدم كل أسلوب في معزل عن الأسلوب الآخر.</a:t>
            </a:r>
            <a:endParaRPr lang="ar-SA" sz="2000" dirty="0">
              <a:cs typeface="+mj-cs"/>
            </a:endParaRPr>
          </a:p>
        </p:txBody>
      </p:sp>
    </p:spTree>
    <p:extLst>
      <p:ext uri="{BB962C8B-B14F-4D97-AF65-F5344CB8AC3E}">
        <p14:creationId xmlns="" xmlns:p14="http://schemas.microsoft.com/office/powerpoint/2010/main" val="2603231789"/>
      </p:ext>
    </p:extLst>
  </p:cSld>
  <p:clrMapOvr>
    <a:masterClrMapping/>
  </p:clrMapOvr>
  <mc:AlternateContent xmlns:mc="http://schemas.openxmlformats.org/markup-compatibility/2006">
    <mc:Choice xmlns="" xmlns:p14="http://schemas.microsoft.com/office/powerpoint/2010/main" Requires="p14">
      <p:transition spd="slow" p14:dur="3400">
        <p14:reveal thruBlk="1" dir="r"/>
      </p:transition>
    </mc:Choice>
    <mc:Fallback>
      <p:transition spd="slow">
        <p:fade/>
      </p:transition>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عمل المسترشد:</a:t>
            </a:r>
            <a:endParaRPr lang="ar-SA" dirty="0"/>
          </a:p>
        </p:txBody>
      </p:sp>
      <p:sp>
        <p:nvSpPr>
          <p:cNvPr id="6" name="عنصر نائب للمحتوى 5"/>
          <p:cNvSpPr>
            <a:spLocks noGrp="1"/>
          </p:cNvSpPr>
          <p:nvPr>
            <p:ph idx="1"/>
          </p:nvPr>
        </p:nvSpPr>
        <p:spPr/>
        <p:txBody>
          <a:bodyPr/>
          <a:lstStyle/>
          <a:p>
            <a:r>
              <a:rPr lang="ar-SA" dirty="0" smtClean="0">
                <a:solidFill>
                  <a:srgbClr val="0070C0"/>
                </a:solidFill>
                <a:cs typeface="+mj-cs"/>
              </a:rPr>
              <a:t>أ-</a:t>
            </a:r>
            <a:r>
              <a:rPr lang="ar-SA" dirty="0" smtClean="0">
                <a:cs typeface="+mj-cs"/>
              </a:rPr>
              <a:t> المراجعة المعرفية </a:t>
            </a:r>
          </a:p>
          <a:p>
            <a:r>
              <a:rPr lang="ar-SA" dirty="0" smtClean="0">
                <a:solidFill>
                  <a:srgbClr val="0070C0"/>
                </a:solidFill>
                <a:cs typeface="+mj-cs"/>
              </a:rPr>
              <a:t>ب-</a:t>
            </a:r>
            <a:r>
              <a:rPr lang="ar-SA" dirty="0" smtClean="0">
                <a:cs typeface="+mj-cs"/>
              </a:rPr>
              <a:t> الاستبصار </a:t>
            </a:r>
            <a:endParaRPr lang="ar-SA" dirty="0">
              <a:cs typeface="+mj-cs"/>
            </a:endParaRPr>
          </a:p>
        </p:txBody>
      </p:sp>
    </p:spTree>
    <p:extLst>
      <p:ext uri="{BB962C8B-B14F-4D97-AF65-F5344CB8AC3E}">
        <p14:creationId xmlns="" xmlns:p14="http://schemas.microsoft.com/office/powerpoint/2010/main" val="3083787868"/>
      </p:ext>
    </p:extLst>
  </p:cSld>
  <p:clrMapOvr>
    <a:masterClrMapping/>
  </p:clrMapOvr>
  <mc:AlternateContent xmlns:mc="http://schemas.openxmlformats.org/markup-compatibility/2006">
    <mc:Choice xmlns="" xmlns:p14="http://schemas.microsoft.com/office/powerpoint/2010/main" Requires="p14">
      <p:transition spd="slow" p14:dur="3400">
        <p14:reveal thruBlk="1" dir="r"/>
      </p:transition>
    </mc:Choice>
    <mc:Fallback>
      <p:transition spd="slow">
        <p:fade/>
      </p:transition>
    </mc:Fallback>
  </mc:AlternateContent>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ثالثاً: نظرية الإرشاد أو العلاج العقلاني- الانفعالي:</a:t>
            </a:r>
            <a:endParaRPr lang="ar-SA" dirty="0"/>
          </a:p>
        </p:txBody>
      </p:sp>
      <p:sp>
        <p:nvSpPr>
          <p:cNvPr id="3" name="عنصر نائب للمحتوى 2"/>
          <p:cNvSpPr>
            <a:spLocks noGrp="1"/>
          </p:cNvSpPr>
          <p:nvPr>
            <p:ph idx="1"/>
          </p:nvPr>
        </p:nvSpPr>
        <p:spPr/>
        <p:txBody>
          <a:bodyPr>
            <a:normAutofit/>
          </a:bodyPr>
          <a:lstStyle/>
          <a:p>
            <a:pPr algn="l"/>
            <a:r>
              <a:rPr lang="en-US" sz="2000" dirty="0" smtClean="0">
                <a:solidFill>
                  <a:srgbClr val="0070C0"/>
                </a:solidFill>
                <a:cs typeface="+mj-cs"/>
              </a:rPr>
              <a:t>Theory of Rational-Emotive </a:t>
            </a:r>
            <a:r>
              <a:rPr lang="en-US" sz="2000" dirty="0" err="1" smtClean="0">
                <a:solidFill>
                  <a:srgbClr val="0070C0"/>
                </a:solidFill>
                <a:cs typeface="+mj-cs"/>
              </a:rPr>
              <a:t>Counselling</a:t>
            </a:r>
            <a:r>
              <a:rPr lang="en-US" sz="2000" dirty="0" smtClean="0">
                <a:solidFill>
                  <a:srgbClr val="0070C0"/>
                </a:solidFill>
                <a:cs typeface="+mj-cs"/>
              </a:rPr>
              <a:t> or Therapy (RET):</a:t>
            </a:r>
          </a:p>
          <a:p>
            <a:r>
              <a:rPr lang="ar-SA" sz="2000" dirty="0" smtClean="0">
                <a:cs typeface="+mj-cs"/>
              </a:rPr>
              <a:t>تكمن جذور هذه النظرية في كتابات الفلاسفة اليونانيين (قبل حوالي 2500 سنة من الآن) ، حيث يرون أن الطريقة التي ندرك بها الأشياء وليست الأشياء ذاتها ، هي التي تسم سلوكنا بالاضطراب أو السواء. </a:t>
            </a:r>
          </a:p>
          <a:p>
            <a:r>
              <a:rPr lang="ar-SA" sz="2000" dirty="0" smtClean="0">
                <a:cs typeface="+mj-cs"/>
              </a:rPr>
              <a:t>أما في العصر الحديث فيعد ألبرت </a:t>
            </a:r>
            <a:r>
              <a:rPr lang="ar-SA" sz="2000" dirty="0" err="1" smtClean="0">
                <a:cs typeface="+mj-cs"/>
              </a:rPr>
              <a:t>إليس</a:t>
            </a:r>
            <a:r>
              <a:rPr lang="ar-SA" sz="2000" dirty="0" smtClean="0">
                <a:cs typeface="+mj-cs"/>
              </a:rPr>
              <a:t> </a:t>
            </a:r>
            <a:r>
              <a:rPr lang="en-US" sz="2000" dirty="0" smtClean="0">
                <a:cs typeface="+mj-cs"/>
              </a:rPr>
              <a:t> Albert Ellis </a:t>
            </a:r>
            <a:r>
              <a:rPr lang="ar-SA" sz="2000" dirty="0" smtClean="0">
                <a:cs typeface="+mj-cs"/>
              </a:rPr>
              <a:t>(1913-   ) مؤسس هذه النظرية ، فقد حصل على شهادة الدكتوراه من جامعة </a:t>
            </a:r>
            <a:r>
              <a:rPr lang="ar-SA" sz="2000" dirty="0" err="1" smtClean="0">
                <a:cs typeface="+mj-cs"/>
              </a:rPr>
              <a:t>كولوميبا</a:t>
            </a:r>
            <a:r>
              <a:rPr lang="ar-SA" sz="2000" dirty="0" smtClean="0">
                <a:cs typeface="+mj-cs"/>
              </a:rPr>
              <a:t> عام (1947) ، وفي عام (1962) بدأ منهجه العلاجي عندما نشر كتابه « العقل والانفعال في العلاج النفسي» . </a:t>
            </a:r>
          </a:p>
          <a:p>
            <a:r>
              <a:rPr lang="ar-SA" sz="2000" dirty="0" smtClean="0">
                <a:solidFill>
                  <a:srgbClr val="FF0000"/>
                </a:solidFill>
                <a:cs typeface="+mj-cs"/>
              </a:rPr>
              <a:t>ومن أبرز المسلمات التي تقوم عليها نظرية ألبرت </a:t>
            </a:r>
            <a:r>
              <a:rPr lang="ar-SA" sz="2000" dirty="0" err="1" smtClean="0">
                <a:solidFill>
                  <a:srgbClr val="FF0000"/>
                </a:solidFill>
                <a:cs typeface="+mj-cs"/>
              </a:rPr>
              <a:t>إليس</a:t>
            </a:r>
            <a:r>
              <a:rPr lang="ar-SA" sz="2000" dirty="0" smtClean="0">
                <a:solidFill>
                  <a:srgbClr val="FF0000"/>
                </a:solidFill>
                <a:cs typeface="+mj-cs"/>
              </a:rPr>
              <a:t> ما يلي:</a:t>
            </a:r>
          </a:p>
          <a:p>
            <a:r>
              <a:rPr lang="ar-SA" sz="2000" dirty="0" smtClean="0">
                <a:solidFill>
                  <a:srgbClr val="FF0000"/>
                </a:solidFill>
                <a:cs typeface="+mj-cs"/>
              </a:rPr>
              <a:t>1- </a:t>
            </a:r>
            <a:r>
              <a:rPr lang="ar-SA" sz="2000" dirty="0" smtClean="0">
                <a:cs typeface="+mj-cs"/>
              </a:rPr>
              <a:t>إن الناس يتحكمون في حياتهم بما يحملونه من أفكار ومعتقدات والتصرف بموجبها .</a:t>
            </a:r>
          </a:p>
          <a:p>
            <a:r>
              <a:rPr lang="ar-SA" sz="2000" dirty="0" smtClean="0">
                <a:solidFill>
                  <a:srgbClr val="FF0000"/>
                </a:solidFill>
                <a:cs typeface="+mj-cs"/>
              </a:rPr>
              <a:t>2- </a:t>
            </a:r>
            <a:r>
              <a:rPr lang="ar-SA" sz="2000" dirty="0" smtClean="0">
                <a:cs typeface="+mj-cs"/>
              </a:rPr>
              <a:t>ينشأ التفكير اللاعقلاني عند الإنسان من خلال التنشئة الاجتماعية.</a:t>
            </a:r>
          </a:p>
          <a:p>
            <a:r>
              <a:rPr lang="ar-SA" sz="2000" dirty="0" smtClean="0">
                <a:solidFill>
                  <a:srgbClr val="FF0000"/>
                </a:solidFill>
                <a:cs typeface="+mj-cs"/>
              </a:rPr>
              <a:t>3- </a:t>
            </a:r>
            <a:r>
              <a:rPr lang="ar-SA" sz="2000" dirty="0" smtClean="0">
                <a:cs typeface="+mj-cs"/>
              </a:rPr>
              <a:t>إن الفكرة الرئيسية التي تعتمد عليها اساليب الإرشاد أو العلاج العقلي الانفعالي عند «اليس» </a:t>
            </a:r>
          </a:p>
          <a:p>
            <a:r>
              <a:rPr lang="ar-SA" sz="2000" dirty="0" smtClean="0">
                <a:cs typeface="+mj-cs"/>
              </a:rPr>
              <a:t>هي أنه لا يمكن الفصل  بين تفكير الإنسان وبين انفعاله وسلوكه.</a:t>
            </a:r>
          </a:p>
          <a:p>
            <a:endParaRPr lang="ar-SA" sz="2000" dirty="0">
              <a:solidFill>
                <a:srgbClr val="FF0000"/>
              </a:solidFill>
              <a:cs typeface="+mj-cs"/>
            </a:endParaRPr>
          </a:p>
        </p:txBody>
      </p:sp>
    </p:spTree>
    <p:extLst>
      <p:ext uri="{BB962C8B-B14F-4D97-AF65-F5344CB8AC3E}">
        <p14:creationId xmlns="" xmlns:p14="http://schemas.microsoft.com/office/powerpoint/2010/main" val="4133292777"/>
      </p:ext>
    </p:extLst>
  </p:cSld>
  <p:clrMapOvr>
    <a:masterClrMapping/>
  </p:clrMapOvr>
  <mc:AlternateContent xmlns:mc="http://schemas.openxmlformats.org/markup-compatibility/2006">
    <mc:Choice xmlns="" xmlns:p14="http://schemas.microsoft.com/office/powerpoint/2010/main" Requires="p14">
      <p:transition spd="slow" p14:dur="3400">
        <p14:reveal thruBlk="1" dir="r"/>
      </p:transition>
    </mc:Choice>
    <mc:Fallback>
      <p:transition spd="slow">
        <p:fade/>
      </p:transition>
    </mc:Fallback>
  </mc:AlternateContent>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r"/>
            <a:r>
              <a:rPr lang="ar-SA" dirty="0" smtClean="0"/>
              <a:t>أبرز المسلمات التي تقوم عليها نظرية ألبرت </a:t>
            </a:r>
            <a:r>
              <a:rPr lang="ar-SA" dirty="0" err="1" smtClean="0"/>
              <a:t>إليس</a:t>
            </a:r>
            <a:r>
              <a:rPr lang="ar-SA" dirty="0" smtClean="0"/>
              <a:t> ما يلي:</a:t>
            </a:r>
            <a:endParaRPr lang="ar-SA" dirty="0"/>
          </a:p>
        </p:txBody>
      </p:sp>
      <p:sp>
        <p:nvSpPr>
          <p:cNvPr id="3" name="عنصر نائب للمحتوى 2"/>
          <p:cNvSpPr>
            <a:spLocks noGrp="1"/>
          </p:cNvSpPr>
          <p:nvPr>
            <p:ph idx="1"/>
          </p:nvPr>
        </p:nvSpPr>
        <p:spPr/>
        <p:txBody>
          <a:bodyPr>
            <a:normAutofit/>
          </a:bodyPr>
          <a:lstStyle/>
          <a:p>
            <a:pPr marL="114300" indent="0">
              <a:buNone/>
            </a:pPr>
            <a:endParaRPr lang="ar-SA" sz="2000" dirty="0" smtClean="0">
              <a:cs typeface="+mj-cs"/>
            </a:endParaRPr>
          </a:p>
          <a:p>
            <a:pPr marL="114300" indent="0">
              <a:buNone/>
            </a:pPr>
            <a:r>
              <a:rPr lang="ar-SA" sz="2000" dirty="0" smtClean="0">
                <a:solidFill>
                  <a:srgbClr val="FF0000"/>
                </a:solidFill>
                <a:cs typeface="+mj-cs"/>
              </a:rPr>
              <a:t>4-</a:t>
            </a:r>
            <a:r>
              <a:rPr lang="ar-SA" sz="2000" dirty="0" smtClean="0">
                <a:cs typeface="+mj-cs"/>
              </a:rPr>
              <a:t> اهتم «</a:t>
            </a:r>
            <a:r>
              <a:rPr lang="ar-SA" sz="2000" dirty="0" err="1" smtClean="0">
                <a:cs typeface="+mj-cs"/>
              </a:rPr>
              <a:t>إليس</a:t>
            </a:r>
            <a:r>
              <a:rPr lang="ar-SA" sz="2000" dirty="0" smtClean="0">
                <a:cs typeface="+mj-cs"/>
              </a:rPr>
              <a:t>» بشكل كبير بالإرشاد أو العلاج المعرفي- العقلاني ، الذي يركز على البحث عن الأفكار اللاعقلانية عند المسترشد ومهاجمتها وتفنيدها باعتبارها مصدراً للاضطراب الانفعالي والسلوكي ، ثم تعليمه أفكاراً أكثر عقلانية . فمن أجل إحداث التحسن في انفعالات المسترشد وسلوكه.</a:t>
            </a:r>
          </a:p>
          <a:p>
            <a:pPr marL="114300" indent="0">
              <a:buNone/>
            </a:pPr>
            <a:endParaRPr lang="ar-SA" sz="2000" dirty="0">
              <a:cs typeface="+mj-cs"/>
            </a:endParaRPr>
          </a:p>
          <a:p>
            <a:pPr marL="114300" indent="0">
              <a:buNone/>
            </a:pPr>
            <a:r>
              <a:rPr lang="ar-SA" sz="2000" dirty="0" smtClean="0">
                <a:solidFill>
                  <a:srgbClr val="FF0000"/>
                </a:solidFill>
                <a:cs typeface="+mj-cs"/>
              </a:rPr>
              <a:t>5-</a:t>
            </a:r>
            <a:r>
              <a:rPr lang="ar-SA" sz="2000" dirty="0" smtClean="0">
                <a:cs typeface="+mj-cs"/>
              </a:rPr>
              <a:t> إن الإنسان من وجهة نظر «</a:t>
            </a:r>
            <a:r>
              <a:rPr lang="ar-SA" sz="2000" dirty="0" err="1" smtClean="0">
                <a:cs typeface="+mj-cs"/>
              </a:rPr>
              <a:t>إليس</a:t>
            </a:r>
            <a:r>
              <a:rPr lang="ar-SA" sz="2000" dirty="0" smtClean="0">
                <a:cs typeface="+mj-cs"/>
              </a:rPr>
              <a:t>» ليس كائناً بيولوجياً تتحكم فيه الغرائز ، وإنما شخص قادر على فهم العجز الذي عنده، ولديه القدرة على تغيير الأفكار الخاطئة التي تعلمها في طفولته، ولديه القدرة على مواجهة الميل إلى خداع النفس ، و أن يسلك ويفكر ليجعل نفسه فريداً ومختلفاً (كوري،1985).</a:t>
            </a:r>
            <a:endParaRPr lang="ar-SA" sz="2000" dirty="0">
              <a:cs typeface="+mj-cs"/>
            </a:endParaRPr>
          </a:p>
        </p:txBody>
      </p:sp>
    </p:spTree>
    <p:extLst>
      <p:ext uri="{BB962C8B-B14F-4D97-AF65-F5344CB8AC3E}">
        <p14:creationId xmlns="" xmlns:p14="http://schemas.microsoft.com/office/powerpoint/2010/main" val="3092650635"/>
      </p:ext>
    </p:extLst>
  </p:cSld>
  <p:clrMapOvr>
    <a:masterClrMapping/>
  </p:clrMapOvr>
  <mc:AlternateContent xmlns:mc="http://schemas.openxmlformats.org/markup-compatibility/2006">
    <mc:Choice xmlns="" xmlns:p14="http://schemas.microsoft.com/office/powerpoint/2010/main" Requires="p14">
      <p:transition spd="slow" p14:dur="3400">
        <p14:reveal thruBlk="1" dir="r"/>
      </p:transition>
    </mc:Choice>
    <mc:Fallback>
      <p:transition spd="slow">
        <p:fade/>
      </p:transition>
    </mc:Fallback>
  </mc:AlternateContent>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السلوك المضطرب:</a:t>
            </a:r>
            <a:endParaRPr lang="ar-SA" dirty="0"/>
          </a:p>
        </p:txBody>
      </p:sp>
      <p:sp>
        <p:nvSpPr>
          <p:cNvPr id="3" name="عنصر نائب للمحتوى 2"/>
          <p:cNvSpPr>
            <a:spLocks noGrp="1"/>
          </p:cNvSpPr>
          <p:nvPr>
            <p:ph idx="1"/>
          </p:nvPr>
        </p:nvSpPr>
        <p:spPr/>
        <p:txBody>
          <a:bodyPr>
            <a:normAutofit/>
          </a:bodyPr>
          <a:lstStyle/>
          <a:p>
            <a:pPr marL="114300" indent="0">
              <a:buNone/>
            </a:pPr>
            <a:endParaRPr lang="ar-SA" dirty="0" smtClean="0">
              <a:cs typeface="+mj-cs"/>
            </a:endParaRPr>
          </a:p>
          <a:p>
            <a:pPr marL="114300" indent="0">
              <a:buNone/>
            </a:pPr>
            <a:r>
              <a:rPr lang="ar-SA" dirty="0" smtClean="0">
                <a:cs typeface="+mj-cs"/>
              </a:rPr>
              <a:t>يرى «</a:t>
            </a:r>
            <a:r>
              <a:rPr lang="ar-SA" dirty="0" err="1" smtClean="0">
                <a:cs typeface="+mj-cs"/>
              </a:rPr>
              <a:t>إليس</a:t>
            </a:r>
            <a:r>
              <a:rPr lang="ar-SA" dirty="0" smtClean="0">
                <a:cs typeface="+mj-cs"/>
              </a:rPr>
              <a:t>» أن كل الاضطرابات النفسية الشديدة لا تنشأ من النقطة  (</a:t>
            </a:r>
            <a:r>
              <a:rPr lang="en-US" dirty="0" smtClean="0">
                <a:cs typeface="+mj-cs"/>
              </a:rPr>
              <a:t>A</a:t>
            </a:r>
            <a:r>
              <a:rPr lang="ar-SA" dirty="0" smtClean="0">
                <a:cs typeface="+mj-cs"/>
              </a:rPr>
              <a:t>) أي من الخبرات أو الأحداث المنشطة التي تؤثر على الناس ، و إنما تنشأ بشكل مباشر من النقطة (</a:t>
            </a:r>
            <a:r>
              <a:rPr lang="en-US" dirty="0" smtClean="0">
                <a:cs typeface="+mj-cs"/>
              </a:rPr>
              <a:t>B</a:t>
            </a:r>
            <a:r>
              <a:rPr lang="ar-SA" dirty="0" smtClean="0">
                <a:cs typeface="+mj-cs"/>
              </a:rPr>
              <a:t>) ، أي من الأفكار التي يتبناها الناس حول الخبرات أو الأحداث . وفي حالة الاضطرابات النفسية فإن هذه الأفكار لا عقلانية، وهي تؤثر على إدراك الشخص وتأويله للأحداث والمواقف بشكل  غير مناسب ، مما يجعله يستجيب استجابات نفسية مضطربة .</a:t>
            </a:r>
            <a:endParaRPr lang="ar-SA" dirty="0">
              <a:cs typeface="+mj-cs"/>
            </a:endParaRPr>
          </a:p>
        </p:txBody>
      </p:sp>
    </p:spTree>
    <p:extLst>
      <p:ext uri="{BB962C8B-B14F-4D97-AF65-F5344CB8AC3E}">
        <p14:creationId xmlns="" xmlns:p14="http://schemas.microsoft.com/office/powerpoint/2010/main" val="1014628320"/>
      </p:ext>
    </p:extLst>
  </p:cSld>
  <p:clrMapOvr>
    <a:masterClrMapping/>
  </p:clrMapOvr>
  <mc:AlternateContent xmlns:mc="http://schemas.openxmlformats.org/markup-compatibility/2006">
    <mc:Choice xmlns="" xmlns:p14="http://schemas.microsoft.com/office/powerpoint/2010/main" Requires="p14">
      <p:transition spd="slow" p14:dur="3400">
        <p14:reveal thruBlk="1" dir="r"/>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latin typeface="Times New Roman" pitchFamily="18" charset="0"/>
                <a:cs typeface="Times New Roman" pitchFamily="18" charset="0"/>
              </a:rPr>
              <a:t>الإرشاد والعلاج النفسي:</a:t>
            </a:r>
            <a:endParaRPr lang="ar-SA" dirty="0">
              <a:latin typeface="Times New Roman" pitchFamily="18" charset="0"/>
              <a:cs typeface="Times New Roman" pitchFamily="18" charset="0"/>
            </a:endParaRPr>
          </a:p>
        </p:txBody>
      </p:sp>
      <p:sp>
        <p:nvSpPr>
          <p:cNvPr id="3" name="عنصر نائب للمحتوى 2"/>
          <p:cNvSpPr>
            <a:spLocks noGrp="1"/>
          </p:cNvSpPr>
          <p:nvPr>
            <p:ph idx="1"/>
          </p:nvPr>
        </p:nvSpPr>
        <p:spPr>
          <a:xfrm>
            <a:off x="467544" y="1340768"/>
            <a:ext cx="8229600" cy="5112568"/>
          </a:xfrm>
        </p:spPr>
        <p:txBody>
          <a:bodyPr/>
          <a:lstStyle/>
          <a:p>
            <a:endParaRPr lang="ar-SA" dirty="0" smtClean="0"/>
          </a:p>
          <a:p>
            <a:pPr algn="just"/>
            <a:r>
              <a:rPr lang="ar-SA" sz="2000" dirty="0" smtClean="0">
                <a:latin typeface="Times New Roman" pitchFamily="18" charset="0"/>
                <a:cs typeface="Times New Roman" pitchFamily="18" charset="0"/>
              </a:rPr>
              <a:t>أن العلاج النفسي (</a:t>
            </a:r>
            <a:r>
              <a:rPr lang="en-US" sz="2000" dirty="0" smtClean="0">
                <a:latin typeface="Times New Roman" pitchFamily="18" charset="0"/>
                <a:cs typeface="Times New Roman" pitchFamily="18" charset="0"/>
              </a:rPr>
              <a:t>psychotherapy</a:t>
            </a:r>
            <a:r>
              <a:rPr lang="ar-SA" sz="2000" dirty="0" smtClean="0">
                <a:latin typeface="Times New Roman" pitchFamily="18" charset="0"/>
                <a:cs typeface="Times New Roman" pitchFamily="18" charset="0"/>
              </a:rPr>
              <a:t>) </a:t>
            </a:r>
            <a:r>
              <a:rPr lang="ar-SA" sz="2000" dirty="0" smtClean="0">
                <a:solidFill>
                  <a:schemeClr val="bg1"/>
                </a:solidFill>
                <a:latin typeface="Times New Roman" pitchFamily="18" charset="0"/>
                <a:cs typeface="Times New Roman" pitchFamily="18" charset="0"/>
              </a:rPr>
              <a:t>« هو نشاط منظم يقوم به معالج متخصص ومدرب، يهدف إلى مساعدة الأشخاص الذين يعانون من اضطرابات نفسية حتى يصبحوا أكثر توافقاً وسعادة، ويستخدم المعالج النفسي تقنيات لتحقيق هذا الهدف»</a:t>
            </a:r>
          </a:p>
          <a:p>
            <a:pPr marL="0" indent="0" algn="just">
              <a:buNone/>
            </a:pPr>
            <a:endParaRPr lang="ar-SA" sz="2000" dirty="0">
              <a:solidFill>
                <a:schemeClr val="bg1"/>
              </a:solidFill>
              <a:latin typeface="Times New Roman" pitchFamily="18" charset="0"/>
              <a:cs typeface="Times New Roman" pitchFamily="18" charset="0"/>
            </a:endParaRPr>
          </a:p>
          <a:p>
            <a:pPr marL="0" indent="0" algn="just">
              <a:buNone/>
            </a:pPr>
            <a:endParaRPr lang="ar-SA" sz="2000" dirty="0" smtClean="0">
              <a:solidFill>
                <a:schemeClr val="bg1"/>
              </a:solidFill>
              <a:latin typeface="Times New Roman" pitchFamily="18" charset="0"/>
              <a:cs typeface="Times New Roman" pitchFamily="18" charset="0"/>
            </a:endParaRPr>
          </a:p>
          <a:p>
            <a:pPr algn="just"/>
            <a:endParaRPr lang="ar-SA" sz="2000" dirty="0">
              <a:solidFill>
                <a:schemeClr val="bg1"/>
              </a:solidFill>
              <a:latin typeface="Times New Roman" pitchFamily="18" charset="0"/>
              <a:cs typeface="Times New Roman" pitchFamily="18" charset="0"/>
            </a:endParaRPr>
          </a:p>
        </p:txBody>
      </p:sp>
      <p:pic>
        <p:nvPicPr>
          <p:cNvPr id="1029" name="Picture 5"/>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547664" y="2204864"/>
            <a:ext cx="8229600" cy="13779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365125" y="3582814"/>
            <a:ext cx="8413750" cy="409465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2418161064"/>
      </p:ext>
    </p:extLst>
  </p:cSld>
  <p:clrMapOvr>
    <a:masterClrMapping/>
  </p:clrMapOvr>
  <mc:AlternateContent xmlns:mc="http://schemas.openxmlformats.org/markup-compatibility/2006">
    <mc:Choice xmlns="" xmlns:p14="http://schemas.microsoft.com/office/powerpoint/2010/main" Requires="p14">
      <p:transition spd="slow" p14:dur="1600">
        <p14:conveyor dir="l"/>
      </p:transition>
    </mc:Choice>
    <mc:Fallback>
      <p:transition spd="slow">
        <p:fade/>
      </p:transition>
    </mc:Fallback>
  </mc:AlternateContent>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2400" dirty="0" smtClean="0"/>
              <a:t>نظرية الإرشاد السلوكي – المعرفي: </a:t>
            </a:r>
            <a:r>
              <a:rPr lang="en-US" sz="1400" b="1" dirty="0" smtClean="0"/>
              <a:t>cognitive- behavior modification theory</a:t>
            </a:r>
            <a:endParaRPr lang="ar-SA" sz="1400" b="1" dirty="0"/>
          </a:p>
        </p:txBody>
      </p:sp>
      <p:sp>
        <p:nvSpPr>
          <p:cNvPr id="3" name="عنصر نائب للمحتوى 2"/>
          <p:cNvSpPr>
            <a:spLocks noGrp="1"/>
          </p:cNvSpPr>
          <p:nvPr>
            <p:ph idx="1"/>
          </p:nvPr>
        </p:nvSpPr>
        <p:spPr/>
        <p:txBody>
          <a:bodyPr>
            <a:normAutofit/>
          </a:bodyPr>
          <a:lstStyle/>
          <a:p>
            <a:pPr marL="114300" indent="0">
              <a:buNone/>
            </a:pPr>
            <a:r>
              <a:rPr lang="ar-SA" sz="2000" dirty="0" smtClean="0">
                <a:cs typeface="+mj-cs"/>
              </a:rPr>
              <a:t>واضح هذه النظرية دونالد </a:t>
            </a:r>
            <a:r>
              <a:rPr lang="ar-SA" sz="2000" dirty="0" err="1" smtClean="0">
                <a:cs typeface="+mj-cs"/>
              </a:rPr>
              <a:t>هربرت</a:t>
            </a:r>
            <a:r>
              <a:rPr lang="ar-SA" sz="2000" dirty="0" smtClean="0">
                <a:cs typeface="+mj-cs"/>
              </a:rPr>
              <a:t> </a:t>
            </a:r>
            <a:r>
              <a:rPr lang="ar-SA" sz="2000" dirty="0" err="1" smtClean="0">
                <a:cs typeface="+mj-cs"/>
              </a:rPr>
              <a:t>ميكينبوم</a:t>
            </a:r>
            <a:r>
              <a:rPr lang="ar-SA" sz="2000" dirty="0" smtClean="0">
                <a:cs typeface="+mj-cs"/>
              </a:rPr>
              <a:t> </a:t>
            </a:r>
            <a:r>
              <a:rPr lang="en-US" sz="2000" dirty="0" smtClean="0">
                <a:cs typeface="+mj-cs"/>
              </a:rPr>
              <a:t>D. </a:t>
            </a:r>
            <a:r>
              <a:rPr lang="en-US" sz="2000" dirty="0" err="1" smtClean="0">
                <a:cs typeface="+mj-cs"/>
              </a:rPr>
              <a:t>Meichenbaum</a:t>
            </a:r>
            <a:r>
              <a:rPr lang="en-US" sz="2000" dirty="0" smtClean="0">
                <a:cs typeface="+mj-cs"/>
              </a:rPr>
              <a:t> </a:t>
            </a:r>
            <a:r>
              <a:rPr lang="ar-SA" sz="2000" dirty="0" smtClean="0">
                <a:cs typeface="+mj-cs"/>
              </a:rPr>
              <a:t> (1940-    )</a:t>
            </a:r>
          </a:p>
          <a:p>
            <a:pPr marL="114300" indent="0">
              <a:buNone/>
            </a:pPr>
            <a:endParaRPr lang="ar-SA" sz="2000" dirty="0">
              <a:cs typeface="+mj-cs"/>
            </a:endParaRPr>
          </a:p>
          <a:p>
            <a:pPr marL="114300" indent="0">
              <a:buNone/>
            </a:pPr>
            <a:r>
              <a:rPr lang="ar-SA" sz="2000" dirty="0" smtClean="0">
                <a:cs typeface="+mj-cs"/>
              </a:rPr>
              <a:t>ولقد أدت الخبرات التي عاشها </a:t>
            </a:r>
            <a:r>
              <a:rPr lang="ar-SA" sz="2000" dirty="0" err="1" smtClean="0">
                <a:cs typeface="+mj-cs"/>
              </a:rPr>
              <a:t>ميكينبوم</a:t>
            </a:r>
            <a:r>
              <a:rPr lang="ar-SA" sz="2000" dirty="0" smtClean="0">
                <a:cs typeface="+mj-cs"/>
              </a:rPr>
              <a:t> أثناء تدريبه لمرضى الفصام وغيرهم إلى أن يفكر فيما إذا كان من الممكن تدريبهم على أن يتحدثوا إلى أنفسهم بطريقة تؤدي إلى تغيير سلوكهم ، وقد ركز على الحديث الداخلي  </a:t>
            </a:r>
            <a:r>
              <a:rPr lang="en-US" sz="2000" dirty="0" smtClean="0">
                <a:cs typeface="+mj-cs"/>
              </a:rPr>
              <a:t>Inner-Speech </a:t>
            </a:r>
            <a:r>
              <a:rPr lang="ar-SA" sz="2000" dirty="0" smtClean="0">
                <a:cs typeface="+mj-cs"/>
              </a:rPr>
              <a:t> في محاولة لتغييرها ، كم اهتم بالتخيلات </a:t>
            </a:r>
            <a:r>
              <a:rPr lang="en-US" sz="2000" dirty="0" err="1" smtClean="0">
                <a:cs typeface="+mj-cs"/>
              </a:rPr>
              <a:t>Imagens</a:t>
            </a:r>
            <a:r>
              <a:rPr lang="en-US" sz="2000" dirty="0" smtClean="0">
                <a:cs typeface="+mj-cs"/>
              </a:rPr>
              <a:t> </a:t>
            </a:r>
            <a:r>
              <a:rPr lang="ar-SA" sz="2000" dirty="0" smtClean="0">
                <a:cs typeface="+mj-cs"/>
              </a:rPr>
              <a:t> ، على أمل أن يعرف ما إذا كانت مثل هذه التغيرات ستؤدي إلى تغيرات في التفكير وفي الشعور والسلوك ( الشناوي ، 1994). </a:t>
            </a:r>
            <a:endParaRPr lang="ar-SA" sz="2000" dirty="0">
              <a:cs typeface="+mj-cs"/>
            </a:endParaRPr>
          </a:p>
        </p:txBody>
      </p:sp>
    </p:spTree>
    <p:extLst>
      <p:ext uri="{BB962C8B-B14F-4D97-AF65-F5344CB8AC3E}">
        <p14:creationId xmlns="" xmlns:p14="http://schemas.microsoft.com/office/powerpoint/2010/main" val="4283163914"/>
      </p:ext>
    </p:extLst>
  </p:cSld>
  <p:clrMapOvr>
    <a:masterClrMapping/>
  </p:clrMapOvr>
  <mc:AlternateContent xmlns:mc="http://schemas.openxmlformats.org/markup-compatibility/2006">
    <mc:Choice xmlns="" xmlns:p14="http://schemas.microsoft.com/office/powerpoint/2010/main" Requires="p14">
      <p:transition spd="slow" p14:dur="3400">
        <p14:reveal thruBlk="1" dir="r"/>
      </p:transition>
    </mc:Choice>
    <mc:Fallback>
      <p:transition spd="slow">
        <p:fade/>
      </p:transition>
    </mc:Fallback>
  </mc:AlternateContent>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عملية الإرشاد السلوكي – المعرفي:</a:t>
            </a:r>
            <a:endParaRPr lang="ar-SA" dirty="0"/>
          </a:p>
        </p:txBody>
      </p:sp>
      <p:sp>
        <p:nvSpPr>
          <p:cNvPr id="3" name="عنصر نائب للمحتوى 2"/>
          <p:cNvSpPr>
            <a:spLocks noGrp="1"/>
          </p:cNvSpPr>
          <p:nvPr>
            <p:ph idx="1"/>
          </p:nvPr>
        </p:nvSpPr>
        <p:spPr/>
        <p:txBody>
          <a:bodyPr>
            <a:normAutofit/>
          </a:bodyPr>
          <a:lstStyle/>
          <a:p>
            <a:pPr marL="114300" indent="0">
              <a:buNone/>
            </a:pPr>
            <a:r>
              <a:rPr lang="ar-SA" sz="2000" dirty="0" smtClean="0">
                <a:solidFill>
                  <a:srgbClr val="0070C0"/>
                </a:solidFill>
                <a:cs typeface="+mj-cs"/>
              </a:rPr>
              <a:t>تشتمل عملية الإرشاد السلوكي – المعرفي على ثلاث مراحل أساسية هي :</a:t>
            </a:r>
          </a:p>
          <a:p>
            <a:pPr marL="114300" indent="0">
              <a:buNone/>
            </a:pPr>
            <a:r>
              <a:rPr lang="ar-SA" sz="2000" dirty="0" smtClean="0">
                <a:solidFill>
                  <a:srgbClr val="FF0000"/>
                </a:solidFill>
                <a:cs typeface="+mj-cs"/>
              </a:rPr>
              <a:t>1- الملاحظة الذاتية : </a:t>
            </a:r>
          </a:p>
          <a:p>
            <a:pPr marL="114300" indent="0">
              <a:buNone/>
            </a:pPr>
            <a:r>
              <a:rPr lang="ar-SA" sz="2000" dirty="0" smtClean="0">
                <a:cs typeface="+mj-cs"/>
              </a:rPr>
              <a:t>تكون لدى المسترشد  قبل حضوره للإرشاد أحاديث ذاتية سلبية وتخيلات غير مناسبة، وأثناء عملية الإرشاد يحاول المرشد مساعدة المسترشد في جعله أكثر وعياً ، ويحثه على التركيز في أفكاره ومشاعره وردود فعله </a:t>
            </a:r>
            <a:r>
              <a:rPr lang="ar-SA" sz="2000" dirty="0" err="1" smtClean="0">
                <a:cs typeface="+mj-cs"/>
              </a:rPr>
              <a:t>الفيسولوجية</a:t>
            </a:r>
            <a:r>
              <a:rPr lang="ar-SA" sz="2000" dirty="0" smtClean="0">
                <a:cs typeface="+mj-cs"/>
              </a:rPr>
              <a:t> ، والسلوكيات المتصلة بعلاقاته الشخصية مع الآخرين ، وتؤدي هذه العملية إلى أبنية معرفية جديدة عند المسترشد تسمح له بأن ينظر إلى المشكلات الخاصة به في صور مختلفة جديدة ، وأن يبني أفكاراً وسلوكيات صحيحة تتناسب مع المشكلات.</a:t>
            </a:r>
          </a:p>
          <a:p>
            <a:pPr marL="114300" indent="0">
              <a:buNone/>
            </a:pPr>
            <a:endParaRPr lang="ar-SA" sz="2000" dirty="0">
              <a:cs typeface="+mj-cs"/>
            </a:endParaRPr>
          </a:p>
          <a:p>
            <a:pPr marL="114300" indent="0">
              <a:buNone/>
            </a:pPr>
            <a:r>
              <a:rPr lang="ar-SA" sz="2000" dirty="0" smtClean="0">
                <a:solidFill>
                  <a:srgbClr val="FF0000"/>
                </a:solidFill>
                <a:cs typeface="+mj-cs"/>
              </a:rPr>
              <a:t>2- الأفكار والسلوكيات غير المناسبة : </a:t>
            </a:r>
          </a:p>
          <a:p>
            <a:pPr marL="114300" indent="0">
              <a:buNone/>
            </a:pPr>
            <a:r>
              <a:rPr lang="ar-SA" sz="2000" dirty="0" smtClean="0">
                <a:cs typeface="+mj-cs"/>
              </a:rPr>
              <a:t>إذا كان سلوك المسترشد مطلوباً تغييره، فينبغي أن يكون ما يقوله لنفسه أو يتخيله يولد سلسلة جديدة غير متناسبة مع سلوكياته غير المتوافقة ( السلوكيات المشكلة).</a:t>
            </a:r>
            <a:endParaRPr lang="ar-SA" sz="2000" dirty="0">
              <a:cs typeface="+mj-cs"/>
            </a:endParaRPr>
          </a:p>
        </p:txBody>
      </p:sp>
    </p:spTree>
    <p:extLst>
      <p:ext uri="{BB962C8B-B14F-4D97-AF65-F5344CB8AC3E}">
        <p14:creationId xmlns="" xmlns:p14="http://schemas.microsoft.com/office/powerpoint/2010/main" val="949493456"/>
      </p:ext>
    </p:extLst>
  </p:cSld>
  <p:clrMapOvr>
    <a:masterClrMapping/>
  </p:clrMapOvr>
  <mc:AlternateContent xmlns:mc="http://schemas.openxmlformats.org/markup-compatibility/2006">
    <mc:Choice xmlns="" xmlns:p14="http://schemas.microsoft.com/office/powerpoint/2010/main" Requires="p14">
      <p:transition spd="slow" p14:dur="3400">
        <p14:reveal thruBlk="1" dir="r"/>
      </p:transition>
    </mc:Choice>
    <mc:Fallback>
      <p:transition spd="slow">
        <p:fade/>
      </p:transition>
    </mc:Fallback>
  </mc:AlternateContent>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pPr marL="114300" indent="0">
              <a:buNone/>
            </a:pPr>
            <a:r>
              <a:rPr lang="ar-SA" sz="2000" dirty="0" smtClean="0">
                <a:solidFill>
                  <a:srgbClr val="FF0000"/>
                </a:solidFill>
                <a:cs typeface="+mj-cs"/>
              </a:rPr>
              <a:t>3- تطوير الجوانب المعرفية الخاصة بالتغيير:</a:t>
            </a:r>
          </a:p>
          <a:p>
            <a:pPr marL="114300" indent="0">
              <a:buNone/>
            </a:pPr>
            <a:r>
              <a:rPr lang="ar-SA" sz="2000" dirty="0" smtClean="0">
                <a:cs typeface="+mj-cs"/>
              </a:rPr>
              <a:t>تتضمن هذه المرحلة قيام المسترشد بسلوكيات التعامل (المواجهة </a:t>
            </a:r>
            <a:r>
              <a:rPr lang="en-US" sz="2000" dirty="0" smtClean="0">
                <a:cs typeface="+mj-cs"/>
              </a:rPr>
              <a:t>coping</a:t>
            </a:r>
            <a:r>
              <a:rPr lang="ar-SA" sz="2000" dirty="0" smtClean="0">
                <a:cs typeface="+mj-cs"/>
              </a:rPr>
              <a:t>) على أساس يومي ، وكذلك الأحاديث الذاتية حول نتائج هذه التجارب الشخصية . </a:t>
            </a:r>
          </a:p>
          <a:p>
            <a:pPr marL="114300" indent="0">
              <a:buNone/>
            </a:pPr>
            <a:r>
              <a:rPr lang="ar-SA" sz="2000" dirty="0" smtClean="0">
                <a:cs typeface="+mj-cs"/>
              </a:rPr>
              <a:t>يقول </a:t>
            </a:r>
            <a:r>
              <a:rPr lang="ar-SA" sz="2000" dirty="0" err="1" smtClean="0">
                <a:cs typeface="+mj-cs"/>
              </a:rPr>
              <a:t>ميكينبوم</a:t>
            </a:r>
            <a:r>
              <a:rPr lang="ar-SA" sz="2000" dirty="0" smtClean="0">
                <a:cs typeface="+mj-cs"/>
              </a:rPr>
              <a:t> (1977) : «إن ما يقوله  المسترشد لنفسه حول السلوكيات الجديدة التي اكتسبها ، والنتائج المترتبة عليها ، سيؤثر على عملية التغيير إذا ما كانت ستبقى في السلوك وستعمم على مواقف أخرى ..»</a:t>
            </a:r>
            <a:endParaRPr lang="ar-SA" sz="2000" dirty="0">
              <a:cs typeface="+mj-cs"/>
            </a:endParaRPr>
          </a:p>
        </p:txBody>
      </p:sp>
    </p:spTree>
    <p:extLst>
      <p:ext uri="{BB962C8B-B14F-4D97-AF65-F5344CB8AC3E}">
        <p14:creationId xmlns="" xmlns:p14="http://schemas.microsoft.com/office/powerpoint/2010/main" val="3274537740"/>
      </p:ext>
    </p:extLst>
  </p:cSld>
  <p:clrMapOvr>
    <a:masterClrMapping/>
  </p:clrMapOvr>
  <mc:AlternateContent xmlns:mc="http://schemas.openxmlformats.org/markup-compatibility/2006">
    <mc:Choice xmlns="" xmlns:p14="http://schemas.microsoft.com/office/powerpoint/2010/main" Requires="p14">
      <p:transition spd="slow" p14:dur="3400">
        <p14:reveal thruBlk="1" dir="r"/>
      </p:transition>
    </mc:Choice>
    <mc:Fallback>
      <p:transition spd="slow">
        <p:fade/>
      </p:transition>
    </mc:Fallback>
  </mc:AlternateContent>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نظرية الذات </a:t>
            </a:r>
            <a:r>
              <a:rPr lang="en-US" dirty="0" smtClean="0"/>
              <a:t>:self theory </a:t>
            </a:r>
            <a:endParaRPr lang="ar-SA" dirty="0"/>
          </a:p>
        </p:txBody>
      </p:sp>
      <p:sp>
        <p:nvSpPr>
          <p:cNvPr id="3" name="عنصر نائب للمحتوى 2"/>
          <p:cNvSpPr>
            <a:spLocks noGrp="1"/>
          </p:cNvSpPr>
          <p:nvPr>
            <p:ph idx="1"/>
          </p:nvPr>
        </p:nvSpPr>
        <p:spPr/>
        <p:txBody>
          <a:bodyPr>
            <a:normAutofit/>
          </a:bodyPr>
          <a:lstStyle/>
          <a:p>
            <a:pPr marL="114300" indent="0">
              <a:buNone/>
            </a:pPr>
            <a:endParaRPr lang="ar-SA" dirty="0" smtClean="0">
              <a:cs typeface="+mj-cs"/>
            </a:endParaRPr>
          </a:p>
          <a:p>
            <a:pPr marL="114300" indent="0">
              <a:buNone/>
            </a:pPr>
            <a:r>
              <a:rPr lang="ar-SA" dirty="0" smtClean="0">
                <a:cs typeface="+mj-cs"/>
              </a:rPr>
              <a:t>تعد نظرية الذات من أهم نظريات الإرشاد النفسي ، ومن أقدم النظريات النفسية ، إذ يعود تاريخها إلى الفكر اليوناني عند أفلاطون وسقراط وأرسطو . كما تعد هذه النظرية حديثة ، إذ جدد مفهومها في القرن العشرين كارل روجرز </a:t>
            </a:r>
            <a:endParaRPr lang="en-US" dirty="0" smtClean="0">
              <a:cs typeface="+mj-cs"/>
            </a:endParaRPr>
          </a:p>
          <a:p>
            <a:pPr marL="114300" indent="0">
              <a:buNone/>
            </a:pPr>
            <a:r>
              <a:rPr lang="en-US" dirty="0">
                <a:cs typeface="+mj-cs"/>
              </a:rPr>
              <a:t> </a:t>
            </a:r>
            <a:r>
              <a:rPr lang="en-US" dirty="0" smtClean="0">
                <a:cs typeface="+mj-cs"/>
              </a:rPr>
              <a:t>Carl Rogers </a:t>
            </a:r>
            <a:r>
              <a:rPr lang="ar-SA" dirty="0" smtClean="0">
                <a:cs typeface="+mj-cs"/>
              </a:rPr>
              <a:t>(1902- 1987).</a:t>
            </a:r>
            <a:endParaRPr lang="ar-SA" dirty="0">
              <a:cs typeface="+mj-cs"/>
            </a:endParaRPr>
          </a:p>
        </p:txBody>
      </p:sp>
    </p:spTree>
    <p:extLst>
      <p:ext uri="{BB962C8B-B14F-4D97-AF65-F5344CB8AC3E}">
        <p14:creationId xmlns="" xmlns:p14="http://schemas.microsoft.com/office/powerpoint/2010/main" val="788313316"/>
      </p:ext>
    </p:extLst>
  </p:cSld>
  <p:clrMapOvr>
    <a:masterClrMapping/>
  </p:clrMapOvr>
  <mc:AlternateContent xmlns:mc="http://schemas.openxmlformats.org/markup-compatibility/2006">
    <mc:Choice xmlns="" xmlns:p14="http://schemas.microsoft.com/office/powerpoint/2010/main" Requires="p14">
      <p:transition spd="slow" p14:dur="3400">
        <p14:reveal thruBlk="1" dir="r"/>
      </p:transition>
    </mc:Choice>
    <mc:Fallback>
      <p:transition spd="slow">
        <p:fade/>
      </p:transition>
    </mc:Fallback>
  </mc:AlternateContent>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النظرة إلى الإنسان:</a:t>
            </a:r>
            <a:endParaRPr lang="ar-SA" dirty="0"/>
          </a:p>
        </p:txBody>
      </p:sp>
      <p:sp>
        <p:nvSpPr>
          <p:cNvPr id="3" name="عنصر نائب للمحتوى 2"/>
          <p:cNvSpPr>
            <a:spLocks noGrp="1"/>
          </p:cNvSpPr>
          <p:nvPr>
            <p:ph idx="1"/>
          </p:nvPr>
        </p:nvSpPr>
        <p:spPr/>
        <p:txBody>
          <a:bodyPr>
            <a:normAutofit/>
          </a:bodyPr>
          <a:lstStyle/>
          <a:p>
            <a:pPr marL="114300" indent="0">
              <a:buNone/>
            </a:pPr>
            <a:endParaRPr lang="ar-SA" dirty="0" smtClean="0">
              <a:cs typeface="+mj-cs"/>
            </a:endParaRPr>
          </a:p>
          <a:p>
            <a:pPr marL="114300" indent="0">
              <a:buNone/>
            </a:pPr>
            <a:r>
              <a:rPr lang="ar-SA" dirty="0" smtClean="0">
                <a:cs typeface="+mj-cs"/>
              </a:rPr>
              <a:t>يرى روجرز أن الإنسان كائن عقلاني اجتماعي واقعي يتوجه إلى الأمام متعاون ويمكن الوثوق به ، ولديه دافع يحركه نحو تحقيق أهدافه ، وأنه يكافح من أجل تقدمه.</a:t>
            </a:r>
          </a:p>
          <a:p>
            <a:pPr marL="114300" indent="0">
              <a:buNone/>
            </a:pPr>
            <a:endParaRPr lang="ar-SA" dirty="0">
              <a:cs typeface="+mj-cs"/>
            </a:endParaRPr>
          </a:p>
          <a:p>
            <a:pPr marL="114300" indent="0">
              <a:buNone/>
            </a:pPr>
            <a:r>
              <a:rPr lang="ar-SA" dirty="0" smtClean="0">
                <a:cs typeface="+mj-cs"/>
              </a:rPr>
              <a:t>ويرى أنصار هذه النظرية ضرورة الإيمان بقيمة الإنسان وكرامته ، وبقدرته على مواصلة النمو والتطور الذاتي ، وأن لدى كل إنسان الحق في أن تكون له أفكاره وآراءه الخاصة .</a:t>
            </a:r>
            <a:endParaRPr lang="ar-SA" dirty="0">
              <a:cs typeface="+mj-cs"/>
            </a:endParaRPr>
          </a:p>
        </p:txBody>
      </p:sp>
    </p:spTree>
    <p:extLst>
      <p:ext uri="{BB962C8B-B14F-4D97-AF65-F5344CB8AC3E}">
        <p14:creationId xmlns="" xmlns:p14="http://schemas.microsoft.com/office/powerpoint/2010/main" val="3361491010"/>
      </p:ext>
    </p:extLst>
  </p:cSld>
  <p:clrMapOvr>
    <a:masterClrMapping/>
  </p:clrMapOvr>
  <mc:AlternateContent xmlns:mc="http://schemas.openxmlformats.org/markup-compatibility/2006">
    <mc:Choice xmlns="" xmlns:p14="http://schemas.microsoft.com/office/powerpoint/2010/main" Requires="p14">
      <p:transition spd="slow" p14:dur="3400">
        <p14:reveal thruBlk="1" dir="r"/>
      </p:transition>
    </mc:Choice>
    <mc:Fallback>
      <p:transition spd="slow">
        <p:fade/>
      </p:transition>
    </mc:Fallback>
  </mc:AlternateContent>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مفهوم الذات </a:t>
            </a:r>
            <a:r>
              <a:rPr lang="en-US" dirty="0" smtClean="0"/>
              <a:t>:self concept</a:t>
            </a:r>
            <a:endParaRPr lang="ar-SA" dirty="0"/>
          </a:p>
        </p:txBody>
      </p:sp>
      <p:sp>
        <p:nvSpPr>
          <p:cNvPr id="3" name="عنصر نائب للمحتوى 2"/>
          <p:cNvSpPr>
            <a:spLocks noGrp="1"/>
          </p:cNvSpPr>
          <p:nvPr>
            <p:ph idx="1"/>
          </p:nvPr>
        </p:nvSpPr>
        <p:spPr/>
        <p:txBody>
          <a:bodyPr/>
          <a:lstStyle/>
          <a:p>
            <a:pPr marL="114300" indent="0">
              <a:buNone/>
            </a:pPr>
            <a:r>
              <a:rPr lang="ar-SA" dirty="0" smtClean="0">
                <a:cs typeface="+mj-cs"/>
              </a:rPr>
              <a:t>فالذات هي كينونة الفرد ، وتمثل قلب نظرية روجرز وأهم مكونات الشخصية ، تتكون نتيجة تفاعله مع البيئة التي يعيش فيها ، وبشكل خاص من خلال وعي الإنسان بأحكام الآخرين وإدراكهم له. ولهذا تكون الشخصية في حالة نمو وتغير مستمرين نتيجة التفاعل المستمر مع المجال الظاهري للفرد .</a:t>
            </a:r>
          </a:p>
          <a:p>
            <a:pPr marL="114300" indent="0">
              <a:buNone/>
            </a:pPr>
            <a:endParaRPr lang="ar-SA" dirty="0">
              <a:cs typeface="+mj-cs"/>
            </a:endParaRPr>
          </a:p>
          <a:p>
            <a:pPr marL="114300" indent="0">
              <a:buNone/>
            </a:pPr>
            <a:r>
              <a:rPr lang="ar-SA" dirty="0" smtClean="0">
                <a:cs typeface="+mj-cs"/>
              </a:rPr>
              <a:t>ينشأ مفهوم الفرد عن ذاته نتيجة تفاعله مع بيئته ، وبشكل خاص من خلال وعيه بأحكام الآخرين وإدراكهم له. فالخبرات التي تتسق مع تصور الفرد لذاته تتكامل معها ، في حين أن الخبرات التي لا تتسق مع صورة الذات تعد تهديداً خطيراً عليها ، فتسعى الذات إلى تحريفها وتشويهها لتتمكن الذات من الاحتفاظ باستمراريتها (القاضي وآخرون ،1981) </a:t>
            </a:r>
            <a:endParaRPr lang="ar-SA" dirty="0">
              <a:cs typeface="+mj-cs"/>
            </a:endParaRPr>
          </a:p>
        </p:txBody>
      </p:sp>
    </p:spTree>
    <p:extLst>
      <p:ext uri="{BB962C8B-B14F-4D97-AF65-F5344CB8AC3E}">
        <p14:creationId xmlns="" xmlns:p14="http://schemas.microsoft.com/office/powerpoint/2010/main" val="385210807"/>
      </p:ext>
    </p:extLst>
  </p:cSld>
  <p:clrMapOvr>
    <a:masterClrMapping/>
  </p:clrMapOvr>
  <mc:AlternateContent xmlns:mc="http://schemas.openxmlformats.org/markup-compatibility/2006">
    <mc:Choice xmlns="" xmlns:p14="http://schemas.microsoft.com/office/powerpoint/2010/main" Requires="p14">
      <p:transition spd="slow" p14:dur="3400">
        <p14:reveal thruBlk="1" dir="r"/>
      </p:transition>
    </mc:Choice>
    <mc:Fallback>
      <p:transition spd="slow">
        <p:fade/>
      </p:transition>
    </mc:Fallback>
  </mc:AlternateContent>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أنواع الذات كما يراها كارل روجرز:</a:t>
            </a:r>
            <a:endParaRPr lang="ar-SA" dirty="0"/>
          </a:p>
        </p:txBody>
      </p:sp>
      <p:sp>
        <p:nvSpPr>
          <p:cNvPr id="3" name="عنصر نائب للمحتوى 2"/>
          <p:cNvSpPr>
            <a:spLocks noGrp="1"/>
          </p:cNvSpPr>
          <p:nvPr>
            <p:ph idx="1"/>
          </p:nvPr>
        </p:nvSpPr>
        <p:spPr>
          <a:xfrm>
            <a:off x="457200" y="1752600"/>
            <a:ext cx="8229600" cy="4628728"/>
          </a:xfrm>
        </p:spPr>
        <p:txBody>
          <a:bodyPr>
            <a:normAutofit/>
          </a:bodyPr>
          <a:lstStyle/>
          <a:p>
            <a:pPr marL="114300" indent="0">
              <a:buNone/>
            </a:pPr>
            <a:r>
              <a:rPr lang="ar-SA" sz="2000" dirty="0" smtClean="0">
                <a:solidFill>
                  <a:srgbClr val="0070C0"/>
                </a:solidFill>
                <a:cs typeface="+mj-cs"/>
              </a:rPr>
              <a:t>1- الذات الحقيقة </a:t>
            </a:r>
            <a:r>
              <a:rPr lang="en-US" sz="2000" dirty="0" smtClean="0">
                <a:solidFill>
                  <a:srgbClr val="0070C0"/>
                </a:solidFill>
                <a:cs typeface="+mj-cs"/>
              </a:rPr>
              <a:t>The Real Self</a:t>
            </a:r>
            <a:r>
              <a:rPr lang="ar-SA" sz="2000" dirty="0" smtClean="0">
                <a:solidFill>
                  <a:srgbClr val="0070C0"/>
                </a:solidFill>
                <a:cs typeface="+mj-cs"/>
              </a:rPr>
              <a:t> :</a:t>
            </a:r>
          </a:p>
          <a:p>
            <a:pPr marL="114300" indent="0">
              <a:buNone/>
            </a:pPr>
            <a:r>
              <a:rPr lang="ar-SA" sz="2000" dirty="0" smtClean="0">
                <a:cs typeface="+mj-cs"/>
              </a:rPr>
              <a:t>وهي الذات كما يدركها الفرد فعلاً ، أي كما هي في الواقع دون أي تغيير أو تشويه.</a:t>
            </a:r>
          </a:p>
          <a:p>
            <a:pPr marL="114300" indent="0">
              <a:buNone/>
            </a:pPr>
            <a:endParaRPr lang="ar-SA" sz="2000" dirty="0">
              <a:cs typeface="+mj-cs"/>
            </a:endParaRPr>
          </a:p>
          <a:p>
            <a:pPr marL="114300" indent="0">
              <a:buNone/>
            </a:pPr>
            <a:r>
              <a:rPr lang="ar-SA" sz="2000" dirty="0" smtClean="0">
                <a:solidFill>
                  <a:srgbClr val="0070C0"/>
                </a:solidFill>
                <a:cs typeface="+mj-cs"/>
              </a:rPr>
              <a:t>2- الذات المدركة </a:t>
            </a:r>
            <a:r>
              <a:rPr lang="en-US" sz="2000" dirty="0" smtClean="0">
                <a:solidFill>
                  <a:srgbClr val="0070C0"/>
                </a:solidFill>
                <a:cs typeface="+mj-cs"/>
              </a:rPr>
              <a:t>Perceived Self  </a:t>
            </a:r>
            <a:r>
              <a:rPr lang="ar-SA" sz="2000" dirty="0" smtClean="0">
                <a:solidFill>
                  <a:srgbClr val="0070C0"/>
                </a:solidFill>
                <a:cs typeface="+mj-cs"/>
              </a:rPr>
              <a:t>:</a:t>
            </a:r>
          </a:p>
          <a:p>
            <a:pPr marL="114300" indent="0">
              <a:buNone/>
            </a:pPr>
            <a:r>
              <a:rPr lang="ar-SA" sz="2000" dirty="0" smtClean="0">
                <a:cs typeface="+mj-cs"/>
              </a:rPr>
              <a:t>وهي صورة الفرد عن ذاته كما يراها ، تنمو من خلال التفاعل مع الآخرين ومع البيئة ، فإذا كان الفرد محبوباً أو مكروهاً ، فإن الذات ترى كذلك، وإذا وصف الفرد بأنه مجتهد أو ذكي أو غبي ، فإنه يرى نفسه كذلك </a:t>
            </a:r>
          </a:p>
          <a:p>
            <a:pPr marL="114300" indent="0">
              <a:buNone/>
            </a:pPr>
            <a:endParaRPr lang="ar-SA" sz="2000" dirty="0">
              <a:cs typeface="+mj-cs"/>
            </a:endParaRPr>
          </a:p>
          <a:p>
            <a:pPr marL="114300" indent="0">
              <a:buNone/>
            </a:pPr>
            <a:r>
              <a:rPr lang="ar-SA" sz="2000" dirty="0" smtClean="0">
                <a:solidFill>
                  <a:srgbClr val="0070C0"/>
                </a:solidFill>
                <a:cs typeface="+mj-cs"/>
              </a:rPr>
              <a:t>3- الذات الاجتماعية </a:t>
            </a:r>
            <a:r>
              <a:rPr lang="en-US" sz="2000" dirty="0" smtClean="0">
                <a:solidFill>
                  <a:srgbClr val="0070C0"/>
                </a:solidFill>
                <a:cs typeface="+mj-cs"/>
              </a:rPr>
              <a:t>Social Self </a:t>
            </a:r>
            <a:r>
              <a:rPr lang="ar-SA" sz="2000" dirty="0" smtClean="0">
                <a:solidFill>
                  <a:srgbClr val="0070C0"/>
                </a:solidFill>
                <a:cs typeface="+mj-cs"/>
              </a:rPr>
              <a:t>: </a:t>
            </a:r>
          </a:p>
          <a:p>
            <a:pPr marL="114300" indent="0">
              <a:buNone/>
            </a:pPr>
            <a:r>
              <a:rPr lang="ar-SA" sz="2000" dirty="0" smtClean="0">
                <a:cs typeface="+mj-cs"/>
              </a:rPr>
              <a:t>وتعني إدراك الفرد لتقييم الآخرين له ، أو أفكار الآخرين عن الفرد كما يتصورونها . </a:t>
            </a:r>
          </a:p>
          <a:p>
            <a:pPr marL="114300" indent="0">
              <a:buNone/>
            </a:pPr>
            <a:r>
              <a:rPr lang="ar-SA" sz="2000" dirty="0" smtClean="0">
                <a:cs typeface="+mj-cs"/>
              </a:rPr>
              <a:t>فالفرد يحاول أن يعيش في مستوى توقعات الآخرين منه ، فقد يتوقعون منه أن ينجز إنجازاً ضعيفاً. </a:t>
            </a:r>
          </a:p>
          <a:p>
            <a:pPr marL="114300" indent="0">
              <a:buNone/>
            </a:pPr>
            <a:r>
              <a:rPr lang="ar-SA" sz="2000" dirty="0" smtClean="0">
                <a:cs typeface="+mj-cs"/>
              </a:rPr>
              <a:t>وتنشأ الصراعات الداخلية والاضطرابات النفسية عندما تكون الفجوة واسعة بين الذات المدركة والذات الاجتماعية .</a:t>
            </a:r>
            <a:endParaRPr lang="ar-SA" sz="2000" dirty="0">
              <a:cs typeface="+mj-cs"/>
            </a:endParaRPr>
          </a:p>
        </p:txBody>
      </p:sp>
    </p:spTree>
    <p:extLst>
      <p:ext uri="{BB962C8B-B14F-4D97-AF65-F5344CB8AC3E}">
        <p14:creationId xmlns="" xmlns:p14="http://schemas.microsoft.com/office/powerpoint/2010/main" val="3805661226"/>
      </p:ext>
    </p:extLst>
  </p:cSld>
  <p:clrMapOvr>
    <a:masterClrMapping/>
  </p:clrMapOvr>
  <mc:AlternateContent xmlns:mc="http://schemas.openxmlformats.org/markup-compatibility/2006">
    <mc:Choice xmlns="" xmlns:p14="http://schemas.microsoft.com/office/powerpoint/2010/main" Requires="p14">
      <p:transition spd="slow" p14:dur="3400">
        <p14:reveal thruBlk="1" dir="r"/>
      </p:transition>
    </mc:Choice>
    <mc:Fallback>
      <p:transition spd="slow">
        <p:fade/>
      </p:transition>
    </mc:Fallback>
  </mc:AlternateContent>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a:solidFill>
                  <a:srgbClr val="DDDDDD">
                    <a:lumMod val="75000"/>
                  </a:srgbClr>
                </a:solidFill>
              </a:rPr>
              <a:t>أنواع الذات كما يراها كارل روجرز:</a:t>
            </a:r>
            <a:endParaRPr lang="ar-SA" dirty="0"/>
          </a:p>
        </p:txBody>
      </p:sp>
      <p:sp>
        <p:nvSpPr>
          <p:cNvPr id="3" name="عنصر نائب للمحتوى 2"/>
          <p:cNvSpPr>
            <a:spLocks noGrp="1"/>
          </p:cNvSpPr>
          <p:nvPr>
            <p:ph idx="1"/>
          </p:nvPr>
        </p:nvSpPr>
        <p:spPr/>
        <p:txBody>
          <a:bodyPr>
            <a:normAutofit/>
          </a:bodyPr>
          <a:lstStyle/>
          <a:p>
            <a:pPr marL="114300" indent="0">
              <a:buNone/>
            </a:pPr>
            <a:r>
              <a:rPr lang="ar-SA" sz="2000" dirty="0" smtClean="0">
                <a:solidFill>
                  <a:srgbClr val="0070C0"/>
                </a:solidFill>
                <a:cs typeface="+mj-cs"/>
              </a:rPr>
              <a:t>4- الذات المثالية :</a:t>
            </a:r>
          </a:p>
          <a:p>
            <a:pPr marL="114300" indent="0">
              <a:buNone/>
            </a:pPr>
            <a:r>
              <a:rPr lang="ar-SA" sz="2000" dirty="0" smtClean="0">
                <a:cs typeface="+mj-cs"/>
              </a:rPr>
              <a:t>وهي تمثل طموحات الفرد والمستويات التي يرغب في الوصول إليها (جمل الليل ، 332:1998) ، أو ما يود الفرد أن يعمله أو يتمنى أن يكون عليه.</a:t>
            </a:r>
          </a:p>
          <a:p>
            <a:pPr marL="114300" indent="0">
              <a:buNone/>
            </a:pPr>
            <a:endParaRPr lang="ar-SA" sz="2000" dirty="0">
              <a:cs typeface="+mj-cs"/>
            </a:endParaRPr>
          </a:p>
          <a:p>
            <a:pPr marL="114300" indent="0">
              <a:buNone/>
            </a:pPr>
            <a:r>
              <a:rPr lang="ar-SA" sz="2000" dirty="0" smtClean="0">
                <a:cs typeface="+mj-cs"/>
              </a:rPr>
              <a:t>فالشخص يتمنى أن ينجز إنجازاً معيناً، أو يدرس تخصصاً محدداً ، .. وغير ذلك ، فإذا تمكن من تحقيق ذلك ، أو تحقيقه إلى حد كبير ، فإن ذلك يشير إلى أقرب المسافة  بين إمكاناته وقدراته وما يتمنى أن يصل إليه أو يحققه . ويكون الشخص في صحة نفسية عندما لا يكون هناك فجوة  واسعة بين الذات المثالية وبين ما يكون بوسعه أن يقوم به فعلاً (الذات المدركة)  </a:t>
            </a:r>
            <a:endParaRPr lang="ar-SA" sz="2000" dirty="0">
              <a:cs typeface="+mj-cs"/>
            </a:endParaRPr>
          </a:p>
        </p:txBody>
      </p:sp>
    </p:spTree>
    <p:extLst>
      <p:ext uri="{BB962C8B-B14F-4D97-AF65-F5344CB8AC3E}">
        <p14:creationId xmlns="" xmlns:p14="http://schemas.microsoft.com/office/powerpoint/2010/main" val="2143892285"/>
      </p:ext>
    </p:extLst>
  </p:cSld>
  <p:clrMapOvr>
    <a:masterClrMapping/>
  </p:clrMapOvr>
  <mc:AlternateContent xmlns:mc="http://schemas.openxmlformats.org/markup-compatibility/2006">
    <mc:Choice xmlns="" xmlns:p14="http://schemas.microsoft.com/office/powerpoint/2010/main" Requires="p14">
      <p:transition spd="slow" p14:dur="3400">
        <p14:reveal thruBlk="1" dir="r"/>
      </p:transition>
    </mc:Choice>
    <mc:Fallback>
      <p:transition spd="slow">
        <p:fade/>
      </p:transition>
    </mc:Fallback>
  </mc:AlternateContent>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مفهوم الذات هي نتاج مصادر عديدة اهمها :</a:t>
            </a:r>
            <a:endParaRPr lang="ar-SA" dirty="0"/>
          </a:p>
        </p:txBody>
      </p:sp>
      <p:sp>
        <p:nvSpPr>
          <p:cNvPr id="3" name="عنصر نائب للمحتوى 2"/>
          <p:cNvSpPr>
            <a:spLocks noGrp="1"/>
          </p:cNvSpPr>
          <p:nvPr>
            <p:ph idx="1"/>
          </p:nvPr>
        </p:nvSpPr>
        <p:spPr/>
        <p:txBody>
          <a:bodyPr/>
          <a:lstStyle/>
          <a:p>
            <a:pPr marL="114300" indent="0">
              <a:buNone/>
            </a:pPr>
            <a:r>
              <a:rPr lang="ar-SA" dirty="0" smtClean="0">
                <a:solidFill>
                  <a:srgbClr val="0070C0"/>
                </a:solidFill>
                <a:cs typeface="+mj-cs"/>
              </a:rPr>
              <a:t>أ- </a:t>
            </a:r>
            <a:r>
              <a:rPr lang="ar-SA" dirty="0" smtClean="0">
                <a:cs typeface="+mj-cs"/>
              </a:rPr>
              <a:t>التنشئة الاجتماعية والتفاعل الاجتماعي. </a:t>
            </a:r>
          </a:p>
          <a:p>
            <a:pPr marL="114300" indent="0">
              <a:buNone/>
            </a:pPr>
            <a:r>
              <a:rPr lang="ar-SA" dirty="0" smtClean="0">
                <a:solidFill>
                  <a:srgbClr val="0070C0"/>
                </a:solidFill>
                <a:cs typeface="+mj-cs"/>
              </a:rPr>
              <a:t>ب-</a:t>
            </a:r>
            <a:r>
              <a:rPr lang="ar-SA" dirty="0" smtClean="0">
                <a:cs typeface="+mj-cs"/>
              </a:rPr>
              <a:t> أساليب التنشئة الأسرية .</a:t>
            </a:r>
          </a:p>
          <a:p>
            <a:pPr marL="114300" indent="0">
              <a:buNone/>
            </a:pPr>
            <a:r>
              <a:rPr lang="ar-SA" dirty="0" smtClean="0">
                <a:solidFill>
                  <a:srgbClr val="0070C0"/>
                </a:solidFill>
                <a:cs typeface="+mj-cs"/>
              </a:rPr>
              <a:t>ج-</a:t>
            </a:r>
            <a:r>
              <a:rPr lang="ar-SA" dirty="0" smtClean="0">
                <a:cs typeface="+mj-cs"/>
              </a:rPr>
              <a:t> الظروف الأسرية التي يعيش فيها الفرد.</a:t>
            </a:r>
          </a:p>
          <a:p>
            <a:pPr marL="114300" indent="0">
              <a:buNone/>
            </a:pPr>
            <a:r>
              <a:rPr lang="ar-SA" dirty="0" smtClean="0">
                <a:solidFill>
                  <a:srgbClr val="0070C0"/>
                </a:solidFill>
                <a:cs typeface="+mj-cs"/>
              </a:rPr>
              <a:t>د-</a:t>
            </a:r>
            <a:r>
              <a:rPr lang="ar-SA" dirty="0" smtClean="0">
                <a:cs typeface="+mj-cs"/>
              </a:rPr>
              <a:t> الخبرات المدرسية.</a:t>
            </a:r>
            <a:endParaRPr lang="ar-SA" dirty="0">
              <a:cs typeface="+mj-cs"/>
            </a:endParaRPr>
          </a:p>
        </p:txBody>
      </p:sp>
    </p:spTree>
    <p:extLst>
      <p:ext uri="{BB962C8B-B14F-4D97-AF65-F5344CB8AC3E}">
        <p14:creationId xmlns="" xmlns:p14="http://schemas.microsoft.com/office/powerpoint/2010/main" val="2179866054"/>
      </p:ext>
    </p:extLst>
  </p:cSld>
  <p:clrMapOvr>
    <a:masterClrMapping/>
  </p:clrMapOvr>
  <mc:AlternateContent xmlns:mc="http://schemas.openxmlformats.org/markup-compatibility/2006">
    <mc:Choice xmlns="" xmlns:p14="http://schemas.microsoft.com/office/powerpoint/2010/main" Requires="p14">
      <p:transition spd="slow" p14:dur="3400">
        <p14:reveal thruBlk="1" dir="r"/>
      </p:transition>
    </mc:Choice>
    <mc:Fallback>
      <p:transition spd="slow">
        <p:fade/>
      </p:transition>
    </mc:Fallback>
  </mc:AlternateContent>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إذا توفر المرشد المتمكن فإنه يساعد المسترشد في:</a:t>
            </a:r>
            <a:endParaRPr lang="ar-SA" dirty="0"/>
          </a:p>
        </p:txBody>
      </p:sp>
      <p:sp>
        <p:nvSpPr>
          <p:cNvPr id="3" name="عنصر نائب للمحتوى 2"/>
          <p:cNvSpPr>
            <a:spLocks noGrp="1"/>
          </p:cNvSpPr>
          <p:nvPr>
            <p:ph idx="1"/>
          </p:nvPr>
        </p:nvSpPr>
        <p:spPr/>
        <p:txBody>
          <a:bodyPr/>
          <a:lstStyle/>
          <a:p>
            <a:pPr marL="114300" indent="0">
              <a:buNone/>
            </a:pPr>
            <a:r>
              <a:rPr lang="ar-SA" dirty="0" smtClean="0">
                <a:solidFill>
                  <a:srgbClr val="0070C0"/>
                </a:solidFill>
                <a:cs typeface="+mj-cs"/>
              </a:rPr>
              <a:t>أ- </a:t>
            </a:r>
            <a:r>
              <a:rPr lang="ar-SA" dirty="0" smtClean="0">
                <a:cs typeface="+mj-cs"/>
              </a:rPr>
              <a:t>عرض مشاعره وخبراته بحرية دون خوف أو خجل .</a:t>
            </a:r>
          </a:p>
          <a:p>
            <a:pPr marL="114300" indent="0">
              <a:buNone/>
            </a:pPr>
            <a:r>
              <a:rPr lang="ar-SA" dirty="0" smtClean="0">
                <a:solidFill>
                  <a:srgbClr val="0070C0"/>
                </a:solidFill>
                <a:cs typeface="+mj-cs"/>
              </a:rPr>
              <a:t>ب-</a:t>
            </a:r>
            <a:r>
              <a:rPr lang="ar-SA" dirty="0" smtClean="0">
                <a:cs typeface="+mj-cs"/>
              </a:rPr>
              <a:t> اكتشاف ذاته على حقيقتها ومواجهة ذلك .</a:t>
            </a:r>
          </a:p>
          <a:p>
            <a:pPr marL="114300" indent="0">
              <a:buNone/>
            </a:pPr>
            <a:r>
              <a:rPr lang="ar-SA" dirty="0" smtClean="0">
                <a:solidFill>
                  <a:srgbClr val="0070C0"/>
                </a:solidFill>
                <a:cs typeface="+mj-cs"/>
              </a:rPr>
              <a:t>ج-</a:t>
            </a:r>
            <a:r>
              <a:rPr lang="ar-SA" dirty="0" smtClean="0">
                <a:cs typeface="+mj-cs"/>
              </a:rPr>
              <a:t> ازدياد تقديره لذاته ، وتنمية قدراته على المواجهة (عقل ، 115:2000)</a:t>
            </a:r>
          </a:p>
          <a:p>
            <a:pPr marL="114300" indent="0">
              <a:buNone/>
            </a:pPr>
            <a:endParaRPr lang="ar-SA" dirty="0">
              <a:cs typeface="+mj-cs"/>
            </a:endParaRPr>
          </a:p>
          <a:p>
            <a:pPr marL="114300" indent="0">
              <a:buNone/>
            </a:pPr>
            <a:r>
              <a:rPr lang="ar-SA" dirty="0" smtClean="0">
                <a:cs typeface="+mj-cs"/>
              </a:rPr>
              <a:t>ونتيجة لذلك يصبح المسترشد أكثر فهماً للخبرات المشوهة ، وأكثر قدرة على توجيه ذاته . وحتى يتم إحداث تغييرات إيجابية في سلوك المسترشد ، وتتحقق فاعلية الإرشاد وأهدافه.</a:t>
            </a:r>
            <a:endParaRPr lang="ar-SA" dirty="0">
              <a:cs typeface="+mj-cs"/>
            </a:endParaRPr>
          </a:p>
        </p:txBody>
      </p:sp>
    </p:spTree>
    <p:extLst>
      <p:ext uri="{BB962C8B-B14F-4D97-AF65-F5344CB8AC3E}">
        <p14:creationId xmlns="" xmlns:p14="http://schemas.microsoft.com/office/powerpoint/2010/main" val="1248033002"/>
      </p:ext>
    </p:extLst>
  </p:cSld>
  <p:clrMapOvr>
    <a:masterClrMapping/>
  </p:clrMapOvr>
  <mc:AlternateContent xmlns:mc="http://schemas.openxmlformats.org/markup-compatibility/2006">
    <mc:Choice xmlns="" xmlns:p14="http://schemas.microsoft.com/office/powerpoint/2010/main" Requires="p14">
      <p:transition spd="slow" p14:dur="3400">
        <p14:reveal thruBlk="1" dir="r"/>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أولاً- أوجه التشابه بين الإرشاد والعلاج النفسي:</a:t>
            </a:r>
            <a:endParaRPr lang="ar-SA" dirty="0"/>
          </a:p>
        </p:txBody>
      </p:sp>
      <p:sp>
        <p:nvSpPr>
          <p:cNvPr id="3" name="عنصر نائب للمحتوى 2"/>
          <p:cNvSpPr>
            <a:spLocks noGrp="1"/>
          </p:cNvSpPr>
          <p:nvPr>
            <p:ph idx="1"/>
          </p:nvPr>
        </p:nvSpPr>
        <p:spPr>
          <a:xfrm>
            <a:off x="457200" y="1600200"/>
            <a:ext cx="8229600" cy="4781128"/>
          </a:xfrm>
        </p:spPr>
        <p:txBody>
          <a:bodyPr/>
          <a:lstStyle/>
          <a:p>
            <a:pPr algn="just"/>
            <a:r>
              <a:rPr lang="ar-SA" dirty="0" smtClean="0">
                <a:latin typeface="Times New Roman" pitchFamily="18" charset="0"/>
                <a:cs typeface="Times New Roman" pitchFamily="18" charset="0"/>
              </a:rPr>
              <a:t>يتفق عدد من الباحثين على وجود عدد من أوجه التشابه بين الإرشاد والعلاج النفسي نذكر منها:</a:t>
            </a:r>
          </a:p>
          <a:p>
            <a:pPr marL="457200" indent="-457200" algn="just">
              <a:buAutoNum type="arabic1Minus"/>
            </a:pPr>
            <a:r>
              <a:rPr lang="ar-SA" dirty="0" smtClean="0">
                <a:latin typeface="Times New Roman" pitchFamily="18" charset="0"/>
                <a:cs typeface="Times New Roman" pitchFamily="18" charset="0"/>
              </a:rPr>
              <a:t>الاتفاق في الأهداف العامة والخاصة: </a:t>
            </a:r>
            <a:r>
              <a:rPr lang="ar-SA" dirty="0" smtClean="0">
                <a:solidFill>
                  <a:schemeClr val="bg1"/>
                </a:solidFill>
                <a:latin typeface="Times New Roman" pitchFamily="18" charset="0"/>
                <a:cs typeface="Times New Roman" pitchFamily="18" charset="0"/>
              </a:rPr>
              <a:t>فالهدف العام لكل منهما مساعدة المسترشد أو المتعالج. أما الأهداف الخاصة، فتتمثل في مساعدة المسترشد أو المتعالج على حل  مشكلاته التي </a:t>
            </a:r>
            <a:r>
              <a:rPr lang="ar-SA" dirty="0" err="1" smtClean="0">
                <a:solidFill>
                  <a:schemeClr val="bg1"/>
                </a:solidFill>
                <a:latin typeface="Times New Roman" pitchFamily="18" charset="0"/>
                <a:cs typeface="Times New Roman" pitchFamily="18" charset="0"/>
              </a:rPr>
              <a:t>يواجهها</a:t>
            </a:r>
            <a:r>
              <a:rPr lang="ar-SA" dirty="0" smtClean="0">
                <a:solidFill>
                  <a:schemeClr val="bg1"/>
                </a:solidFill>
                <a:latin typeface="Times New Roman" pitchFamily="18" charset="0"/>
                <a:cs typeface="Times New Roman" pitchFamily="18" charset="0"/>
              </a:rPr>
              <a:t>، وتعديل سلوكه نحو الأفضل، وإعادة بناء شخصيته...الخ، وتحقيق أقصى درجة من درجات التوافق مع الذات والآخرين.                        </a:t>
            </a:r>
          </a:p>
          <a:p>
            <a:pPr marL="457200" indent="-457200" algn="just">
              <a:buAutoNum type="arabic1Minus"/>
            </a:pPr>
            <a:r>
              <a:rPr lang="ar-SA" dirty="0" smtClean="0">
                <a:solidFill>
                  <a:schemeClr val="bg1"/>
                </a:solidFill>
                <a:latin typeface="Times New Roman" pitchFamily="18" charset="0"/>
                <a:cs typeface="Times New Roman" pitchFamily="18" charset="0"/>
              </a:rPr>
              <a:t>يركز كل من الإرشاد والعلاج النفسي على العلاقة الإنسانية بين المرشد(أو المعالج) والمسترشد(أو المتعالج)، والتي من خلالها يتم تقديم المساعدة من قبل الطرف الأول إلى الطرف الثاني.</a:t>
            </a:r>
          </a:p>
          <a:p>
            <a:pPr marL="0" indent="0" algn="just">
              <a:buNone/>
            </a:pPr>
            <a:r>
              <a:rPr lang="ar-SA" dirty="0" smtClean="0">
                <a:solidFill>
                  <a:schemeClr val="accent1"/>
                </a:solidFill>
                <a:latin typeface="Times New Roman" pitchFamily="18" charset="0"/>
                <a:cs typeface="Times New Roman" pitchFamily="18" charset="0"/>
              </a:rPr>
              <a:t>ج-  </a:t>
            </a:r>
            <a:r>
              <a:rPr lang="ar-SA" dirty="0" smtClean="0">
                <a:latin typeface="Times New Roman" pitchFamily="18" charset="0"/>
                <a:cs typeface="Times New Roman" pitchFamily="18" charset="0"/>
              </a:rPr>
              <a:t>الاتفاق في الممارسة المهنية: </a:t>
            </a:r>
            <a:r>
              <a:rPr lang="ar-SA" dirty="0" smtClean="0">
                <a:solidFill>
                  <a:schemeClr val="bg1"/>
                </a:solidFill>
                <a:latin typeface="Times New Roman" pitchFamily="18" charset="0"/>
                <a:cs typeface="Times New Roman" pitchFamily="18" charset="0"/>
              </a:rPr>
              <a:t>حيث يستخدم المرشد أو المعالج الأساليب والطرائق والمهارات ذاتها في عملية الإرشاد والعلاج النفسي.</a:t>
            </a:r>
            <a:endParaRPr lang="ar-SA" dirty="0">
              <a:solidFill>
                <a:schemeClr val="accent1"/>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2822724137"/>
      </p:ext>
    </p:extLst>
  </p:cSld>
  <p:clrMapOvr>
    <a:masterClrMapping/>
  </p:clrMapOvr>
  <mc:AlternateContent xmlns:mc="http://schemas.openxmlformats.org/markup-compatibility/2006">
    <mc:Choice xmlns="" xmlns:p14="http://schemas.microsoft.com/office/powerpoint/2010/main" Requires="p14">
      <p:transition spd="slow" p14:dur="1600">
        <p14:conveyor dir="l"/>
      </p:transition>
    </mc:Choice>
    <mc:Fallback>
      <p:transition spd="slow">
        <p:fade/>
      </p:transition>
    </mc:Fallback>
  </mc:AlternateContent>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marL="114300" indent="0">
              <a:buNone/>
            </a:pPr>
            <a:r>
              <a:rPr lang="ar-SA" dirty="0" smtClean="0">
                <a:solidFill>
                  <a:srgbClr val="0070C0"/>
                </a:solidFill>
                <a:cs typeface="+mj-cs"/>
              </a:rPr>
              <a:t>لابد للمسترشد من أن يدرك أموراً معينة تتعلق بطبيعة العلاقة الإرشادية منها : </a:t>
            </a:r>
          </a:p>
          <a:p>
            <a:pPr marL="114300" indent="0">
              <a:buNone/>
            </a:pPr>
            <a:r>
              <a:rPr lang="ar-SA" dirty="0" smtClean="0">
                <a:solidFill>
                  <a:srgbClr val="0070C0"/>
                </a:solidFill>
                <a:cs typeface="+mj-cs"/>
              </a:rPr>
              <a:t>1-</a:t>
            </a:r>
            <a:r>
              <a:rPr lang="ar-SA" dirty="0" smtClean="0">
                <a:cs typeface="+mj-cs"/>
              </a:rPr>
              <a:t> أن يشعر المسترشد بوجود علاقة حميمة دافئة بينه و بين المرشد.</a:t>
            </a:r>
          </a:p>
          <a:p>
            <a:pPr marL="114300" indent="0">
              <a:buNone/>
            </a:pPr>
            <a:r>
              <a:rPr lang="ar-SA" dirty="0" smtClean="0">
                <a:solidFill>
                  <a:srgbClr val="0070C0"/>
                </a:solidFill>
                <a:cs typeface="+mj-cs"/>
              </a:rPr>
              <a:t>2-</a:t>
            </a:r>
            <a:r>
              <a:rPr lang="ar-SA" dirty="0" smtClean="0">
                <a:cs typeface="+mj-cs"/>
              </a:rPr>
              <a:t> أن يدرك المسترشد بوجود درجة من القلق والضيق تستدعي مساعدة المرشد.</a:t>
            </a:r>
          </a:p>
          <a:p>
            <a:pPr marL="114300" indent="0">
              <a:buNone/>
            </a:pPr>
            <a:r>
              <a:rPr lang="ar-SA" dirty="0" smtClean="0">
                <a:solidFill>
                  <a:srgbClr val="0070C0"/>
                </a:solidFill>
                <a:cs typeface="+mj-cs"/>
              </a:rPr>
              <a:t>3-</a:t>
            </a:r>
            <a:r>
              <a:rPr lang="ar-SA" dirty="0" smtClean="0">
                <a:cs typeface="+mj-cs"/>
              </a:rPr>
              <a:t> توفر جو من التقبل والتقدير الإيجابي لذات المسترشد.</a:t>
            </a:r>
          </a:p>
          <a:p>
            <a:pPr marL="114300" indent="0">
              <a:buNone/>
            </a:pPr>
            <a:r>
              <a:rPr lang="ar-SA" dirty="0" smtClean="0">
                <a:solidFill>
                  <a:srgbClr val="0070C0"/>
                </a:solidFill>
                <a:cs typeface="+mj-cs"/>
              </a:rPr>
              <a:t>4-</a:t>
            </a:r>
            <a:r>
              <a:rPr lang="ar-SA" dirty="0" smtClean="0">
                <a:cs typeface="+mj-cs"/>
              </a:rPr>
              <a:t> توفر الأصالة والانسجام في العلاقة الإرشادية. </a:t>
            </a:r>
            <a:endParaRPr lang="ar-SA" dirty="0">
              <a:cs typeface="+mj-cs"/>
            </a:endParaRPr>
          </a:p>
        </p:txBody>
      </p:sp>
    </p:spTree>
    <p:extLst>
      <p:ext uri="{BB962C8B-B14F-4D97-AF65-F5344CB8AC3E}">
        <p14:creationId xmlns="" xmlns:p14="http://schemas.microsoft.com/office/powerpoint/2010/main" val="2260561327"/>
      </p:ext>
    </p:extLst>
  </p:cSld>
  <p:clrMapOvr>
    <a:masterClrMapping/>
  </p:clrMapOvr>
  <mc:AlternateContent xmlns:mc="http://schemas.openxmlformats.org/markup-compatibility/2006">
    <mc:Choice xmlns="" xmlns:p14="http://schemas.microsoft.com/office/powerpoint/2010/main" Requires="p14">
      <p:transition spd="slow" p14:dur="3400">
        <p14:reveal thruBlk="1" dir="r"/>
      </p:transition>
    </mc:Choice>
    <mc:Fallback>
      <p:transition spd="slow">
        <p:fade/>
      </p:transition>
    </mc:Fallback>
  </mc:AlternateContent>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dirty="0" smtClean="0"/>
              <a:t>نظرية التحليل النفسي خاصة بالانتظام و التعليم عن بعد فقط</a:t>
            </a:r>
            <a:endParaRPr lang="ar-SA" dirty="0"/>
          </a:p>
        </p:txBody>
      </p:sp>
      <p:sp>
        <p:nvSpPr>
          <p:cNvPr id="3" name="عنصر نائب للمحتوى 2"/>
          <p:cNvSpPr>
            <a:spLocks noGrp="1"/>
          </p:cNvSpPr>
          <p:nvPr>
            <p:ph idx="1"/>
          </p:nvPr>
        </p:nvSpPr>
        <p:spPr/>
        <p:txBody>
          <a:bodyPr/>
          <a:lstStyle/>
          <a:p>
            <a:r>
              <a:rPr lang="ar-SA" dirty="0" smtClean="0"/>
              <a:t>نظرية التحليل النفسي خاصة بالانتظام و التعليم عن بعد فقط</a:t>
            </a:r>
            <a:endParaRPr lang="ar-SA" dirty="0"/>
          </a:p>
        </p:txBody>
      </p:sp>
    </p:spTree>
  </p:cSld>
  <p:clrMapOvr>
    <a:masterClrMapping/>
  </p:clrMapOvr>
  <mc:AlternateContent xmlns:mc="http://schemas.openxmlformats.org/markup-compatibility/2006">
    <mc:Choice xmlns="" xmlns:p14="http://schemas.microsoft.com/office/powerpoint/2010/main" Requires="p14">
      <p:transition spd="slow" p14:dur="1600">
        <p14:conveyor dir="l"/>
      </p:transition>
    </mc:Choice>
    <mc:Fallback>
      <p:transition spd="slow">
        <p:fade/>
      </p:transition>
    </mc:Fallback>
  </mc:AlternateContent>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solidFill>
                  <a:srgbClr val="0070C0"/>
                </a:solidFill>
                <a:cs typeface="+mn-cs"/>
              </a:rPr>
              <a:t>نظرية التحليل النفسي</a:t>
            </a:r>
            <a:endParaRPr lang="en-US" dirty="0">
              <a:solidFill>
                <a:srgbClr val="0070C0"/>
              </a:solidFill>
              <a:cs typeface="+mn-cs"/>
            </a:endParaRPr>
          </a:p>
        </p:txBody>
      </p:sp>
      <p:sp>
        <p:nvSpPr>
          <p:cNvPr id="3" name="Content Placeholder 2"/>
          <p:cNvSpPr>
            <a:spLocks noGrp="1"/>
          </p:cNvSpPr>
          <p:nvPr>
            <p:ph sz="quarter" idx="1"/>
          </p:nvPr>
        </p:nvSpPr>
        <p:spPr/>
        <p:txBody>
          <a:bodyPr/>
          <a:lstStyle/>
          <a:p>
            <a:pPr algn="r" rtl="1">
              <a:buFontTx/>
              <a:buChar char="-"/>
            </a:pPr>
            <a:r>
              <a:rPr lang="ar-SA" dirty="0" smtClean="0"/>
              <a:t>هناك جدل حول نظرية التحليل النفسي، منهم من يرى ان هذه النظرية تخرج عن إطار الإرشاد النفسي لأنها:  </a:t>
            </a:r>
          </a:p>
          <a:p>
            <a:pPr algn="r" rtl="1">
              <a:buNone/>
            </a:pPr>
            <a:r>
              <a:rPr lang="ar-SA" dirty="0" smtClean="0"/>
              <a:t>*قامت على أساس بحوث عن المرضى النفسيين وليس العاديين .</a:t>
            </a:r>
          </a:p>
          <a:p>
            <a:pPr algn="r" rtl="1">
              <a:buNone/>
            </a:pPr>
            <a:r>
              <a:rPr lang="ar-SA" dirty="0" smtClean="0"/>
              <a:t>* ان المفاهيم تدور كلها حول الجنس، (برغم ثبات ان كثيرا من الامراض النفسية ترجع الى الصراع الجنسي.)</a:t>
            </a:r>
          </a:p>
          <a:p>
            <a:pPr algn="r" rtl="1">
              <a:buNone/>
            </a:pPr>
            <a:r>
              <a:rPr lang="ar-SA" dirty="0" smtClean="0"/>
              <a:t>* ان التحليل النفسي يتنافى مع الدين،  ( المحللين النفسين من اديان مختلفة).</a:t>
            </a:r>
          </a:p>
          <a:p>
            <a:pPr algn="r" rtl="1">
              <a:buNone/>
            </a:pPr>
            <a:r>
              <a:rPr lang="ar-SA" dirty="0" smtClean="0"/>
              <a:t>- ولكن هناك تعديلات دخلت على نظرية التحليل النفسي الكلاسيكي جعلتها اكثر قابيلة للتطبيق في ميدان الارشاد النفسي، كما ان النظرية تتضمن إجراءات عملية التحليل النفسي مثل: التداعي الحر، والتنفيس الانفعالي. ومن طوارئ عملية الارشاد النفسي مثل: المقاومة و التحويل.</a:t>
            </a:r>
            <a:endParaRPr lang="en-US" dirty="0"/>
          </a:p>
        </p:txBody>
      </p:sp>
    </p:spTree>
  </p:cSld>
  <p:clrMapOvr>
    <a:masterClrMapping/>
  </p:clrMapOvr>
  <p:transition spd="slow">
    <p:fade/>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تابع- نظرية التحليل النفسي</a:t>
            </a:r>
            <a:endParaRPr lang="en-US" dirty="0"/>
          </a:p>
        </p:txBody>
      </p:sp>
      <p:sp>
        <p:nvSpPr>
          <p:cNvPr id="3" name="Content Placeholder 2"/>
          <p:cNvSpPr>
            <a:spLocks noGrp="1"/>
          </p:cNvSpPr>
          <p:nvPr>
            <p:ph sz="quarter" idx="1"/>
          </p:nvPr>
        </p:nvSpPr>
        <p:spPr/>
        <p:txBody>
          <a:bodyPr>
            <a:normAutofit fontScale="92500"/>
          </a:bodyPr>
          <a:lstStyle/>
          <a:p>
            <a:pPr algn="r" rtl="1"/>
            <a:r>
              <a:rPr lang="ar-SA" dirty="0" smtClean="0">
                <a:solidFill>
                  <a:srgbClr val="7030A0"/>
                </a:solidFill>
              </a:rPr>
              <a:t>مفاهيم نظرية التحليل النفسي:</a:t>
            </a:r>
          </a:p>
          <a:p>
            <a:pPr algn="r" rtl="1">
              <a:buFontTx/>
              <a:buChar char="-"/>
            </a:pPr>
            <a:r>
              <a:rPr lang="ar-SA" b="1" dirty="0" smtClean="0">
                <a:solidFill>
                  <a:srgbClr val="C00000"/>
                </a:solidFill>
              </a:rPr>
              <a:t>الشخصية: </a:t>
            </a:r>
          </a:p>
          <a:p>
            <a:pPr algn="r" rtl="1">
              <a:buNone/>
            </a:pPr>
            <a:r>
              <a:rPr lang="ar-SA" dirty="0" smtClean="0">
                <a:solidFill>
                  <a:srgbClr val="FF0000"/>
                </a:solidFill>
              </a:rPr>
              <a:t>* ذكر فرويد مؤسس النظرية </a:t>
            </a:r>
            <a:r>
              <a:rPr lang="ar-SA" dirty="0" smtClean="0"/>
              <a:t>،ان الجهاز النفسي يتكون من الهو و الأنا و الأنا الأعلى.</a:t>
            </a:r>
          </a:p>
          <a:p>
            <a:pPr algn="r" rtl="1">
              <a:buNone/>
            </a:pPr>
            <a:r>
              <a:rPr lang="ar-SA" dirty="0" smtClean="0">
                <a:solidFill>
                  <a:srgbClr val="00B050"/>
                </a:solidFill>
              </a:rPr>
              <a:t>الهو: </a:t>
            </a:r>
            <a:r>
              <a:rPr lang="ar-SA" dirty="0" smtClean="0"/>
              <a:t>منبع الطاقة الحيوية والنفسية ومستودع الغرائز والدوافع الفطرية التي تسعى الى الاشباع في اي صورة وبأي ثمن.</a:t>
            </a:r>
          </a:p>
          <a:p>
            <a:pPr algn="r" rtl="1">
              <a:buNone/>
            </a:pPr>
            <a:r>
              <a:rPr lang="ar-SA" dirty="0" smtClean="0">
                <a:solidFill>
                  <a:srgbClr val="00B050"/>
                </a:solidFill>
              </a:rPr>
              <a:t>الأنا الأعلى: </a:t>
            </a:r>
            <a:r>
              <a:rPr lang="ar-SA" dirty="0" smtClean="0"/>
              <a:t>مستودع المثاليات والأخلاقيات والضمير والمعايير الاجتماعية والقيم الدينية، ويعتبر بمثابة سلطة داخلية او رقيب نفسي.</a:t>
            </a:r>
          </a:p>
          <a:p>
            <a:pPr algn="r" rtl="1">
              <a:buNone/>
            </a:pPr>
            <a:r>
              <a:rPr lang="ar-SA" dirty="0" smtClean="0">
                <a:solidFill>
                  <a:srgbClr val="00B050"/>
                </a:solidFill>
              </a:rPr>
              <a:t>الأنا: </a:t>
            </a:r>
            <a:r>
              <a:rPr lang="ar-SA" dirty="0" smtClean="0"/>
              <a:t>مركز الشعور والإدراك الحسي الخارجي والداخلي والعمليات العقلية والمشرف على الحركة والإدارة والمتكفل بالدفاع عن الشخصية وتوافقها وحل الصراع بين مطالب الهو وبين مطالب الأنا الأعلى وبين الواقع. </a:t>
            </a:r>
            <a:r>
              <a:rPr lang="ar-SA" dirty="0" smtClean="0">
                <a:solidFill>
                  <a:srgbClr val="0070C0"/>
                </a:solidFill>
              </a:rPr>
              <a:t>ولذلك هو محرك منفذ للشخصية ويعمل في ضوء مبدأ الواقع لحفظ وتحقيق الذات والتوافق الاجتماعي.</a:t>
            </a:r>
            <a:endParaRPr lang="en-US" dirty="0">
              <a:solidFill>
                <a:srgbClr val="0070C0"/>
              </a:solidFill>
            </a:endParaRPr>
          </a:p>
        </p:txBody>
      </p:sp>
    </p:spTree>
  </p:cSld>
  <p:clrMapOvr>
    <a:masterClrMapping/>
  </p:clrMapOvr>
  <p:transition spd="slow">
    <p:fade/>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تابع- مفهوم الشخصية</a:t>
            </a:r>
            <a:endParaRPr lang="en-US" dirty="0"/>
          </a:p>
        </p:txBody>
      </p:sp>
      <p:sp>
        <p:nvSpPr>
          <p:cNvPr id="3" name="Content Placeholder 2"/>
          <p:cNvSpPr>
            <a:spLocks noGrp="1"/>
          </p:cNvSpPr>
          <p:nvPr>
            <p:ph sz="quarter" idx="1"/>
          </p:nvPr>
        </p:nvSpPr>
        <p:spPr/>
        <p:txBody>
          <a:bodyPr>
            <a:normAutofit/>
          </a:bodyPr>
          <a:lstStyle/>
          <a:p>
            <a:pPr algn="r" rtl="1"/>
            <a:r>
              <a:rPr lang="ar-SA" dirty="0" smtClean="0">
                <a:solidFill>
                  <a:srgbClr val="FF0000"/>
                </a:solidFill>
              </a:rPr>
              <a:t>يرى فرويد ان الجهاز النفسي </a:t>
            </a:r>
            <a:r>
              <a:rPr lang="ar-SA" dirty="0" smtClean="0"/>
              <a:t>لابد ان يكون متوازنا حتى تسير الحياة سيرا سويا. ولذلك يحاول الأنا حل الصراع بين الهو والأنا الأعلى، فإذا نجح كان الشخص سويا، وإذا أخفق ظهرت أعراض العصاب.</a:t>
            </a:r>
          </a:p>
          <a:p>
            <a:pPr algn="r" rtl="1"/>
            <a:r>
              <a:rPr lang="ar-SA" dirty="0" smtClean="0">
                <a:solidFill>
                  <a:srgbClr val="FF0000"/>
                </a:solidFill>
              </a:rPr>
              <a:t>أضاف كارل يونج أهمية الذات </a:t>
            </a:r>
            <a:r>
              <a:rPr lang="ar-SA" dirty="0" smtClean="0"/>
              <a:t>كجهاز مركزي للشخصية يضفي عليها وحدتها وتوازنها وثباتها وأنها تحرك وتنظم السلوك. واهتم بمفهوم الشخصية المقنعة التي بمثابة قناع يلبسه الشخص للتوافق مع البيئة الاجتماعية. وكذلك اهتم بدراسة الانماط النفسية: النمط الانبساطي، والنمط الانطوائي ،وفروعها التفكيري والوجداني والحسي والإلهامي.</a:t>
            </a:r>
          </a:p>
          <a:p>
            <a:pPr algn="r" rtl="1"/>
            <a:r>
              <a:rPr lang="ar-SA" dirty="0" smtClean="0">
                <a:solidFill>
                  <a:srgbClr val="FF0000"/>
                </a:solidFill>
              </a:rPr>
              <a:t>تكلم ألفرديد آدلر عن مفهوم الذات ومفهوم الآخرين والذات المبتكرة </a:t>
            </a:r>
            <a:r>
              <a:rPr lang="ar-SA" dirty="0" smtClean="0"/>
              <a:t>وهي العنصر الدينامي النشط في حياة الشخص وتبحث عن الخبرات التي تنتهي بتحديد اسلوب حياة الشخص.</a:t>
            </a:r>
            <a:endParaRPr lang="en-US" dirty="0"/>
          </a:p>
        </p:txBody>
      </p:sp>
    </p:spTree>
  </p:cSld>
  <p:clrMapOvr>
    <a:masterClrMapping/>
  </p:clrMapOvr>
  <p:transition spd="slow">
    <p:fade/>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تابع- مفهوم الشخصية</a:t>
            </a:r>
            <a:endParaRPr lang="en-US" dirty="0"/>
          </a:p>
        </p:txBody>
      </p:sp>
      <p:sp>
        <p:nvSpPr>
          <p:cNvPr id="3" name="Content Placeholder 2"/>
          <p:cNvSpPr>
            <a:spLocks noGrp="1"/>
          </p:cNvSpPr>
          <p:nvPr>
            <p:ph sz="quarter" idx="1"/>
          </p:nvPr>
        </p:nvSpPr>
        <p:spPr/>
        <p:txBody>
          <a:bodyPr>
            <a:normAutofit fontScale="92500"/>
          </a:bodyPr>
          <a:lstStyle/>
          <a:p>
            <a:pPr algn="r" rtl="1"/>
            <a:r>
              <a:rPr lang="ar-SA" dirty="0" smtClean="0">
                <a:solidFill>
                  <a:srgbClr val="FF0000"/>
                </a:solidFill>
              </a:rPr>
              <a:t>قدمت كارين هورني مفهوم الذات الدينامي </a:t>
            </a:r>
            <a:r>
              <a:rPr lang="ar-SA" dirty="0" smtClean="0"/>
              <a:t>، وتعتقد ان الشخص يناضل في الحياة من أجل تحقيق ذاته. </a:t>
            </a:r>
            <a:r>
              <a:rPr lang="ar-SA" dirty="0" smtClean="0">
                <a:solidFill>
                  <a:srgbClr val="FF0000"/>
                </a:solidFill>
              </a:rPr>
              <a:t>وتحدثت عن الذات المثالية، والذات الواقعية، والذات الحقيقية</a:t>
            </a:r>
            <a:r>
              <a:rPr lang="ar-SA" dirty="0" smtClean="0"/>
              <a:t>. وترى ان العصاب ينشأ عن بعد الشخص عن ذاته الحقيقية والسعي وراء صورة مثالية غير واقعية.</a:t>
            </a:r>
          </a:p>
          <a:p>
            <a:pPr algn="r" rtl="1"/>
            <a:r>
              <a:rPr lang="ar-SA" dirty="0" smtClean="0">
                <a:solidFill>
                  <a:srgbClr val="FF0000"/>
                </a:solidFill>
              </a:rPr>
              <a:t>تحدث أوتو رانك عن نمو الذات من الطفولة </a:t>
            </a:r>
            <a:r>
              <a:rPr lang="ar-SA" dirty="0" smtClean="0"/>
              <a:t>وجهود الفرد الدائمة من أجل تحقيق ذاته وتأكيدها وتقبلها، </a:t>
            </a:r>
            <a:r>
              <a:rPr lang="ar-SA" dirty="0" smtClean="0">
                <a:solidFill>
                  <a:srgbClr val="FF0000"/>
                </a:solidFill>
              </a:rPr>
              <a:t>وذكر ان تطور الفردية يمر بأدوار ثلاثة</a:t>
            </a:r>
            <a:r>
              <a:rPr lang="ar-SA" dirty="0" smtClean="0"/>
              <a:t>: دور الشخص العادي ،ثم دور الشخص العصابي، ثم دور الشخص المتوافق.</a:t>
            </a:r>
          </a:p>
          <a:p>
            <a:pPr algn="r" rtl="1"/>
            <a:r>
              <a:rPr lang="ar-SA" dirty="0" smtClean="0">
                <a:solidFill>
                  <a:srgbClr val="FF0000"/>
                </a:solidFill>
              </a:rPr>
              <a:t>يعتقد هاري سوليفان ان جهاز الذات </a:t>
            </a:r>
            <a:r>
              <a:rPr lang="ar-SA" dirty="0" smtClean="0"/>
              <a:t>ينمو بطريقة يحفظ بها نفسه ضد القلق الذي يعتبر نتاجا للتفاعل الاجتماعي. ويعتبر ان دينامية الذات تلعب دورا هاما في تنظيم السلوك وفي تحقيق الحاجة للقبول الاجتماعي.</a:t>
            </a:r>
          </a:p>
          <a:p>
            <a:pPr algn="r" rtl="1"/>
            <a:r>
              <a:rPr lang="ar-SA" dirty="0" smtClean="0">
                <a:solidFill>
                  <a:srgbClr val="FF0000"/>
                </a:solidFill>
              </a:rPr>
              <a:t>يرى إيريك فروم ان الشخصية هي مجموعة السمات النفسية والجسمية الموروثة والمكتسبة </a:t>
            </a:r>
            <a:r>
              <a:rPr lang="ar-SA" dirty="0" smtClean="0"/>
              <a:t>التي تميز الفرد وتجعل منه شخصا فريدا . وللأسرة دور في إكساب الشخص الخلق الاجتماعي مع احتفاظه بالخلق الفردي.</a:t>
            </a:r>
            <a:endParaRPr lang="en-US" dirty="0"/>
          </a:p>
        </p:txBody>
      </p:sp>
    </p:spTree>
  </p:cSld>
  <p:clrMapOvr>
    <a:masterClrMapping/>
  </p:clrMapOvr>
  <p:transition spd="slow">
    <p:fade/>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تابع- مفاهيم نظرية التحليل النفسي</a:t>
            </a:r>
            <a:endParaRPr lang="en-US" dirty="0"/>
          </a:p>
        </p:txBody>
      </p:sp>
      <p:sp>
        <p:nvSpPr>
          <p:cNvPr id="3" name="Content Placeholder 2"/>
          <p:cNvSpPr>
            <a:spLocks noGrp="1"/>
          </p:cNvSpPr>
          <p:nvPr>
            <p:ph sz="quarter" idx="1"/>
          </p:nvPr>
        </p:nvSpPr>
        <p:spPr/>
        <p:txBody>
          <a:bodyPr/>
          <a:lstStyle/>
          <a:p>
            <a:pPr algn="r" rtl="1">
              <a:buFontTx/>
              <a:buChar char="-"/>
            </a:pPr>
            <a:r>
              <a:rPr lang="ar-SA" dirty="0" smtClean="0">
                <a:solidFill>
                  <a:srgbClr val="C00000"/>
                </a:solidFill>
              </a:rPr>
              <a:t>الشعور واللاشعور وماقبل الشعور:</a:t>
            </a:r>
          </a:p>
          <a:p>
            <a:pPr algn="r" rtl="1">
              <a:buNone/>
            </a:pPr>
            <a:r>
              <a:rPr lang="ar-SA" dirty="0" smtClean="0">
                <a:solidFill>
                  <a:srgbClr val="00B050"/>
                </a:solidFill>
              </a:rPr>
              <a:t>الشعور: </a:t>
            </a:r>
            <a:r>
              <a:rPr lang="ar-SA" dirty="0" smtClean="0"/>
              <a:t>ذكر فرويد انه منطقة الوعي الكامل والاتصال بالعالم الخارجي، وهو الجزء السطحي فقط من الجهاز النفسي.</a:t>
            </a:r>
          </a:p>
          <a:p>
            <a:pPr algn="r" rtl="1">
              <a:buNone/>
            </a:pPr>
            <a:r>
              <a:rPr lang="ar-SA" dirty="0" smtClean="0">
                <a:solidFill>
                  <a:srgbClr val="00B050"/>
                </a:solidFill>
              </a:rPr>
              <a:t>اللاشعور: </a:t>
            </a:r>
            <a:r>
              <a:rPr lang="ar-SA" dirty="0" smtClean="0"/>
              <a:t>وهو يحوي ماهو كامن وليس متاحا ومن الصعب استدعاؤه . وان المكبوتات تسعى الى الخروج من اللاشعور الى الشعور في الأحلام وفي أعراض الأمراض النفسية.</a:t>
            </a:r>
          </a:p>
          <a:p>
            <a:pPr algn="r" rtl="1">
              <a:buNone/>
            </a:pPr>
            <a:r>
              <a:rPr lang="ar-SA" dirty="0" smtClean="0">
                <a:solidFill>
                  <a:srgbClr val="00B050"/>
                </a:solidFill>
              </a:rPr>
              <a:t>ماقبل الشعور: </a:t>
            </a:r>
            <a:r>
              <a:rPr lang="ar-SA" dirty="0" smtClean="0"/>
              <a:t>يحتوي على ماهو كامن وليس في الشعور ولكنه متاح ويسهل استدعاؤه الى الشعور مثل الذكريات.</a:t>
            </a:r>
            <a:endParaRPr lang="en-US" dirty="0"/>
          </a:p>
        </p:txBody>
      </p:sp>
    </p:spTree>
  </p:cSld>
  <p:clrMapOvr>
    <a:masterClrMapping/>
  </p:clrMapOvr>
  <p:transition spd="slow">
    <p:fade/>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تابع- مفاهيم نظرية التحليل النفسي</a:t>
            </a:r>
            <a:endParaRPr lang="en-US" dirty="0"/>
          </a:p>
        </p:txBody>
      </p:sp>
      <p:sp>
        <p:nvSpPr>
          <p:cNvPr id="3" name="Content Placeholder 2"/>
          <p:cNvSpPr>
            <a:spLocks noGrp="1"/>
          </p:cNvSpPr>
          <p:nvPr>
            <p:ph sz="quarter" idx="1"/>
          </p:nvPr>
        </p:nvSpPr>
        <p:spPr/>
        <p:txBody>
          <a:bodyPr>
            <a:normAutofit fontScale="92500"/>
          </a:bodyPr>
          <a:lstStyle/>
          <a:p>
            <a:pPr algn="r" rtl="1">
              <a:buFontTx/>
              <a:buChar char="-"/>
            </a:pPr>
            <a:r>
              <a:rPr lang="ar-SA" dirty="0" smtClean="0">
                <a:solidFill>
                  <a:srgbClr val="C00000"/>
                </a:solidFill>
              </a:rPr>
              <a:t>الغرائز:</a:t>
            </a:r>
          </a:p>
          <a:p>
            <a:pPr algn="r" rtl="1">
              <a:buNone/>
            </a:pPr>
            <a:r>
              <a:rPr lang="ar-SA" dirty="0" smtClean="0">
                <a:solidFill>
                  <a:srgbClr val="00B050"/>
                </a:solidFill>
              </a:rPr>
              <a:t>الغريزة: </a:t>
            </a:r>
            <a:r>
              <a:rPr lang="ar-SA" dirty="0" smtClean="0"/>
              <a:t>عبارة عن قوة نفترض وجودها وراء التوترات المتأصلة في حاجات الكائن الحي وتمثل مطلب الجسم من الحياة النفسية، وهدفها القضاء على هذا التوتر، وموضوعها هو الأداة التي تحقق الإشباع.</a:t>
            </a:r>
          </a:p>
          <a:p>
            <a:pPr algn="r" rtl="1">
              <a:buNone/>
            </a:pPr>
            <a:r>
              <a:rPr lang="ar-SA" dirty="0" smtClean="0"/>
              <a:t>وتوجد الغرائز الأساسية وهي غريزة الحياة ويقابلها غريزة الموت ويوجد صراع دائم بينهما،والسلوك يكون مزيجا متوافقا او متعارضا من الغريزتين، ويؤدي فساد هذا المزيج الى اضطراب السلوك.</a:t>
            </a:r>
          </a:p>
          <a:p>
            <a:pPr algn="r" rtl="1">
              <a:buNone/>
            </a:pPr>
            <a:r>
              <a:rPr lang="ar-SA" dirty="0" smtClean="0">
                <a:solidFill>
                  <a:srgbClr val="00B050"/>
                </a:solidFill>
              </a:rPr>
              <a:t>وغرائز الأنا </a:t>
            </a:r>
            <a:r>
              <a:rPr lang="ar-SA" dirty="0" smtClean="0"/>
              <a:t>هي القوى التي تعمل على حفظ الأنا وهي القوى المعارضة للغريزة الجنسية. والكبت هو نتيجة تغلب غرائز الأنا. والنرجسية هي حب الذات.</a:t>
            </a:r>
          </a:p>
          <a:p>
            <a:pPr algn="r" rtl="1">
              <a:buNone/>
            </a:pPr>
            <a:r>
              <a:rPr lang="ar-SA" dirty="0" smtClean="0"/>
              <a:t>والغريزة الجنسية لها أهميتها في توجيه السلوك واضطرابها ومشكلاتها تؤدي الى أمراض نفسية.</a:t>
            </a:r>
          </a:p>
          <a:p>
            <a:pPr algn="r" rtl="1">
              <a:buNone/>
            </a:pPr>
            <a:r>
              <a:rPr lang="ar-SA" dirty="0" smtClean="0">
                <a:solidFill>
                  <a:srgbClr val="7030A0"/>
                </a:solidFill>
              </a:rPr>
              <a:t>وقد حدثت انشقاق بين فرويد وبين زملائه وتلاميذه الذين عارضوا رأيه عن الجنسية الشاملة.</a:t>
            </a:r>
            <a:endParaRPr lang="en-US" dirty="0">
              <a:solidFill>
                <a:srgbClr val="7030A0"/>
              </a:solidFill>
            </a:endParaRPr>
          </a:p>
        </p:txBody>
      </p:sp>
    </p:spTree>
  </p:cSld>
  <p:clrMapOvr>
    <a:masterClrMapping/>
  </p:clrMapOvr>
  <p:transition spd="slow">
    <p:fade/>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تابع- مفاهيم نظرية التحليل النفسي</a:t>
            </a:r>
            <a:endParaRPr lang="en-US" dirty="0"/>
          </a:p>
        </p:txBody>
      </p:sp>
      <p:sp>
        <p:nvSpPr>
          <p:cNvPr id="3" name="Content Placeholder 2"/>
          <p:cNvSpPr>
            <a:spLocks noGrp="1"/>
          </p:cNvSpPr>
          <p:nvPr>
            <p:ph sz="quarter" idx="1"/>
          </p:nvPr>
        </p:nvSpPr>
        <p:spPr/>
        <p:txBody>
          <a:bodyPr>
            <a:normAutofit/>
          </a:bodyPr>
          <a:lstStyle/>
          <a:p>
            <a:pPr algn="r" rtl="1">
              <a:buFontTx/>
              <a:buChar char="-"/>
            </a:pPr>
            <a:r>
              <a:rPr lang="ar-SA" dirty="0" smtClean="0">
                <a:solidFill>
                  <a:srgbClr val="C00000"/>
                </a:solidFill>
              </a:rPr>
              <a:t>النواحي الاجتماعية والثقافية والبيئية والدينية:</a:t>
            </a:r>
            <a:endParaRPr lang="en-US" dirty="0" smtClean="0">
              <a:solidFill>
                <a:srgbClr val="C00000"/>
              </a:solidFill>
            </a:endParaRPr>
          </a:p>
          <a:p>
            <a:pPr algn="r" rtl="1">
              <a:buNone/>
            </a:pPr>
            <a:r>
              <a:rPr lang="ar-SA" dirty="0" smtClean="0">
                <a:solidFill>
                  <a:srgbClr val="00B050"/>
                </a:solidFill>
              </a:rPr>
              <a:t>معظم العوامل الاجتماعية: </a:t>
            </a:r>
            <a:r>
              <a:rPr lang="ar-SA" dirty="0" smtClean="0"/>
              <a:t>ترجع في رأي فرويد الى دوافع غريزية. فالحب يرجع الى الغريزة الجنسية، والابداع مظهر من مظاهر إعلائها، والحرب يرجع الى غريزة الموت.</a:t>
            </a:r>
          </a:p>
          <a:p>
            <a:pPr algn="r" rtl="1">
              <a:buNone/>
            </a:pPr>
            <a:r>
              <a:rPr lang="ar-SA" dirty="0" smtClean="0">
                <a:solidFill>
                  <a:srgbClr val="00B050"/>
                </a:solidFill>
              </a:rPr>
              <a:t>والدين: </a:t>
            </a:r>
            <a:r>
              <a:rPr lang="ar-SA" dirty="0" smtClean="0"/>
              <a:t>يذكر يونج إن الدين يؤثر في صفاء الحياة النفسية للإنسان واتزانها وهدايتها وتحقيق هدف الحياة.</a:t>
            </a:r>
          </a:p>
          <a:p>
            <a:pPr algn="r" rtl="1">
              <a:buNone/>
            </a:pPr>
            <a:r>
              <a:rPr lang="ar-SA" dirty="0" smtClean="0">
                <a:solidFill>
                  <a:srgbClr val="00B050"/>
                </a:solidFill>
              </a:rPr>
              <a:t>والمؤثرات الثقافية والبيئية والاجتماعية: </a:t>
            </a:r>
            <a:r>
              <a:rPr lang="ar-SA" dirty="0" smtClean="0"/>
              <a:t>اهتم آدلر بأهميتها في تكوين أسلوب حياة الفرد، وركز على العلاقات الدينامية داخل الاسرة.</a:t>
            </a:r>
          </a:p>
          <a:p>
            <a:pPr algn="r" rtl="1">
              <a:buNone/>
            </a:pPr>
            <a:r>
              <a:rPr lang="ar-SA" dirty="0" smtClean="0">
                <a:solidFill>
                  <a:srgbClr val="00B050"/>
                </a:solidFill>
              </a:rPr>
              <a:t>والعلاقات الإنسانية: </a:t>
            </a:r>
            <a:r>
              <a:rPr lang="ar-SA" dirty="0" smtClean="0"/>
              <a:t>اكدت كارين هورني ان الانسان يمكن ان يتغير وان يحسن نفسه مادام حي يرزق.</a:t>
            </a:r>
          </a:p>
          <a:p>
            <a:pPr algn="r" rtl="1">
              <a:buNone/>
            </a:pPr>
            <a:r>
              <a:rPr lang="ar-SA" dirty="0" smtClean="0">
                <a:solidFill>
                  <a:srgbClr val="00B050"/>
                </a:solidFill>
              </a:rPr>
              <a:t>والخلق او الطابع الاجتماعي: </a:t>
            </a:r>
            <a:r>
              <a:rPr lang="ar-SA" dirty="0" smtClean="0"/>
              <a:t>يعتبره فروم نواة تركيب الخلق.</a:t>
            </a:r>
          </a:p>
          <a:p>
            <a:pPr algn="r" rtl="1">
              <a:buNone/>
            </a:pPr>
            <a:endParaRPr lang="en-US" dirty="0"/>
          </a:p>
        </p:txBody>
      </p:sp>
    </p:spTree>
  </p:cSld>
  <p:clrMapOvr>
    <a:masterClrMapping/>
  </p:clrMapOvr>
  <p:transition spd="slow">
    <p:fade/>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dirty="0" smtClean="0"/>
              <a:t>تابع- مفاهيم نظرية التحليل النفسي</a:t>
            </a:r>
            <a:endParaRPr lang="en-US" dirty="0"/>
          </a:p>
        </p:txBody>
      </p:sp>
      <p:sp>
        <p:nvSpPr>
          <p:cNvPr id="3" name="Content Placeholder 2"/>
          <p:cNvSpPr>
            <a:spLocks noGrp="1"/>
          </p:cNvSpPr>
          <p:nvPr>
            <p:ph sz="quarter" idx="1"/>
          </p:nvPr>
        </p:nvSpPr>
        <p:spPr/>
        <p:txBody>
          <a:bodyPr/>
          <a:lstStyle/>
          <a:p>
            <a:pPr algn="r" rtl="1">
              <a:buFontTx/>
              <a:buChar char="-"/>
            </a:pPr>
            <a:r>
              <a:rPr lang="ar-SA" dirty="0" smtClean="0">
                <a:solidFill>
                  <a:srgbClr val="FF0000"/>
                </a:solidFill>
              </a:rPr>
              <a:t>مفاهيم خاصة في نظرية التحليل النفسي:</a:t>
            </a:r>
          </a:p>
          <a:p>
            <a:pPr algn="r" rtl="1">
              <a:buNone/>
            </a:pPr>
            <a:r>
              <a:rPr lang="ar-SA" dirty="0" smtClean="0">
                <a:solidFill>
                  <a:srgbClr val="FFFF00"/>
                </a:solidFill>
              </a:rPr>
              <a:t>صدمة الميلاد: </a:t>
            </a:r>
            <a:r>
              <a:rPr lang="ar-SA" dirty="0" smtClean="0"/>
              <a:t>بين أوتو رانك ان صدمة الميلاد تصيب الانسان لانه يعتبر وكأنه انفصال وطرد من السعادة الاساسية التي كان فيها في الرحم، وتكمن هنا القلق الاولي الذي يطمس حالة السرور الاولي في مرحلة ما قبل الميلاد، وهكذا يوضع اساس كبت اولي. ويحاول الفرد التغلب على صدمة الميلاد واذا فشل أصبح عصابيا.</a:t>
            </a:r>
          </a:p>
          <a:p>
            <a:pPr algn="r" rtl="1">
              <a:buNone/>
            </a:pPr>
            <a:r>
              <a:rPr lang="ar-SA" dirty="0" smtClean="0">
                <a:solidFill>
                  <a:srgbClr val="FFFF00"/>
                </a:solidFill>
              </a:rPr>
              <a:t>عقدة النقص: </a:t>
            </a:r>
            <a:r>
              <a:rPr lang="ar-SA" dirty="0" smtClean="0"/>
              <a:t>يذكر آدلر ان هذه العقدة تتكون نتيجة لوجود قصور جسمي او عقلي او اجتماعي او اقتصادي مما يؤثر على حياة الشخص النفسية ويشعره بالنقص والدونية وعدم الأمن وعدم الكفاية.</a:t>
            </a:r>
            <a:endParaRPr lang="en-US" dirty="0"/>
          </a:p>
        </p:txBody>
      </p:sp>
    </p:spTree>
  </p:cSld>
  <p:clrMapOvr>
    <a:masterClrMapping/>
  </p:clrMapOvr>
  <p:transition spd="slow">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a:ln w="13335" cmpd="sng">
                  <a:solidFill>
                    <a:srgbClr val="94C600">
                      <a:lumMod val="50000"/>
                    </a:srgbClr>
                  </a:solidFill>
                  <a:prstDash val="solid"/>
                </a:ln>
                <a:solidFill>
                  <a:srgbClr val="FEA022">
                    <a:tint val="1000"/>
                  </a:srgbClr>
                </a:solidFill>
              </a:rPr>
              <a:t>أولاً- أوجه التشابه بين الإرشاد والعلاج النفسي:</a:t>
            </a:r>
            <a:endParaRPr lang="ar-SA" dirty="0"/>
          </a:p>
        </p:txBody>
      </p:sp>
      <p:sp>
        <p:nvSpPr>
          <p:cNvPr id="3" name="عنصر نائب للمحتوى 2"/>
          <p:cNvSpPr>
            <a:spLocks noGrp="1"/>
          </p:cNvSpPr>
          <p:nvPr>
            <p:ph idx="1"/>
          </p:nvPr>
        </p:nvSpPr>
        <p:spPr/>
        <p:txBody>
          <a:bodyPr/>
          <a:lstStyle/>
          <a:p>
            <a:pPr marL="0" indent="0">
              <a:buNone/>
            </a:pPr>
            <a:r>
              <a:rPr lang="ar-SA" dirty="0" smtClean="0"/>
              <a:t>د- </a:t>
            </a:r>
            <a:r>
              <a:rPr lang="ar-SA" dirty="0" smtClean="0">
                <a:solidFill>
                  <a:schemeClr val="bg1"/>
                </a:solidFill>
                <a:latin typeface="Times New Roman" pitchFamily="18" charset="0"/>
                <a:cs typeface="Times New Roman" pitchFamily="18" charset="0"/>
              </a:rPr>
              <a:t>إجراءات عملية الإرشاد والعلاج النفسي واحدة: ففي كلا الميدانين تتم إجراءات الفحص، وتحديد المشكلات والتشخيص، وحل المشكلات، واتخاذ القرارات، والتعليم،  والإنهاء، والمتابعة.</a:t>
            </a:r>
          </a:p>
          <a:p>
            <a:pPr marL="0" indent="0">
              <a:buNone/>
            </a:pPr>
            <a:endParaRPr lang="ar-SA" dirty="0" smtClean="0">
              <a:latin typeface="Times New Roman" pitchFamily="18" charset="0"/>
              <a:cs typeface="Times New Roman" pitchFamily="18" charset="0"/>
            </a:endParaRPr>
          </a:p>
          <a:p>
            <a:pPr marL="0" indent="0">
              <a:buNone/>
            </a:pPr>
            <a:r>
              <a:rPr lang="ar-SA" dirty="0" smtClean="0"/>
              <a:t>ه- </a:t>
            </a:r>
            <a:r>
              <a:rPr lang="ar-SA" dirty="0" smtClean="0">
                <a:solidFill>
                  <a:schemeClr val="bg1"/>
                </a:solidFill>
                <a:latin typeface="Times New Roman" pitchFamily="18" charset="0"/>
                <a:cs typeface="Times New Roman" pitchFamily="18" charset="0"/>
              </a:rPr>
              <a:t>نظريات الإرشاد والعلاج النفسي واحدة : فكل من نظريات الإرشاد والعلاج النفسي تمثل اتجاهاً فكرياً معيناً، ولذلك تعددت النظريات بتعدد تلك الاتجاهات.</a:t>
            </a:r>
          </a:p>
          <a:p>
            <a:pPr marL="0" indent="0">
              <a:buNone/>
            </a:pPr>
            <a:endParaRPr lang="ar-SA" dirty="0" smtClean="0">
              <a:solidFill>
                <a:schemeClr val="bg1"/>
              </a:solidFill>
              <a:latin typeface="Times New Roman" pitchFamily="18" charset="0"/>
              <a:cs typeface="Times New Roman" pitchFamily="18" charset="0"/>
            </a:endParaRPr>
          </a:p>
          <a:p>
            <a:pPr marL="0" indent="0">
              <a:buNone/>
            </a:pPr>
            <a:r>
              <a:rPr lang="ar-SA" dirty="0" smtClean="0"/>
              <a:t> </a:t>
            </a:r>
            <a:endParaRPr lang="ar-SA" dirty="0"/>
          </a:p>
        </p:txBody>
      </p:sp>
    </p:spTree>
    <p:extLst>
      <p:ext uri="{BB962C8B-B14F-4D97-AF65-F5344CB8AC3E}">
        <p14:creationId xmlns="" xmlns:p14="http://schemas.microsoft.com/office/powerpoint/2010/main" val="4010622485"/>
      </p:ext>
    </p:extLst>
  </p:cSld>
  <p:clrMapOvr>
    <a:masterClrMapping/>
  </p:clrMapOvr>
  <mc:AlternateContent xmlns:mc="http://schemas.openxmlformats.org/markup-compatibility/2006">
    <mc:Choice xmlns="" xmlns:p14="http://schemas.microsoft.com/office/powerpoint/2010/main" Requires="p14">
      <p:transition spd="slow" p14:dur="1600">
        <p14:conveyor dir="l"/>
      </p:transition>
    </mc:Choice>
    <mc:Fallback>
      <p:transition spd="slow">
        <p:fade/>
      </p:transition>
    </mc:Fallback>
  </mc:AlternateContent>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sz="2800" dirty="0" smtClean="0">
                <a:solidFill>
                  <a:schemeClr val="tx2">
                    <a:lumMod val="60000"/>
                    <a:lumOff val="40000"/>
                  </a:schemeClr>
                </a:solidFill>
              </a:rPr>
              <a:t>تابع- مفاهيم خاصة في نظرية التحليل النفسي</a:t>
            </a:r>
            <a:endParaRPr lang="en-US" dirty="0"/>
          </a:p>
        </p:txBody>
      </p:sp>
      <p:sp>
        <p:nvSpPr>
          <p:cNvPr id="3" name="Content Placeholder 2"/>
          <p:cNvSpPr>
            <a:spLocks noGrp="1"/>
          </p:cNvSpPr>
          <p:nvPr>
            <p:ph sz="quarter" idx="1"/>
          </p:nvPr>
        </p:nvSpPr>
        <p:spPr/>
        <p:txBody>
          <a:bodyPr/>
          <a:lstStyle/>
          <a:p>
            <a:pPr algn="r" rtl="1">
              <a:buNone/>
            </a:pPr>
            <a:r>
              <a:rPr lang="ar-SA" dirty="0" smtClean="0">
                <a:solidFill>
                  <a:srgbClr val="FFFF00"/>
                </a:solidFill>
              </a:rPr>
              <a:t>أسلوب الحياة: </a:t>
            </a:r>
            <a:r>
              <a:rPr lang="ar-SA" dirty="0" smtClean="0"/>
              <a:t>يذكر آدلر ان الشخص يتخذ لنفسه اسلوب حياة يؤدي الى تحقيق هدف الحياة وهو تحقيق الذات.</a:t>
            </a:r>
          </a:p>
          <a:p>
            <a:pPr algn="r" rtl="1">
              <a:buNone/>
            </a:pPr>
            <a:r>
              <a:rPr lang="ar-SA" dirty="0" smtClean="0">
                <a:solidFill>
                  <a:srgbClr val="FFFF00"/>
                </a:solidFill>
              </a:rPr>
              <a:t>الغائية: </a:t>
            </a:r>
            <a:r>
              <a:rPr lang="ar-SA" dirty="0" smtClean="0"/>
              <a:t>اهتم آدلر بفكرة الغائية او هدف الحياة الذي يحدد اسلوب حياة الفرد وسلوكه، ولذلك يجب ان يكون واقعيا ممكن التحقيق. ويؤكد آدلر ام المرض النفسي ينتج عن اتجاه الفرد نحو غاية وهمية او هدف لا يستطيع تحقيقه.</a:t>
            </a:r>
          </a:p>
          <a:p>
            <a:pPr algn="r" rtl="1">
              <a:buNone/>
            </a:pPr>
            <a:r>
              <a:rPr lang="ar-SA" dirty="0" smtClean="0">
                <a:solidFill>
                  <a:srgbClr val="FFFF00"/>
                </a:solidFill>
              </a:rPr>
              <a:t>الإرادة: </a:t>
            </a:r>
            <a:r>
              <a:rPr lang="ar-SA" dirty="0" smtClean="0"/>
              <a:t>اكد أوتو رانك أهمية الإرادة، اي القوة المتكاملة للشخصية والتي يمثلها الأنا ويظهرها الكفاح بين الذات وبين العالم حين يستطيع ان يعطي ويأخذ وان يغير ويتغير وان يحول ويتحول وان يختار ويتخذ قرار.</a:t>
            </a:r>
            <a:endParaRPr lang="en-US" dirty="0"/>
          </a:p>
        </p:txBody>
      </p:sp>
    </p:spTree>
  </p:cSld>
  <p:clrMapOvr>
    <a:masterClrMapping/>
  </p:clrMapOvr>
  <p:transition spd="slow">
    <p:fade/>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solidFill>
                  <a:srgbClr val="0070C0"/>
                </a:solidFill>
              </a:rPr>
              <a:t>تطبيقات نظرية التحليل النفسي في الارشاد النفسي</a:t>
            </a:r>
            <a:endParaRPr lang="en-US" dirty="0">
              <a:solidFill>
                <a:srgbClr val="0070C0"/>
              </a:solidFill>
            </a:endParaRPr>
          </a:p>
        </p:txBody>
      </p:sp>
      <p:sp>
        <p:nvSpPr>
          <p:cNvPr id="3" name="Content Placeholder 2"/>
          <p:cNvSpPr>
            <a:spLocks noGrp="1"/>
          </p:cNvSpPr>
          <p:nvPr>
            <p:ph sz="quarter" idx="1"/>
          </p:nvPr>
        </p:nvSpPr>
        <p:spPr/>
        <p:txBody>
          <a:bodyPr>
            <a:normAutofit/>
          </a:bodyPr>
          <a:lstStyle/>
          <a:p>
            <a:pPr algn="r" rtl="1"/>
            <a:r>
              <a:rPr lang="ar-SA" dirty="0" smtClean="0"/>
              <a:t>يعتبر التحليل النفسي نظرية نفسية عن ديناميات الطبيعة البشرية وعن بناء الشخصية،ومنهج بحث لدراسة السلوك البشري، وهو ايضا طريقة علاج.</a:t>
            </a:r>
          </a:p>
          <a:p>
            <a:pPr algn="r" rtl="1">
              <a:buNone/>
            </a:pPr>
            <a:r>
              <a:rPr lang="ar-SA" dirty="0" smtClean="0">
                <a:solidFill>
                  <a:srgbClr val="C00000"/>
                </a:solidFill>
              </a:rPr>
              <a:t>المرض في ضوء نظرية التحليل النفسي: </a:t>
            </a:r>
            <a:r>
              <a:rPr lang="ar-SA" dirty="0" smtClean="0"/>
              <a:t>من أهم أسبابه الصراع بين الغرائز والمجتمع، ويرتبط بالحاجة الى الأمن، وينشأ الصراع الاساسي بسبب تعارض رغبات الفرد واتجاهاته.</a:t>
            </a:r>
          </a:p>
          <a:p>
            <a:pPr algn="r" rtl="1">
              <a:buNone/>
            </a:pPr>
            <a:r>
              <a:rPr lang="ar-SA" dirty="0" smtClean="0">
                <a:solidFill>
                  <a:srgbClr val="C00000"/>
                </a:solidFill>
              </a:rPr>
              <a:t>العصاب: </a:t>
            </a:r>
            <a:r>
              <a:rPr lang="ar-SA" dirty="0" smtClean="0"/>
              <a:t>يرجع الى عوامل حيوية وليس الى عوامل ثقافية او اجتماعية، والقلق لب العصاب ومحوره. ولا يوجد عصاب نفسي بدون استعداد عصابي اي بدون عصاب طفلي. وان العصاب محاولة غير ناضجة للتعامل مع الواقع ، ويرجع الى الذكريات المكبوتة في اللاشعور والى مشكلات الفرد التي لم تحل. وان العصاب ينشأ من خطأ الفرد في إدراك وتفسير بيئته وصعوبة اتخاذ اسلوب حياة مناسب والخوف من الفشل في تحقيق هدف الحياة.</a:t>
            </a:r>
            <a:endParaRPr lang="en-US" dirty="0"/>
          </a:p>
        </p:txBody>
      </p:sp>
    </p:spTree>
  </p:cSld>
  <p:clrMapOvr>
    <a:masterClrMapping/>
  </p:clrMapOvr>
  <p:transition spd="slow">
    <p:fade/>
  </p:transition>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dirty="0" smtClean="0"/>
              <a:t>تابع- تطبيقات نظرية التحليل النفسي في الارشاد النفسي</a:t>
            </a:r>
            <a:endParaRPr lang="en-US" dirty="0"/>
          </a:p>
        </p:txBody>
      </p:sp>
      <p:sp>
        <p:nvSpPr>
          <p:cNvPr id="3" name="Content Placeholder 2"/>
          <p:cNvSpPr>
            <a:spLocks noGrp="1"/>
          </p:cNvSpPr>
          <p:nvPr>
            <p:ph sz="quarter" idx="1"/>
          </p:nvPr>
        </p:nvSpPr>
        <p:spPr/>
        <p:txBody>
          <a:bodyPr>
            <a:normAutofit/>
          </a:bodyPr>
          <a:lstStyle/>
          <a:p>
            <a:pPr algn="r" rtl="1">
              <a:buNone/>
            </a:pPr>
            <a:r>
              <a:rPr lang="ar-SA" dirty="0" smtClean="0">
                <a:solidFill>
                  <a:srgbClr val="C00000"/>
                </a:solidFill>
              </a:rPr>
              <a:t>الذهان: </a:t>
            </a:r>
            <a:r>
              <a:rPr lang="ar-SA" dirty="0" smtClean="0"/>
              <a:t>وهي صورة خطيرة لاضطراب السلوك، تظهر تغيرات مرضية في إدراك الواقع وفي السيطرة على الذات. </a:t>
            </a:r>
          </a:p>
          <a:p>
            <a:pPr algn="r" rtl="1">
              <a:buNone/>
            </a:pPr>
            <a:r>
              <a:rPr lang="ar-SA" dirty="0" smtClean="0"/>
              <a:t>أما عن </a:t>
            </a:r>
            <a:r>
              <a:rPr lang="ar-SA" u="sng" dirty="0" smtClean="0"/>
              <a:t>خطوات التحليل النفسي </a:t>
            </a:r>
            <a:r>
              <a:rPr lang="ar-SA" dirty="0" smtClean="0"/>
              <a:t>التي تدخل ضمن الخطوات العامة في عملية الارشاد النفسي من اهمها ( العلاقة العلاجية) الدينامية بين العميل والمرشد المعالج التي يسودها التقبل والتفاعل الاجتماعي السليم. ومنها:</a:t>
            </a:r>
          </a:p>
          <a:p>
            <a:pPr algn="r" rtl="1">
              <a:buFontTx/>
              <a:buChar char="-"/>
            </a:pPr>
            <a:r>
              <a:rPr lang="ar-SA" dirty="0" smtClean="0">
                <a:solidFill>
                  <a:srgbClr val="00B050"/>
                </a:solidFill>
              </a:rPr>
              <a:t>التفريغ الانفعالي </a:t>
            </a:r>
            <a:r>
              <a:rPr lang="ar-SA" dirty="0" smtClean="0"/>
              <a:t>للمواد المكبوتة سواء كانت حوادث او خبرات او دوافع او صراعات بمصاحباتها الانفعالية بما يؤدي الى اختفاء أعراض العصاب. </a:t>
            </a:r>
          </a:p>
          <a:p>
            <a:pPr algn="r" rtl="1">
              <a:buFontTx/>
              <a:buChar char="-"/>
            </a:pPr>
            <a:r>
              <a:rPr lang="ar-SA" dirty="0" smtClean="0"/>
              <a:t> </a:t>
            </a:r>
            <a:r>
              <a:rPr lang="ar-SA" dirty="0" smtClean="0">
                <a:solidFill>
                  <a:srgbClr val="00B050"/>
                </a:solidFill>
              </a:rPr>
              <a:t>التداعي الحر </a:t>
            </a:r>
            <a:r>
              <a:rPr lang="ar-SA" dirty="0" smtClean="0"/>
              <a:t>للكشف عن المواد المكبوتة في اللاشعور عن طريق اطلاق العنان بحرية للأفكار والخواطر والاتجاهات والصراعات والرغبات والاحساسات مع الاستفادة من فلتات اللسان وزلات القلم وتفسير ما يكشف عنه التداعي الحر.</a:t>
            </a:r>
          </a:p>
          <a:p>
            <a:pPr algn="r" rtl="1">
              <a:buFontTx/>
              <a:buChar char="-"/>
            </a:pPr>
            <a:r>
              <a:rPr lang="ar-SA" dirty="0" smtClean="0">
                <a:solidFill>
                  <a:srgbClr val="00B050"/>
                </a:solidFill>
              </a:rPr>
              <a:t>التعليم</a:t>
            </a:r>
            <a:r>
              <a:rPr lang="ar-SA" dirty="0" smtClean="0"/>
              <a:t> وبناء العادات تدريجيا وإعادة تعليم وتوجيه العميل خطوة هامة ايضا.</a:t>
            </a:r>
          </a:p>
          <a:p>
            <a:pPr algn="r" rtl="1">
              <a:buNone/>
            </a:pPr>
            <a:endParaRPr lang="en-US" dirty="0"/>
          </a:p>
        </p:txBody>
      </p:sp>
    </p:spTree>
  </p:cSld>
  <p:clrMapOvr>
    <a:masterClrMapping/>
  </p:clrMapOvr>
  <p:transition spd="slow">
    <p:fade/>
  </p:transition>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حيل الدفاع</a:t>
            </a:r>
            <a:endParaRPr lang="ar-SA" dirty="0"/>
          </a:p>
        </p:txBody>
      </p:sp>
      <p:sp>
        <p:nvSpPr>
          <p:cNvPr id="3" name="عنصر نائب للمحتوى 2"/>
          <p:cNvSpPr>
            <a:spLocks noGrp="1"/>
          </p:cNvSpPr>
          <p:nvPr>
            <p:ph idx="1"/>
          </p:nvPr>
        </p:nvSpPr>
        <p:spPr/>
        <p:txBody>
          <a:bodyPr/>
          <a:lstStyle/>
          <a:p>
            <a:r>
              <a:rPr lang="ar-SA" dirty="0" smtClean="0"/>
              <a:t>الاسقاط</a:t>
            </a:r>
          </a:p>
          <a:p>
            <a:r>
              <a:rPr lang="ar-SA" dirty="0" smtClean="0"/>
              <a:t>التبرير</a:t>
            </a:r>
          </a:p>
          <a:p>
            <a:r>
              <a:rPr lang="ar-SA" dirty="0" smtClean="0"/>
              <a:t>الاعلاء والتسامي</a:t>
            </a:r>
          </a:p>
          <a:p>
            <a:r>
              <a:rPr lang="ar-SA" dirty="0" smtClean="0"/>
              <a:t>احلام اليقظة</a:t>
            </a:r>
          </a:p>
          <a:p>
            <a:r>
              <a:rPr lang="ar-SA" dirty="0" smtClean="0"/>
              <a:t>الانسحاب</a:t>
            </a:r>
          </a:p>
          <a:p>
            <a:r>
              <a:rPr lang="ar-SA" dirty="0" smtClean="0"/>
              <a:t>الانكار</a:t>
            </a:r>
          </a:p>
          <a:p>
            <a:r>
              <a:rPr lang="ar-SA" dirty="0" smtClean="0"/>
              <a:t>التكوين العكسي</a:t>
            </a:r>
          </a:p>
          <a:p>
            <a:r>
              <a:rPr lang="ar-SA" dirty="0" smtClean="0"/>
              <a:t>العدوان</a:t>
            </a:r>
          </a:p>
          <a:p>
            <a:endParaRPr lang="ar-SA" dirty="0"/>
          </a:p>
        </p:txBody>
      </p:sp>
    </p:spTree>
  </p:cSld>
  <p:clrMapOvr>
    <a:masterClrMapping/>
  </p:clrMapOvr>
  <mc:AlternateContent xmlns:mc="http://schemas.openxmlformats.org/markup-compatibility/2006">
    <mc:Choice xmlns="" xmlns:p14="http://schemas.microsoft.com/office/powerpoint/2010/main" Requires="p14">
      <p:transition spd="slow" p14:dur="1600">
        <p14:conveyor dir="l"/>
      </p:transition>
    </mc:Choice>
    <mc:Fallback>
      <p:transition spd="slow">
        <p:fade/>
      </p:transition>
    </mc:Fallback>
  </mc:AlternateContent>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dirty="0" smtClean="0"/>
              <a:t>تابع- تطبيقات نظرية التحليل النفسي في الارشاد النفسي</a:t>
            </a:r>
            <a:endParaRPr lang="en-US" dirty="0"/>
          </a:p>
        </p:txBody>
      </p:sp>
      <p:sp>
        <p:nvSpPr>
          <p:cNvPr id="3" name="Content Placeholder 2"/>
          <p:cNvSpPr>
            <a:spLocks noGrp="1"/>
          </p:cNvSpPr>
          <p:nvPr>
            <p:ph sz="quarter" idx="1"/>
          </p:nvPr>
        </p:nvSpPr>
        <p:spPr/>
        <p:txBody>
          <a:bodyPr>
            <a:normAutofit lnSpcReduction="10000"/>
          </a:bodyPr>
          <a:lstStyle/>
          <a:p>
            <a:pPr algn="r" rtl="1"/>
            <a:r>
              <a:rPr lang="ar-SA" dirty="0" smtClean="0">
                <a:solidFill>
                  <a:srgbClr val="7030A0"/>
                </a:solidFill>
              </a:rPr>
              <a:t>طرأ على نظرية التحليل النفسي الكلاسيكي بعض التعديلات الحديثة:</a:t>
            </a:r>
          </a:p>
          <a:p>
            <a:pPr algn="r" rtl="1">
              <a:buFontTx/>
              <a:buChar char="-"/>
            </a:pPr>
            <a:r>
              <a:rPr lang="ar-SA" dirty="0" smtClean="0"/>
              <a:t>اختصار وتقصير مدة التحليل النفسي.</a:t>
            </a:r>
          </a:p>
          <a:p>
            <a:pPr algn="r" rtl="1">
              <a:buFontTx/>
              <a:buChar char="-"/>
            </a:pPr>
            <a:r>
              <a:rPr lang="ar-SA" dirty="0" smtClean="0"/>
              <a:t>وجود التحليل النفسي التوزيعي الذي أتى به أدولف ميير وهو يتضمن الفحص والتحليل الموجه لخبرات العميل مع التركيز على إمكاناته واحتمالاته ومساعدته على اتخاذ قرارات عملية خاصة بمستقبله.</a:t>
            </a:r>
          </a:p>
          <a:p>
            <a:pPr algn="r" rtl="1">
              <a:buFontTx/>
              <a:buChar char="-"/>
            </a:pPr>
            <a:r>
              <a:rPr lang="ar-SA" dirty="0" smtClean="0"/>
              <a:t>وجود العلاج التدعيمي الذي يتعامل مع الجزء السليم من الشخصية وينميه ويدعمه ويعزز دفاعات العميل السوية، ويستخدم اساليب مثل الإيحاء والحث والتعزيز ولا يتتبع صراعات العميل في عمق أكبر، ويستخدم مع العملاء الذين يعانون من الحساسية النفسية والذين لا تتطلب حالتهم التحليل العميق.</a:t>
            </a:r>
          </a:p>
          <a:p>
            <a:pPr algn="r" rtl="1">
              <a:buFontTx/>
              <a:buChar char="-"/>
            </a:pPr>
            <a:r>
              <a:rPr lang="ar-SA" dirty="0" smtClean="0"/>
              <a:t>التغاضي عن ماضي العميل والتركيز على دراسة الاضطراب في الحاضر.</a:t>
            </a:r>
          </a:p>
          <a:p>
            <a:pPr algn="r" rtl="1">
              <a:buFontTx/>
              <a:buChar char="-"/>
            </a:pPr>
            <a:r>
              <a:rPr lang="ar-SA" dirty="0" smtClean="0"/>
              <a:t>تركز على تهيئة جو آمن مرن يستطيع فيه العميل تعديل عاداته السلوكية المرضية.</a:t>
            </a:r>
            <a:endParaRPr lang="en-US" dirty="0"/>
          </a:p>
        </p:txBody>
      </p:sp>
    </p:spTree>
  </p:cSld>
  <p:clrMapOvr>
    <a:masterClrMapping/>
  </p:clrMapOvr>
  <p:transition spd="slow">
    <p:fade/>
  </p:transition>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نقد نظرية التحليل النفسي </a:t>
            </a:r>
            <a:endParaRPr lang="en-US" dirty="0"/>
          </a:p>
        </p:txBody>
      </p:sp>
      <p:sp>
        <p:nvSpPr>
          <p:cNvPr id="3" name="Content Placeholder 2"/>
          <p:cNvSpPr>
            <a:spLocks noGrp="1"/>
          </p:cNvSpPr>
          <p:nvPr>
            <p:ph sz="quarter" idx="1"/>
          </p:nvPr>
        </p:nvSpPr>
        <p:spPr/>
        <p:txBody>
          <a:bodyPr/>
          <a:lstStyle/>
          <a:p>
            <a:pPr algn="r" rtl="1"/>
            <a:r>
              <a:rPr lang="ar-SA" dirty="0" smtClean="0">
                <a:solidFill>
                  <a:srgbClr val="7030A0"/>
                </a:solidFill>
              </a:rPr>
              <a:t>للنظرية مميزات اهمها:</a:t>
            </a:r>
          </a:p>
          <a:p>
            <a:pPr algn="r" rtl="1">
              <a:buFontTx/>
              <a:buChar char="-"/>
            </a:pPr>
            <a:r>
              <a:rPr lang="ar-SA" dirty="0" smtClean="0"/>
              <a:t>الاهتمام بعلاج آسباب المشكلات والضطرابات.</a:t>
            </a:r>
          </a:p>
          <a:p>
            <a:pPr algn="r" rtl="1">
              <a:buFontTx/>
              <a:buChar char="-"/>
            </a:pPr>
            <a:r>
              <a:rPr lang="ar-SA" dirty="0" smtClean="0"/>
              <a:t>تتناول الجوانب اللاشعورية الى جانب الشعورية في الحياة النفسية للعميل.</a:t>
            </a:r>
          </a:p>
          <a:p>
            <a:pPr algn="r" rtl="1">
              <a:buFontTx/>
              <a:buChar char="-"/>
            </a:pPr>
            <a:r>
              <a:rPr lang="ar-SA" dirty="0" smtClean="0"/>
              <a:t>تحرير العميل من دوافعه المكبوتة وإعلاؤها واستثمار طاقاتها.</a:t>
            </a:r>
          </a:p>
          <a:p>
            <a:pPr algn="r" rtl="1">
              <a:buFontTx/>
              <a:buChar char="-"/>
            </a:pPr>
            <a:r>
              <a:rPr lang="ar-SA" dirty="0" smtClean="0"/>
              <a:t>الاهتمام بالسنوات الأولى من حياة العميل.</a:t>
            </a:r>
          </a:p>
          <a:p>
            <a:pPr algn="r" rtl="1">
              <a:buFontTx/>
              <a:buChar char="-"/>
            </a:pPr>
            <a:r>
              <a:rPr lang="ar-SA" dirty="0" smtClean="0"/>
              <a:t>الاهتمام بأثر الوسط الاجتماعي والثقافي للفرد في نموه وسلوكه.</a:t>
            </a:r>
          </a:p>
          <a:p>
            <a:pPr algn="r" rtl="1">
              <a:buFontTx/>
              <a:buChar char="-"/>
            </a:pPr>
            <a:r>
              <a:rPr lang="ar-SA" dirty="0" smtClean="0"/>
              <a:t>العودة بالشخصية المضطربة الى حالة من التكامل والنضج ومواجهة الواقع والاستمتاع بالحياة.</a:t>
            </a:r>
            <a:endParaRPr lang="en-US" dirty="0"/>
          </a:p>
        </p:txBody>
      </p:sp>
    </p:spTree>
  </p:cSld>
  <p:clrMapOvr>
    <a:masterClrMapping/>
  </p:clrMapOvr>
  <p:transition spd="slow">
    <p:fade/>
  </p:transition>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تابع- نقد نظرية التحليل النفسي </a:t>
            </a:r>
            <a:endParaRPr lang="en-US" dirty="0"/>
          </a:p>
        </p:txBody>
      </p:sp>
      <p:sp>
        <p:nvSpPr>
          <p:cNvPr id="3" name="Content Placeholder 2"/>
          <p:cNvSpPr>
            <a:spLocks noGrp="1"/>
          </p:cNvSpPr>
          <p:nvPr>
            <p:ph sz="quarter" idx="1"/>
          </p:nvPr>
        </p:nvSpPr>
        <p:spPr/>
        <p:txBody>
          <a:bodyPr/>
          <a:lstStyle/>
          <a:p>
            <a:pPr algn="r" rtl="1"/>
            <a:r>
              <a:rPr lang="ar-SA" dirty="0" smtClean="0">
                <a:solidFill>
                  <a:srgbClr val="7030A0"/>
                </a:solidFill>
              </a:rPr>
              <a:t>اما الانتقادات الموجه للنظرية:</a:t>
            </a:r>
          </a:p>
          <a:p>
            <a:pPr algn="r" rtl="1">
              <a:buFontTx/>
              <a:buChar char="-"/>
            </a:pPr>
            <a:r>
              <a:rPr lang="ar-SA" dirty="0" smtClean="0"/>
              <a:t>التحليل النفسي يهتم بالمرضى والمضطربين اكثر من الاسوياء والعاديين.</a:t>
            </a:r>
          </a:p>
          <a:p>
            <a:pPr algn="r" rtl="1">
              <a:buFontTx/>
              <a:buChar char="-"/>
            </a:pPr>
            <a:r>
              <a:rPr lang="ar-SA" dirty="0" smtClean="0"/>
              <a:t>انه عملية طويلة وشاقة ومكلفة في الوقت والجهد والمال ويحتاج الى خبرة.</a:t>
            </a:r>
          </a:p>
          <a:p>
            <a:pPr algn="r" rtl="1">
              <a:buFontTx/>
              <a:buChar char="-"/>
            </a:pPr>
            <a:r>
              <a:rPr lang="ar-SA" dirty="0" smtClean="0"/>
              <a:t>هناك خلافات نظرية ومنهجية بين طريقة التحليل النفسي الكلاسيكي وبين طرق التحليل النفسي الحديث المعدل والمختصر.</a:t>
            </a:r>
          </a:p>
          <a:p>
            <a:pPr algn="r" rtl="1">
              <a:buFontTx/>
              <a:buChar char="-"/>
            </a:pPr>
            <a:r>
              <a:rPr lang="ar-SA" dirty="0" smtClean="0"/>
              <a:t>بعض المشتغلين بالارشاد والعلاج النفسي يرون ان التحليل النفسي هو الطريقة المثلى ويعلو على كل الطرق الأخرى.</a:t>
            </a:r>
          </a:p>
          <a:p>
            <a:pPr algn="r" rtl="1">
              <a:buFontTx/>
              <a:buChar char="-"/>
            </a:pPr>
            <a:r>
              <a:rPr lang="ar-SA" dirty="0" smtClean="0"/>
              <a:t>بعض المشتغلين بالارشاد والعلاج النفسي يحملون نحو التحليل النفسي اتجاها سالبا الى درجة يجعلهم يسقطون نظرية التحليل النفسي.</a:t>
            </a:r>
          </a:p>
          <a:p>
            <a:pPr algn="r" rtl="1">
              <a:buFontTx/>
              <a:buChar char="-"/>
            </a:pPr>
            <a:endParaRPr lang="ar-SA" dirty="0" smtClean="0"/>
          </a:p>
          <a:p>
            <a:pPr algn="r" rtl="1">
              <a:buFontTx/>
              <a:buChar char="-"/>
            </a:pPr>
            <a:endParaRPr lang="en-US" dirty="0"/>
          </a:p>
        </p:txBody>
      </p:sp>
    </p:spTree>
  </p:cSld>
  <p:clrMapOvr>
    <a:masterClrMapping/>
  </p:clrMapOvr>
  <p:transition spd="slow">
    <p:fade/>
  </p:transition>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dirty="0" smtClean="0"/>
              <a:t>أوجه الشبه والاختلاف بين نظريات التوجيه والإرشاد النفسي</a:t>
            </a:r>
            <a:endParaRPr lang="en-US" dirty="0"/>
          </a:p>
        </p:txBody>
      </p:sp>
      <p:sp>
        <p:nvSpPr>
          <p:cNvPr id="3" name="Content Placeholder 2"/>
          <p:cNvSpPr>
            <a:spLocks noGrp="1"/>
          </p:cNvSpPr>
          <p:nvPr>
            <p:ph sz="quarter" idx="1"/>
          </p:nvPr>
        </p:nvSpPr>
        <p:spPr/>
        <p:txBody>
          <a:bodyPr>
            <a:normAutofit lnSpcReduction="10000"/>
          </a:bodyPr>
          <a:lstStyle/>
          <a:p>
            <a:pPr algn="r" rtl="1"/>
            <a:r>
              <a:rPr lang="ar-SA" dirty="0" smtClean="0">
                <a:solidFill>
                  <a:srgbClr val="7030A0"/>
                </a:solidFill>
              </a:rPr>
              <a:t>أوجه الشبه بين نظريات الإرشاد النفسي:</a:t>
            </a:r>
          </a:p>
          <a:p>
            <a:pPr algn="r" rtl="1">
              <a:buFontTx/>
              <a:buChar char="-"/>
            </a:pPr>
            <a:r>
              <a:rPr lang="ar-SA" dirty="0" smtClean="0"/>
              <a:t>كل النظريات وكل طرق الإرشاد التي ترتبط بها تؤدي الى نفس الهدف وهو تحقيق الذات.</a:t>
            </a:r>
          </a:p>
          <a:p>
            <a:pPr algn="r" rtl="1">
              <a:buFontTx/>
              <a:buChar char="-"/>
            </a:pPr>
            <a:r>
              <a:rPr lang="ar-SA" dirty="0" smtClean="0"/>
              <a:t>كل النظريات تحاول فهم: كيف ينشأ القلق وكيف تهب وسائل الدفاع النفسي وأساليب التوافق وكيف يمكن تعديل السلوك.</a:t>
            </a:r>
          </a:p>
          <a:p>
            <a:pPr algn="r" rtl="1">
              <a:buFontTx/>
              <a:buChar char="-"/>
            </a:pPr>
            <a:r>
              <a:rPr lang="ar-SA" dirty="0" smtClean="0"/>
              <a:t>الفرد لديه دوافع وحاجات وقوى حيوية تتحكم في سلوكه.</a:t>
            </a:r>
          </a:p>
          <a:p>
            <a:pPr algn="r" rtl="1">
              <a:buFontTx/>
              <a:buChar char="-"/>
            </a:pPr>
            <a:r>
              <a:rPr lang="ar-SA" dirty="0" smtClean="0"/>
              <a:t>البيئة والمجال النفسي او عالم الخبرة الشخصية مهم جنبا الى جنب مع البيئة الاجتماعية وعالم الواقع.</a:t>
            </a:r>
          </a:p>
          <a:p>
            <a:pPr algn="r" rtl="1">
              <a:buFontTx/>
              <a:buChar char="-"/>
            </a:pPr>
            <a:r>
              <a:rPr lang="ar-SA" dirty="0" smtClean="0"/>
              <a:t>التعلم خطوة اساسية من اجل تحقيق التوافق النفسي عن طريق تغيير السلوك.</a:t>
            </a:r>
          </a:p>
          <a:p>
            <a:pPr algn="r" rtl="1">
              <a:buFontTx/>
              <a:buChar char="-"/>
            </a:pPr>
            <a:r>
              <a:rPr lang="ar-SA" dirty="0" smtClean="0"/>
              <a:t>اهم ما في عملية الإرشاد هو العلاقة الإرشادية التي تتسم بالجو النفسي المتقبل الخالي من التهديد.</a:t>
            </a:r>
            <a:endParaRPr lang="en-US" dirty="0"/>
          </a:p>
        </p:txBody>
      </p:sp>
    </p:spTree>
  </p:cSld>
  <p:clrMapOvr>
    <a:masterClrMapping/>
  </p:clrMapOvr>
  <p:transition spd="slow">
    <p:fade/>
  </p:transition>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dirty="0" smtClean="0"/>
              <a:t>تابع-أوجه الشبه والاختلاف بين نظريات التوجيه والإرشاد النفسي</a:t>
            </a:r>
            <a:endParaRPr lang="en-US" dirty="0"/>
          </a:p>
        </p:txBody>
      </p:sp>
      <p:sp>
        <p:nvSpPr>
          <p:cNvPr id="3" name="Content Placeholder 2"/>
          <p:cNvSpPr>
            <a:spLocks noGrp="1"/>
          </p:cNvSpPr>
          <p:nvPr>
            <p:ph sz="quarter" idx="1"/>
          </p:nvPr>
        </p:nvSpPr>
        <p:spPr/>
        <p:txBody>
          <a:bodyPr>
            <a:normAutofit/>
          </a:bodyPr>
          <a:lstStyle/>
          <a:p>
            <a:pPr algn="r" rtl="1"/>
            <a:r>
              <a:rPr lang="ar-SA" dirty="0" smtClean="0">
                <a:solidFill>
                  <a:srgbClr val="7030A0"/>
                </a:solidFill>
              </a:rPr>
              <a:t>أوجه الإختلاف بين نظريات الإرشاد النفسي:</a:t>
            </a:r>
          </a:p>
          <a:p>
            <a:pPr algn="r" rtl="1">
              <a:buFontTx/>
              <a:buChar char="-"/>
            </a:pPr>
            <a:r>
              <a:rPr lang="ar-SA" dirty="0" smtClean="0"/>
              <a:t>بعض النظريا نما في حجرات المعالجين وبعضها خرج من معامل علم النفس وبعضها نتج عن الدراسات الإحصائية.</a:t>
            </a:r>
          </a:p>
          <a:p>
            <a:pPr algn="r" rtl="1">
              <a:buFontTx/>
              <a:buChar char="-"/>
            </a:pPr>
            <a:r>
              <a:rPr lang="ar-SA" dirty="0" smtClean="0"/>
              <a:t>اختلاف حول الأهمية النسبية للمحدادات الشعورية واللاشعورية للسلوك.</a:t>
            </a:r>
          </a:p>
          <a:p>
            <a:pPr algn="r" rtl="1">
              <a:buFontTx/>
              <a:buChar char="-"/>
            </a:pPr>
            <a:r>
              <a:rPr lang="ar-SA" dirty="0" smtClean="0"/>
              <a:t>اختلاف حول أهمية الدور الذي يلعبه التعزيز وعضوية المجتمع وخبرات الحياة الماضية خاصة في الطفولة في تحديد السلوك.</a:t>
            </a:r>
          </a:p>
          <a:p>
            <a:pPr algn="r" rtl="1">
              <a:buFontTx/>
              <a:buChar char="-"/>
            </a:pPr>
            <a:r>
              <a:rPr lang="ar-SA" dirty="0" smtClean="0"/>
              <a:t>تفاوت النظرة الى أهمية الخبرات الخاصة والخبرات الذاتية.</a:t>
            </a:r>
          </a:p>
          <a:p>
            <a:pPr algn="r" rtl="1">
              <a:buFontTx/>
              <a:buChar char="-"/>
            </a:pPr>
            <a:r>
              <a:rPr lang="ar-SA" smtClean="0"/>
              <a:t>بعض النظريات تحترم الاختبارات النفسية وتعظمها ، وبعضها تؤكد ان الاساس الأهم هو مفهوم الفرد عن ذاته الذي يحدد سلوكه بصرف النظر عن درجات الاختبار.</a:t>
            </a:r>
          </a:p>
          <a:p>
            <a:pPr algn="r" rtl="1">
              <a:buFontTx/>
              <a:buChar char="-"/>
            </a:pPr>
            <a:endParaRPr lang="en-US" dirty="0"/>
          </a:p>
        </p:txBody>
      </p:sp>
    </p:spTree>
  </p:cSld>
  <p:clrMapOvr>
    <a:masterClrMapping/>
  </p:clrMapOvr>
  <p:transition spd="slow">
    <p:fade/>
  </p:transition>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3568" y="1340768"/>
            <a:ext cx="7543800" cy="2593975"/>
          </a:xfrm>
        </p:spPr>
        <p:txBody>
          <a:bodyPr/>
          <a:lstStyle/>
          <a:p>
            <a:pPr algn="ctr"/>
            <a:r>
              <a:rPr lang="ar-SA" sz="4800" dirty="0" smtClean="0"/>
              <a:t>الوسائل الفنية لجمع المعلومات عن المسترشد في التوجيه والإرشاد النفسي </a:t>
            </a:r>
            <a:endParaRPr lang="ar-SA" sz="4800" dirty="0"/>
          </a:p>
        </p:txBody>
      </p:sp>
      <p:sp>
        <p:nvSpPr>
          <p:cNvPr id="3" name="عنوان فرعي 2"/>
          <p:cNvSpPr>
            <a:spLocks noGrp="1"/>
          </p:cNvSpPr>
          <p:nvPr>
            <p:ph type="subTitle" idx="1"/>
          </p:nvPr>
        </p:nvSpPr>
        <p:spPr>
          <a:xfrm>
            <a:off x="1259632" y="4293096"/>
            <a:ext cx="6461760" cy="1066800"/>
          </a:xfrm>
        </p:spPr>
        <p:txBody>
          <a:bodyPr>
            <a:normAutofit/>
          </a:bodyPr>
          <a:lstStyle/>
          <a:p>
            <a:pPr algn="ctr"/>
            <a:r>
              <a:rPr lang="ar-SA" sz="3600" dirty="0" smtClean="0"/>
              <a:t>الفصل الرابع </a:t>
            </a:r>
            <a:endParaRPr lang="ar-SA" sz="3600" dirty="0"/>
          </a:p>
        </p:txBody>
      </p:sp>
    </p:spTree>
    <p:extLst>
      <p:ext uri="{BB962C8B-B14F-4D97-AF65-F5344CB8AC3E}">
        <p14:creationId xmlns:p14="http://schemas.microsoft.com/office/powerpoint/2010/main" xmlns="" val="2929224068"/>
      </p:ext>
    </p:extLst>
  </p:cSld>
  <p:clrMapOvr>
    <a:masterClrMapping/>
  </p:clrMapOvr>
  <mc:AlternateContent xmlns:mc="http://schemas.openxmlformats.org/markup-compatibility/2006">
    <mc:Choice xmlns:p14="http://schemas.microsoft.com/office/powerpoint/2010/main" xmlns="" Requires="p14">
      <p:transition spd="slow" p14:dur="1500">
        <p14:window/>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ثانياً: أوجه الاختلاف بين الإرشاد والعلاج النفسي:</a:t>
            </a:r>
            <a:endParaRPr lang="ar-SA" dirty="0"/>
          </a:p>
        </p:txBody>
      </p:sp>
      <p:sp>
        <p:nvSpPr>
          <p:cNvPr id="3" name="عنصر نائب للمحتوى 2"/>
          <p:cNvSpPr>
            <a:spLocks noGrp="1"/>
          </p:cNvSpPr>
          <p:nvPr>
            <p:ph idx="1"/>
          </p:nvPr>
        </p:nvSpPr>
        <p:spPr/>
        <p:txBody>
          <a:bodyPr/>
          <a:lstStyle/>
          <a:p>
            <a:pPr marL="0" indent="0" algn="just">
              <a:buNone/>
            </a:pPr>
            <a:r>
              <a:rPr lang="ar-SA" dirty="0" smtClean="0"/>
              <a:t>1- </a:t>
            </a:r>
            <a:r>
              <a:rPr lang="ar-SA" dirty="0" smtClean="0">
                <a:solidFill>
                  <a:schemeClr val="bg1"/>
                </a:solidFill>
                <a:latin typeface="Times New Roman" pitchFamily="18" charset="0"/>
                <a:cs typeface="Times New Roman" pitchFamily="18" charset="0"/>
              </a:rPr>
              <a:t>الاختلاف في بيئة العمل الذي يمارس فيه الإرشاد والعلا النفسي، حيث يمارس الإرشاد النفسي في المدارس والجامعات، في حين يمارس العلاج النفسي في العيادات النفسية ومستشفيات الأمراض النفسية.</a:t>
            </a:r>
          </a:p>
          <a:p>
            <a:pPr marL="0" indent="0">
              <a:buNone/>
            </a:pPr>
            <a:endParaRPr lang="ar-SA" dirty="0" smtClean="0"/>
          </a:p>
          <a:p>
            <a:pPr marL="0" indent="0" algn="just">
              <a:buNone/>
            </a:pPr>
            <a:r>
              <a:rPr lang="ar-SA" dirty="0" smtClean="0"/>
              <a:t>2- </a:t>
            </a:r>
            <a:r>
              <a:rPr lang="ar-SA" dirty="0" smtClean="0">
                <a:solidFill>
                  <a:schemeClr val="bg1"/>
                </a:solidFill>
                <a:latin typeface="Times New Roman" pitchFamily="18" charset="0"/>
                <a:cs typeface="Times New Roman" pitchFamily="18" charset="0"/>
              </a:rPr>
              <a:t>الاختلاف في نوع المشكلات: فالإرشاد النفسي يتناول المشكلات ذات الطبيعة المعرفية المشوبة بقليل من الصبغة الانفعالية (مشكلات عادية)، وهي شعورية، مثل مشكلات سوء التوافق (الدراسي، الأسري، الزواجي، المهني...)، ومشكلات الاختيار المهني، وصعوبات الدراسة أما العلاج النفسي فيركز على المشكلات ذات الصبغة الانفعالية الشديدة نسبياً( الاضطرابات النفسية المتنوعة)، وتكون معظم هذه المشكلات في مستوى اللاشعور. أي أن المتعالج لا يدركها ولا يعيها ( فهي اكثر عمقاً)  </a:t>
            </a:r>
            <a:endParaRPr lang="ar-SA" dirty="0">
              <a:solidFill>
                <a:schemeClr val="bg1"/>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2866368659"/>
      </p:ext>
    </p:extLst>
  </p:cSld>
  <p:clrMapOvr>
    <a:masterClrMapping/>
  </p:clrMapOvr>
  <mc:AlternateContent xmlns:mc="http://schemas.openxmlformats.org/markup-compatibility/2006">
    <mc:Choice xmlns="" xmlns:p14="http://schemas.microsoft.com/office/powerpoint/2010/main" Requires="p14">
      <p:transition spd="slow" p14:dur="1600">
        <p14:conveyor dir="l"/>
      </p:transition>
    </mc:Choice>
    <mc:Fallback>
      <p:transition spd="slow">
        <p:fade/>
      </p:transition>
    </mc:Fallback>
  </mc:AlternateContent>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p:cNvSpPr>
            <a:spLocks noGrp="1"/>
          </p:cNvSpPr>
          <p:nvPr>
            <p:ph type="title"/>
          </p:nvPr>
        </p:nvSpPr>
        <p:spPr/>
        <p:txBody>
          <a:bodyPr/>
          <a:lstStyle/>
          <a:p>
            <a:pPr algn="r"/>
            <a:r>
              <a:rPr lang="ar-SA" dirty="0" smtClean="0"/>
              <a:t>أهم وسائل جمع المعلومات عن المسترشد:</a:t>
            </a:r>
            <a:endParaRPr lang="ar-SA" dirty="0"/>
          </a:p>
        </p:txBody>
      </p:sp>
      <p:sp>
        <p:nvSpPr>
          <p:cNvPr id="2" name="عنصر نائب للمحتوى 1"/>
          <p:cNvSpPr>
            <a:spLocks noGrp="1"/>
          </p:cNvSpPr>
          <p:nvPr>
            <p:ph idx="1"/>
          </p:nvPr>
        </p:nvSpPr>
        <p:spPr/>
        <p:txBody>
          <a:bodyPr>
            <a:normAutofit/>
          </a:bodyPr>
          <a:lstStyle/>
          <a:p>
            <a:pPr marL="114300" indent="0">
              <a:buNone/>
            </a:pPr>
            <a:r>
              <a:rPr lang="ar-SA" sz="2400" dirty="0" smtClean="0">
                <a:solidFill>
                  <a:srgbClr val="0070C0"/>
                </a:solidFill>
                <a:cs typeface="+mj-cs"/>
              </a:rPr>
              <a:t>أولاً- الملاحظة </a:t>
            </a:r>
            <a:r>
              <a:rPr lang="en-US" sz="2400" dirty="0" smtClean="0">
                <a:solidFill>
                  <a:srgbClr val="0070C0"/>
                </a:solidFill>
                <a:cs typeface="+mj-cs"/>
              </a:rPr>
              <a:t>Observation</a:t>
            </a:r>
            <a:r>
              <a:rPr lang="ar-SA" sz="2400" dirty="0" smtClean="0">
                <a:solidFill>
                  <a:srgbClr val="0070C0"/>
                </a:solidFill>
                <a:cs typeface="+mj-cs"/>
              </a:rPr>
              <a:t>: </a:t>
            </a:r>
          </a:p>
          <a:p>
            <a:pPr marL="114300" indent="0">
              <a:buNone/>
            </a:pPr>
            <a:r>
              <a:rPr lang="ar-SA" sz="2400" dirty="0" smtClean="0">
                <a:solidFill>
                  <a:srgbClr val="0070C0"/>
                </a:solidFill>
                <a:cs typeface="+mj-cs"/>
              </a:rPr>
              <a:t>أنواع الملاحظة:</a:t>
            </a:r>
          </a:p>
          <a:p>
            <a:pPr marL="114300" indent="0">
              <a:buNone/>
            </a:pPr>
            <a:r>
              <a:rPr lang="ar-SA" sz="2400" dirty="0" smtClean="0">
                <a:solidFill>
                  <a:schemeClr val="accent2"/>
                </a:solidFill>
                <a:cs typeface="+mj-cs"/>
              </a:rPr>
              <a:t>1- الملاحظة المباشرة:</a:t>
            </a:r>
          </a:p>
          <a:p>
            <a:pPr marL="114300" indent="0">
              <a:buNone/>
            </a:pPr>
            <a:r>
              <a:rPr lang="ar-SA" sz="2000" dirty="0" smtClean="0">
                <a:cs typeface="+mj-cs"/>
              </a:rPr>
              <a:t>يكون المسترشد في هذا النوع من الملاحظة وجهاً لوجه مع المسترشد ، كملاحظة المسترشد أثناء أدائه سلوكاً معيناً وهو يحدث في موقف طبيعي دون حدوث أي مقاطعة (كملاحظة المرشد للطفل وهو يلعب مع زملائه في المدرسة) </a:t>
            </a:r>
          </a:p>
          <a:p>
            <a:pPr marL="114300" indent="0">
              <a:buNone/>
            </a:pPr>
            <a:endParaRPr lang="ar-SA" sz="2400" dirty="0" smtClean="0">
              <a:solidFill>
                <a:schemeClr val="accent2"/>
              </a:solidFill>
              <a:cs typeface="+mj-cs"/>
            </a:endParaRPr>
          </a:p>
          <a:p>
            <a:pPr marL="114300" indent="0">
              <a:buNone/>
            </a:pPr>
            <a:r>
              <a:rPr lang="ar-SA" sz="2400" dirty="0" smtClean="0">
                <a:solidFill>
                  <a:schemeClr val="accent2"/>
                </a:solidFill>
                <a:cs typeface="+mj-cs"/>
              </a:rPr>
              <a:t>2- الملاحظة الغير مباشرة:</a:t>
            </a:r>
          </a:p>
          <a:p>
            <a:pPr marL="114300" indent="0">
              <a:buNone/>
            </a:pPr>
            <a:r>
              <a:rPr lang="ar-SA" sz="2000" dirty="0" smtClean="0">
                <a:cs typeface="+mj-cs"/>
              </a:rPr>
              <a:t>وتتم دون أن يدرك المسترشد أنه موضع ملاحظة من قبل المرشد . فقد يكون السلوك المطلوب ملاحظته غير مقبول اجتماعياً أو أخلاقياً (كالغش والسرقة والعدوان..)، مما يستدعي ملاحظته بصورة غير مباشرة من وراء ستار ، أو في غرفة مخصصة لذلك .</a:t>
            </a:r>
            <a:endParaRPr lang="ar-SA" sz="2000" dirty="0">
              <a:cs typeface="+mj-cs"/>
            </a:endParaRPr>
          </a:p>
        </p:txBody>
      </p:sp>
    </p:spTree>
    <p:extLst>
      <p:ext uri="{BB962C8B-B14F-4D97-AF65-F5344CB8AC3E}">
        <p14:creationId xmlns:p14="http://schemas.microsoft.com/office/powerpoint/2010/main" xmlns="" val="2890657936"/>
      </p:ext>
    </p:extLst>
  </p:cSld>
  <p:clrMapOvr>
    <a:masterClrMapping/>
  </p:clrMapOvr>
  <mc:AlternateContent xmlns:mc="http://schemas.openxmlformats.org/markup-compatibility/2006">
    <mc:Choice xmlns:p14="http://schemas.microsoft.com/office/powerpoint/2010/main" xmlns="" Requires="p14">
      <p:transition spd="slow" p14:dur="1500">
        <p14:window/>
      </p:transition>
    </mc:Choice>
    <mc:Fallback>
      <p:transition spd="slow">
        <p:fade/>
      </p:transition>
    </mc:Fallback>
  </mc:AlternateContent>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692696"/>
            <a:ext cx="7620000" cy="5708104"/>
          </a:xfrm>
        </p:spPr>
        <p:txBody>
          <a:bodyPr>
            <a:normAutofit/>
          </a:bodyPr>
          <a:lstStyle/>
          <a:p>
            <a:pPr marL="114300" indent="0">
              <a:buNone/>
            </a:pPr>
            <a:r>
              <a:rPr lang="ar-SA" sz="2400" dirty="0" smtClean="0">
                <a:solidFill>
                  <a:schemeClr val="accent2"/>
                </a:solidFill>
                <a:cs typeface="+mj-cs"/>
              </a:rPr>
              <a:t>3- الملاحظة بالمشاركة </a:t>
            </a:r>
            <a:r>
              <a:rPr lang="en-US" sz="2400" dirty="0" smtClean="0">
                <a:solidFill>
                  <a:schemeClr val="accent2"/>
                </a:solidFill>
                <a:cs typeface="+mj-cs"/>
              </a:rPr>
              <a:t>Participant Observation</a:t>
            </a:r>
            <a:r>
              <a:rPr lang="ar-SA" sz="2400" dirty="0" smtClean="0">
                <a:solidFill>
                  <a:schemeClr val="accent2"/>
                </a:solidFill>
                <a:cs typeface="+mj-cs"/>
              </a:rPr>
              <a:t>: </a:t>
            </a:r>
          </a:p>
          <a:p>
            <a:pPr marL="114300" indent="0">
              <a:buNone/>
            </a:pPr>
            <a:r>
              <a:rPr lang="ar-SA" sz="2000" dirty="0" smtClean="0">
                <a:cs typeface="+mj-cs"/>
              </a:rPr>
              <a:t>تقوم هذه الملاحظة على الاندماج الفعلي للملاحظ في الأنشطة المراد ملاحظتها ، بحيث يخلط أعضاء الجماعة بينه وبين باقي الأعضاء في الجماعة. ففي إحدى الدراسات سلم المرشد نفسه لمؤسسات مختلفة للصحة النفسية مدعياً أنه يسمع بعض الأصوات (</a:t>
            </a:r>
            <a:r>
              <a:rPr lang="ar-SA" sz="2000" dirty="0" err="1" smtClean="0">
                <a:cs typeface="+mj-cs"/>
              </a:rPr>
              <a:t>دافيدوف</a:t>
            </a:r>
            <a:r>
              <a:rPr lang="ar-SA" sz="2000" dirty="0" smtClean="0">
                <a:cs typeface="+mj-cs"/>
              </a:rPr>
              <a:t>، 1983) . </a:t>
            </a:r>
          </a:p>
          <a:p>
            <a:pPr marL="114300" indent="0">
              <a:buNone/>
            </a:pPr>
            <a:r>
              <a:rPr lang="ar-SA" sz="2000" dirty="0" smtClean="0">
                <a:cs typeface="+mj-cs"/>
              </a:rPr>
              <a:t>تتميز هذه الملاحظة بأنها تتيح للملاحظ الاحتكاك المباشر بالمسترشدين دون أن يعرفوا أنهم موضع ملاحظة وتسمى أحياناً الملاحظة الغير مباشرة.</a:t>
            </a:r>
          </a:p>
          <a:p>
            <a:pPr marL="114300" indent="0">
              <a:buNone/>
            </a:pPr>
            <a:endParaRPr lang="ar-SA" sz="2400" dirty="0">
              <a:cs typeface="+mj-cs"/>
            </a:endParaRPr>
          </a:p>
          <a:p>
            <a:pPr marL="114300" indent="0">
              <a:buNone/>
            </a:pPr>
            <a:r>
              <a:rPr lang="ar-SA" sz="2400" dirty="0" smtClean="0">
                <a:solidFill>
                  <a:schemeClr val="accent2"/>
                </a:solidFill>
                <a:cs typeface="+mj-cs"/>
              </a:rPr>
              <a:t>4- الملاحظة المنظمة الخارجية:</a:t>
            </a:r>
          </a:p>
          <a:p>
            <a:pPr marL="114300" indent="0">
              <a:buNone/>
            </a:pPr>
            <a:r>
              <a:rPr lang="ar-SA" sz="2000" dirty="0" smtClean="0">
                <a:cs typeface="+mj-cs"/>
              </a:rPr>
              <a:t>وتسمى أيضاً بالملاحظة العلمية المنظمة ، حيث يقوم المرشد بملاحظة جوانب سلوكية معينة وفقاً لخطة موضوعية ، حيث يضع النماذج الخاصة بتسجيل النتائج </a:t>
            </a:r>
            <a:r>
              <a:rPr lang="ar-SA" sz="2000" dirty="0" err="1" smtClean="0">
                <a:cs typeface="+mj-cs"/>
              </a:rPr>
              <a:t>ومحكات</a:t>
            </a:r>
            <a:r>
              <a:rPr lang="ar-SA" sz="2000" dirty="0" smtClean="0">
                <a:cs typeface="+mj-cs"/>
              </a:rPr>
              <a:t> تفسير ملاحظاته ، ومثال ذلك عندما يلاحظ المرشد سلوك المسترشد  في حصة النشاط وهو يتبادل الأدوار مع زملائه ، فهو يسجل ما يلاحظه في النماذج الخاصة التي يكون قد أعدها مسبقاً ويحكم على سلوك المسترشد في ضوء </a:t>
            </a:r>
            <a:r>
              <a:rPr lang="ar-SA" sz="2000" dirty="0" err="1" smtClean="0">
                <a:cs typeface="+mj-cs"/>
              </a:rPr>
              <a:t>المحكات</a:t>
            </a:r>
            <a:r>
              <a:rPr lang="ar-SA" sz="2000" dirty="0" smtClean="0">
                <a:cs typeface="+mj-cs"/>
              </a:rPr>
              <a:t> المعدة مسبقاً من قبل المرشد. </a:t>
            </a:r>
          </a:p>
          <a:p>
            <a:pPr marL="114300" indent="0">
              <a:buNone/>
            </a:pPr>
            <a:r>
              <a:rPr lang="ar-SA" sz="2000" dirty="0" smtClean="0">
                <a:cs typeface="+mj-cs"/>
              </a:rPr>
              <a:t>فالملاحظة الخارجية يقوم بها شخص مدرب يسجل بدقة ما يلاحظه وفق خطوات معينة ووفقاً لخطة موضوعية محددة.</a:t>
            </a:r>
            <a:endParaRPr lang="ar-SA" sz="2000" dirty="0">
              <a:cs typeface="+mj-cs"/>
            </a:endParaRPr>
          </a:p>
        </p:txBody>
      </p:sp>
    </p:spTree>
    <p:extLst>
      <p:ext uri="{BB962C8B-B14F-4D97-AF65-F5344CB8AC3E}">
        <p14:creationId xmlns:p14="http://schemas.microsoft.com/office/powerpoint/2010/main" xmlns="" val="2286679721"/>
      </p:ext>
    </p:extLst>
  </p:cSld>
  <p:clrMapOvr>
    <a:masterClrMapping/>
  </p:clrMapOvr>
  <mc:AlternateContent xmlns:mc="http://schemas.openxmlformats.org/markup-compatibility/2006">
    <mc:Choice xmlns:p14="http://schemas.microsoft.com/office/powerpoint/2010/main" xmlns="" Requires="p14">
      <p:transition spd="slow" p14:dur="1500">
        <p14:window/>
      </p:transition>
    </mc:Choice>
    <mc:Fallback>
      <p:transition spd="slow">
        <p:fade/>
      </p:transition>
    </mc:Fallback>
  </mc:AlternateContent>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04664"/>
            <a:ext cx="7620000" cy="5996136"/>
          </a:xfrm>
        </p:spPr>
        <p:txBody>
          <a:bodyPr>
            <a:normAutofit/>
          </a:bodyPr>
          <a:lstStyle/>
          <a:p>
            <a:pPr marL="114300" indent="0">
              <a:buNone/>
            </a:pPr>
            <a:endParaRPr lang="ar-SA" sz="2400" dirty="0" smtClean="0">
              <a:cs typeface="+mj-cs"/>
            </a:endParaRPr>
          </a:p>
          <a:p>
            <a:pPr marL="114300" indent="0">
              <a:buNone/>
            </a:pPr>
            <a:r>
              <a:rPr lang="ar-SA" sz="2400" dirty="0" smtClean="0">
                <a:solidFill>
                  <a:schemeClr val="accent2"/>
                </a:solidFill>
                <a:cs typeface="+mj-cs"/>
              </a:rPr>
              <a:t>5- الملاحظة المنظمة الداخلية:</a:t>
            </a:r>
          </a:p>
          <a:p>
            <a:pPr marL="114300" indent="0">
              <a:buNone/>
            </a:pPr>
            <a:r>
              <a:rPr lang="ar-SA" sz="2000" dirty="0" smtClean="0">
                <a:cs typeface="+mj-cs"/>
              </a:rPr>
              <a:t>ويقصد بهذا النوع من الملاحظة ، ملاحظة الشخص نفسه لنفسه ( الاستبطان)، فهو يلاحظ مشاعره وأحاسيسه ورغباته.. ثم يصفها بعبارات محددة. وهذه الملاحظة تعد مهمة لأنه لا يوجد أقدر من الشخص ذاته على معرفة نفسه. وهذه الملاحظة لا تصلح مع الأطفال الصغار والمعوقين عقلياً الذين لا يحسنون التعبير عن أنفسهم ومشاعرهم ، كما تعد غير موضوعية عندما تستخدم مع الكبار لتدخل الذاتية بشكل كبير.</a:t>
            </a:r>
          </a:p>
          <a:p>
            <a:pPr marL="114300" indent="0">
              <a:buNone/>
            </a:pPr>
            <a:endParaRPr lang="ar-SA" sz="2400" dirty="0">
              <a:cs typeface="+mj-cs"/>
            </a:endParaRPr>
          </a:p>
          <a:p>
            <a:pPr marL="114300" indent="0">
              <a:buNone/>
            </a:pPr>
            <a:r>
              <a:rPr lang="ar-SA" sz="2400" dirty="0" smtClean="0">
                <a:solidFill>
                  <a:schemeClr val="accent2"/>
                </a:solidFill>
                <a:cs typeface="+mj-cs"/>
              </a:rPr>
              <a:t>6- الملاحظة العابرة ( العرضية):</a:t>
            </a:r>
          </a:p>
          <a:p>
            <a:pPr marL="114300" indent="0">
              <a:buNone/>
            </a:pPr>
            <a:r>
              <a:rPr lang="ar-SA" sz="2000" dirty="0" smtClean="0">
                <a:cs typeface="+mj-cs"/>
              </a:rPr>
              <a:t>وهي ملاحظة تتم بالصدفة وتأتي عرضاً دون أن يكون لها أهداف مسبقة ولا يتم الإعداد لها مسبقاً وتكون نتائجها غير دقيقة ، ومثال ذلك ما يحدث من ملاحظة المعلم لسلوك الطالب في المدرسة وهو يلعب مع زملائه دون أن يعد مسبقاً لهذه الملاحظة. ولكن يمكن لهذه الملاحظة أن تعطي المرشد معلومات أولية عن المسترشد وتستثير عنده بعض التساؤلات من أجل أن يستعد لاحقاً للقيام بملاحظة السلوك المقصود بشكل أكثر تنظيماً.</a:t>
            </a:r>
            <a:endParaRPr lang="ar-SA" sz="2000" dirty="0">
              <a:cs typeface="+mj-cs"/>
            </a:endParaRPr>
          </a:p>
        </p:txBody>
      </p:sp>
    </p:spTree>
    <p:extLst>
      <p:ext uri="{BB962C8B-B14F-4D97-AF65-F5344CB8AC3E}">
        <p14:creationId xmlns:p14="http://schemas.microsoft.com/office/powerpoint/2010/main" xmlns="" val="1444733283"/>
      </p:ext>
    </p:extLst>
  </p:cSld>
  <p:clrMapOvr>
    <a:masterClrMapping/>
  </p:clrMapOvr>
  <mc:AlternateContent xmlns:mc="http://schemas.openxmlformats.org/markup-compatibility/2006">
    <mc:Choice xmlns:p14="http://schemas.microsoft.com/office/powerpoint/2010/main" xmlns="" Requires="p14">
      <p:transition spd="slow" p14:dur="1500">
        <p14:window/>
      </p:transition>
    </mc:Choice>
    <mc:Fallback>
      <p:transition spd="slow">
        <p:fade/>
      </p:transition>
    </mc:Fallback>
  </mc:AlternateContent>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76672"/>
            <a:ext cx="7620000" cy="5924128"/>
          </a:xfrm>
        </p:spPr>
        <p:txBody>
          <a:bodyPr>
            <a:normAutofit/>
          </a:bodyPr>
          <a:lstStyle/>
          <a:p>
            <a:pPr marL="114300" indent="0">
              <a:buNone/>
            </a:pPr>
            <a:endParaRPr lang="ar-SA" sz="2400" dirty="0" smtClean="0">
              <a:solidFill>
                <a:schemeClr val="accent2"/>
              </a:solidFill>
              <a:cs typeface="+mj-cs"/>
            </a:endParaRPr>
          </a:p>
          <a:p>
            <a:pPr marL="114300" indent="0">
              <a:buNone/>
            </a:pPr>
            <a:r>
              <a:rPr lang="ar-SA" sz="2400" dirty="0" smtClean="0">
                <a:solidFill>
                  <a:schemeClr val="accent2"/>
                </a:solidFill>
                <a:cs typeface="+mj-cs"/>
              </a:rPr>
              <a:t>7- الملاحظة الدورية:</a:t>
            </a:r>
          </a:p>
          <a:p>
            <a:pPr marL="114300" indent="0">
              <a:buNone/>
            </a:pPr>
            <a:r>
              <a:rPr lang="ar-SA" sz="2000" dirty="0" smtClean="0">
                <a:cs typeface="+mj-cs"/>
              </a:rPr>
              <a:t>يتم هذا النوع من الملاحظة في فترات زمنية محددة ، وتسجل حسب تسلسلها الزمني كل أسبوع أو كل شهر،.. ومثال ذلك ملاحظة المرشد أو المعلم لسلوك الغش عند التلميذ أثناء أدائه الامتحانات ، أو ملاحظة ما يلاحظ ومدى التحسن الذي يظهر عند هذا التلميذ.</a:t>
            </a:r>
          </a:p>
          <a:p>
            <a:pPr marL="114300" indent="0">
              <a:buNone/>
            </a:pPr>
            <a:endParaRPr lang="ar-SA" sz="2000" dirty="0">
              <a:cs typeface="+mj-cs"/>
            </a:endParaRPr>
          </a:p>
          <a:p>
            <a:pPr marL="114300" indent="0">
              <a:buNone/>
            </a:pPr>
            <a:r>
              <a:rPr lang="ar-SA" sz="2400" dirty="0" smtClean="0">
                <a:solidFill>
                  <a:schemeClr val="accent2"/>
                </a:solidFill>
                <a:cs typeface="+mj-cs"/>
              </a:rPr>
              <a:t>8- الملاحظة المقيدة:</a:t>
            </a:r>
          </a:p>
          <a:p>
            <a:pPr marL="114300" indent="0">
              <a:buNone/>
            </a:pPr>
            <a:r>
              <a:rPr lang="ar-SA" sz="2000" dirty="0" smtClean="0">
                <a:cs typeface="+mj-cs"/>
              </a:rPr>
              <a:t>تكون هذه الملاحظة مقيدة بموضوع محدد أو بجوانب معينة من السلوك ، بحيث تفتقر الملاحظة على ما يراد ملاحظته ، مثل ملاحظة المرشد للتلاميذ أثناء اللعب ، أو أثناء الرحلات ، أو ملاحظة سلوك المعلم وهو مع التلاميذ أثناء الحصة الدراسية.</a:t>
            </a:r>
            <a:endParaRPr lang="ar-SA" sz="2000" dirty="0">
              <a:cs typeface="+mj-cs"/>
            </a:endParaRPr>
          </a:p>
        </p:txBody>
      </p:sp>
    </p:spTree>
    <p:extLst>
      <p:ext uri="{BB962C8B-B14F-4D97-AF65-F5344CB8AC3E}">
        <p14:creationId xmlns:p14="http://schemas.microsoft.com/office/powerpoint/2010/main" xmlns="" val="3359753791"/>
      </p:ext>
    </p:extLst>
  </p:cSld>
  <p:clrMapOvr>
    <a:masterClrMapping/>
  </p:clrMapOvr>
  <mc:AlternateContent xmlns:mc="http://schemas.openxmlformats.org/markup-compatibility/2006">
    <mc:Choice xmlns:p14="http://schemas.microsoft.com/office/powerpoint/2010/main" xmlns="" Requires="p14">
      <p:transition spd="slow" p14:dur="1500">
        <p14:window/>
      </p:transition>
    </mc:Choice>
    <mc:Fallback>
      <p:transition spd="slow">
        <p:fade/>
      </p:transition>
    </mc:Fallback>
  </mc:AlternateContent>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خطوات إجراء الملاحظة العلمية:</a:t>
            </a:r>
            <a:endParaRPr lang="ar-SA" dirty="0"/>
          </a:p>
        </p:txBody>
      </p:sp>
      <p:sp>
        <p:nvSpPr>
          <p:cNvPr id="3" name="عنصر نائب للمحتوى 2"/>
          <p:cNvSpPr>
            <a:spLocks noGrp="1"/>
          </p:cNvSpPr>
          <p:nvPr>
            <p:ph idx="1"/>
          </p:nvPr>
        </p:nvSpPr>
        <p:spPr/>
        <p:txBody>
          <a:bodyPr>
            <a:normAutofit/>
          </a:bodyPr>
          <a:lstStyle/>
          <a:p>
            <a:pPr marL="114300" indent="0">
              <a:buNone/>
            </a:pPr>
            <a:r>
              <a:rPr lang="ar-SA" sz="2400" dirty="0" smtClean="0">
                <a:solidFill>
                  <a:schemeClr val="accent2"/>
                </a:solidFill>
                <a:cs typeface="+mj-cs"/>
              </a:rPr>
              <a:t>يتم تنفيذ الملاحظة العلمية المنظمة ضمن خطوات أهمها:</a:t>
            </a:r>
          </a:p>
          <a:p>
            <a:pPr marL="571500" indent="-457200">
              <a:buAutoNum type="arabic1Minus"/>
            </a:pPr>
            <a:r>
              <a:rPr lang="ar-SA" sz="2000" dirty="0" smtClean="0">
                <a:cs typeface="+mj-cs"/>
              </a:rPr>
              <a:t>الإعداد للملاحظة.</a:t>
            </a:r>
          </a:p>
          <a:p>
            <a:pPr marL="571500" indent="-457200">
              <a:buAutoNum type="arabic1Minus"/>
            </a:pPr>
            <a:r>
              <a:rPr lang="ar-SA" sz="2000" dirty="0" smtClean="0">
                <a:cs typeface="+mj-cs"/>
              </a:rPr>
              <a:t>تحديد زمن إجراء الملاحظة.</a:t>
            </a:r>
          </a:p>
          <a:p>
            <a:pPr marL="571500" indent="-457200">
              <a:buAutoNum type="arabic1Minus"/>
            </a:pPr>
            <a:r>
              <a:rPr lang="ar-SA" sz="2000" dirty="0" smtClean="0">
                <a:cs typeface="+mj-cs"/>
              </a:rPr>
              <a:t>تحديد مكان إجراء الملاحظة.</a:t>
            </a:r>
          </a:p>
          <a:p>
            <a:pPr marL="571500" indent="-457200">
              <a:buAutoNum type="arabic1Minus"/>
            </a:pPr>
            <a:r>
              <a:rPr lang="ar-SA" sz="2000" dirty="0" smtClean="0">
                <a:cs typeface="+mj-cs"/>
              </a:rPr>
              <a:t>إعداد دليل الملاحظة </a:t>
            </a:r>
          </a:p>
          <a:p>
            <a:pPr marL="571500" indent="-457200">
              <a:buAutoNum type="arabic1Minus"/>
            </a:pPr>
            <a:r>
              <a:rPr lang="ar-SA" sz="2000" dirty="0" smtClean="0">
                <a:cs typeface="+mj-cs"/>
              </a:rPr>
              <a:t>تحديد السلوك المراد ملاحظته.</a:t>
            </a:r>
          </a:p>
          <a:p>
            <a:pPr marL="571500" indent="-457200">
              <a:buAutoNum type="arabic1Minus"/>
            </a:pPr>
            <a:r>
              <a:rPr lang="ar-SA" sz="2000" dirty="0" smtClean="0">
                <a:cs typeface="+mj-cs"/>
              </a:rPr>
              <a:t>تنفيذ الملاحظة.</a:t>
            </a:r>
          </a:p>
          <a:p>
            <a:pPr marL="571500" indent="-457200">
              <a:buAutoNum type="arabic1Minus"/>
            </a:pPr>
            <a:r>
              <a:rPr lang="ar-SA" sz="2000" dirty="0" smtClean="0">
                <a:cs typeface="+mj-cs"/>
              </a:rPr>
              <a:t>تفسير السلوك الملاحظ.</a:t>
            </a:r>
            <a:endParaRPr lang="ar-SA" sz="2000" dirty="0">
              <a:cs typeface="+mj-cs"/>
            </a:endParaRPr>
          </a:p>
        </p:txBody>
      </p:sp>
    </p:spTree>
    <p:extLst>
      <p:ext uri="{BB962C8B-B14F-4D97-AF65-F5344CB8AC3E}">
        <p14:creationId xmlns:p14="http://schemas.microsoft.com/office/powerpoint/2010/main" xmlns="" val="2460642407"/>
      </p:ext>
    </p:extLst>
  </p:cSld>
  <p:clrMapOvr>
    <a:masterClrMapping/>
  </p:clrMapOvr>
  <mc:AlternateContent xmlns:mc="http://schemas.openxmlformats.org/markup-compatibility/2006">
    <mc:Choice xmlns:p14="http://schemas.microsoft.com/office/powerpoint/2010/main" xmlns="" Requires="p14">
      <p:transition spd="slow" p14:dur="1500">
        <p14:window/>
      </p:transition>
    </mc:Choice>
    <mc:Fallback>
      <p:transition spd="slow">
        <p:fade/>
      </p:transition>
    </mc:Fallback>
  </mc:AlternateContent>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مثال:</a:t>
            </a:r>
            <a:endParaRPr lang="ar-SA" dirty="0"/>
          </a:p>
        </p:txBody>
      </p:sp>
      <p:sp>
        <p:nvSpPr>
          <p:cNvPr id="3" name="عنصر نائب للمحتوى 2"/>
          <p:cNvSpPr>
            <a:spLocks noGrp="1"/>
          </p:cNvSpPr>
          <p:nvPr>
            <p:ph idx="1"/>
          </p:nvPr>
        </p:nvSpPr>
        <p:spPr/>
        <p:txBody>
          <a:bodyPr>
            <a:normAutofit/>
          </a:bodyPr>
          <a:lstStyle/>
          <a:p>
            <a:pPr marL="114300" indent="0">
              <a:buNone/>
            </a:pPr>
            <a:r>
              <a:rPr lang="ar-SA" sz="2400" dirty="0" smtClean="0">
                <a:solidFill>
                  <a:schemeClr val="accent2"/>
                </a:solidFill>
                <a:cs typeface="+mj-cs"/>
              </a:rPr>
              <a:t>جدول يوضح تسجيل استمرار السلوك الانطوائي عند أحد التلاميذ:</a:t>
            </a:r>
            <a:endParaRPr lang="ar-SA" sz="2400" dirty="0">
              <a:solidFill>
                <a:schemeClr val="accent2"/>
              </a:solidFill>
              <a:cs typeface="+mj-cs"/>
            </a:endParaRPr>
          </a:p>
        </p:txBody>
      </p:sp>
      <p:graphicFrame>
        <p:nvGraphicFramePr>
          <p:cNvPr id="4" name="جدول 3"/>
          <p:cNvGraphicFramePr>
            <a:graphicFrameLocks noGrp="1"/>
          </p:cNvGraphicFramePr>
          <p:nvPr>
            <p:extLst>
              <p:ext uri="{D42A27DB-BD31-4B8C-83A1-F6EECF244321}">
                <p14:modId xmlns:p14="http://schemas.microsoft.com/office/powerpoint/2010/main" xmlns="" val="1247049876"/>
              </p:ext>
            </p:extLst>
          </p:nvPr>
        </p:nvGraphicFramePr>
        <p:xfrm>
          <a:off x="6732240" y="2348880"/>
          <a:ext cx="1463824" cy="1440160"/>
        </p:xfrm>
        <a:graphic>
          <a:graphicData uri="http://schemas.openxmlformats.org/drawingml/2006/table">
            <a:tbl>
              <a:tblPr rtl="1" firstRow="1" bandRow="1">
                <a:tableStyleId>{5C22544A-7EE6-4342-B048-85BDC9FD1C3A}</a:tableStyleId>
              </a:tblPr>
              <a:tblGrid>
                <a:gridCol w="1463824"/>
              </a:tblGrid>
              <a:tr h="720080">
                <a:tc>
                  <a:txBody>
                    <a:bodyPr/>
                    <a:lstStyle/>
                    <a:p>
                      <a:pPr rtl="1"/>
                      <a:r>
                        <a:rPr lang="ar-SA" dirty="0" smtClean="0"/>
                        <a:t>السلوك الملاحظ </a:t>
                      </a:r>
                      <a:endParaRPr lang="ar-SA" dirty="0"/>
                    </a:p>
                  </a:txBody>
                  <a:tcPr/>
                </a:tc>
              </a:tr>
              <a:tr h="720080">
                <a:tc>
                  <a:txBody>
                    <a:bodyPr/>
                    <a:lstStyle/>
                    <a:p>
                      <a:pPr rtl="1"/>
                      <a:r>
                        <a:rPr lang="ar-SA" dirty="0" smtClean="0"/>
                        <a:t>الانطواء </a:t>
                      </a:r>
                      <a:endParaRPr lang="ar-SA" dirty="0"/>
                    </a:p>
                  </a:txBody>
                  <a:tcPr/>
                </a:tc>
              </a:tr>
            </a:tbl>
          </a:graphicData>
        </a:graphic>
      </p:graphicFrame>
      <p:graphicFrame>
        <p:nvGraphicFramePr>
          <p:cNvPr id="5" name="جدول 4"/>
          <p:cNvGraphicFramePr>
            <a:graphicFrameLocks noGrp="1"/>
          </p:cNvGraphicFramePr>
          <p:nvPr>
            <p:extLst>
              <p:ext uri="{D42A27DB-BD31-4B8C-83A1-F6EECF244321}">
                <p14:modId xmlns:p14="http://schemas.microsoft.com/office/powerpoint/2010/main" xmlns="" val="2068829275"/>
              </p:ext>
            </p:extLst>
          </p:nvPr>
        </p:nvGraphicFramePr>
        <p:xfrm>
          <a:off x="5004048" y="2348880"/>
          <a:ext cx="1895872" cy="1524876"/>
        </p:xfrm>
        <a:graphic>
          <a:graphicData uri="http://schemas.openxmlformats.org/drawingml/2006/table">
            <a:tbl>
              <a:tblPr rtl="1" firstRow="1" bandRow="1">
                <a:tableStyleId>{5C22544A-7EE6-4342-B048-85BDC9FD1C3A}</a:tableStyleId>
              </a:tblPr>
              <a:tblGrid>
                <a:gridCol w="1895872"/>
              </a:tblGrid>
              <a:tr h="720080">
                <a:tc>
                  <a:txBody>
                    <a:bodyPr/>
                    <a:lstStyle/>
                    <a:p>
                      <a:pPr rtl="1"/>
                      <a:r>
                        <a:rPr lang="ar-SA" dirty="0" smtClean="0"/>
                        <a:t>الموقف </a:t>
                      </a:r>
                      <a:endParaRPr lang="ar-SA" dirty="0"/>
                    </a:p>
                  </a:txBody>
                  <a:tcPr/>
                </a:tc>
              </a:tr>
              <a:tr h="402398">
                <a:tc>
                  <a:txBody>
                    <a:bodyPr/>
                    <a:lstStyle/>
                    <a:p>
                      <a:pPr rtl="1"/>
                      <a:r>
                        <a:rPr lang="ar-SA" dirty="0" smtClean="0"/>
                        <a:t>رحلة مدرسية </a:t>
                      </a:r>
                      <a:endParaRPr lang="ar-SA" dirty="0"/>
                    </a:p>
                  </a:txBody>
                  <a:tcPr/>
                </a:tc>
              </a:tr>
              <a:tr h="402398">
                <a:tc>
                  <a:txBody>
                    <a:bodyPr/>
                    <a:lstStyle/>
                    <a:p>
                      <a:pPr rtl="1"/>
                      <a:r>
                        <a:rPr lang="ar-SA" dirty="0" smtClean="0"/>
                        <a:t>مشاركة في نشاط فني </a:t>
                      </a:r>
                      <a:endParaRPr lang="ar-SA" dirty="0"/>
                    </a:p>
                  </a:txBody>
                  <a:tcPr/>
                </a:tc>
              </a:tr>
            </a:tbl>
          </a:graphicData>
        </a:graphic>
      </p:graphicFrame>
      <p:graphicFrame>
        <p:nvGraphicFramePr>
          <p:cNvPr id="6" name="جدول 5"/>
          <p:cNvGraphicFramePr>
            <a:graphicFrameLocks noGrp="1"/>
          </p:cNvGraphicFramePr>
          <p:nvPr>
            <p:extLst>
              <p:ext uri="{D42A27DB-BD31-4B8C-83A1-F6EECF244321}">
                <p14:modId xmlns:p14="http://schemas.microsoft.com/office/powerpoint/2010/main" xmlns="" val="3702802333"/>
              </p:ext>
            </p:extLst>
          </p:nvPr>
        </p:nvGraphicFramePr>
        <p:xfrm>
          <a:off x="323528" y="2348880"/>
          <a:ext cx="4727848" cy="370840"/>
        </p:xfrm>
        <a:graphic>
          <a:graphicData uri="http://schemas.openxmlformats.org/drawingml/2006/table">
            <a:tbl>
              <a:tblPr rtl="1" firstRow="1" bandRow="1">
                <a:tableStyleId>{5C22544A-7EE6-4342-B048-85BDC9FD1C3A}</a:tableStyleId>
              </a:tblPr>
              <a:tblGrid>
                <a:gridCol w="4727848"/>
              </a:tblGrid>
              <a:tr h="370840">
                <a:tc>
                  <a:txBody>
                    <a:bodyPr/>
                    <a:lstStyle/>
                    <a:p>
                      <a:pPr algn="ctr" rtl="1"/>
                      <a:r>
                        <a:rPr lang="ar-SA" dirty="0" smtClean="0"/>
                        <a:t>نسبة حدوث السلوك </a:t>
                      </a:r>
                      <a:endParaRPr lang="ar-SA" dirty="0"/>
                    </a:p>
                  </a:txBody>
                  <a:tcPr/>
                </a:tc>
              </a:tr>
            </a:tbl>
          </a:graphicData>
        </a:graphic>
      </p:graphicFrame>
      <p:graphicFrame>
        <p:nvGraphicFramePr>
          <p:cNvPr id="7" name="جدول 6"/>
          <p:cNvGraphicFramePr>
            <a:graphicFrameLocks noGrp="1"/>
          </p:cNvGraphicFramePr>
          <p:nvPr>
            <p:extLst>
              <p:ext uri="{D42A27DB-BD31-4B8C-83A1-F6EECF244321}">
                <p14:modId xmlns:p14="http://schemas.microsoft.com/office/powerpoint/2010/main" xmlns="" val="2301453126"/>
              </p:ext>
            </p:extLst>
          </p:nvPr>
        </p:nvGraphicFramePr>
        <p:xfrm>
          <a:off x="323528" y="2708920"/>
          <a:ext cx="4727848" cy="1112520"/>
        </p:xfrm>
        <a:graphic>
          <a:graphicData uri="http://schemas.openxmlformats.org/drawingml/2006/table">
            <a:tbl>
              <a:tblPr rtl="1" firstRow="1" bandRow="1">
                <a:tableStyleId>{5C22544A-7EE6-4342-B048-85BDC9FD1C3A}</a:tableStyleId>
              </a:tblPr>
              <a:tblGrid>
                <a:gridCol w="1181962"/>
                <a:gridCol w="1181962"/>
                <a:gridCol w="1181962"/>
                <a:gridCol w="1181962"/>
              </a:tblGrid>
              <a:tr h="370840">
                <a:tc>
                  <a:txBody>
                    <a:bodyPr/>
                    <a:lstStyle/>
                    <a:p>
                      <a:pPr rtl="1"/>
                      <a:r>
                        <a:rPr lang="ar-SA" dirty="0" smtClean="0"/>
                        <a:t>25%</a:t>
                      </a:r>
                      <a:endParaRPr lang="ar-SA" dirty="0"/>
                    </a:p>
                  </a:txBody>
                  <a:tcPr/>
                </a:tc>
                <a:tc>
                  <a:txBody>
                    <a:bodyPr/>
                    <a:lstStyle/>
                    <a:p>
                      <a:pPr rtl="1"/>
                      <a:r>
                        <a:rPr lang="ar-SA" dirty="0" smtClean="0"/>
                        <a:t>50%</a:t>
                      </a:r>
                      <a:endParaRPr lang="ar-SA" dirty="0"/>
                    </a:p>
                  </a:txBody>
                  <a:tcPr/>
                </a:tc>
                <a:tc>
                  <a:txBody>
                    <a:bodyPr/>
                    <a:lstStyle/>
                    <a:p>
                      <a:pPr rtl="1"/>
                      <a:r>
                        <a:rPr lang="ar-SA" dirty="0" smtClean="0"/>
                        <a:t>75%</a:t>
                      </a:r>
                      <a:endParaRPr lang="ar-SA" dirty="0"/>
                    </a:p>
                  </a:txBody>
                  <a:tcPr/>
                </a:tc>
                <a:tc>
                  <a:txBody>
                    <a:bodyPr/>
                    <a:lstStyle/>
                    <a:p>
                      <a:pPr rtl="1"/>
                      <a:r>
                        <a:rPr lang="ar-SA" dirty="0" smtClean="0"/>
                        <a:t>100%</a:t>
                      </a:r>
                      <a:endParaRPr lang="ar-SA" dirty="0"/>
                    </a:p>
                  </a:txBody>
                  <a:tcPr/>
                </a:tc>
              </a:tr>
              <a:tr h="370840">
                <a:tc>
                  <a:txBody>
                    <a:bodyPr/>
                    <a:lstStyle/>
                    <a:p>
                      <a:pPr rtl="1"/>
                      <a:endParaRPr lang="ar-SA" dirty="0"/>
                    </a:p>
                  </a:txBody>
                  <a:tcPr/>
                </a:tc>
                <a:tc>
                  <a:txBody>
                    <a:bodyPr/>
                    <a:lstStyle/>
                    <a:p>
                      <a:pPr rtl="1"/>
                      <a:r>
                        <a:rPr lang="ar-SA" dirty="0" smtClean="0"/>
                        <a:t>×</a:t>
                      </a:r>
                      <a:endParaRPr lang="ar-SA" dirty="0"/>
                    </a:p>
                  </a:txBody>
                  <a:tcPr/>
                </a:tc>
                <a:tc>
                  <a:txBody>
                    <a:bodyPr/>
                    <a:lstStyle/>
                    <a:p>
                      <a:pPr rtl="1"/>
                      <a:endParaRPr lang="ar-SA"/>
                    </a:p>
                  </a:txBody>
                  <a:tcPr/>
                </a:tc>
                <a:tc>
                  <a:txBody>
                    <a:bodyPr/>
                    <a:lstStyle/>
                    <a:p>
                      <a:pPr rtl="1"/>
                      <a:endParaRPr lang="ar-SA"/>
                    </a:p>
                  </a:txBody>
                  <a:tcPr/>
                </a:tc>
              </a:tr>
              <a:tr h="370840">
                <a:tc>
                  <a:txBody>
                    <a:bodyPr/>
                    <a:lstStyle/>
                    <a:p>
                      <a:pPr rtl="1"/>
                      <a:r>
                        <a:rPr lang="ar-SA" dirty="0" smtClean="0"/>
                        <a:t>×</a:t>
                      </a:r>
                      <a:endParaRPr lang="ar-SA" dirty="0"/>
                    </a:p>
                  </a:txBody>
                  <a:tcPr/>
                </a:tc>
                <a:tc>
                  <a:txBody>
                    <a:bodyPr/>
                    <a:lstStyle/>
                    <a:p>
                      <a:pPr rtl="1"/>
                      <a:endParaRPr lang="ar-SA"/>
                    </a:p>
                  </a:txBody>
                  <a:tcPr/>
                </a:tc>
                <a:tc>
                  <a:txBody>
                    <a:bodyPr/>
                    <a:lstStyle/>
                    <a:p>
                      <a:pPr rtl="1"/>
                      <a:endParaRPr lang="ar-SA"/>
                    </a:p>
                  </a:txBody>
                  <a:tcPr/>
                </a:tc>
                <a:tc>
                  <a:txBody>
                    <a:bodyPr/>
                    <a:lstStyle/>
                    <a:p>
                      <a:pPr rtl="1"/>
                      <a:endParaRPr lang="ar-SA" dirty="0"/>
                    </a:p>
                  </a:txBody>
                  <a:tcPr/>
                </a:tc>
              </a:tr>
            </a:tbl>
          </a:graphicData>
        </a:graphic>
      </p:graphicFrame>
    </p:spTree>
    <p:extLst>
      <p:ext uri="{BB962C8B-B14F-4D97-AF65-F5344CB8AC3E}">
        <p14:creationId xmlns:p14="http://schemas.microsoft.com/office/powerpoint/2010/main" xmlns="" val="3177025695"/>
      </p:ext>
    </p:extLst>
  </p:cSld>
  <p:clrMapOvr>
    <a:masterClrMapping/>
  </p:clrMapOvr>
  <mc:AlternateContent xmlns:mc="http://schemas.openxmlformats.org/markup-compatibility/2006">
    <mc:Choice xmlns:p14="http://schemas.microsoft.com/office/powerpoint/2010/main" xmlns="" Requires="p14">
      <p:transition spd="slow" p14:dur="1500">
        <p14:window/>
      </p:transition>
    </mc:Choice>
    <mc:Fallback>
      <p:transition spd="slow">
        <p:fade/>
      </p:transition>
    </mc:Fallback>
  </mc:AlternateContent>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مثال:</a:t>
            </a:r>
            <a:endParaRPr lang="ar-SA" dirty="0"/>
          </a:p>
        </p:txBody>
      </p:sp>
      <p:sp>
        <p:nvSpPr>
          <p:cNvPr id="3" name="عنصر نائب للمحتوى 2"/>
          <p:cNvSpPr>
            <a:spLocks noGrp="1"/>
          </p:cNvSpPr>
          <p:nvPr>
            <p:ph idx="1"/>
          </p:nvPr>
        </p:nvSpPr>
        <p:spPr/>
        <p:txBody>
          <a:bodyPr>
            <a:normAutofit/>
          </a:bodyPr>
          <a:lstStyle/>
          <a:p>
            <a:pPr marL="114300" indent="0">
              <a:buNone/>
            </a:pPr>
            <a:r>
              <a:rPr lang="ar-SA" sz="2400" dirty="0" smtClean="0">
                <a:solidFill>
                  <a:schemeClr val="accent2"/>
                </a:solidFill>
                <a:cs typeface="+mj-cs"/>
              </a:rPr>
              <a:t>جدول يوضح ظهور بعض ملامح السلوك عند أحد التلاميذ في نهاية تفاعله مع الآخرين:</a:t>
            </a:r>
            <a:endParaRPr lang="ar-SA" sz="2400" dirty="0">
              <a:solidFill>
                <a:schemeClr val="accent2"/>
              </a:solidFill>
              <a:cs typeface="+mj-cs"/>
            </a:endParaRPr>
          </a:p>
        </p:txBody>
      </p:sp>
      <p:graphicFrame>
        <p:nvGraphicFramePr>
          <p:cNvPr id="4" name="جدول 3"/>
          <p:cNvGraphicFramePr>
            <a:graphicFrameLocks noGrp="1"/>
          </p:cNvGraphicFramePr>
          <p:nvPr>
            <p:extLst>
              <p:ext uri="{D42A27DB-BD31-4B8C-83A1-F6EECF244321}">
                <p14:modId xmlns:p14="http://schemas.microsoft.com/office/powerpoint/2010/main" xmlns="" val="512102333"/>
              </p:ext>
            </p:extLst>
          </p:nvPr>
        </p:nvGraphicFramePr>
        <p:xfrm>
          <a:off x="4932040" y="2564905"/>
          <a:ext cx="3359696" cy="2964150"/>
        </p:xfrm>
        <a:graphic>
          <a:graphicData uri="http://schemas.openxmlformats.org/drawingml/2006/table">
            <a:tbl>
              <a:tblPr rtl="1" firstRow="1" bandRow="1">
                <a:tableStyleId>{5C22544A-7EE6-4342-B048-85BDC9FD1C3A}</a:tableStyleId>
              </a:tblPr>
              <a:tblGrid>
                <a:gridCol w="1378483"/>
                <a:gridCol w="1981213"/>
              </a:tblGrid>
              <a:tr h="1224135">
                <a:tc>
                  <a:txBody>
                    <a:bodyPr/>
                    <a:lstStyle/>
                    <a:p>
                      <a:pPr rtl="1"/>
                      <a:r>
                        <a:rPr lang="ar-SA" dirty="0" smtClean="0"/>
                        <a:t>السلوك الملاحظ </a:t>
                      </a:r>
                      <a:endParaRPr lang="ar-SA" dirty="0"/>
                    </a:p>
                  </a:txBody>
                  <a:tcPr/>
                </a:tc>
                <a:tc>
                  <a:txBody>
                    <a:bodyPr/>
                    <a:lstStyle/>
                    <a:p>
                      <a:pPr rtl="1"/>
                      <a:r>
                        <a:rPr lang="ar-SA" dirty="0" smtClean="0"/>
                        <a:t>الموقف</a:t>
                      </a:r>
                      <a:endParaRPr lang="ar-SA" dirty="0"/>
                    </a:p>
                  </a:txBody>
                  <a:tcPr/>
                </a:tc>
              </a:tr>
              <a:tr h="547293">
                <a:tc>
                  <a:txBody>
                    <a:bodyPr/>
                    <a:lstStyle/>
                    <a:p>
                      <a:pPr rtl="1"/>
                      <a:r>
                        <a:rPr lang="ar-SA" dirty="0" smtClean="0"/>
                        <a:t>تجهم الوجه</a:t>
                      </a:r>
                      <a:endParaRPr lang="ar-SA" dirty="0"/>
                    </a:p>
                  </a:txBody>
                  <a:tcPr/>
                </a:tc>
                <a:tc>
                  <a:txBody>
                    <a:bodyPr/>
                    <a:lstStyle/>
                    <a:p>
                      <a:pPr rtl="1"/>
                      <a:r>
                        <a:rPr lang="ar-SA" dirty="0" smtClean="0"/>
                        <a:t>عند مقابلة مجموعة من الطلاب </a:t>
                      </a:r>
                      <a:endParaRPr lang="ar-SA" dirty="0"/>
                    </a:p>
                  </a:txBody>
                  <a:tcPr/>
                </a:tc>
              </a:tr>
              <a:tr h="547293">
                <a:tc>
                  <a:txBody>
                    <a:bodyPr/>
                    <a:lstStyle/>
                    <a:p>
                      <a:pPr rtl="1"/>
                      <a:r>
                        <a:rPr lang="ar-SA" dirty="0" smtClean="0"/>
                        <a:t>الابتعاد</a:t>
                      </a:r>
                      <a:endParaRPr lang="ar-SA" dirty="0"/>
                    </a:p>
                  </a:txBody>
                  <a:tcPr/>
                </a:tc>
                <a:tc>
                  <a:txBody>
                    <a:bodyPr/>
                    <a:lstStyle/>
                    <a:p>
                      <a:pPr rtl="1"/>
                      <a:r>
                        <a:rPr lang="ar-SA" dirty="0" smtClean="0"/>
                        <a:t>عند الاستعداد</a:t>
                      </a:r>
                      <a:r>
                        <a:rPr lang="ar-SA" baseline="0" dirty="0" smtClean="0"/>
                        <a:t> للطابور المدرسي</a:t>
                      </a:r>
                      <a:endParaRPr lang="ar-SA" dirty="0"/>
                    </a:p>
                  </a:txBody>
                  <a:tcPr/>
                </a:tc>
              </a:tr>
              <a:tr h="459855">
                <a:tc>
                  <a:txBody>
                    <a:bodyPr/>
                    <a:lstStyle/>
                    <a:p>
                      <a:pPr rtl="1"/>
                      <a:r>
                        <a:rPr lang="ar-SA" dirty="0" smtClean="0"/>
                        <a:t>مص الأصابع </a:t>
                      </a:r>
                      <a:endParaRPr lang="ar-SA" dirty="0"/>
                    </a:p>
                  </a:txBody>
                  <a:tcPr/>
                </a:tc>
                <a:tc>
                  <a:txBody>
                    <a:bodyPr/>
                    <a:lstStyle/>
                    <a:p>
                      <a:pPr rtl="1"/>
                      <a:r>
                        <a:rPr lang="ar-SA" dirty="0" smtClean="0"/>
                        <a:t>عند الجلوس وحده </a:t>
                      </a:r>
                      <a:endParaRPr lang="ar-SA" dirty="0"/>
                    </a:p>
                  </a:txBody>
                  <a:tcPr/>
                </a:tc>
              </a:tr>
            </a:tbl>
          </a:graphicData>
        </a:graphic>
      </p:graphicFrame>
      <p:graphicFrame>
        <p:nvGraphicFramePr>
          <p:cNvPr id="5" name="جدول 4"/>
          <p:cNvGraphicFramePr>
            <a:graphicFrameLocks noGrp="1"/>
          </p:cNvGraphicFramePr>
          <p:nvPr>
            <p:extLst>
              <p:ext uri="{D42A27DB-BD31-4B8C-83A1-F6EECF244321}">
                <p14:modId xmlns:p14="http://schemas.microsoft.com/office/powerpoint/2010/main" xmlns="" val="2704549882"/>
              </p:ext>
            </p:extLst>
          </p:nvPr>
        </p:nvGraphicFramePr>
        <p:xfrm>
          <a:off x="251520" y="2564904"/>
          <a:ext cx="4704184" cy="370840"/>
        </p:xfrm>
        <a:graphic>
          <a:graphicData uri="http://schemas.openxmlformats.org/drawingml/2006/table">
            <a:tbl>
              <a:tblPr rtl="1" firstRow="1" bandRow="1">
                <a:tableStyleId>{5C22544A-7EE6-4342-B048-85BDC9FD1C3A}</a:tableStyleId>
              </a:tblPr>
              <a:tblGrid>
                <a:gridCol w="4704184"/>
              </a:tblGrid>
              <a:tr h="370840">
                <a:tc>
                  <a:txBody>
                    <a:bodyPr/>
                    <a:lstStyle/>
                    <a:p>
                      <a:pPr rtl="1"/>
                      <a:r>
                        <a:rPr lang="ar-SA" dirty="0" smtClean="0"/>
                        <a:t>وقت حدوث السلوك</a:t>
                      </a:r>
                      <a:endParaRPr lang="ar-SA" dirty="0"/>
                    </a:p>
                  </a:txBody>
                  <a:tcPr/>
                </a:tc>
              </a:tr>
            </a:tbl>
          </a:graphicData>
        </a:graphic>
      </p:graphicFrame>
      <p:graphicFrame>
        <p:nvGraphicFramePr>
          <p:cNvPr id="6" name="جدول 5"/>
          <p:cNvGraphicFramePr>
            <a:graphicFrameLocks noGrp="1"/>
          </p:cNvGraphicFramePr>
          <p:nvPr>
            <p:extLst>
              <p:ext uri="{D42A27DB-BD31-4B8C-83A1-F6EECF244321}">
                <p14:modId xmlns:p14="http://schemas.microsoft.com/office/powerpoint/2010/main" xmlns="" val="2808875006"/>
              </p:ext>
            </p:extLst>
          </p:nvPr>
        </p:nvGraphicFramePr>
        <p:xfrm>
          <a:off x="251520" y="2924945"/>
          <a:ext cx="4727848" cy="2605935"/>
        </p:xfrm>
        <a:graphic>
          <a:graphicData uri="http://schemas.openxmlformats.org/drawingml/2006/table">
            <a:tbl>
              <a:tblPr rtl="1" firstRow="1" bandRow="1">
                <a:tableStyleId>{5C22544A-7EE6-4342-B048-85BDC9FD1C3A}</a:tableStyleId>
              </a:tblPr>
              <a:tblGrid>
                <a:gridCol w="1181962"/>
                <a:gridCol w="1181962"/>
                <a:gridCol w="1181962"/>
                <a:gridCol w="1181962"/>
              </a:tblGrid>
              <a:tr h="900752">
                <a:tc>
                  <a:txBody>
                    <a:bodyPr/>
                    <a:lstStyle/>
                    <a:p>
                      <a:pPr rtl="1"/>
                      <a:r>
                        <a:rPr lang="ar-SA" dirty="0" smtClean="0"/>
                        <a:t>بعد مضي خمس ثواني</a:t>
                      </a:r>
                      <a:endParaRPr lang="ar-SA" dirty="0"/>
                    </a:p>
                  </a:txBody>
                  <a:tcPr/>
                </a:tc>
                <a:tc>
                  <a:txBody>
                    <a:bodyPr/>
                    <a:lstStyle/>
                    <a:p>
                      <a:pPr rtl="1"/>
                      <a:r>
                        <a:rPr lang="ar-SA" dirty="0" smtClean="0"/>
                        <a:t>بعد مضي عشر ثواني</a:t>
                      </a:r>
                      <a:endParaRPr lang="ar-SA" dirty="0"/>
                    </a:p>
                  </a:txBody>
                  <a:tcPr/>
                </a:tc>
                <a:tc>
                  <a:txBody>
                    <a:bodyPr/>
                    <a:lstStyle/>
                    <a:p>
                      <a:pPr rtl="1"/>
                      <a:r>
                        <a:rPr lang="ar-SA" dirty="0" smtClean="0"/>
                        <a:t>بعد مضي خمس عشر ثانية </a:t>
                      </a:r>
                      <a:endParaRPr lang="ar-SA" dirty="0"/>
                    </a:p>
                  </a:txBody>
                  <a:tcPr/>
                </a:tc>
                <a:tc>
                  <a:txBody>
                    <a:bodyPr/>
                    <a:lstStyle/>
                    <a:p>
                      <a:pPr rtl="1"/>
                      <a:r>
                        <a:rPr lang="ar-SA" dirty="0" smtClean="0"/>
                        <a:t>بعد مضي عشرين ثانية</a:t>
                      </a:r>
                      <a:endParaRPr lang="ar-SA" dirty="0"/>
                    </a:p>
                  </a:txBody>
                  <a:tcPr/>
                </a:tc>
              </a:tr>
              <a:tr h="588846">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r>
              <a:tr h="638399">
                <a:tc>
                  <a:txBody>
                    <a:bodyPr/>
                    <a:lstStyle/>
                    <a:p>
                      <a:pPr rtl="1"/>
                      <a:endParaRPr lang="ar-SA"/>
                    </a:p>
                  </a:txBody>
                  <a:tcPr/>
                </a:tc>
                <a:tc>
                  <a:txBody>
                    <a:bodyPr/>
                    <a:lstStyle/>
                    <a:p>
                      <a:pPr rtl="1"/>
                      <a:endParaRPr lang="ar-SA"/>
                    </a:p>
                  </a:txBody>
                  <a:tcPr/>
                </a:tc>
                <a:tc>
                  <a:txBody>
                    <a:bodyPr/>
                    <a:lstStyle/>
                    <a:p>
                      <a:pPr rtl="1"/>
                      <a:endParaRPr lang="ar-SA" dirty="0"/>
                    </a:p>
                  </a:txBody>
                  <a:tcPr/>
                </a:tc>
                <a:tc>
                  <a:txBody>
                    <a:bodyPr/>
                    <a:lstStyle/>
                    <a:p>
                      <a:pPr rtl="1"/>
                      <a:endParaRPr lang="ar-SA"/>
                    </a:p>
                  </a:txBody>
                  <a:tcPr/>
                </a:tc>
              </a:tr>
              <a:tr h="464290">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dirty="0"/>
                    </a:p>
                  </a:txBody>
                  <a:tcPr/>
                </a:tc>
              </a:tr>
            </a:tbl>
          </a:graphicData>
        </a:graphic>
      </p:graphicFrame>
    </p:spTree>
    <p:extLst>
      <p:ext uri="{BB962C8B-B14F-4D97-AF65-F5344CB8AC3E}">
        <p14:creationId xmlns:p14="http://schemas.microsoft.com/office/powerpoint/2010/main" xmlns="" val="3423618802"/>
      </p:ext>
    </p:extLst>
  </p:cSld>
  <p:clrMapOvr>
    <a:masterClrMapping/>
  </p:clrMapOvr>
  <mc:AlternateContent xmlns:mc="http://schemas.openxmlformats.org/markup-compatibility/2006">
    <mc:Choice xmlns:p14="http://schemas.microsoft.com/office/powerpoint/2010/main" xmlns="" Requires="p14">
      <p:transition spd="slow" p14:dur="1500">
        <p14:window/>
      </p:transition>
    </mc:Choice>
    <mc:Fallback>
      <p:transition spd="slow">
        <p:fade/>
      </p:transition>
    </mc:Fallback>
  </mc:AlternateContent>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مثال:</a:t>
            </a:r>
            <a:endParaRPr lang="ar-SA" dirty="0"/>
          </a:p>
        </p:txBody>
      </p:sp>
      <p:sp>
        <p:nvSpPr>
          <p:cNvPr id="3" name="عنصر نائب للمحتوى 2"/>
          <p:cNvSpPr>
            <a:spLocks noGrp="1"/>
          </p:cNvSpPr>
          <p:nvPr>
            <p:ph idx="1"/>
          </p:nvPr>
        </p:nvSpPr>
        <p:spPr/>
        <p:txBody>
          <a:bodyPr>
            <a:normAutofit/>
          </a:bodyPr>
          <a:lstStyle/>
          <a:p>
            <a:pPr marL="114300" indent="0">
              <a:buNone/>
            </a:pPr>
            <a:r>
              <a:rPr lang="ar-SA" sz="2400" dirty="0" smtClean="0">
                <a:solidFill>
                  <a:schemeClr val="accent2"/>
                </a:solidFill>
                <a:cs typeface="+mj-cs"/>
              </a:rPr>
              <a:t>جدول تحديد السلوك المطلوب ملاحظته وتكرار حدوثه والفترة الزمنية لملاحظته:</a:t>
            </a:r>
          </a:p>
          <a:p>
            <a:pPr marL="114300" indent="0">
              <a:buNone/>
            </a:pPr>
            <a:endParaRPr lang="ar-SA" sz="2400" dirty="0">
              <a:solidFill>
                <a:schemeClr val="accent2"/>
              </a:solidFill>
              <a:cs typeface="+mj-cs"/>
            </a:endParaRPr>
          </a:p>
        </p:txBody>
      </p:sp>
      <p:graphicFrame>
        <p:nvGraphicFramePr>
          <p:cNvPr id="4" name="جدول 3"/>
          <p:cNvGraphicFramePr>
            <a:graphicFrameLocks noGrp="1"/>
          </p:cNvGraphicFramePr>
          <p:nvPr>
            <p:extLst>
              <p:ext uri="{D42A27DB-BD31-4B8C-83A1-F6EECF244321}">
                <p14:modId xmlns:p14="http://schemas.microsoft.com/office/powerpoint/2010/main" xmlns="" val="2706100852"/>
              </p:ext>
            </p:extLst>
          </p:nvPr>
        </p:nvGraphicFramePr>
        <p:xfrm>
          <a:off x="755576" y="2564904"/>
          <a:ext cx="7272808" cy="3528390"/>
        </p:xfrm>
        <a:graphic>
          <a:graphicData uri="http://schemas.openxmlformats.org/drawingml/2006/table">
            <a:tbl>
              <a:tblPr rtl="1" firstRow="1" bandRow="1">
                <a:tableStyleId>{5C22544A-7EE6-4342-B048-85BDC9FD1C3A}</a:tableStyleId>
              </a:tblPr>
              <a:tblGrid>
                <a:gridCol w="1818202"/>
                <a:gridCol w="1818202"/>
                <a:gridCol w="1818202"/>
                <a:gridCol w="1818202"/>
              </a:tblGrid>
              <a:tr h="705678">
                <a:tc>
                  <a:txBody>
                    <a:bodyPr/>
                    <a:lstStyle/>
                    <a:p>
                      <a:pPr algn="ctr" rtl="1"/>
                      <a:r>
                        <a:rPr lang="ar-SA" dirty="0" smtClean="0"/>
                        <a:t>م</a:t>
                      </a:r>
                      <a:endParaRPr lang="ar-SA" dirty="0"/>
                    </a:p>
                  </a:txBody>
                  <a:tcPr/>
                </a:tc>
                <a:tc>
                  <a:txBody>
                    <a:bodyPr/>
                    <a:lstStyle/>
                    <a:p>
                      <a:pPr algn="ctr" rtl="1"/>
                      <a:r>
                        <a:rPr lang="ar-SA" dirty="0" smtClean="0"/>
                        <a:t>السلوك المطلوب </a:t>
                      </a:r>
                      <a:endParaRPr lang="ar-SA" dirty="0"/>
                    </a:p>
                  </a:txBody>
                  <a:tcPr/>
                </a:tc>
                <a:tc>
                  <a:txBody>
                    <a:bodyPr/>
                    <a:lstStyle/>
                    <a:p>
                      <a:pPr algn="ctr" rtl="1"/>
                      <a:r>
                        <a:rPr lang="ar-SA" dirty="0" smtClean="0"/>
                        <a:t>تكرار</a:t>
                      </a:r>
                      <a:r>
                        <a:rPr lang="ar-SA" baseline="0" dirty="0" smtClean="0"/>
                        <a:t> حدوث السلوك</a:t>
                      </a:r>
                      <a:endParaRPr lang="ar-SA" dirty="0"/>
                    </a:p>
                  </a:txBody>
                  <a:tcPr/>
                </a:tc>
                <a:tc>
                  <a:txBody>
                    <a:bodyPr/>
                    <a:lstStyle/>
                    <a:p>
                      <a:pPr algn="ctr" rtl="1"/>
                      <a:r>
                        <a:rPr lang="ar-SA" dirty="0" smtClean="0"/>
                        <a:t>الفترة الزمنية للملاحظة</a:t>
                      </a:r>
                      <a:endParaRPr lang="ar-SA" dirty="0"/>
                    </a:p>
                  </a:txBody>
                  <a:tcPr/>
                </a:tc>
              </a:tr>
              <a:tr h="705678">
                <a:tc>
                  <a:txBody>
                    <a:bodyPr/>
                    <a:lstStyle/>
                    <a:p>
                      <a:pPr algn="ctr" rtl="1"/>
                      <a:r>
                        <a:rPr lang="ar-SA" dirty="0" smtClean="0"/>
                        <a:t>1</a:t>
                      </a:r>
                      <a:endParaRPr lang="ar-SA" dirty="0"/>
                    </a:p>
                  </a:txBody>
                  <a:tcPr/>
                </a:tc>
                <a:tc>
                  <a:txBody>
                    <a:bodyPr/>
                    <a:lstStyle/>
                    <a:p>
                      <a:pPr algn="ctr" rtl="1"/>
                      <a:r>
                        <a:rPr lang="ar-SA" dirty="0" smtClean="0"/>
                        <a:t>عدوان </a:t>
                      </a:r>
                      <a:endParaRPr lang="ar-SA" dirty="0"/>
                    </a:p>
                  </a:txBody>
                  <a:tcPr/>
                </a:tc>
                <a:tc>
                  <a:txBody>
                    <a:bodyPr/>
                    <a:lstStyle/>
                    <a:p>
                      <a:pPr algn="ctr" rtl="1"/>
                      <a:r>
                        <a:rPr lang="ar-SA" dirty="0" smtClean="0"/>
                        <a:t>10</a:t>
                      </a:r>
                      <a:endParaRPr lang="ar-SA" dirty="0"/>
                    </a:p>
                  </a:txBody>
                  <a:tcPr/>
                </a:tc>
                <a:tc>
                  <a:txBody>
                    <a:bodyPr/>
                    <a:lstStyle/>
                    <a:p>
                      <a:pPr algn="ctr" rtl="1"/>
                      <a:r>
                        <a:rPr lang="ar-SA" dirty="0" smtClean="0"/>
                        <a:t>20 دقيقة </a:t>
                      </a:r>
                      <a:endParaRPr lang="ar-SA" dirty="0"/>
                    </a:p>
                  </a:txBody>
                  <a:tcPr/>
                </a:tc>
              </a:tr>
              <a:tr h="705678">
                <a:tc>
                  <a:txBody>
                    <a:bodyPr/>
                    <a:lstStyle/>
                    <a:p>
                      <a:pPr algn="ctr" rtl="1"/>
                      <a:r>
                        <a:rPr lang="ar-SA" dirty="0" smtClean="0"/>
                        <a:t>2</a:t>
                      </a:r>
                      <a:endParaRPr lang="ar-SA" dirty="0"/>
                    </a:p>
                  </a:txBody>
                  <a:tcPr/>
                </a:tc>
                <a:tc>
                  <a:txBody>
                    <a:bodyPr/>
                    <a:lstStyle/>
                    <a:p>
                      <a:pPr algn="ctr" rtl="1"/>
                      <a:r>
                        <a:rPr lang="ar-SA" dirty="0" smtClean="0"/>
                        <a:t>مص أصابع </a:t>
                      </a:r>
                      <a:endParaRPr lang="ar-SA" dirty="0"/>
                    </a:p>
                  </a:txBody>
                  <a:tcPr/>
                </a:tc>
                <a:tc>
                  <a:txBody>
                    <a:bodyPr/>
                    <a:lstStyle/>
                    <a:p>
                      <a:pPr algn="ctr" rtl="1"/>
                      <a:r>
                        <a:rPr lang="ar-SA" dirty="0" smtClean="0"/>
                        <a:t>6</a:t>
                      </a:r>
                      <a:endParaRPr lang="ar-SA" dirty="0"/>
                    </a:p>
                  </a:txBody>
                  <a:tcPr/>
                </a:tc>
                <a:tc>
                  <a:txBody>
                    <a:bodyPr/>
                    <a:lstStyle/>
                    <a:p>
                      <a:pPr algn="ctr" rtl="1"/>
                      <a:r>
                        <a:rPr lang="ar-SA" dirty="0" smtClean="0"/>
                        <a:t>25 دقيقة </a:t>
                      </a:r>
                      <a:endParaRPr lang="ar-SA" dirty="0"/>
                    </a:p>
                  </a:txBody>
                  <a:tcPr/>
                </a:tc>
              </a:tr>
              <a:tr h="705678">
                <a:tc>
                  <a:txBody>
                    <a:bodyPr/>
                    <a:lstStyle/>
                    <a:p>
                      <a:pPr algn="ctr" rtl="1"/>
                      <a:r>
                        <a:rPr lang="ar-SA" dirty="0" smtClean="0"/>
                        <a:t>3</a:t>
                      </a:r>
                      <a:endParaRPr lang="ar-SA" dirty="0"/>
                    </a:p>
                  </a:txBody>
                  <a:tcPr/>
                </a:tc>
                <a:tc>
                  <a:txBody>
                    <a:bodyPr/>
                    <a:lstStyle/>
                    <a:p>
                      <a:pPr algn="ctr" rtl="1"/>
                      <a:r>
                        <a:rPr lang="ar-SA" dirty="0" smtClean="0"/>
                        <a:t>بكاء</a:t>
                      </a:r>
                      <a:endParaRPr lang="ar-SA" dirty="0"/>
                    </a:p>
                  </a:txBody>
                  <a:tcPr/>
                </a:tc>
                <a:tc>
                  <a:txBody>
                    <a:bodyPr/>
                    <a:lstStyle/>
                    <a:p>
                      <a:pPr algn="ctr" rtl="1"/>
                      <a:r>
                        <a:rPr lang="ar-SA" dirty="0" smtClean="0"/>
                        <a:t>2</a:t>
                      </a:r>
                      <a:endParaRPr lang="ar-SA" dirty="0"/>
                    </a:p>
                  </a:txBody>
                  <a:tcPr/>
                </a:tc>
                <a:tc>
                  <a:txBody>
                    <a:bodyPr/>
                    <a:lstStyle/>
                    <a:p>
                      <a:pPr algn="ctr" rtl="1"/>
                      <a:r>
                        <a:rPr lang="ar-SA" dirty="0" smtClean="0"/>
                        <a:t>15 دقيقة</a:t>
                      </a:r>
                      <a:endParaRPr lang="ar-SA" dirty="0"/>
                    </a:p>
                  </a:txBody>
                  <a:tcPr/>
                </a:tc>
              </a:tr>
              <a:tr h="705678">
                <a:tc>
                  <a:txBody>
                    <a:bodyPr/>
                    <a:lstStyle/>
                    <a:p>
                      <a:pPr algn="ctr" rtl="1"/>
                      <a:r>
                        <a:rPr lang="ar-SA" dirty="0" smtClean="0"/>
                        <a:t>4</a:t>
                      </a:r>
                      <a:endParaRPr lang="ar-SA" dirty="0"/>
                    </a:p>
                  </a:txBody>
                  <a:tcPr/>
                </a:tc>
                <a:tc>
                  <a:txBody>
                    <a:bodyPr/>
                    <a:lstStyle/>
                    <a:p>
                      <a:pPr algn="ctr" rtl="1"/>
                      <a:r>
                        <a:rPr lang="ar-SA" dirty="0" smtClean="0"/>
                        <a:t>صمت </a:t>
                      </a:r>
                      <a:endParaRPr lang="ar-SA" dirty="0"/>
                    </a:p>
                  </a:txBody>
                  <a:tcPr/>
                </a:tc>
                <a:tc>
                  <a:txBody>
                    <a:bodyPr/>
                    <a:lstStyle/>
                    <a:p>
                      <a:pPr algn="ctr" rtl="1"/>
                      <a:r>
                        <a:rPr lang="ar-SA" dirty="0" smtClean="0"/>
                        <a:t>4</a:t>
                      </a:r>
                      <a:endParaRPr lang="ar-SA" dirty="0"/>
                    </a:p>
                  </a:txBody>
                  <a:tcPr/>
                </a:tc>
                <a:tc>
                  <a:txBody>
                    <a:bodyPr/>
                    <a:lstStyle/>
                    <a:p>
                      <a:pPr algn="ctr" rtl="1"/>
                      <a:r>
                        <a:rPr lang="ar-SA" dirty="0" smtClean="0"/>
                        <a:t>15 دقيقة </a:t>
                      </a:r>
                      <a:endParaRPr lang="ar-SA" dirty="0"/>
                    </a:p>
                  </a:txBody>
                  <a:tcPr/>
                </a:tc>
              </a:tr>
            </a:tbl>
          </a:graphicData>
        </a:graphic>
      </p:graphicFrame>
    </p:spTree>
    <p:extLst>
      <p:ext uri="{BB962C8B-B14F-4D97-AF65-F5344CB8AC3E}">
        <p14:creationId xmlns:p14="http://schemas.microsoft.com/office/powerpoint/2010/main" xmlns="" val="1354745593"/>
      </p:ext>
    </p:extLst>
  </p:cSld>
  <p:clrMapOvr>
    <a:masterClrMapping/>
  </p:clrMapOvr>
  <mc:AlternateContent xmlns:mc="http://schemas.openxmlformats.org/markup-compatibility/2006">
    <mc:Choice xmlns:p14="http://schemas.microsoft.com/office/powerpoint/2010/main" xmlns="" Requires="p14">
      <p:transition spd="slow" p14:dur="1500">
        <p14:window/>
      </p:transition>
    </mc:Choice>
    <mc:Fallback>
      <p:transition spd="slow">
        <p:fade/>
      </p:transition>
    </mc:Fallback>
  </mc:AlternateContent>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أهم وسائل جمع المعلومات عن المسترشد:</a:t>
            </a:r>
            <a:endParaRPr lang="ar-SA" dirty="0"/>
          </a:p>
        </p:txBody>
      </p:sp>
      <p:sp>
        <p:nvSpPr>
          <p:cNvPr id="3" name="عنصر نائب للمحتوى 2"/>
          <p:cNvSpPr>
            <a:spLocks noGrp="1"/>
          </p:cNvSpPr>
          <p:nvPr>
            <p:ph idx="1"/>
          </p:nvPr>
        </p:nvSpPr>
        <p:spPr/>
        <p:txBody>
          <a:bodyPr/>
          <a:lstStyle/>
          <a:p>
            <a:pPr marL="114300" indent="0">
              <a:buNone/>
            </a:pPr>
            <a:r>
              <a:rPr lang="ar-SA" dirty="0" smtClean="0">
                <a:solidFill>
                  <a:srgbClr val="0070C0"/>
                </a:solidFill>
              </a:rPr>
              <a:t>ثانياً – المقابلة الإرشادية </a:t>
            </a:r>
            <a:r>
              <a:rPr lang="en-US" dirty="0" smtClean="0">
                <a:solidFill>
                  <a:srgbClr val="0070C0"/>
                </a:solidFill>
              </a:rPr>
              <a:t>Interview </a:t>
            </a:r>
            <a:r>
              <a:rPr lang="ar-SA" dirty="0" smtClean="0">
                <a:solidFill>
                  <a:srgbClr val="0070C0"/>
                </a:solidFill>
              </a:rPr>
              <a:t>:</a:t>
            </a:r>
          </a:p>
          <a:p>
            <a:pPr>
              <a:buFontTx/>
              <a:buChar char="-"/>
            </a:pPr>
            <a:r>
              <a:rPr lang="ar-SA" dirty="0" smtClean="0">
                <a:solidFill>
                  <a:schemeClr val="accent2"/>
                </a:solidFill>
              </a:rPr>
              <a:t>مفهوم المقابلة الإرشادية:</a:t>
            </a:r>
          </a:p>
          <a:p>
            <a:pPr marL="114300" indent="0">
              <a:buNone/>
            </a:pPr>
            <a:r>
              <a:rPr lang="ar-SA" dirty="0" smtClean="0"/>
              <a:t>يمكن تعريف المقابلة الإرشادية بأنها علاقة مهنية اجتماعية دينامية تفاعلية بين المرشد والمسترشد في جو نفسي آمن يسوده الثقة المتبادلة بين الطرفين بهدف الحصول على معلومات عن المسترشد وذلك لشرح حالته وتفسيرها وتحليلها من أجل مساعدته على حل مشكلته.</a:t>
            </a:r>
          </a:p>
          <a:p>
            <a:pPr marL="114300" indent="0">
              <a:buNone/>
            </a:pPr>
            <a:endParaRPr lang="ar-SA" dirty="0"/>
          </a:p>
          <a:p>
            <a:pPr marL="114300" indent="0" algn="ctr">
              <a:buNone/>
            </a:pPr>
            <a:r>
              <a:rPr lang="ar-SA" dirty="0" smtClean="0">
                <a:solidFill>
                  <a:schemeClr val="accent2"/>
                </a:solidFill>
              </a:rPr>
              <a:t>فالمقابلة في التوجيه والإرشاد تختلف عن المقابلة العادية  </a:t>
            </a:r>
            <a:endParaRPr lang="ar-SA" dirty="0">
              <a:solidFill>
                <a:schemeClr val="accent2"/>
              </a:solidFill>
            </a:endParaRPr>
          </a:p>
        </p:txBody>
      </p:sp>
    </p:spTree>
    <p:extLst>
      <p:ext uri="{BB962C8B-B14F-4D97-AF65-F5344CB8AC3E}">
        <p14:creationId xmlns:p14="http://schemas.microsoft.com/office/powerpoint/2010/main" xmlns="" val="1414348023"/>
      </p:ext>
    </p:extLst>
  </p:cSld>
  <p:clrMapOvr>
    <a:masterClrMapping/>
  </p:clrMapOvr>
  <mc:AlternateContent xmlns:mc="http://schemas.openxmlformats.org/markup-compatibility/2006">
    <mc:Choice xmlns:p14="http://schemas.microsoft.com/office/powerpoint/2010/main" xmlns="" Requires="p14">
      <p:transition spd="slow" p14:dur="1500">
        <p14:window/>
      </p:transition>
    </mc:Choice>
    <mc:Fallback>
      <p:transition spd="slow">
        <p:fade/>
      </p:transition>
    </mc:Fallback>
  </mc:AlternateContent>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أنواع المقابلة:</a:t>
            </a:r>
            <a:endParaRPr lang="ar-SA" dirty="0"/>
          </a:p>
        </p:txBody>
      </p:sp>
      <p:sp>
        <p:nvSpPr>
          <p:cNvPr id="3" name="عنصر نائب للمحتوى 2"/>
          <p:cNvSpPr>
            <a:spLocks noGrp="1"/>
          </p:cNvSpPr>
          <p:nvPr>
            <p:ph idx="1"/>
          </p:nvPr>
        </p:nvSpPr>
        <p:spPr/>
        <p:txBody>
          <a:bodyPr>
            <a:normAutofit lnSpcReduction="10000"/>
          </a:bodyPr>
          <a:lstStyle/>
          <a:p>
            <a:pPr marL="114300" indent="0">
              <a:buNone/>
            </a:pPr>
            <a:r>
              <a:rPr lang="ar-SA" dirty="0" smtClean="0">
                <a:solidFill>
                  <a:schemeClr val="accent2"/>
                </a:solidFill>
              </a:rPr>
              <a:t>1-</a:t>
            </a:r>
            <a:r>
              <a:rPr lang="ar-SA" dirty="0" smtClean="0"/>
              <a:t> المقابلة المبدئية </a:t>
            </a:r>
            <a:r>
              <a:rPr lang="ar-SA" dirty="0" smtClean="0">
                <a:solidFill>
                  <a:schemeClr val="accent2"/>
                </a:solidFill>
              </a:rPr>
              <a:t>( التمهيدية).</a:t>
            </a:r>
          </a:p>
          <a:p>
            <a:pPr marL="114300" indent="0">
              <a:buNone/>
            </a:pPr>
            <a:r>
              <a:rPr lang="ar-SA" dirty="0" smtClean="0">
                <a:solidFill>
                  <a:schemeClr val="accent2"/>
                </a:solidFill>
              </a:rPr>
              <a:t>2-</a:t>
            </a:r>
            <a:r>
              <a:rPr lang="ar-SA" dirty="0" smtClean="0"/>
              <a:t> المقابلة الفردية.</a:t>
            </a:r>
          </a:p>
          <a:p>
            <a:pPr marL="114300" indent="0">
              <a:buNone/>
            </a:pPr>
            <a:r>
              <a:rPr lang="ar-SA" dirty="0" smtClean="0">
                <a:solidFill>
                  <a:schemeClr val="accent2"/>
                </a:solidFill>
              </a:rPr>
              <a:t>3-</a:t>
            </a:r>
            <a:r>
              <a:rPr lang="ar-SA" dirty="0" smtClean="0"/>
              <a:t> المقابلة الجماعية.</a:t>
            </a:r>
          </a:p>
          <a:p>
            <a:pPr marL="114300" indent="0">
              <a:buNone/>
            </a:pPr>
            <a:r>
              <a:rPr lang="ar-SA" dirty="0" smtClean="0">
                <a:solidFill>
                  <a:schemeClr val="accent2"/>
                </a:solidFill>
              </a:rPr>
              <a:t>4-</a:t>
            </a:r>
            <a:r>
              <a:rPr lang="ar-SA" dirty="0" smtClean="0"/>
              <a:t> المقابلة التشخيصية:</a:t>
            </a:r>
          </a:p>
          <a:p>
            <a:pPr marL="114300" indent="0">
              <a:buNone/>
            </a:pPr>
            <a:r>
              <a:rPr lang="ar-SA" sz="2000" dirty="0" smtClean="0"/>
              <a:t>وتستخدم عادة لأجراء الاختبارات للكشف عن العوامل الكامنة وراء سلوك المسترشد، وكذلك للتأكد من وجود الأعراض التي تظهر عند المسترشد أو بعضها، وذلك بهدف تشخيص دقيق للحالة من أجل وضع خطة للإرشاد. </a:t>
            </a:r>
          </a:p>
          <a:p>
            <a:pPr marL="114300" indent="0">
              <a:buNone/>
            </a:pPr>
            <a:r>
              <a:rPr lang="ar-SA" sz="2000" dirty="0" smtClean="0"/>
              <a:t>كما يستخدم المرشد في هذه المقابلة الأسئلة والأجوبة، ويطلع على نتائج الاختبارات التي استخدمها للوقوف بشكل دقيق على معالم سلوك المسترشد .</a:t>
            </a:r>
          </a:p>
          <a:p>
            <a:pPr marL="114300" indent="0">
              <a:buNone/>
            </a:pPr>
            <a:r>
              <a:rPr lang="ar-SA" dirty="0" smtClean="0">
                <a:solidFill>
                  <a:schemeClr val="accent2"/>
                </a:solidFill>
              </a:rPr>
              <a:t>5-</a:t>
            </a:r>
            <a:r>
              <a:rPr lang="ar-SA" dirty="0" smtClean="0"/>
              <a:t> المقابلة الشخصية : (وتسمى أيضاً مقابلة التوظيف)</a:t>
            </a:r>
          </a:p>
          <a:p>
            <a:pPr marL="114300" indent="0">
              <a:buNone/>
            </a:pPr>
            <a:r>
              <a:rPr lang="ar-SA" dirty="0" smtClean="0">
                <a:solidFill>
                  <a:schemeClr val="accent2"/>
                </a:solidFill>
              </a:rPr>
              <a:t>6-</a:t>
            </a:r>
            <a:r>
              <a:rPr lang="ar-SA" dirty="0" smtClean="0"/>
              <a:t> المقابلة الإرشادية:</a:t>
            </a:r>
          </a:p>
          <a:p>
            <a:pPr marL="114300" indent="0">
              <a:buNone/>
            </a:pPr>
            <a:r>
              <a:rPr lang="ar-SA" dirty="0" smtClean="0"/>
              <a:t>يستخدم المرشد المقابلة الإرشادية بعد أن يتوصل إلى تشخيص حالة المسترشد.</a:t>
            </a:r>
            <a:endParaRPr lang="ar-SA" dirty="0"/>
          </a:p>
        </p:txBody>
      </p:sp>
    </p:spTree>
    <p:extLst>
      <p:ext uri="{BB962C8B-B14F-4D97-AF65-F5344CB8AC3E}">
        <p14:creationId xmlns:p14="http://schemas.microsoft.com/office/powerpoint/2010/main" xmlns="" val="1491173977"/>
      </p:ext>
    </p:extLst>
  </p:cSld>
  <p:clrMapOvr>
    <a:masterClrMapping/>
  </p:clrMapOvr>
  <mc:AlternateContent xmlns:mc="http://schemas.openxmlformats.org/markup-compatibility/2006">
    <mc:Choice xmlns:p14="http://schemas.microsoft.com/office/powerpoint/2010/main" xmlns="" Requires="p14">
      <p:transition spd="slow" p14:dur="1500">
        <p14:window/>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غماء">
  <a:themeElements>
    <a:clrScheme name="أوستن">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ألوان متوسطة">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غماء">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281</TotalTime>
  <Words>13335</Words>
  <Application>Microsoft Office PowerPoint</Application>
  <PresentationFormat>عرض على الشاشة (3:4)‏</PresentationFormat>
  <Paragraphs>968</Paragraphs>
  <Slides>150</Slides>
  <Notes>0</Notes>
  <HiddenSlides>0</HiddenSlides>
  <MMClips>0</MMClips>
  <ScaleCrop>false</ScaleCrop>
  <HeadingPairs>
    <vt:vector size="4" baseType="variant">
      <vt:variant>
        <vt:lpstr>سمة</vt:lpstr>
      </vt:variant>
      <vt:variant>
        <vt:i4>1</vt:i4>
      </vt:variant>
      <vt:variant>
        <vt:lpstr>عناوين الشرائح</vt:lpstr>
      </vt:variant>
      <vt:variant>
        <vt:i4>150</vt:i4>
      </vt:variant>
    </vt:vector>
  </HeadingPairs>
  <TitlesOfParts>
    <vt:vector size="151" baseType="lpstr">
      <vt:lpstr>غماء</vt:lpstr>
      <vt:lpstr>الشريحة 1</vt:lpstr>
      <vt:lpstr>مفهوم التوجيه والإرشاد النفسي</vt:lpstr>
      <vt:lpstr>الشريحة 3</vt:lpstr>
      <vt:lpstr>أوجه التشابه والاختلاف بين التوجيه والإرشاد </vt:lpstr>
      <vt:lpstr>الشريحة 5</vt:lpstr>
      <vt:lpstr>الإرشاد والعلاج النفسي:</vt:lpstr>
      <vt:lpstr>أولاً- أوجه التشابه بين الإرشاد والعلاج النفسي:</vt:lpstr>
      <vt:lpstr>أولاً- أوجه التشابه بين الإرشاد والعلاج النفسي:</vt:lpstr>
      <vt:lpstr>ثانياً: أوجه الاختلاف بين الإرشاد والعلاج النفسي:</vt:lpstr>
      <vt:lpstr>ثانياً: أوجه الاختلاف بين الإرشاد والعلاج النفسي:</vt:lpstr>
      <vt:lpstr>أهداف التوجيه والإرشاد النفسي:</vt:lpstr>
      <vt:lpstr>الحاجة إلى التوجيه والإرشاد النفسي:</vt:lpstr>
      <vt:lpstr>التوجيه والإرشاد النفسي والعلوم المتصلة به</vt:lpstr>
      <vt:lpstr>تابع-التوجيه والإرشاد النفسي والعلوم المتصلة به</vt:lpstr>
      <vt:lpstr>تابع- التوجيه والإرشاد النفسي وعلم النفس</vt:lpstr>
      <vt:lpstr>تابع- التوجيه والإرشاد النفسي وعلم النفس</vt:lpstr>
      <vt:lpstr>تابع-التوجيه والإرشاد النفسي والعلوم المتصلة به</vt:lpstr>
      <vt:lpstr>تابع- لتوجيه والإرشاد وعلم الاجتماع والخدمة الاجتماعية</vt:lpstr>
      <vt:lpstr>تابع-التوجيه والإرشاد النفسي والعلوم المتصلة به</vt:lpstr>
      <vt:lpstr>تابع-التوجيه والإرشاد النفسي والعلوم المتصلة به</vt:lpstr>
      <vt:lpstr>تابع-التوجيه والإرشاد النفسي والعلوم المتصلة به</vt:lpstr>
      <vt:lpstr>تابع-التوجيه والإرشاد النفسي والعلوم المتصلة به</vt:lpstr>
      <vt:lpstr>تابع-التوجيه والإرشاد النفسي والعلوم المتصلة به</vt:lpstr>
      <vt:lpstr>تابع-التوجيه والإرشاد النفسي والصحة النفسية والعلاج النفسي</vt:lpstr>
      <vt:lpstr>تابع-التوجيه والإرشاد النفسي والصحة النفسية والعلاج النفسي عناصر الاختلاف بين الإرشاد النفسي والعلاج النفسي</vt:lpstr>
      <vt:lpstr>تابع-التوجيه والإرشاد النفسي والصحة النفسية والعلاج النفسي</vt:lpstr>
      <vt:lpstr>مناهج واستراتيجيات التوجيه والإرشاد النفسي</vt:lpstr>
      <vt:lpstr>تابع- مناهج واستراتيجيات التوجيه والإرشاد النفسي</vt:lpstr>
      <vt:lpstr>تابع- مناهج واستراتيجيات التوجيه والإرشاد النفسي</vt:lpstr>
      <vt:lpstr>أسس التوجيه والإرشاد النفسي   الفصل الثاني </vt:lpstr>
      <vt:lpstr>أولا: الأسس العامة: </vt:lpstr>
      <vt:lpstr>ثانياً: الأسس النفسية والتربوية </vt:lpstr>
      <vt:lpstr>تابع- الأسس النفسية والتربوية</vt:lpstr>
      <vt:lpstr>تابع – مطالب النمو</vt:lpstr>
      <vt:lpstr>تابع – مطالب النمو</vt:lpstr>
      <vt:lpstr>ثالثا</vt:lpstr>
      <vt:lpstr>رابعاً: الأسس الأخلاقية</vt:lpstr>
      <vt:lpstr>نظريات التوجيه والإرشاد النفسي </vt:lpstr>
      <vt:lpstr>ماهي النظرية؟</vt:lpstr>
      <vt:lpstr>أهم نظريات التوجيه والإرشاد النفسي </vt:lpstr>
      <vt:lpstr>النظرية السلوكية (:(Behavior theory</vt:lpstr>
      <vt:lpstr>النظرية السلوكية (:(Behavior theory</vt:lpstr>
      <vt:lpstr>النظرة السلوكية للطبيعة الإنسانية:</vt:lpstr>
      <vt:lpstr>تفسير الاضطرابات النفسية:</vt:lpstr>
      <vt:lpstr>نظريات الإرشاد أو العلاج العقلي- المعرفي :theories of cognitive counseling or therapy</vt:lpstr>
      <vt:lpstr>نظريات الإرشاد أو العلاج العقلي- المعرفي :theories of cognitive counseling or therapy</vt:lpstr>
      <vt:lpstr>نظريات الإرشاد أو العلاج العقلي- المعرفي :theories of cognitive counseling or therapy</vt:lpstr>
      <vt:lpstr>الإرشاد المعرفي للاضطرابات النفسية:</vt:lpstr>
      <vt:lpstr>الإرشاد المعرفي للاضطرابات النفسية:</vt:lpstr>
      <vt:lpstr>الإرشاد المعرفي للاضطرابات النفسية:</vt:lpstr>
      <vt:lpstr>من أبرز التصورات الخاطئة التي يكثر وجودها عند المسترشدين :</vt:lpstr>
      <vt:lpstr>من أبرز التصورات الخاطئة التي يكثر وجودها عند المسترشدين :</vt:lpstr>
      <vt:lpstr>في حين تكون التصورات الخاطئة لدى الشخص الذي يعد نفسه مهماً كالآتي:</vt:lpstr>
      <vt:lpstr>عمل المرشد النفسي:</vt:lpstr>
      <vt:lpstr>عمل المرشد النفسي:</vt:lpstr>
      <vt:lpstr>عمل المسترشد:</vt:lpstr>
      <vt:lpstr>ثالثاً: نظرية الإرشاد أو العلاج العقلاني- الانفعالي:</vt:lpstr>
      <vt:lpstr>أبرز المسلمات التي تقوم عليها نظرية ألبرت إليس ما يلي:</vt:lpstr>
      <vt:lpstr>السلوك المضطرب:</vt:lpstr>
      <vt:lpstr>نظرية الإرشاد السلوكي – المعرفي: cognitive- behavior modification theory</vt:lpstr>
      <vt:lpstr>عملية الإرشاد السلوكي – المعرفي:</vt:lpstr>
      <vt:lpstr>الشريحة 62</vt:lpstr>
      <vt:lpstr>نظرية الذات :self theory </vt:lpstr>
      <vt:lpstr>النظرة إلى الإنسان:</vt:lpstr>
      <vt:lpstr>مفهوم الذات :self concept</vt:lpstr>
      <vt:lpstr>أنواع الذات كما يراها كارل روجرز:</vt:lpstr>
      <vt:lpstr>أنواع الذات كما يراها كارل روجرز:</vt:lpstr>
      <vt:lpstr>مفهوم الذات هي نتاج مصادر عديدة اهمها :</vt:lpstr>
      <vt:lpstr>إذا توفر المرشد المتمكن فإنه يساعد المسترشد في:</vt:lpstr>
      <vt:lpstr>الشريحة 70</vt:lpstr>
      <vt:lpstr>نظرية التحليل النفسي خاصة بالانتظام و التعليم عن بعد فقط</vt:lpstr>
      <vt:lpstr>نظرية التحليل النفسي</vt:lpstr>
      <vt:lpstr>تابع- نظرية التحليل النفسي</vt:lpstr>
      <vt:lpstr>تابع- مفهوم الشخصية</vt:lpstr>
      <vt:lpstr>تابع- مفهوم الشخصية</vt:lpstr>
      <vt:lpstr>تابع- مفاهيم نظرية التحليل النفسي</vt:lpstr>
      <vt:lpstr>تابع- مفاهيم نظرية التحليل النفسي</vt:lpstr>
      <vt:lpstr>تابع- مفاهيم نظرية التحليل النفسي</vt:lpstr>
      <vt:lpstr>تابع- مفاهيم نظرية التحليل النفسي</vt:lpstr>
      <vt:lpstr>تابع- مفاهيم خاصة في نظرية التحليل النفسي</vt:lpstr>
      <vt:lpstr>تطبيقات نظرية التحليل النفسي في الارشاد النفسي</vt:lpstr>
      <vt:lpstr>تابع- تطبيقات نظرية التحليل النفسي في الارشاد النفسي</vt:lpstr>
      <vt:lpstr>حيل الدفاع</vt:lpstr>
      <vt:lpstr>تابع- تطبيقات نظرية التحليل النفسي في الارشاد النفسي</vt:lpstr>
      <vt:lpstr>نقد نظرية التحليل النفسي </vt:lpstr>
      <vt:lpstr>تابع- نقد نظرية التحليل النفسي </vt:lpstr>
      <vt:lpstr>أوجه الشبه والاختلاف بين نظريات التوجيه والإرشاد النفسي</vt:lpstr>
      <vt:lpstr>تابع-أوجه الشبه والاختلاف بين نظريات التوجيه والإرشاد النفسي</vt:lpstr>
      <vt:lpstr>الوسائل الفنية لجمع المعلومات عن المسترشد في التوجيه والإرشاد النفسي </vt:lpstr>
      <vt:lpstr>أهم وسائل جمع المعلومات عن المسترشد:</vt:lpstr>
      <vt:lpstr>الشريحة 91</vt:lpstr>
      <vt:lpstr>الشريحة 92</vt:lpstr>
      <vt:lpstr>الشريحة 93</vt:lpstr>
      <vt:lpstr>خطوات إجراء الملاحظة العلمية:</vt:lpstr>
      <vt:lpstr>مثال:</vt:lpstr>
      <vt:lpstr>مثال:</vt:lpstr>
      <vt:lpstr>مثال:</vt:lpstr>
      <vt:lpstr>أهم وسائل جمع المعلومات عن المسترشد:</vt:lpstr>
      <vt:lpstr>أنواع المقابلة:</vt:lpstr>
      <vt:lpstr>إجراءات المقابلة الإرشادية :</vt:lpstr>
      <vt:lpstr>أهم وسائل جمع المعلومات عن المسترشد:</vt:lpstr>
      <vt:lpstr>المعلومات التي تتضمنها استمارة دراسة الحالة:</vt:lpstr>
      <vt:lpstr>الشريحة 103</vt:lpstr>
      <vt:lpstr>الشريحة 104</vt:lpstr>
      <vt:lpstr>الشريحة 105</vt:lpstr>
      <vt:lpstr>الشريحة 106</vt:lpstr>
      <vt:lpstr>أهم وسائل جمع المعلومات عن المسترشد:</vt:lpstr>
      <vt:lpstr>الشريحة 108</vt:lpstr>
      <vt:lpstr>الشريحة 109</vt:lpstr>
      <vt:lpstr>بعض الاختبارات والمقاييس النفسية المستخدمة في التوجيه والإرشاد:</vt:lpstr>
      <vt:lpstr>طرائق التوجيه وإلإرشاد النفسي </vt:lpstr>
      <vt:lpstr>أولاً- الإرشاد الفردي Individual Counseling:</vt:lpstr>
      <vt:lpstr>الشريحة 113</vt:lpstr>
      <vt:lpstr>جدول يوضح الفروق بين الإرشاد المباشر والإرشاد غير المباشر:</vt:lpstr>
      <vt:lpstr>ثانياً: التوجيه والإرشاد الجماعي :Group Counseling and Guidance                                                     </vt:lpstr>
      <vt:lpstr>يمكن تحديد أهم أسس التوجيه والإرشاد الجماعي في الآتي:</vt:lpstr>
      <vt:lpstr>الشريحة 117</vt:lpstr>
      <vt:lpstr>سادساً- التوجيه والإرشاد متعدد الوسائل:Multi model Guidance &amp; Counseling                                  </vt:lpstr>
      <vt:lpstr>المنطلقات النظرية:</vt:lpstr>
      <vt:lpstr>الشريحة 120</vt:lpstr>
      <vt:lpstr>الشريحة 121</vt:lpstr>
      <vt:lpstr>الشريحة 122</vt:lpstr>
      <vt:lpstr>الشريحة 123</vt:lpstr>
      <vt:lpstr>أساليب الإرشاد:</vt:lpstr>
      <vt:lpstr>الشريحة 125</vt:lpstr>
      <vt:lpstr>الشريحة 126</vt:lpstr>
      <vt:lpstr>أهداف الإرشاد النفسي المتعدد الوسائل :</vt:lpstr>
      <vt:lpstr>مجالات التوجيه والإرشاد النفسي </vt:lpstr>
      <vt:lpstr>أولاً- التوجيه والإرشاد التربوي Educational Counseling &amp; Guidance:</vt:lpstr>
      <vt:lpstr>أهداف التوجيه والإرشاد التربوي:</vt:lpstr>
      <vt:lpstr>من أهم الخدمات التي يقدمها التوجيه والإرشاد التربوي ما يلي:</vt:lpstr>
      <vt:lpstr>من أهم الخدمات التي يقدمها التوجيه والإرشاد التربوي ما يلي:</vt:lpstr>
      <vt:lpstr>ثانياً: التوجيه والإرشاد المهني : Vocational counseling &amp; guidance </vt:lpstr>
      <vt:lpstr>أهداف التوجيه والإرشاد المهني :</vt:lpstr>
      <vt:lpstr>أهداف التوجيه والإرشاد المهني :</vt:lpstr>
      <vt:lpstr>ثالثاً- التوجيه والإرشاد الزواجي:marriage guidance &amp; counseling </vt:lpstr>
      <vt:lpstr> يهدف التوجيه والإرشاد الزواجي إلى تحقيق ما يلي : </vt:lpstr>
      <vt:lpstr>يهدف التوجيه والإرشاد الزواجي إلى تحقيق ما يلي :</vt:lpstr>
      <vt:lpstr>ثالثاً- مشكلات بعد انتهاء الزواج :</vt:lpstr>
      <vt:lpstr>رابعاً- التوجيه والإرشاد الأسري:family guidance &amp; counseling</vt:lpstr>
      <vt:lpstr>أهداف التوجيه والإرشاد الأسري :</vt:lpstr>
      <vt:lpstr>أهداف التوجيه والإرشاد الأسري :</vt:lpstr>
      <vt:lpstr>خامساً- توجيه وإرشاد الأطفال child counseling &amp; guidance</vt:lpstr>
      <vt:lpstr>الشريحة 144</vt:lpstr>
      <vt:lpstr>سادساً- توجيه وإرشاد الشباب والمراهقين:youth counseling &amp; guidance </vt:lpstr>
      <vt:lpstr> مشكلات الشباب والمراهقين : </vt:lpstr>
      <vt:lpstr>مشكلات الشباب والمراهقين :</vt:lpstr>
      <vt:lpstr>مشكلات الشباب والمراهقين :</vt:lpstr>
      <vt:lpstr>مشكلات الشباب والمراهقين :</vt:lpstr>
      <vt:lpstr>سابعاً- توجيه وإرشاد كبار السن old-age counseling &amp; guidance:</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TOSHIBA</dc:creator>
  <cp:lastModifiedBy>Dr.Nisreen</cp:lastModifiedBy>
  <cp:revision>33</cp:revision>
  <dcterms:created xsi:type="dcterms:W3CDTF">2014-09-15T14:41:59Z</dcterms:created>
  <dcterms:modified xsi:type="dcterms:W3CDTF">2014-10-04T11:26:19Z</dcterms:modified>
</cp:coreProperties>
</file>