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23" r:id="rId2"/>
    <p:sldId id="285" r:id="rId3"/>
    <p:sldId id="396" r:id="rId4"/>
    <p:sldId id="354" r:id="rId5"/>
    <p:sldId id="397" r:id="rId6"/>
    <p:sldId id="398" r:id="rId7"/>
    <p:sldId id="391" r:id="rId8"/>
    <p:sldId id="388" r:id="rId9"/>
    <p:sldId id="389" r:id="rId10"/>
    <p:sldId id="390" r:id="rId11"/>
    <p:sldId id="393" r:id="rId12"/>
    <p:sldId id="392" r:id="rId13"/>
    <p:sldId id="394" r:id="rId14"/>
    <p:sldId id="3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5" autoAdjust="0"/>
    <p:restoredTop sz="94444" autoAdjust="0"/>
  </p:normalViewPr>
  <p:slideViewPr>
    <p:cSldViewPr snapToGrid="0">
      <p:cViewPr varScale="1">
        <p:scale>
          <a:sx n="60" d="100"/>
          <a:sy n="60" d="100"/>
        </p:scale>
        <p:origin x="-91" y="-6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ac.ksu.edu.sa/melneweh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4500" y="3257602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Lucida Bright" panose="02040602050505020304" pitchFamily="18" charset="0"/>
              </a:rPr>
              <a:t>CHEM 101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Lucida Bright" panose="02040602050505020304" pitchFamily="18" charset="0"/>
              </a:rPr>
              <a:t>(3+1+0)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7012" y="4453898"/>
            <a:ext cx="506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Dr. Mohamed El-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Newehy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3925" y="5044823"/>
            <a:ext cx="457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http://fac.ksu.edu.sa/melnewehy</a:t>
            </a:r>
            <a:r>
              <a:rPr lang="en-US" sz="24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035" y="1830473"/>
            <a:ext cx="610109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General Chemistry</a:t>
            </a:r>
          </a:p>
        </p:txBody>
      </p:sp>
      <p:pic>
        <p:nvPicPr>
          <p:cNvPr id="8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3"/>
          <a:srcRect l="16842" t="20000" r="13684" b="28000"/>
          <a:stretch>
            <a:fillRect/>
          </a:stretch>
        </p:blipFill>
        <p:spPr bwMode="auto">
          <a:xfrm>
            <a:off x="7219950" y="47625"/>
            <a:ext cx="1885950" cy="74295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995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97308" y="142471"/>
            <a:ext cx="516679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solution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3200" y="895234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The 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concentration of a solution 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is </a:t>
            </a: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the amount of solute present in a given quantity of solvent or solution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.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947705" y="2845094"/>
            <a:ext cx="4617762" cy="922338"/>
            <a:chOff x="331" y="2037"/>
            <a:chExt cx="3341" cy="581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31" y="2188"/>
              <a:ext cx="163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 </a:t>
              </a: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r>
                <a:rPr kumimoji="0" lang="en-US" alt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molarity</a:t>
              </a: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1961" y="2037"/>
              <a:ext cx="1711" cy="581"/>
              <a:chOff x="2009" y="2037"/>
              <a:chExt cx="1711" cy="581"/>
            </a:xfrm>
          </p:grpSpPr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2081" y="2037"/>
                <a:ext cx="163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moles of solute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2038" y="2327"/>
                <a:ext cx="168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liters of solution</a:t>
                </a: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V="1">
                <a:off x="2009" y="2322"/>
                <a:ext cx="1663" cy="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99208" y="1926396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Molarity (M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number of moles of solute per liter of solution.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18716" y="5083293"/>
            <a:ext cx="5741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LTStd-Roman"/>
              </a:rPr>
              <a:t>where </a:t>
            </a:r>
            <a:r>
              <a:rPr lang="en-US" sz="2000" b="1" i="1" dirty="0">
                <a:solidFill>
                  <a:srgbClr val="FF0000"/>
                </a:solidFill>
                <a:latin typeface="TimesLTStd-Italic"/>
              </a:rPr>
              <a:t>n</a:t>
            </a:r>
            <a:r>
              <a:rPr lang="en-US" sz="2000" i="1" dirty="0">
                <a:latin typeface="TimesLTStd-Italic"/>
              </a:rPr>
              <a:t> </a:t>
            </a:r>
            <a:r>
              <a:rPr lang="en-US" sz="2000" dirty="0">
                <a:latin typeface="TimesLTStd-Roman"/>
              </a:rPr>
              <a:t>denotes the number of moles of </a:t>
            </a:r>
            <a:r>
              <a:rPr lang="en-US" sz="2000" dirty="0" smtClean="0">
                <a:latin typeface="TimesLTStd-Roman"/>
              </a:rPr>
              <a:t>solute. </a:t>
            </a:r>
          </a:p>
          <a:p>
            <a:pPr marL="685800"/>
            <a:r>
              <a:rPr lang="en-US" sz="2000" b="1" i="1" dirty="0" smtClean="0">
                <a:solidFill>
                  <a:srgbClr val="FF0000"/>
                </a:solidFill>
                <a:latin typeface="TimesLTStd-Italic"/>
              </a:rPr>
              <a:t>V</a:t>
            </a:r>
            <a:r>
              <a:rPr lang="en-US" sz="2000" i="1" dirty="0" smtClean="0">
                <a:latin typeface="TimesLTStd-Italic"/>
              </a:rPr>
              <a:t> </a:t>
            </a:r>
            <a:r>
              <a:rPr lang="en-US" sz="2000" dirty="0">
                <a:latin typeface="TimesLTStd-Roman"/>
              </a:rPr>
              <a:t>is the volume of the </a:t>
            </a:r>
            <a:r>
              <a:rPr lang="en-US" sz="2000" dirty="0" smtClean="0">
                <a:latin typeface="TimesLTStd-Roman"/>
              </a:rPr>
              <a:t>solution in </a:t>
            </a:r>
            <a:r>
              <a:rPr lang="en-US" sz="2000" dirty="0">
                <a:latin typeface="TimesLTStd-Roman"/>
              </a:rPr>
              <a:t>liters.</a:t>
            </a:r>
            <a:endParaRPr lang="en-US" sz="2000" dirty="0"/>
          </a:p>
        </p:txBody>
      </p:sp>
      <p:grpSp>
        <p:nvGrpSpPr>
          <p:cNvPr id="48" name="Group 9"/>
          <p:cNvGrpSpPr>
            <a:grpSpLocks/>
          </p:cNvGrpSpPr>
          <p:nvPr/>
        </p:nvGrpSpPr>
        <p:grpSpPr bwMode="auto">
          <a:xfrm>
            <a:off x="3856781" y="3907837"/>
            <a:ext cx="1232878" cy="842963"/>
            <a:chOff x="2162" y="2037"/>
            <a:chExt cx="892" cy="531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2162" y="2158"/>
              <a:ext cx="5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M </a:t>
              </a:r>
              <a:r>
                <a:rPr kumimoji="0" lang="en-US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50" name="Group 8"/>
            <p:cNvGrpSpPr>
              <a:grpSpLocks/>
            </p:cNvGrpSpPr>
            <p:nvPr/>
          </p:nvGrpSpPr>
          <p:grpSpPr bwMode="auto">
            <a:xfrm>
              <a:off x="2667" y="2037"/>
              <a:ext cx="387" cy="531"/>
              <a:chOff x="2715" y="2037"/>
              <a:chExt cx="387" cy="531"/>
            </a:xfrm>
          </p:grpSpPr>
          <p:sp>
            <p:nvSpPr>
              <p:cNvPr id="51" name="Text Box 5"/>
              <p:cNvSpPr txBox="1">
                <a:spLocks noChangeArrowheads="1"/>
              </p:cNvSpPr>
              <p:nvPr/>
            </p:nvSpPr>
            <p:spPr bwMode="auto">
              <a:xfrm>
                <a:off x="2769" y="2037"/>
                <a:ext cx="25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  <a:endPara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2" name="Text Box 6"/>
              <p:cNvSpPr txBox="1">
                <a:spLocks noChangeArrowheads="1"/>
              </p:cNvSpPr>
              <p:nvPr/>
            </p:nvSpPr>
            <p:spPr bwMode="auto">
              <a:xfrm>
                <a:off x="2757" y="2277"/>
                <a:ext cx="24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  <a:endPara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2715" y="2301"/>
                <a:ext cx="387" cy="13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1120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81297" y="1119628"/>
            <a:ext cx="7889966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What mass of KI is required to make 500. mL of a 2.80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KI solution?</a:t>
            </a:r>
          </a:p>
        </p:txBody>
      </p: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737325" y="2529838"/>
            <a:ext cx="7543800" cy="457200"/>
            <a:chOff x="96" y="2976"/>
            <a:chExt cx="4752" cy="288"/>
          </a:xfrm>
        </p:grpSpPr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96" y="2976"/>
              <a:ext cx="18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volume of KI solution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449" y="2976"/>
              <a:ext cx="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KI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964" y="2976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grams KI</a:t>
              </a: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2016" y="31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3444" y="31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709125" y="2301238"/>
            <a:ext cx="70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M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KI</a:t>
            </a: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937975" y="2301238"/>
            <a:ext cx="801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 pitchFamily="66" charset="0"/>
              </a:rPr>
              <a:t>M 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KI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Calligraphy" pitchFamily="66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270725" y="3555363"/>
            <a:ext cx="110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500. mL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6642825" y="3555363"/>
            <a:ext cx="134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232 g KI</a:t>
            </a:r>
          </a:p>
        </p:txBody>
      </p:sp>
      <p:grpSp>
        <p:nvGrpSpPr>
          <p:cNvPr id="23" name="Group 46"/>
          <p:cNvGrpSpPr>
            <a:grpSpLocks/>
          </p:cNvGrpSpPr>
          <p:nvPr/>
        </p:nvGrpSpPr>
        <p:grpSpPr bwMode="auto">
          <a:xfrm>
            <a:off x="5271225" y="3352163"/>
            <a:ext cx="1346200" cy="804863"/>
            <a:chOff x="3232" y="3494"/>
            <a:chExt cx="848" cy="507"/>
          </a:xfrm>
        </p:grpSpPr>
        <p:grpSp>
          <p:nvGrpSpPr>
            <p:cNvPr id="24" name="Group 38"/>
            <p:cNvGrpSpPr>
              <a:grpSpLocks/>
            </p:cNvGrpSpPr>
            <p:nvPr/>
          </p:nvGrpSpPr>
          <p:grpSpPr bwMode="auto">
            <a:xfrm>
              <a:off x="3369" y="3494"/>
              <a:ext cx="711" cy="507"/>
              <a:chOff x="2817" y="3494"/>
              <a:chExt cx="711" cy="507"/>
            </a:xfrm>
          </p:grpSpPr>
          <p:sp>
            <p:nvSpPr>
              <p:cNvPr id="26" name="Text Box 32"/>
              <p:cNvSpPr txBox="1">
                <a:spLocks noChangeArrowheads="1"/>
              </p:cNvSpPr>
              <p:nvPr/>
            </p:nvSpPr>
            <p:spPr bwMode="auto">
              <a:xfrm>
                <a:off x="2817" y="3494"/>
                <a:ext cx="7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166 g KI</a:t>
                </a:r>
              </a:p>
            </p:txBody>
          </p:sp>
          <p:sp>
            <p:nvSpPr>
              <p:cNvPr id="27" name="Text Box 33"/>
              <p:cNvSpPr txBox="1">
                <a:spLocks noChangeArrowheads="1"/>
              </p:cNvSpPr>
              <p:nvPr/>
            </p:nvSpPr>
            <p:spPr bwMode="auto">
              <a:xfrm>
                <a:off x="2821" y="3751"/>
                <a:ext cx="70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KI</a:t>
                </a:r>
              </a:p>
            </p:txBody>
          </p:sp>
          <p:sp>
            <p:nvSpPr>
              <p:cNvPr id="28" name="Line 37"/>
              <p:cNvSpPr>
                <a:spLocks noChangeShapeType="1"/>
              </p:cNvSpPr>
              <p:nvPr/>
            </p:nvSpPr>
            <p:spPr bwMode="auto">
              <a:xfrm>
                <a:off x="2860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3232" y="362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29" name="Group 54"/>
          <p:cNvGrpSpPr>
            <a:grpSpLocks/>
          </p:cNvGrpSpPr>
          <p:nvPr/>
        </p:nvGrpSpPr>
        <p:grpSpPr bwMode="auto">
          <a:xfrm>
            <a:off x="3709125" y="3352163"/>
            <a:ext cx="1697038" cy="804863"/>
            <a:chOff x="2304" y="3494"/>
            <a:chExt cx="1069" cy="507"/>
          </a:xfrm>
        </p:grpSpPr>
        <p:grpSp>
          <p:nvGrpSpPr>
            <p:cNvPr id="30" name="Group 39"/>
            <p:cNvGrpSpPr>
              <a:grpSpLocks/>
            </p:cNvGrpSpPr>
            <p:nvPr/>
          </p:nvGrpSpPr>
          <p:grpSpPr bwMode="auto">
            <a:xfrm>
              <a:off x="2449" y="3494"/>
              <a:ext cx="924" cy="507"/>
              <a:chOff x="2001" y="3494"/>
              <a:chExt cx="924" cy="507"/>
            </a:xfrm>
          </p:grpSpPr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2001" y="3494"/>
                <a:ext cx="9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2.80 mol KI</a:t>
                </a: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2124" y="3751"/>
                <a:ext cx="6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L soln</a:t>
                </a:r>
              </a:p>
            </p:txBody>
          </p:sp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>
                <a:off x="2150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2304" y="361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35" name="Group 44"/>
          <p:cNvGrpSpPr>
            <a:grpSpLocks/>
          </p:cNvGrpSpPr>
          <p:nvPr/>
        </p:nvGrpSpPr>
        <p:grpSpPr bwMode="auto">
          <a:xfrm>
            <a:off x="2258150" y="3352163"/>
            <a:ext cx="1362075" cy="804863"/>
            <a:chOff x="936" y="3494"/>
            <a:chExt cx="858" cy="507"/>
          </a:xfrm>
        </p:grpSpPr>
        <p:grpSp>
          <p:nvGrpSpPr>
            <p:cNvPr id="36" name="Group 40"/>
            <p:cNvGrpSpPr>
              <a:grpSpLocks/>
            </p:cNvGrpSpPr>
            <p:nvPr/>
          </p:nvGrpSpPr>
          <p:grpSpPr bwMode="auto">
            <a:xfrm>
              <a:off x="1056" y="3494"/>
              <a:ext cx="738" cy="507"/>
              <a:chOff x="1056" y="3494"/>
              <a:chExt cx="738" cy="507"/>
            </a:xfrm>
          </p:grpSpPr>
          <p:sp>
            <p:nvSpPr>
              <p:cNvPr id="38" name="Text Box 28"/>
              <p:cNvSpPr txBox="1">
                <a:spLocks noChangeArrowheads="1"/>
              </p:cNvSpPr>
              <p:nvPr/>
            </p:nvSpPr>
            <p:spPr bwMode="auto">
              <a:xfrm>
                <a:off x="1256" y="3494"/>
                <a:ext cx="3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L</a:t>
                </a:r>
              </a:p>
            </p:txBody>
          </p:sp>
          <p:sp>
            <p:nvSpPr>
              <p:cNvPr id="39" name="Text Box 29"/>
              <p:cNvSpPr txBox="1">
                <a:spLocks noChangeArrowheads="1"/>
              </p:cNvSpPr>
              <p:nvPr/>
            </p:nvSpPr>
            <p:spPr bwMode="auto">
              <a:xfrm>
                <a:off x="1056" y="3751"/>
                <a:ext cx="7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1000 mL</a:t>
                </a:r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>
                <a:off x="1113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936" y="362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sp>
        <p:nvSpPr>
          <p:cNvPr id="41" name="Line 47"/>
          <p:cNvSpPr>
            <a:spLocks noChangeShapeType="1"/>
          </p:cNvSpPr>
          <p:nvPr/>
        </p:nvSpPr>
        <p:spPr bwMode="auto">
          <a:xfrm flipV="1">
            <a:off x="1800950" y="35966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 flipV="1">
            <a:off x="3096350" y="38252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Line 49"/>
          <p:cNvSpPr>
            <a:spLocks noChangeShapeType="1"/>
          </p:cNvSpPr>
          <p:nvPr/>
        </p:nvSpPr>
        <p:spPr bwMode="auto">
          <a:xfrm flipV="1">
            <a:off x="2943950" y="33680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 flipV="1">
            <a:off x="4445725" y="37871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auto">
          <a:xfrm flipV="1">
            <a:off x="4623525" y="33680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Line 52"/>
          <p:cNvSpPr>
            <a:spLocks noChangeShapeType="1"/>
          </p:cNvSpPr>
          <p:nvPr/>
        </p:nvSpPr>
        <p:spPr bwMode="auto">
          <a:xfrm flipV="1">
            <a:off x="5906225" y="37617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97308" y="142471"/>
            <a:ext cx="516679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solution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16388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  <p:bldP spid="21" grpId="0" autoUpdateAnimBg="0"/>
      <p:bldP spid="22" grpId="0" autoUpdateAnimBg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418" y="1408780"/>
            <a:ext cx="2223254" cy="40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748" y="1912650"/>
            <a:ext cx="1822644" cy="350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801" y="1854381"/>
            <a:ext cx="1275229" cy="355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50860" y="769751"/>
            <a:ext cx="6845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70C0"/>
                </a:solidFill>
              </a:rPr>
              <a:t>Preparing a Solution of Known Concentration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6257" y="5453741"/>
            <a:ext cx="3063240" cy="10772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solid has dissolved, more water is added slowly to bring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level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solution exactly to the volume mark.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504" y="5453741"/>
            <a:ext cx="3135086" cy="8309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solute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accurately weighed and transferred to a volumetric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flask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24497" y="5453741"/>
            <a:ext cx="2651760" cy="8309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is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to the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is carefully swirled to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 the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7308" y="142471"/>
            <a:ext cx="516679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solution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30235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37111" y="768996"/>
            <a:ext cx="6783483" cy="6017157"/>
            <a:chOff x="2223356" y="834311"/>
            <a:chExt cx="4279275" cy="41080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3356" y="834311"/>
              <a:ext cx="4279275" cy="317769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3356" y="4012009"/>
              <a:ext cx="4279275" cy="930353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997308" y="142471"/>
            <a:ext cx="516679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solution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15352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72" y="770268"/>
            <a:ext cx="6654368" cy="6052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97308" y="142471"/>
            <a:ext cx="516679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solution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092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8388" y="1980201"/>
            <a:ext cx="717132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 smtClean="0">
                <a:latin typeface="Bodoni MT" panose="02070603080606020203" pitchFamily="18" charset="0"/>
              </a:rPr>
              <a:t>Chapter</a:t>
            </a:r>
            <a:r>
              <a:rPr lang="en-US" altLang="en-US" sz="4800" dirty="0" smtClean="0">
                <a:latin typeface="Bodoni MT" panose="02070603080606020203" pitchFamily="18" charset="0"/>
              </a:rPr>
              <a:t> 4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Reactions in Aqueous Solutions</a:t>
            </a:r>
            <a:endParaRPr lang="en-US" altLang="en-US" sz="48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228600" y="228600"/>
            <a:ext cx="861060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A </a:t>
            </a:r>
            <a:r>
              <a:rPr lang="en-US" altLang="en-US" b="1" i="1" dirty="0">
                <a:solidFill>
                  <a:srgbClr val="FF0000"/>
                </a:solidFill>
              </a:rPr>
              <a:t>solution</a:t>
            </a:r>
            <a:r>
              <a:rPr lang="en-US" altLang="en-US" dirty="0"/>
              <a:t> is a homogenous mixture of 2 or more substances</a:t>
            </a:r>
            <a:endParaRPr lang="en-US" altLang="en-US" b="1" dirty="0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223838" y="1390213"/>
            <a:ext cx="8615362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The </a:t>
            </a:r>
            <a:r>
              <a:rPr lang="en-US" altLang="en-US" b="1" i="1" dirty="0">
                <a:solidFill>
                  <a:srgbClr val="FF0000"/>
                </a:solidFill>
              </a:rPr>
              <a:t>solute</a:t>
            </a:r>
            <a:r>
              <a:rPr lang="en-US" altLang="en-US" dirty="0"/>
              <a:t> is(are) the substance(s) present in the smaller amount(s)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223838" y="2585663"/>
            <a:ext cx="86153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The </a:t>
            </a:r>
            <a:r>
              <a:rPr lang="en-US" altLang="en-US" b="1" i="1" dirty="0">
                <a:solidFill>
                  <a:srgbClr val="FF0000"/>
                </a:solidFill>
              </a:rPr>
              <a:t>solvent</a:t>
            </a:r>
            <a:r>
              <a:rPr lang="en-US" altLang="en-US" dirty="0"/>
              <a:t> is the substance present in the larger amount</a:t>
            </a:r>
          </a:p>
        </p:txBody>
      </p: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428398" y="4033929"/>
            <a:ext cx="5262562" cy="457200"/>
            <a:chOff x="321" y="2545"/>
            <a:chExt cx="3315" cy="288"/>
          </a:xfrm>
        </p:grpSpPr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321" y="2545"/>
              <a:ext cx="8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u="sng"/>
                <a:t>Solution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1715" y="2545"/>
              <a:ext cx="7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u="sng"/>
                <a:t>Solvent</a:t>
              </a:r>
            </a:p>
          </p:txBody>
        </p:sp>
        <p:sp>
          <p:nvSpPr>
            <p:cNvPr id="38" name="Text Box 21"/>
            <p:cNvSpPr txBox="1">
              <a:spLocks noChangeArrowheads="1"/>
            </p:cNvSpPr>
            <p:nvPr/>
          </p:nvSpPr>
          <p:spPr bwMode="auto">
            <a:xfrm>
              <a:off x="2975" y="2545"/>
              <a:ext cx="6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u="sng"/>
                <a:t>Solute</a:t>
              </a:r>
            </a:p>
          </p:txBody>
        </p:sp>
      </p:grp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158523" y="4564154"/>
            <a:ext cx="182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Soft drink (</a:t>
            </a:r>
            <a:r>
              <a:rPr lang="en-US" altLang="en-US" i="1">
                <a:solidFill>
                  <a:schemeClr val="accent2"/>
                </a:solidFill>
              </a:rPr>
              <a:t>l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564923" y="5124541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Air (</a:t>
            </a:r>
            <a:r>
              <a:rPr lang="en-US" altLang="en-US" i="1">
                <a:solidFill>
                  <a:schemeClr val="accent1"/>
                </a:solidFill>
              </a:rPr>
              <a:t>g</a:t>
            </a:r>
            <a:r>
              <a:rPr lang="en-US" altLang="en-US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2865210" y="4562566"/>
            <a:ext cx="75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H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2982685" y="5124541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N</a:t>
            </a:r>
            <a:r>
              <a:rPr lang="en-US" altLang="en-US" baseline="-25000">
                <a:solidFill>
                  <a:schemeClr val="accent1"/>
                </a:solidFill>
              </a:rPr>
              <a:t>2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4301898" y="4562566"/>
            <a:ext cx="173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Sugar, CO</a:t>
            </a:r>
            <a:r>
              <a:rPr lang="en-US" altLang="en-US" baseline="-25000" dirty="0">
                <a:solidFill>
                  <a:schemeClr val="accent2"/>
                </a:solidFill>
              </a:rPr>
              <a:t>2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4301898" y="5124541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O</a:t>
            </a:r>
            <a:r>
              <a:rPr lang="en-US" altLang="en-US" baseline="-25000">
                <a:solidFill>
                  <a:schemeClr val="accent1"/>
                </a:solidFill>
              </a:rPr>
              <a:t>2</a:t>
            </a:r>
            <a:r>
              <a:rPr lang="en-US" altLang="en-US">
                <a:solidFill>
                  <a:schemeClr val="accent1"/>
                </a:solidFill>
              </a:rPr>
              <a:t>, Ar, CH</a:t>
            </a:r>
            <a:r>
              <a:rPr lang="en-US" altLang="en-US" baseline="-25000">
                <a:solidFill>
                  <a:schemeClr val="accent1"/>
                </a:solidFill>
              </a:rPr>
              <a:t>4</a:t>
            </a:r>
            <a:endParaRPr lang="en-US" altLang="en-US">
              <a:solidFill>
                <a:schemeClr val="accent1"/>
              </a:solidFill>
            </a:endParaRPr>
          </a:p>
        </p:txBody>
      </p:sp>
      <p:grpSp>
        <p:nvGrpSpPr>
          <p:cNvPr id="48" name="Group 35"/>
          <p:cNvGrpSpPr>
            <a:grpSpLocks/>
          </p:cNvGrpSpPr>
          <p:nvPr/>
        </p:nvGrpSpPr>
        <p:grpSpPr bwMode="auto">
          <a:xfrm>
            <a:off x="6463076" y="3565616"/>
            <a:ext cx="2452687" cy="2698750"/>
            <a:chOff x="4119" y="2112"/>
            <a:chExt cx="1545" cy="1700"/>
          </a:xfrm>
        </p:grpSpPr>
        <p:pic>
          <p:nvPicPr>
            <p:cNvPr id="49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" y="2112"/>
              <a:ext cx="1545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34"/>
            <p:cNvSpPr txBox="1">
              <a:spLocks noChangeArrowheads="1"/>
            </p:cNvSpPr>
            <p:nvPr/>
          </p:nvSpPr>
          <p:spPr bwMode="auto">
            <a:xfrm>
              <a:off x="4119" y="3408"/>
              <a:ext cx="14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dirty="0"/>
                <a:t>aqueous solutions of KMnO</a:t>
              </a:r>
              <a:r>
                <a:rPr lang="en-US" altLang="en-US" sz="1800" baseline="-250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4264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P spid="34" grpId="0" autoUpdateAnimBg="0"/>
      <p:bldP spid="39" grpId="0" autoUpdateAnimBg="0"/>
      <p:bldP spid="40" grpId="0" autoUpdateAnimBg="0"/>
      <p:bldP spid="42" grpId="0" autoUpdateAnimBg="0"/>
      <p:bldP spid="43" grpId="0" autoUpdateAnimBg="0"/>
      <p:bldP spid="45" grpId="0" autoUpdateAnimBg="0"/>
      <p:bldP spid="4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60" y="105801"/>
            <a:ext cx="4848497" cy="45502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Precipitation Reactions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1460" y="4430191"/>
            <a:ext cx="4834618" cy="685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Neutralization Reaction</a:t>
            </a:r>
          </a:p>
        </p:txBody>
      </p:sp>
      <p:grpSp>
        <p:nvGrpSpPr>
          <p:cNvPr id="39" name="Group 3"/>
          <p:cNvGrpSpPr>
            <a:grpSpLocks/>
          </p:cNvGrpSpPr>
          <p:nvPr/>
        </p:nvGrpSpPr>
        <p:grpSpPr bwMode="auto">
          <a:xfrm>
            <a:off x="2314088" y="5468343"/>
            <a:ext cx="4830763" cy="519113"/>
            <a:chOff x="1364" y="809"/>
            <a:chExt cx="3043" cy="327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1364" y="809"/>
              <a:ext cx="30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00"/>
                  </a:solidFill>
                </a:rPr>
                <a:t>acid</a:t>
              </a:r>
              <a:r>
                <a:rPr lang="en-US" altLang="en-US" sz="2800" dirty="0"/>
                <a:t> + </a:t>
              </a:r>
              <a:r>
                <a:rPr lang="en-US" altLang="en-US" sz="2800" dirty="0">
                  <a:solidFill>
                    <a:schemeClr val="accent2"/>
                  </a:solidFill>
                </a:rPr>
                <a:t>base</a:t>
              </a:r>
              <a:r>
                <a:rPr lang="en-US" altLang="en-US" sz="2800" dirty="0"/>
                <a:t>          salt + water</a:t>
              </a:r>
            </a:p>
          </p:txBody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>
              <a:off x="2640" y="100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1588600" y="6123417"/>
            <a:ext cx="6264275" cy="461963"/>
            <a:chOff x="605" y="1767"/>
            <a:chExt cx="3946" cy="291"/>
          </a:xfrm>
        </p:grpSpPr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605" y="1767"/>
              <a:ext cx="39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rgbClr val="FF0000"/>
                  </a:solidFill>
                </a:rPr>
                <a:t>HCl</a:t>
              </a:r>
              <a:r>
                <a:rPr lang="en-US" altLang="en-US" dirty="0"/>
                <a:t> (</a:t>
              </a:r>
              <a:r>
                <a:rPr lang="en-US" altLang="en-US" i="1" dirty="0" err="1"/>
                <a:t>aq</a:t>
              </a:r>
              <a:r>
                <a:rPr lang="en-US" altLang="en-US" dirty="0"/>
                <a:t>) + </a:t>
              </a:r>
              <a:r>
                <a:rPr lang="en-US" altLang="en-US" dirty="0" err="1">
                  <a:solidFill>
                    <a:schemeClr val="accent2"/>
                  </a:solidFill>
                </a:rPr>
                <a:t>NaOH</a:t>
              </a:r>
              <a:r>
                <a:rPr lang="en-US" altLang="en-US" dirty="0"/>
                <a:t> (</a:t>
              </a:r>
              <a:r>
                <a:rPr lang="en-US" altLang="en-US" i="1" dirty="0" err="1"/>
                <a:t>aq</a:t>
              </a:r>
              <a:r>
                <a:rPr lang="en-US" altLang="en-US" dirty="0"/>
                <a:t>)          </a:t>
              </a:r>
              <a:r>
                <a:rPr lang="en-US" altLang="en-US" dirty="0" err="1"/>
                <a:t>NaCl</a:t>
              </a:r>
              <a:r>
                <a:rPr lang="en-US" altLang="en-US" dirty="0"/>
                <a:t> (</a:t>
              </a:r>
              <a:r>
                <a:rPr lang="en-US" altLang="en-US" i="1" dirty="0" err="1"/>
                <a:t>aq</a:t>
              </a:r>
              <a:r>
                <a:rPr lang="en-US" altLang="en-US" dirty="0"/>
                <a:t>) + H</a:t>
              </a:r>
              <a:r>
                <a:rPr lang="en-US" altLang="en-US" baseline="-25000" dirty="0"/>
                <a:t>2</a:t>
              </a:r>
              <a:r>
                <a:rPr lang="en-US" altLang="en-US" dirty="0"/>
                <a:t>O</a:t>
              </a:r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2536" y="1928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pic>
        <p:nvPicPr>
          <p:cNvPr id="37" name="Picture 10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59" r="10914" b="11829"/>
          <a:stretch/>
        </p:blipFill>
        <p:spPr bwMode="auto">
          <a:xfrm>
            <a:off x="6818811" y="472646"/>
            <a:ext cx="1652452" cy="302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037"/>
          <p:cNvSpPr txBox="1">
            <a:spLocks noChangeArrowheads="1"/>
          </p:cNvSpPr>
          <p:nvPr/>
        </p:nvSpPr>
        <p:spPr bwMode="auto">
          <a:xfrm>
            <a:off x="6734810" y="3107206"/>
            <a:ext cx="663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rgbClr val="FFFF00"/>
                </a:solidFill>
              </a:rPr>
              <a:t>PbI</a:t>
            </a:r>
            <a:r>
              <a:rPr lang="en-US" altLang="en-US" sz="2000" baseline="-25000" dirty="0">
                <a:solidFill>
                  <a:srgbClr val="FFFF00"/>
                </a:solidFill>
              </a:rPr>
              <a:t>2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389016" y="1705473"/>
            <a:ext cx="2534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FF0000"/>
                </a:solidFill>
              </a:rPr>
              <a:t>molecular equation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2603512" y="2608039"/>
            <a:ext cx="1922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FF0000"/>
                </a:solidFill>
              </a:rPr>
              <a:t>ionic equation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2351896" y="3592824"/>
            <a:ext cx="2377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FF0000"/>
                </a:solidFill>
              </a:rPr>
              <a:t>net ionic equation</a:t>
            </a:r>
          </a:p>
        </p:txBody>
      </p:sp>
      <p:grpSp>
        <p:nvGrpSpPr>
          <p:cNvPr id="48" name="Group 34"/>
          <p:cNvGrpSpPr>
            <a:grpSpLocks/>
          </p:cNvGrpSpPr>
          <p:nvPr/>
        </p:nvGrpSpPr>
        <p:grpSpPr bwMode="auto">
          <a:xfrm>
            <a:off x="208520" y="2225462"/>
            <a:ext cx="6327775" cy="400050"/>
            <a:chOff x="1072" y="2275"/>
            <a:chExt cx="3986" cy="252"/>
          </a:xfrm>
        </p:grpSpPr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1072" y="2275"/>
              <a:ext cx="39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/>
                <a:t>Pb</a:t>
              </a:r>
              <a:r>
                <a:rPr lang="en-US" altLang="en-US" sz="2000" baseline="30000"/>
                <a:t>2+</a:t>
              </a:r>
              <a:r>
                <a:rPr lang="en-US" altLang="en-US" sz="2000"/>
                <a:t> + 2NO</a:t>
              </a:r>
              <a:r>
                <a:rPr lang="en-US" altLang="en-US" sz="2000" baseline="-25000"/>
                <a:t>3</a:t>
              </a:r>
              <a:r>
                <a:rPr lang="en-US" altLang="en-US" sz="2000" baseline="30000"/>
                <a:t>-</a:t>
              </a:r>
              <a:r>
                <a:rPr lang="en-US" altLang="en-US" sz="2000"/>
                <a:t> + 2Na</a:t>
              </a:r>
              <a:r>
                <a:rPr lang="en-US" altLang="en-US" sz="2000" baseline="30000"/>
                <a:t>+</a:t>
              </a:r>
              <a:r>
                <a:rPr lang="en-US" altLang="en-US" sz="2000"/>
                <a:t> + 2I</a:t>
              </a:r>
              <a:r>
                <a:rPr lang="en-US" altLang="en-US" sz="2000" baseline="30000"/>
                <a:t>-</a:t>
              </a:r>
              <a:r>
                <a:rPr lang="en-US" altLang="en-US" sz="2000"/>
                <a:t>        PbI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 (</a:t>
              </a:r>
              <a:r>
                <a:rPr lang="en-US" altLang="en-US" sz="2000" i="1"/>
                <a:t>s</a:t>
              </a:r>
              <a:r>
                <a:rPr lang="en-US" altLang="en-US" sz="2000"/>
                <a:t>) + 2Na</a:t>
              </a:r>
              <a:r>
                <a:rPr lang="en-US" altLang="en-US" sz="2000" baseline="30000"/>
                <a:t>+</a:t>
              </a:r>
              <a:r>
                <a:rPr lang="en-US" altLang="en-US" sz="2000"/>
                <a:t> + 2NO</a:t>
              </a:r>
              <a:r>
                <a:rPr lang="en-US" altLang="en-US" sz="2000" baseline="-25000"/>
                <a:t>3</a:t>
              </a:r>
              <a:r>
                <a:rPr lang="en-US" altLang="en-US" sz="2000" baseline="30000"/>
                <a:t>-</a:t>
              </a:r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>
              <a:off x="2946" y="2416"/>
              <a:ext cx="33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51" name="Group 31"/>
          <p:cNvGrpSpPr>
            <a:grpSpLocks/>
          </p:cNvGrpSpPr>
          <p:nvPr/>
        </p:nvGrpSpPr>
        <p:grpSpPr bwMode="auto">
          <a:xfrm>
            <a:off x="275195" y="1295165"/>
            <a:ext cx="6256338" cy="400050"/>
            <a:chOff x="1184" y="1435"/>
            <a:chExt cx="3941" cy="252"/>
          </a:xfrm>
        </p:grpSpPr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1184" y="1435"/>
              <a:ext cx="39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/>
                <a:t>Pb(NO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)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 </a:t>
              </a:r>
              <a:r>
                <a:rPr lang="en-US" altLang="en-US" sz="1800"/>
                <a:t>(</a:t>
              </a:r>
              <a:r>
                <a:rPr lang="en-US" altLang="en-US" sz="1800" i="1"/>
                <a:t>aq</a:t>
              </a:r>
              <a:r>
                <a:rPr lang="en-US" altLang="en-US" sz="1800"/>
                <a:t>)</a:t>
              </a:r>
              <a:r>
                <a:rPr lang="en-US" altLang="en-US" sz="2000"/>
                <a:t> + 2NaI </a:t>
              </a:r>
              <a:r>
                <a:rPr lang="en-US" altLang="en-US" sz="1800"/>
                <a:t>(</a:t>
              </a:r>
              <a:r>
                <a:rPr lang="en-US" altLang="en-US" sz="1800" i="1"/>
                <a:t>aq</a:t>
              </a:r>
              <a:r>
                <a:rPr lang="en-US" altLang="en-US" sz="1800"/>
                <a:t>)</a:t>
              </a:r>
              <a:r>
                <a:rPr lang="en-US" altLang="en-US" sz="2000"/>
                <a:t>         PbI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 </a:t>
              </a:r>
              <a:r>
                <a:rPr lang="en-US" altLang="en-US" sz="1800"/>
                <a:t>(</a:t>
              </a:r>
              <a:r>
                <a:rPr lang="en-US" altLang="en-US" sz="1800" i="1"/>
                <a:t>s</a:t>
              </a:r>
              <a:r>
                <a:rPr lang="en-US" altLang="en-US" sz="1800"/>
                <a:t>)</a:t>
              </a:r>
              <a:r>
                <a:rPr lang="en-US" altLang="en-US" sz="2000"/>
                <a:t> + 2NaNO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 </a:t>
              </a:r>
              <a:r>
                <a:rPr lang="en-US" altLang="en-US" sz="1800"/>
                <a:t>(</a:t>
              </a:r>
              <a:r>
                <a:rPr lang="en-US" altLang="en-US" sz="1800" i="1"/>
                <a:t>aq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>
              <a:off x="3073" y="1582"/>
              <a:ext cx="33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54" name="Group 30"/>
          <p:cNvGrpSpPr>
            <a:grpSpLocks/>
          </p:cNvGrpSpPr>
          <p:nvPr/>
        </p:nvGrpSpPr>
        <p:grpSpPr bwMode="auto">
          <a:xfrm>
            <a:off x="3341906" y="630719"/>
            <a:ext cx="1249363" cy="752475"/>
            <a:chOff x="3552" y="998"/>
            <a:chExt cx="787" cy="474"/>
          </a:xfrm>
        </p:grpSpPr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3552" y="998"/>
              <a:ext cx="7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/>
                <a:t>precipitate</a:t>
              </a:r>
            </a:p>
          </p:txBody>
        </p:sp>
        <p:sp>
          <p:nvSpPr>
            <p:cNvPr id="56" name="Line 29"/>
            <p:cNvSpPr>
              <a:spLocks noChangeShapeType="1"/>
            </p:cNvSpPr>
            <p:nvPr/>
          </p:nvSpPr>
          <p:spPr bwMode="auto">
            <a:xfrm>
              <a:off x="3979" y="123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57" name="Group 35"/>
          <p:cNvGrpSpPr>
            <a:grpSpLocks/>
          </p:cNvGrpSpPr>
          <p:nvPr/>
        </p:nvGrpSpPr>
        <p:grpSpPr bwMode="auto">
          <a:xfrm>
            <a:off x="2145541" y="3280217"/>
            <a:ext cx="2878138" cy="400050"/>
            <a:chOff x="1808" y="3257"/>
            <a:chExt cx="1813" cy="252"/>
          </a:xfrm>
        </p:grpSpPr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1808" y="3257"/>
              <a:ext cx="18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Pb</a:t>
              </a:r>
              <a:r>
                <a:rPr lang="en-US" altLang="en-US" sz="2000" baseline="30000" dirty="0"/>
                <a:t>2+</a:t>
              </a:r>
              <a:r>
                <a:rPr lang="en-US" altLang="en-US" sz="2000" dirty="0"/>
                <a:t> + 2I</a:t>
              </a:r>
              <a:r>
                <a:rPr lang="en-US" altLang="en-US" sz="2000" baseline="30000" dirty="0"/>
                <a:t>-</a:t>
              </a:r>
              <a:r>
                <a:rPr lang="en-US" altLang="en-US" sz="2000" dirty="0"/>
                <a:t>           PbI</a:t>
              </a:r>
              <a:r>
                <a:rPr lang="en-US" altLang="en-US" sz="2000" baseline="-25000" dirty="0"/>
                <a:t>2</a:t>
              </a:r>
              <a:r>
                <a:rPr lang="en-US" altLang="en-US" sz="2000" dirty="0"/>
                <a:t> (</a:t>
              </a:r>
              <a:r>
                <a:rPr lang="en-US" altLang="en-US" sz="2000" i="1" dirty="0"/>
                <a:t>s</a:t>
              </a:r>
              <a:r>
                <a:rPr lang="en-US" altLang="en-US" sz="2000" dirty="0"/>
                <a:t>)</a:t>
              </a:r>
              <a:endParaRPr lang="en-US" altLang="en-US" sz="2000" baseline="30000" dirty="0"/>
            </a:p>
          </p:txBody>
        </p:sp>
        <p:sp>
          <p:nvSpPr>
            <p:cNvPr id="59" name="Line 33"/>
            <p:cNvSpPr>
              <a:spLocks noChangeShapeType="1"/>
            </p:cNvSpPr>
            <p:nvPr/>
          </p:nvSpPr>
          <p:spPr bwMode="auto">
            <a:xfrm>
              <a:off x="2619" y="3396"/>
              <a:ext cx="33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1010208" y="2244512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1" name="Line 37"/>
          <p:cNvSpPr>
            <a:spLocks noChangeShapeType="1"/>
          </p:cNvSpPr>
          <p:nvPr/>
        </p:nvSpPr>
        <p:spPr bwMode="auto">
          <a:xfrm flipV="1">
            <a:off x="5674386" y="2276404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2" name="Line 38"/>
          <p:cNvSpPr>
            <a:spLocks noChangeShapeType="1"/>
          </p:cNvSpPr>
          <p:nvPr/>
        </p:nvSpPr>
        <p:spPr bwMode="auto">
          <a:xfrm flipV="1">
            <a:off x="2017745" y="2225462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3" name="Line 39"/>
          <p:cNvSpPr>
            <a:spLocks noChangeShapeType="1"/>
          </p:cNvSpPr>
          <p:nvPr/>
        </p:nvSpPr>
        <p:spPr bwMode="auto">
          <a:xfrm flipV="1">
            <a:off x="4812477" y="2276404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xmlns="" val="41971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/>
      <p:bldP spid="45" grpId="0" autoUpdateAnimBg="0"/>
      <p:bldP spid="46" grpId="0" autoUpdateAnimBg="0"/>
      <p:bldP spid="47" grpId="0" autoUpdateAnimBg="0"/>
      <p:bldP spid="60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00" y="58580"/>
            <a:ext cx="6401888" cy="5357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Oxidation-Reduction Reactions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03115" y="541226"/>
            <a:ext cx="3950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rgbClr val="0070C0"/>
                </a:solidFill>
              </a:rPr>
              <a:t>(electron transfer reactions)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50838" y="4394202"/>
            <a:ext cx="3228975" cy="461962"/>
            <a:chOff x="-16" y="1928"/>
            <a:chExt cx="2034" cy="291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-16" y="1928"/>
              <a:ext cx="20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0000"/>
                  </a:solidFill>
                </a:rPr>
                <a:t>2Mg          2Mg</a:t>
              </a:r>
              <a:r>
                <a:rPr lang="en-US" altLang="en-US" baseline="30000" dirty="0">
                  <a:solidFill>
                    <a:srgbClr val="FF0000"/>
                  </a:solidFill>
                </a:rPr>
                <a:t>2+</a:t>
              </a:r>
              <a:r>
                <a:rPr lang="en-US" altLang="en-US" dirty="0">
                  <a:solidFill>
                    <a:srgbClr val="FF0000"/>
                  </a:solidFill>
                </a:rPr>
                <a:t> + 4e</a:t>
              </a:r>
              <a:r>
                <a:rPr lang="en-US" altLang="en-US" baseline="30000" dirty="0">
                  <a:solidFill>
                    <a:srgbClr val="FF0000"/>
                  </a:solidFill>
                </a:rPr>
                <a:t>-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458" y="208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945328" y="4998040"/>
            <a:ext cx="2741613" cy="461962"/>
            <a:chOff x="161" y="2297"/>
            <a:chExt cx="1727" cy="291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61" y="2297"/>
              <a:ext cx="172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accent2"/>
                  </a:solidFill>
                </a:rPr>
                <a:t>O</a:t>
              </a:r>
              <a:r>
                <a:rPr lang="en-US" altLang="en-US" baseline="-25000" dirty="0">
                  <a:solidFill>
                    <a:schemeClr val="accent2"/>
                  </a:solidFill>
                </a:rPr>
                <a:t>2</a:t>
              </a:r>
              <a:r>
                <a:rPr lang="en-US" altLang="en-US" dirty="0">
                  <a:solidFill>
                    <a:schemeClr val="accent2"/>
                  </a:solidFill>
                </a:rPr>
                <a:t> + 4e</a:t>
              </a:r>
              <a:r>
                <a:rPr lang="en-US" altLang="en-US" baseline="30000" dirty="0">
                  <a:solidFill>
                    <a:schemeClr val="accent2"/>
                  </a:solidFill>
                </a:rPr>
                <a:t>-</a:t>
              </a:r>
              <a:r>
                <a:rPr lang="en-US" altLang="en-US" dirty="0">
                  <a:solidFill>
                    <a:schemeClr val="accent2"/>
                  </a:solidFill>
                </a:rPr>
                <a:t>          2O</a:t>
              </a:r>
              <a:r>
                <a:rPr lang="en-US" altLang="en-US" baseline="30000" dirty="0">
                  <a:solidFill>
                    <a:schemeClr val="accent2"/>
                  </a:solidFill>
                </a:rPr>
                <a:t>2-</a:t>
              </a:r>
              <a:endParaRPr lang="en-US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960" y="2454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395470" y="4398318"/>
            <a:ext cx="4564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1" i="1" dirty="0">
                <a:solidFill>
                  <a:srgbClr val="FF0000"/>
                </a:solidFill>
              </a:rPr>
              <a:t>Oxidation</a:t>
            </a:r>
            <a:r>
              <a:rPr lang="en-US" altLang="en-US" dirty="0">
                <a:solidFill>
                  <a:srgbClr val="FF0000"/>
                </a:solidFill>
              </a:rPr>
              <a:t> half-reaction (lose e</a:t>
            </a:r>
            <a:r>
              <a:rPr lang="en-US" altLang="en-US" baseline="30000" dirty="0">
                <a:solidFill>
                  <a:srgbClr val="FF0000"/>
                </a:solidFill>
              </a:rPr>
              <a:t>-</a:t>
            </a:r>
            <a:r>
              <a:rPr lang="en-US" alt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343372" y="4998040"/>
            <a:ext cx="4668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1" i="1" dirty="0">
                <a:solidFill>
                  <a:schemeClr val="accent2"/>
                </a:solidFill>
              </a:rPr>
              <a:t>Reduction</a:t>
            </a:r>
            <a:r>
              <a:rPr lang="en-US" altLang="en-US" dirty="0">
                <a:solidFill>
                  <a:schemeClr val="accent2"/>
                </a:solidFill>
              </a:rPr>
              <a:t> half-reaction (gain e</a:t>
            </a:r>
            <a:r>
              <a:rPr lang="en-US" altLang="en-US" baseline="30000" dirty="0">
                <a:solidFill>
                  <a:schemeClr val="accent2"/>
                </a:solidFill>
              </a:rPr>
              <a:t>-</a:t>
            </a:r>
            <a:r>
              <a:rPr lang="en-US" altLang="en-US" dirty="0">
                <a:solidFill>
                  <a:schemeClr val="accent2"/>
                </a:solidFill>
              </a:rPr>
              <a:t>)</a:t>
            </a: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977270" y="5725370"/>
            <a:ext cx="5635625" cy="461963"/>
            <a:chOff x="834" y="2921"/>
            <a:chExt cx="3550" cy="291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834" y="2921"/>
              <a:ext cx="355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2Mg + O</a:t>
              </a:r>
              <a:r>
                <a:rPr lang="en-US" altLang="en-US" baseline="-25000"/>
                <a:t>2</a:t>
              </a:r>
              <a:r>
                <a:rPr lang="en-US" altLang="en-US"/>
                <a:t> + 4e</a:t>
              </a:r>
              <a:r>
                <a:rPr lang="en-US" altLang="en-US" baseline="30000"/>
                <a:t>-</a:t>
              </a:r>
              <a:r>
                <a:rPr lang="en-US" altLang="en-US"/>
                <a:t>          2Mg</a:t>
              </a:r>
              <a:r>
                <a:rPr lang="en-US" altLang="en-US" baseline="30000"/>
                <a:t>2+</a:t>
              </a:r>
              <a:r>
                <a:rPr lang="en-US" altLang="en-US"/>
                <a:t> + 2O</a:t>
              </a:r>
              <a:r>
                <a:rPr lang="en-US" altLang="en-US" baseline="30000"/>
                <a:t>2-</a:t>
              </a:r>
              <a:r>
                <a:rPr lang="en-US" altLang="en-US"/>
                <a:t> + 4e</a:t>
              </a:r>
              <a:r>
                <a:rPr lang="en-US" altLang="en-US" baseline="30000"/>
                <a:t>-</a:t>
              </a:r>
              <a:endParaRPr lang="en-US" alt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208" y="309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3662107" y="578043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6938707" y="578043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3018444" y="6373293"/>
            <a:ext cx="3344863" cy="461962"/>
            <a:chOff x="1675" y="3416"/>
            <a:chExt cx="2107" cy="291"/>
          </a:xfrm>
        </p:grpSpPr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1675" y="3416"/>
              <a:ext cx="210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2Mg + O</a:t>
              </a:r>
              <a:r>
                <a:rPr lang="en-US" altLang="en-US" baseline="-25000"/>
                <a:t>2</a:t>
              </a:r>
              <a:r>
                <a:rPr lang="en-US" altLang="en-US"/>
                <a:t>           2MgO </a:t>
              </a: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629" y="358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pic>
        <p:nvPicPr>
          <p:cNvPr id="23" name="Picture 25" descr="04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97"/>
          <a:stretch>
            <a:fillRect/>
          </a:stretch>
        </p:blipFill>
        <p:spPr bwMode="auto">
          <a:xfrm>
            <a:off x="1008063" y="1136651"/>
            <a:ext cx="7010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842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22CE0-3AFA-4591-80AB-F22168A02E04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" y="916928"/>
            <a:ext cx="7765188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261257" y="230777"/>
            <a:ext cx="8470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The Oxidation Numbers of Elements in their Compounds</a:t>
            </a:r>
          </a:p>
        </p:txBody>
      </p:sp>
    </p:spTree>
    <p:extLst>
      <p:ext uri="{BB962C8B-B14F-4D97-AF65-F5344CB8AC3E}">
        <p14:creationId xmlns:p14="http://schemas.microsoft.com/office/powerpoint/2010/main" xmlns="" val="32138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8377" y="811433"/>
            <a:ext cx="4599336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Combination Reactions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5057" y="1502104"/>
            <a:ext cx="87764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dirty="0"/>
              <a:t>A </a:t>
            </a:r>
            <a:r>
              <a:rPr lang="en-US" altLang="en-US" sz="2800" b="1" i="1" dirty="0">
                <a:solidFill>
                  <a:srgbClr val="FF0000"/>
                </a:solidFill>
              </a:rPr>
              <a:t>combination reaction </a:t>
            </a:r>
            <a:r>
              <a:rPr lang="en-US" altLang="en-US" sz="2800" dirty="0"/>
              <a:t>is a </a:t>
            </a:r>
            <a:r>
              <a:rPr lang="en-US" altLang="en-US" sz="2800" i="1" dirty="0"/>
              <a:t>reaction in which two or more substances combine </a:t>
            </a:r>
            <a:r>
              <a:rPr lang="en-US" altLang="en-US" sz="2800" i="1" dirty="0" smtClean="0"/>
              <a:t>to form </a:t>
            </a:r>
            <a:r>
              <a:rPr lang="en-US" altLang="en-US" sz="2800" i="1" dirty="0"/>
              <a:t>a single product</a:t>
            </a:r>
            <a:r>
              <a:rPr lang="en-US" altLang="en-US" sz="2800" dirty="0"/>
              <a:t>.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544921" y="3610068"/>
            <a:ext cx="2303463" cy="519112"/>
            <a:chOff x="2156" y="1289"/>
            <a:chExt cx="1451" cy="327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156" y="1289"/>
              <a:ext cx="14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dirty="0"/>
                <a:t>A + B          C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866" y="1461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1864995" y="5049295"/>
            <a:ext cx="3781425" cy="519113"/>
            <a:chOff x="1692" y="1832"/>
            <a:chExt cx="2382" cy="327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692" y="1832"/>
              <a:ext cx="23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/>
                <a:t>2Al + 3Br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          2AlBr</a:t>
              </a:r>
              <a:r>
                <a:rPr lang="en-US" altLang="en-US" sz="2800" baseline="-25000"/>
                <a:t>3</a:t>
              </a:r>
              <a:endParaRPr lang="en-US" altLang="en-US" sz="280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872" y="201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2150745" y="482704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0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3120708" y="482704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0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4678045" y="4825458"/>
            <a:ext cx="44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+3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039995" y="4825458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-1</a:t>
            </a:r>
          </a:p>
        </p:txBody>
      </p:sp>
      <p:pic>
        <p:nvPicPr>
          <p:cNvPr id="31" name="Picture 42" descr="04_1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29" t="5000" r="17310" b="12500"/>
          <a:stretch>
            <a:fillRect/>
          </a:stretch>
        </p:blipFill>
        <p:spPr bwMode="auto">
          <a:xfrm>
            <a:off x="6219190" y="3409405"/>
            <a:ext cx="1965325" cy="27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13" y="85142"/>
            <a:ext cx="8003540" cy="6397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smtClean="0">
                <a:solidFill>
                  <a:srgbClr val="FF0000"/>
                </a:solidFill>
                <a:latin typeface="Arial" charset="0"/>
              </a:rPr>
              <a:t>Types of Oxidation-Reduction Reactions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5171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22" grpId="0" autoUpdateAnimBg="0"/>
      <p:bldP spid="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66128" y="1411898"/>
            <a:ext cx="88143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i="1" dirty="0"/>
              <a:t>Decomposition reactions are the opposite of combination </a:t>
            </a:r>
            <a:r>
              <a:rPr lang="en-US" altLang="en-US" i="1" dirty="0" smtClean="0"/>
              <a:t>reactions</a:t>
            </a:r>
            <a:r>
              <a:rPr lang="en-US" altLang="en-US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dirty="0" smtClean="0"/>
              <a:t>A </a:t>
            </a:r>
            <a:r>
              <a:rPr lang="en-US" altLang="en-US" b="1" i="1" dirty="0" smtClean="0">
                <a:solidFill>
                  <a:srgbClr val="FF0000"/>
                </a:solidFill>
              </a:rPr>
              <a:t>decomposition </a:t>
            </a:r>
            <a:r>
              <a:rPr lang="en-US" altLang="en-US" b="1" i="1" dirty="0">
                <a:solidFill>
                  <a:srgbClr val="FF0000"/>
                </a:solidFill>
              </a:rPr>
              <a:t>reaction </a:t>
            </a:r>
            <a:r>
              <a:rPr lang="en-US" altLang="en-US" dirty="0"/>
              <a:t>is the </a:t>
            </a:r>
            <a:r>
              <a:rPr lang="en-US" altLang="en-US" i="1" dirty="0"/>
              <a:t>breakdown of a compound into two or more </a:t>
            </a:r>
            <a:r>
              <a:rPr lang="en-US" altLang="en-US" i="1" dirty="0" smtClean="0"/>
              <a:t>components.</a:t>
            </a:r>
            <a:endParaRPr lang="en-US" altLang="en-US" i="1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576229" y="5556445"/>
            <a:ext cx="4137025" cy="519112"/>
            <a:chOff x="1578" y="3545"/>
            <a:chExt cx="2606" cy="327"/>
          </a:xfrm>
        </p:grpSpPr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1578" y="3545"/>
              <a:ext cx="26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/>
                <a:t>2KClO</a:t>
              </a:r>
              <a:r>
                <a:rPr lang="en-US" altLang="en-US" sz="2800" baseline="-25000"/>
                <a:t>3</a:t>
              </a:r>
              <a:r>
                <a:rPr lang="en-US" altLang="en-US" sz="2800"/>
                <a:t>          2KCl + 3O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2496" y="371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4493804" y="4337245"/>
            <a:ext cx="2303463" cy="519112"/>
            <a:chOff x="2156" y="2777"/>
            <a:chExt cx="1451" cy="327"/>
          </a:xfrm>
        </p:grpSpPr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2156" y="2777"/>
              <a:ext cx="14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/>
                <a:t>C          A + B</a:t>
              </a:r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2503" y="2949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700054" y="5313557"/>
            <a:ext cx="44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+1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4004854" y="5313557"/>
            <a:ext cx="44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+5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4398554" y="5313557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-2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5922554" y="5313557"/>
            <a:ext cx="44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+1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6265454" y="5313557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-1</a:t>
            </a: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7192554" y="531355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0</a:t>
            </a:r>
          </a:p>
        </p:txBody>
      </p:sp>
      <p:pic>
        <p:nvPicPr>
          <p:cNvPr id="17" name="Picture 40" descr="cha56011_041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554" y="4348357"/>
            <a:ext cx="2286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13" y="85142"/>
            <a:ext cx="8003540" cy="6397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smtClean="0">
                <a:solidFill>
                  <a:srgbClr val="FF0000"/>
                </a:solidFill>
                <a:latin typeface="Arial" charset="0"/>
              </a:rPr>
              <a:t>Types of Oxidation-Reduction Reactions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78377" y="811433"/>
            <a:ext cx="500008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Decomposition Reactions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5497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8825" y="1418163"/>
            <a:ext cx="86201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dirty="0"/>
              <a:t>A</a:t>
            </a:r>
            <a:r>
              <a:rPr lang="en-US" altLang="en-US" i="1" dirty="0"/>
              <a:t> </a:t>
            </a:r>
            <a:r>
              <a:rPr lang="en-US" altLang="en-US" b="1" i="1" dirty="0">
                <a:solidFill>
                  <a:srgbClr val="FF0000"/>
                </a:solidFill>
              </a:rPr>
              <a:t>combustion reaction </a:t>
            </a:r>
            <a:r>
              <a:rPr lang="en-US" altLang="en-US" dirty="0"/>
              <a:t>is</a:t>
            </a:r>
            <a:r>
              <a:rPr lang="en-US" altLang="en-US" i="1" dirty="0"/>
              <a:t> a reaction in which a substance reacts with oxygen, </a:t>
            </a:r>
            <a:r>
              <a:rPr lang="en-US" altLang="en-US" i="1" dirty="0" smtClean="0"/>
              <a:t>usually with </a:t>
            </a:r>
            <a:r>
              <a:rPr lang="en-US" altLang="en-US" i="1" dirty="0"/>
              <a:t>the release of heat and light to produce a </a:t>
            </a:r>
            <a:r>
              <a:rPr lang="en-US" altLang="en-US" i="1" dirty="0" smtClean="0"/>
              <a:t>flame</a:t>
            </a:r>
            <a:endParaRPr lang="en-US" altLang="en-US" i="1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996443" y="2558283"/>
            <a:ext cx="2457450" cy="519113"/>
            <a:chOff x="2108" y="1289"/>
            <a:chExt cx="1548" cy="327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108" y="1289"/>
              <a:ext cx="15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dirty="0"/>
                <a:t>A + O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         B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866" y="1461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884896" y="3748089"/>
            <a:ext cx="2868613" cy="519112"/>
            <a:chOff x="1977" y="1832"/>
            <a:chExt cx="1807" cy="327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977" y="1832"/>
              <a:ext cx="18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/>
                <a:t>S + O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          SO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784" y="201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930934" y="3525839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0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600859" y="3525839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0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851809" y="3524251"/>
            <a:ext cx="44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+4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232809" y="3524251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-2</a:t>
            </a:r>
          </a:p>
        </p:txBody>
      </p:sp>
      <p:pic>
        <p:nvPicPr>
          <p:cNvPr id="16" name="Picture 28" descr="cha56011_041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t="33333" r="5000" b="11667"/>
          <a:stretch>
            <a:fillRect/>
          </a:stretch>
        </p:blipFill>
        <p:spPr bwMode="auto">
          <a:xfrm>
            <a:off x="6112284" y="3095445"/>
            <a:ext cx="29591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1976846" y="5754688"/>
            <a:ext cx="3648075" cy="519112"/>
            <a:chOff x="829" y="3393"/>
            <a:chExt cx="2298" cy="327"/>
          </a:xfrm>
        </p:grpSpPr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829" y="3393"/>
              <a:ext cx="229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/>
                <a:t>2Mg + O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          2MgO</a:t>
              </a:r>
            </a:p>
          </p:txBody>
        </p:sp>
        <p:sp>
          <p:nvSpPr>
            <p:cNvPr id="19" name="Line 32"/>
            <p:cNvSpPr>
              <a:spLocks noChangeShapeType="1"/>
            </p:cNvSpPr>
            <p:nvPr/>
          </p:nvSpPr>
          <p:spPr bwMode="auto">
            <a:xfrm>
              <a:off x="1935" y="3577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2413409" y="5487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0</a:t>
            </a: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3169059" y="5487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0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4775609" y="5486400"/>
            <a:ext cx="44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+2</a:t>
            </a: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5226459" y="54864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/>
              <a:t>-2</a:t>
            </a:r>
          </a:p>
        </p:txBody>
      </p:sp>
      <p:pic>
        <p:nvPicPr>
          <p:cNvPr id="24" name="Picture 38" descr="cha56011_0411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96" y="3962400"/>
            <a:ext cx="1657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13" y="85142"/>
            <a:ext cx="8003540" cy="6397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smtClean="0">
                <a:solidFill>
                  <a:srgbClr val="FF0000"/>
                </a:solidFill>
                <a:latin typeface="Arial" charset="0"/>
              </a:rPr>
              <a:t>Types of Oxidation-Reduction Reactions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78377" y="811433"/>
            <a:ext cx="4499950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Combustion Reactions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8996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5" grpId="0" autoUpdateAnimBg="0"/>
      <p:bldP spid="20" grpId="0" autoUpdateAnimBg="0"/>
      <p:bldP spid="21" grpId="0" autoUpdateAnimBg="0"/>
      <p:bldP spid="22" grpId="0" autoUpdateAnimBg="0"/>
      <p:bldP spid="23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4592</TotalTime>
  <Words>567</Words>
  <Application>Microsoft Office PowerPoint</Application>
  <PresentationFormat>عرض على الشاشة (3:4)‏</PresentationFormat>
  <Paragraphs>113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الشريحة 1</vt:lpstr>
      <vt:lpstr>الشريحة 2</vt:lpstr>
      <vt:lpstr>الشريحة 3</vt:lpstr>
      <vt:lpstr>Precipitation Reactions</vt:lpstr>
      <vt:lpstr>Oxidation-Reduction Reactions</vt:lpstr>
      <vt:lpstr>الشريحة 6</vt:lpstr>
      <vt:lpstr>Types of Oxidation-Reduction Reactions</vt:lpstr>
      <vt:lpstr>Types of Oxidation-Reduction Reactions</vt:lpstr>
      <vt:lpstr>Types of Oxidation-Reduction Reactions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Abdullah</cp:lastModifiedBy>
  <cp:revision>182</cp:revision>
  <dcterms:created xsi:type="dcterms:W3CDTF">2017-09-18T11:03:17Z</dcterms:created>
  <dcterms:modified xsi:type="dcterms:W3CDTF">2017-10-08T14:44:39Z</dcterms:modified>
</cp:coreProperties>
</file>