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51" r:id="rId4"/>
    <p:sldId id="374" r:id="rId5"/>
    <p:sldId id="366" r:id="rId6"/>
    <p:sldId id="376" r:id="rId7"/>
    <p:sldId id="377" r:id="rId8"/>
    <p:sldId id="312" r:id="rId9"/>
    <p:sldId id="355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1"/>
            <p14:sldId id="374"/>
            <p14:sldId id="366"/>
            <p14:sldId id="376"/>
            <p14:sldId id="377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6F5"/>
    <a:srgbClr val="E1FBFA"/>
    <a:srgbClr val="FFF7E1"/>
    <a:srgbClr val="F3EBF9"/>
    <a:srgbClr val="FFF6DD"/>
    <a:srgbClr val="ECE2BC"/>
    <a:srgbClr val="907A28"/>
    <a:srgbClr val="DAA600"/>
    <a:srgbClr val="612A8A"/>
    <a:srgbClr val="D4F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26/11/1441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2284749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(3 – 2): تقدير ناتج الطرح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66)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ناتج الطرح-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xmlns="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696036" y="1658195"/>
            <a:ext cx="2167719" cy="41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xagon 1"/>
          <p:cNvSpPr/>
          <p:nvPr/>
        </p:nvSpPr>
        <p:spPr>
          <a:xfrm>
            <a:off x="3794076" y="559550"/>
            <a:ext cx="4858603" cy="2197289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4349794" y="931595"/>
            <a:ext cx="3712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4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9720262" y="1829921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Hexagon 11"/>
          <p:cNvSpPr/>
          <p:nvPr/>
        </p:nvSpPr>
        <p:spPr>
          <a:xfrm>
            <a:off x="3335511" y="2838728"/>
            <a:ext cx="5775736" cy="2988860"/>
          </a:xfrm>
          <a:prstGeom prst="hexagon">
            <a:avLst>
              <a:gd name="adj" fmla="val 3483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 flipH="1">
            <a:off x="3896753" y="3427419"/>
            <a:ext cx="46532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ناتج الطرح باستعمال التقريب</a:t>
            </a:r>
            <a:endParaRPr lang="ar-SA" sz="48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 ناتج الطرح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073A59A-BC2B-4A99-A30F-E945D7EFCE34}"/>
              </a:ext>
            </a:extLst>
          </p:cNvPr>
          <p:cNvGrpSpPr/>
          <p:nvPr/>
        </p:nvGrpSpPr>
        <p:grpSpPr>
          <a:xfrm>
            <a:off x="9920916" y="9473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أسْتَعِدَّ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02617" y="1672583"/>
            <a:ext cx="7589384" cy="921376"/>
            <a:chOff x="3012150" y="1290916"/>
            <a:chExt cx="7240623" cy="921376"/>
          </a:xfrm>
        </p:grpSpPr>
        <p:sp>
          <p:nvSpPr>
            <p:cNvPr id="72" name="Rounded Rectangle 71"/>
            <p:cNvSpPr/>
            <p:nvPr/>
          </p:nvSpPr>
          <p:spPr>
            <a:xfrm>
              <a:off x="3065937" y="1290916"/>
              <a:ext cx="7017204" cy="900955"/>
            </a:xfrm>
            <a:prstGeom prst="roundRect">
              <a:avLst/>
            </a:prstGeom>
            <a:solidFill>
              <a:srgbClr val="EAE5EB"/>
            </a:solidFill>
            <a:ln>
              <a:solidFill>
                <a:srgbClr val="715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12150" y="1319740"/>
              <a:ext cx="7240623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مثل هذه المسألة الإجابة الدقيقة غير مطلوبة. لذا يمكنني أن أستعمل التقريب أو الأعداد المتناغمة لعمل تقدير للجواب قريب من الجواب الدقيق.</a:t>
              </a:r>
            </a:p>
          </p:txBody>
        </p:sp>
      </p:grp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" t="14005" r="59358" b="31502"/>
          <a:stretch/>
        </p:blipFill>
        <p:spPr>
          <a:xfrm>
            <a:off x="0" y="0"/>
            <a:ext cx="2061014" cy="152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/>
          <p:cNvGrpSpPr/>
          <p:nvPr/>
        </p:nvGrpSpPr>
        <p:grpSpPr>
          <a:xfrm>
            <a:off x="1310640" y="1666110"/>
            <a:ext cx="3394891" cy="1018192"/>
            <a:chOff x="-16872" y="1311337"/>
            <a:chExt cx="3105109" cy="1018192"/>
          </a:xfrm>
        </p:grpSpPr>
        <p:sp>
          <p:nvSpPr>
            <p:cNvPr id="46" name="Rounded Rectangle 45"/>
            <p:cNvSpPr/>
            <p:nvPr/>
          </p:nvSpPr>
          <p:spPr>
            <a:xfrm>
              <a:off x="40348" y="1311337"/>
              <a:ext cx="2953759" cy="900955"/>
            </a:xfrm>
            <a:prstGeom prst="roundRect">
              <a:avLst/>
            </a:prstGeom>
            <a:solidFill>
              <a:srgbClr val="EAE5EB"/>
            </a:solidFill>
            <a:ln>
              <a:solidFill>
                <a:srgbClr val="715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16872" y="1344644"/>
              <a:ext cx="3105109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لمعرفة الجواب فإنني أقدر ناتج</a:t>
              </a:r>
              <a:endParaRPr lang="ar-SA" sz="26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lvl="0" algn="ctr"/>
              <a:r>
                <a:rPr lang="ar-BH" sz="32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32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r>
                <a:rPr lang="ar-BH" sz="32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  </a:t>
              </a:r>
              <a:r>
                <a:rPr lang="ar-BH" sz="3200" b="1" dirty="0">
                  <a:ln w="19050">
                    <a:solidFill>
                      <a:schemeClr val="tx1"/>
                    </a:solidFill>
                  </a:ln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32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8 4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731774" y="5564497"/>
            <a:ext cx="7126941" cy="766483"/>
          </a:xfrm>
          <a:prstGeom prst="roundRect">
            <a:avLst/>
          </a:prstGeom>
          <a:solidFill>
            <a:srgbClr val="F3EB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إذن، هناك حوالي 20 إلى 25 تفاحة في الصندوق الكبير زيادة على ما في الصندوق  الصغير.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9328" y="2656210"/>
            <a:ext cx="3913094" cy="2823883"/>
          </a:xfrm>
          <a:prstGeom prst="rect">
            <a:avLst/>
          </a:prstGeom>
          <a:solidFill>
            <a:srgbClr val="F3EB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الطريقة الأولى: </a:t>
            </a:r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التقريب</a:t>
            </a:r>
          </a:p>
          <a:p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الخطوة  1: أقرب إلى أقرب عشرة.</a:t>
            </a:r>
          </a:p>
          <a:p>
            <a:endParaRPr lang="ar-BH" sz="2600" b="1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600" b="1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الخطوة  2:  أطرح</a:t>
            </a:r>
          </a:p>
          <a:p>
            <a:endParaRPr lang="ar-BH" sz="2600" b="1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600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207856" y="3530704"/>
            <a:ext cx="1665363" cy="461665"/>
            <a:chOff x="9095093" y="3214282"/>
            <a:chExt cx="1665363" cy="461665"/>
          </a:xfrm>
        </p:grpSpPr>
        <p:sp>
          <p:nvSpPr>
            <p:cNvPr id="10" name="Rectangle 9"/>
            <p:cNvSpPr/>
            <p:nvPr/>
          </p:nvSpPr>
          <p:spPr>
            <a:xfrm>
              <a:off x="10316104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72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095093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70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9606521" y="3404772"/>
              <a:ext cx="6087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8204434" y="3934114"/>
            <a:ext cx="1665363" cy="461665"/>
            <a:chOff x="9095093" y="3214282"/>
            <a:chExt cx="1665363" cy="461665"/>
          </a:xfrm>
        </p:grpSpPr>
        <p:sp>
          <p:nvSpPr>
            <p:cNvPr id="61" name="Rectangle 60"/>
            <p:cNvSpPr/>
            <p:nvPr/>
          </p:nvSpPr>
          <p:spPr>
            <a:xfrm>
              <a:off x="10316104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48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095093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50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>
              <a:off x="9606521" y="3404772"/>
              <a:ext cx="6087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/>
          <p:cNvSpPr/>
          <p:nvPr/>
        </p:nvSpPr>
        <p:spPr>
          <a:xfrm>
            <a:off x="8039819" y="4718528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70  </a:t>
            </a:r>
            <a:r>
              <a:rPr lang="ar-BH" sz="28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BH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50  =  20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958360" y="2660693"/>
            <a:ext cx="4530155" cy="2823883"/>
          </a:xfrm>
          <a:prstGeom prst="rect">
            <a:avLst/>
          </a:prstGeom>
          <a:solidFill>
            <a:srgbClr val="F3EBF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طريقة </a:t>
            </a:r>
            <a:r>
              <a:rPr lang="ar-SA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أخرى</a:t>
            </a:r>
            <a:r>
              <a:rPr lang="ar-BH" sz="2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الأعداد المتناغمة</a:t>
            </a:r>
          </a:p>
          <a:p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الخطوة  1: أستبدل الأعداد بأعداد متناغمة.</a:t>
            </a:r>
          </a:p>
          <a:p>
            <a:endParaRPr lang="ar-BH" sz="2600" b="1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600" b="1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BH" sz="2600" b="1" dirty="0">
                <a:solidFill>
                  <a:srgbClr val="612A8A"/>
                </a:solidFill>
                <a:latin typeface="Sakkal Majalla" pitchFamily="2" charset="-78"/>
                <a:cs typeface="Sakkal Majalla" pitchFamily="2" charset="-78"/>
              </a:rPr>
              <a:t>الخطوة  2:  أطرح</a:t>
            </a:r>
          </a:p>
          <a:p>
            <a:endParaRPr lang="ar-BH" sz="2600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  <a:p>
            <a:endParaRPr lang="ar-BH" sz="2600" dirty="0">
              <a:solidFill>
                <a:srgbClr val="612A8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487942" y="3521740"/>
            <a:ext cx="1665363" cy="461665"/>
            <a:chOff x="9095093" y="3214282"/>
            <a:chExt cx="1665363" cy="461665"/>
          </a:xfrm>
        </p:grpSpPr>
        <p:sp>
          <p:nvSpPr>
            <p:cNvPr id="100" name="Rectangle 99"/>
            <p:cNvSpPr/>
            <p:nvPr/>
          </p:nvSpPr>
          <p:spPr>
            <a:xfrm>
              <a:off x="10316104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72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9095093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75</a:t>
              </a:r>
            </a:p>
          </p:txBody>
        </p:sp>
        <p:cxnSp>
          <p:nvCxnSpPr>
            <p:cNvPr id="105" name="Straight Arrow Connector 104"/>
            <p:cNvCxnSpPr/>
            <p:nvPr/>
          </p:nvCxnSpPr>
          <p:spPr>
            <a:xfrm flipH="1">
              <a:off x="9606521" y="3404772"/>
              <a:ext cx="6087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484520" y="3925150"/>
            <a:ext cx="1665363" cy="461665"/>
            <a:chOff x="9095093" y="3214282"/>
            <a:chExt cx="1665363" cy="461665"/>
          </a:xfrm>
        </p:grpSpPr>
        <p:sp>
          <p:nvSpPr>
            <p:cNvPr id="87" name="Rectangle 86"/>
            <p:cNvSpPr/>
            <p:nvPr/>
          </p:nvSpPr>
          <p:spPr>
            <a:xfrm>
              <a:off x="10316104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48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095093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50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9606521" y="3404772"/>
              <a:ext cx="6087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/>
          <p:cNvSpPr/>
          <p:nvPr/>
        </p:nvSpPr>
        <p:spPr>
          <a:xfrm>
            <a:off x="3588845" y="4723011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75  </a:t>
            </a:r>
            <a:r>
              <a:rPr lang="ar-BH" sz="28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BH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50  =  25</a:t>
            </a:r>
          </a:p>
        </p:txBody>
      </p:sp>
      <p:pic>
        <p:nvPicPr>
          <p:cNvPr id="106" name="Picture 10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260708" y="2398508"/>
            <a:ext cx="1630576" cy="33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95" t="9992" r="4404" b="15472"/>
          <a:stretch/>
        </p:blipFill>
        <p:spPr bwMode="auto">
          <a:xfrm>
            <a:off x="10501261" y="2522197"/>
            <a:ext cx="1678662" cy="33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Screen Clipping">
            <a:extLst>
              <a:ext uri="{FF2B5EF4-FFF2-40B4-BE49-F238E27FC236}">
                <a16:creationId xmlns:a16="http://schemas.microsoft.com/office/drawing/2014/main" xmlns="" id="{985AFFC2-A596-4324-8143-667639A62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" t="14005" r="59358" b="31502"/>
          <a:stretch/>
        </p:blipFill>
        <p:spPr>
          <a:xfrm>
            <a:off x="53113" y="-36247"/>
            <a:ext cx="2061014" cy="152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Screen Clipping">
            <a:extLst>
              <a:ext uri="{FF2B5EF4-FFF2-40B4-BE49-F238E27FC236}">
                <a16:creationId xmlns:a16="http://schemas.microsoft.com/office/drawing/2014/main" xmlns="" id="{11CBFC9B-0FF3-448F-AC99-8F93326DE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" t="14005" r="59358" b="31502"/>
          <a:stretch/>
        </p:blipFill>
        <p:spPr>
          <a:xfrm>
            <a:off x="99812" y="-80265"/>
            <a:ext cx="2061014" cy="152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Rounded Rectangle 63">
            <a:extLst>
              <a:ext uri="{FF2B5EF4-FFF2-40B4-BE49-F238E27FC236}">
                <a16:creationId xmlns:a16="http://schemas.microsoft.com/office/drawing/2014/main" xmlns="" id="{DCE339DF-26D0-4D0B-8DB1-25BBA96DC78F}"/>
              </a:ext>
            </a:extLst>
          </p:cNvPr>
          <p:cNvSpPr/>
          <p:nvPr/>
        </p:nvSpPr>
        <p:spPr>
          <a:xfrm>
            <a:off x="2277538" y="349408"/>
            <a:ext cx="7649832" cy="999158"/>
          </a:xfrm>
          <a:prstGeom prst="roundRect">
            <a:avLst/>
          </a:prstGeom>
          <a:solidFill>
            <a:srgbClr val="FEE8FC"/>
          </a:solidFill>
          <a:ln>
            <a:solidFill>
              <a:srgbClr val="9F0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B9625EA-C37A-41C3-853B-EB742E968834}"/>
              </a:ext>
            </a:extLst>
          </p:cNvPr>
          <p:cNvSpPr/>
          <p:nvPr/>
        </p:nvSpPr>
        <p:spPr>
          <a:xfrm>
            <a:off x="1891284" y="429878"/>
            <a:ext cx="80987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6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6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حوي صندوق التفاح الكبير 72 تفاحة،و يحوي الصندوق الصغير 48 تفاحة. </a:t>
            </a:r>
          </a:p>
          <a:p>
            <a:pPr lvl="0"/>
            <a:r>
              <a:rPr lang="ar-BH" sz="26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تفاحة يزيد ما يحويه الصندوق الكبير تقريبا على ما يحويه الصندوق الصغي</a:t>
            </a:r>
            <a:r>
              <a:rPr lang="ar-SA" sz="26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BH" sz="26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1E60D2D-F390-49B4-A98B-CB940653E0F8}"/>
              </a:ext>
            </a:extLst>
          </p:cNvPr>
          <p:cNvSpPr/>
          <p:nvPr/>
        </p:nvSpPr>
        <p:spPr>
          <a:xfrm>
            <a:off x="2366601" y="879976"/>
            <a:ext cx="7560769" cy="374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0" grpId="0"/>
      <p:bldP spid="80" grpId="0" animBg="1"/>
      <p:bldP spid="84" grpId="0"/>
      <p:bldP spid="53" grpId="0" animBg="1"/>
      <p:bldP spid="54" grpId="0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 ناتج الطرح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CB5D951-FB09-458E-8AB0-3EEC28C5D8EA}"/>
              </a:ext>
            </a:extLst>
          </p:cNvPr>
          <p:cNvGrpSpPr/>
          <p:nvPr/>
        </p:nvGrpSpPr>
        <p:grpSpPr>
          <a:xfrm>
            <a:off x="8879188" y="94630"/>
            <a:ext cx="3226296" cy="753008"/>
            <a:chOff x="8022040" y="2587484"/>
            <a:chExt cx="3226296" cy="75300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9" name="Rectangle: Rounded Corners 15">
                <a:extLst>
                  <a:ext uri="{FF2B5EF4-FFF2-40B4-BE49-F238E27FC236}">
                    <a16:creationId xmlns:a16="http://schemas.microsoft.com/office/drawing/2014/main" xmlns="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2" name="Folded Corner 1"/>
          <p:cNvSpPr/>
          <p:nvPr/>
        </p:nvSpPr>
        <p:spPr>
          <a:xfrm>
            <a:off x="9164257" y="995081"/>
            <a:ext cx="2980415" cy="2138083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أتذكر</a:t>
            </a:r>
          </a:p>
          <a:p>
            <a:pPr algn="ctr"/>
            <a:endParaRPr lang="ar-BH" sz="2800" b="1" dirty="0"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يوجد العديد من التقديرات المعقولة عند حل المسألة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130319" y="86975"/>
            <a:ext cx="7637163" cy="982812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يبلغ ارتفاع إحدى البنايات 66 مترا، بينما يبلغ ارتفاع برج 161 مترًا. كم يبلغ الفرق بين ارتفاع البرج و ارتفاع البناية؟</a:t>
            </a:r>
          </a:p>
        </p:txBody>
      </p:sp>
      <p:sp>
        <p:nvSpPr>
          <p:cNvPr id="53" name="Snip Diagonal Corner Rectangle 52"/>
          <p:cNvSpPr/>
          <p:nvPr/>
        </p:nvSpPr>
        <p:spPr>
          <a:xfrm>
            <a:off x="9419092" y="3293026"/>
            <a:ext cx="2554560" cy="818555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يمكنني التقريب إلى أقرب مئة عند التقدير</a:t>
            </a:r>
          </a:p>
        </p:txBody>
      </p:sp>
      <p:sp>
        <p:nvSpPr>
          <p:cNvPr id="54" name="Snip Diagonal Corner Rectangle 53"/>
          <p:cNvSpPr/>
          <p:nvPr/>
        </p:nvSpPr>
        <p:spPr>
          <a:xfrm>
            <a:off x="2064821" y="1219144"/>
            <a:ext cx="5772368" cy="740766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لمعرفة الفرق فإنه يمكنني أن أقدر الناتج 161  -  66</a:t>
            </a:r>
          </a:p>
        </p:txBody>
      </p:sp>
      <p:pic>
        <p:nvPicPr>
          <p:cNvPr id="55" name="Picture 54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2" t="11512" r="5706" b="13952"/>
          <a:stretch/>
        </p:blipFill>
        <p:spPr bwMode="auto">
          <a:xfrm>
            <a:off x="9533924" y="4134423"/>
            <a:ext cx="2329551" cy="23313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92610" y="2178425"/>
            <a:ext cx="8428624" cy="1855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9" name="Rectangle 58"/>
          <p:cNvSpPr/>
          <p:nvPr/>
        </p:nvSpPr>
        <p:spPr>
          <a:xfrm>
            <a:off x="692610" y="4173064"/>
            <a:ext cx="8471647" cy="1855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/>
          <p:cNvSpPr/>
          <p:nvPr/>
        </p:nvSpPr>
        <p:spPr>
          <a:xfrm>
            <a:off x="5195158" y="2178425"/>
            <a:ext cx="38314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الخطوة  1: </a:t>
            </a:r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أقرب كل عدد إلى أقرب مئة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969144" y="2514003"/>
            <a:ext cx="1795207" cy="461665"/>
            <a:chOff x="8965249" y="3214282"/>
            <a:chExt cx="1795207" cy="461665"/>
          </a:xfrm>
        </p:grpSpPr>
        <p:sp>
          <p:nvSpPr>
            <p:cNvPr id="67" name="Rectangle 66"/>
            <p:cNvSpPr/>
            <p:nvPr/>
          </p:nvSpPr>
          <p:spPr>
            <a:xfrm>
              <a:off x="10186260" y="3214282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161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965249" y="3214282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200</a:t>
              </a: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9606521" y="3404772"/>
              <a:ext cx="6087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969144" y="2866428"/>
            <a:ext cx="1795207" cy="461665"/>
            <a:chOff x="8965249" y="3214282"/>
            <a:chExt cx="1795207" cy="461665"/>
          </a:xfrm>
        </p:grpSpPr>
        <p:sp>
          <p:nvSpPr>
            <p:cNvPr id="74" name="Rectangle 73"/>
            <p:cNvSpPr/>
            <p:nvPr/>
          </p:nvSpPr>
          <p:spPr>
            <a:xfrm>
              <a:off x="10316104" y="3214282"/>
              <a:ext cx="444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66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965249" y="3214282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100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H="1">
              <a:off x="9606521" y="3404772"/>
              <a:ext cx="608770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78062" y="3163543"/>
            <a:ext cx="3639676" cy="974739"/>
            <a:chOff x="5239512" y="3160142"/>
            <a:chExt cx="3429000" cy="84760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239512" y="3518037"/>
              <a:ext cx="3429000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609844" y="3426714"/>
              <a:ext cx="0" cy="187452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284595" y="3426714"/>
              <a:ext cx="0" cy="187452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6959346" y="3426714"/>
              <a:ext cx="0" cy="187452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634097" y="3426714"/>
              <a:ext cx="0" cy="187452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8848" y="3426714"/>
              <a:ext cx="0" cy="187452"/>
            </a:xfrm>
            <a:prstGeom prst="line">
              <a:avLst/>
            </a:prstGeom>
            <a:ln w="571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7210044" y="3483864"/>
              <a:ext cx="109728" cy="8515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64055" y="3546081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100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46551" y="3160142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161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965475" y="3546081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125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633821" y="3546081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150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315740" y="3546081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175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990491" y="3546081"/>
              <a:ext cx="5741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400" b="1" dirty="0">
                  <a:ln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200</a:t>
              </a:r>
            </a:p>
          </p:txBody>
        </p:sp>
      </p:grpSp>
      <p:cxnSp>
        <p:nvCxnSpPr>
          <p:cNvPr id="95" name="Straight Arrow Connector 94"/>
          <p:cNvCxnSpPr/>
          <p:nvPr/>
        </p:nvCxnSpPr>
        <p:spPr>
          <a:xfrm>
            <a:off x="764059" y="3575121"/>
            <a:ext cx="3639676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157144" y="3470100"/>
            <a:ext cx="0" cy="21556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73351" y="3470100"/>
            <a:ext cx="0" cy="21556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589559" y="3470100"/>
            <a:ext cx="0" cy="21556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305766" y="3470100"/>
            <a:ext cx="0" cy="21556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021973" y="3470100"/>
            <a:ext cx="0" cy="215569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2933483" y="3535822"/>
            <a:ext cx="116470" cy="979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/>
          </a:p>
        </p:txBody>
      </p:sp>
      <p:sp>
        <p:nvSpPr>
          <p:cNvPr id="109" name="Rectangle 108"/>
          <p:cNvSpPr/>
          <p:nvPr/>
        </p:nvSpPr>
        <p:spPr>
          <a:xfrm>
            <a:off x="980839" y="3586644"/>
            <a:ext cx="314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746264" y="3169484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66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620468" y="3607371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25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332790" y="3607371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50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3045112" y="3607371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75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3719336" y="3607371"/>
            <a:ext cx="574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100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242993" y="4173064"/>
            <a:ext cx="17844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6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الخطوة  2: </a:t>
            </a:r>
            <a:r>
              <a:rPr lang="ar-BH" sz="26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أطرح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64059" y="4949939"/>
            <a:ext cx="44937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إذن، يزيد ارتفاع البرج على ارتفاع البناية بحوالي 0 0 1  متر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7623147" y="5522625"/>
            <a:ext cx="13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7589968" y="4665507"/>
            <a:ext cx="1535100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8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</a:t>
            </a:r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1  6  1</a:t>
            </a: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- 6  6</a:t>
            </a:r>
            <a:endParaRPr lang="ar-BH" sz="2800" b="1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117654" y="4949939"/>
            <a:ext cx="595893" cy="0"/>
          </a:xfrm>
          <a:prstGeom prst="straightConnector1">
            <a:avLst/>
          </a:prstGeom>
          <a:ln>
            <a:solidFill>
              <a:srgbClr val="DAA6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7117654" y="5300099"/>
            <a:ext cx="595893" cy="0"/>
          </a:xfrm>
          <a:prstGeom prst="straightConnector1">
            <a:avLst/>
          </a:prstGeom>
          <a:ln>
            <a:solidFill>
              <a:srgbClr val="DAA6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901554" y="5528600"/>
            <a:ext cx="13648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5796935" y="4500026"/>
            <a:ext cx="1535100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0  0  2</a:t>
            </a:r>
          </a:p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- 0  0  1</a:t>
            </a:r>
            <a:endParaRPr lang="ar-BH" sz="2800" b="1" dirty="0">
              <a:ln w="18415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55545" y="5447636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0  0  1</a:t>
            </a:r>
            <a:endParaRPr lang="ar-BH" sz="3200" dirty="0"/>
          </a:p>
        </p:txBody>
      </p:sp>
    </p:spTree>
    <p:extLst>
      <p:ext uri="{BB962C8B-B14F-4D97-AF65-F5344CB8AC3E}">
        <p14:creationId xmlns:p14="http://schemas.microsoft.com/office/powerpoint/2010/main" val="1982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3" grpId="0" animBg="1"/>
      <p:bldP spid="54" grpId="0" animBg="1"/>
      <p:bldP spid="11" grpId="0" animBg="1"/>
      <p:bldP spid="59" grpId="0" animBg="1"/>
      <p:bldP spid="14" grpId="0"/>
      <p:bldP spid="108" grpId="0" animBg="1"/>
      <p:bldP spid="109" grpId="0"/>
      <p:bldP spid="110" grpId="0"/>
      <p:bldP spid="111" grpId="0"/>
      <p:bldP spid="112" grpId="0"/>
      <p:bldP spid="113" grpId="0"/>
      <p:bldP spid="114" grpId="0"/>
      <p:bldP spid="116" grpId="0"/>
      <p:bldP spid="117" grpId="0"/>
      <p:bldP spid="120" grpId="0"/>
      <p:bldP spid="123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ناتج الطرح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3021490" y="380482"/>
            <a:ext cx="6309360" cy="1077219"/>
          </a:xfrm>
          <a:prstGeom prst="hexagon">
            <a:avLst/>
          </a:prstGeom>
          <a:pattFill prst="pct9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3188221" y="380483"/>
            <a:ext cx="595874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/>
                <a:solidFill>
                  <a:schemeClr val="accent4">
                    <a:lumMod val="50000"/>
                  </a:schemeClr>
                </a:solidFill>
                <a:highlight>
                  <a:srgbClr val="C4F6F5"/>
                </a:highlight>
                <a:latin typeface="Sakkal Majalla" pitchFamily="2" charset="-78"/>
                <a:cs typeface="Sakkal Majalla" pitchFamily="2" charset="-78"/>
              </a:rPr>
              <a:t>أقدر </a:t>
            </a:r>
            <a:r>
              <a:rPr lang="ar-BH" sz="32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ناتج الطرح بالتقريب إلى </a:t>
            </a:r>
            <a:r>
              <a:rPr lang="ar-BH" sz="3200" b="1" dirty="0">
                <a:ln w="1905"/>
                <a:solidFill>
                  <a:schemeClr val="accent4">
                    <a:lumMod val="50000"/>
                  </a:schemeClr>
                </a:solidFill>
                <a:highlight>
                  <a:srgbClr val="C4F6F5"/>
                </a:highlight>
                <a:latin typeface="Sakkal Majalla" pitchFamily="2" charset="-78"/>
                <a:cs typeface="Sakkal Majalla" pitchFamily="2" charset="-78"/>
              </a:rPr>
              <a:t>أقرب عشرة أو باستعمال الأعداد المتناغمة</a:t>
            </a:r>
            <a:r>
              <a:rPr lang="ar-BH" sz="3200" b="1" dirty="0">
                <a:ln w="1905"/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en-US" sz="3200" b="1" dirty="0">
              <a:ln w="1905"/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785540"/>
            <a:ext cx="2590558" cy="2423238"/>
            <a:chOff x="104505" y="1361041"/>
            <a:chExt cx="2590558" cy="2423238"/>
          </a:xfrm>
        </p:grpSpPr>
        <p:sp>
          <p:nvSpPr>
            <p:cNvPr id="11" name="Regular Pentagon 10"/>
            <p:cNvSpPr/>
            <p:nvPr/>
          </p:nvSpPr>
          <p:spPr>
            <a:xfrm>
              <a:off x="104505" y="1361041"/>
              <a:ext cx="2590558" cy="2309622"/>
            </a:xfrm>
            <a:prstGeom prst="pentagon">
              <a:avLst/>
            </a:prstGeom>
            <a:pattFill prst="pct90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5523" y="1722176"/>
              <a:ext cx="2133360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b="1" dirty="0">
                  <a:ln w="1905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 و تأكد من الإجابة</a:t>
              </a:r>
              <a:endParaRPr lang="en-US" sz="3200" b="1" dirty="0">
                <a:ln w="1905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708" b="12732"/>
          <a:stretch/>
        </p:blipFill>
        <p:spPr bwMode="auto">
          <a:xfrm>
            <a:off x="105754" y="3474720"/>
            <a:ext cx="2393363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Hexagon 14"/>
          <p:cNvSpPr/>
          <p:nvPr/>
        </p:nvSpPr>
        <p:spPr>
          <a:xfrm>
            <a:off x="2991388" y="2210381"/>
            <a:ext cx="4140926" cy="3122023"/>
          </a:xfrm>
          <a:prstGeom prst="hexagon">
            <a:avLst/>
          </a:prstGeom>
          <a:pattFill prst="pct90">
            <a:fgClr>
              <a:srgbClr val="FFF6DD"/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Hexagon 34"/>
          <p:cNvSpPr/>
          <p:nvPr/>
        </p:nvSpPr>
        <p:spPr>
          <a:xfrm>
            <a:off x="7215064" y="2210381"/>
            <a:ext cx="4140926" cy="3122023"/>
          </a:xfrm>
          <a:prstGeom prst="hexagon">
            <a:avLst/>
          </a:prstGeom>
          <a:pattFill prst="pct90">
            <a:fgClr>
              <a:srgbClr val="FFF6DD"/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39" name="Straight Connector 38"/>
          <p:cNvCxnSpPr/>
          <p:nvPr/>
        </p:nvCxnSpPr>
        <p:spPr>
          <a:xfrm>
            <a:off x="7656617" y="4084769"/>
            <a:ext cx="334846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69572" y="2638219"/>
            <a:ext cx="376602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2  8</a:t>
            </a:r>
          </a:p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- 1 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3963" y="4127795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2</a:t>
            </a:r>
            <a:endParaRPr lang="ar-BH" sz="44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413338" y="4084769"/>
            <a:ext cx="334846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126127" y="2528671"/>
            <a:ext cx="376602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1  9</a:t>
            </a:r>
          </a:p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- 8  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550684" y="4127795"/>
            <a:ext cx="917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 5</a:t>
            </a:r>
            <a:endParaRPr lang="ar-BH" sz="4400" dirty="0">
              <a:solidFill>
                <a:srgbClr val="FF0000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F834BD88-2B1E-4CB9-BB5F-FB4CA9D02ACC}"/>
              </a:ext>
            </a:extLst>
          </p:cNvPr>
          <p:cNvSpPr/>
          <p:nvPr/>
        </p:nvSpPr>
        <p:spPr>
          <a:xfrm>
            <a:off x="8729667" y="5400670"/>
            <a:ext cx="1119182" cy="9222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71CA96D2-9EC1-466D-B6B5-CB04813E2D4E}"/>
              </a:ext>
            </a:extLst>
          </p:cNvPr>
          <p:cNvSpPr/>
          <p:nvPr/>
        </p:nvSpPr>
        <p:spPr>
          <a:xfrm>
            <a:off x="4324350" y="5324466"/>
            <a:ext cx="1119182" cy="92221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53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15" grpId="0" animBg="1"/>
      <p:bldP spid="35" grpId="0" animBg="1"/>
      <p:bldP spid="42" grpId="0"/>
      <p:bldP spid="17" grpId="0"/>
      <p:bldP spid="44" grpId="0"/>
      <p:bldP spid="45" grpId="0"/>
      <p:bldP spid="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ناتج الطرح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3118530" y="408534"/>
            <a:ext cx="6309360" cy="1077219"/>
          </a:xfrm>
          <a:prstGeom prst="hexagon">
            <a:avLst/>
          </a:prstGeom>
          <a:pattFill prst="pct9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 dirty="0"/>
          </a:p>
        </p:txBody>
      </p:sp>
      <p:sp>
        <p:nvSpPr>
          <p:cNvPr id="28" name="Rectangle 27"/>
          <p:cNvSpPr/>
          <p:nvPr/>
        </p:nvSpPr>
        <p:spPr>
          <a:xfrm>
            <a:off x="3293838" y="626703"/>
            <a:ext cx="5958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/>
                <a:solidFill>
                  <a:schemeClr val="accent6">
                    <a:lumMod val="50000"/>
                  </a:schemeClr>
                </a:solidFill>
                <a:highlight>
                  <a:srgbClr val="FF00FF"/>
                </a:highlight>
                <a:latin typeface="Sakkal Majalla" pitchFamily="2" charset="-78"/>
                <a:cs typeface="Sakkal Majalla" pitchFamily="2" charset="-78"/>
              </a:rPr>
              <a:t>أقدر </a:t>
            </a:r>
            <a:r>
              <a:rPr lang="ar-BH" sz="3200" b="1" dirty="0">
                <a:ln w="1905"/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ناتج الطرح بالتقريب إلى </a:t>
            </a:r>
            <a:r>
              <a:rPr lang="ar-BH" sz="3200" b="1" dirty="0">
                <a:ln w="1905"/>
                <a:solidFill>
                  <a:schemeClr val="accent6">
                    <a:lumMod val="50000"/>
                  </a:schemeClr>
                </a:solidFill>
                <a:highlight>
                  <a:srgbClr val="FF00FF"/>
                </a:highlight>
                <a:latin typeface="Sakkal Majalla" pitchFamily="2" charset="-78"/>
                <a:cs typeface="Sakkal Majalla" pitchFamily="2" charset="-78"/>
              </a:rPr>
              <a:t>أقرب مئة </a:t>
            </a:r>
            <a:r>
              <a:rPr lang="ar-BH" sz="3200" b="1" dirty="0">
                <a:ln w="1905"/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en-US" sz="3200" b="1" dirty="0">
              <a:ln w="1905"/>
              <a:solidFill>
                <a:schemeClr val="accent6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0" y="785540"/>
            <a:ext cx="2590558" cy="2309622"/>
          </a:xfrm>
          <a:prstGeom prst="pentagon">
            <a:avLst/>
          </a:prstGeom>
          <a:pattFill prst="pct9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231018" y="1146675"/>
            <a:ext cx="21333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</a:t>
            </a:r>
            <a:endParaRPr lang="en-US" sz="3200" b="1" dirty="0">
              <a:ln w="1905">
                <a:noFill/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708" b="12732"/>
          <a:stretch/>
        </p:blipFill>
        <p:spPr bwMode="auto">
          <a:xfrm>
            <a:off x="105754" y="3474720"/>
            <a:ext cx="2393363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Hexagon 14"/>
          <p:cNvSpPr/>
          <p:nvPr/>
        </p:nvSpPr>
        <p:spPr>
          <a:xfrm>
            <a:off x="2730128" y="2158129"/>
            <a:ext cx="4140926" cy="3122023"/>
          </a:xfrm>
          <a:prstGeom prst="hexagon">
            <a:avLst/>
          </a:prstGeom>
          <a:pattFill prst="pct8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Hexagon 34"/>
          <p:cNvSpPr/>
          <p:nvPr/>
        </p:nvSpPr>
        <p:spPr>
          <a:xfrm>
            <a:off x="6953804" y="2158129"/>
            <a:ext cx="4140926" cy="3122023"/>
          </a:xfrm>
          <a:prstGeom prst="hexagon">
            <a:avLst/>
          </a:prstGeom>
          <a:pattFill prst="pct8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39" name="Straight Connector 38"/>
          <p:cNvCxnSpPr/>
          <p:nvPr/>
        </p:nvCxnSpPr>
        <p:spPr>
          <a:xfrm>
            <a:off x="7395357" y="4032517"/>
            <a:ext cx="334846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186578" y="2498960"/>
            <a:ext cx="376602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     6  7  1</a:t>
            </a:r>
          </a:p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- 4  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78815" y="4075543"/>
            <a:ext cx="10711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400" b="1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0 0 </a:t>
            </a: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ar-BH" sz="4400" dirty="0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3152078" y="4032517"/>
            <a:ext cx="3348465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896834" y="2481232"/>
            <a:ext cx="376602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   1  4  3</a:t>
            </a:r>
          </a:p>
          <a:p>
            <a:pPr algn="ctr"/>
            <a:r>
              <a:rPr lang="ar-BH" sz="4400" b="1" dirty="0">
                <a:ln w="18415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- 3  8 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135536" y="4075543"/>
            <a:ext cx="1071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r>
              <a:rPr lang="ar-BH" sz="44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1</a:t>
            </a:r>
            <a:endParaRPr lang="ar-BH" sz="4400" dirty="0">
              <a:solidFill>
                <a:srgbClr val="FF0000"/>
              </a:solidFill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xmlns="" id="{F306CFEB-FB0F-488B-96D6-5699F2951E6C}"/>
              </a:ext>
            </a:extLst>
          </p:cNvPr>
          <p:cNvSpPr/>
          <p:nvPr/>
        </p:nvSpPr>
        <p:spPr>
          <a:xfrm>
            <a:off x="5551534" y="5445806"/>
            <a:ext cx="2804540" cy="916326"/>
          </a:xfrm>
          <a:prstGeom prst="bevel">
            <a:avLst>
              <a:gd name="adj" fmla="val 10377"/>
            </a:avLst>
          </a:prstGeom>
          <a:solidFill>
            <a:srgbClr val="FFF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 مميز</a:t>
            </a:r>
            <a:endParaRPr lang="ar-BH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723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  <p:bldP spid="11" grpId="0" animBg="1"/>
      <p:bldP spid="11" grpId="1" animBg="1"/>
      <p:bldP spid="30" grpId="0"/>
      <p:bldP spid="30" grpId="1"/>
      <p:bldP spid="15" grpId="0" animBg="1"/>
      <p:bldP spid="35" grpId="0" animBg="1"/>
      <p:bldP spid="42" grpId="0"/>
      <p:bldP spid="17" grpId="0"/>
      <p:bldP spid="44" grpId="0"/>
      <p:bldP spid="4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ناتج الطرح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Hexagon 1"/>
          <p:cNvSpPr/>
          <p:nvPr/>
        </p:nvSpPr>
        <p:spPr>
          <a:xfrm>
            <a:off x="2675587" y="1018903"/>
            <a:ext cx="6840826" cy="2453261"/>
          </a:xfrm>
          <a:prstGeom prst="hexagon">
            <a:avLst/>
          </a:prstGeom>
          <a:solidFill>
            <a:srgbClr val="FFF7E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دعا جاسم 1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03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شخص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إلى حفلة  زواجه،</a:t>
            </a:r>
          </a:p>
          <a:p>
            <a:pPr algn="ctr"/>
            <a:endParaRPr lang="ar-SA" sz="20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فلم يحضر 37 مدعو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منهم. </a:t>
            </a:r>
          </a:p>
          <a:p>
            <a:pPr algn="ctr"/>
            <a:endParaRPr lang="ar-SA" sz="20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شخصاً تقريب</a:t>
            </a:r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حضر الحفلة؟</a:t>
            </a:r>
            <a:endParaRPr lang="ar-BH" sz="32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0" y="785540"/>
            <a:ext cx="2590558" cy="2309622"/>
          </a:xfrm>
          <a:prstGeom prst="pentagon">
            <a:avLst/>
          </a:prstGeom>
          <a:pattFill prst="pct9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0" name="Rectangle 29"/>
          <p:cNvSpPr/>
          <p:nvPr/>
        </p:nvSpPr>
        <p:spPr>
          <a:xfrm>
            <a:off x="231018" y="1146675"/>
            <a:ext cx="213336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b="1" dirty="0">
                <a:ln w="190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</a:t>
            </a:r>
            <a:endParaRPr lang="en-US" sz="3200" b="1" dirty="0">
              <a:ln w="1905">
                <a:noFill/>
              </a:ln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2" name="Picture 31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708" b="12732"/>
          <a:stretch/>
        </p:blipFill>
        <p:spPr bwMode="auto">
          <a:xfrm>
            <a:off x="105754" y="3474720"/>
            <a:ext cx="2393363" cy="2817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Beveled 5">
            <a:extLst>
              <a:ext uri="{FF2B5EF4-FFF2-40B4-BE49-F238E27FC236}">
                <a16:creationId xmlns:a16="http://schemas.microsoft.com/office/drawing/2014/main" xmlns="" id="{F306CFEB-FB0F-488B-96D6-5699F2951E6C}"/>
              </a:ext>
            </a:extLst>
          </p:cNvPr>
          <p:cNvSpPr/>
          <p:nvPr/>
        </p:nvSpPr>
        <p:spPr>
          <a:xfrm>
            <a:off x="4155013" y="5326133"/>
            <a:ext cx="3881974" cy="916326"/>
          </a:xfrm>
          <a:prstGeom prst="bevel">
            <a:avLst/>
          </a:prstGeom>
          <a:solidFill>
            <a:srgbClr val="FFF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1367E16-39B5-4272-8773-EAF6C65DFAA9}"/>
              </a:ext>
            </a:extLst>
          </p:cNvPr>
          <p:cNvSpPr/>
          <p:nvPr/>
        </p:nvSpPr>
        <p:spPr>
          <a:xfrm>
            <a:off x="5912032" y="2659394"/>
            <a:ext cx="777240" cy="7162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10E44F0-48F8-40AE-94F1-1667C055EBF6}"/>
              </a:ext>
            </a:extLst>
          </p:cNvPr>
          <p:cNvSpPr/>
          <p:nvPr/>
        </p:nvSpPr>
        <p:spPr>
          <a:xfrm>
            <a:off x="4155013" y="3617305"/>
            <a:ext cx="3881974" cy="1534813"/>
          </a:xfrm>
          <a:prstGeom prst="ellipse">
            <a:avLst/>
          </a:prstGeom>
          <a:solidFill>
            <a:srgbClr val="E1FB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   شخص</a:t>
            </a:r>
            <a:r>
              <a:rPr lang="ar-BH" sz="4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</a:t>
            </a:r>
            <a:endParaRPr lang="ar-BH" sz="48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تقريبًا</a:t>
            </a:r>
            <a:endParaRPr lang="ar-BH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42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1" grpId="1" animBg="1"/>
      <p:bldP spid="30" grpId="0"/>
      <p:bldP spid="30" grpId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ناتج الطرح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6317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18304" y="2755617"/>
            <a:ext cx="1933456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6131377" y="434443"/>
            <a:ext cx="4491307" cy="3562792"/>
          </a:xfrm>
          <a:prstGeom prst="star7">
            <a:avLst/>
          </a:prstGeom>
          <a:solidFill>
            <a:srgbClr val="FEEEFE"/>
          </a:solidFill>
          <a:ln>
            <a:solidFill>
              <a:srgbClr val="CD1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712002" y="1587363"/>
            <a:ext cx="3330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</a:p>
          <a:p>
            <a:pPr algn="ctr"/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4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1453539" y="2547257"/>
            <a:ext cx="4491307" cy="3700329"/>
          </a:xfrm>
          <a:prstGeom prst="star7">
            <a:avLst/>
          </a:prstGeom>
          <a:solidFill>
            <a:srgbClr val="EDF3FD"/>
          </a:solidFill>
          <a:ln>
            <a:solidFill>
              <a:srgbClr val="155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453539" y="3377922"/>
            <a:ext cx="44082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تقدير ناتج الطرح </a:t>
            </a:r>
          </a:p>
          <a:p>
            <a:pPr algn="ctr"/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باستعمال التقريب</a:t>
            </a: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تقدير ناتج الطرح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388358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744501" y="950273"/>
            <a:ext cx="2384772" cy="54367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910363" y="1284558"/>
            <a:ext cx="63779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عزيزي الطالب عزيزتي الطالبة</a:t>
            </a:r>
          </a:p>
          <a:p>
            <a:pPr lvl="0" algn="ctr"/>
            <a:endParaRPr lang="ar-BH" sz="44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BH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A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مزيد من الاستفادة يمكنك الرجوع لكتاب الطالب </a:t>
            </a:r>
          </a:p>
          <a:p>
            <a:pPr lvl="0" algn="ctr"/>
            <a:endParaRPr lang="ar-SA" sz="11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لحل تمارين الدرس صفحة </a:t>
            </a:r>
            <a:r>
              <a:rPr lang="ar-BH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6</a:t>
            </a:r>
            <a:r>
              <a:rPr lang="ar-SA" sz="44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7- 68  </a:t>
            </a:r>
          </a:p>
        </p:txBody>
      </p:sp>
      <p:sp>
        <p:nvSpPr>
          <p:cNvPr id="9" name="Frame 8"/>
          <p:cNvSpPr/>
          <p:nvPr/>
        </p:nvSpPr>
        <p:spPr>
          <a:xfrm>
            <a:off x="2388358" y="808007"/>
            <a:ext cx="7356143" cy="4578531"/>
          </a:xfrm>
          <a:prstGeom prst="frame">
            <a:avLst>
              <a:gd name="adj1" fmla="val 7432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545</Words>
  <Application>Microsoft Office PowerPoint</Application>
  <PresentationFormat>Widescreen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Banan Saud Farhan Sowaidan Almasaeed</cp:lastModifiedBy>
  <cp:revision>748</cp:revision>
  <dcterms:created xsi:type="dcterms:W3CDTF">2020-03-03T06:21:53Z</dcterms:created>
  <dcterms:modified xsi:type="dcterms:W3CDTF">2020-07-16T08:11:51Z</dcterms:modified>
</cp:coreProperties>
</file>