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59" r:id="rId3"/>
    <p:sldId id="257" r:id="rId4"/>
    <p:sldId id="258" r:id="rId5"/>
    <p:sldId id="259" r:id="rId6"/>
    <p:sldId id="260" r:id="rId7"/>
    <p:sldId id="268" r:id="rId8"/>
    <p:sldId id="264" r:id="rId9"/>
    <p:sldId id="265" r:id="rId10"/>
    <p:sldId id="266" r:id="rId11"/>
    <p:sldId id="267" r:id="rId12"/>
    <p:sldId id="261" r:id="rId13"/>
    <p:sldId id="262"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9" r:id="rId92"/>
    <p:sldId id="348" r:id="rId93"/>
    <p:sldId id="350" r:id="rId94"/>
    <p:sldId id="351" r:id="rId95"/>
    <p:sldId id="352" r:id="rId96"/>
    <p:sldId id="354" r:id="rId97"/>
    <p:sldId id="355" r:id="rId98"/>
    <p:sldId id="353" r:id="rId99"/>
    <p:sldId id="356" r:id="rId100"/>
    <p:sldId id="357" r:id="rId101"/>
    <p:sldId id="358" r:id="rId102"/>
    <p:sldId id="360" r:id="rId103"/>
    <p:sldId id="361" r:id="rId104"/>
    <p:sldId id="362" r:id="rId105"/>
    <p:sldId id="363" r:id="rId106"/>
    <p:sldId id="364" r:id="rId107"/>
    <p:sldId id="365" r:id="rId108"/>
    <p:sldId id="366" r:id="rId109"/>
    <p:sldId id="367" r:id="rId110"/>
    <p:sldId id="368" r:id="rId111"/>
    <p:sldId id="369" r:id="rId1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056"/>
    <p:restoredTop sz="94686"/>
  </p:normalViewPr>
  <p:slideViewPr>
    <p:cSldViewPr snapToGrid="0" snapToObjects="1">
      <p:cViewPr varScale="1">
        <p:scale>
          <a:sx n="51" d="100"/>
          <a:sy n="51" d="100"/>
        </p:scale>
        <p:origin x="208" y="15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10/9/19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10/9/19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10/9/19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10/9/19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10/9/19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10/9/19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10/9/19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10/9/19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10/9/19</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10/9/19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10/9/19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10/9/19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10/9/19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10/9/19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10/9/19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10/9/19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10/9/19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10/9/19</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kenanaonline.com/users/ahmedkordy/tags/6836/post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kenanaonline.com/users/ahmedkordy/tags/6836/post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kenanaonline.com/users/ahmedkordy/tags/6836/post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kenanaonline.com/users/ahmedkordy/tags/6836/post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kenanaonline.com/users/ahmedkordy/tags/6836/post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kenanaonline.com/users/ahmedkordy/tags/12999/post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kenanaonline.com/users/ahmedkordy/tags/6836/post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kenanaonline.com/users/ahmedkordy/tags/12999/posts" TargetMode="External"/><Relationship Id="rId2" Type="http://schemas.openxmlformats.org/officeDocument/2006/relationships/hyperlink" Target="http://kenanaonline.com/users/ahmedkordy/tags/6836/post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kenanaonline.com/users/ahmedkordy/tags/6836/post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kenanaonline.com/users/ahmedkordy/tags/6836/post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kenanaonline.com/users/ahmedkordy/tags/6836/post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kenanaonline.com/users/ahmedkordy/tags/6836/post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kenanaonline.com/users/ahmedkordy/tags/6836/post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kenanaonline.com/users/ahmedkordy/tags/6836/post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FA84-EDC4-984C-92C7-FD264AB7F6D7}"/>
              </a:ext>
            </a:extLst>
          </p:cNvPr>
          <p:cNvSpPr>
            <a:spLocks noGrp="1"/>
          </p:cNvSpPr>
          <p:nvPr>
            <p:ph type="ctrTitle"/>
          </p:nvPr>
        </p:nvSpPr>
        <p:spPr/>
        <p:txBody>
          <a:bodyPr/>
          <a:lstStyle/>
          <a:p>
            <a:pPr algn="r" defTabSz="914400" rtl="1" eaLnBrk="1" latinLnBrk="0" hangingPunct="1">
              <a:lnSpc>
                <a:spcPct val="90000"/>
              </a:lnSpc>
              <a:spcBef>
                <a:spcPct val="0"/>
              </a:spcBef>
              <a:buNone/>
            </a:pPr>
            <a:r>
              <a:rPr lang="ar-SA" dirty="0"/>
              <a:t>العلاقات العامة</a:t>
            </a:r>
            <a:endParaRPr lang="en-US" dirty="0"/>
          </a:p>
        </p:txBody>
      </p:sp>
      <p:sp>
        <p:nvSpPr>
          <p:cNvPr id="3" name="Subtitle 2">
            <a:extLst>
              <a:ext uri="{FF2B5EF4-FFF2-40B4-BE49-F238E27FC236}">
                <a16:creationId xmlns:a16="http://schemas.microsoft.com/office/drawing/2014/main" id="{FECECBA5-EE24-CE40-B0C6-AD22C49B4F1D}"/>
              </a:ext>
            </a:extLst>
          </p:cNvPr>
          <p:cNvSpPr>
            <a:spLocks noGrp="1"/>
          </p:cNvSpPr>
          <p:nvPr>
            <p:ph type="subTitle" idx="1"/>
          </p:nvPr>
        </p:nvSpPr>
        <p:spPr/>
        <p:txBody>
          <a:bodyPr>
            <a:normAutofit fontScale="92500" lnSpcReduction="20000"/>
          </a:bodyPr>
          <a:lstStyle/>
          <a:p>
            <a:pPr marL="0" indent="0" algn="ctr" defTabSz="914400" rtl="1" eaLnBrk="1" latinLnBrk="0" hangingPunct="1">
              <a:lnSpc>
                <a:spcPct val="90000"/>
              </a:lnSpc>
              <a:spcBef>
                <a:spcPts val="1000"/>
              </a:spcBef>
              <a:buFont typeface="Arial" panose="020B0604020202020204" pitchFamily="34" charset="0"/>
              <a:buNone/>
            </a:pPr>
            <a:r>
              <a:rPr lang="ar-SA" sz="2400" dirty="0"/>
              <a:t>د. يسرا صبيح </a:t>
            </a:r>
          </a:p>
          <a:p>
            <a:pPr marL="0" indent="0" algn="ctr" defTabSz="914400" rtl="1" eaLnBrk="1" latinLnBrk="0" hangingPunct="1">
              <a:lnSpc>
                <a:spcPct val="90000"/>
              </a:lnSpc>
              <a:spcBef>
                <a:spcPts val="1000"/>
              </a:spcBef>
              <a:buFont typeface="Arial" panose="020B0604020202020204" pitchFamily="34" charset="0"/>
              <a:buNone/>
            </a:pPr>
            <a:r>
              <a:rPr lang="ar-SA" sz="2400" dirty="0"/>
              <a:t>أستاذ  الاتصال والاعلام المساعد </a:t>
            </a:r>
          </a:p>
          <a:p>
            <a:pPr marL="0" indent="0" algn="ctr" defTabSz="914400" rtl="1" eaLnBrk="1" latinLnBrk="0" hangingPunct="1">
              <a:lnSpc>
                <a:spcPct val="90000"/>
              </a:lnSpc>
              <a:spcBef>
                <a:spcPts val="1000"/>
              </a:spcBef>
              <a:buFont typeface="Arial" panose="020B0604020202020204" pitchFamily="34" charset="0"/>
              <a:buNone/>
            </a:pPr>
            <a:r>
              <a:rPr lang="ar-SA" sz="2400" dirty="0"/>
              <a:t>جامعة طيبة</a:t>
            </a:r>
            <a:endParaRPr lang="en-US" sz="2400" dirty="0"/>
          </a:p>
        </p:txBody>
      </p:sp>
    </p:spTree>
    <p:extLst>
      <p:ext uri="{BB962C8B-B14F-4D97-AF65-F5344CB8AC3E}">
        <p14:creationId xmlns:p14="http://schemas.microsoft.com/office/powerpoint/2010/main" val="3311224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A71A3-049D-0746-89F9-DE609BBDB153}"/>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اهداف العلاقات العامة</a:t>
            </a:r>
            <a:endParaRPr lang="en-US" dirty="0"/>
          </a:p>
        </p:txBody>
      </p:sp>
      <p:sp>
        <p:nvSpPr>
          <p:cNvPr id="3" name="Content Placeholder 2">
            <a:extLst>
              <a:ext uri="{FF2B5EF4-FFF2-40B4-BE49-F238E27FC236}">
                <a16:creationId xmlns:a16="http://schemas.microsoft.com/office/drawing/2014/main" id="{5E1B99A8-9E96-B24B-86E4-B8B355C4697F}"/>
              </a:ext>
            </a:extLst>
          </p:cNvPr>
          <p:cNvSpPr>
            <a:spLocks noGrp="1"/>
          </p:cNvSpPr>
          <p:nvPr>
            <p:ph idx="1"/>
          </p:nvPr>
        </p:nvSpPr>
        <p:spPr/>
        <p:txBody>
          <a:bodyPr/>
          <a:lstStyle/>
          <a:p>
            <a:pPr algn="r" rtl="1"/>
            <a:r>
              <a:rPr lang="ar-SA" sz="4400" dirty="0"/>
              <a:t>تقديم المهمات الإدارية والخدمات الاستشارية التي تساعد المؤسسة على تنفيذ برامجها والتخطيط لمشاريعها وفق تصور كاف ودراسة متأنية</a:t>
            </a:r>
          </a:p>
          <a:p>
            <a:pPr algn="r" rtl="1"/>
            <a:endParaRPr lang="en-US" sz="3600" dirty="0"/>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6167025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46AAD-AB93-7348-AE91-795A8298F5B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041E217-1309-5948-8CC4-0251F9530A5D}"/>
              </a:ext>
            </a:extLst>
          </p:cNvPr>
          <p:cNvPicPr>
            <a:picLocks noGrp="1" noChangeAspect="1"/>
          </p:cNvPicPr>
          <p:nvPr>
            <p:ph idx="1"/>
          </p:nvPr>
        </p:nvPicPr>
        <p:blipFill>
          <a:blip r:embed="rId2"/>
          <a:stretch>
            <a:fillRect/>
          </a:stretch>
        </p:blipFill>
        <p:spPr>
          <a:xfrm>
            <a:off x="1803400" y="2209800"/>
            <a:ext cx="6959600" cy="3048000"/>
          </a:xfrm>
          <a:prstGeom prst="rect">
            <a:avLst/>
          </a:prstGeom>
        </p:spPr>
      </p:pic>
    </p:spTree>
    <p:extLst>
      <p:ext uri="{BB962C8B-B14F-4D97-AF65-F5344CB8AC3E}">
        <p14:creationId xmlns:p14="http://schemas.microsoft.com/office/powerpoint/2010/main" val="26667447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055AA9-8088-B84A-ABDE-931344B5A4CC}"/>
              </a:ext>
            </a:extLst>
          </p:cNvPr>
          <p:cNvPicPr>
            <a:picLocks noChangeAspect="1"/>
          </p:cNvPicPr>
          <p:nvPr/>
        </p:nvPicPr>
        <p:blipFill>
          <a:blip r:embed="rId2"/>
          <a:stretch>
            <a:fillRect/>
          </a:stretch>
        </p:blipFill>
        <p:spPr>
          <a:xfrm>
            <a:off x="889000" y="2082800"/>
            <a:ext cx="9405182" cy="3815216"/>
          </a:xfrm>
          <a:prstGeom prst="rect">
            <a:avLst/>
          </a:prstGeom>
        </p:spPr>
      </p:pic>
      <p:sp>
        <p:nvSpPr>
          <p:cNvPr id="3" name="Content Placeholder 2">
            <a:extLst>
              <a:ext uri="{FF2B5EF4-FFF2-40B4-BE49-F238E27FC236}">
                <a16:creationId xmlns:a16="http://schemas.microsoft.com/office/drawing/2014/main" id="{7777759D-CFE0-6C41-873E-1E23DA6D3DE1}"/>
              </a:ext>
            </a:extLst>
          </p:cNvPr>
          <p:cNvSpPr>
            <a:spLocks noGrp="1"/>
          </p:cNvSpPr>
          <p:nvPr>
            <p:ph idx="1"/>
          </p:nvPr>
        </p:nvSpPr>
        <p:spPr>
          <a:xfrm>
            <a:off x="680321" y="1651000"/>
            <a:ext cx="9613861" cy="4285189"/>
          </a:xfrm>
        </p:spPr>
        <p:txBody>
          <a:bodyPr/>
          <a:lstStyle/>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8681291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A15FB-D833-C841-82D7-075EBFE34526}"/>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المحاضرة السادسة : نموذج </a:t>
            </a:r>
            <a:r>
              <a:rPr lang="ar-SA" dirty="0" err="1"/>
              <a:t>لادارة</a:t>
            </a:r>
            <a:r>
              <a:rPr lang="ar-SA" dirty="0"/>
              <a:t> العلاقات العامة في وزارة التعليم </a:t>
            </a:r>
            <a:endParaRPr lang="en-US" dirty="0"/>
          </a:p>
        </p:txBody>
      </p:sp>
      <p:sp>
        <p:nvSpPr>
          <p:cNvPr id="3" name="Content Placeholder 2">
            <a:extLst>
              <a:ext uri="{FF2B5EF4-FFF2-40B4-BE49-F238E27FC236}">
                <a16:creationId xmlns:a16="http://schemas.microsoft.com/office/drawing/2014/main" id="{EB492960-4BD6-8842-BA8E-D8BD6FC533F6}"/>
              </a:ext>
            </a:extLst>
          </p:cNvPr>
          <p:cNvSpPr>
            <a:spLocks noGrp="1"/>
          </p:cNvSpPr>
          <p:nvPr>
            <p:ph idx="1"/>
          </p:nvPr>
        </p:nvSpPr>
        <p:spPr>
          <a:xfrm>
            <a:off x="680320" y="2505456"/>
            <a:ext cx="9613861" cy="3599316"/>
          </a:xfrm>
        </p:spPr>
        <p:txBody>
          <a:bodyPr/>
          <a:lstStyle/>
          <a:p>
            <a:pPr algn="r" rtl="1"/>
            <a:r>
              <a:rPr lang="ar-SA" sz="4400" b="1" dirty="0"/>
              <a:t>الرؤية</a:t>
            </a:r>
            <a:endParaRPr lang="en-US" sz="4400" dirty="0"/>
          </a:p>
          <a:p>
            <a:pPr algn="r" rtl="1"/>
            <a:r>
              <a:rPr lang="ar-SA" sz="4400" dirty="0"/>
              <a:t>تقوية الروابط بين الإدارة ومنسوبيها وكذلك صلتها بالمجتمع بكل مؤسساته بهدف الوصول إلى أقصى  درجة من الفهم والمنفعة المتبادلة والخدمات المتميزة وبناء جسور من التعاون بين الطرفين</a:t>
            </a:r>
            <a:r>
              <a:rPr lang="en-US" sz="4400" dirty="0"/>
              <a:t> .</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41629798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0107A-1AC3-4345-978E-F6C9705F9CCD}"/>
              </a:ext>
            </a:extLst>
          </p:cNvPr>
          <p:cNvSpPr>
            <a:spLocks noGrp="1"/>
          </p:cNvSpPr>
          <p:nvPr>
            <p:ph type="title"/>
          </p:nvPr>
        </p:nvSpPr>
        <p:spPr/>
        <p:txBody>
          <a:bodyPr/>
          <a:lstStyle/>
          <a:p>
            <a:pPr algn="l" defTabSz="914400" rtl="1" eaLnBrk="1" latinLnBrk="0" hangingPunct="1">
              <a:lnSpc>
                <a:spcPct val="90000"/>
              </a:lnSpc>
              <a:spcBef>
                <a:spcPct val="0"/>
              </a:spcBef>
              <a:buNone/>
            </a:pPr>
            <a:endParaRPr lang="en-US" dirty="0"/>
          </a:p>
        </p:txBody>
      </p:sp>
      <p:sp>
        <p:nvSpPr>
          <p:cNvPr id="3" name="Content Placeholder 2">
            <a:extLst>
              <a:ext uri="{FF2B5EF4-FFF2-40B4-BE49-F238E27FC236}">
                <a16:creationId xmlns:a16="http://schemas.microsoft.com/office/drawing/2014/main" id="{A3498D81-BD46-B640-8C52-0733478D20CD}"/>
              </a:ext>
            </a:extLst>
          </p:cNvPr>
          <p:cNvSpPr>
            <a:spLocks noGrp="1"/>
          </p:cNvSpPr>
          <p:nvPr>
            <p:ph idx="1"/>
          </p:nvPr>
        </p:nvSpPr>
        <p:spPr/>
        <p:txBody>
          <a:bodyPr/>
          <a:lstStyle/>
          <a:p>
            <a:pPr algn="r" rtl="1"/>
            <a:r>
              <a:rPr lang="ar-SA" sz="4000" b="1" dirty="0"/>
              <a:t>الرسالة</a:t>
            </a:r>
            <a:endParaRPr lang="en-US" sz="4000" dirty="0"/>
          </a:p>
          <a:p>
            <a:pPr algn="r" rtl="1"/>
            <a:r>
              <a:rPr lang="ar-SA" sz="4000" dirty="0"/>
              <a:t>تحرص إدارة العلاقات العامة على توثيق الصلات الإيجابية بين إدارة التعليم وجمهورها الداخلي والخارجي والارتقاء بمستوى الخدمات الممكن تقديمها للجميع بما يحقق أهداف الإدارة وخططها لتطوير العملية التربوية وفق القيم الدينية والوطنية والأخلاقية السامية</a:t>
            </a:r>
            <a:r>
              <a:rPr lang="en-US" sz="4000" dirty="0"/>
              <a:t> </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42618423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7A47-AB01-B546-A87F-2576600FF6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B99FB2-EFA5-B54B-8F5A-61D1F4B5DD81}"/>
              </a:ext>
            </a:extLst>
          </p:cNvPr>
          <p:cNvSpPr>
            <a:spLocks noGrp="1"/>
          </p:cNvSpPr>
          <p:nvPr>
            <p:ph idx="1"/>
          </p:nvPr>
        </p:nvSpPr>
        <p:spPr/>
        <p:txBody>
          <a:bodyPr>
            <a:normAutofit/>
          </a:bodyPr>
          <a:lstStyle/>
          <a:p>
            <a:pPr algn="r" rtl="1"/>
            <a:r>
              <a:rPr lang="ar-SA" sz="4400" b="1" dirty="0"/>
              <a:t>الارتباط التنظيمي</a:t>
            </a:r>
            <a:endParaRPr lang="en-US" sz="4400" dirty="0"/>
          </a:p>
          <a:p>
            <a:pPr algn="r"/>
            <a:r>
              <a:rPr lang="ar-SA" sz="4400" dirty="0"/>
              <a:t>ترتبط إدارة العلاقات العامة مباشرةً بالمدير العام للتعليم </a:t>
            </a:r>
            <a:endParaRPr lang="en-US" sz="4400" dirty="0"/>
          </a:p>
        </p:txBody>
      </p:sp>
    </p:spTree>
    <p:extLst>
      <p:ext uri="{BB962C8B-B14F-4D97-AF65-F5344CB8AC3E}">
        <p14:creationId xmlns:p14="http://schemas.microsoft.com/office/powerpoint/2010/main" val="24115467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55DA8-5283-4042-9806-05EE48FDB7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3BD5054-80EE-4C44-8475-D21AFD80E785}"/>
              </a:ext>
            </a:extLst>
          </p:cNvPr>
          <p:cNvSpPr>
            <a:spLocks noGrp="1"/>
          </p:cNvSpPr>
          <p:nvPr>
            <p:ph idx="1"/>
          </p:nvPr>
        </p:nvSpPr>
        <p:spPr/>
        <p:txBody>
          <a:bodyPr/>
          <a:lstStyle/>
          <a:p>
            <a:pPr algn="r" rtl="1"/>
            <a:r>
              <a:rPr lang="ar-SA" sz="4000" b="1" dirty="0"/>
              <a:t>الهدف العـام</a:t>
            </a:r>
            <a:endParaRPr lang="en-US" sz="4000" dirty="0"/>
          </a:p>
          <a:p>
            <a:pPr algn="r" rtl="1"/>
            <a:r>
              <a:rPr lang="ar-SA" sz="4000" dirty="0"/>
              <a:t>وضع وتنفيذ البرامج الخاصة بأنشطة العلاقات العامة الكفيلة بتوطيد وتنمية العلاقات في بيئة العمل داخل الإدارة وعلاقتها بالبيئة الخارجية، والقيام بأعمال المراسم والضيافة للوفود الزائرة للإدارة، وكذلك القيام بتقديم الخدمات للمراجعين بأسهل وأفضل الطرق</a:t>
            </a:r>
            <a:r>
              <a:rPr lang="en-US" sz="4000" dirty="0"/>
              <a:t> </a:t>
            </a:r>
            <a:r>
              <a:rPr lang="en-US" dirty="0"/>
              <a:t>.</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9260319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263A-A906-E34E-849E-ACACEC159D93}"/>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الأهداف التفصيلية </a:t>
            </a:r>
            <a:endParaRPr lang="en-US" dirty="0"/>
          </a:p>
        </p:txBody>
      </p:sp>
      <p:sp>
        <p:nvSpPr>
          <p:cNvPr id="3" name="Content Placeholder 2">
            <a:extLst>
              <a:ext uri="{FF2B5EF4-FFF2-40B4-BE49-F238E27FC236}">
                <a16:creationId xmlns:a16="http://schemas.microsoft.com/office/drawing/2014/main" id="{3B256F6E-EC18-3040-B11F-F1768E07D175}"/>
              </a:ext>
            </a:extLst>
          </p:cNvPr>
          <p:cNvSpPr>
            <a:spLocks noGrp="1"/>
          </p:cNvSpPr>
          <p:nvPr>
            <p:ph idx="1"/>
          </p:nvPr>
        </p:nvSpPr>
        <p:spPr/>
        <p:txBody>
          <a:bodyPr/>
          <a:lstStyle/>
          <a:p>
            <a:pPr lvl="0" algn="r" rtl="1"/>
            <a:r>
              <a:rPr lang="ar-SA" sz="3200" dirty="0"/>
              <a:t>الاهتمام بالجوانب الإنسانية لتحقيق روح الولاء للمؤسسة  التربوية التعليمية</a:t>
            </a:r>
            <a:r>
              <a:rPr lang="en-US" sz="3200" dirty="0"/>
              <a:t> .</a:t>
            </a:r>
          </a:p>
          <a:p>
            <a:pPr lvl="0" algn="r" rtl="1"/>
            <a:r>
              <a:rPr lang="ar-SA" sz="3200" dirty="0"/>
              <a:t>المشاركة الفاعلة في المناسبات المختلفة (الدينية والوطنية والاجتماعية)  بما يحقق تعزيز القيم الأخلاقية</a:t>
            </a:r>
            <a:r>
              <a:rPr lang="en-US" sz="3200" dirty="0"/>
              <a:t>.</a:t>
            </a:r>
          </a:p>
          <a:p>
            <a:pPr lvl="0" algn="r" rtl="1"/>
            <a:r>
              <a:rPr lang="ar-SA" sz="3200" dirty="0"/>
              <a:t>تحسين مستوى الخدمات بما يتوافق مع مواصفات الجودة والتميز</a:t>
            </a:r>
            <a:r>
              <a:rPr lang="en-US" sz="3200" dirty="0"/>
              <a:t> .</a:t>
            </a:r>
          </a:p>
          <a:p>
            <a:pPr lvl="0" algn="r" rtl="1"/>
            <a:r>
              <a:rPr lang="ar-SA" sz="3200" dirty="0"/>
              <a:t>التوسع</a:t>
            </a:r>
            <a:r>
              <a:rPr lang="en-US" sz="3200" dirty="0"/>
              <a:t> </a:t>
            </a:r>
            <a:r>
              <a:rPr lang="ar-SA" sz="3200" dirty="0"/>
              <a:t>في البرامج  بما يحقق تجسير العلاقة بين الإدارة التعليمية والمجتمع المحلي</a:t>
            </a:r>
            <a:r>
              <a:rPr lang="en-US" sz="3200" dirty="0"/>
              <a:t> </a:t>
            </a:r>
            <a:r>
              <a:rPr lang="en-US" dirty="0"/>
              <a:t>.</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4346636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EF60-B4E9-CD43-8212-3D29E9F2895E}"/>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المهام </a:t>
            </a:r>
            <a:endParaRPr lang="en-US" dirty="0"/>
          </a:p>
        </p:txBody>
      </p:sp>
      <p:sp>
        <p:nvSpPr>
          <p:cNvPr id="3" name="Content Placeholder 2">
            <a:extLst>
              <a:ext uri="{FF2B5EF4-FFF2-40B4-BE49-F238E27FC236}">
                <a16:creationId xmlns:a16="http://schemas.microsoft.com/office/drawing/2014/main" id="{7A8BAEC0-2D77-6A41-9AE1-ADDA4D396309}"/>
              </a:ext>
            </a:extLst>
          </p:cNvPr>
          <p:cNvSpPr>
            <a:spLocks noGrp="1"/>
          </p:cNvSpPr>
          <p:nvPr>
            <p:ph idx="1"/>
          </p:nvPr>
        </p:nvSpPr>
        <p:spPr/>
        <p:txBody>
          <a:bodyPr>
            <a:normAutofit fontScale="92500" lnSpcReduction="10000"/>
          </a:bodyPr>
          <a:lstStyle/>
          <a:p>
            <a:pPr lvl="0" algn="r" rtl="1"/>
            <a:r>
              <a:rPr lang="ar-SA" sz="3600" dirty="0"/>
              <a:t>وضع البرامج الخاصة بأنشطة العلاقات العامة و تنفيذها بعد اعتمادها</a:t>
            </a:r>
            <a:r>
              <a:rPr lang="en-US" sz="3600" dirty="0"/>
              <a:t> .</a:t>
            </a:r>
          </a:p>
          <a:p>
            <a:pPr lvl="0" algn="r" rtl="1"/>
            <a:r>
              <a:rPr lang="ar-SA" sz="3600" dirty="0"/>
              <a:t>استقبال الزوار والوفود الرسمية وإنهاء كافة متطلبات الضيافة اللازمة</a:t>
            </a:r>
            <a:r>
              <a:rPr lang="en-US" sz="3600" dirty="0"/>
              <a:t> .</a:t>
            </a:r>
          </a:p>
          <a:p>
            <a:pPr lvl="0" algn="r" rtl="1"/>
            <a:r>
              <a:rPr lang="ar-SA" sz="3600" dirty="0"/>
              <a:t>تيسير وإنهاء كافة الإجراءات اللازمة لمشاركة الوفود الرسمية مثل الحجوزات والتأشيرات والاستقبال والسكن وغير ذلك</a:t>
            </a:r>
            <a:r>
              <a:rPr lang="en-US" sz="3600" dirty="0"/>
              <a:t> .</a:t>
            </a:r>
          </a:p>
          <a:p>
            <a:pPr lvl="0" algn="r" rtl="1"/>
            <a:r>
              <a:rPr lang="ar-SA" sz="3600" dirty="0"/>
              <a:t>تجهيز الهدايا التي تقدمها الإدارة للوفود الزائرة ولحفلات التكريم</a:t>
            </a:r>
            <a:r>
              <a:rPr lang="en-US" sz="3600" dirty="0"/>
              <a:t> </a:t>
            </a:r>
            <a:r>
              <a:rPr lang="en-US" dirty="0"/>
              <a:t>.</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3595569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91EC6-24E0-1C4A-B891-66B21E28D0A2}"/>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المهام </a:t>
            </a:r>
            <a:endParaRPr lang="en-US" dirty="0"/>
          </a:p>
        </p:txBody>
      </p:sp>
      <p:sp>
        <p:nvSpPr>
          <p:cNvPr id="3" name="Content Placeholder 2">
            <a:extLst>
              <a:ext uri="{FF2B5EF4-FFF2-40B4-BE49-F238E27FC236}">
                <a16:creationId xmlns:a16="http://schemas.microsoft.com/office/drawing/2014/main" id="{7C604545-DFEE-EE4A-9417-A89EC3747730}"/>
              </a:ext>
            </a:extLst>
          </p:cNvPr>
          <p:cNvSpPr>
            <a:spLocks noGrp="1"/>
          </p:cNvSpPr>
          <p:nvPr>
            <p:ph idx="1"/>
          </p:nvPr>
        </p:nvSpPr>
        <p:spPr/>
        <p:txBody>
          <a:bodyPr>
            <a:normAutofit lnSpcReduction="10000"/>
          </a:bodyPr>
          <a:lstStyle/>
          <a:p>
            <a:pPr lvl="0" algn="r" rtl="1"/>
            <a:r>
              <a:rPr lang="ar-SA" sz="2800" dirty="0"/>
              <a:t>إقامة حفلات التكريم والمعايدة التي تنظمها الإدارة . وكذلك القيام بكل ما يلزم المناسبات واللقاءات والزيارات والرحلات</a:t>
            </a:r>
            <a:r>
              <a:rPr lang="en-US" sz="2800" dirty="0"/>
              <a:t> . </a:t>
            </a:r>
          </a:p>
          <a:p>
            <a:pPr lvl="0" algn="r" rtl="1"/>
            <a:r>
              <a:rPr lang="ar-SA" sz="2800" dirty="0"/>
              <a:t>تجهيز قاعات الاجتماعات الخاصة بالإدارة لكافة الفعاليات التي تُقام فيها وتهيئتها بما يلزم تقنيًا وإشرافيًا</a:t>
            </a:r>
            <a:r>
              <a:rPr lang="en-US" sz="2800" dirty="0"/>
              <a:t> .</a:t>
            </a:r>
          </a:p>
          <a:p>
            <a:pPr algn="r"/>
            <a:r>
              <a:rPr lang="ar-SA" sz="2800" dirty="0"/>
              <a:t>تقديم الخدمات والأنشطة التي من شأنها تنمية العلاقات الاجتماعية والثقافية بين منسوبي الإدارة وذوي العلاقة من خارج الإدارة بالتنسيق مع الجهات المعنية . وأمثلة ذلك "إقامة الملتقيات الثقافية السنوية , تصميم لوحة إعلانية للتواصل الاجتماعي وتقديم التبريكات والتعازي , استضافة شخصيات اجتماعية أو ثقافية رائدة في المجتمع , تنفيذ رحلات وزيارات خارجية للمنسوبين </a:t>
            </a:r>
            <a:endParaRPr lang="en-US" sz="2800" dirty="0"/>
          </a:p>
        </p:txBody>
      </p:sp>
    </p:spTree>
    <p:extLst>
      <p:ext uri="{BB962C8B-B14F-4D97-AF65-F5344CB8AC3E}">
        <p14:creationId xmlns:p14="http://schemas.microsoft.com/office/powerpoint/2010/main" val="27210897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D47EF-0EA3-4C42-9711-AAB185010C31}"/>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المهام </a:t>
            </a:r>
            <a:endParaRPr lang="en-US" dirty="0"/>
          </a:p>
        </p:txBody>
      </p:sp>
      <p:sp>
        <p:nvSpPr>
          <p:cNvPr id="3" name="Content Placeholder 2">
            <a:extLst>
              <a:ext uri="{FF2B5EF4-FFF2-40B4-BE49-F238E27FC236}">
                <a16:creationId xmlns:a16="http://schemas.microsoft.com/office/drawing/2014/main" id="{51469F7E-614B-4648-9D5B-542495CFEFD2}"/>
              </a:ext>
            </a:extLst>
          </p:cNvPr>
          <p:cNvSpPr>
            <a:spLocks noGrp="1"/>
          </p:cNvSpPr>
          <p:nvPr>
            <p:ph idx="1"/>
          </p:nvPr>
        </p:nvSpPr>
        <p:spPr/>
        <p:txBody>
          <a:bodyPr>
            <a:normAutofit fontScale="92500"/>
          </a:bodyPr>
          <a:lstStyle/>
          <a:p>
            <a:pPr lvl="0" algn="r" rtl="1"/>
            <a:r>
              <a:rPr lang="ar-SA" sz="3600" dirty="0"/>
              <a:t>توزيع الدعوات للمناسبات العامة التي تعقدها الإدارة , وكذلك الدعوات الواردة على المسؤولين</a:t>
            </a:r>
            <a:r>
              <a:rPr lang="en-US" sz="3600" dirty="0"/>
              <a:t> .</a:t>
            </a:r>
          </a:p>
          <a:p>
            <a:pPr lvl="0" algn="r" rtl="1"/>
            <a:r>
              <a:rPr lang="ar-SA" sz="3600" dirty="0"/>
              <a:t>المشاركة في الإشراف على اللقاءات الخارجية والداخلية والبرامج التي تقيمها الإدارة العامة والإدارات التابعة لها والقيام بدور المساندة في التنظيم والاستقبال والتنفيذ وفق تكليف مدير عام التعليم بذلك</a:t>
            </a:r>
            <a:r>
              <a:rPr lang="en-US" sz="3600" dirty="0"/>
              <a:t> .</a:t>
            </a:r>
          </a:p>
          <a:p>
            <a:pPr lvl="0" algn="r" rtl="1"/>
            <a:r>
              <a:rPr lang="ar-SA" sz="3600" dirty="0"/>
              <a:t>التنسيق مع إدارة الإعلام التربوي لتغطية فعاليات الإدارة فيما يدخل ضمن مهامها</a:t>
            </a:r>
            <a:r>
              <a:rPr lang="en-US" sz="3600" dirty="0"/>
              <a:t> .</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1170268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54FEF-587F-D64D-844C-66BDC16E3293}"/>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اهداف العلاقات العامة</a:t>
            </a:r>
            <a:endParaRPr lang="en-US" dirty="0"/>
          </a:p>
        </p:txBody>
      </p:sp>
      <p:sp>
        <p:nvSpPr>
          <p:cNvPr id="3" name="Content Placeholder 2">
            <a:extLst>
              <a:ext uri="{FF2B5EF4-FFF2-40B4-BE49-F238E27FC236}">
                <a16:creationId xmlns:a16="http://schemas.microsoft.com/office/drawing/2014/main" id="{838223A6-2615-E349-902B-9F973DBEA43C}"/>
              </a:ext>
            </a:extLst>
          </p:cNvPr>
          <p:cNvSpPr>
            <a:spLocks noGrp="1"/>
          </p:cNvSpPr>
          <p:nvPr>
            <p:ph idx="1"/>
          </p:nvPr>
        </p:nvSpPr>
        <p:spPr/>
        <p:txBody>
          <a:bodyPr>
            <a:normAutofit/>
          </a:bodyPr>
          <a:lstStyle/>
          <a:p>
            <a:pPr marL="228600" indent="-228600" algn="r" defTabSz="914400" rtl="1" eaLnBrk="1" latinLnBrk="0" hangingPunct="1">
              <a:lnSpc>
                <a:spcPct val="90000"/>
              </a:lnSpc>
              <a:spcBef>
                <a:spcPts val="1000"/>
              </a:spcBef>
              <a:buFont typeface="Arial" panose="020B0604020202020204" pitchFamily="34" charset="0"/>
              <a:buChar char="•"/>
            </a:pPr>
            <a:r>
              <a:rPr lang="ar-SA" sz="4000" dirty="0"/>
              <a:t>ان دور اختصاص العلاقات العامة في المؤسسات هو شرح  أنشطة هذه المؤسسة للمواطنين ومساعدة وسائل الاعلام في تغطية أنشطة هذه المؤسسة </a:t>
            </a:r>
            <a:r>
              <a:rPr lang="ar-SA" sz="4000" dirty="0" err="1"/>
              <a:t>وبالتاليي</a:t>
            </a:r>
            <a:r>
              <a:rPr lang="ar-SA" sz="4000" dirty="0"/>
              <a:t> فإن العلاقات العامة تسعى الى ابراز الصورة المشرفة للمؤسسة في </a:t>
            </a:r>
            <a:r>
              <a:rPr lang="ar-SA" sz="4000" dirty="0" err="1"/>
              <a:t>المجتكع</a:t>
            </a:r>
            <a:r>
              <a:rPr lang="ar-SA" sz="4000" dirty="0"/>
              <a:t> وانها تسعى لخدمته وتعمل على صيانه مصالحه </a:t>
            </a:r>
            <a:endParaRPr lang="en-US" sz="4000" dirty="0"/>
          </a:p>
        </p:txBody>
      </p:sp>
    </p:spTree>
    <p:extLst>
      <p:ext uri="{BB962C8B-B14F-4D97-AF65-F5344CB8AC3E}">
        <p14:creationId xmlns:p14="http://schemas.microsoft.com/office/powerpoint/2010/main" val="41266338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CA74D-96DF-0B48-8513-BF836F077AA5}"/>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المهام </a:t>
            </a:r>
            <a:endParaRPr lang="en-US" dirty="0"/>
          </a:p>
        </p:txBody>
      </p:sp>
      <p:sp>
        <p:nvSpPr>
          <p:cNvPr id="3" name="Content Placeholder 2">
            <a:extLst>
              <a:ext uri="{FF2B5EF4-FFF2-40B4-BE49-F238E27FC236}">
                <a16:creationId xmlns:a16="http://schemas.microsoft.com/office/drawing/2014/main" id="{900C323A-9B00-9D47-A8BC-43F758471B64}"/>
              </a:ext>
            </a:extLst>
          </p:cNvPr>
          <p:cNvSpPr>
            <a:spLocks noGrp="1"/>
          </p:cNvSpPr>
          <p:nvPr>
            <p:ph idx="1"/>
          </p:nvPr>
        </p:nvSpPr>
        <p:spPr/>
        <p:txBody>
          <a:bodyPr>
            <a:normAutofit fontScale="92500" lnSpcReduction="10000"/>
          </a:bodyPr>
          <a:lstStyle/>
          <a:p>
            <a:pPr lvl="0" algn="r" rtl="1"/>
            <a:r>
              <a:rPr lang="ar-SA" sz="3600" dirty="0"/>
              <a:t>تقديم الخدمات الميسرة لمراجعي الإدارة بأفضل وأسهل الطرق ،  والرد على استفسارات المستفيدين وتوجيههم للإدارات المعنية بخدمتهم</a:t>
            </a:r>
            <a:r>
              <a:rPr lang="en-US" sz="3600" dirty="0"/>
              <a:t>.</a:t>
            </a:r>
          </a:p>
          <a:p>
            <a:pPr lvl="0" algn="r" rtl="1"/>
            <a:r>
              <a:rPr lang="ar-SA" sz="3600" dirty="0"/>
              <a:t>إعداد التقارير الدورية عن كافة أنشطة وانجازات الإدارة ومعوقات الأداء فيها وسبل التغلب عليها ورفعها لمدير عام التعليم</a:t>
            </a:r>
            <a:r>
              <a:rPr lang="en-US" sz="3600" dirty="0"/>
              <a:t>. </a:t>
            </a:r>
          </a:p>
          <a:p>
            <a:pPr algn="r"/>
            <a:r>
              <a:rPr lang="ar-SA" sz="3600" dirty="0"/>
              <a:t>تحديث دليل هواتف الإدارة وجعله في متناول الجميع مطبوعًا أو على وسائط الكترونية تيسيرًا للتواصل بين الإدارات بما يحقق الأهداف بيسر وسهولة </a:t>
            </a:r>
            <a:endParaRPr lang="en-US" sz="3600" dirty="0"/>
          </a:p>
        </p:txBody>
      </p:sp>
    </p:spTree>
    <p:extLst>
      <p:ext uri="{BB962C8B-B14F-4D97-AF65-F5344CB8AC3E}">
        <p14:creationId xmlns:p14="http://schemas.microsoft.com/office/powerpoint/2010/main" val="39296123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B8E75-1803-284A-81BB-139E01B216B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EC6B1B-0006-0E4E-9BE8-EAE018CAD610}"/>
              </a:ext>
            </a:extLst>
          </p:cNvPr>
          <p:cNvSpPr>
            <a:spLocks noGrp="1"/>
          </p:cNvSpPr>
          <p:nvPr>
            <p:ph idx="1"/>
          </p:nvPr>
        </p:nvSpPr>
        <p:spPr/>
        <p:txBody>
          <a:bodyPr>
            <a:normAutofit lnSpcReduction="10000"/>
          </a:bodyPr>
          <a:lstStyle/>
          <a:p>
            <a:pPr lvl="0" algn="r" rtl="1"/>
            <a:r>
              <a:rPr lang="ar-SA" sz="4000" dirty="0"/>
              <a:t>إعداد مشروع الميزانية السنوية للإدارة بالتنسيق مع الجهات ذات العلاقة</a:t>
            </a:r>
            <a:r>
              <a:rPr lang="en-US" sz="4000" dirty="0"/>
              <a:t> .</a:t>
            </a:r>
          </a:p>
          <a:p>
            <a:pPr lvl="0" algn="r" rtl="1"/>
            <a:r>
              <a:rPr lang="ar-SA" sz="4000" dirty="0"/>
              <a:t>الإشراف على تنظيم المعاملات والبيانات الخاصة بالإدارة وأقسامها وحفظها بشكل يساعد على استخراجها بسهولة ويسر</a:t>
            </a:r>
            <a:r>
              <a:rPr lang="en-US" sz="4000" dirty="0"/>
              <a:t> .</a:t>
            </a:r>
          </a:p>
          <a:p>
            <a:pPr lvl="0" algn="r" rtl="1"/>
            <a:r>
              <a:rPr lang="ar-SA" sz="4000" dirty="0"/>
              <a:t>أي مهام أخرى تُكلف بها في مجال اختصاصها</a:t>
            </a:r>
            <a:r>
              <a:rPr lang="en-US" sz="4000" dirty="0"/>
              <a:t> </a:t>
            </a:r>
            <a:r>
              <a:rPr lang="en-US" dirty="0"/>
              <a:t>.</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346192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BB6F4-5750-B94B-9DD6-82E9587C78C3}"/>
              </a:ext>
            </a:extLst>
          </p:cNvPr>
          <p:cNvSpPr>
            <a:spLocks noGrp="1"/>
          </p:cNvSpPr>
          <p:nvPr>
            <p:ph type="title"/>
          </p:nvPr>
        </p:nvSpPr>
        <p:spPr/>
        <p:txBody>
          <a:bodyPr/>
          <a:lstStyle/>
          <a:p>
            <a:pPr algn="ctr" rtl="1"/>
            <a:r>
              <a:rPr lang="ar-SA" b="1" dirty="0"/>
              <a:t>العوامل أدت الى ظهور العلاقات العامة</a:t>
            </a:r>
            <a:br>
              <a:rPr lang="en-US" dirty="0"/>
            </a:br>
            <a:endParaRPr lang="en-US" dirty="0"/>
          </a:p>
        </p:txBody>
      </p:sp>
      <p:sp>
        <p:nvSpPr>
          <p:cNvPr id="3" name="Content Placeholder 2">
            <a:extLst>
              <a:ext uri="{FF2B5EF4-FFF2-40B4-BE49-F238E27FC236}">
                <a16:creationId xmlns:a16="http://schemas.microsoft.com/office/drawing/2014/main" id="{434BEE87-967F-1743-B4DD-0683027963B2}"/>
              </a:ext>
            </a:extLst>
          </p:cNvPr>
          <p:cNvSpPr>
            <a:spLocks noGrp="1"/>
          </p:cNvSpPr>
          <p:nvPr>
            <p:ph idx="1"/>
          </p:nvPr>
        </p:nvSpPr>
        <p:spPr/>
        <p:txBody>
          <a:bodyPr>
            <a:normAutofit/>
          </a:bodyPr>
          <a:lstStyle/>
          <a:p>
            <a:pPr marL="0" indent="0" algn="r" rtl="1">
              <a:buNone/>
            </a:pPr>
            <a:r>
              <a:rPr lang="ar-SA" sz="4000" dirty="0"/>
              <a:t>   ١- ظهور الأنظمة الديمقراطية الحديثة خلقت الاهتمام بتحليل ودراسة الرأي العام كقوة مؤثرة للتعرف على الآراء </a:t>
            </a:r>
            <a:r>
              <a:rPr lang="ar-SA" sz="4000" dirty="0" err="1"/>
              <a:t>فى</a:t>
            </a:r>
            <a:r>
              <a:rPr lang="ar-SA" sz="4000" dirty="0"/>
              <a:t> القضايا والمشكلات.</a:t>
            </a:r>
          </a:p>
          <a:p>
            <a:pPr marL="0" indent="0" algn="r" rtl="1">
              <a:buNone/>
            </a:pPr>
            <a:r>
              <a:rPr lang="ar-SA" sz="4000" dirty="0"/>
              <a:t>  ٢-  تنوع أنماط المستهلكين وتعقد علاقات العمل بين العامل ورب العمل اقتضى العمل على كسب تأثير الجماهير.</a:t>
            </a:r>
            <a:endParaRPr lang="en-US" sz="4000" dirty="0"/>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65041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95842-C791-0041-94B3-F96AF6CFA9E2}"/>
              </a:ext>
            </a:extLst>
          </p:cNvPr>
          <p:cNvSpPr>
            <a:spLocks noGrp="1"/>
          </p:cNvSpPr>
          <p:nvPr>
            <p:ph type="title"/>
          </p:nvPr>
        </p:nvSpPr>
        <p:spPr/>
        <p:txBody>
          <a:bodyPr/>
          <a:lstStyle/>
          <a:p>
            <a:pPr algn="ctr" rtl="1"/>
            <a:r>
              <a:rPr lang="ar-SA" b="1" dirty="0"/>
              <a:t>العوامل أدت الى ظهور العلاقات العامة</a:t>
            </a:r>
            <a:endParaRPr lang="en-US" dirty="0"/>
          </a:p>
        </p:txBody>
      </p:sp>
      <p:sp>
        <p:nvSpPr>
          <p:cNvPr id="3" name="Content Placeholder 2">
            <a:extLst>
              <a:ext uri="{FF2B5EF4-FFF2-40B4-BE49-F238E27FC236}">
                <a16:creationId xmlns:a16="http://schemas.microsoft.com/office/drawing/2014/main" id="{35FB534F-997A-E043-B2BE-63649FDCC7D4}"/>
              </a:ext>
            </a:extLst>
          </p:cNvPr>
          <p:cNvSpPr>
            <a:spLocks noGrp="1"/>
          </p:cNvSpPr>
          <p:nvPr>
            <p:ph idx="1"/>
          </p:nvPr>
        </p:nvSpPr>
        <p:spPr/>
        <p:txBody>
          <a:bodyPr/>
          <a:lstStyle/>
          <a:p>
            <a:pPr algn="r" rtl="1"/>
            <a:r>
              <a:rPr lang="ar-SA" sz="4000" dirty="0"/>
              <a:t>3-    تطوير وسائل الاتصال الجماهيري ساهم </a:t>
            </a:r>
            <a:r>
              <a:rPr lang="ar-SA" sz="4000" dirty="0" err="1"/>
              <a:t>فى</a:t>
            </a:r>
            <a:r>
              <a:rPr lang="ar-SA" sz="4000" dirty="0"/>
              <a:t> تقريب المسافات بين بقاع العالم حتى أصبح العالم بمثابة قرية إعلامية، مما جذب العلاقات العامة إلى أن تساهم في الحرص على كسب تأييد الرأي العام.</a:t>
            </a:r>
            <a:endParaRPr lang="en-US" sz="4000" dirty="0"/>
          </a:p>
          <a:p>
            <a:pPr algn="r" rtl="1"/>
            <a:r>
              <a:rPr lang="ar-SA" sz="4000" dirty="0"/>
              <a:t>4-    نمو الجماعات المهنية والتنظيمات ساعد على تصحيح اتجاهات الرأي العام وأصبح قوة يعتد بها.</a:t>
            </a:r>
            <a:endParaRPr lang="en-US" sz="4000" dirty="0"/>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3733137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1B678-2D7C-A84C-BD5C-9079BD48CF3D}"/>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المحاضرة الثانية </a:t>
            </a:r>
            <a:endParaRPr lang="en-US" dirty="0"/>
          </a:p>
        </p:txBody>
      </p:sp>
      <p:sp>
        <p:nvSpPr>
          <p:cNvPr id="3" name="Content Placeholder 2">
            <a:extLst>
              <a:ext uri="{FF2B5EF4-FFF2-40B4-BE49-F238E27FC236}">
                <a16:creationId xmlns:a16="http://schemas.microsoft.com/office/drawing/2014/main" id="{55F99F90-6FC9-DC4F-9694-133D6B29CD8B}"/>
              </a:ext>
            </a:extLst>
          </p:cNvPr>
          <p:cNvSpPr>
            <a:spLocks noGrp="1"/>
          </p:cNvSpPr>
          <p:nvPr>
            <p:ph idx="1"/>
          </p:nvPr>
        </p:nvSpPr>
        <p:spPr/>
        <p:txBody>
          <a:bodyPr/>
          <a:lstStyle/>
          <a:p>
            <a:pPr algn="r" rtl="1"/>
            <a:br>
              <a:rPr lang="ar-SA" b="1" dirty="0"/>
            </a:br>
            <a:r>
              <a:rPr lang="ar-SA" sz="4000" b="1" dirty="0"/>
              <a:t>تعد إدارة </a:t>
            </a:r>
            <a:r>
              <a:rPr lang="ar-SA" sz="4000" b="1" dirty="0">
                <a:hlinkClick r:id="rId2"/>
              </a:rPr>
              <a:t>العلاقات العامة</a:t>
            </a:r>
            <a:r>
              <a:rPr lang="ar-SA" sz="4000" b="1" dirty="0"/>
              <a:t> داخل أي منظمة جزءاً من هيكلها التنظيمي، إلا أنها ليست نشاطاً إدارياً فقط كأي إدارة أخرى داخل هذا الهيكل، وإنما هي نشاط جوهره الاتصال، فالعلاقات العامة تمثل نظاماً مفتوحاً تتفاعل مع بيئتها وتؤثر فيها وتتأثر بها</a:t>
            </a:r>
            <a:endParaRPr lang="en-US" dirty="0"/>
          </a:p>
        </p:txBody>
      </p:sp>
    </p:spTree>
    <p:extLst>
      <p:ext uri="{BB962C8B-B14F-4D97-AF65-F5344CB8AC3E}">
        <p14:creationId xmlns:p14="http://schemas.microsoft.com/office/powerpoint/2010/main" val="1874598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08574-FD4C-7B46-A126-C0B314505A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66D7288-9231-6841-9347-AAD3FC882316}"/>
              </a:ext>
            </a:extLst>
          </p:cNvPr>
          <p:cNvSpPr>
            <a:spLocks noGrp="1"/>
          </p:cNvSpPr>
          <p:nvPr>
            <p:ph idx="1"/>
          </p:nvPr>
        </p:nvSpPr>
        <p:spPr/>
        <p:txBody>
          <a:bodyPr>
            <a:normAutofit/>
          </a:bodyPr>
          <a:lstStyle/>
          <a:p>
            <a:pPr algn="r" rtl="1"/>
            <a:r>
              <a:rPr lang="ar-SA" sz="4000" b="1" dirty="0"/>
              <a:t>كما أن المنظمات تهتم أيضاً بوظيفة </a:t>
            </a:r>
            <a:r>
              <a:rPr lang="ar-SA" sz="4000" b="1" u="sng" dirty="0">
                <a:hlinkClick r:id="rId2"/>
              </a:rPr>
              <a:t>العلاقات العامة</a:t>
            </a:r>
            <a:r>
              <a:rPr lang="ar-SA" sz="4000" b="1" dirty="0"/>
              <a:t> أكثر من غيرها من أجل بناء صورتها الذهنية لدى جماهيرها المعنية، وذلك لأن الصورة الذهنية الجيدة هي أساس نجاح المنظمات، حيث تفتقر في أوقات كثيرة إلى عناصر التقييم المادي لمعرفة مدى نجاحها في تحقيق أهدافها.</a:t>
            </a:r>
            <a:endParaRPr lang="en-US" sz="4000" dirty="0"/>
          </a:p>
        </p:txBody>
      </p:sp>
    </p:spTree>
    <p:extLst>
      <p:ext uri="{BB962C8B-B14F-4D97-AF65-F5344CB8AC3E}">
        <p14:creationId xmlns:p14="http://schemas.microsoft.com/office/powerpoint/2010/main" val="1922398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15471-0DAC-7A4D-999F-853E62617E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46E183-9008-2A46-9E70-793FF8F31C18}"/>
              </a:ext>
            </a:extLst>
          </p:cNvPr>
          <p:cNvSpPr>
            <a:spLocks noGrp="1"/>
          </p:cNvSpPr>
          <p:nvPr>
            <p:ph idx="1"/>
          </p:nvPr>
        </p:nvSpPr>
        <p:spPr/>
        <p:txBody>
          <a:bodyPr>
            <a:normAutofit/>
          </a:bodyPr>
          <a:lstStyle/>
          <a:p>
            <a:pPr algn="r" rtl="1"/>
            <a:r>
              <a:rPr lang="ar-SA" sz="3600" b="1" dirty="0"/>
              <a:t>ولا يختلف مفهوم </a:t>
            </a:r>
            <a:r>
              <a:rPr lang="ar-SA" sz="3600" b="1" u="sng" dirty="0">
                <a:hlinkClick r:id="rId2"/>
              </a:rPr>
              <a:t>العلاقات العامة</a:t>
            </a:r>
            <a:r>
              <a:rPr lang="ar-SA" sz="3600" b="1" dirty="0"/>
              <a:t> باختلاف المنظمات، ويحدث الاختلاف فقط في الواقع العملي حينما تعكس أهداف </a:t>
            </a:r>
            <a:r>
              <a:rPr lang="ar-SA" sz="3600" b="1" u="sng" dirty="0">
                <a:hlinkClick r:id="rId2"/>
              </a:rPr>
              <a:t>العلاقات </a:t>
            </a:r>
            <a:r>
              <a:rPr lang="ar-SA" sz="3600" b="1" u="sng" dirty="0" err="1">
                <a:hlinkClick r:id="rId2"/>
              </a:rPr>
              <a:t>العامة</a:t>
            </a:r>
            <a:r>
              <a:rPr lang="ar-SA" sz="3600" b="1" dirty="0" err="1"/>
              <a:t>فلسفة</a:t>
            </a:r>
            <a:r>
              <a:rPr lang="ar-SA" sz="3600" b="1" dirty="0"/>
              <a:t> المنظمة التي تعبر عنها، فالأهداف التي تحددها إدارة علاقات عامة في منظمة تسعى إلى الربح تختلف عن الأهداف التي تحددها إدارة علاقات عامة في منظمة أخرى لا تسعى إلى اربح، على الرغم من وجود بعض الأهداف المشتركة بينهما.</a:t>
            </a:r>
            <a:endParaRPr lang="en-US" sz="3600" dirty="0"/>
          </a:p>
        </p:txBody>
      </p:sp>
    </p:spTree>
    <p:extLst>
      <p:ext uri="{BB962C8B-B14F-4D97-AF65-F5344CB8AC3E}">
        <p14:creationId xmlns:p14="http://schemas.microsoft.com/office/powerpoint/2010/main" val="4025347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D5AA2-944B-BD4A-9A4C-BD8CE7B609D6}"/>
              </a:ext>
            </a:extLst>
          </p:cNvPr>
          <p:cNvSpPr>
            <a:spLocks noGrp="1"/>
          </p:cNvSpPr>
          <p:nvPr>
            <p:ph type="title"/>
          </p:nvPr>
        </p:nvSpPr>
        <p:spPr/>
        <p:txBody>
          <a:bodyPr/>
          <a:lstStyle/>
          <a:p>
            <a:pPr algn="r" rtl="1"/>
            <a:r>
              <a:rPr lang="ar-SA" b="1" dirty="0"/>
              <a:t>لكن عدم وضوح مفهوم </a:t>
            </a:r>
            <a:r>
              <a:rPr lang="ar-SA" b="1" u="sng" dirty="0">
                <a:hlinkClick r:id="rId2"/>
              </a:rPr>
              <a:t>العلاقات العامة</a:t>
            </a:r>
            <a:r>
              <a:rPr lang="ar-SA" b="1" dirty="0"/>
              <a:t> لدى إدارة المنظمة يؤدي إلى:</a:t>
            </a:r>
            <a:endParaRPr lang="en-US" dirty="0"/>
          </a:p>
        </p:txBody>
      </p:sp>
      <p:sp>
        <p:nvSpPr>
          <p:cNvPr id="3" name="Content Placeholder 2">
            <a:extLst>
              <a:ext uri="{FF2B5EF4-FFF2-40B4-BE49-F238E27FC236}">
                <a16:creationId xmlns:a16="http://schemas.microsoft.com/office/drawing/2014/main" id="{DF628054-F794-1E4A-88AA-262A1D26BD26}"/>
              </a:ext>
            </a:extLst>
          </p:cNvPr>
          <p:cNvSpPr>
            <a:spLocks noGrp="1"/>
          </p:cNvSpPr>
          <p:nvPr>
            <p:ph idx="1"/>
          </p:nvPr>
        </p:nvSpPr>
        <p:spPr/>
        <p:txBody>
          <a:bodyPr>
            <a:normAutofit/>
          </a:bodyPr>
          <a:lstStyle/>
          <a:p>
            <a:pPr algn="r" rtl="1"/>
            <a:r>
              <a:rPr lang="ar-SA" sz="3600" b="1" dirty="0"/>
              <a:t> عدم وضوح نشاط </a:t>
            </a:r>
            <a:r>
              <a:rPr lang="ar-SA" sz="3600" b="1" u="sng" dirty="0">
                <a:hlinkClick r:id="rId2"/>
              </a:rPr>
              <a:t>العلاقات العامة</a:t>
            </a:r>
            <a:r>
              <a:rPr lang="ar-SA" sz="3600" b="1" dirty="0"/>
              <a:t> وتداخل الاختصاصات بين الإدارات داخل المنظمة.</a:t>
            </a:r>
            <a:br>
              <a:rPr lang="ar-SA" sz="3600" b="1" dirty="0"/>
            </a:br>
            <a:r>
              <a:rPr lang="ar-SA" sz="3600" b="1" dirty="0"/>
              <a:t> تهميش دور العاملين في مجال العلاقات العامة.</a:t>
            </a:r>
            <a:br>
              <a:rPr lang="ar-SA" sz="3600" b="1" dirty="0"/>
            </a:br>
            <a:r>
              <a:rPr lang="ar-SA" sz="3600" b="1" dirty="0"/>
              <a:t> صعوبة تحديد ميزانية تقديرية لازمة لتنفيذ برامج العلاقات العامة</a:t>
            </a:r>
            <a:endParaRPr lang="en-US" sz="3600" dirty="0"/>
          </a:p>
        </p:txBody>
      </p:sp>
    </p:spTree>
    <p:extLst>
      <p:ext uri="{BB962C8B-B14F-4D97-AF65-F5344CB8AC3E}">
        <p14:creationId xmlns:p14="http://schemas.microsoft.com/office/powerpoint/2010/main" val="2109368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793B-4B20-4E49-94F2-8C87E5742745}"/>
              </a:ext>
            </a:extLst>
          </p:cNvPr>
          <p:cNvSpPr>
            <a:spLocks noGrp="1"/>
          </p:cNvSpPr>
          <p:nvPr>
            <p:ph type="title"/>
          </p:nvPr>
        </p:nvSpPr>
        <p:spPr/>
        <p:txBody>
          <a:bodyPr/>
          <a:lstStyle/>
          <a:p>
            <a:pPr rtl="1"/>
            <a:r>
              <a:rPr lang="ar-SA" b="1" dirty="0"/>
              <a:t>وفي المقابل فإن وضوح مفهوم </a:t>
            </a:r>
            <a:r>
              <a:rPr lang="ar-SA" b="1" u="sng" dirty="0">
                <a:hlinkClick r:id="rId2"/>
              </a:rPr>
              <a:t>العلاقات العامة</a:t>
            </a:r>
            <a:r>
              <a:rPr lang="ar-SA" b="1" dirty="0"/>
              <a:t> يؤدي إلى</a:t>
            </a:r>
            <a:endParaRPr lang="en-US" dirty="0"/>
          </a:p>
        </p:txBody>
      </p:sp>
      <p:sp>
        <p:nvSpPr>
          <p:cNvPr id="3" name="Content Placeholder 2">
            <a:extLst>
              <a:ext uri="{FF2B5EF4-FFF2-40B4-BE49-F238E27FC236}">
                <a16:creationId xmlns:a16="http://schemas.microsoft.com/office/drawing/2014/main" id="{F1934B7E-FBA9-B649-9CEE-78B780897EF1}"/>
              </a:ext>
            </a:extLst>
          </p:cNvPr>
          <p:cNvSpPr>
            <a:spLocks noGrp="1"/>
          </p:cNvSpPr>
          <p:nvPr>
            <p:ph idx="1"/>
          </p:nvPr>
        </p:nvSpPr>
        <p:spPr/>
        <p:txBody>
          <a:bodyPr>
            <a:normAutofit/>
          </a:bodyPr>
          <a:lstStyle/>
          <a:p>
            <a:pPr algn="r" rtl="1"/>
            <a:r>
              <a:rPr lang="ar-SA" sz="3600" b="1" dirty="0"/>
              <a:t>1 ـ المساهمة في الحد من تداخل الاختصاصات وتضاربها بين إدارة </a:t>
            </a:r>
            <a:r>
              <a:rPr lang="ar-SA" sz="3600" b="1" u="sng" dirty="0">
                <a:hlinkClick r:id="rId2"/>
              </a:rPr>
              <a:t>العلاقات العامة</a:t>
            </a:r>
            <a:r>
              <a:rPr lang="ar-SA" sz="3600" b="1" dirty="0"/>
              <a:t> والإدارات الأخرى.</a:t>
            </a:r>
            <a:br>
              <a:rPr lang="ar-SA" sz="3600" b="1" dirty="0"/>
            </a:br>
            <a:r>
              <a:rPr lang="ar-SA" sz="3600" b="1" dirty="0"/>
              <a:t>2 ـ إمكانية تحديد أهداف ومسئوليات إدارة </a:t>
            </a:r>
            <a:r>
              <a:rPr lang="ar-SA" sz="3600" b="1" u="sng" dirty="0">
                <a:hlinkClick r:id="rId2"/>
              </a:rPr>
              <a:t>العلاقات العامة</a:t>
            </a:r>
            <a:r>
              <a:rPr lang="ar-SA" sz="3600" b="1" dirty="0"/>
              <a:t> بوضوح، وبالتالي وضع تنظيم إداري عملي جيد لها.</a:t>
            </a:r>
            <a:br>
              <a:rPr lang="ar-SA" sz="3600" b="1" dirty="0"/>
            </a:br>
            <a:r>
              <a:rPr lang="ar-SA" sz="3600" b="1" dirty="0"/>
              <a:t>3 ـ إمكانية وضع الخطط والبرامج التي يسير وفقاً لها نشاط إدارة </a:t>
            </a:r>
            <a:r>
              <a:rPr lang="ar-SA" sz="3600" b="1" u="sng" dirty="0">
                <a:hlinkClick r:id="rId2"/>
              </a:rPr>
              <a:t>العلاقات العامة</a:t>
            </a:r>
            <a:r>
              <a:rPr lang="ar-SA" sz="3600" b="1" dirty="0"/>
              <a:t> وتحديد المخصصات المالية والعناصر البشرية اللازمة.</a:t>
            </a:r>
            <a:endParaRPr lang="en-US" sz="3600" dirty="0"/>
          </a:p>
        </p:txBody>
      </p:sp>
    </p:spTree>
    <p:extLst>
      <p:ext uri="{BB962C8B-B14F-4D97-AF65-F5344CB8AC3E}">
        <p14:creationId xmlns:p14="http://schemas.microsoft.com/office/powerpoint/2010/main" val="3106624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B68-FC0F-8C45-AF42-ACB8E7844EBB}"/>
              </a:ext>
            </a:extLst>
          </p:cNvPr>
          <p:cNvSpPr>
            <a:spLocks noGrp="1"/>
          </p:cNvSpPr>
          <p:nvPr>
            <p:ph type="title"/>
          </p:nvPr>
        </p:nvSpPr>
        <p:spPr>
          <a:xfrm>
            <a:off x="680321" y="753228"/>
            <a:ext cx="9613861" cy="962683"/>
          </a:xfrm>
        </p:spPr>
        <p:txBody>
          <a:bodyPr>
            <a:normAutofit/>
          </a:bodyPr>
          <a:lstStyle/>
          <a:p>
            <a:pPr algn="l" defTabSz="914400" rtl="1" eaLnBrk="1" latinLnBrk="0" hangingPunct="1">
              <a:lnSpc>
                <a:spcPct val="90000"/>
              </a:lnSpc>
              <a:spcBef>
                <a:spcPct val="0"/>
              </a:spcBef>
              <a:buNone/>
            </a:pPr>
            <a:r>
              <a:rPr lang="ar-SA" dirty="0"/>
              <a:t>خلص الدكتور سمير حسين لتعريف شامل للعلاقات العامة </a:t>
            </a:r>
            <a:endParaRPr lang="en-US" dirty="0"/>
          </a:p>
        </p:txBody>
      </p:sp>
      <p:sp>
        <p:nvSpPr>
          <p:cNvPr id="3" name="Content Placeholder 2">
            <a:extLst>
              <a:ext uri="{FF2B5EF4-FFF2-40B4-BE49-F238E27FC236}">
                <a16:creationId xmlns:a16="http://schemas.microsoft.com/office/drawing/2014/main" id="{434DB70C-F05F-BC4E-8F3F-F8AA4A45FB94}"/>
              </a:ext>
            </a:extLst>
          </p:cNvPr>
          <p:cNvSpPr>
            <a:spLocks noGrp="1"/>
          </p:cNvSpPr>
          <p:nvPr>
            <p:ph idx="1"/>
          </p:nvPr>
        </p:nvSpPr>
        <p:spPr/>
        <p:txBody>
          <a:bodyPr/>
          <a:lstStyle/>
          <a:p>
            <a:pPr algn="r" rtl="1"/>
            <a:r>
              <a:rPr lang="ar-SA" b="1" dirty="0"/>
              <a:t>(العلاقات العامة وظيفة إدارية أساسية، لها جانباها الاستشاري – الذي يتمثل في تقديم النصح والمشورة للإدارة، مما يساهم في ترشيد القرارات الإدارية – والتنفيذي – الذي يتمثل في القيام بالعمليات الاتصالية – وهي أساساً عملية علاقات مع الجماهير الداخلية والخارجية للمنشأة ومع البيئة مهمتها الأساسية إحداث تأثيرات إيجابية لدى هذه الجماهير بالاستخدام المستمر للبحوث والأنشطة الاتصالية وفق تخطيط مدروس، بما يؤدي إلى إيجاد أكبر قدر ممكن من المعرفة التبادلية المشتركة بين </a:t>
            </a:r>
            <a:r>
              <a:rPr lang="ar-SA" b="1" u="sng" dirty="0">
                <a:hlinkClick r:id="rId2"/>
              </a:rPr>
              <a:t>الإدارة</a:t>
            </a:r>
            <a:r>
              <a:rPr lang="ar-SA" b="1" dirty="0"/>
              <a:t> والعاملين داخل المنشأة لتوفير المناخ المناسب لزيادة الكفاءة الإنتاجية، وإلى تكوين صورة ذهنية متميزة عن المنشأة لدى الجمهور الخارجي، وتوطيد السمعة الطيبة لها، مما يسهم في تحقيق التكيف والتوافق بين المنشأة والمجتمع لزيادة فاعلية الأداء الاقتصادي للمنشأة، وتدعيم مكانتها الاجتماعية).</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446827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416DF-930E-4B48-805B-10C33A041086}"/>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اهداف المقرر </a:t>
            </a:r>
            <a:endParaRPr lang="en-US" dirty="0"/>
          </a:p>
        </p:txBody>
      </p:sp>
      <p:sp>
        <p:nvSpPr>
          <p:cNvPr id="3" name="Content Placeholder 2">
            <a:extLst>
              <a:ext uri="{FF2B5EF4-FFF2-40B4-BE49-F238E27FC236}">
                <a16:creationId xmlns:a16="http://schemas.microsoft.com/office/drawing/2014/main" id="{A1AC2113-EC86-9340-AD4B-BA64393997AC}"/>
              </a:ext>
            </a:extLst>
          </p:cNvPr>
          <p:cNvSpPr>
            <a:spLocks noGrp="1"/>
          </p:cNvSpPr>
          <p:nvPr>
            <p:ph idx="1"/>
          </p:nvPr>
        </p:nvSpPr>
        <p:spPr/>
        <p:txBody>
          <a:bodyPr>
            <a:normAutofit lnSpcReduction="10000"/>
          </a:bodyPr>
          <a:lstStyle/>
          <a:p>
            <a:pPr algn="r"/>
            <a:r>
              <a:rPr lang="ar-SA" sz="4000" dirty="0"/>
              <a:t>يوضح  المقرر مفهوم العلاقات العامة، ونشأتها، وتطورها، وأهدافها، وعلاقتها بالرأي العام، ويشرح وسائلها  لإيصال رسالتها التي تقدم من خلال برامج يتم التخطيط لها تخطيطا علميا حتى يتلمس الطالب ممارسات العلاقات العامة في المؤسسات الحكومية والخاصة، ويتعرف على أخلاقيات وميثاق مهنة العلاقات العامة، كما يستوعب النواحي الإدارية وبحوثها العلمية وتقويم أدائها.</a:t>
            </a:r>
            <a:r>
              <a:rPr lang="en-US" sz="4000" dirty="0"/>
              <a:t> </a:t>
            </a:r>
          </a:p>
        </p:txBody>
      </p:sp>
    </p:spTree>
    <p:extLst>
      <p:ext uri="{BB962C8B-B14F-4D97-AF65-F5344CB8AC3E}">
        <p14:creationId xmlns:p14="http://schemas.microsoft.com/office/powerpoint/2010/main" val="1390760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1C62D-48AE-654E-B755-5AC6C17B4186}"/>
              </a:ext>
            </a:extLst>
          </p:cNvPr>
          <p:cNvSpPr>
            <a:spLocks noGrp="1"/>
          </p:cNvSpPr>
          <p:nvPr>
            <p:ph type="title"/>
          </p:nvPr>
        </p:nvSpPr>
        <p:spPr/>
        <p:txBody>
          <a:bodyPr/>
          <a:lstStyle/>
          <a:p>
            <a:pPr algn="r" rtl="1"/>
            <a:r>
              <a:rPr lang="ar-SA" b="1" dirty="0"/>
              <a:t>خصائص </a:t>
            </a:r>
            <a:r>
              <a:rPr lang="ar-SA" b="1" u="sng" dirty="0">
                <a:hlinkClick r:id="rId2"/>
              </a:rPr>
              <a:t>العلاقات العامة</a:t>
            </a:r>
            <a:r>
              <a:rPr lang="ar-SA" b="1" dirty="0"/>
              <a:t> على النحو الآتي</a:t>
            </a:r>
            <a:br>
              <a:rPr lang="ar-SA" b="1" dirty="0"/>
            </a:br>
            <a:endParaRPr lang="en-US" dirty="0"/>
          </a:p>
        </p:txBody>
      </p:sp>
      <p:sp>
        <p:nvSpPr>
          <p:cNvPr id="3" name="Content Placeholder 2">
            <a:extLst>
              <a:ext uri="{FF2B5EF4-FFF2-40B4-BE49-F238E27FC236}">
                <a16:creationId xmlns:a16="http://schemas.microsoft.com/office/drawing/2014/main" id="{43F6188F-66EC-F246-BC75-35690AE4FC4D}"/>
              </a:ext>
            </a:extLst>
          </p:cNvPr>
          <p:cNvSpPr>
            <a:spLocks noGrp="1"/>
          </p:cNvSpPr>
          <p:nvPr>
            <p:ph idx="1"/>
          </p:nvPr>
        </p:nvSpPr>
        <p:spPr/>
        <p:txBody>
          <a:bodyPr>
            <a:normAutofit fontScale="92500" lnSpcReduction="10000"/>
          </a:bodyPr>
          <a:lstStyle/>
          <a:p>
            <a:pPr algn="r" rtl="1"/>
            <a:r>
              <a:rPr lang="ar-SA" sz="3200" b="1" dirty="0"/>
              <a:t>1. </a:t>
            </a:r>
            <a:r>
              <a:rPr lang="ar-SA" sz="3200" b="1" u="sng" dirty="0">
                <a:hlinkClick r:id="rId2"/>
              </a:rPr>
              <a:t>العلاقات العامة</a:t>
            </a:r>
            <a:r>
              <a:rPr lang="ar-SA" sz="3200" b="1" dirty="0"/>
              <a:t> ليست من الأنشطة الثانوية قليلة الأهمية، بل تشكل عنصراً أساسياً في أنشطة المنظمات، فهي ضرورية في جميع المنشآت وعلى مختلف المستويات، يفرضها المجتمع الحديث.</a:t>
            </a:r>
            <a:br>
              <a:rPr lang="ar-SA" sz="3200" b="1" dirty="0"/>
            </a:br>
            <a:r>
              <a:rPr lang="ar-SA" sz="3200" b="1" dirty="0"/>
              <a:t>2. </a:t>
            </a:r>
            <a:r>
              <a:rPr lang="ar-SA" sz="3200" b="1" u="sng" dirty="0">
                <a:hlinkClick r:id="rId2"/>
              </a:rPr>
              <a:t>العلاقات العامة</a:t>
            </a:r>
            <a:r>
              <a:rPr lang="ar-SA" sz="3200" b="1" dirty="0"/>
              <a:t> وظيفة إدارية أساسية من وظائف الإدارة، وهي وظيفة مستمرة ومخططة، لا يمكن اعتبارها وظيفة عرضية كردود أفعال آنية لمواجهة المشكلات والأزمات التي تواجه المنظمة.</a:t>
            </a:r>
            <a:br>
              <a:rPr lang="ar-SA" sz="3200" b="1" dirty="0"/>
            </a:br>
            <a:r>
              <a:rPr lang="ar-SA" sz="3200" b="1" dirty="0"/>
              <a:t>3. </a:t>
            </a:r>
            <a:r>
              <a:rPr lang="ar-SA" sz="3200" b="1" u="sng" dirty="0">
                <a:hlinkClick r:id="rId2"/>
              </a:rPr>
              <a:t>العلاقات العامة</a:t>
            </a:r>
            <a:r>
              <a:rPr lang="ar-SA" sz="3200" b="1" dirty="0"/>
              <a:t> وظيفة (استشارية - تنفيذية)، استشارية لأنها تقدم للإدارة العليا مشورتها في كيفية التعامل مع الجماهير، وتنفيذية لأنها تنفذ خطط </a:t>
            </a:r>
            <a:r>
              <a:rPr lang="ar-SA" sz="3200" b="1" u="sng" dirty="0">
                <a:hlinkClick r:id="rId2"/>
              </a:rPr>
              <a:t>العلاقات العامة</a:t>
            </a:r>
            <a:r>
              <a:rPr lang="ar-SA" sz="3200" b="1" dirty="0"/>
              <a:t> وبرامجها وحملاتها.</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4013880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397E7-1F01-4443-ACBF-9135E8A1FD8F}"/>
              </a:ext>
            </a:extLst>
          </p:cNvPr>
          <p:cNvSpPr>
            <a:spLocks noGrp="1"/>
          </p:cNvSpPr>
          <p:nvPr>
            <p:ph type="title"/>
          </p:nvPr>
        </p:nvSpPr>
        <p:spPr/>
        <p:txBody>
          <a:bodyPr/>
          <a:lstStyle/>
          <a:p>
            <a:pPr algn="r" defTabSz="914400" rtl="1" eaLnBrk="1" latinLnBrk="0" hangingPunct="1">
              <a:lnSpc>
                <a:spcPct val="90000"/>
              </a:lnSpc>
              <a:spcBef>
                <a:spcPct val="0"/>
              </a:spcBef>
              <a:buNone/>
            </a:pPr>
            <a:r>
              <a:rPr lang="ar-SA" dirty="0"/>
              <a:t>تابع خصائص العلاقات العامة</a:t>
            </a:r>
            <a:endParaRPr lang="en-US" dirty="0"/>
          </a:p>
        </p:txBody>
      </p:sp>
      <p:sp>
        <p:nvSpPr>
          <p:cNvPr id="3" name="Content Placeholder 2">
            <a:extLst>
              <a:ext uri="{FF2B5EF4-FFF2-40B4-BE49-F238E27FC236}">
                <a16:creationId xmlns:a16="http://schemas.microsoft.com/office/drawing/2014/main" id="{D86723C7-585A-EA4B-8294-7DEB36D764B9}"/>
              </a:ext>
            </a:extLst>
          </p:cNvPr>
          <p:cNvSpPr>
            <a:spLocks noGrp="1"/>
          </p:cNvSpPr>
          <p:nvPr>
            <p:ph idx="1"/>
          </p:nvPr>
        </p:nvSpPr>
        <p:spPr/>
        <p:txBody>
          <a:bodyPr/>
          <a:lstStyle/>
          <a:p>
            <a:pPr algn="r" rtl="1"/>
            <a:r>
              <a:rPr lang="ar-SA" sz="3200" b="1" dirty="0"/>
              <a:t>4. </a:t>
            </a:r>
            <a:r>
              <a:rPr lang="ar-SA" sz="3200" b="1" u="sng" dirty="0">
                <a:hlinkClick r:id="rId2"/>
              </a:rPr>
              <a:t>العلاقات العامة</a:t>
            </a:r>
            <a:r>
              <a:rPr lang="ar-SA" sz="3200" b="1" dirty="0"/>
              <a:t> وظيفة اتصالية ذات تأثير متبادل، حيث تعكس وجهة نظر الجماهير للإدارة العليا وتعكس وجهة نظر </a:t>
            </a:r>
            <a:r>
              <a:rPr lang="ar-SA" sz="3200" b="1" u="sng" dirty="0">
                <a:hlinkClick r:id="rId3"/>
              </a:rPr>
              <a:t>الإدارة</a:t>
            </a:r>
            <a:r>
              <a:rPr lang="ar-SA" sz="3200" b="1" dirty="0"/>
              <a:t> لكافة الجماهير المعنية من خلال استخدام كافة الوسائل والأشكال والقنوات والأساليب الاتصالية المتاحة للمنظمة.</a:t>
            </a:r>
            <a:br>
              <a:rPr lang="ar-SA" sz="3200" b="1" dirty="0"/>
            </a:br>
            <a:r>
              <a:rPr lang="ar-SA" sz="3200" b="1" dirty="0"/>
              <a:t>5. الرأي العام هو مجال عمل </a:t>
            </a:r>
            <a:r>
              <a:rPr lang="ar-SA" sz="3200" b="1" u="sng" dirty="0">
                <a:hlinkClick r:id="rId2"/>
              </a:rPr>
              <a:t>العلاقات العامة</a:t>
            </a:r>
            <a:r>
              <a:rPr lang="ar-SA" sz="3200" b="1" dirty="0"/>
              <a:t> وهدفها الأساسي من خلال التأثير على اتجاهاته وكسب تعاطفه وتأييده بما يحقق الصالح العام للمنظمة ولجماهيرها المعنية.</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2773934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DD91B-7A8A-0F44-998B-2DDCAF4A3236}"/>
              </a:ext>
            </a:extLst>
          </p:cNvPr>
          <p:cNvSpPr>
            <a:spLocks noGrp="1"/>
          </p:cNvSpPr>
          <p:nvPr>
            <p:ph type="title"/>
          </p:nvPr>
        </p:nvSpPr>
        <p:spPr/>
        <p:txBody>
          <a:bodyPr/>
          <a:lstStyle/>
          <a:p>
            <a:pPr algn="r" defTabSz="914400" rtl="1" eaLnBrk="1" latinLnBrk="0" hangingPunct="1">
              <a:lnSpc>
                <a:spcPct val="90000"/>
              </a:lnSpc>
              <a:spcBef>
                <a:spcPct val="0"/>
              </a:spcBef>
              <a:buNone/>
            </a:pPr>
            <a:r>
              <a:rPr lang="ar-SA" dirty="0"/>
              <a:t>تابع خصائص العلاقات العامة</a:t>
            </a:r>
            <a:endParaRPr lang="en-US" dirty="0"/>
          </a:p>
        </p:txBody>
      </p:sp>
      <p:sp>
        <p:nvSpPr>
          <p:cNvPr id="3" name="Content Placeholder 2">
            <a:extLst>
              <a:ext uri="{FF2B5EF4-FFF2-40B4-BE49-F238E27FC236}">
                <a16:creationId xmlns:a16="http://schemas.microsoft.com/office/drawing/2014/main" id="{E0A4FA9C-C4F1-3C40-A796-AF271F8726E8}"/>
              </a:ext>
            </a:extLst>
          </p:cNvPr>
          <p:cNvSpPr>
            <a:spLocks noGrp="1"/>
          </p:cNvSpPr>
          <p:nvPr>
            <p:ph idx="1"/>
          </p:nvPr>
        </p:nvSpPr>
        <p:spPr/>
        <p:txBody>
          <a:bodyPr/>
          <a:lstStyle/>
          <a:p>
            <a:pPr algn="r" rtl="1"/>
            <a:r>
              <a:rPr lang="ar-SA" sz="4000" b="1" dirty="0"/>
              <a:t>6. تعتمد </a:t>
            </a:r>
            <a:r>
              <a:rPr lang="ar-SA" sz="4000" b="1" u="sng" dirty="0">
                <a:hlinkClick r:id="rId2"/>
              </a:rPr>
              <a:t>العلاقات العامة</a:t>
            </a:r>
            <a:r>
              <a:rPr lang="ar-SA" sz="4000" b="1" dirty="0"/>
              <a:t> في ممارسة أنشطتها على الأسلوب العلمي القائم على الدراسات والبحوث المستمرة، والتخطيط العلمي السليم، فهي ليست نشاطاً عشوائياً.</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269820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92B56-A3E4-B94F-94D7-2BB83E525570}"/>
              </a:ext>
            </a:extLst>
          </p:cNvPr>
          <p:cNvSpPr>
            <a:spLocks noGrp="1"/>
          </p:cNvSpPr>
          <p:nvPr>
            <p:ph type="title"/>
          </p:nvPr>
        </p:nvSpPr>
        <p:spPr>
          <a:xfrm>
            <a:off x="680321" y="598312"/>
            <a:ext cx="9613861" cy="1286932"/>
          </a:xfrm>
        </p:spPr>
        <p:txBody>
          <a:bodyPr>
            <a:normAutofit fontScale="90000"/>
          </a:bodyPr>
          <a:lstStyle/>
          <a:p>
            <a:pPr algn="ctr" rtl="1"/>
            <a:br>
              <a:rPr lang="ar-SA" b="1" dirty="0"/>
            </a:br>
            <a:br>
              <a:rPr lang="ar-SA" b="1" dirty="0"/>
            </a:br>
            <a:r>
              <a:rPr lang="ar-SA" b="1" dirty="0"/>
              <a:t>أهداف وأنشطة ووظائف </a:t>
            </a:r>
            <a:r>
              <a:rPr lang="ar-SA" b="1" u="sng" dirty="0">
                <a:hlinkClick r:id="rId2"/>
              </a:rPr>
              <a:t>العلاقات العامة</a:t>
            </a:r>
            <a:r>
              <a:rPr lang="ar-SA" b="1" dirty="0"/>
              <a:t> :</a:t>
            </a:r>
            <a:br>
              <a:rPr lang="ar-SA" b="1" dirty="0"/>
            </a:br>
            <a:r>
              <a:rPr lang="ar-SA" b="1" dirty="0"/>
              <a:t>أولاً: الأهداف </a:t>
            </a:r>
            <a:br>
              <a:rPr lang="ar-SA" b="1" dirty="0"/>
            </a:br>
            <a:endParaRPr lang="en-US" dirty="0"/>
          </a:p>
        </p:txBody>
      </p:sp>
      <p:sp>
        <p:nvSpPr>
          <p:cNvPr id="3" name="Content Placeholder 2">
            <a:extLst>
              <a:ext uri="{FF2B5EF4-FFF2-40B4-BE49-F238E27FC236}">
                <a16:creationId xmlns:a16="http://schemas.microsoft.com/office/drawing/2014/main" id="{54F3D989-6362-6346-BD79-BB8BFB945C4D}"/>
              </a:ext>
            </a:extLst>
          </p:cNvPr>
          <p:cNvSpPr>
            <a:spLocks noGrp="1"/>
          </p:cNvSpPr>
          <p:nvPr>
            <p:ph idx="1"/>
          </p:nvPr>
        </p:nvSpPr>
        <p:spPr>
          <a:xfrm>
            <a:off x="680321" y="2336873"/>
            <a:ext cx="9613861" cy="4176816"/>
          </a:xfrm>
        </p:spPr>
        <p:txBody>
          <a:bodyPr>
            <a:normAutofit/>
          </a:bodyPr>
          <a:lstStyle/>
          <a:p>
            <a:pPr algn="r" rtl="1"/>
            <a:r>
              <a:rPr lang="ar-SA" sz="3200" b="1" dirty="0"/>
              <a:t>(توفير مناخ ملائم وتحقيق الانسجام والتوافق والتكيف بين المنظمات ومحيطها العام، بما يساعد المنظمة على تكوين صورة ذهنية وانطباعات إيجابية عنها لدى كافة الأطراف المرتبطة بها ـ سواءً من داخلها أم من خارجها ـ وبالتالي يتحقق لها البقاء والاستمرار والنمو)</a:t>
            </a:r>
          </a:p>
          <a:p>
            <a:pPr algn="r" rtl="1"/>
            <a:endParaRPr lang="ar-SA" sz="3200" b="1" dirty="0"/>
          </a:p>
          <a:p>
            <a:pPr algn="r" rtl="1"/>
            <a:r>
              <a:rPr lang="ar-SA" sz="3200" b="1" dirty="0"/>
              <a:t>وعليه نرى على سبيل المثال أن للعلاقات العامة في منظمات المجتمع المدني (المنظمات الأهلية )عدة أهداف تسعى إلـ </a:t>
            </a:r>
            <a:r>
              <a:rPr lang="en-US" sz="3200" b="1" dirty="0"/>
              <a:t>PR </a:t>
            </a:r>
            <a:r>
              <a:rPr lang="ar-SA" sz="3200" b="1" dirty="0"/>
              <a:t>لتحقيقها، لعل أهمها ما يلي</a:t>
            </a:r>
            <a:endParaRPr lang="en-US" sz="3200" dirty="0"/>
          </a:p>
        </p:txBody>
      </p:sp>
    </p:spTree>
    <p:extLst>
      <p:ext uri="{BB962C8B-B14F-4D97-AF65-F5344CB8AC3E}">
        <p14:creationId xmlns:p14="http://schemas.microsoft.com/office/powerpoint/2010/main" val="331761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C2A1F-8141-E140-87BF-348B36C2DB3E}"/>
              </a:ext>
            </a:extLst>
          </p:cNvPr>
          <p:cNvSpPr>
            <a:spLocks noGrp="1"/>
          </p:cNvSpPr>
          <p:nvPr>
            <p:ph type="title"/>
          </p:nvPr>
        </p:nvSpPr>
        <p:spPr>
          <a:xfrm>
            <a:off x="680321" y="741939"/>
            <a:ext cx="9613861" cy="1080938"/>
          </a:xfrm>
        </p:spPr>
        <p:txBody>
          <a:bodyPr/>
          <a:lstStyle/>
          <a:p>
            <a:pPr algn="l" defTabSz="914400" rtl="1" eaLnBrk="1" latinLnBrk="0" hangingPunct="1">
              <a:lnSpc>
                <a:spcPct val="90000"/>
              </a:lnSpc>
              <a:spcBef>
                <a:spcPct val="0"/>
              </a:spcBef>
              <a:buNone/>
            </a:pPr>
            <a:r>
              <a:rPr lang="ar-SA" dirty="0"/>
              <a:t>اهداف العلاقات العامة في المنظمات الخدمية (الغير هادفه للربح )</a:t>
            </a:r>
            <a:endParaRPr lang="en-US" dirty="0"/>
          </a:p>
        </p:txBody>
      </p:sp>
      <p:sp>
        <p:nvSpPr>
          <p:cNvPr id="3" name="Content Placeholder 2">
            <a:extLst>
              <a:ext uri="{FF2B5EF4-FFF2-40B4-BE49-F238E27FC236}">
                <a16:creationId xmlns:a16="http://schemas.microsoft.com/office/drawing/2014/main" id="{4D6BF09C-4DC8-BD47-A562-0EF9A0933973}"/>
              </a:ext>
            </a:extLst>
          </p:cNvPr>
          <p:cNvSpPr>
            <a:spLocks noGrp="1"/>
          </p:cNvSpPr>
          <p:nvPr>
            <p:ph idx="1"/>
          </p:nvPr>
        </p:nvSpPr>
        <p:spPr>
          <a:xfrm>
            <a:off x="680321" y="2336873"/>
            <a:ext cx="9613861" cy="4154238"/>
          </a:xfrm>
        </p:spPr>
        <p:txBody>
          <a:bodyPr>
            <a:normAutofit lnSpcReduction="10000"/>
          </a:bodyPr>
          <a:lstStyle/>
          <a:p>
            <a:pPr algn="r" rtl="1"/>
            <a:r>
              <a:rPr lang="ar-SA" sz="3500" b="1" dirty="0"/>
              <a:t>1. تأسيس هوية المنظمة، وتقديم صورة حقيقية عنها وعن أهدافها وأنشطتها ومشروعاتها وإنجازاتها.</a:t>
            </a:r>
            <a:br>
              <a:rPr lang="ar-SA" sz="3500" b="1" dirty="0"/>
            </a:br>
            <a:r>
              <a:rPr lang="ar-SA" sz="3500" b="1" dirty="0"/>
              <a:t>2. السعي المتواصل للمحافظة على السمعة الحسنة للمنظمة ودعم الانطباعات الإيجابية نحوها، والعمل على توسيع القاعدة الشعبية للمنظمة.</a:t>
            </a:r>
            <a:br>
              <a:rPr lang="ar-SA" sz="3500" b="1" dirty="0"/>
            </a:br>
            <a:r>
              <a:rPr lang="ar-SA" sz="3500" b="1" dirty="0"/>
              <a:t>3. الاتصال برجال الأعمال والمؤسسات التجارية ومصادر التمويل المختلفة، وكسب تأييدهم ودعمهم للمنظمة ولمشروعاتها وللدور الذي تقوم به في خدمة المجتمع، حتى يتحقق للمنظمة الدعم المالي الذي يساعدها على أداء رسالتها.</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733276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9B280-F312-A94F-BE47-AD1CED4A08D2}"/>
              </a:ext>
            </a:extLst>
          </p:cNvPr>
          <p:cNvSpPr>
            <a:spLocks noGrp="1"/>
          </p:cNvSpPr>
          <p:nvPr>
            <p:ph type="title"/>
          </p:nvPr>
        </p:nvSpPr>
        <p:spPr/>
        <p:txBody>
          <a:bodyPr/>
          <a:lstStyle/>
          <a:p>
            <a:pPr rtl="1"/>
            <a:r>
              <a:rPr lang="ar-SA" dirty="0"/>
              <a:t>اهداف العلاقات العامة في المنظمات الخدمية (الغير هادفه للربح )</a:t>
            </a:r>
            <a:endParaRPr lang="en-US" dirty="0"/>
          </a:p>
        </p:txBody>
      </p:sp>
      <p:sp>
        <p:nvSpPr>
          <p:cNvPr id="3" name="Content Placeholder 2">
            <a:extLst>
              <a:ext uri="{FF2B5EF4-FFF2-40B4-BE49-F238E27FC236}">
                <a16:creationId xmlns:a16="http://schemas.microsoft.com/office/drawing/2014/main" id="{E4BA8FBA-E819-E141-BE7D-294770CDB302}"/>
              </a:ext>
            </a:extLst>
          </p:cNvPr>
          <p:cNvSpPr>
            <a:spLocks noGrp="1"/>
          </p:cNvSpPr>
          <p:nvPr>
            <p:ph idx="1"/>
          </p:nvPr>
        </p:nvSpPr>
        <p:spPr/>
        <p:txBody>
          <a:bodyPr/>
          <a:lstStyle/>
          <a:p>
            <a:pPr algn="r" rtl="1"/>
            <a:r>
              <a:rPr lang="ar-SA" sz="4000" b="1" dirty="0"/>
              <a:t>4. تنمية الشعور لدى أفراد المجتمع بقيمة العمل التطوعي وأهميته في تحقيق التنمية المجتمعية، لجذب المزيد من المتطوعين وترغيبهم وتحفيزهم للمشاركة في أنشطة المنظمة.</a:t>
            </a:r>
            <a:br>
              <a:rPr lang="ar-SA" sz="4000" b="1" dirty="0"/>
            </a:br>
            <a:r>
              <a:rPr lang="ar-SA" sz="4000" b="1" dirty="0"/>
              <a:t>5. تنسيق المواقف وتنمية الاتصال والتعاون المشترك بين المنظمة وبقية منظمات المجتمع المدني.</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146874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3A9C1-4EA7-BD46-86D9-9959CB974CB1}"/>
              </a:ext>
            </a:extLst>
          </p:cNvPr>
          <p:cNvSpPr>
            <a:spLocks noGrp="1"/>
          </p:cNvSpPr>
          <p:nvPr>
            <p:ph type="title"/>
          </p:nvPr>
        </p:nvSpPr>
        <p:spPr/>
        <p:txBody>
          <a:bodyPr/>
          <a:lstStyle/>
          <a:p>
            <a:pPr rtl="1"/>
            <a:r>
              <a:rPr lang="ar-SA" dirty="0"/>
              <a:t>اهداف العلاقات العامة في المنظمات الخدمية (الغير هادفه للربح )</a:t>
            </a:r>
            <a:endParaRPr lang="en-US" dirty="0"/>
          </a:p>
        </p:txBody>
      </p:sp>
      <p:sp>
        <p:nvSpPr>
          <p:cNvPr id="3" name="Content Placeholder 2">
            <a:extLst>
              <a:ext uri="{FF2B5EF4-FFF2-40B4-BE49-F238E27FC236}">
                <a16:creationId xmlns:a16="http://schemas.microsoft.com/office/drawing/2014/main" id="{C4C87C32-0E8A-7B46-B1F8-103475CEC803}"/>
              </a:ext>
            </a:extLst>
          </p:cNvPr>
          <p:cNvSpPr>
            <a:spLocks noGrp="1"/>
          </p:cNvSpPr>
          <p:nvPr>
            <p:ph idx="1"/>
          </p:nvPr>
        </p:nvSpPr>
        <p:spPr/>
        <p:txBody>
          <a:bodyPr/>
          <a:lstStyle/>
          <a:p>
            <a:pPr algn="just" rtl="1"/>
            <a:r>
              <a:rPr lang="ar-SA" sz="3600" b="1" dirty="0"/>
              <a:t>6. تقديم النصح والمشورة للإدارة العليا بشأن القضايا والمواقف التي تواجه المنظمة، وبشأن سياستها وخططها الحالية والمستقبلية، وخاصة فيما يتعلق بجماهير المنظمة.</a:t>
            </a:r>
            <a:br>
              <a:rPr lang="ar-SA" sz="3600" b="1" dirty="0"/>
            </a:br>
            <a:r>
              <a:rPr lang="ar-SA" sz="3600" b="1" dirty="0"/>
              <a:t>7. المحافظة على العلاقات الطيبة والقوية بين أعضاء المنظمة والعاملين فيها والمتطوعين معها وتنمية العلاقات الجيدة بينهم وبين الجماهير المرتبطة بالمنظمة بشكل مباشر أو غير مباشر.</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4071533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9DAB1-4AA9-894F-85C4-B3DCC5C5DE9E}"/>
              </a:ext>
            </a:extLst>
          </p:cNvPr>
          <p:cNvSpPr>
            <a:spLocks noGrp="1"/>
          </p:cNvSpPr>
          <p:nvPr>
            <p:ph type="title"/>
          </p:nvPr>
        </p:nvSpPr>
        <p:spPr/>
        <p:txBody>
          <a:bodyPr/>
          <a:lstStyle/>
          <a:p>
            <a:pPr algn="ctr" rtl="1"/>
            <a:r>
              <a:rPr lang="ar-SA" b="1" dirty="0"/>
              <a:t>ثانياً: الأنشطة:</a:t>
            </a:r>
            <a:endParaRPr lang="en-US" dirty="0"/>
          </a:p>
        </p:txBody>
      </p:sp>
      <p:sp>
        <p:nvSpPr>
          <p:cNvPr id="3" name="Content Placeholder 2">
            <a:extLst>
              <a:ext uri="{FF2B5EF4-FFF2-40B4-BE49-F238E27FC236}">
                <a16:creationId xmlns:a16="http://schemas.microsoft.com/office/drawing/2014/main" id="{4E4EAA43-4169-4243-9F85-AF18E85165C9}"/>
              </a:ext>
            </a:extLst>
          </p:cNvPr>
          <p:cNvSpPr>
            <a:spLocks noGrp="1"/>
          </p:cNvSpPr>
          <p:nvPr>
            <p:ph idx="1"/>
          </p:nvPr>
        </p:nvSpPr>
        <p:spPr/>
        <p:txBody>
          <a:bodyPr/>
          <a:lstStyle/>
          <a:p>
            <a:pPr algn="r" rtl="1"/>
            <a:r>
              <a:rPr lang="ar-SA" sz="4000" b="1" dirty="0"/>
              <a:t>لكي تحقق </a:t>
            </a:r>
            <a:r>
              <a:rPr lang="ar-SA" sz="4000" b="1" u="sng" dirty="0">
                <a:hlinkClick r:id="rId2"/>
              </a:rPr>
              <a:t>العلاقات العامة</a:t>
            </a:r>
            <a:r>
              <a:rPr lang="ar-SA" sz="4000" b="1" dirty="0"/>
              <a:t> أهدافها، لابد أن تقوم بمجموعة من الوظائف والأنشطة التي تؤدي إلى تحقيق الأهداف المحددة سلفاً، وعدم القيام بالتحديد الواضح والدقيق لوظائف وأنشطة </a:t>
            </a:r>
            <a:r>
              <a:rPr lang="ar-SA" sz="4000" b="1" u="sng" dirty="0">
                <a:hlinkClick r:id="rId2"/>
              </a:rPr>
              <a:t>العلاقات العامة</a:t>
            </a:r>
            <a:r>
              <a:rPr lang="ar-SA" sz="4000" b="1" dirty="0"/>
              <a:t> في المنظمات غالباً ما يؤدي إلى : -</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1655292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8CC46-EE85-9D4C-A75E-35DFB8B26330}"/>
              </a:ext>
            </a:extLst>
          </p:cNvPr>
          <p:cNvSpPr>
            <a:spLocks noGrp="1"/>
          </p:cNvSpPr>
          <p:nvPr>
            <p:ph type="title"/>
          </p:nvPr>
        </p:nvSpPr>
        <p:spPr/>
        <p:txBody>
          <a:bodyPr/>
          <a:lstStyle/>
          <a:p>
            <a:pPr algn="l" defTabSz="914400" rtl="1" eaLnBrk="1" latinLnBrk="0" hangingPunct="1">
              <a:lnSpc>
                <a:spcPct val="90000"/>
              </a:lnSpc>
              <a:spcBef>
                <a:spcPct val="0"/>
              </a:spcBef>
              <a:buNone/>
            </a:pPr>
            <a:r>
              <a:rPr lang="ar-SA" dirty="0"/>
              <a:t>الاثار السلبية لعدم تحديد وظائف وانشطة العلاقات العامة</a:t>
            </a:r>
            <a:endParaRPr lang="en-US" dirty="0"/>
          </a:p>
        </p:txBody>
      </p:sp>
      <p:sp>
        <p:nvSpPr>
          <p:cNvPr id="3" name="Content Placeholder 2">
            <a:extLst>
              <a:ext uri="{FF2B5EF4-FFF2-40B4-BE49-F238E27FC236}">
                <a16:creationId xmlns:a16="http://schemas.microsoft.com/office/drawing/2014/main" id="{D653C34F-D1D2-DC4D-890D-1B26AB6CF803}"/>
              </a:ext>
            </a:extLst>
          </p:cNvPr>
          <p:cNvSpPr>
            <a:spLocks noGrp="1"/>
          </p:cNvSpPr>
          <p:nvPr>
            <p:ph idx="1"/>
          </p:nvPr>
        </p:nvSpPr>
        <p:spPr/>
        <p:txBody>
          <a:bodyPr/>
          <a:lstStyle/>
          <a:p>
            <a:pPr algn="just" rtl="1"/>
            <a:r>
              <a:rPr lang="ar-SA" sz="3600" b="1" dirty="0"/>
              <a:t>1. الخلط بين نشاط </a:t>
            </a:r>
            <a:r>
              <a:rPr lang="ar-SA" sz="3600" b="1" u="sng" dirty="0">
                <a:hlinkClick r:id="rId2"/>
              </a:rPr>
              <a:t>العلاقات العامة</a:t>
            </a:r>
            <a:r>
              <a:rPr lang="ar-SA" sz="3600" b="1" dirty="0"/>
              <a:t> وبين الأنشطة الأخرى بالمنظمة، مما يترتب عليه وجود نوع من الصراع بين إدارة </a:t>
            </a:r>
            <a:r>
              <a:rPr lang="ar-SA" sz="3600" b="1" u="sng" dirty="0">
                <a:hlinkClick r:id="rId2"/>
              </a:rPr>
              <a:t>العلاقات العامة</a:t>
            </a:r>
            <a:r>
              <a:rPr lang="ar-SA" sz="3600" b="1" dirty="0"/>
              <a:t> وبين الإدارات الأخرى بالمنظمة.</a:t>
            </a:r>
            <a:br>
              <a:rPr lang="ar-SA" sz="3600" b="1" dirty="0"/>
            </a:br>
            <a:r>
              <a:rPr lang="ar-SA" sz="3600" b="1" dirty="0"/>
              <a:t>2. عدم إعطاء الأهمية المناسبة لنشاط العلاقات واعتبارها نشاطاً فرعيا يؤدّي من خلال المجهودات الشخصية لكل من يعمل بالمنظمة أو ينتمي إليها.</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118509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1442D-4FD1-7949-A440-6D66601B5F99}"/>
              </a:ext>
            </a:extLst>
          </p:cNvPr>
          <p:cNvSpPr>
            <a:spLocks noGrp="1"/>
          </p:cNvSpPr>
          <p:nvPr>
            <p:ph type="title"/>
          </p:nvPr>
        </p:nvSpPr>
        <p:spPr/>
        <p:txBody>
          <a:bodyPr/>
          <a:lstStyle/>
          <a:p>
            <a:pPr algn="ctr" rtl="1"/>
            <a:r>
              <a:rPr lang="ar-SA" b="1" dirty="0" err="1"/>
              <a:t>أ</a:t>
            </a:r>
            <a:r>
              <a:rPr lang="ar-SA" b="1" dirty="0"/>
              <a:t>. محور الإعلام.. ويشمل:</a:t>
            </a:r>
            <a:endParaRPr lang="en-US" dirty="0"/>
          </a:p>
        </p:txBody>
      </p:sp>
      <p:sp>
        <p:nvSpPr>
          <p:cNvPr id="3" name="Content Placeholder 2">
            <a:extLst>
              <a:ext uri="{FF2B5EF4-FFF2-40B4-BE49-F238E27FC236}">
                <a16:creationId xmlns:a16="http://schemas.microsoft.com/office/drawing/2014/main" id="{9B25DD50-5E24-7B44-92F2-CB447A8400E8}"/>
              </a:ext>
            </a:extLst>
          </p:cNvPr>
          <p:cNvSpPr>
            <a:spLocks noGrp="1"/>
          </p:cNvSpPr>
          <p:nvPr>
            <p:ph idx="1"/>
          </p:nvPr>
        </p:nvSpPr>
        <p:spPr/>
        <p:txBody>
          <a:bodyPr/>
          <a:lstStyle/>
          <a:p>
            <a:pPr algn="r" rtl="1"/>
            <a:r>
              <a:rPr lang="ar-SA" b="1" dirty="0"/>
              <a:t>1</a:t>
            </a:r>
            <a:r>
              <a:rPr lang="ar-SA" sz="3600" b="1" dirty="0"/>
              <a:t>. التعريف بالمنظمة من خلال الشرح والتفسير عبر وسائل الإعلام المختلفة والمناسبة وبلغة سهلة الفهم للجماهير المعنية.</a:t>
            </a:r>
            <a:br>
              <a:rPr lang="ar-SA" sz="3600" b="1" dirty="0"/>
            </a:br>
            <a:r>
              <a:rPr lang="ar-SA" sz="3600" b="1" dirty="0"/>
              <a:t>2. تخطيط وتنفيذ برامج </a:t>
            </a:r>
            <a:r>
              <a:rPr lang="ar-SA" sz="3600" b="1" u="sng" dirty="0">
                <a:hlinkClick r:id="rId2"/>
              </a:rPr>
              <a:t>العلاقات العامة</a:t>
            </a:r>
            <a:r>
              <a:rPr lang="ar-SA" sz="3600" b="1" dirty="0"/>
              <a:t> وحملاتها.</a:t>
            </a:r>
            <a:br>
              <a:rPr lang="ar-SA" sz="3600" b="1" dirty="0"/>
            </a:br>
            <a:r>
              <a:rPr lang="ar-SA" sz="3600" b="1" dirty="0"/>
              <a:t>3. إعداد وتحرير البيانات والمعلومات وإيصالها لوسائل الإعلام المختلفة.</a:t>
            </a:r>
            <a:br>
              <a:rPr lang="ar-SA" b="1" dirty="0"/>
            </a:br>
            <a:endParaRPr lang="ar-SA" b="1" dirty="0"/>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1183220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513AB-13D5-AF41-8B74-D8B9C629D445}"/>
              </a:ext>
            </a:extLst>
          </p:cNvPr>
          <p:cNvSpPr>
            <a:spLocks noGrp="1"/>
          </p:cNvSpPr>
          <p:nvPr>
            <p:ph type="title"/>
          </p:nvPr>
        </p:nvSpPr>
        <p:spPr/>
        <p:txBody>
          <a:bodyPr>
            <a:normAutofit fontScale="90000"/>
          </a:bodyPr>
          <a:lstStyle/>
          <a:p>
            <a:pPr algn="ctr" rtl="1"/>
            <a:br>
              <a:rPr lang="ar-SA" b="1" dirty="0"/>
            </a:br>
            <a:r>
              <a:rPr lang="ar-SA" b="1" dirty="0"/>
              <a:t>المحاضرة الاولى</a:t>
            </a:r>
            <a:br>
              <a:rPr lang="ar-SA" b="1" dirty="0"/>
            </a:br>
            <a:r>
              <a:rPr lang="ar-SA" b="1" dirty="0"/>
              <a:t>المفاهيم الحديثة للعلاقات العامة</a:t>
            </a:r>
            <a:br>
              <a:rPr lang="en-US" dirty="0"/>
            </a:br>
            <a:endParaRPr lang="en-US" dirty="0"/>
          </a:p>
        </p:txBody>
      </p:sp>
      <p:sp>
        <p:nvSpPr>
          <p:cNvPr id="3" name="Content Placeholder 2">
            <a:extLst>
              <a:ext uri="{FF2B5EF4-FFF2-40B4-BE49-F238E27FC236}">
                <a16:creationId xmlns:a16="http://schemas.microsoft.com/office/drawing/2014/main" id="{7DAD1A5D-A41F-E441-BCF2-EBDFD10EE834}"/>
              </a:ext>
            </a:extLst>
          </p:cNvPr>
          <p:cNvSpPr>
            <a:spLocks noGrp="1"/>
          </p:cNvSpPr>
          <p:nvPr>
            <p:ph idx="1"/>
          </p:nvPr>
        </p:nvSpPr>
        <p:spPr/>
        <p:txBody>
          <a:bodyPr/>
          <a:lstStyle/>
          <a:p>
            <a:pPr algn="r" rtl="1"/>
            <a:r>
              <a:rPr lang="ar-SA" sz="3200" dirty="0"/>
              <a:t>اختلفت وجهات نظر الباحثين في وضع تعريف مُحدد للعلاقات العامة نظراً لتعدد مجالات نشاط العلاقات العامة في المنظمة.</a:t>
            </a:r>
            <a:endParaRPr lang="en-US" sz="3200" dirty="0"/>
          </a:p>
          <a:p>
            <a:pPr algn="r" rtl="1"/>
            <a:r>
              <a:rPr lang="ar-SA" sz="3200" dirty="0"/>
              <a:t>ويمكن أن نلقي الضوء على بعض التعريفات التي تناولت العلاقات العامة على النحو التالي:</a:t>
            </a:r>
            <a:endParaRPr lang="en-US" sz="3200" dirty="0"/>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3909939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470D-CC98-FB4D-9B6A-DA718437F051}"/>
              </a:ext>
            </a:extLst>
          </p:cNvPr>
          <p:cNvSpPr>
            <a:spLocks noGrp="1"/>
          </p:cNvSpPr>
          <p:nvPr>
            <p:ph type="title"/>
          </p:nvPr>
        </p:nvSpPr>
        <p:spPr/>
        <p:txBody>
          <a:bodyPr/>
          <a:lstStyle/>
          <a:p>
            <a:pPr algn="ctr" rtl="1"/>
            <a:r>
              <a:rPr lang="ar-SA" b="1" dirty="0"/>
              <a:t>تابع :</a:t>
            </a:r>
            <a:r>
              <a:rPr lang="ar-SA" b="1" dirty="0" err="1"/>
              <a:t>أ</a:t>
            </a:r>
            <a:r>
              <a:rPr lang="ar-SA" b="1" dirty="0"/>
              <a:t>. محور الإعلام.. ويشمل:</a:t>
            </a:r>
            <a:endParaRPr lang="en-US" dirty="0"/>
          </a:p>
        </p:txBody>
      </p:sp>
      <p:sp>
        <p:nvSpPr>
          <p:cNvPr id="3" name="Content Placeholder 2">
            <a:extLst>
              <a:ext uri="{FF2B5EF4-FFF2-40B4-BE49-F238E27FC236}">
                <a16:creationId xmlns:a16="http://schemas.microsoft.com/office/drawing/2014/main" id="{2386C445-E44E-7D4B-9163-97E07235F94B}"/>
              </a:ext>
            </a:extLst>
          </p:cNvPr>
          <p:cNvSpPr>
            <a:spLocks noGrp="1"/>
          </p:cNvSpPr>
          <p:nvPr>
            <p:ph idx="1"/>
          </p:nvPr>
        </p:nvSpPr>
        <p:spPr/>
        <p:txBody>
          <a:bodyPr/>
          <a:lstStyle/>
          <a:p>
            <a:pPr algn="r" rtl="1"/>
            <a:r>
              <a:rPr lang="ar-SA" sz="3600" b="1" dirty="0"/>
              <a:t>4. إعداد وتحرير الكتيبات والأدلة والتقارير والمطويات والنشرات والمطبوعات الأخرى.</a:t>
            </a:r>
            <a:br>
              <a:rPr lang="ar-SA" sz="3600" b="1" dirty="0"/>
            </a:br>
            <a:r>
              <a:rPr lang="ar-SA" sz="3600" b="1" dirty="0"/>
              <a:t>5. إعداد وتحرير مجلة المنظمة ودورياتها المختلفة.</a:t>
            </a:r>
            <a:br>
              <a:rPr lang="ar-SA" sz="3600" b="1" dirty="0"/>
            </a:br>
            <a:r>
              <a:rPr lang="ar-SA" sz="3600" b="1" dirty="0"/>
              <a:t>6. تخطيط وتنفيذ الملصقات والإعلانات.</a:t>
            </a:r>
            <a:br>
              <a:rPr lang="ar-SA" sz="3600" b="1" dirty="0"/>
            </a:br>
            <a:r>
              <a:rPr lang="ar-SA" sz="3600" b="1" dirty="0"/>
              <a:t>7. تنظيم اللقاءات والمؤتمرات والندوات والحفلات.</a:t>
            </a:r>
            <a:br>
              <a:rPr lang="ar-SA" sz="3600" b="1" dirty="0"/>
            </a:br>
            <a:r>
              <a:rPr lang="ar-SA" sz="3600" b="1" dirty="0"/>
              <a:t>8. تنظيم الزيارات والرحلات واليوم المفتوح والاستقبالات والمعارض.</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1017007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E0081-4488-0545-B0B3-791FD6BABA73}"/>
              </a:ext>
            </a:extLst>
          </p:cNvPr>
          <p:cNvSpPr>
            <a:spLocks noGrp="1"/>
          </p:cNvSpPr>
          <p:nvPr>
            <p:ph type="title"/>
          </p:nvPr>
        </p:nvSpPr>
        <p:spPr/>
        <p:txBody>
          <a:bodyPr/>
          <a:lstStyle/>
          <a:p>
            <a:pPr algn="ctr" rtl="1"/>
            <a:r>
              <a:rPr lang="ar-SA" b="1" dirty="0"/>
              <a:t>تابع :</a:t>
            </a:r>
            <a:r>
              <a:rPr lang="ar-SA" b="1" dirty="0" err="1"/>
              <a:t>أ</a:t>
            </a:r>
            <a:r>
              <a:rPr lang="ar-SA" b="1" dirty="0"/>
              <a:t>. محور الإعلام.. ويشمل:</a:t>
            </a:r>
            <a:endParaRPr lang="en-US" dirty="0"/>
          </a:p>
        </p:txBody>
      </p:sp>
      <p:sp>
        <p:nvSpPr>
          <p:cNvPr id="3" name="Content Placeholder 2">
            <a:extLst>
              <a:ext uri="{FF2B5EF4-FFF2-40B4-BE49-F238E27FC236}">
                <a16:creationId xmlns:a16="http://schemas.microsoft.com/office/drawing/2014/main" id="{C1490259-10B1-B242-A2A6-EE50A267001A}"/>
              </a:ext>
            </a:extLst>
          </p:cNvPr>
          <p:cNvSpPr>
            <a:spLocks noGrp="1"/>
          </p:cNvSpPr>
          <p:nvPr>
            <p:ph idx="1"/>
          </p:nvPr>
        </p:nvSpPr>
        <p:spPr/>
        <p:txBody>
          <a:bodyPr/>
          <a:lstStyle/>
          <a:p>
            <a:pPr algn="r" rtl="1"/>
            <a:r>
              <a:rPr lang="ar-SA" sz="4000" b="1" dirty="0"/>
              <a:t>9. إعداد كافة أنواع المواد الإذاعية والتليفزيونية.</a:t>
            </a:r>
            <a:br>
              <a:rPr lang="ar-SA" sz="4000" b="1" dirty="0"/>
            </a:br>
            <a:r>
              <a:rPr lang="ar-SA" sz="4000" b="1" dirty="0"/>
              <a:t>10. الإشراف على لوحة الإعلانات في المنظمة.</a:t>
            </a:r>
            <a:br>
              <a:rPr lang="ar-SA" sz="4000" b="1" dirty="0"/>
            </a:br>
            <a:r>
              <a:rPr lang="ar-SA" sz="4000" b="1" dirty="0"/>
              <a:t>11. القيام بحملات جمع التمويل المناسب لأنشطة المنظمة.</a:t>
            </a:r>
            <a:br>
              <a:rPr lang="ar-SA" sz="4000" b="1" dirty="0"/>
            </a:br>
            <a:r>
              <a:rPr lang="ar-SA" sz="4000" b="1" dirty="0"/>
              <a:t>12. رفع كفاءة استخدام وسائل الاتصال المتاحة.</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1464683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9BE5D-159B-6843-8D12-94D54D932CCC}"/>
              </a:ext>
            </a:extLst>
          </p:cNvPr>
          <p:cNvSpPr>
            <a:spLocks noGrp="1"/>
          </p:cNvSpPr>
          <p:nvPr>
            <p:ph type="title"/>
          </p:nvPr>
        </p:nvSpPr>
        <p:spPr/>
        <p:txBody>
          <a:bodyPr>
            <a:normAutofit fontScale="90000"/>
          </a:bodyPr>
          <a:lstStyle/>
          <a:p>
            <a:pPr algn="ctr" rtl="1"/>
            <a:br>
              <a:rPr lang="ar-SA" b="1" dirty="0"/>
            </a:br>
            <a:br>
              <a:rPr lang="ar-SA" b="1" dirty="0"/>
            </a:br>
            <a:r>
              <a:rPr lang="ar-SA" b="1" dirty="0"/>
              <a:t>ب. محور الاستعلام.. ويشمل:</a:t>
            </a:r>
            <a:br>
              <a:rPr lang="ar-SA" b="1" dirty="0"/>
            </a:br>
            <a:br>
              <a:rPr lang="ar-SA" b="1" dirty="0"/>
            </a:br>
            <a:endParaRPr lang="en-US" dirty="0"/>
          </a:p>
        </p:txBody>
      </p:sp>
      <p:sp>
        <p:nvSpPr>
          <p:cNvPr id="3" name="Content Placeholder 2">
            <a:extLst>
              <a:ext uri="{FF2B5EF4-FFF2-40B4-BE49-F238E27FC236}">
                <a16:creationId xmlns:a16="http://schemas.microsoft.com/office/drawing/2014/main" id="{9742CF5C-F09D-8241-9F34-561043E32F49}"/>
              </a:ext>
            </a:extLst>
          </p:cNvPr>
          <p:cNvSpPr>
            <a:spLocks noGrp="1"/>
          </p:cNvSpPr>
          <p:nvPr>
            <p:ph idx="1"/>
          </p:nvPr>
        </p:nvSpPr>
        <p:spPr/>
        <p:txBody>
          <a:bodyPr/>
          <a:lstStyle/>
          <a:p>
            <a:pPr algn="r" rtl="1"/>
            <a:r>
              <a:rPr lang="ar-SA" sz="3600" b="1" dirty="0"/>
              <a:t>1. إجراء البحوث والدراسات وجمع المعلومات عن جمهور المنظمة أو الرأي العام والوصول إلى مؤشرات دقيقة عن مواقفها تجاه المنظمة.</a:t>
            </a:r>
            <a:br>
              <a:rPr lang="ar-SA" sz="3600" b="1" dirty="0"/>
            </a:br>
            <a:r>
              <a:rPr lang="ar-SA" sz="3600" b="1" dirty="0"/>
              <a:t>2. تحليل اتجاهات الجمهور والرأي العام تجاه المنظمة ومتابعة هذه الاتجاهات لمعالجة الجوانب السلبية منها ودعم الإيجابية منها تجاه المنظمة.</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237660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559D-7B39-9042-9147-A3BF247C9CBF}"/>
              </a:ext>
            </a:extLst>
          </p:cNvPr>
          <p:cNvSpPr>
            <a:spLocks noGrp="1"/>
          </p:cNvSpPr>
          <p:nvPr>
            <p:ph type="title"/>
          </p:nvPr>
        </p:nvSpPr>
        <p:spPr/>
        <p:txBody>
          <a:bodyPr>
            <a:normAutofit fontScale="90000"/>
          </a:bodyPr>
          <a:lstStyle/>
          <a:p>
            <a:pPr algn="ctr" rtl="1"/>
            <a:br>
              <a:rPr lang="ar-SA" b="1" dirty="0"/>
            </a:br>
            <a:br>
              <a:rPr lang="ar-SA" b="1" dirty="0"/>
            </a:br>
            <a:r>
              <a:rPr lang="ar-SA" b="1" dirty="0"/>
              <a:t>تابع :ب. محور الاستعلام.. ويشمل:</a:t>
            </a:r>
            <a:br>
              <a:rPr lang="ar-SA" b="1" dirty="0"/>
            </a:br>
            <a:br>
              <a:rPr lang="ar-SA" b="1" dirty="0"/>
            </a:br>
            <a:endParaRPr lang="en-US" dirty="0"/>
          </a:p>
        </p:txBody>
      </p:sp>
      <p:sp>
        <p:nvSpPr>
          <p:cNvPr id="3" name="Content Placeholder 2">
            <a:extLst>
              <a:ext uri="{FF2B5EF4-FFF2-40B4-BE49-F238E27FC236}">
                <a16:creationId xmlns:a16="http://schemas.microsoft.com/office/drawing/2014/main" id="{AD85F35E-2625-7141-867A-60BEF4EEB577}"/>
              </a:ext>
            </a:extLst>
          </p:cNvPr>
          <p:cNvSpPr>
            <a:spLocks noGrp="1"/>
          </p:cNvSpPr>
          <p:nvPr>
            <p:ph idx="1"/>
          </p:nvPr>
        </p:nvSpPr>
        <p:spPr>
          <a:xfrm>
            <a:off x="680321" y="2065867"/>
            <a:ext cx="9613861" cy="4143022"/>
          </a:xfrm>
        </p:spPr>
        <p:txBody>
          <a:bodyPr>
            <a:normAutofit/>
          </a:bodyPr>
          <a:lstStyle/>
          <a:p>
            <a:pPr algn="r" rtl="1"/>
            <a:r>
              <a:rPr lang="ar-SA" sz="3600" b="1" dirty="0"/>
              <a:t>3. التأكد من صحة المعلومات التي تنقل للجمهور، والعمل على تصحيحها وتدارك الموقف في حال كون هذه المعلومات غير صحيحة.</a:t>
            </a:r>
            <a:br>
              <a:rPr lang="ar-SA" sz="3600" b="1" dirty="0"/>
            </a:br>
            <a:r>
              <a:rPr lang="ar-SA" sz="3600" b="1" dirty="0"/>
              <a:t>4. متابعة شكاوى الجماهير والتعرف على أسبابها وتقديم الحلول لها.</a:t>
            </a:r>
            <a:br>
              <a:rPr lang="ar-SA" sz="3600" b="1" dirty="0"/>
            </a:br>
            <a:r>
              <a:rPr lang="ar-SA" sz="3600" b="1" dirty="0"/>
              <a:t>5. متابعة ما ينشر عن المنظمة في وسائل الإعلام المختلفة، والتصدي للرد على أي شائعات أو أخبار كاذبة أو معلومات مضللة وغير صحيحة عن المنظمة.</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1417446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AE64C-C20A-DF4E-AA89-197511832F0D}"/>
              </a:ext>
            </a:extLst>
          </p:cNvPr>
          <p:cNvSpPr>
            <a:spLocks noGrp="1"/>
          </p:cNvSpPr>
          <p:nvPr>
            <p:ph type="title"/>
          </p:nvPr>
        </p:nvSpPr>
        <p:spPr/>
        <p:txBody>
          <a:bodyPr/>
          <a:lstStyle/>
          <a:p>
            <a:pPr algn="ctr" rtl="1"/>
            <a:r>
              <a:rPr lang="ar-SA" b="1" dirty="0" err="1"/>
              <a:t>ج</a:t>
            </a:r>
            <a:r>
              <a:rPr lang="ar-SA" b="1" dirty="0"/>
              <a:t>ـ. محور التنسيق.. ويشمل:</a:t>
            </a:r>
            <a:endParaRPr lang="en-US" dirty="0"/>
          </a:p>
        </p:txBody>
      </p:sp>
      <p:sp>
        <p:nvSpPr>
          <p:cNvPr id="3" name="Content Placeholder 2">
            <a:extLst>
              <a:ext uri="{FF2B5EF4-FFF2-40B4-BE49-F238E27FC236}">
                <a16:creationId xmlns:a16="http://schemas.microsoft.com/office/drawing/2014/main" id="{E887C25E-FB6E-B141-A2AE-7B7694AFFFF9}"/>
              </a:ext>
            </a:extLst>
          </p:cNvPr>
          <p:cNvSpPr>
            <a:spLocks noGrp="1"/>
          </p:cNvSpPr>
          <p:nvPr>
            <p:ph idx="1"/>
          </p:nvPr>
        </p:nvSpPr>
        <p:spPr/>
        <p:txBody>
          <a:bodyPr/>
          <a:lstStyle/>
          <a:p>
            <a:pPr algn="r" rtl="1"/>
            <a:r>
              <a:rPr lang="ar-SA" sz="4000" b="1" dirty="0"/>
              <a:t>1. ربط خطة </a:t>
            </a:r>
            <a:r>
              <a:rPr lang="ar-SA" sz="4000" b="1" u="sng" dirty="0">
                <a:hlinkClick r:id="rId2"/>
              </a:rPr>
              <a:t>العلاقات العامة</a:t>
            </a:r>
            <a:r>
              <a:rPr lang="ar-SA" sz="4000" b="1" dirty="0"/>
              <a:t> مع خطط الإدارات الأخرى في إطار الخطة الشاملة للمنظمة.</a:t>
            </a:r>
            <a:br>
              <a:rPr lang="ar-SA" sz="4000" b="1" dirty="0"/>
            </a:br>
            <a:r>
              <a:rPr lang="ar-SA" sz="4000" b="1" dirty="0"/>
              <a:t>2. ربط أنشطة </a:t>
            </a:r>
            <a:r>
              <a:rPr lang="ar-SA" sz="4000" b="1" u="sng" dirty="0">
                <a:hlinkClick r:id="rId2"/>
              </a:rPr>
              <a:t>العلاقات العامة</a:t>
            </a:r>
            <a:r>
              <a:rPr lang="ar-SA" sz="4000" b="1" dirty="0"/>
              <a:t> بالأنشطة الأخرى في المنظمة والتنسيق فيما بينها بما يمنع التداخل والتعارض بينها.</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1460750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D1108-D6BE-5140-8760-8B7839C4E3E2}"/>
              </a:ext>
            </a:extLst>
          </p:cNvPr>
          <p:cNvSpPr>
            <a:spLocks noGrp="1"/>
          </p:cNvSpPr>
          <p:nvPr>
            <p:ph type="title"/>
          </p:nvPr>
        </p:nvSpPr>
        <p:spPr/>
        <p:txBody>
          <a:bodyPr/>
          <a:lstStyle/>
          <a:p>
            <a:pPr algn="ctr" rtl="1"/>
            <a:r>
              <a:rPr lang="ar-SA" b="1" dirty="0"/>
              <a:t>تابع :</a:t>
            </a:r>
            <a:r>
              <a:rPr lang="ar-SA" b="1" dirty="0" err="1"/>
              <a:t>ج</a:t>
            </a:r>
            <a:r>
              <a:rPr lang="ar-SA" b="1" dirty="0"/>
              <a:t>ـ. محور التنسيق.. ويشمل:</a:t>
            </a:r>
            <a:endParaRPr lang="en-US" dirty="0"/>
          </a:p>
        </p:txBody>
      </p:sp>
      <p:sp>
        <p:nvSpPr>
          <p:cNvPr id="3" name="Content Placeholder 2">
            <a:extLst>
              <a:ext uri="{FF2B5EF4-FFF2-40B4-BE49-F238E27FC236}">
                <a16:creationId xmlns:a16="http://schemas.microsoft.com/office/drawing/2014/main" id="{8194F11E-63BB-C84A-81C7-7A050C800085}"/>
              </a:ext>
            </a:extLst>
          </p:cNvPr>
          <p:cNvSpPr>
            <a:spLocks noGrp="1"/>
          </p:cNvSpPr>
          <p:nvPr>
            <p:ph idx="1"/>
          </p:nvPr>
        </p:nvSpPr>
        <p:spPr/>
        <p:txBody>
          <a:bodyPr/>
          <a:lstStyle/>
          <a:p>
            <a:pPr algn="r" rtl="1"/>
            <a:r>
              <a:rPr lang="ar-SA" sz="3600" b="1" dirty="0"/>
              <a:t>3. تقديم المشورة للإدارة العليا حول سياسة المنظمة، والمشاركة في اتخاذ القرارات التي تؤثر في جماهير المنظمة.</a:t>
            </a:r>
            <a:br>
              <a:rPr lang="ar-SA" sz="3600" b="1" dirty="0"/>
            </a:br>
            <a:r>
              <a:rPr lang="ar-SA" sz="3600" b="1" dirty="0"/>
              <a:t>4. تأمين الاتصال بين الإدارات المختلفة في المنظمة.</a:t>
            </a:r>
            <a:br>
              <a:rPr lang="ar-SA" sz="3600" b="1" dirty="0"/>
            </a:br>
            <a:r>
              <a:rPr lang="ar-SA" sz="3600" b="1" dirty="0"/>
              <a:t>5. التنسيق بين الإدارات المختلفة في المنظمة لتحقيق الانسجام فيما بينهما، وأيضاً تحقيق الانسجام والتكيف فيما بينهما وبين الجمهور الداخلي والخارجي للمنظمة.</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3459717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1C35C-6D43-5846-8A44-96B718DA1BD3}"/>
              </a:ext>
            </a:extLst>
          </p:cNvPr>
          <p:cNvSpPr>
            <a:spLocks noGrp="1"/>
          </p:cNvSpPr>
          <p:nvPr>
            <p:ph type="title"/>
          </p:nvPr>
        </p:nvSpPr>
        <p:spPr/>
        <p:txBody>
          <a:bodyPr/>
          <a:lstStyle/>
          <a:p>
            <a:pPr algn="ctr" rtl="1"/>
            <a:r>
              <a:rPr lang="ar-SA" b="1" dirty="0"/>
              <a:t>ثالثاً: الوظائف:</a:t>
            </a:r>
            <a:endParaRPr lang="en-US" dirty="0"/>
          </a:p>
        </p:txBody>
      </p:sp>
      <p:sp>
        <p:nvSpPr>
          <p:cNvPr id="3" name="Content Placeholder 2">
            <a:extLst>
              <a:ext uri="{FF2B5EF4-FFF2-40B4-BE49-F238E27FC236}">
                <a16:creationId xmlns:a16="http://schemas.microsoft.com/office/drawing/2014/main" id="{89D7E8C5-788A-4B4A-9DC8-C4DF72923E16}"/>
              </a:ext>
            </a:extLst>
          </p:cNvPr>
          <p:cNvSpPr>
            <a:spLocks noGrp="1"/>
          </p:cNvSpPr>
          <p:nvPr>
            <p:ph idx="1"/>
          </p:nvPr>
        </p:nvSpPr>
        <p:spPr/>
        <p:txBody>
          <a:bodyPr>
            <a:normAutofit/>
          </a:bodyPr>
          <a:lstStyle/>
          <a:p>
            <a:pPr algn="r" rtl="1"/>
            <a:r>
              <a:rPr lang="ar-SA" sz="4000" b="1" dirty="0"/>
              <a:t>هناك وظائف رئيسية للعلاقات العامة، من خلالها تقوم بتنفيذ الأنشطة المختلفة لتحقيق أهدافها بما يخدم الأهداف العامة للمنظمة، وهذه الوظائف هي( ): </a:t>
            </a:r>
            <a:endParaRPr lang="en-US" sz="4000" dirty="0"/>
          </a:p>
        </p:txBody>
      </p:sp>
    </p:spTree>
    <p:extLst>
      <p:ext uri="{BB962C8B-B14F-4D97-AF65-F5344CB8AC3E}">
        <p14:creationId xmlns:p14="http://schemas.microsoft.com/office/powerpoint/2010/main" val="20465738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7D101-0123-944E-831C-3A1100597348}"/>
              </a:ext>
            </a:extLst>
          </p:cNvPr>
          <p:cNvSpPr>
            <a:spLocks noGrp="1"/>
          </p:cNvSpPr>
          <p:nvPr>
            <p:ph type="title"/>
          </p:nvPr>
        </p:nvSpPr>
        <p:spPr/>
        <p:txBody>
          <a:bodyPr/>
          <a:lstStyle/>
          <a:p>
            <a:pPr algn="ctr" rtl="1"/>
            <a:r>
              <a:rPr lang="ar-SA" b="1" dirty="0"/>
              <a:t>أولاً: البحـث </a:t>
            </a:r>
            <a:endParaRPr lang="en-US" dirty="0"/>
          </a:p>
        </p:txBody>
      </p:sp>
      <p:sp>
        <p:nvSpPr>
          <p:cNvPr id="3" name="Content Placeholder 2">
            <a:extLst>
              <a:ext uri="{FF2B5EF4-FFF2-40B4-BE49-F238E27FC236}">
                <a16:creationId xmlns:a16="http://schemas.microsoft.com/office/drawing/2014/main" id="{568E4CFB-652A-C949-B5B3-21603EB33193}"/>
              </a:ext>
            </a:extLst>
          </p:cNvPr>
          <p:cNvSpPr>
            <a:spLocks noGrp="1"/>
          </p:cNvSpPr>
          <p:nvPr>
            <p:ph idx="1"/>
          </p:nvPr>
        </p:nvSpPr>
        <p:spPr/>
        <p:txBody>
          <a:bodyPr>
            <a:normAutofit lnSpcReduction="10000"/>
          </a:bodyPr>
          <a:lstStyle/>
          <a:p>
            <a:pPr algn="r" rtl="1"/>
            <a:r>
              <a:rPr lang="ar-SA" sz="4000" b="1" dirty="0"/>
              <a:t>ويقصد به القيام بالدراسات والبحوث المتعلقة بقياس اتجاهات الرأي العام بين كل من الجماهير الداخلية والخارجية للمنظمة، وجمع الحقائق والبيانات والمعلومات الخاصة بذلك، ومن ثم القيام بتقدير مدى نجاح الحملات والبرامج والأنشطة الإعلامية ووسائلها المختلفة والمبني على قاعدة المعلومات والبيانات الدقيقة.</a:t>
            </a:r>
            <a:endParaRPr lang="en-US" sz="4000" dirty="0"/>
          </a:p>
        </p:txBody>
      </p:sp>
    </p:spTree>
    <p:extLst>
      <p:ext uri="{BB962C8B-B14F-4D97-AF65-F5344CB8AC3E}">
        <p14:creationId xmlns:p14="http://schemas.microsoft.com/office/powerpoint/2010/main" val="2755567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AF0AA-A2B9-264F-A91E-756200CE67D3}"/>
              </a:ext>
            </a:extLst>
          </p:cNvPr>
          <p:cNvSpPr>
            <a:spLocks noGrp="1"/>
          </p:cNvSpPr>
          <p:nvPr>
            <p:ph type="title"/>
          </p:nvPr>
        </p:nvSpPr>
        <p:spPr/>
        <p:txBody>
          <a:bodyPr/>
          <a:lstStyle/>
          <a:p>
            <a:pPr algn="ctr" rtl="1"/>
            <a:r>
              <a:rPr lang="ar-SA" b="1" dirty="0"/>
              <a:t>ثانياً: التخطيط </a:t>
            </a:r>
            <a:endParaRPr lang="en-US" dirty="0"/>
          </a:p>
        </p:txBody>
      </p:sp>
      <p:sp>
        <p:nvSpPr>
          <p:cNvPr id="3" name="Content Placeholder 2">
            <a:extLst>
              <a:ext uri="{FF2B5EF4-FFF2-40B4-BE49-F238E27FC236}">
                <a16:creationId xmlns:a16="http://schemas.microsoft.com/office/drawing/2014/main" id="{80101726-107F-2A41-9A1A-A2432F7E0BDF}"/>
              </a:ext>
            </a:extLst>
          </p:cNvPr>
          <p:cNvSpPr>
            <a:spLocks noGrp="1"/>
          </p:cNvSpPr>
          <p:nvPr>
            <p:ph idx="1"/>
          </p:nvPr>
        </p:nvSpPr>
        <p:spPr/>
        <p:txBody>
          <a:bodyPr>
            <a:normAutofit/>
          </a:bodyPr>
          <a:lstStyle/>
          <a:p>
            <a:pPr algn="r" rtl="1"/>
            <a:r>
              <a:rPr lang="ar-SA" sz="4000" b="1" dirty="0"/>
              <a:t>ويقصد به القيام بتحديد الوسائل الإعلامية المختلفة والمناسبة لكل جمهور، ومن ثم تحديد أسلوب الاتصال بالجمهور المستهدف كالهيئات والأفراد المتطوعين، وقادة الرأي، وجهات التمويل وكل الفئات المعنية بنشاط المنظمة، وذلك من أجل القيام بتنفيذ الخطط المختلفة التي تم رسمها من قبل.</a:t>
            </a:r>
            <a:endParaRPr lang="en-US" sz="4000" dirty="0"/>
          </a:p>
        </p:txBody>
      </p:sp>
    </p:spTree>
    <p:extLst>
      <p:ext uri="{BB962C8B-B14F-4D97-AF65-F5344CB8AC3E}">
        <p14:creationId xmlns:p14="http://schemas.microsoft.com/office/powerpoint/2010/main" val="34873094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5AA02-7BD1-004B-884D-DDDD08055C50}"/>
              </a:ext>
            </a:extLst>
          </p:cNvPr>
          <p:cNvSpPr>
            <a:spLocks noGrp="1"/>
          </p:cNvSpPr>
          <p:nvPr>
            <p:ph type="title"/>
          </p:nvPr>
        </p:nvSpPr>
        <p:spPr/>
        <p:txBody>
          <a:bodyPr/>
          <a:lstStyle/>
          <a:p>
            <a:pPr algn="ctr" rtl="1"/>
            <a:r>
              <a:rPr lang="ar-SA" b="1" dirty="0"/>
              <a:t>ثالثاً: الاتصـال:</a:t>
            </a:r>
            <a:endParaRPr lang="en-US" dirty="0"/>
          </a:p>
        </p:txBody>
      </p:sp>
      <p:sp>
        <p:nvSpPr>
          <p:cNvPr id="3" name="Content Placeholder 2">
            <a:extLst>
              <a:ext uri="{FF2B5EF4-FFF2-40B4-BE49-F238E27FC236}">
                <a16:creationId xmlns:a16="http://schemas.microsoft.com/office/drawing/2014/main" id="{1933985A-7575-D44A-943F-A1A5C7A0B0AC}"/>
              </a:ext>
            </a:extLst>
          </p:cNvPr>
          <p:cNvSpPr>
            <a:spLocks noGrp="1"/>
          </p:cNvSpPr>
          <p:nvPr>
            <p:ph idx="1"/>
          </p:nvPr>
        </p:nvSpPr>
        <p:spPr/>
        <p:txBody>
          <a:bodyPr>
            <a:normAutofit/>
          </a:bodyPr>
          <a:lstStyle/>
          <a:p>
            <a:pPr algn="just" rtl="1"/>
            <a:r>
              <a:rPr lang="ar-SA" sz="4000" b="1" dirty="0"/>
              <a:t>ويقصد به القيام بتحديد الوسائل الإعلامية المختلفة والمناسبة لكل جمهور، ومن ثم تحديد أسلوب الاتصال بالجمهور المستهدف، كالهيئات والأفراد المتطوعين، وقادة الرأي، ومصادر التمويل، وكل الفئات المعنية بنشاط المنظمة، وذلك من أجل القيام بتنفيذ الخطط المختلفة التي تم رسمها من قبل.</a:t>
            </a:r>
            <a:endParaRPr lang="en-US" sz="4000" dirty="0"/>
          </a:p>
        </p:txBody>
      </p:sp>
    </p:spTree>
    <p:extLst>
      <p:ext uri="{BB962C8B-B14F-4D97-AF65-F5344CB8AC3E}">
        <p14:creationId xmlns:p14="http://schemas.microsoft.com/office/powerpoint/2010/main" val="2177683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BB8D-4AD4-B84D-8D84-9B06ADD28AA8}"/>
              </a:ext>
            </a:extLst>
          </p:cNvPr>
          <p:cNvSpPr>
            <a:spLocks noGrp="1"/>
          </p:cNvSpPr>
          <p:nvPr>
            <p:ph type="title"/>
          </p:nvPr>
        </p:nvSpPr>
        <p:spPr/>
        <p:txBody>
          <a:bodyPr/>
          <a:lstStyle/>
          <a:p>
            <a:pPr algn="r" defTabSz="914400" rtl="1" eaLnBrk="1" latinLnBrk="0" hangingPunct="1">
              <a:lnSpc>
                <a:spcPct val="90000"/>
              </a:lnSpc>
              <a:spcBef>
                <a:spcPct val="0"/>
              </a:spcBef>
              <a:buNone/>
            </a:pPr>
            <a:r>
              <a:rPr lang="ar-SA" dirty="0"/>
              <a:t>العلاقات العامة</a:t>
            </a:r>
            <a:endParaRPr lang="en-US" dirty="0"/>
          </a:p>
        </p:txBody>
      </p:sp>
      <p:sp>
        <p:nvSpPr>
          <p:cNvPr id="3" name="Content Placeholder 2">
            <a:extLst>
              <a:ext uri="{FF2B5EF4-FFF2-40B4-BE49-F238E27FC236}">
                <a16:creationId xmlns:a16="http://schemas.microsoft.com/office/drawing/2014/main" id="{A8505C3E-85F4-E949-B217-CC68DA8AC60A}"/>
              </a:ext>
            </a:extLst>
          </p:cNvPr>
          <p:cNvSpPr>
            <a:spLocks noGrp="1"/>
          </p:cNvSpPr>
          <p:nvPr>
            <p:ph idx="1"/>
          </p:nvPr>
        </p:nvSpPr>
        <p:spPr/>
        <p:txBody>
          <a:bodyPr/>
          <a:lstStyle/>
          <a:p>
            <a:pPr algn="r" rtl="1"/>
            <a:r>
              <a:rPr lang="ar-SA" dirty="0"/>
              <a:t>-</a:t>
            </a:r>
            <a:r>
              <a:rPr lang="ar-SA" sz="4000" dirty="0"/>
              <a:t>    العلاقات العامة هي وظيفة الإدارة التي تقوم بتقييم اتجاهات الجمهور وربط  سياسات المنظمة مع الصالح العام وتنفيذ البرامج التي تكسب ثقة وتأييد الجمهور.</a:t>
            </a:r>
            <a:r>
              <a:rPr lang="en-US" sz="4000" dirty="0"/>
              <a:t> </a:t>
            </a:r>
            <a:endParaRPr lang="en-US" dirty="0"/>
          </a:p>
        </p:txBody>
      </p:sp>
    </p:spTree>
    <p:extLst>
      <p:ext uri="{BB962C8B-B14F-4D97-AF65-F5344CB8AC3E}">
        <p14:creationId xmlns:p14="http://schemas.microsoft.com/office/powerpoint/2010/main" val="39710335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76303-9777-434C-A281-F49A0610ED3B}"/>
              </a:ext>
            </a:extLst>
          </p:cNvPr>
          <p:cNvSpPr>
            <a:spLocks noGrp="1"/>
          </p:cNvSpPr>
          <p:nvPr>
            <p:ph type="title"/>
          </p:nvPr>
        </p:nvSpPr>
        <p:spPr/>
        <p:txBody>
          <a:bodyPr/>
          <a:lstStyle/>
          <a:p>
            <a:pPr algn="ctr" rtl="1"/>
            <a:r>
              <a:rPr lang="ar-SA" b="1" dirty="0"/>
              <a:t>رابعاً: التنسيق:</a:t>
            </a:r>
            <a:endParaRPr lang="en-US" dirty="0"/>
          </a:p>
        </p:txBody>
      </p:sp>
      <p:sp>
        <p:nvSpPr>
          <p:cNvPr id="3" name="Content Placeholder 2">
            <a:extLst>
              <a:ext uri="{FF2B5EF4-FFF2-40B4-BE49-F238E27FC236}">
                <a16:creationId xmlns:a16="http://schemas.microsoft.com/office/drawing/2014/main" id="{49DA73B3-CE04-CA48-9395-9503F91A999D}"/>
              </a:ext>
            </a:extLst>
          </p:cNvPr>
          <p:cNvSpPr>
            <a:spLocks noGrp="1"/>
          </p:cNvSpPr>
          <p:nvPr>
            <p:ph idx="1"/>
          </p:nvPr>
        </p:nvSpPr>
        <p:spPr/>
        <p:txBody>
          <a:bodyPr>
            <a:normAutofit/>
          </a:bodyPr>
          <a:lstStyle/>
          <a:p>
            <a:pPr algn="just" rtl="1"/>
            <a:r>
              <a:rPr lang="ar-SA" sz="4000" b="1" dirty="0"/>
              <a:t>وهو تحقيق الانسجام والتنسيق بين كافة أنشطة العلاقات العامة، وأنشطة الإدارات الأخرى بالمنظمة، وذلك من أجل الوصول في نهاية الأمر إلى تنفيذ أنشطة المنظمة وتحقيق أهدافها بفاعلية عالية ودون أدنى تنافر أو ازدواج بين الإدارات المختلفة بالمنظمة.</a:t>
            </a:r>
            <a:endParaRPr lang="en-US" sz="4000" dirty="0"/>
          </a:p>
        </p:txBody>
      </p:sp>
    </p:spTree>
    <p:extLst>
      <p:ext uri="{BB962C8B-B14F-4D97-AF65-F5344CB8AC3E}">
        <p14:creationId xmlns:p14="http://schemas.microsoft.com/office/powerpoint/2010/main" val="2833069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CDA9-8AE1-9545-9A7E-355D3254BBCE}"/>
              </a:ext>
            </a:extLst>
          </p:cNvPr>
          <p:cNvSpPr>
            <a:spLocks noGrp="1"/>
          </p:cNvSpPr>
          <p:nvPr>
            <p:ph type="title"/>
          </p:nvPr>
        </p:nvSpPr>
        <p:spPr/>
        <p:txBody>
          <a:bodyPr>
            <a:normAutofit fontScale="90000"/>
          </a:bodyPr>
          <a:lstStyle/>
          <a:p>
            <a:pPr algn="ctr" rtl="1"/>
            <a:br>
              <a:rPr lang="ar-SA" b="1" dirty="0"/>
            </a:br>
            <a:br>
              <a:rPr lang="ar-SA" b="1" dirty="0"/>
            </a:br>
            <a:r>
              <a:rPr lang="ar-SA" b="1" dirty="0"/>
              <a:t>خامساً: التقويم </a:t>
            </a:r>
            <a:br>
              <a:rPr lang="ar-SA" b="1" dirty="0"/>
            </a:br>
            <a:br>
              <a:rPr lang="ar-SA" b="1" dirty="0"/>
            </a:br>
            <a:endParaRPr lang="en-US" dirty="0"/>
          </a:p>
        </p:txBody>
      </p:sp>
      <p:sp>
        <p:nvSpPr>
          <p:cNvPr id="3" name="Content Placeholder 2">
            <a:extLst>
              <a:ext uri="{FF2B5EF4-FFF2-40B4-BE49-F238E27FC236}">
                <a16:creationId xmlns:a16="http://schemas.microsoft.com/office/drawing/2014/main" id="{DD3BC73D-797F-C64E-99B6-7B00444C9A36}"/>
              </a:ext>
            </a:extLst>
          </p:cNvPr>
          <p:cNvSpPr>
            <a:spLocks noGrp="1"/>
          </p:cNvSpPr>
          <p:nvPr>
            <p:ph idx="1"/>
          </p:nvPr>
        </p:nvSpPr>
        <p:spPr/>
        <p:txBody>
          <a:bodyPr/>
          <a:lstStyle/>
          <a:p>
            <a:pPr algn="r" rtl="1"/>
            <a:r>
              <a:rPr lang="ar-SA" sz="4000" b="1" dirty="0"/>
              <a:t>ويقصد به قياس النتائج الفعلية لتطبيق برامج العلاقات العامة، وتحديد أوجه التقصير، وبالتالي اتخاذ الإجراءات لتصحيح أوجه الخلل ولضمان فعالية تنفيذ البرامج وتحقيق الأهداف المنشودة.</a:t>
            </a:r>
            <a:br>
              <a:rPr lang="ar-SA" sz="4000" b="1" dirty="0"/>
            </a:br>
            <a:r>
              <a:rPr lang="ar-SA" sz="4000" b="1" dirty="0"/>
              <a:t>نماذج ممارسة العلاقات العامة.</a:t>
            </a:r>
          </a:p>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4192647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5539B-50F8-8149-8F16-8A9A0E30B8FD}"/>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 المحاضرة الثالثة :خصائص ممارسي العلاقات العامة </a:t>
            </a:r>
            <a:br>
              <a:rPr lang="ar-SA" dirty="0"/>
            </a:br>
            <a:r>
              <a:rPr lang="ar-SA" dirty="0"/>
              <a:t>(مهارات العاملين بالعلاقات العامة )</a:t>
            </a:r>
            <a:endParaRPr lang="en-US" dirty="0"/>
          </a:p>
        </p:txBody>
      </p:sp>
      <p:pic>
        <p:nvPicPr>
          <p:cNvPr id="4" name="Content Placeholder 3">
            <a:extLst>
              <a:ext uri="{FF2B5EF4-FFF2-40B4-BE49-F238E27FC236}">
                <a16:creationId xmlns:a16="http://schemas.microsoft.com/office/drawing/2014/main" id="{D0138DD1-31FD-EB44-9E7D-14C05017B33A}"/>
              </a:ext>
            </a:extLst>
          </p:cNvPr>
          <p:cNvPicPr>
            <a:picLocks noGrp="1" noChangeAspect="1"/>
          </p:cNvPicPr>
          <p:nvPr>
            <p:ph idx="1"/>
          </p:nvPr>
        </p:nvPicPr>
        <p:blipFill>
          <a:blip r:embed="rId2"/>
          <a:stretch>
            <a:fillRect/>
          </a:stretch>
        </p:blipFill>
        <p:spPr>
          <a:xfrm>
            <a:off x="977462" y="2396359"/>
            <a:ext cx="8828690" cy="3247696"/>
          </a:xfrm>
          <a:prstGeom prst="rect">
            <a:avLst/>
          </a:prstGeom>
        </p:spPr>
      </p:pic>
    </p:spTree>
    <p:extLst>
      <p:ext uri="{BB962C8B-B14F-4D97-AF65-F5344CB8AC3E}">
        <p14:creationId xmlns:p14="http://schemas.microsoft.com/office/powerpoint/2010/main" val="160132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52B26-2059-264F-96DB-AC56D8FEF4AC}"/>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أولا المهارات الشخصية </a:t>
            </a:r>
            <a:endParaRPr lang="en-US" dirty="0"/>
          </a:p>
        </p:txBody>
      </p:sp>
      <p:pic>
        <p:nvPicPr>
          <p:cNvPr id="4" name="Content Placeholder 3">
            <a:extLst>
              <a:ext uri="{FF2B5EF4-FFF2-40B4-BE49-F238E27FC236}">
                <a16:creationId xmlns:a16="http://schemas.microsoft.com/office/drawing/2014/main" id="{8CF8E30B-8033-7241-91DA-387BCD607489}"/>
              </a:ext>
            </a:extLst>
          </p:cNvPr>
          <p:cNvPicPr>
            <a:picLocks noGrp="1" noChangeAspect="1"/>
          </p:cNvPicPr>
          <p:nvPr>
            <p:ph idx="1"/>
          </p:nvPr>
        </p:nvPicPr>
        <p:blipFill>
          <a:blip r:embed="rId2"/>
          <a:stretch>
            <a:fillRect/>
          </a:stretch>
        </p:blipFill>
        <p:spPr>
          <a:xfrm>
            <a:off x="1355833" y="2396359"/>
            <a:ext cx="8671035" cy="3184634"/>
          </a:xfrm>
          <a:prstGeom prst="rect">
            <a:avLst/>
          </a:prstGeom>
        </p:spPr>
      </p:pic>
    </p:spTree>
    <p:extLst>
      <p:ext uri="{BB962C8B-B14F-4D97-AF65-F5344CB8AC3E}">
        <p14:creationId xmlns:p14="http://schemas.microsoft.com/office/powerpoint/2010/main" val="2045608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FC7C9-FB4F-9E48-B562-B9C23F394D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400CF9-4464-684D-A6AB-B8436C690F15}"/>
              </a:ext>
            </a:extLst>
          </p:cNvPr>
          <p:cNvSpPr>
            <a:spLocks noGrp="1"/>
          </p:cNvSpPr>
          <p:nvPr>
            <p:ph idx="1"/>
          </p:nvPr>
        </p:nvSpPr>
        <p:spPr/>
        <p:txBody>
          <a:bodyPr/>
          <a:lstStyle/>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030EB541-3BC4-8342-96A3-082F8651EEEF}"/>
              </a:ext>
            </a:extLst>
          </p:cNvPr>
          <p:cNvPicPr>
            <a:picLocks noChangeAspect="1"/>
          </p:cNvPicPr>
          <p:nvPr/>
        </p:nvPicPr>
        <p:blipFill>
          <a:blip r:embed="rId2"/>
          <a:stretch>
            <a:fillRect/>
          </a:stretch>
        </p:blipFill>
        <p:spPr>
          <a:xfrm>
            <a:off x="680321" y="2590800"/>
            <a:ext cx="9613861" cy="1676400"/>
          </a:xfrm>
          <a:prstGeom prst="rect">
            <a:avLst/>
          </a:prstGeom>
        </p:spPr>
      </p:pic>
      <p:pic>
        <p:nvPicPr>
          <p:cNvPr id="5" name="Picture 4">
            <a:extLst>
              <a:ext uri="{FF2B5EF4-FFF2-40B4-BE49-F238E27FC236}">
                <a16:creationId xmlns:a16="http://schemas.microsoft.com/office/drawing/2014/main" id="{2630827B-B2B9-724C-BEAD-3C1B998FAFD3}"/>
              </a:ext>
            </a:extLst>
          </p:cNvPr>
          <p:cNvPicPr>
            <a:picLocks noChangeAspect="1"/>
          </p:cNvPicPr>
          <p:nvPr/>
        </p:nvPicPr>
        <p:blipFill>
          <a:blip r:embed="rId3"/>
          <a:stretch>
            <a:fillRect/>
          </a:stretch>
        </p:blipFill>
        <p:spPr>
          <a:xfrm>
            <a:off x="680320" y="4501785"/>
            <a:ext cx="9613861" cy="1205332"/>
          </a:xfrm>
          <a:prstGeom prst="rect">
            <a:avLst/>
          </a:prstGeom>
        </p:spPr>
      </p:pic>
    </p:spTree>
    <p:extLst>
      <p:ext uri="{BB962C8B-B14F-4D97-AF65-F5344CB8AC3E}">
        <p14:creationId xmlns:p14="http://schemas.microsoft.com/office/powerpoint/2010/main" val="1735327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A9FE9-FDFE-E242-97A7-B036669C1E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8DC13C-930F-EE4C-8717-4AC54CEE945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C671221-7CE5-2241-9D88-8E086E8845A3}"/>
              </a:ext>
            </a:extLst>
          </p:cNvPr>
          <p:cNvPicPr>
            <a:picLocks noChangeAspect="1"/>
          </p:cNvPicPr>
          <p:nvPr/>
        </p:nvPicPr>
        <p:blipFill>
          <a:blip r:embed="rId2"/>
          <a:stretch>
            <a:fillRect/>
          </a:stretch>
        </p:blipFill>
        <p:spPr>
          <a:xfrm>
            <a:off x="680321" y="2495550"/>
            <a:ext cx="9613861" cy="3180036"/>
          </a:xfrm>
          <a:prstGeom prst="rect">
            <a:avLst/>
          </a:prstGeom>
        </p:spPr>
      </p:pic>
    </p:spTree>
    <p:extLst>
      <p:ext uri="{BB962C8B-B14F-4D97-AF65-F5344CB8AC3E}">
        <p14:creationId xmlns:p14="http://schemas.microsoft.com/office/powerpoint/2010/main" val="35970296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B2802-8BAC-284F-8DFE-CB6A12247A2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0CBBBF4-96DE-014B-868D-D18CBD6369AE}"/>
              </a:ext>
            </a:extLst>
          </p:cNvPr>
          <p:cNvPicPr>
            <a:picLocks noGrp="1" noChangeAspect="1"/>
          </p:cNvPicPr>
          <p:nvPr>
            <p:ph idx="1"/>
          </p:nvPr>
        </p:nvPicPr>
        <p:blipFill>
          <a:blip r:embed="rId2"/>
          <a:stretch>
            <a:fillRect/>
          </a:stretch>
        </p:blipFill>
        <p:spPr>
          <a:xfrm>
            <a:off x="1387367" y="2490952"/>
            <a:ext cx="8040412" cy="2995448"/>
          </a:xfrm>
          <a:prstGeom prst="rect">
            <a:avLst/>
          </a:prstGeom>
        </p:spPr>
      </p:pic>
    </p:spTree>
    <p:extLst>
      <p:ext uri="{BB962C8B-B14F-4D97-AF65-F5344CB8AC3E}">
        <p14:creationId xmlns:p14="http://schemas.microsoft.com/office/powerpoint/2010/main" val="1472636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23C6B-16C3-A348-800F-A4C0C1738C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77CA38-75B1-4E45-8A28-BBAA082E63B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BE1AD61-29DD-DF4C-B319-DD8FEB4A0760}"/>
              </a:ext>
            </a:extLst>
          </p:cNvPr>
          <p:cNvPicPr>
            <a:picLocks noChangeAspect="1"/>
          </p:cNvPicPr>
          <p:nvPr/>
        </p:nvPicPr>
        <p:blipFill>
          <a:blip r:embed="rId2"/>
          <a:stretch>
            <a:fillRect/>
          </a:stretch>
        </p:blipFill>
        <p:spPr>
          <a:xfrm>
            <a:off x="977462" y="2617077"/>
            <a:ext cx="9316720" cy="3026978"/>
          </a:xfrm>
          <a:prstGeom prst="rect">
            <a:avLst/>
          </a:prstGeom>
        </p:spPr>
      </p:pic>
    </p:spTree>
    <p:extLst>
      <p:ext uri="{BB962C8B-B14F-4D97-AF65-F5344CB8AC3E}">
        <p14:creationId xmlns:p14="http://schemas.microsoft.com/office/powerpoint/2010/main" val="3639694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B2D53-2532-FD40-9A46-75989F4AFE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AB3C17-59FB-3344-ACE8-1C4B2019367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90F5E78-42EF-C749-A325-07EACC32577C}"/>
              </a:ext>
            </a:extLst>
          </p:cNvPr>
          <p:cNvPicPr>
            <a:picLocks noChangeAspect="1"/>
          </p:cNvPicPr>
          <p:nvPr/>
        </p:nvPicPr>
        <p:blipFill>
          <a:blip r:embed="rId2"/>
          <a:stretch>
            <a:fillRect/>
          </a:stretch>
        </p:blipFill>
        <p:spPr>
          <a:xfrm>
            <a:off x="1103586" y="2838449"/>
            <a:ext cx="9190596" cy="2679481"/>
          </a:xfrm>
          <a:prstGeom prst="rect">
            <a:avLst/>
          </a:prstGeom>
        </p:spPr>
      </p:pic>
    </p:spTree>
    <p:extLst>
      <p:ext uri="{BB962C8B-B14F-4D97-AF65-F5344CB8AC3E}">
        <p14:creationId xmlns:p14="http://schemas.microsoft.com/office/powerpoint/2010/main" val="3313451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BF323-3BAA-514A-98B2-15BBC0F0A90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BF987B-7725-1646-BA4F-52139141A589}"/>
              </a:ext>
            </a:extLst>
          </p:cNvPr>
          <p:cNvSpPr>
            <a:spLocks noGrp="1"/>
          </p:cNvSpPr>
          <p:nvPr>
            <p:ph idx="1"/>
          </p:nvPr>
        </p:nvSpPr>
        <p:spPr/>
        <p:txBody>
          <a:bodyPr/>
          <a:lstStyle/>
          <a:p>
            <a:pPr marL="228600" indent="-228600" algn="r" defTabSz="914400" rtl="1" eaLnBrk="1" latinLnBrk="0" hangingPunct="1">
              <a:lnSpc>
                <a:spcPct val="90000"/>
              </a:lnSpc>
              <a:spcBef>
                <a:spcPts val="1000"/>
              </a:spcBef>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3F9733E9-D8FE-D345-BBF9-FDC36D444234}"/>
              </a:ext>
            </a:extLst>
          </p:cNvPr>
          <p:cNvPicPr>
            <a:picLocks noChangeAspect="1"/>
          </p:cNvPicPr>
          <p:nvPr/>
        </p:nvPicPr>
        <p:blipFill>
          <a:blip r:embed="rId2"/>
          <a:stretch>
            <a:fillRect/>
          </a:stretch>
        </p:blipFill>
        <p:spPr>
          <a:xfrm>
            <a:off x="680321" y="2857499"/>
            <a:ext cx="8999707" cy="2660431"/>
          </a:xfrm>
          <a:prstGeom prst="rect">
            <a:avLst/>
          </a:prstGeom>
        </p:spPr>
      </p:pic>
    </p:spTree>
    <p:extLst>
      <p:ext uri="{BB962C8B-B14F-4D97-AF65-F5344CB8AC3E}">
        <p14:creationId xmlns:p14="http://schemas.microsoft.com/office/powerpoint/2010/main" val="3658401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B528A-8BEF-1D46-9169-1B8AF56F667E}"/>
              </a:ext>
            </a:extLst>
          </p:cNvPr>
          <p:cNvSpPr>
            <a:spLocks noGrp="1"/>
          </p:cNvSpPr>
          <p:nvPr>
            <p:ph type="title"/>
          </p:nvPr>
        </p:nvSpPr>
        <p:spPr/>
        <p:txBody>
          <a:bodyPr/>
          <a:lstStyle/>
          <a:p>
            <a:pPr algn="r" defTabSz="914400" rtl="1" eaLnBrk="1" latinLnBrk="0" hangingPunct="1">
              <a:lnSpc>
                <a:spcPct val="90000"/>
              </a:lnSpc>
              <a:spcBef>
                <a:spcPct val="0"/>
              </a:spcBef>
              <a:buNone/>
            </a:pPr>
            <a:r>
              <a:rPr lang="ar-SA" dirty="0"/>
              <a:t>العلاقات العامة</a:t>
            </a:r>
            <a:endParaRPr lang="en-US" dirty="0"/>
          </a:p>
        </p:txBody>
      </p:sp>
      <p:sp>
        <p:nvSpPr>
          <p:cNvPr id="3" name="Content Placeholder 2">
            <a:extLst>
              <a:ext uri="{FF2B5EF4-FFF2-40B4-BE49-F238E27FC236}">
                <a16:creationId xmlns:a16="http://schemas.microsoft.com/office/drawing/2014/main" id="{F570C791-FB7D-9847-A6A9-D877C49A7C57}"/>
              </a:ext>
            </a:extLst>
          </p:cNvPr>
          <p:cNvSpPr>
            <a:spLocks noGrp="1"/>
          </p:cNvSpPr>
          <p:nvPr>
            <p:ph idx="1"/>
          </p:nvPr>
        </p:nvSpPr>
        <p:spPr/>
        <p:txBody>
          <a:bodyPr>
            <a:normAutofit/>
          </a:bodyPr>
          <a:lstStyle/>
          <a:p>
            <a:pPr algn="r" rtl="1"/>
            <a:r>
              <a:rPr lang="ar-SA" sz="3600" dirty="0"/>
              <a:t>العلاقات العامة هي ذلك النشاط الذى تقوم به الإدارة للحصول على ثقة الجمهور بتعريفه سياستها عن طريق شرح المعلومات المتعلقة بها بوسائل الاتصال المناسبة.</a:t>
            </a:r>
            <a:r>
              <a:rPr lang="en-US" sz="3600" dirty="0"/>
              <a:t> </a:t>
            </a:r>
          </a:p>
        </p:txBody>
      </p:sp>
    </p:spTree>
    <p:extLst>
      <p:ext uri="{BB962C8B-B14F-4D97-AF65-F5344CB8AC3E}">
        <p14:creationId xmlns:p14="http://schemas.microsoft.com/office/powerpoint/2010/main" val="3741158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9AE75-1F3D-3D44-9DE5-778B3265D1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A9170C1-A02A-1C49-B8B0-68B08E0AECB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028DEC7-EFE5-7842-B96C-1C72AE60F487}"/>
              </a:ext>
            </a:extLst>
          </p:cNvPr>
          <p:cNvPicPr>
            <a:picLocks noChangeAspect="1"/>
          </p:cNvPicPr>
          <p:nvPr/>
        </p:nvPicPr>
        <p:blipFill>
          <a:blip r:embed="rId2"/>
          <a:stretch>
            <a:fillRect/>
          </a:stretch>
        </p:blipFill>
        <p:spPr>
          <a:xfrm>
            <a:off x="1072055" y="2336873"/>
            <a:ext cx="9222127" cy="3117995"/>
          </a:xfrm>
          <a:prstGeom prst="rect">
            <a:avLst/>
          </a:prstGeom>
        </p:spPr>
      </p:pic>
    </p:spTree>
    <p:extLst>
      <p:ext uri="{BB962C8B-B14F-4D97-AF65-F5344CB8AC3E}">
        <p14:creationId xmlns:p14="http://schemas.microsoft.com/office/powerpoint/2010/main" val="32735212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55FAC-FC6A-6047-90A6-02E9D99666C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6D2D5E-37AA-5643-86D8-248AA014283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299B156-4F9B-A240-B9AD-88AAACEB54D5}"/>
              </a:ext>
            </a:extLst>
          </p:cNvPr>
          <p:cNvPicPr>
            <a:picLocks noChangeAspect="1"/>
          </p:cNvPicPr>
          <p:nvPr/>
        </p:nvPicPr>
        <p:blipFill>
          <a:blip r:embed="rId2"/>
          <a:stretch>
            <a:fillRect/>
          </a:stretch>
        </p:blipFill>
        <p:spPr>
          <a:xfrm>
            <a:off x="680321" y="2540000"/>
            <a:ext cx="9613861" cy="3135586"/>
          </a:xfrm>
          <a:prstGeom prst="rect">
            <a:avLst/>
          </a:prstGeom>
        </p:spPr>
      </p:pic>
    </p:spTree>
    <p:extLst>
      <p:ext uri="{BB962C8B-B14F-4D97-AF65-F5344CB8AC3E}">
        <p14:creationId xmlns:p14="http://schemas.microsoft.com/office/powerpoint/2010/main" val="39733520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6DE10-A647-924A-B7FE-F4C6CAF2D75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F0C0BA2-A7F0-5C43-BCF2-7B6B867275C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D994233-077C-E34A-B1B7-B9A0BCEC7901}"/>
              </a:ext>
            </a:extLst>
          </p:cNvPr>
          <p:cNvPicPr>
            <a:picLocks noChangeAspect="1"/>
          </p:cNvPicPr>
          <p:nvPr/>
        </p:nvPicPr>
        <p:blipFill>
          <a:blip r:embed="rId2"/>
          <a:stretch>
            <a:fillRect/>
          </a:stretch>
        </p:blipFill>
        <p:spPr>
          <a:xfrm>
            <a:off x="680321" y="2336873"/>
            <a:ext cx="9613861" cy="3275651"/>
          </a:xfrm>
          <a:prstGeom prst="rect">
            <a:avLst/>
          </a:prstGeom>
        </p:spPr>
      </p:pic>
    </p:spTree>
    <p:extLst>
      <p:ext uri="{BB962C8B-B14F-4D97-AF65-F5344CB8AC3E}">
        <p14:creationId xmlns:p14="http://schemas.microsoft.com/office/powerpoint/2010/main" val="668088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04C60-B1C3-BF49-80DB-C2EBCB904E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C56754-636B-CA49-9CF8-D7B65E6C3C3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3AA6F29-ECBF-1B45-8944-2B0495E4071E}"/>
              </a:ext>
            </a:extLst>
          </p:cNvPr>
          <p:cNvPicPr>
            <a:picLocks noChangeAspect="1"/>
          </p:cNvPicPr>
          <p:nvPr/>
        </p:nvPicPr>
        <p:blipFill>
          <a:blip r:embed="rId2"/>
          <a:stretch>
            <a:fillRect/>
          </a:stretch>
        </p:blipFill>
        <p:spPr>
          <a:xfrm>
            <a:off x="680321" y="2482849"/>
            <a:ext cx="9613861" cy="3224267"/>
          </a:xfrm>
          <a:prstGeom prst="rect">
            <a:avLst/>
          </a:prstGeom>
        </p:spPr>
      </p:pic>
    </p:spTree>
    <p:extLst>
      <p:ext uri="{BB962C8B-B14F-4D97-AF65-F5344CB8AC3E}">
        <p14:creationId xmlns:p14="http://schemas.microsoft.com/office/powerpoint/2010/main" val="33279378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6D700-6074-7142-A0D9-E01665B60E1B}"/>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ثانيا : المؤهلات الاتصالية </a:t>
            </a:r>
            <a:endParaRPr lang="en-US" dirty="0"/>
          </a:p>
        </p:txBody>
      </p:sp>
      <p:pic>
        <p:nvPicPr>
          <p:cNvPr id="4" name="Content Placeholder 3">
            <a:extLst>
              <a:ext uri="{FF2B5EF4-FFF2-40B4-BE49-F238E27FC236}">
                <a16:creationId xmlns:a16="http://schemas.microsoft.com/office/drawing/2014/main" id="{25086D2B-F67A-094D-940B-B9CF4D21DA88}"/>
              </a:ext>
            </a:extLst>
          </p:cNvPr>
          <p:cNvPicPr>
            <a:picLocks noGrp="1" noChangeAspect="1"/>
          </p:cNvPicPr>
          <p:nvPr>
            <p:ph idx="1"/>
          </p:nvPr>
        </p:nvPicPr>
        <p:blipFill>
          <a:blip r:embed="rId2"/>
          <a:stretch>
            <a:fillRect/>
          </a:stretch>
        </p:blipFill>
        <p:spPr>
          <a:xfrm>
            <a:off x="1545021" y="2617076"/>
            <a:ext cx="8198069" cy="2932386"/>
          </a:xfrm>
          <a:prstGeom prst="rect">
            <a:avLst/>
          </a:prstGeom>
        </p:spPr>
      </p:pic>
    </p:spTree>
    <p:extLst>
      <p:ext uri="{BB962C8B-B14F-4D97-AF65-F5344CB8AC3E}">
        <p14:creationId xmlns:p14="http://schemas.microsoft.com/office/powerpoint/2010/main" val="18161518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4884-E660-F64F-8E56-2886D9F652F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88852B-62B3-7440-AEEB-A1DDF4462D6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35C71BC-5BB8-D447-96EC-6BF262C593AF}"/>
              </a:ext>
            </a:extLst>
          </p:cNvPr>
          <p:cNvPicPr>
            <a:picLocks noChangeAspect="1"/>
          </p:cNvPicPr>
          <p:nvPr/>
        </p:nvPicPr>
        <p:blipFill>
          <a:blip r:embed="rId2"/>
          <a:stretch>
            <a:fillRect/>
          </a:stretch>
        </p:blipFill>
        <p:spPr>
          <a:xfrm>
            <a:off x="977463" y="2336873"/>
            <a:ext cx="9316720" cy="3370244"/>
          </a:xfrm>
          <a:prstGeom prst="rect">
            <a:avLst/>
          </a:prstGeom>
        </p:spPr>
      </p:pic>
    </p:spTree>
    <p:extLst>
      <p:ext uri="{BB962C8B-B14F-4D97-AF65-F5344CB8AC3E}">
        <p14:creationId xmlns:p14="http://schemas.microsoft.com/office/powerpoint/2010/main" val="32033371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A5223-FE03-1E47-A063-77EB2D70E99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D1E273-406C-7541-84F4-7296EDC0B93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B1BFFF1-9CAF-EA4B-B9F0-F8719BB22481}"/>
              </a:ext>
            </a:extLst>
          </p:cNvPr>
          <p:cNvPicPr>
            <a:picLocks noChangeAspect="1"/>
          </p:cNvPicPr>
          <p:nvPr/>
        </p:nvPicPr>
        <p:blipFill>
          <a:blip r:embed="rId2"/>
          <a:stretch>
            <a:fillRect/>
          </a:stretch>
        </p:blipFill>
        <p:spPr>
          <a:xfrm>
            <a:off x="680321" y="2546349"/>
            <a:ext cx="9220424" cy="3097705"/>
          </a:xfrm>
          <a:prstGeom prst="rect">
            <a:avLst/>
          </a:prstGeom>
        </p:spPr>
      </p:pic>
    </p:spTree>
    <p:extLst>
      <p:ext uri="{BB962C8B-B14F-4D97-AF65-F5344CB8AC3E}">
        <p14:creationId xmlns:p14="http://schemas.microsoft.com/office/powerpoint/2010/main" val="8371370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EADD-B09B-3A46-9F3C-66E57D1810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180E5EA-316B-134E-9B2E-B504516D7A8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729C0F7-2F21-EB45-9DFE-C84C9DC49D1B}"/>
              </a:ext>
            </a:extLst>
          </p:cNvPr>
          <p:cNvPicPr>
            <a:picLocks noChangeAspect="1"/>
          </p:cNvPicPr>
          <p:nvPr/>
        </p:nvPicPr>
        <p:blipFill>
          <a:blip r:embed="rId2"/>
          <a:stretch>
            <a:fillRect/>
          </a:stretch>
        </p:blipFill>
        <p:spPr>
          <a:xfrm>
            <a:off x="1072055" y="2628900"/>
            <a:ext cx="8797159" cy="2983624"/>
          </a:xfrm>
          <a:prstGeom prst="rect">
            <a:avLst/>
          </a:prstGeom>
        </p:spPr>
      </p:pic>
    </p:spTree>
    <p:extLst>
      <p:ext uri="{BB962C8B-B14F-4D97-AF65-F5344CB8AC3E}">
        <p14:creationId xmlns:p14="http://schemas.microsoft.com/office/powerpoint/2010/main" val="34616365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B45C5-E330-B74D-839B-580A6FF5102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ADD0EFE-720E-9D4A-9022-4DFB5772E82C}"/>
              </a:ext>
            </a:extLst>
          </p:cNvPr>
          <p:cNvPicPr>
            <a:picLocks noGrp="1" noChangeAspect="1"/>
          </p:cNvPicPr>
          <p:nvPr>
            <p:ph idx="1"/>
          </p:nvPr>
        </p:nvPicPr>
        <p:blipFill>
          <a:blip r:embed="rId2"/>
          <a:stretch>
            <a:fillRect/>
          </a:stretch>
        </p:blipFill>
        <p:spPr>
          <a:xfrm>
            <a:off x="1166649" y="3780630"/>
            <a:ext cx="8261130" cy="1638227"/>
          </a:xfrm>
          <a:prstGeom prst="rect">
            <a:avLst/>
          </a:prstGeom>
        </p:spPr>
      </p:pic>
      <p:pic>
        <p:nvPicPr>
          <p:cNvPr id="4" name="Picture 3">
            <a:extLst>
              <a:ext uri="{FF2B5EF4-FFF2-40B4-BE49-F238E27FC236}">
                <a16:creationId xmlns:a16="http://schemas.microsoft.com/office/drawing/2014/main" id="{26FB97DD-8B6E-F246-A280-5830D0C7B8CC}"/>
              </a:ext>
            </a:extLst>
          </p:cNvPr>
          <p:cNvPicPr>
            <a:picLocks noChangeAspect="1"/>
          </p:cNvPicPr>
          <p:nvPr/>
        </p:nvPicPr>
        <p:blipFill>
          <a:blip r:embed="rId3"/>
          <a:stretch>
            <a:fillRect/>
          </a:stretch>
        </p:blipFill>
        <p:spPr>
          <a:xfrm>
            <a:off x="680321" y="2336873"/>
            <a:ext cx="8999707" cy="1638227"/>
          </a:xfrm>
          <a:prstGeom prst="rect">
            <a:avLst/>
          </a:prstGeom>
        </p:spPr>
      </p:pic>
    </p:spTree>
    <p:extLst>
      <p:ext uri="{BB962C8B-B14F-4D97-AF65-F5344CB8AC3E}">
        <p14:creationId xmlns:p14="http://schemas.microsoft.com/office/powerpoint/2010/main" val="35469896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2C522-C3C1-904E-B907-44121A19D9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764C68-D2BE-864F-84BD-983902F3743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E5CA5FC-21A8-3A49-B23F-A8911F3040FD}"/>
              </a:ext>
            </a:extLst>
          </p:cNvPr>
          <p:cNvPicPr>
            <a:picLocks noChangeAspect="1"/>
          </p:cNvPicPr>
          <p:nvPr/>
        </p:nvPicPr>
        <p:blipFill>
          <a:blip r:embed="rId2"/>
          <a:stretch>
            <a:fillRect/>
          </a:stretch>
        </p:blipFill>
        <p:spPr>
          <a:xfrm>
            <a:off x="1292772" y="2680139"/>
            <a:ext cx="9001410" cy="2522482"/>
          </a:xfrm>
          <a:prstGeom prst="rect">
            <a:avLst/>
          </a:prstGeom>
        </p:spPr>
      </p:pic>
    </p:spTree>
    <p:extLst>
      <p:ext uri="{BB962C8B-B14F-4D97-AF65-F5344CB8AC3E}">
        <p14:creationId xmlns:p14="http://schemas.microsoft.com/office/powerpoint/2010/main" val="1616212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A289E-0EB7-E546-878E-7C090AC6D710}"/>
              </a:ext>
            </a:extLst>
          </p:cNvPr>
          <p:cNvSpPr>
            <a:spLocks noGrp="1"/>
          </p:cNvSpPr>
          <p:nvPr>
            <p:ph type="title"/>
          </p:nvPr>
        </p:nvSpPr>
        <p:spPr/>
        <p:txBody>
          <a:bodyPr/>
          <a:lstStyle/>
          <a:p>
            <a:pPr algn="r" defTabSz="914400" rtl="1" eaLnBrk="1" latinLnBrk="0" hangingPunct="1">
              <a:lnSpc>
                <a:spcPct val="90000"/>
              </a:lnSpc>
              <a:spcBef>
                <a:spcPct val="0"/>
              </a:spcBef>
              <a:buNone/>
            </a:pPr>
            <a:r>
              <a:rPr lang="ar-SA" dirty="0"/>
              <a:t>العلاقات العامة</a:t>
            </a:r>
            <a:endParaRPr lang="en-US" dirty="0"/>
          </a:p>
        </p:txBody>
      </p:sp>
      <p:sp>
        <p:nvSpPr>
          <p:cNvPr id="3" name="Content Placeholder 2">
            <a:extLst>
              <a:ext uri="{FF2B5EF4-FFF2-40B4-BE49-F238E27FC236}">
                <a16:creationId xmlns:a16="http://schemas.microsoft.com/office/drawing/2014/main" id="{A2D7AC56-507F-7E42-BEF4-F85091102EA4}"/>
              </a:ext>
            </a:extLst>
          </p:cNvPr>
          <p:cNvSpPr>
            <a:spLocks noGrp="1"/>
          </p:cNvSpPr>
          <p:nvPr>
            <p:ph idx="1"/>
          </p:nvPr>
        </p:nvSpPr>
        <p:spPr/>
        <p:txBody>
          <a:bodyPr>
            <a:normAutofit/>
          </a:bodyPr>
          <a:lstStyle/>
          <a:p>
            <a:pPr algn="just" rtl="1"/>
            <a:r>
              <a:rPr lang="ar-SA" sz="4000" dirty="0"/>
              <a:t>العلاقات العامة هي وظيفة الإدارة المستمرة والمخططة التي تسعى بها المنظمة إلى كسب تفاهم وتعاطف وتأثير الجماهير التي تهمها ،مع الحفاظ على استمرار هذا التفاهم والتعاطف والتأثير </a:t>
            </a:r>
            <a:r>
              <a:rPr lang="ar-SA" sz="4000" dirty="0" err="1"/>
              <a:t>الإيجابى</a:t>
            </a:r>
            <a:r>
              <a:rPr lang="ar-SA" sz="4000" dirty="0"/>
              <a:t> وذلك من خلال قياس اتجاهات الرأي العام لضمان توافقه مع سياسات المنظمة وأنشطتها.</a:t>
            </a:r>
            <a:r>
              <a:rPr lang="en-US" sz="4000" dirty="0"/>
              <a:t> </a:t>
            </a:r>
          </a:p>
        </p:txBody>
      </p:sp>
    </p:spTree>
    <p:extLst>
      <p:ext uri="{BB962C8B-B14F-4D97-AF65-F5344CB8AC3E}">
        <p14:creationId xmlns:p14="http://schemas.microsoft.com/office/powerpoint/2010/main" val="9877298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CE80-B1B1-1E45-8DDA-E6D3BB5F691F}"/>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ثالثا : المؤهلات الإدارية الوظيفية </a:t>
            </a:r>
            <a:endParaRPr lang="en-US" dirty="0"/>
          </a:p>
        </p:txBody>
      </p:sp>
      <p:pic>
        <p:nvPicPr>
          <p:cNvPr id="4" name="Content Placeholder 3">
            <a:extLst>
              <a:ext uri="{FF2B5EF4-FFF2-40B4-BE49-F238E27FC236}">
                <a16:creationId xmlns:a16="http://schemas.microsoft.com/office/drawing/2014/main" id="{5E913210-386D-6544-A2D4-5DF462526E87}"/>
              </a:ext>
            </a:extLst>
          </p:cNvPr>
          <p:cNvPicPr>
            <a:picLocks noGrp="1" noChangeAspect="1"/>
          </p:cNvPicPr>
          <p:nvPr>
            <p:ph idx="1"/>
          </p:nvPr>
        </p:nvPicPr>
        <p:blipFill>
          <a:blip r:embed="rId2"/>
          <a:stretch>
            <a:fillRect/>
          </a:stretch>
        </p:blipFill>
        <p:spPr>
          <a:xfrm>
            <a:off x="1639613" y="2270234"/>
            <a:ext cx="7914289" cy="3184635"/>
          </a:xfrm>
          <a:prstGeom prst="rect">
            <a:avLst/>
          </a:prstGeom>
        </p:spPr>
      </p:pic>
    </p:spTree>
    <p:extLst>
      <p:ext uri="{BB962C8B-B14F-4D97-AF65-F5344CB8AC3E}">
        <p14:creationId xmlns:p14="http://schemas.microsoft.com/office/powerpoint/2010/main" val="33588367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281E-B5C0-FB44-87B0-4D35B36200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48A712-12C0-6244-978F-53C3C5D183F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2804420-305F-754B-8222-F393EACE2D4F}"/>
              </a:ext>
            </a:extLst>
          </p:cNvPr>
          <p:cNvPicPr>
            <a:picLocks noChangeAspect="1"/>
          </p:cNvPicPr>
          <p:nvPr/>
        </p:nvPicPr>
        <p:blipFill>
          <a:blip r:embed="rId2"/>
          <a:stretch>
            <a:fillRect/>
          </a:stretch>
        </p:blipFill>
        <p:spPr>
          <a:xfrm>
            <a:off x="680321" y="2552699"/>
            <a:ext cx="9346548" cy="3383489"/>
          </a:xfrm>
          <a:prstGeom prst="rect">
            <a:avLst/>
          </a:prstGeom>
        </p:spPr>
      </p:pic>
    </p:spTree>
    <p:extLst>
      <p:ext uri="{BB962C8B-B14F-4D97-AF65-F5344CB8AC3E}">
        <p14:creationId xmlns:p14="http://schemas.microsoft.com/office/powerpoint/2010/main" val="33383946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8C60B-9485-3B4E-8489-DDF3A5F699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BAEF32-26C4-CD4D-8F3E-13482C0D5C2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6CF9B4E-EDCE-8F4D-93A2-C10D377CCFF0}"/>
              </a:ext>
            </a:extLst>
          </p:cNvPr>
          <p:cNvPicPr>
            <a:picLocks noChangeAspect="1"/>
          </p:cNvPicPr>
          <p:nvPr/>
        </p:nvPicPr>
        <p:blipFill>
          <a:blip r:embed="rId2"/>
          <a:stretch>
            <a:fillRect/>
          </a:stretch>
        </p:blipFill>
        <p:spPr>
          <a:xfrm>
            <a:off x="680321" y="2539999"/>
            <a:ext cx="9613861" cy="3396189"/>
          </a:xfrm>
          <a:prstGeom prst="rect">
            <a:avLst/>
          </a:prstGeom>
        </p:spPr>
      </p:pic>
    </p:spTree>
    <p:extLst>
      <p:ext uri="{BB962C8B-B14F-4D97-AF65-F5344CB8AC3E}">
        <p14:creationId xmlns:p14="http://schemas.microsoft.com/office/powerpoint/2010/main" val="14724416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8FA74-B58C-B749-96C4-54A588F24D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5F12A9-B3B7-E940-A331-8E08BF25E32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43ADE31-CD35-0046-AD2A-BB6A38D0011D}"/>
              </a:ext>
            </a:extLst>
          </p:cNvPr>
          <p:cNvPicPr>
            <a:picLocks noChangeAspect="1"/>
          </p:cNvPicPr>
          <p:nvPr/>
        </p:nvPicPr>
        <p:blipFill>
          <a:blip r:embed="rId2"/>
          <a:stretch>
            <a:fillRect/>
          </a:stretch>
        </p:blipFill>
        <p:spPr>
          <a:xfrm>
            <a:off x="680321" y="2336873"/>
            <a:ext cx="9613861" cy="1762161"/>
          </a:xfrm>
          <a:prstGeom prst="rect">
            <a:avLst/>
          </a:prstGeom>
        </p:spPr>
      </p:pic>
      <p:pic>
        <p:nvPicPr>
          <p:cNvPr id="5" name="Picture 4">
            <a:extLst>
              <a:ext uri="{FF2B5EF4-FFF2-40B4-BE49-F238E27FC236}">
                <a16:creationId xmlns:a16="http://schemas.microsoft.com/office/drawing/2014/main" id="{13208BC7-EFC0-6349-9DE2-5CDED63BDC85}"/>
              </a:ext>
            </a:extLst>
          </p:cNvPr>
          <p:cNvPicPr>
            <a:picLocks noChangeAspect="1"/>
          </p:cNvPicPr>
          <p:nvPr/>
        </p:nvPicPr>
        <p:blipFill>
          <a:blip r:embed="rId3"/>
          <a:stretch>
            <a:fillRect/>
          </a:stretch>
        </p:blipFill>
        <p:spPr>
          <a:xfrm>
            <a:off x="1135118" y="4376206"/>
            <a:ext cx="8544910" cy="1536627"/>
          </a:xfrm>
          <a:prstGeom prst="rect">
            <a:avLst/>
          </a:prstGeom>
        </p:spPr>
      </p:pic>
    </p:spTree>
    <p:extLst>
      <p:ext uri="{BB962C8B-B14F-4D97-AF65-F5344CB8AC3E}">
        <p14:creationId xmlns:p14="http://schemas.microsoft.com/office/powerpoint/2010/main" val="4174623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D58A8-D77B-334B-9017-9589971896E3}"/>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المحاضرة الرابعة</a:t>
            </a:r>
            <a:br>
              <a:rPr lang="ar-SA" dirty="0"/>
            </a:br>
            <a:r>
              <a:rPr lang="ar-SA" dirty="0"/>
              <a:t>تنظيم إدارة العلاقات العامة  </a:t>
            </a:r>
            <a:endParaRPr lang="en-US" dirty="0"/>
          </a:p>
        </p:txBody>
      </p:sp>
      <p:pic>
        <p:nvPicPr>
          <p:cNvPr id="4" name="Content Placeholder 3">
            <a:extLst>
              <a:ext uri="{FF2B5EF4-FFF2-40B4-BE49-F238E27FC236}">
                <a16:creationId xmlns:a16="http://schemas.microsoft.com/office/drawing/2014/main" id="{48B62024-3BDB-B64D-9C3A-22FAEBA4C2ED}"/>
              </a:ext>
            </a:extLst>
          </p:cNvPr>
          <p:cNvPicPr>
            <a:picLocks noGrp="1" noChangeAspect="1"/>
          </p:cNvPicPr>
          <p:nvPr>
            <p:ph idx="1"/>
          </p:nvPr>
        </p:nvPicPr>
        <p:blipFill>
          <a:blip r:embed="rId2"/>
          <a:stretch>
            <a:fillRect/>
          </a:stretch>
        </p:blipFill>
        <p:spPr>
          <a:xfrm>
            <a:off x="1008993" y="2144110"/>
            <a:ext cx="9285189" cy="3720662"/>
          </a:xfrm>
          <a:prstGeom prst="rect">
            <a:avLst/>
          </a:prstGeom>
        </p:spPr>
      </p:pic>
    </p:spTree>
    <p:extLst>
      <p:ext uri="{BB962C8B-B14F-4D97-AF65-F5344CB8AC3E}">
        <p14:creationId xmlns:p14="http://schemas.microsoft.com/office/powerpoint/2010/main" val="18565903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57733-232A-D44B-99B8-2EDC5D047944}"/>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وبصفة عامة تنقسم وظائف الإدارة الى ثماني وظائف أساسية </a:t>
            </a:r>
            <a:endParaRPr lang="en-US" dirty="0"/>
          </a:p>
        </p:txBody>
      </p:sp>
      <p:pic>
        <p:nvPicPr>
          <p:cNvPr id="4" name="Content Placeholder 3">
            <a:extLst>
              <a:ext uri="{FF2B5EF4-FFF2-40B4-BE49-F238E27FC236}">
                <a16:creationId xmlns:a16="http://schemas.microsoft.com/office/drawing/2014/main" id="{3148D122-7CC3-D04C-ADE6-2845EA362A99}"/>
              </a:ext>
            </a:extLst>
          </p:cNvPr>
          <p:cNvPicPr>
            <a:picLocks noGrp="1" noChangeAspect="1"/>
          </p:cNvPicPr>
          <p:nvPr>
            <p:ph idx="1"/>
          </p:nvPr>
        </p:nvPicPr>
        <p:blipFill>
          <a:blip r:embed="rId2"/>
          <a:stretch>
            <a:fillRect/>
          </a:stretch>
        </p:blipFill>
        <p:spPr>
          <a:xfrm>
            <a:off x="1734207" y="2333297"/>
            <a:ext cx="7914289" cy="3247696"/>
          </a:xfrm>
          <a:prstGeom prst="rect">
            <a:avLst/>
          </a:prstGeom>
        </p:spPr>
      </p:pic>
    </p:spTree>
    <p:extLst>
      <p:ext uri="{BB962C8B-B14F-4D97-AF65-F5344CB8AC3E}">
        <p14:creationId xmlns:p14="http://schemas.microsoft.com/office/powerpoint/2010/main" val="10942021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4C2F6-B350-2B44-A37C-7337FB38F0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AE63C5-84AE-E34C-91A0-6FE4C42A0F3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DCA710B-160A-AC4F-A6B9-78BA96DC4319}"/>
              </a:ext>
            </a:extLst>
          </p:cNvPr>
          <p:cNvPicPr>
            <a:picLocks noChangeAspect="1"/>
          </p:cNvPicPr>
          <p:nvPr/>
        </p:nvPicPr>
        <p:blipFill>
          <a:blip r:embed="rId2"/>
          <a:stretch>
            <a:fillRect/>
          </a:stretch>
        </p:blipFill>
        <p:spPr>
          <a:xfrm>
            <a:off x="680321" y="2286000"/>
            <a:ext cx="9346548" cy="3818772"/>
          </a:xfrm>
          <a:prstGeom prst="rect">
            <a:avLst/>
          </a:prstGeom>
        </p:spPr>
      </p:pic>
    </p:spTree>
    <p:extLst>
      <p:ext uri="{BB962C8B-B14F-4D97-AF65-F5344CB8AC3E}">
        <p14:creationId xmlns:p14="http://schemas.microsoft.com/office/powerpoint/2010/main" val="2744472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AE095-EE8E-5840-B2D4-50102F12DE5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40CDD8-C232-8043-A46E-65E70502BB9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7F1EDD0-2A2B-AC49-839B-D4258CE17C18}"/>
              </a:ext>
            </a:extLst>
          </p:cNvPr>
          <p:cNvPicPr>
            <a:picLocks noChangeAspect="1"/>
          </p:cNvPicPr>
          <p:nvPr/>
        </p:nvPicPr>
        <p:blipFill>
          <a:blip r:embed="rId2"/>
          <a:stretch>
            <a:fillRect/>
          </a:stretch>
        </p:blipFill>
        <p:spPr>
          <a:xfrm>
            <a:off x="1418897" y="2971799"/>
            <a:ext cx="8355724" cy="2010103"/>
          </a:xfrm>
          <a:prstGeom prst="rect">
            <a:avLst/>
          </a:prstGeom>
        </p:spPr>
      </p:pic>
    </p:spTree>
    <p:extLst>
      <p:ext uri="{BB962C8B-B14F-4D97-AF65-F5344CB8AC3E}">
        <p14:creationId xmlns:p14="http://schemas.microsoft.com/office/powerpoint/2010/main" val="39200459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BC00D-81EE-BB48-B3F6-04E9D3C412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14D6E3-BBD6-BF4A-9B53-6F263523103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01F0F24-F1C0-1D41-B543-6B0903E85FAC}"/>
              </a:ext>
            </a:extLst>
          </p:cNvPr>
          <p:cNvPicPr>
            <a:picLocks noChangeAspect="1"/>
          </p:cNvPicPr>
          <p:nvPr/>
        </p:nvPicPr>
        <p:blipFill>
          <a:blip r:embed="rId2"/>
          <a:stretch>
            <a:fillRect/>
          </a:stretch>
        </p:blipFill>
        <p:spPr>
          <a:xfrm>
            <a:off x="1418897" y="2617076"/>
            <a:ext cx="7945820" cy="2396358"/>
          </a:xfrm>
          <a:prstGeom prst="rect">
            <a:avLst/>
          </a:prstGeom>
        </p:spPr>
      </p:pic>
    </p:spTree>
    <p:extLst>
      <p:ext uri="{BB962C8B-B14F-4D97-AF65-F5344CB8AC3E}">
        <p14:creationId xmlns:p14="http://schemas.microsoft.com/office/powerpoint/2010/main" val="15101350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94E89-B1D0-6F4E-9541-14FD288B980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CAF3DAF-0C7C-8B41-9260-3810D55C84F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318784E-1C3C-D345-8B0A-A28C593F53EF}"/>
              </a:ext>
            </a:extLst>
          </p:cNvPr>
          <p:cNvPicPr>
            <a:picLocks noChangeAspect="1"/>
          </p:cNvPicPr>
          <p:nvPr/>
        </p:nvPicPr>
        <p:blipFill>
          <a:blip r:embed="rId2"/>
          <a:stretch>
            <a:fillRect/>
          </a:stretch>
        </p:blipFill>
        <p:spPr>
          <a:xfrm>
            <a:off x="680321" y="2813050"/>
            <a:ext cx="8936645" cy="2421102"/>
          </a:xfrm>
          <a:prstGeom prst="rect">
            <a:avLst/>
          </a:prstGeom>
        </p:spPr>
      </p:pic>
    </p:spTree>
    <p:extLst>
      <p:ext uri="{BB962C8B-B14F-4D97-AF65-F5344CB8AC3E}">
        <p14:creationId xmlns:p14="http://schemas.microsoft.com/office/powerpoint/2010/main" val="1302331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3E7BB-5426-0C4E-8E4F-42B225D97156}"/>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تعريف الجمعية الدولية للعلاقات العامة </a:t>
            </a:r>
            <a:endParaRPr lang="en-US" dirty="0"/>
          </a:p>
        </p:txBody>
      </p:sp>
      <p:sp>
        <p:nvSpPr>
          <p:cNvPr id="3" name="Content Placeholder 2">
            <a:extLst>
              <a:ext uri="{FF2B5EF4-FFF2-40B4-BE49-F238E27FC236}">
                <a16:creationId xmlns:a16="http://schemas.microsoft.com/office/drawing/2014/main" id="{CD5C87DA-15A6-9F4C-BB6A-8BF708AFDB52}"/>
              </a:ext>
            </a:extLst>
          </p:cNvPr>
          <p:cNvSpPr>
            <a:spLocks noGrp="1"/>
          </p:cNvSpPr>
          <p:nvPr>
            <p:ph idx="1"/>
          </p:nvPr>
        </p:nvSpPr>
        <p:spPr/>
        <p:txBody>
          <a:bodyPr>
            <a:normAutofit/>
          </a:bodyPr>
          <a:lstStyle/>
          <a:p>
            <a:pPr marL="0" indent="0" algn="r" defTabSz="914400" rtl="1" eaLnBrk="1" latinLnBrk="0" hangingPunct="1">
              <a:lnSpc>
                <a:spcPct val="90000"/>
              </a:lnSpc>
              <a:spcBef>
                <a:spcPts val="1000"/>
              </a:spcBef>
              <a:buNone/>
            </a:pPr>
            <a:r>
              <a:rPr lang="ar-SA" sz="4000" dirty="0"/>
              <a:t>وظيفة  إدارية ذات طابع مخطط ومستمر تهدف من خلالها المنظمات والهيئات العامة والخاصة الى كسب تعاطف وتأييد أولئك الذين تهتم بهم وتحافظ على ثقتهم عن طريق تقييم الرأي العام المتعلق بها من اجل ربط سياستها واجراءاتها قدر الإمكان ومن اجل تحقيق تعاون مثمر </a:t>
            </a:r>
            <a:endParaRPr lang="en-US" sz="4000" dirty="0"/>
          </a:p>
        </p:txBody>
      </p:sp>
    </p:spTree>
    <p:extLst>
      <p:ext uri="{BB962C8B-B14F-4D97-AF65-F5344CB8AC3E}">
        <p14:creationId xmlns:p14="http://schemas.microsoft.com/office/powerpoint/2010/main" val="8712568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8DF35-5864-9240-94F1-35A6F4C0D5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3F6B61-D327-2446-A021-8640C7F9AA5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8F8C832-2F5F-7E40-88AD-8572980DB01D}"/>
              </a:ext>
            </a:extLst>
          </p:cNvPr>
          <p:cNvPicPr>
            <a:picLocks noChangeAspect="1"/>
          </p:cNvPicPr>
          <p:nvPr/>
        </p:nvPicPr>
        <p:blipFill>
          <a:blip r:embed="rId2"/>
          <a:stretch>
            <a:fillRect/>
          </a:stretch>
        </p:blipFill>
        <p:spPr>
          <a:xfrm>
            <a:off x="1324303" y="2971799"/>
            <a:ext cx="8135007" cy="2167759"/>
          </a:xfrm>
          <a:prstGeom prst="rect">
            <a:avLst/>
          </a:prstGeom>
        </p:spPr>
      </p:pic>
    </p:spTree>
    <p:extLst>
      <p:ext uri="{BB962C8B-B14F-4D97-AF65-F5344CB8AC3E}">
        <p14:creationId xmlns:p14="http://schemas.microsoft.com/office/powerpoint/2010/main" val="16839293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F942-8A2C-204F-A12C-2241EA66290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C0AFCD3-E7D6-D24B-A099-F4BCD34865FA}"/>
              </a:ext>
            </a:extLst>
          </p:cNvPr>
          <p:cNvPicPr>
            <a:picLocks noGrp="1" noChangeAspect="1"/>
          </p:cNvPicPr>
          <p:nvPr>
            <p:ph idx="1"/>
          </p:nvPr>
        </p:nvPicPr>
        <p:blipFill>
          <a:blip r:embed="rId2"/>
          <a:stretch>
            <a:fillRect/>
          </a:stretch>
        </p:blipFill>
        <p:spPr>
          <a:xfrm>
            <a:off x="1418897" y="2270234"/>
            <a:ext cx="8198069" cy="3342290"/>
          </a:xfrm>
          <a:prstGeom prst="rect">
            <a:avLst/>
          </a:prstGeom>
        </p:spPr>
      </p:pic>
    </p:spTree>
    <p:extLst>
      <p:ext uri="{BB962C8B-B14F-4D97-AF65-F5344CB8AC3E}">
        <p14:creationId xmlns:p14="http://schemas.microsoft.com/office/powerpoint/2010/main" val="9874641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74FF5-298C-1345-89C1-A99271C3B13B}"/>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وتحقق الوظيفة </a:t>
            </a:r>
            <a:r>
              <a:rPr lang="ar-SA" dirty="0" err="1"/>
              <a:t>التظيمية</a:t>
            </a:r>
            <a:r>
              <a:rPr lang="ar-SA" dirty="0"/>
              <a:t> </a:t>
            </a:r>
            <a:r>
              <a:rPr lang="ar-SA" dirty="0" err="1"/>
              <a:t>لادارة</a:t>
            </a:r>
            <a:r>
              <a:rPr lang="ar-SA" dirty="0"/>
              <a:t> العلاقات العامة مجموعة من الفوائد يمكن رصدها فيما يأتي </a:t>
            </a:r>
            <a:endParaRPr lang="en-US" dirty="0"/>
          </a:p>
        </p:txBody>
      </p:sp>
      <p:pic>
        <p:nvPicPr>
          <p:cNvPr id="4" name="Content Placeholder 3">
            <a:extLst>
              <a:ext uri="{FF2B5EF4-FFF2-40B4-BE49-F238E27FC236}">
                <a16:creationId xmlns:a16="http://schemas.microsoft.com/office/drawing/2014/main" id="{D54C48FD-D12B-0B47-A2F6-12BB80C98971}"/>
              </a:ext>
            </a:extLst>
          </p:cNvPr>
          <p:cNvPicPr>
            <a:picLocks noGrp="1" noChangeAspect="1"/>
          </p:cNvPicPr>
          <p:nvPr>
            <p:ph idx="1"/>
          </p:nvPr>
        </p:nvPicPr>
        <p:blipFill>
          <a:blip r:embed="rId2"/>
          <a:stretch>
            <a:fillRect/>
          </a:stretch>
        </p:blipFill>
        <p:spPr>
          <a:xfrm>
            <a:off x="1324303" y="2490952"/>
            <a:ext cx="8261131" cy="2932386"/>
          </a:xfrm>
          <a:prstGeom prst="rect">
            <a:avLst/>
          </a:prstGeom>
        </p:spPr>
      </p:pic>
    </p:spTree>
    <p:extLst>
      <p:ext uri="{BB962C8B-B14F-4D97-AF65-F5344CB8AC3E}">
        <p14:creationId xmlns:p14="http://schemas.microsoft.com/office/powerpoint/2010/main" val="7082317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CA23-02AD-954F-BA0B-853B3C99EED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F671AD-AC81-2545-BB56-A24581DDC69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E26D576-B59B-0347-BC53-2B858FC2BB0A}"/>
              </a:ext>
            </a:extLst>
          </p:cNvPr>
          <p:cNvPicPr>
            <a:picLocks noChangeAspect="1"/>
          </p:cNvPicPr>
          <p:nvPr/>
        </p:nvPicPr>
        <p:blipFill>
          <a:blip r:embed="rId2"/>
          <a:stretch>
            <a:fillRect/>
          </a:stretch>
        </p:blipFill>
        <p:spPr>
          <a:xfrm>
            <a:off x="680321" y="2476500"/>
            <a:ext cx="9613861" cy="3136024"/>
          </a:xfrm>
          <a:prstGeom prst="rect">
            <a:avLst/>
          </a:prstGeom>
        </p:spPr>
      </p:pic>
    </p:spTree>
    <p:extLst>
      <p:ext uri="{BB962C8B-B14F-4D97-AF65-F5344CB8AC3E}">
        <p14:creationId xmlns:p14="http://schemas.microsoft.com/office/powerpoint/2010/main" val="26393609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EF5ED-3E5F-2B4D-A958-5838129BB5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234E96-17E8-7F47-B51F-30E732B5021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B892BD1-BB94-8D4A-8DEE-045E76DC0759}"/>
              </a:ext>
            </a:extLst>
          </p:cNvPr>
          <p:cNvPicPr>
            <a:picLocks noChangeAspect="1"/>
          </p:cNvPicPr>
          <p:nvPr/>
        </p:nvPicPr>
        <p:blipFill>
          <a:blip r:embed="rId2"/>
          <a:stretch>
            <a:fillRect/>
          </a:stretch>
        </p:blipFill>
        <p:spPr>
          <a:xfrm>
            <a:off x="945931" y="2336873"/>
            <a:ext cx="8828690" cy="3307181"/>
          </a:xfrm>
          <a:prstGeom prst="rect">
            <a:avLst/>
          </a:prstGeom>
        </p:spPr>
      </p:pic>
    </p:spTree>
    <p:extLst>
      <p:ext uri="{BB962C8B-B14F-4D97-AF65-F5344CB8AC3E}">
        <p14:creationId xmlns:p14="http://schemas.microsoft.com/office/powerpoint/2010/main" val="11594911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79411-D498-0747-B753-B046C5A6B5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3F2BBEB-3792-7C48-89AD-75682C128A5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BB0943C-51B3-624E-A9CB-37700F47E7C4}"/>
              </a:ext>
            </a:extLst>
          </p:cNvPr>
          <p:cNvPicPr>
            <a:picLocks noChangeAspect="1"/>
          </p:cNvPicPr>
          <p:nvPr/>
        </p:nvPicPr>
        <p:blipFill>
          <a:blip r:embed="rId2"/>
          <a:stretch>
            <a:fillRect/>
          </a:stretch>
        </p:blipFill>
        <p:spPr>
          <a:xfrm>
            <a:off x="914400" y="2336873"/>
            <a:ext cx="8828690" cy="3599316"/>
          </a:xfrm>
          <a:prstGeom prst="rect">
            <a:avLst/>
          </a:prstGeom>
        </p:spPr>
      </p:pic>
    </p:spTree>
    <p:extLst>
      <p:ext uri="{BB962C8B-B14F-4D97-AF65-F5344CB8AC3E}">
        <p14:creationId xmlns:p14="http://schemas.microsoft.com/office/powerpoint/2010/main" val="1323204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C9BF9-4444-BB40-8C13-1FA62489F94A}"/>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أولا : توصيف  وظائف العلاقات العامة </a:t>
            </a:r>
            <a:endParaRPr lang="en-US" dirty="0"/>
          </a:p>
        </p:txBody>
      </p:sp>
      <p:pic>
        <p:nvPicPr>
          <p:cNvPr id="4" name="Content Placeholder 3">
            <a:extLst>
              <a:ext uri="{FF2B5EF4-FFF2-40B4-BE49-F238E27FC236}">
                <a16:creationId xmlns:a16="http://schemas.microsoft.com/office/drawing/2014/main" id="{27C32451-1211-8B4C-B610-1AEB3AA8BD7C}"/>
              </a:ext>
            </a:extLst>
          </p:cNvPr>
          <p:cNvPicPr>
            <a:picLocks noGrp="1" noChangeAspect="1"/>
          </p:cNvPicPr>
          <p:nvPr>
            <p:ph idx="1"/>
          </p:nvPr>
        </p:nvPicPr>
        <p:blipFill>
          <a:blip r:embed="rId2"/>
          <a:stretch>
            <a:fillRect/>
          </a:stretch>
        </p:blipFill>
        <p:spPr>
          <a:xfrm>
            <a:off x="680321" y="2617076"/>
            <a:ext cx="9613861" cy="2806261"/>
          </a:xfrm>
          <a:prstGeom prst="rect">
            <a:avLst/>
          </a:prstGeom>
        </p:spPr>
      </p:pic>
    </p:spTree>
    <p:extLst>
      <p:ext uri="{BB962C8B-B14F-4D97-AF65-F5344CB8AC3E}">
        <p14:creationId xmlns:p14="http://schemas.microsoft.com/office/powerpoint/2010/main" val="10207791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2CF05-272F-494F-B277-15D2031E84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5809C5-F6DD-234B-8D73-E6973186BDB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D020D62-F755-F74E-B9D2-E188850B4F0C}"/>
              </a:ext>
            </a:extLst>
          </p:cNvPr>
          <p:cNvPicPr>
            <a:picLocks noChangeAspect="1"/>
          </p:cNvPicPr>
          <p:nvPr/>
        </p:nvPicPr>
        <p:blipFill>
          <a:blip r:embed="rId2"/>
          <a:stretch>
            <a:fillRect/>
          </a:stretch>
        </p:blipFill>
        <p:spPr>
          <a:xfrm>
            <a:off x="680321" y="2648607"/>
            <a:ext cx="9613861" cy="2743199"/>
          </a:xfrm>
          <a:prstGeom prst="rect">
            <a:avLst/>
          </a:prstGeom>
        </p:spPr>
      </p:pic>
    </p:spTree>
    <p:extLst>
      <p:ext uri="{BB962C8B-B14F-4D97-AF65-F5344CB8AC3E}">
        <p14:creationId xmlns:p14="http://schemas.microsoft.com/office/powerpoint/2010/main" val="7875341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0B484-40DA-1447-AEA6-6A33C07946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AA5BDA-403D-7C4E-9BEB-6AA412FF7CF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BF78D42-CDB4-2D48-9AED-98192BB478A6}"/>
              </a:ext>
            </a:extLst>
          </p:cNvPr>
          <p:cNvPicPr>
            <a:picLocks noChangeAspect="1"/>
          </p:cNvPicPr>
          <p:nvPr/>
        </p:nvPicPr>
        <p:blipFill>
          <a:blip r:embed="rId2"/>
          <a:stretch>
            <a:fillRect/>
          </a:stretch>
        </p:blipFill>
        <p:spPr>
          <a:xfrm>
            <a:off x="680321" y="2349500"/>
            <a:ext cx="9879471" cy="3326086"/>
          </a:xfrm>
          <a:prstGeom prst="rect">
            <a:avLst/>
          </a:prstGeom>
        </p:spPr>
      </p:pic>
    </p:spTree>
    <p:extLst>
      <p:ext uri="{BB962C8B-B14F-4D97-AF65-F5344CB8AC3E}">
        <p14:creationId xmlns:p14="http://schemas.microsoft.com/office/powerpoint/2010/main" val="40749291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67885-E4E1-4342-9AA0-9CB69FC5684E}"/>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وظائف العلاقات العامة </a:t>
            </a:r>
            <a:endParaRPr lang="en-US" dirty="0"/>
          </a:p>
        </p:txBody>
      </p:sp>
      <p:pic>
        <p:nvPicPr>
          <p:cNvPr id="4" name="Content Placeholder 3">
            <a:extLst>
              <a:ext uri="{FF2B5EF4-FFF2-40B4-BE49-F238E27FC236}">
                <a16:creationId xmlns:a16="http://schemas.microsoft.com/office/drawing/2014/main" id="{B26BA1EC-98D2-5748-AD16-720EB1838780}"/>
              </a:ext>
            </a:extLst>
          </p:cNvPr>
          <p:cNvPicPr>
            <a:picLocks noGrp="1" noChangeAspect="1"/>
          </p:cNvPicPr>
          <p:nvPr>
            <p:ph idx="1"/>
          </p:nvPr>
        </p:nvPicPr>
        <p:blipFill>
          <a:blip r:embed="rId2"/>
          <a:stretch>
            <a:fillRect/>
          </a:stretch>
        </p:blipFill>
        <p:spPr>
          <a:xfrm>
            <a:off x="1397000" y="2260600"/>
            <a:ext cx="7493000" cy="3327400"/>
          </a:xfrm>
          <a:prstGeom prst="rect">
            <a:avLst/>
          </a:prstGeom>
        </p:spPr>
      </p:pic>
    </p:spTree>
    <p:extLst>
      <p:ext uri="{BB962C8B-B14F-4D97-AF65-F5344CB8AC3E}">
        <p14:creationId xmlns:p14="http://schemas.microsoft.com/office/powerpoint/2010/main" val="2027182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00010-50B4-E14F-B755-E4118A350BBA}"/>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اهداف العلاقات العامة</a:t>
            </a:r>
            <a:endParaRPr lang="en-US" dirty="0"/>
          </a:p>
        </p:txBody>
      </p:sp>
      <p:sp>
        <p:nvSpPr>
          <p:cNvPr id="3" name="Content Placeholder 2">
            <a:extLst>
              <a:ext uri="{FF2B5EF4-FFF2-40B4-BE49-F238E27FC236}">
                <a16:creationId xmlns:a16="http://schemas.microsoft.com/office/drawing/2014/main" id="{15719F3C-BD8F-144D-B68F-7712153DC80F}"/>
              </a:ext>
            </a:extLst>
          </p:cNvPr>
          <p:cNvSpPr>
            <a:spLocks noGrp="1"/>
          </p:cNvSpPr>
          <p:nvPr>
            <p:ph idx="1"/>
          </p:nvPr>
        </p:nvSpPr>
        <p:spPr/>
        <p:txBody>
          <a:bodyPr>
            <a:normAutofit fontScale="92500"/>
          </a:bodyPr>
          <a:lstStyle/>
          <a:p>
            <a:pPr marL="228600" indent="-228600" algn="r" defTabSz="914400" rtl="1" eaLnBrk="1" latinLnBrk="0" hangingPunct="1">
              <a:lnSpc>
                <a:spcPct val="90000"/>
              </a:lnSpc>
              <a:spcBef>
                <a:spcPts val="1000"/>
              </a:spcBef>
              <a:buFont typeface="Arial" panose="020B0604020202020204" pitchFamily="34" charset="0"/>
              <a:buChar char="•"/>
            </a:pPr>
            <a:r>
              <a:rPr lang="ar-SA" sz="4000" dirty="0"/>
              <a:t>تجسير الفجوة بين الافراد والجماعات وتحقيق الاندماج وخلق حالة من المعرفة والفهم لتوحيد الاتجاهات والقناعات </a:t>
            </a:r>
          </a:p>
          <a:p>
            <a:pPr marL="228600" indent="-228600" algn="r" defTabSz="914400" rtl="1" eaLnBrk="1" latinLnBrk="0" hangingPunct="1">
              <a:lnSpc>
                <a:spcPct val="90000"/>
              </a:lnSpc>
              <a:spcBef>
                <a:spcPts val="1000"/>
              </a:spcBef>
              <a:buFont typeface="Arial" panose="020B0604020202020204" pitchFamily="34" charset="0"/>
              <a:buChar char="•"/>
            </a:pPr>
            <a:r>
              <a:rPr lang="ar-SA" sz="4000" dirty="0"/>
              <a:t>السعي للتعريف بجهود المؤسسات وخدماتها ، والطلب من افراد المجتمع التعاون والتنسيق معها .</a:t>
            </a:r>
          </a:p>
          <a:p>
            <a:pPr marL="228600" indent="-228600" algn="r" defTabSz="914400" rtl="1" eaLnBrk="1" latinLnBrk="0" hangingPunct="1">
              <a:lnSpc>
                <a:spcPct val="90000"/>
              </a:lnSpc>
              <a:spcBef>
                <a:spcPts val="1000"/>
              </a:spcBef>
              <a:buFont typeface="Arial" panose="020B0604020202020204" pitchFamily="34" charset="0"/>
              <a:buChar char="•"/>
            </a:pPr>
            <a:r>
              <a:rPr lang="ar-SA" sz="4000" dirty="0"/>
              <a:t>زرع الثقة بين المؤسسات والافراد من خلال مد جسور التواصل بينهما .</a:t>
            </a:r>
            <a:endParaRPr lang="en-US" sz="4000" dirty="0"/>
          </a:p>
        </p:txBody>
      </p:sp>
    </p:spTree>
    <p:extLst>
      <p:ext uri="{BB962C8B-B14F-4D97-AF65-F5344CB8AC3E}">
        <p14:creationId xmlns:p14="http://schemas.microsoft.com/office/powerpoint/2010/main" val="17778935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57D4A-6E9A-5F40-9637-54474B52306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AC1B566-1BE3-B345-B4C2-A78BAF200B80}"/>
              </a:ext>
            </a:extLst>
          </p:cNvPr>
          <p:cNvPicPr>
            <a:picLocks noGrp="1" noChangeAspect="1"/>
          </p:cNvPicPr>
          <p:nvPr>
            <p:ph idx="1"/>
          </p:nvPr>
        </p:nvPicPr>
        <p:blipFill>
          <a:blip r:embed="rId2"/>
          <a:stretch>
            <a:fillRect/>
          </a:stretch>
        </p:blipFill>
        <p:spPr>
          <a:xfrm>
            <a:off x="1600200" y="2514600"/>
            <a:ext cx="7442200" cy="2997200"/>
          </a:xfrm>
          <a:prstGeom prst="rect">
            <a:avLst/>
          </a:prstGeom>
        </p:spPr>
      </p:pic>
    </p:spTree>
    <p:extLst>
      <p:ext uri="{BB962C8B-B14F-4D97-AF65-F5344CB8AC3E}">
        <p14:creationId xmlns:p14="http://schemas.microsoft.com/office/powerpoint/2010/main" val="28058296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23417-E385-8849-9EC9-1CA267D94F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846B80-B531-3A4C-92F2-A26E247F7DF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FF9CE0F-0445-B34A-9928-2C4617F81F67}"/>
              </a:ext>
            </a:extLst>
          </p:cNvPr>
          <p:cNvPicPr>
            <a:picLocks noChangeAspect="1"/>
          </p:cNvPicPr>
          <p:nvPr/>
        </p:nvPicPr>
        <p:blipFill>
          <a:blip r:embed="rId2"/>
          <a:stretch>
            <a:fillRect/>
          </a:stretch>
        </p:blipFill>
        <p:spPr>
          <a:xfrm>
            <a:off x="680321" y="2406649"/>
            <a:ext cx="9352679" cy="3529539"/>
          </a:xfrm>
          <a:prstGeom prst="rect">
            <a:avLst/>
          </a:prstGeom>
        </p:spPr>
      </p:pic>
    </p:spTree>
    <p:extLst>
      <p:ext uri="{BB962C8B-B14F-4D97-AF65-F5344CB8AC3E}">
        <p14:creationId xmlns:p14="http://schemas.microsoft.com/office/powerpoint/2010/main" val="38526078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145C5-7F44-8F45-9B19-A5127180DE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4F5C589-4177-D84B-8C1A-F659C984BCD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185B536-C7B9-1F45-916C-57E3FBF89919}"/>
              </a:ext>
            </a:extLst>
          </p:cNvPr>
          <p:cNvPicPr>
            <a:picLocks noChangeAspect="1"/>
          </p:cNvPicPr>
          <p:nvPr/>
        </p:nvPicPr>
        <p:blipFill>
          <a:blip r:embed="rId2"/>
          <a:stretch>
            <a:fillRect/>
          </a:stretch>
        </p:blipFill>
        <p:spPr>
          <a:xfrm>
            <a:off x="1193800" y="2724149"/>
            <a:ext cx="9100382" cy="3212039"/>
          </a:xfrm>
          <a:prstGeom prst="rect">
            <a:avLst/>
          </a:prstGeom>
        </p:spPr>
      </p:pic>
    </p:spTree>
    <p:extLst>
      <p:ext uri="{BB962C8B-B14F-4D97-AF65-F5344CB8AC3E}">
        <p14:creationId xmlns:p14="http://schemas.microsoft.com/office/powerpoint/2010/main" val="107117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D969-A7F5-1346-80D1-FBDC671A0B1E}"/>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أساليب إدارة العلاقات العامة </a:t>
            </a:r>
            <a:endParaRPr lang="en-US" dirty="0"/>
          </a:p>
        </p:txBody>
      </p:sp>
      <p:pic>
        <p:nvPicPr>
          <p:cNvPr id="4" name="Content Placeholder 3">
            <a:extLst>
              <a:ext uri="{FF2B5EF4-FFF2-40B4-BE49-F238E27FC236}">
                <a16:creationId xmlns:a16="http://schemas.microsoft.com/office/drawing/2014/main" id="{A8D4DB26-41BB-884A-AD45-B1EA1A0A7560}"/>
              </a:ext>
            </a:extLst>
          </p:cNvPr>
          <p:cNvPicPr>
            <a:picLocks noGrp="1" noChangeAspect="1"/>
          </p:cNvPicPr>
          <p:nvPr>
            <p:ph idx="1"/>
          </p:nvPr>
        </p:nvPicPr>
        <p:blipFill>
          <a:blip r:embed="rId2"/>
          <a:stretch>
            <a:fillRect/>
          </a:stretch>
        </p:blipFill>
        <p:spPr>
          <a:xfrm>
            <a:off x="1193800" y="2260600"/>
            <a:ext cx="8001000" cy="3454400"/>
          </a:xfrm>
          <a:prstGeom prst="rect">
            <a:avLst/>
          </a:prstGeom>
        </p:spPr>
      </p:pic>
    </p:spTree>
    <p:extLst>
      <p:ext uri="{BB962C8B-B14F-4D97-AF65-F5344CB8AC3E}">
        <p14:creationId xmlns:p14="http://schemas.microsoft.com/office/powerpoint/2010/main" val="17400885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680A1-9432-CB42-AD35-5608D3BCDAB3}"/>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أساليب الاتصال  </a:t>
            </a:r>
            <a:r>
              <a:rPr lang="ar-SA" dirty="0" err="1"/>
              <a:t>لادارة</a:t>
            </a:r>
            <a:r>
              <a:rPr lang="ar-SA" dirty="0"/>
              <a:t> العلاقات العامة </a:t>
            </a:r>
            <a:endParaRPr lang="en-US" dirty="0"/>
          </a:p>
        </p:txBody>
      </p:sp>
      <p:pic>
        <p:nvPicPr>
          <p:cNvPr id="4" name="Content Placeholder 3">
            <a:extLst>
              <a:ext uri="{FF2B5EF4-FFF2-40B4-BE49-F238E27FC236}">
                <a16:creationId xmlns:a16="http://schemas.microsoft.com/office/drawing/2014/main" id="{264CD1A9-6B44-1B4D-B471-5EE579078AE0}"/>
              </a:ext>
            </a:extLst>
          </p:cNvPr>
          <p:cNvPicPr>
            <a:picLocks noGrp="1" noChangeAspect="1"/>
          </p:cNvPicPr>
          <p:nvPr>
            <p:ph idx="1"/>
          </p:nvPr>
        </p:nvPicPr>
        <p:blipFill>
          <a:blip r:embed="rId2"/>
          <a:stretch>
            <a:fillRect/>
          </a:stretch>
        </p:blipFill>
        <p:spPr>
          <a:xfrm>
            <a:off x="1422400" y="2362200"/>
            <a:ext cx="8871782" cy="2809081"/>
          </a:xfrm>
          <a:prstGeom prst="rect">
            <a:avLst/>
          </a:prstGeom>
        </p:spPr>
      </p:pic>
    </p:spTree>
    <p:extLst>
      <p:ext uri="{BB962C8B-B14F-4D97-AF65-F5344CB8AC3E}">
        <p14:creationId xmlns:p14="http://schemas.microsoft.com/office/powerpoint/2010/main" val="14634386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17B5-9D68-F342-8621-A2D980FA9A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78C610D-17DA-D244-804D-4608B00B2A5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3709D6D-BAD5-514A-84AC-55B61181A51C}"/>
              </a:ext>
            </a:extLst>
          </p:cNvPr>
          <p:cNvPicPr>
            <a:picLocks noChangeAspect="1"/>
          </p:cNvPicPr>
          <p:nvPr/>
        </p:nvPicPr>
        <p:blipFill>
          <a:blip r:embed="rId2"/>
          <a:stretch>
            <a:fillRect/>
          </a:stretch>
        </p:blipFill>
        <p:spPr>
          <a:xfrm>
            <a:off x="1117600" y="2533650"/>
            <a:ext cx="8432800" cy="2901950"/>
          </a:xfrm>
          <a:prstGeom prst="rect">
            <a:avLst/>
          </a:prstGeom>
        </p:spPr>
      </p:pic>
    </p:spTree>
    <p:extLst>
      <p:ext uri="{BB962C8B-B14F-4D97-AF65-F5344CB8AC3E}">
        <p14:creationId xmlns:p14="http://schemas.microsoft.com/office/powerpoint/2010/main" val="23541066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BBBD6-FA80-2347-94EC-F2FED3091A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942CF8B-9BD4-5944-BE59-140A9E99F36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6D954D4-6A67-9C41-A8FF-21786612BE6A}"/>
              </a:ext>
            </a:extLst>
          </p:cNvPr>
          <p:cNvPicPr>
            <a:picLocks noChangeAspect="1"/>
          </p:cNvPicPr>
          <p:nvPr/>
        </p:nvPicPr>
        <p:blipFill>
          <a:blip r:embed="rId2"/>
          <a:stretch>
            <a:fillRect/>
          </a:stretch>
        </p:blipFill>
        <p:spPr>
          <a:xfrm>
            <a:off x="1016000" y="2616200"/>
            <a:ext cx="8737600" cy="2844800"/>
          </a:xfrm>
          <a:prstGeom prst="rect">
            <a:avLst/>
          </a:prstGeom>
        </p:spPr>
      </p:pic>
    </p:spTree>
    <p:extLst>
      <p:ext uri="{BB962C8B-B14F-4D97-AF65-F5344CB8AC3E}">
        <p14:creationId xmlns:p14="http://schemas.microsoft.com/office/powerpoint/2010/main" val="3520076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F612B-0275-5E4D-8AC2-FEF24241BB14}"/>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48024AE-8241-2D4E-98D8-A1F82A1DCE4C}"/>
              </a:ext>
            </a:extLst>
          </p:cNvPr>
          <p:cNvPicPr>
            <a:picLocks noGrp="1" noChangeAspect="1"/>
          </p:cNvPicPr>
          <p:nvPr>
            <p:ph idx="1"/>
          </p:nvPr>
        </p:nvPicPr>
        <p:blipFill>
          <a:blip r:embed="rId2"/>
          <a:stretch>
            <a:fillRect/>
          </a:stretch>
        </p:blipFill>
        <p:spPr>
          <a:xfrm>
            <a:off x="1092200" y="2514600"/>
            <a:ext cx="8534400" cy="2946400"/>
          </a:xfrm>
          <a:prstGeom prst="rect">
            <a:avLst/>
          </a:prstGeom>
        </p:spPr>
      </p:pic>
    </p:spTree>
    <p:extLst>
      <p:ext uri="{BB962C8B-B14F-4D97-AF65-F5344CB8AC3E}">
        <p14:creationId xmlns:p14="http://schemas.microsoft.com/office/powerpoint/2010/main" val="20950288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F4C54-3CF3-204A-95B0-D554D3D053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7B9F3D-47F4-9D43-874D-7D99A7AFE8F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0BEC648-14CD-D848-9EA7-8B65B8A3E1C0}"/>
              </a:ext>
            </a:extLst>
          </p:cNvPr>
          <p:cNvPicPr>
            <a:picLocks noChangeAspect="1"/>
          </p:cNvPicPr>
          <p:nvPr/>
        </p:nvPicPr>
        <p:blipFill>
          <a:blip r:embed="rId2"/>
          <a:stretch>
            <a:fillRect/>
          </a:stretch>
        </p:blipFill>
        <p:spPr>
          <a:xfrm>
            <a:off x="680321" y="2400300"/>
            <a:ext cx="9613861" cy="3314700"/>
          </a:xfrm>
          <a:prstGeom prst="rect">
            <a:avLst/>
          </a:prstGeom>
        </p:spPr>
      </p:pic>
    </p:spTree>
    <p:extLst>
      <p:ext uri="{BB962C8B-B14F-4D97-AF65-F5344CB8AC3E}">
        <p14:creationId xmlns:p14="http://schemas.microsoft.com/office/powerpoint/2010/main" val="18395940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BE87B-43D3-8349-BED0-59A02F4EE28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9B924CF-72DE-EC4D-A963-7ED0FF4B0CBA}"/>
              </a:ext>
            </a:extLst>
          </p:cNvPr>
          <p:cNvPicPr>
            <a:picLocks noGrp="1" noChangeAspect="1"/>
          </p:cNvPicPr>
          <p:nvPr>
            <p:ph idx="1"/>
          </p:nvPr>
        </p:nvPicPr>
        <p:blipFill>
          <a:blip r:embed="rId2"/>
          <a:stretch>
            <a:fillRect/>
          </a:stretch>
        </p:blipFill>
        <p:spPr>
          <a:xfrm>
            <a:off x="680321" y="2057400"/>
            <a:ext cx="9613861" cy="3539331"/>
          </a:xfrm>
          <a:prstGeom prst="rect">
            <a:avLst/>
          </a:prstGeom>
        </p:spPr>
      </p:pic>
    </p:spTree>
    <p:extLst>
      <p:ext uri="{BB962C8B-B14F-4D97-AF65-F5344CB8AC3E}">
        <p14:creationId xmlns:p14="http://schemas.microsoft.com/office/powerpoint/2010/main" val="2369662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FC33D-C08E-4B4C-AD8C-A469A923E7E2}"/>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اهداف العلاقات العامة</a:t>
            </a:r>
            <a:endParaRPr lang="en-US" dirty="0"/>
          </a:p>
        </p:txBody>
      </p:sp>
      <p:sp>
        <p:nvSpPr>
          <p:cNvPr id="3" name="Content Placeholder 2">
            <a:extLst>
              <a:ext uri="{FF2B5EF4-FFF2-40B4-BE49-F238E27FC236}">
                <a16:creationId xmlns:a16="http://schemas.microsoft.com/office/drawing/2014/main" id="{11AA126B-E21C-A149-86B5-BEEAEED6E134}"/>
              </a:ext>
            </a:extLst>
          </p:cNvPr>
          <p:cNvSpPr>
            <a:spLocks noGrp="1"/>
          </p:cNvSpPr>
          <p:nvPr>
            <p:ph idx="1"/>
          </p:nvPr>
        </p:nvSpPr>
        <p:spPr/>
        <p:txBody>
          <a:bodyPr>
            <a:normAutofit/>
          </a:bodyPr>
          <a:lstStyle/>
          <a:p>
            <a:pPr marL="228600" indent="-228600" algn="r" defTabSz="914400" rtl="1" eaLnBrk="1" latinLnBrk="0" hangingPunct="1">
              <a:lnSpc>
                <a:spcPct val="90000"/>
              </a:lnSpc>
              <a:spcBef>
                <a:spcPts val="1000"/>
              </a:spcBef>
              <a:buFont typeface="Arial" panose="020B0604020202020204" pitchFamily="34" charset="0"/>
              <a:buChar char="•"/>
            </a:pPr>
            <a:r>
              <a:rPr lang="ar-SA" sz="4000" dirty="0"/>
              <a:t>التفاعل الإيجابي مع الاحداث ومسايرة اهتمامات الناس ورغباتهم بما </a:t>
            </a:r>
            <a:r>
              <a:rPr lang="ar-SA" sz="4000" dirty="0" err="1"/>
              <a:t>لايتعارض</a:t>
            </a:r>
            <a:r>
              <a:rPr lang="ar-SA" sz="4000" dirty="0"/>
              <a:t> مع الأنظمة والقوانين السائدة التي تنظم الحياة العامة </a:t>
            </a:r>
          </a:p>
          <a:p>
            <a:pPr marL="228600" indent="-228600" algn="r" defTabSz="914400" rtl="1" eaLnBrk="1" latinLnBrk="0" hangingPunct="1">
              <a:lnSpc>
                <a:spcPct val="90000"/>
              </a:lnSpc>
              <a:spcBef>
                <a:spcPts val="1000"/>
              </a:spcBef>
              <a:buFont typeface="Arial" panose="020B0604020202020204" pitchFamily="34" charset="0"/>
              <a:buChar char="•"/>
            </a:pPr>
            <a:r>
              <a:rPr lang="ar-SA" sz="4000" dirty="0"/>
              <a:t>التأثير على الرأي العام والعمل على المحافظة على وجود رأي عام مرغوب فيه تجاه المؤسسة والاستفادة من البيانات بعد تحليلها في ترشيد القرارات </a:t>
            </a:r>
          </a:p>
        </p:txBody>
      </p:sp>
    </p:spTree>
    <p:extLst>
      <p:ext uri="{BB962C8B-B14F-4D97-AF65-F5344CB8AC3E}">
        <p14:creationId xmlns:p14="http://schemas.microsoft.com/office/powerpoint/2010/main" val="39952416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DAA9C-AF08-9544-A4A1-5723796E3002}"/>
              </a:ext>
            </a:extLst>
          </p:cNvPr>
          <p:cNvSpPr>
            <a:spLocks noGrp="1"/>
          </p:cNvSpPr>
          <p:nvPr>
            <p:ph type="title"/>
          </p:nvPr>
        </p:nvSpPr>
        <p:spPr/>
        <p:txBody>
          <a:bodyPr/>
          <a:lstStyle/>
          <a:p>
            <a:pPr algn="ctr" defTabSz="914400" rtl="1" eaLnBrk="1" latinLnBrk="0" hangingPunct="1">
              <a:lnSpc>
                <a:spcPct val="90000"/>
              </a:lnSpc>
              <a:spcBef>
                <a:spcPct val="0"/>
              </a:spcBef>
              <a:buNone/>
            </a:pPr>
            <a:r>
              <a:rPr lang="ar-SA" dirty="0"/>
              <a:t>المحاضرة الخامسة : التخطيط للعلاقات العامة </a:t>
            </a:r>
            <a:endParaRPr lang="en-US" dirty="0"/>
          </a:p>
        </p:txBody>
      </p:sp>
      <p:pic>
        <p:nvPicPr>
          <p:cNvPr id="4" name="Content Placeholder 3">
            <a:extLst>
              <a:ext uri="{FF2B5EF4-FFF2-40B4-BE49-F238E27FC236}">
                <a16:creationId xmlns:a16="http://schemas.microsoft.com/office/drawing/2014/main" id="{D76537C0-1850-D044-B0C8-222095BD1867}"/>
              </a:ext>
            </a:extLst>
          </p:cNvPr>
          <p:cNvPicPr>
            <a:picLocks noGrp="1" noChangeAspect="1"/>
          </p:cNvPicPr>
          <p:nvPr>
            <p:ph idx="1"/>
          </p:nvPr>
        </p:nvPicPr>
        <p:blipFill>
          <a:blip r:embed="rId2"/>
          <a:stretch>
            <a:fillRect/>
          </a:stretch>
        </p:blipFill>
        <p:spPr>
          <a:xfrm>
            <a:off x="1422400" y="2082801"/>
            <a:ext cx="8178800" cy="3784600"/>
          </a:xfrm>
          <a:prstGeom prst="rect">
            <a:avLst/>
          </a:prstGeom>
        </p:spPr>
      </p:pic>
    </p:spTree>
    <p:extLst>
      <p:ext uri="{BB962C8B-B14F-4D97-AF65-F5344CB8AC3E}">
        <p14:creationId xmlns:p14="http://schemas.microsoft.com/office/powerpoint/2010/main" val="13180272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4EEBF-73B8-9249-A63F-5822321A0D7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4E5B2FD-347D-C14D-9F62-3583AF3E2CEE}"/>
              </a:ext>
            </a:extLst>
          </p:cNvPr>
          <p:cNvPicPr>
            <a:picLocks noGrp="1" noChangeAspect="1"/>
          </p:cNvPicPr>
          <p:nvPr>
            <p:ph idx="1"/>
          </p:nvPr>
        </p:nvPicPr>
        <p:blipFill>
          <a:blip r:embed="rId2"/>
          <a:stretch>
            <a:fillRect/>
          </a:stretch>
        </p:blipFill>
        <p:spPr>
          <a:xfrm>
            <a:off x="1549400" y="2235200"/>
            <a:ext cx="8331200" cy="3124200"/>
          </a:xfrm>
          <a:prstGeom prst="rect">
            <a:avLst/>
          </a:prstGeom>
        </p:spPr>
      </p:pic>
    </p:spTree>
    <p:extLst>
      <p:ext uri="{BB962C8B-B14F-4D97-AF65-F5344CB8AC3E}">
        <p14:creationId xmlns:p14="http://schemas.microsoft.com/office/powerpoint/2010/main" val="31125263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438B2-3042-3C4D-9851-3EBAE2257CD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CBBD62B-0806-034F-9196-847ED07925BF}"/>
              </a:ext>
            </a:extLst>
          </p:cNvPr>
          <p:cNvPicPr>
            <a:picLocks noGrp="1" noChangeAspect="1"/>
          </p:cNvPicPr>
          <p:nvPr>
            <p:ph idx="1"/>
          </p:nvPr>
        </p:nvPicPr>
        <p:blipFill>
          <a:blip r:embed="rId2"/>
          <a:stretch>
            <a:fillRect/>
          </a:stretch>
        </p:blipFill>
        <p:spPr>
          <a:xfrm>
            <a:off x="1270000" y="2235200"/>
            <a:ext cx="8839200" cy="3505200"/>
          </a:xfrm>
          <a:prstGeom prst="rect">
            <a:avLst/>
          </a:prstGeom>
        </p:spPr>
      </p:pic>
    </p:spTree>
    <p:extLst>
      <p:ext uri="{BB962C8B-B14F-4D97-AF65-F5344CB8AC3E}">
        <p14:creationId xmlns:p14="http://schemas.microsoft.com/office/powerpoint/2010/main" val="7649535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B4AF-C2D9-7841-8BC9-6A9C959471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B31E96-3B8B-624A-B3D1-82C2558671A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9F6040E-2D90-3A45-A5B1-566E97133571}"/>
              </a:ext>
            </a:extLst>
          </p:cNvPr>
          <p:cNvPicPr>
            <a:picLocks noChangeAspect="1"/>
          </p:cNvPicPr>
          <p:nvPr/>
        </p:nvPicPr>
        <p:blipFill>
          <a:blip r:embed="rId2"/>
          <a:stretch>
            <a:fillRect/>
          </a:stretch>
        </p:blipFill>
        <p:spPr>
          <a:xfrm>
            <a:off x="680321" y="2336873"/>
            <a:ext cx="9613861" cy="3200327"/>
          </a:xfrm>
          <a:prstGeom prst="rect">
            <a:avLst/>
          </a:prstGeom>
        </p:spPr>
      </p:pic>
    </p:spTree>
    <p:extLst>
      <p:ext uri="{BB962C8B-B14F-4D97-AF65-F5344CB8AC3E}">
        <p14:creationId xmlns:p14="http://schemas.microsoft.com/office/powerpoint/2010/main" val="33039649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7E817-5F32-E34C-908B-E20A62D728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55CD46-2EF3-6E4C-A2C1-E4ADA6ADD69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D344DE0-E7E8-1743-9580-54F50895BC7E}"/>
              </a:ext>
            </a:extLst>
          </p:cNvPr>
          <p:cNvPicPr>
            <a:picLocks noChangeAspect="1"/>
          </p:cNvPicPr>
          <p:nvPr/>
        </p:nvPicPr>
        <p:blipFill>
          <a:blip r:embed="rId2"/>
          <a:stretch>
            <a:fillRect/>
          </a:stretch>
        </p:blipFill>
        <p:spPr>
          <a:xfrm>
            <a:off x="680321" y="2362199"/>
            <a:ext cx="9613861" cy="3573989"/>
          </a:xfrm>
          <a:prstGeom prst="rect">
            <a:avLst/>
          </a:prstGeom>
        </p:spPr>
      </p:pic>
    </p:spTree>
    <p:extLst>
      <p:ext uri="{BB962C8B-B14F-4D97-AF65-F5344CB8AC3E}">
        <p14:creationId xmlns:p14="http://schemas.microsoft.com/office/powerpoint/2010/main" val="26673559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0A964-02B6-F44E-98D4-0CD1EBD3525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64B9A3-1EF8-3B46-8375-70CF8A1BC2C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6CE21E2-E70C-BB4F-A28C-B8A56F88DA87}"/>
              </a:ext>
            </a:extLst>
          </p:cNvPr>
          <p:cNvPicPr>
            <a:picLocks noChangeAspect="1"/>
          </p:cNvPicPr>
          <p:nvPr/>
        </p:nvPicPr>
        <p:blipFill>
          <a:blip r:embed="rId2"/>
          <a:stretch>
            <a:fillRect/>
          </a:stretch>
        </p:blipFill>
        <p:spPr>
          <a:xfrm>
            <a:off x="680321" y="2559049"/>
            <a:ext cx="9613861" cy="3377139"/>
          </a:xfrm>
          <a:prstGeom prst="rect">
            <a:avLst/>
          </a:prstGeom>
        </p:spPr>
      </p:pic>
    </p:spTree>
    <p:extLst>
      <p:ext uri="{BB962C8B-B14F-4D97-AF65-F5344CB8AC3E}">
        <p14:creationId xmlns:p14="http://schemas.microsoft.com/office/powerpoint/2010/main" val="22705417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1FB70-4449-7541-AEED-EA0BDACCAF9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591D623-01E8-7C49-AF0F-2BEE9B70C03F}"/>
              </a:ext>
            </a:extLst>
          </p:cNvPr>
          <p:cNvPicPr>
            <a:picLocks noGrp="1" noChangeAspect="1"/>
          </p:cNvPicPr>
          <p:nvPr>
            <p:ph idx="1"/>
          </p:nvPr>
        </p:nvPicPr>
        <p:blipFill>
          <a:blip r:embed="rId2"/>
          <a:stretch>
            <a:fillRect/>
          </a:stretch>
        </p:blipFill>
        <p:spPr>
          <a:xfrm>
            <a:off x="1168400" y="2209800"/>
            <a:ext cx="9321800" cy="3082131"/>
          </a:xfrm>
          <a:prstGeom prst="rect">
            <a:avLst/>
          </a:prstGeom>
        </p:spPr>
      </p:pic>
    </p:spTree>
    <p:extLst>
      <p:ext uri="{BB962C8B-B14F-4D97-AF65-F5344CB8AC3E}">
        <p14:creationId xmlns:p14="http://schemas.microsoft.com/office/powerpoint/2010/main" val="22752887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084A3-84D7-454C-B53E-E096E64D91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52C543-8FF6-3946-82D1-5BE4C41F55D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39A8E20-ECFD-2E4C-8DB2-9BA749B5451E}"/>
              </a:ext>
            </a:extLst>
          </p:cNvPr>
          <p:cNvPicPr>
            <a:picLocks noChangeAspect="1"/>
          </p:cNvPicPr>
          <p:nvPr/>
        </p:nvPicPr>
        <p:blipFill>
          <a:blip r:embed="rId2"/>
          <a:stretch>
            <a:fillRect/>
          </a:stretch>
        </p:blipFill>
        <p:spPr>
          <a:xfrm>
            <a:off x="680321" y="2641600"/>
            <a:ext cx="9301879" cy="3073400"/>
          </a:xfrm>
          <a:prstGeom prst="rect">
            <a:avLst/>
          </a:prstGeom>
        </p:spPr>
      </p:pic>
    </p:spTree>
    <p:extLst>
      <p:ext uri="{BB962C8B-B14F-4D97-AF65-F5344CB8AC3E}">
        <p14:creationId xmlns:p14="http://schemas.microsoft.com/office/powerpoint/2010/main" val="27458654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BE882-F204-FF42-8DB7-ACB053B6C0D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DF20B8E-86CB-5B48-BCC4-7C67E8C3486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C1FE79E-54E0-BA42-9D1F-EEEB440AC29B}"/>
              </a:ext>
            </a:extLst>
          </p:cNvPr>
          <p:cNvPicPr>
            <a:picLocks noChangeAspect="1"/>
          </p:cNvPicPr>
          <p:nvPr/>
        </p:nvPicPr>
        <p:blipFill>
          <a:blip r:embed="rId2"/>
          <a:stretch>
            <a:fillRect/>
          </a:stretch>
        </p:blipFill>
        <p:spPr>
          <a:xfrm>
            <a:off x="680321" y="2590800"/>
            <a:ext cx="9613861" cy="2946400"/>
          </a:xfrm>
          <a:prstGeom prst="rect">
            <a:avLst/>
          </a:prstGeom>
        </p:spPr>
      </p:pic>
    </p:spTree>
    <p:extLst>
      <p:ext uri="{BB962C8B-B14F-4D97-AF65-F5344CB8AC3E}">
        <p14:creationId xmlns:p14="http://schemas.microsoft.com/office/powerpoint/2010/main" val="9040015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4C472-322E-EF4B-BA4B-DB1BBDAAA8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660006-C4BE-184D-80E0-8E4B9FA4FE1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A11EA4A-3C3C-6247-9F75-4B0B733271F0}"/>
              </a:ext>
            </a:extLst>
          </p:cNvPr>
          <p:cNvPicPr>
            <a:picLocks noChangeAspect="1"/>
          </p:cNvPicPr>
          <p:nvPr/>
        </p:nvPicPr>
        <p:blipFill>
          <a:blip r:embed="rId2"/>
          <a:stretch>
            <a:fillRect/>
          </a:stretch>
        </p:blipFill>
        <p:spPr>
          <a:xfrm>
            <a:off x="863600" y="2298699"/>
            <a:ext cx="9430582" cy="3599315"/>
          </a:xfrm>
          <a:prstGeom prst="rect">
            <a:avLst/>
          </a:prstGeom>
        </p:spPr>
      </p:pic>
    </p:spTree>
    <p:extLst>
      <p:ext uri="{BB962C8B-B14F-4D97-AF65-F5344CB8AC3E}">
        <p14:creationId xmlns:p14="http://schemas.microsoft.com/office/powerpoint/2010/main" val="3781209631"/>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Template>
  <TotalTime>919</TotalTime>
  <Words>1433</Words>
  <Application>Microsoft Macintosh PowerPoint</Application>
  <PresentationFormat>Widescreen</PresentationFormat>
  <Paragraphs>136</Paragraphs>
  <Slides>111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111</vt:i4>
      </vt:variant>
    </vt:vector>
  </HeadingPairs>
  <TitlesOfParts>
    <vt:vector size="114" baseType="lpstr">
      <vt:lpstr>Arial</vt:lpstr>
      <vt:lpstr>Trebuchet MS</vt:lpstr>
      <vt:lpstr>Berlin</vt:lpstr>
      <vt:lpstr>العلاقات العامة</vt:lpstr>
      <vt:lpstr>اهداف المقرر </vt:lpstr>
      <vt:lpstr> المحاضرة الاولى المفاهيم الحديثة للعلاقات العامة </vt:lpstr>
      <vt:lpstr>العلاقات العامة</vt:lpstr>
      <vt:lpstr>العلاقات العامة</vt:lpstr>
      <vt:lpstr>العلاقات العامة</vt:lpstr>
      <vt:lpstr>تعريف الجمعية الدولية للعلاقات العامة </vt:lpstr>
      <vt:lpstr>اهداف العلاقات العامة</vt:lpstr>
      <vt:lpstr>اهداف العلاقات العامة</vt:lpstr>
      <vt:lpstr>اهداف العلاقات العامة</vt:lpstr>
      <vt:lpstr>اهداف العلاقات العامة</vt:lpstr>
      <vt:lpstr>العوامل أدت الى ظهور العلاقات العامة </vt:lpstr>
      <vt:lpstr>العوامل أدت الى ظهور العلاقات العامة</vt:lpstr>
      <vt:lpstr>المحاضرة الثانية </vt:lpstr>
      <vt:lpstr>PowerPoint Presentation</vt:lpstr>
      <vt:lpstr>PowerPoint Presentation</vt:lpstr>
      <vt:lpstr>لكن عدم وضوح مفهوم العلاقات العامة لدى إدارة المنظمة يؤدي إلى:</vt:lpstr>
      <vt:lpstr>وفي المقابل فإن وضوح مفهوم العلاقات العامة يؤدي إلى</vt:lpstr>
      <vt:lpstr>خلص الدكتور سمير حسين لتعريف شامل للعلاقات العامة </vt:lpstr>
      <vt:lpstr>خصائص العلاقات العامة على النحو الآتي </vt:lpstr>
      <vt:lpstr>تابع خصائص العلاقات العامة</vt:lpstr>
      <vt:lpstr>تابع خصائص العلاقات العامة</vt:lpstr>
      <vt:lpstr>  أهداف وأنشطة ووظائف العلاقات العامة : أولاً: الأهداف  </vt:lpstr>
      <vt:lpstr>اهداف العلاقات العامة في المنظمات الخدمية (الغير هادفه للربح )</vt:lpstr>
      <vt:lpstr>اهداف العلاقات العامة في المنظمات الخدمية (الغير هادفه للربح )</vt:lpstr>
      <vt:lpstr>اهداف العلاقات العامة في المنظمات الخدمية (الغير هادفه للربح )</vt:lpstr>
      <vt:lpstr>ثانياً: الأنشطة:</vt:lpstr>
      <vt:lpstr>الاثار السلبية لعدم تحديد وظائف وانشطة العلاقات العامة</vt:lpstr>
      <vt:lpstr>أ. محور الإعلام.. ويشمل:</vt:lpstr>
      <vt:lpstr>تابع :أ. محور الإعلام.. ويشمل:</vt:lpstr>
      <vt:lpstr>تابع :أ. محور الإعلام.. ويشمل:</vt:lpstr>
      <vt:lpstr>  ب. محور الاستعلام.. ويشمل:  </vt:lpstr>
      <vt:lpstr>  تابع :ب. محور الاستعلام.. ويشمل:  </vt:lpstr>
      <vt:lpstr>جـ. محور التنسيق.. ويشمل:</vt:lpstr>
      <vt:lpstr>تابع :جـ. محور التنسيق.. ويشمل:</vt:lpstr>
      <vt:lpstr>ثالثاً: الوظائف:</vt:lpstr>
      <vt:lpstr>أولاً: البحـث </vt:lpstr>
      <vt:lpstr>ثانياً: التخطيط </vt:lpstr>
      <vt:lpstr>ثالثاً: الاتصـال:</vt:lpstr>
      <vt:lpstr>رابعاً: التنسيق:</vt:lpstr>
      <vt:lpstr>  خامساً: التقويم   </vt:lpstr>
      <vt:lpstr> المحاضرة الثالثة :خصائص ممارسي العلاقات العامة  (مهارات العاملين بالعلاقات العامة )</vt:lpstr>
      <vt:lpstr>أولا المهارات الشخصية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ثانيا : المؤهلات الاتصالية </vt:lpstr>
      <vt:lpstr>PowerPoint Presentation</vt:lpstr>
      <vt:lpstr>PowerPoint Presentation</vt:lpstr>
      <vt:lpstr>PowerPoint Presentation</vt:lpstr>
      <vt:lpstr>PowerPoint Presentation</vt:lpstr>
      <vt:lpstr>PowerPoint Presentation</vt:lpstr>
      <vt:lpstr>ثالثا : المؤهلات الإدارية الوظيفية </vt:lpstr>
      <vt:lpstr>PowerPoint Presentation</vt:lpstr>
      <vt:lpstr>PowerPoint Presentation</vt:lpstr>
      <vt:lpstr>PowerPoint Presentation</vt:lpstr>
      <vt:lpstr>المحاضرة الرابعة تنظيم إدارة العلاقات العامة  </vt:lpstr>
      <vt:lpstr>وبصفة عامة تنقسم وظائف الإدارة الى ثماني وظائف أساسية </vt:lpstr>
      <vt:lpstr>PowerPoint Presentation</vt:lpstr>
      <vt:lpstr>PowerPoint Presentation</vt:lpstr>
      <vt:lpstr>PowerPoint Presentation</vt:lpstr>
      <vt:lpstr>PowerPoint Presentation</vt:lpstr>
      <vt:lpstr>PowerPoint Presentation</vt:lpstr>
      <vt:lpstr>PowerPoint Presentation</vt:lpstr>
      <vt:lpstr>وتحقق الوظيفة التظيمية لادارة العلاقات العامة مجموعة من الفوائد يمكن رصدها فيما يأتي </vt:lpstr>
      <vt:lpstr>PowerPoint Presentation</vt:lpstr>
      <vt:lpstr>PowerPoint Presentation</vt:lpstr>
      <vt:lpstr>PowerPoint Presentation</vt:lpstr>
      <vt:lpstr>أولا : توصيف  وظائف العلاقات العامة </vt:lpstr>
      <vt:lpstr>PowerPoint Presentation</vt:lpstr>
      <vt:lpstr>PowerPoint Presentation</vt:lpstr>
      <vt:lpstr>وظائف العلاقات العامة </vt:lpstr>
      <vt:lpstr>PowerPoint Presentation</vt:lpstr>
      <vt:lpstr>PowerPoint Presentation</vt:lpstr>
      <vt:lpstr>PowerPoint Presentation</vt:lpstr>
      <vt:lpstr>أساليب إدارة العلاقات العامة </vt:lpstr>
      <vt:lpstr>أساليب الاتصال  لادارة العلاقات العامة </vt:lpstr>
      <vt:lpstr>PowerPoint Presentation</vt:lpstr>
      <vt:lpstr>PowerPoint Presentation</vt:lpstr>
      <vt:lpstr>PowerPoint Presentation</vt:lpstr>
      <vt:lpstr>PowerPoint Presentation</vt:lpstr>
      <vt:lpstr>PowerPoint Presentation</vt:lpstr>
      <vt:lpstr>المحاضرة الخامسة : التخطيط للعلاقات العامة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المحاضرة السادسة : نموذج لادارة العلاقات العامة في وزارة التعليم </vt:lpstr>
      <vt:lpstr>PowerPoint Presentation</vt:lpstr>
      <vt:lpstr>PowerPoint Presentation</vt:lpstr>
      <vt:lpstr>PowerPoint Presentation</vt:lpstr>
      <vt:lpstr>الأهداف التفصيلية </vt:lpstr>
      <vt:lpstr>المهام </vt:lpstr>
      <vt:lpstr>المهام </vt:lpstr>
      <vt:lpstr>المهام </vt:lpstr>
      <vt:lpstr>المهام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العلاقات العامة</dc:title>
  <dc:creator>yosra sobeih</dc:creator>
  <cp:lastModifiedBy>yosra sobeih</cp:lastModifiedBy>
  <cp:revision>31</cp:revision>
  <dcterms:created xsi:type="dcterms:W3CDTF">2019-09-19T14:15:23Z</dcterms:created>
  <dcterms:modified xsi:type="dcterms:W3CDTF">2019-10-09T12:49:51Z</dcterms:modified>
</cp:coreProperties>
</file>