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44" r:id="rId2"/>
    <p:sldId id="413" r:id="rId3"/>
    <p:sldId id="433" r:id="rId4"/>
    <p:sldId id="440" r:id="rId5"/>
    <p:sldId id="441" r:id="rId6"/>
    <p:sldId id="442" r:id="rId7"/>
    <p:sldId id="443" r:id="rId8"/>
    <p:sldId id="436" r:id="rId9"/>
    <p:sldId id="445" r:id="rId10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59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114" y="108"/>
      </p:cViewPr>
      <p:guideLst>
        <p:guide orient="horz" pos="1704"/>
        <p:guide pos="4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11" Type="http://schemas.microsoft.com/office/2007/relationships/hdphoto" Target="../media/hdphoto5.wdp"/><Relationship Id="rId10" Type="http://schemas.openxmlformats.org/officeDocument/2006/relationships/image" Target="../media/image13.png"/><Relationship Id="rId9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="" xmlns:a16="http://schemas.microsoft.com/office/drawing/2014/main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="" xmlns:a16="http://schemas.microsoft.com/office/drawing/2014/main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="" xmlns:a16="http://schemas.microsoft.com/office/drawing/2014/main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="" xmlns:a16="http://schemas.microsoft.com/office/drawing/2014/main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="" xmlns:a16="http://schemas.microsoft.com/office/drawing/2014/main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EF4D74-C438-43C0-9825-F988D0CD04DA}"/>
              </a:ext>
            </a:extLst>
          </p:cNvPr>
          <p:cNvGrpSpPr/>
          <p:nvPr/>
        </p:nvGrpSpPr>
        <p:grpSpPr>
          <a:xfrm>
            <a:off x="3433196" y="1933130"/>
            <a:ext cx="5355771" cy="3328611"/>
            <a:chOff x="3433196" y="1933130"/>
            <a:chExt cx="5355771" cy="3328611"/>
          </a:xfrm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B1A9CCC0-5F4F-4C20-A0CA-47B60ACE01F9}"/>
                </a:ext>
              </a:extLst>
            </p:cNvPr>
            <p:cNvSpPr/>
            <p:nvPr/>
          </p:nvSpPr>
          <p:spPr>
            <a:xfrm>
              <a:off x="3433196" y="2460484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056F6A-2633-4757-983E-68DBADE2A9D7}"/>
                </a:ext>
              </a:extLst>
            </p:cNvPr>
            <p:cNvSpPr txBox="1"/>
            <p:nvPr/>
          </p:nvSpPr>
          <p:spPr>
            <a:xfrm>
              <a:off x="4226733" y="3639456"/>
              <a:ext cx="3548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الهُوِيَّة الوطنيّة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126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4749800" y="240004"/>
            <a:ext cx="3428781" cy="694475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310415"/>
              <a:ext cx="1656522" cy="67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8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الهُوِيَّة الوطنيّة</a:t>
              </a:r>
              <a:endParaRPr lang="ar-SY" sz="28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213100" y="917714"/>
            <a:ext cx="8031912" cy="1907065"/>
            <a:chOff x="3213100" y="917714"/>
            <a:chExt cx="8031912" cy="1907065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1A423408-FC64-43DF-A5A0-735109E55472}"/>
                </a:ext>
              </a:extLst>
            </p:cNvPr>
            <p:cNvSpPr/>
            <p:nvPr/>
          </p:nvSpPr>
          <p:spPr>
            <a:xfrm rot="173929">
              <a:off x="8432778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xmlns="" id="{12516A55-482C-487D-AE14-27F4C6EEFB9A}"/>
                </a:ext>
              </a:extLst>
            </p:cNvPr>
            <p:cNvSpPr/>
            <p:nvPr/>
          </p:nvSpPr>
          <p:spPr>
            <a:xfrm rot="21269386">
              <a:off x="4487876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:a16="http://schemas.microsoft.com/office/drawing/2014/main" xmlns="" id="{744EE9FB-DF5A-408A-ABD7-445F38C39006}"/>
                </a:ext>
              </a:extLst>
            </p:cNvPr>
            <p:cNvSpPr/>
            <p:nvPr/>
          </p:nvSpPr>
          <p:spPr>
            <a:xfrm>
              <a:off x="3213100" y="934479"/>
              <a:ext cx="8031912" cy="189030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0F007152-E63B-4203-B9F2-D5DE9B7CEC73}"/>
                </a:ext>
              </a:extLst>
            </p:cNvPr>
            <p:cNvGrpSpPr/>
            <p:nvPr/>
          </p:nvGrpSpPr>
          <p:grpSpPr>
            <a:xfrm>
              <a:off x="3873500" y="1286438"/>
              <a:ext cx="6065228" cy="1319600"/>
              <a:chOff x="1273847" y="2339333"/>
              <a:chExt cx="7614199" cy="1319600"/>
            </a:xfrm>
          </p:grpSpPr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xmlns="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3497786" y="2339333"/>
                <a:ext cx="316631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الهُوِيَّة الوطنيّة </a:t>
                </a:r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السعودية:</a:t>
                </a:r>
                <a:endParaRPr lang="ar-SY" sz="2000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:a16="http://schemas.microsoft.com/office/drawing/2014/main" xmlns="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1273847" y="2735603"/>
                <a:ext cx="7614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الخصائص و السِّمات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لتي يتشارك فيها المجتمع السّعودي , و يظهر فيها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حبُّ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الوطن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,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الولاء لقيادته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و تقدير رموزه , و المحافظة على منجزاته و تحقيق العزّة ة المَنَعَة له.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5EAE26C8-7255-4158-9B58-69D6BD276C24}"/>
                </a:ext>
              </a:extLst>
            </p:cNvPr>
            <p:cNvGrpSpPr/>
            <p:nvPr/>
          </p:nvGrpSpPr>
          <p:grpSpPr>
            <a:xfrm>
              <a:off x="9917550" y="1105408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xmlns="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xmlns="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:a16="http://schemas.microsoft.com/office/drawing/2014/main" xmlns="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 descr="Stopwatch">
                  <a:extLst>
                    <a:ext uri="{FF2B5EF4-FFF2-40B4-BE49-F238E27FC236}">
                      <a16:creationId xmlns:a16="http://schemas.microsoft.com/office/drawing/2014/main" xmlns="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1534" y="2772447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xmlns="" id="{D7D3105E-08F7-4205-9D71-8DC8073AAF66}"/>
                </a:ext>
              </a:extLst>
            </p:cNvPr>
            <p:cNvSpPr/>
            <p:nvPr/>
          </p:nvSpPr>
          <p:spPr>
            <a:xfrm>
              <a:off x="9946278" y="917714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3110499" y="3016968"/>
            <a:ext cx="8312369" cy="1605832"/>
            <a:chOff x="4102100" y="1200978"/>
            <a:chExt cx="7594145" cy="1467081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90326" y="1257636"/>
              <a:ext cx="5730667" cy="986867"/>
              <a:chOff x="2320540" y="312562"/>
              <a:chExt cx="6257862" cy="1353847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7068043" y="312562"/>
                <a:ext cx="1077437" cy="501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الوطن:</a:t>
                </a:r>
                <a:endParaRPr lang="en-US" sz="2400" b="1" dirty="0">
                  <a:solidFill>
                    <a:srgbClr val="0070C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320540" y="856344"/>
                <a:ext cx="6257862" cy="810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بقعة الأرض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ننتمي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إليها ,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نفخر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بها و التي عاش عليها آباؤنا و أجدادنا ,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ستبقى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لأبنائنا و أحفادنا من بعدنا بإذن الله تعالى.  </a:t>
                </a:r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9341" y="4589848"/>
            <a:ext cx="2684440" cy="2112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09574" y="1244134"/>
            <a:ext cx="6434777" cy="5064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6908798" y="308415"/>
            <a:ext cx="3311963" cy="471216"/>
            <a:chOff x="2533009" y="1082156"/>
            <a:chExt cx="5526724" cy="471216"/>
          </a:xfrm>
        </p:grpSpPr>
        <p:sp>
          <p:nvSpPr>
            <p:cNvPr id="17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>
              <a:off x="2533009" y="1082156"/>
              <a:ext cx="5526724" cy="47121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 flipH="1">
              <a:off x="3564550" y="1153261"/>
              <a:ext cx="4379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وطني المملكة العربية السعودية</a:t>
              </a:r>
              <a:endParaRPr lang="ar-SY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912145" y="62685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376696" y="1222869"/>
            <a:ext cx="4717702" cy="457200"/>
            <a:chOff x="6808680" y="2432388"/>
            <a:chExt cx="4717700" cy="45720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79175" y="542383"/>
              <a:ext cx="457200" cy="423721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55733" y="2492699"/>
              <a:ext cx="4270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ما الأشياء المشتركة بينك و بين نورة و أحمد 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=""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5822600" y="4456396"/>
            <a:ext cx="5753099" cy="707886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أنني مواطنة سعودية وديني الإسلام ولغتي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العربية </a:t>
            </a:r>
            <a:r>
              <a:rPr lang="ar-SY" sz="2000" b="1" dirty="0">
                <a:solidFill>
                  <a:schemeClr val="bg1"/>
                </a:solidFill>
              </a:rPr>
              <a:t>وأردد دعاء سيدنا ابراهيم وأعتز بتاريخ وطني </a:t>
            </a:r>
            <a:r>
              <a:rPr lang="ar-SY" sz="2000" b="1" dirty="0" smtClean="0">
                <a:solidFill>
                  <a:schemeClr val="bg1"/>
                </a:solidFill>
              </a:rPr>
              <a:t>وتراثه </a:t>
            </a:r>
            <a:r>
              <a:rPr lang="ar-SY" sz="2000" b="1" dirty="0">
                <a:solidFill>
                  <a:schemeClr val="bg1"/>
                </a:solidFill>
                <a:latin typeface="Dubai-Bold"/>
              </a:rPr>
              <a:t>وأتطلع لصنع مستقبل </a:t>
            </a:r>
            <a:r>
              <a:rPr lang="ar-SY" sz="2000" b="1" dirty="0" smtClean="0">
                <a:solidFill>
                  <a:schemeClr val="bg1"/>
                </a:solidFill>
                <a:latin typeface="Dubai-Bold"/>
              </a:rPr>
              <a:t>مشرق</a:t>
            </a:r>
            <a:endParaRPr lang="ar-SY" sz="2000" dirty="0">
              <a:solidFill>
                <a:schemeClr val="bg1"/>
              </a:solidFill>
            </a:endParaRP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513" y1="13293" x2="64547" y2="30514"/>
                        <a14:foregroundMark x1="82081" y1="9063" x2="68786" y2="12689"/>
                        <a14:foregroundMark x1="83622" y1="22961" x2="56840" y2="22961"/>
                        <a14:foregroundMark x1="85549" y1="28399" x2="74566" y2="70997"/>
                        <a14:foregroundMark x1="72640" y1="30514" x2="67437" y2="54381"/>
                        <a14:foregroundMark x1="78420" y1="38671" x2="73025" y2="67976"/>
                        <a14:foregroundMark x1="76493" y1="44713" x2="74566" y2="50755"/>
                        <a14:foregroundMark x1="79191" y1="37160" x2="67437" y2="64048"/>
                        <a14:foregroundMark x1="78805" y1="32931" x2="72640" y2="64955"/>
                        <a14:foregroundMark x1="80154" y1="41692" x2="73025" y2="67069"/>
                        <a14:foregroundMark x1="78805" y1="44109" x2="83622" y2="77644"/>
                        <a14:foregroundMark x1="87283" y1="49245" x2="89210" y2="50755"/>
                        <a14:foregroundMark x1="96339" y1="39577" x2="92100" y2="49849"/>
                        <a14:foregroundMark x1="92100" y1="49849" x2="92100" y2="49849"/>
                        <a14:foregroundMark x1="82659" y1="7553" x2="68786" y2="9063"/>
                        <a14:foregroundMark x1="68786" y1="9063" x2="68786" y2="9063"/>
                        <a14:foregroundMark x1="84586" y1="4532" x2="87283" y2="13293"/>
                        <a14:foregroundMark x1="91137" y1="90937" x2="67823" y2="90332"/>
                        <a14:foregroundMark x1="95954" y1="87915" x2="92678" y2="87915"/>
                        <a14:foregroundMark x1="92678" y1="87915" x2="92678" y2="87915"/>
                        <a14:backgroundMark x1="70713" y1="2115" x2="62620" y2="2115"/>
                        <a14:backgroundMark x1="62620" y1="2115" x2="62620" y2="2115"/>
                        <a14:backgroundMark x1="56840" y1="2115" x2="27360" y2="1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13"/>
          <a:stretch/>
        </p:blipFill>
        <p:spPr bwMode="auto">
          <a:xfrm>
            <a:off x="4504533" y="1962002"/>
            <a:ext cx="3257265" cy="224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625" r="100000">
                        <a14:foregroundMark x1="83750" y1="56180" x2="61250" y2="53090"/>
                        <a14:foregroundMark x1="81458" y1="28933" x2="70833" y2="28933"/>
                        <a14:foregroundMark x1="66458" y1="25000" x2="74583" y2="26966"/>
                        <a14:foregroundMark x1="82292" y1="53652" x2="62708" y2="55618"/>
                        <a14:foregroundMark x1="73333" y1="34831" x2="65000" y2="62079"/>
                        <a14:foregroundMark x1="85208" y1="36798" x2="82292" y2="62079"/>
                        <a14:foregroundMark x1="80833" y1="43820" x2="80417" y2="67978"/>
                        <a14:foregroundMark x1="78958" y1="36798" x2="67917" y2="68539"/>
                        <a14:foregroundMark x1="72292" y1="46629" x2="61250" y2="66573"/>
                        <a14:foregroundMark x1="71250" y1="41292" x2="64167" y2="54213"/>
                        <a14:foregroundMark x1="78958" y1="26966" x2="68958" y2="56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016"/>
          <a:stretch/>
        </p:blipFill>
        <p:spPr bwMode="auto">
          <a:xfrm>
            <a:off x="8554752" y="1844231"/>
            <a:ext cx="3005073" cy="232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46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136704" y="320859"/>
            <a:ext cx="3428781" cy="519065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166610" y="261286"/>
              <a:ext cx="1757650" cy="51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وطني مهبط الوحي و أرض الرسالة: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696119" y="1682708"/>
            <a:ext cx="8031912" cy="1907065"/>
            <a:chOff x="3213100" y="917714"/>
            <a:chExt cx="8031912" cy="1907065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1A423408-FC64-43DF-A5A0-735109E55472}"/>
                </a:ext>
              </a:extLst>
            </p:cNvPr>
            <p:cNvSpPr/>
            <p:nvPr/>
          </p:nvSpPr>
          <p:spPr>
            <a:xfrm rot="173929">
              <a:off x="8432778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xmlns="" id="{12516A55-482C-487D-AE14-27F4C6EEFB9A}"/>
                </a:ext>
              </a:extLst>
            </p:cNvPr>
            <p:cNvSpPr/>
            <p:nvPr/>
          </p:nvSpPr>
          <p:spPr>
            <a:xfrm rot="21269386">
              <a:off x="4487876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:a16="http://schemas.microsoft.com/office/drawing/2014/main" xmlns="" id="{744EE9FB-DF5A-408A-ABD7-445F38C39006}"/>
                </a:ext>
              </a:extLst>
            </p:cNvPr>
            <p:cNvSpPr/>
            <p:nvPr/>
          </p:nvSpPr>
          <p:spPr>
            <a:xfrm>
              <a:off x="3213100" y="934479"/>
              <a:ext cx="8031912" cy="189030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0F007152-E63B-4203-B9F2-D5DE9B7CEC73}"/>
                </a:ext>
              </a:extLst>
            </p:cNvPr>
            <p:cNvGrpSpPr/>
            <p:nvPr/>
          </p:nvGrpSpPr>
          <p:grpSpPr>
            <a:xfrm>
              <a:off x="3873500" y="1286438"/>
              <a:ext cx="6065228" cy="1319600"/>
              <a:chOff x="1273847" y="2339333"/>
              <a:chExt cx="7614199" cy="1319600"/>
            </a:xfrm>
          </p:grpSpPr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xmlns="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2373943" y="2339333"/>
                <a:ext cx="42901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وطني مهبط الوحي و أرض الرسالة:</a:t>
                </a:r>
                <a:endParaRPr lang="ar-SY" sz="2000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:a16="http://schemas.microsoft.com/office/drawing/2014/main" xmlns="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1273847" y="2735603"/>
                <a:ext cx="7614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أفخرُ بأنَّ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وطني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المملكة العربية السعودية هو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مهبط الوحي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قبلة المسلمين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مثوى نبيّنا محمد صلى الله عليه و سلّم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ففيها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مكة المكرّمة , و المسجد الحرام , و المشاعر المقدّسة , و المسجد النبوي في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المدينة المنوّرة. 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5EAE26C8-7255-4158-9B58-69D6BD276C24}"/>
                </a:ext>
              </a:extLst>
            </p:cNvPr>
            <p:cNvGrpSpPr/>
            <p:nvPr/>
          </p:nvGrpSpPr>
          <p:grpSpPr>
            <a:xfrm>
              <a:off x="9917550" y="1105408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xmlns="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xmlns="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:a16="http://schemas.microsoft.com/office/drawing/2014/main" xmlns="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 descr="Stopwatch">
                  <a:extLst>
                    <a:ext uri="{FF2B5EF4-FFF2-40B4-BE49-F238E27FC236}">
                      <a16:creationId xmlns:a16="http://schemas.microsoft.com/office/drawing/2014/main" xmlns="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1534" y="2772447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xmlns="" id="{D7D3105E-08F7-4205-9D71-8DC8073AAF66}"/>
                </a:ext>
              </a:extLst>
            </p:cNvPr>
            <p:cNvSpPr/>
            <p:nvPr/>
          </p:nvSpPr>
          <p:spPr>
            <a:xfrm>
              <a:off x="9946278" y="917714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2350" y1="90045" x2="13189" y2="8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9672" y="4036666"/>
            <a:ext cx="4689539" cy="2485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667" l="9346" r="100000">
                        <a14:foregroundMark x1="70794" y1="90667" x2="21495" y2="90667"/>
                        <a14:foregroundMark x1="21495" y1="90667" x2="21495" y2="90667"/>
                        <a14:foregroundMark x1="59346" y1="85333" x2="18224" y2="91556"/>
                        <a14:foregroundMark x1="66355" y1="91556" x2="24766" y2="97333"/>
                        <a14:foregroundMark x1="34813" y1="90667" x2="19159" y2="86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6704" y="3998566"/>
            <a:ext cx="4591329" cy="241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8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848600" y="659096"/>
            <a:ext cx="2768381" cy="560716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310415"/>
              <a:ext cx="1656522" cy="51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الثقافة الوطنيّة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3442456" y="1792607"/>
            <a:ext cx="8312369" cy="1605832"/>
            <a:chOff x="4102100" y="1200978"/>
            <a:chExt cx="7594145" cy="1467081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590326" y="1257636"/>
              <a:ext cx="5730667" cy="1268050"/>
              <a:chOff x="2320540" y="312562"/>
              <a:chExt cx="6257862" cy="1739591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5933786" y="312562"/>
                <a:ext cx="2211695" cy="501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الثقافة الوطنيّة</a:t>
                </a: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320540" y="856344"/>
                <a:ext cx="6257862" cy="1195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أساليب حياة الناس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و طريقة معيشتهم و تفاعلهم في المجتمع , و تمثّل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القيم و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الأفكار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الأعراف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المشتركة بين أبناء المجتمع.</a:t>
                </a:r>
              </a:p>
              <a:p>
                <a:pPr algn="ctr"/>
                <a:r>
                  <a:rPr lang="ar-SY" b="1" dirty="0" smtClean="0">
                    <a:solidFill>
                      <a:srgbClr val="FF000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يفخرُ المواطنون بثقافتهم التي تتميَّز بعراقتها و تنوّعها.</a:t>
                </a:r>
                <a:endParaRPr lang="en-US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5682" r="99351">
                        <a14:foregroundMark x1="62662" y1="24503" x2="46591" y2="93377"/>
                        <a14:foregroundMark x1="52760" y1="94702" x2="41071" y2="96026"/>
                        <a14:foregroundMark x1="35877" y1="24503" x2="18344" y2="98675"/>
                        <a14:foregroundMark x1="30682" y1="26490" x2="21591" y2="70861"/>
                        <a14:foregroundMark x1="28571" y1="24503" x2="15422" y2="27152"/>
                        <a14:foregroundMark x1="11526" y1="10596" x2="11526" y2="37748"/>
                        <a14:foregroundMark x1="24513" y1="94702" x2="13961" y2="94040"/>
                        <a14:foregroundMark x1="93344" y1="13245" x2="86364" y2="13245"/>
                        <a14:foregroundMark x1="81981" y1="93377" x2="73377" y2="947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70"/>
          <a:stretch/>
        </p:blipFill>
        <p:spPr bwMode="auto">
          <a:xfrm>
            <a:off x="2702131" y="3834360"/>
            <a:ext cx="9383265" cy="25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1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848600" y="659096"/>
            <a:ext cx="2768381" cy="560716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396844" y="310415"/>
              <a:ext cx="1426288" cy="639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من مكوّنات الثقافة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822" r="97054">
                        <a14:foregroundMark x1="89767" y1="16914" x2="82326" y2="21662"/>
                        <a14:foregroundMark x1="82791" y1="21662" x2="82791" y2="21662"/>
                        <a14:foregroundMark x1="69302" y1="22552" x2="67442" y2="30861"/>
                        <a14:foregroundMark x1="56589" y1="5935" x2="56589" y2="8902"/>
                        <a14:foregroundMark x1="52713" y1="17804" x2="52868" y2="26113"/>
                        <a14:foregroundMark x1="35039" y1="22849" x2="34574" y2="27596"/>
                        <a14:foregroundMark x1="31783" y1="41840" x2="31783" y2="45994"/>
                        <a14:foregroundMark x1="30233" y1="61424" x2="30233" y2="70326"/>
                        <a14:foregroundMark x1="13798" y1="72107" x2="13798" y2="72107"/>
                        <a14:foregroundMark x1="12403" y1="43323" x2="12713" y2="49555"/>
                        <a14:foregroundMark x1="15039" y1="50148" x2="15039" y2="50148"/>
                        <a14:foregroundMark x1="10543" y1="50148" x2="10543" y2="50148"/>
                        <a14:foregroundMark x1="17829" y1="20178" x2="14419" y2="27300"/>
                        <a14:foregroundMark x1="16124" y1="26409" x2="16744" y2="27893"/>
                        <a14:foregroundMark x1="17209" y1="25223" x2="17209" y2="25223"/>
                        <a14:foregroundMark x1="12713" y1="21365" x2="12713" y2="21365"/>
                        <a14:foregroundMark x1="12403" y1="17211" x2="12713" y2="21958"/>
                        <a14:foregroundMark x1="64186" y1="77151" x2="63876" y2="82789"/>
                        <a14:foregroundMark x1="73953" y1="61721" x2="69922" y2="69139"/>
                        <a14:foregroundMark x1="73333" y1="42136" x2="71318" y2="47181"/>
                        <a14:foregroundMark x1="89922" y1="39169" x2="88837" y2="41246"/>
                        <a14:foregroundMark x1="86512" y1="42136" x2="86512" y2="42136"/>
                        <a14:foregroundMark x1="87132" y1="40653" x2="87752" y2="40653"/>
                        <a14:foregroundMark x1="88372" y1="56973" x2="86667" y2="61721"/>
                        <a14:foregroundMark x1="87442" y1="84570" x2="88372" y2="90801"/>
                        <a14:foregroundMark x1="84031" y1="83976" x2="84031" y2="91098"/>
                        <a14:foregroundMark x1="84031" y1="94065" x2="83101" y2="94065"/>
                        <a14:foregroundMark x1="89457" y1="94065" x2="87287" y2="93769"/>
                        <a14:foregroundMark x1="88992" y1="93472" x2="90078" y2="93472"/>
                        <a14:foregroundMark x1="90853" y1="94065" x2="90853" y2="94065"/>
                        <a14:foregroundMark x1="41395" y1="80712" x2="39845" y2="83976"/>
                        <a14:foregroundMark x1="19845" y1="90208" x2="16744" y2="90801"/>
                        <a14:foregroundMark x1="19845" y1="29674" x2="12248" y2="29970"/>
                        <a14:foregroundMark x1="18140" y1="24332" x2="18295" y2="29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02" r="6923"/>
          <a:stretch/>
        </p:blipFill>
        <p:spPr bwMode="auto">
          <a:xfrm>
            <a:off x="3119161" y="1774337"/>
            <a:ext cx="7701239" cy="474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09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الهُوِيَّة الوطنيّة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39799" y="79756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546942" y="1065576"/>
            <a:ext cx="5381058" cy="457200"/>
            <a:chOff x="6808680" y="2432388"/>
            <a:chExt cx="5381056" cy="45720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10853" y="210705"/>
              <a:ext cx="457200" cy="49005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55737" y="2492699"/>
              <a:ext cx="4933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يُعبّر الطلبة عن العناصر الثقافية الوطنية الآتية: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3" name="Group 54">
            <a:extLst>
              <a:ext uri="{FF2B5EF4-FFF2-40B4-BE49-F238E27FC236}">
                <a16:creationId xmlns:a16="http://schemas.microsoft.com/office/drawing/2014/main" xmlns="" id="{CCE44E76-DCD3-4810-B524-4C0A3FFF9011}"/>
              </a:ext>
            </a:extLst>
          </p:cNvPr>
          <p:cNvGrpSpPr/>
          <p:nvPr/>
        </p:nvGrpSpPr>
        <p:grpSpPr>
          <a:xfrm>
            <a:off x="9031234" y="3237264"/>
            <a:ext cx="1720988" cy="1768355"/>
            <a:chOff x="4774071" y="1049567"/>
            <a:chExt cx="1341452" cy="1419202"/>
          </a:xfrm>
        </p:grpSpPr>
        <p:sp>
          <p:nvSpPr>
            <p:cNvPr id="64" name="Oval 23">
              <a:extLst>
                <a:ext uri="{FF2B5EF4-FFF2-40B4-BE49-F238E27FC236}">
                  <a16:creationId xmlns:a16="http://schemas.microsoft.com/office/drawing/2014/main" xmlns="" id="{A8251A32-9ED0-46A7-B7E4-651ED5C2C411}"/>
                </a:ext>
              </a:extLst>
            </p:cNvPr>
            <p:cNvSpPr/>
            <p:nvPr/>
          </p:nvSpPr>
          <p:spPr>
            <a:xfrm>
              <a:off x="4792576" y="1122201"/>
              <a:ext cx="1286938" cy="1286938"/>
            </a:xfrm>
            <a:prstGeom prst="ellipse">
              <a:avLst/>
            </a:prstGeom>
            <a:solidFill>
              <a:srgbClr val="FF9966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2" name="Graphic 41">
              <a:extLst>
                <a:ext uri="{FF2B5EF4-FFF2-40B4-BE49-F238E27FC236}">
                  <a16:creationId xmlns:a16="http://schemas.microsoft.com/office/drawing/2014/main" xmlns="" id="{DFDC2DC4-3A2D-405F-99FC-55E38FD2D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4071" y="1049567"/>
              <a:ext cx="1341452" cy="141920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74" name="Group 48">
            <a:extLst>
              <a:ext uri="{FF2B5EF4-FFF2-40B4-BE49-F238E27FC236}">
                <a16:creationId xmlns:a16="http://schemas.microsoft.com/office/drawing/2014/main" xmlns="" id="{70A508E6-2A6A-4AB6-8A61-886A60B4BD13}"/>
              </a:ext>
            </a:extLst>
          </p:cNvPr>
          <p:cNvGrpSpPr/>
          <p:nvPr/>
        </p:nvGrpSpPr>
        <p:grpSpPr>
          <a:xfrm>
            <a:off x="9059299" y="4980219"/>
            <a:ext cx="1728205" cy="1776210"/>
            <a:chOff x="6796767" y="1465637"/>
            <a:chExt cx="1381933" cy="1420320"/>
          </a:xfrm>
        </p:grpSpPr>
        <p:sp>
          <p:nvSpPr>
            <p:cNvPr id="75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6811265" y="1510454"/>
              <a:ext cx="1302282" cy="1302282"/>
            </a:xfrm>
            <a:prstGeom prst="ellipse">
              <a:avLst/>
            </a:prstGeom>
            <a:solidFill>
              <a:srgbClr val="75C7F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6" name="Graphic 37">
              <a:extLst>
                <a:ext uri="{FF2B5EF4-FFF2-40B4-BE49-F238E27FC236}">
                  <a16:creationId xmlns:a16="http://schemas.microsoft.com/office/drawing/2014/main" xmlns="" id="{B8054EE0-4CFD-452F-BE8E-6903F8C4F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6767" y="1465637"/>
              <a:ext cx="1381933" cy="142032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77" name="TextBox 66">
            <a:extLst>
              <a:ext uri="{FF2B5EF4-FFF2-40B4-BE49-F238E27FC236}">
                <a16:creationId xmlns:a16="http://schemas.microsoft.com/office/drawing/2014/main" xmlns="" id="{BD4B29FC-6A84-4E7C-A261-5EF66E9C5A59}"/>
              </a:ext>
            </a:extLst>
          </p:cNvPr>
          <p:cNvSpPr txBox="1"/>
          <p:nvPr/>
        </p:nvSpPr>
        <p:spPr>
          <a:xfrm>
            <a:off x="8394700" y="5520302"/>
            <a:ext cx="731305" cy="45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78" name="Group 75">
            <a:extLst>
              <a:ext uri="{FF2B5EF4-FFF2-40B4-BE49-F238E27FC236}">
                <a16:creationId xmlns:a16="http://schemas.microsoft.com/office/drawing/2014/main" xmlns="" id="{12566D88-31D6-416B-B5B5-685630FB662C}"/>
              </a:ext>
            </a:extLst>
          </p:cNvPr>
          <p:cNvGrpSpPr/>
          <p:nvPr/>
        </p:nvGrpSpPr>
        <p:grpSpPr>
          <a:xfrm>
            <a:off x="8116630" y="1613066"/>
            <a:ext cx="2635592" cy="1659523"/>
            <a:chOff x="6057035" y="2940081"/>
            <a:chExt cx="2059237" cy="1296616"/>
          </a:xfrm>
        </p:grpSpPr>
        <p:grpSp>
          <p:nvGrpSpPr>
            <p:cNvPr id="79" name="Group 51">
              <a:extLst>
                <a:ext uri="{FF2B5EF4-FFF2-40B4-BE49-F238E27FC236}">
                  <a16:creationId xmlns:a16="http://schemas.microsoft.com/office/drawing/2014/main" xmlns="" id="{C3322326-DC9B-437A-949E-23E6AA942AF8}"/>
                </a:ext>
              </a:extLst>
            </p:cNvPr>
            <p:cNvGrpSpPr/>
            <p:nvPr/>
          </p:nvGrpSpPr>
          <p:grpSpPr>
            <a:xfrm>
              <a:off x="6732439" y="2940081"/>
              <a:ext cx="1383833" cy="1296616"/>
              <a:chOff x="6732439" y="2940081"/>
              <a:chExt cx="1383833" cy="1296616"/>
            </a:xfrm>
          </p:grpSpPr>
          <p:sp>
            <p:nvSpPr>
              <p:cNvPr id="81" name="Oval 10">
                <a:extLst>
                  <a:ext uri="{FF2B5EF4-FFF2-40B4-BE49-F238E27FC236}">
                    <a16:creationId xmlns:a16="http://schemas.microsoft.com/office/drawing/2014/main" xmlns="" id="{2B602DCE-9734-498E-BA99-D31148558385}"/>
                  </a:ext>
                </a:extLst>
              </p:cNvPr>
              <p:cNvSpPr/>
              <p:nvPr/>
            </p:nvSpPr>
            <p:spPr>
              <a:xfrm>
                <a:off x="6803483" y="3004413"/>
                <a:ext cx="1204685" cy="1204685"/>
              </a:xfrm>
              <a:prstGeom prst="ellipse">
                <a:avLst/>
              </a:prstGeom>
              <a:solidFill>
                <a:srgbClr val="FF00FF"/>
              </a:solidFill>
              <a:ln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2" name="Graphic 35">
                <a:extLst>
                  <a:ext uri="{FF2B5EF4-FFF2-40B4-BE49-F238E27FC236}">
                    <a16:creationId xmlns:a16="http://schemas.microsoft.com/office/drawing/2014/main" xmlns="" id="{CDF11D26-F863-4640-93EF-5EF105B6E0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32439" y="2940081"/>
                <a:ext cx="1383833" cy="1296616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80" name="TextBox 74">
              <a:extLst>
                <a:ext uri="{FF2B5EF4-FFF2-40B4-BE49-F238E27FC236}">
                  <a16:creationId xmlns:a16="http://schemas.microsoft.com/office/drawing/2014/main" xmlns="" id="{E61E29B1-A885-49FA-8EF0-8DCA134FF6ED}"/>
                </a:ext>
              </a:extLst>
            </p:cNvPr>
            <p:cNvSpPr txBox="1"/>
            <p:nvPr/>
          </p:nvSpPr>
          <p:spPr>
            <a:xfrm>
              <a:off x="6057035" y="3182080"/>
              <a:ext cx="675404" cy="110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ar-SY" sz="2000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83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6041762" y="2236991"/>
            <a:ext cx="2352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من الفنون الشعبية في </a:t>
            </a:r>
            <a:r>
              <a:rPr lang="ar-SY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المملكة </a:t>
            </a:r>
            <a:r>
              <a:rPr lang="ar-SY" sz="2000" b="1" dirty="0">
                <a:solidFill>
                  <a:schemeClr val="bg1"/>
                </a:solidFill>
              </a:rPr>
              <a:t>العربية السعودية</a:t>
            </a:r>
            <a:endParaRPr lang="ar-SY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4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5384801" y="3851735"/>
            <a:ext cx="3468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من الآثار التاريخية وشاهد</a:t>
            </a:r>
          </a:p>
          <a:p>
            <a:pPr algn="ctr"/>
            <a:r>
              <a:rPr lang="ar-SY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على آثار توحيد المملكة</a:t>
            </a:r>
          </a:p>
        </p:txBody>
      </p:sp>
      <p:sp>
        <p:nvSpPr>
          <p:cNvPr id="85" name="TextBox 41">
            <a:extLst>
              <a:ext uri="{FF2B5EF4-FFF2-40B4-BE49-F238E27FC236}">
                <a16:creationId xmlns:a16="http://schemas.microsoft.com/office/drawing/2014/main" xmlns="" id="{D77AD07B-92C3-4D10-AA4E-4B9370461E59}"/>
              </a:ext>
            </a:extLst>
          </p:cNvPr>
          <p:cNvSpPr txBox="1"/>
          <p:nvPr/>
        </p:nvSpPr>
        <p:spPr>
          <a:xfrm>
            <a:off x="5827581" y="5644900"/>
            <a:ext cx="2781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الملابس التراثية من مكونات</a:t>
            </a:r>
          </a:p>
          <a:p>
            <a:pPr algn="ctr"/>
            <a:r>
              <a:rPr lang="ar-SY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الثقافة السعودية</a:t>
            </a:r>
          </a:p>
        </p:txBody>
      </p:sp>
    </p:spTree>
    <p:extLst>
      <p:ext uri="{BB962C8B-B14F-4D97-AF65-F5344CB8AC3E}">
        <p14:creationId xmlns:p14="http://schemas.microsoft.com/office/powerpoint/2010/main" val="100015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"/>
                            </p:stCondLst>
                            <p:childTnLst>
                              <p:par>
                                <p:cTn id="5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8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00"/>
                            </p:stCondLst>
                            <p:childTnLst>
                              <p:par>
                                <p:cTn id="6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900"/>
                            </p:stCondLst>
                            <p:childTnLst>
                              <p:par>
                                <p:cTn id="7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83" grpId="0"/>
      <p:bldP spid="84" grpId="0"/>
      <p:bldP spid="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="" xmlns:a16="http://schemas.microsoft.com/office/drawing/2014/main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="" xmlns:a16="http://schemas.microsoft.com/office/drawing/2014/main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="" xmlns:a16="http://schemas.microsoft.com/office/drawing/2014/main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="" xmlns:a16="http://schemas.microsoft.com/office/drawing/2014/main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="" xmlns:a16="http://schemas.microsoft.com/office/drawing/2014/main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EF4D74-C438-43C0-9825-F988D0CD04DA}"/>
              </a:ext>
            </a:extLst>
          </p:cNvPr>
          <p:cNvGrpSpPr/>
          <p:nvPr/>
        </p:nvGrpSpPr>
        <p:grpSpPr>
          <a:xfrm>
            <a:off x="3435857" y="1933130"/>
            <a:ext cx="5355771" cy="3326116"/>
            <a:chOff x="3435857" y="1933130"/>
            <a:chExt cx="5355771" cy="3326116"/>
          </a:xfrm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B1A9CCC0-5F4F-4C20-A0CA-47B60ACE01F9}"/>
                </a:ext>
              </a:extLst>
            </p:cNvPr>
            <p:cNvSpPr/>
            <p:nvPr/>
          </p:nvSpPr>
          <p:spPr>
            <a:xfrm>
              <a:off x="3435857" y="2457989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056F6A-2633-4757-983E-68DBADE2A9D7}"/>
                </a:ext>
              </a:extLst>
            </p:cNvPr>
            <p:cNvSpPr txBox="1"/>
            <p:nvPr/>
          </p:nvSpPr>
          <p:spPr>
            <a:xfrm>
              <a:off x="3860744" y="3125332"/>
              <a:ext cx="4526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انتهى الدرس</a:t>
              </a:r>
              <a:endParaRPr lang="en-US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952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279</Words>
  <Application>Microsoft Office PowerPoint</Application>
  <PresentationFormat>مخصص</PresentationFormat>
  <Paragraphs>54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1115</cp:revision>
  <dcterms:created xsi:type="dcterms:W3CDTF">2020-10-10T04:32:51Z</dcterms:created>
  <dcterms:modified xsi:type="dcterms:W3CDTF">2021-08-26T17:19:47Z</dcterms:modified>
</cp:coreProperties>
</file>