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07" r:id="rId3"/>
    <p:sldId id="310" r:id="rId4"/>
    <p:sldId id="309" r:id="rId5"/>
    <p:sldId id="315" r:id="rId6"/>
    <p:sldId id="311" r:id="rId7"/>
    <p:sldId id="313" r:id="rId8"/>
    <p:sldId id="308" r:id="rId9"/>
    <p:sldId id="260" r:id="rId10"/>
    <p:sldId id="314" r:id="rId11"/>
    <p:sldId id="312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93" d="100"/>
          <a:sy n="93" d="100"/>
        </p:scale>
        <p:origin x="-168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6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8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7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79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0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smtClean="0">
                <a:solidFill>
                  <a:srgbClr val="362F20"/>
                </a:solidFill>
                <a:latin typeface="Calibri" panose="020F0502020204030204" pitchFamily="34" charset="0"/>
              </a:rPr>
              <a:t>Lesson 11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0579100" cy="42575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Which </a:t>
            </a:r>
            <a:r>
              <a:rPr lang="en-US" sz="2800" dirty="0" smtClean="0">
                <a:latin typeface="+mn-lt"/>
                <a:cs typeface="+mn-cs"/>
              </a:rPr>
              <a:t>stage </a:t>
            </a:r>
            <a:r>
              <a:rPr lang="en-US" sz="2800" dirty="0">
                <a:latin typeface="+mn-lt"/>
                <a:cs typeface="+mn-cs"/>
              </a:rPr>
              <a:t>of photosynthesis </a:t>
            </a:r>
            <a:r>
              <a:rPr lang="en-US" sz="2800" dirty="0" smtClean="0">
                <a:latin typeface="+mn-lt"/>
                <a:cs typeface="+mn-cs"/>
              </a:rPr>
              <a:t>produces oxygen?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The light reactions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The Calvin cycle</a:t>
            </a:r>
            <a:endParaRPr lang="en-US" sz="2800" baseline="-25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baseline="-25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The dark reactions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The citric acid cycle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2873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05791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Which </a:t>
            </a:r>
            <a:r>
              <a:rPr lang="en-US" sz="2800" dirty="0" smtClean="0">
                <a:latin typeface="+mn-lt"/>
                <a:cs typeface="+mn-cs"/>
              </a:rPr>
              <a:t>of these is </a:t>
            </a:r>
            <a:r>
              <a:rPr lang="en-US" sz="2800" b="1" dirty="0" smtClean="0">
                <a:latin typeface="+mn-lt"/>
                <a:cs typeface="+mn-cs"/>
              </a:rPr>
              <a:t>not</a:t>
            </a:r>
            <a:r>
              <a:rPr lang="en-US" sz="2800" dirty="0" smtClean="0">
                <a:latin typeface="+mn-lt"/>
                <a:cs typeface="+mn-cs"/>
              </a:rPr>
              <a:t> required during photosynthesis?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Water</a:t>
            </a:r>
            <a:r>
              <a:rPr lang="en-US" sz="2800" dirty="0" smtClean="0">
                <a:latin typeface="+mn-lt"/>
                <a:cs typeface="+mn-cs"/>
              </a:rPr>
              <a:t> 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Carbon dioxide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Oxygen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Light</a:t>
            </a: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2. B</a:t>
            </a:r>
          </a:p>
          <a:p>
            <a:r>
              <a:rPr lang="en-GB" sz="2800" dirty="0"/>
              <a:t>3. D</a:t>
            </a:r>
          </a:p>
          <a:p>
            <a:r>
              <a:rPr lang="en-GB" sz="2800" dirty="0"/>
              <a:t>4. C</a:t>
            </a:r>
          </a:p>
          <a:p>
            <a:r>
              <a:rPr lang="en-GB" sz="2800" dirty="0"/>
              <a:t>5. C</a:t>
            </a:r>
          </a:p>
          <a:p>
            <a:r>
              <a:rPr lang="en-GB" sz="2800" dirty="0"/>
              <a:t>6. A</a:t>
            </a:r>
          </a:p>
          <a:p>
            <a:r>
              <a:rPr lang="en-GB" sz="2800" dirty="0"/>
              <a:t>7. B</a:t>
            </a:r>
          </a:p>
          <a:p>
            <a:r>
              <a:rPr lang="en-GB" sz="2800" dirty="0"/>
              <a:t>8. D</a:t>
            </a:r>
          </a:p>
          <a:p>
            <a:r>
              <a:rPr lang="en-GB" sz="2800" dirty="0"/>
              <a:t>9. A</a:t>
            </a:r>
          </a:p>
          <a:p>
            <a:r>
              <a:rPr lang="en-GB" sz="2800" dirty="0"/>
              <a:t>10. </a:t>
            </a:r>
            <a:r>
              <a:rPr lang="en-GB" sz="2800" smtClean="0"/>
              <a:t>C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450" y="1260475"/>
            <a:ext cx="11317288" cy="433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Which of the following are </a:t>
            </a:r>
            <a:r>
              <a:rPr lang="en-US" sz="2800" b="1" dirty="0" smtClean="0">
                <a:latin typeface="+mn-lt"/>
                <a:cs typeface="+mn-cs"/>
              </a:rPr>
              <a:t>not</a:t>
            </a:r>
            <a:r>
              <a:rPr lang="en-US" sz="2800" dirty="0" smtClean="0">
                <a:latin typeface="+mn-lt"/>
                <a:cs typeface="+mn-cs"/>
              </a:rPr>
              <a:t> autotrophs?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Algae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Cyano</a:t>
            </a:r>
            <a:r>
              <a:rPr lang="en-US" sz="2800" dirty="0" smtClean="0"/>
              <a:t>bacteria</a:t>
            </a:r>
            <a:endParaRPr lang="en-US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Plants</a:t>
            </a:r>
            <a:endParaRPr lang="en-US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Birds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40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99218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Chloroplasts contain stacks of flattened sacs called: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err="1" smtClean="0">
                <a:latin typeface="+mn-lt"/>
                <a:cs typeface="+mn-cs"/>
              </a:rPr>
              <a:t>stroma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thylakoids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grana 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mitochondria.                     </a:t>
            </a: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27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275" y="1423988"/>
            <a:ext cx="11607800" cy="48320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What is a redox reaction?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/>
              <a:t>Reduction of oxygen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/>
              <a:t>Oxidation of iron, turning it red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/>
              <a:t>A reaction with oxygen happening repeatedly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/>
              <a:t>A combination of an oxidation and a reduction reaction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774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1637962" cy="4688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Which </a:t>
            </a:r>
            <a:r>
              <a:rPr lang="en-US" sz="2800" dirty="0">
                <a:latin typeface="+mn-lt"/>
                <a:cs typeface="+mn-cs"/>
              </a:rPr>
              <a:t>molecule gets reduced in photosynthesis?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latin typeface="+mn-lt"/>
                <a:cs typeface="+mn-cs"/>
              </a:rPr>
              <a:t>C</a:t>
            </a:r>
            <a:r>
              <a:rPr lang="en-US" sz="2800" baseline="-25000" dirty="0">
                <a:latin typeface="+mn-lt"/>
                <a:cs typeface="+mn-cs"/>
              </a:rPr>
              <a:t>6</a:t>
            </a:r>
            <a:r>
              <a:rPr lang="en-US" sz="2800" dirty="0">
                <a:latin typeface="+mn-lt"/>
                <a:cs typeface="+mn-cs"/>
              </a:rPr>
              <a:t>H</a:t>
            </a:r>
            <a:r>
              <a:rPr lang="en-US" sz="2800" baseline="-25000" dirty="0">
                <a:latin typeface="+mn-lt"/>
                <a:cs typeface="+mn-cs"/>
              </a:rPr>
              <a:t>12</a:t>
            </a:r>
            <a:r>
              <a:rPr lang="en-US" sz="2800" dirty="0">
                <a:latin typeface="+mn-lt"/>
                <a:cs typeface="+mn-cs"/>
              </a:rPr>
              <a:t>O</a:t>
            </a:r>
            <a:r>
              <a:rPr lang="en-US" sz="2800" baseline="-25000" dirty="0">
                <a:latin typeface="+mn-lt"/>
                <a:cs typeface="+mn-cs"/>
              </a:rPr>
              <a:t>6</a:t>
            </a: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latin typeface="+mn-lt"/>
                <a:cs typeface="+mn-cs"/>
              </a:rPr>
              <a:t>O</a:t>
            </a:r>
            <a:r>
              <a:rPr lang="en-US" sz="2800" baseline="-25000" dirty="0">
                <a:latin typeface="+mn-lt"/>
                <a:cs typeface="+mn-cs"/>
              </a:rPr>
              <a:t>2</a:t>
            </a: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latin typeface="+mn-lt"/>
                <a:cs typeface="+mn-cs"/>
              </a:rPr>
              <a:t>CO</a:t>
            </a:r>
            <a:r>
              <a:rPr lang="en-US" sz="2800" baseline="-25000" dirty="0">
                <a:latin typeface="+mn-lt"/>
                <a:cs typeface="+mn-cs"/>
              </a:rPr>
              <a:t>2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baseline="-25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latin typeface="+mn-lt"/>
                <a:cs typeface="+mn-cs"/>
              </a:rPr>
              <a:t>H</a:t>
            </a:r>
            <a:r>
              <a:rPr lang="en-US" sz="2800" baseline="-25000" dirty="0">
                <a:latin typeface="+mn-lt"/>
                <a:cs typeface="+mn-cs"/>
              </a:rPr>
              <a:t>2</a:t>
            </a:r>
            <a:r>
              <a:rPr lang="en-US" sz="2800" dirty="0">
                <a:latin typeface="+mn-lt"/>
                <a:cs typeface="+mn-cs"/>
              </a:rPr>
              <a:t>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657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1590337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Which of these is </a:t>
            </a:r>
            <a:r>
              <a:rPr lang="en-US" sz="2800" b="1" dirty="0" smtClean="0">
                <a:latin typeface="+mn-lt"/>
                <a:cs typeface="+mn-cs"/>
              </a:rPr>
              <a:t>not</a:t>
            </a:r>
            <a:r>
              <a:rPr lang="en-US" sz="2800" dirty="0" smtClean="0">
                <a:latin typeface="+mn-lt"/>
                <a:cs typeface="+mn-cs"/>
              </a:rPr>
              <a:t> a name for the second stage of photosynthesis?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The Calvin cycle</a:t>
            </a:r>
            <a:r>
              <a:rPr lang="en-US" sz="2800" dirty="0">
                <a:latin typeface="+mn-lt"/>
                <a:cs typeface="+mn-cs"/>
              </a:rPr>
              <a:t/>
            </a:r>
            <a:br>
              <a:rPr lang="en-US" sz="2800" dirty="0">
                <a:latin typeface="+mn-lt"/>
                <a:cs typeface="+mn-cs"/>
              </a:rPr>
            </a:b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Dark reactions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Light reactions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Light-independent reactions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                     </a:t>
            </a: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73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1509375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The Calvin cycle occurs in which part of the chloroplast?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err="1" smtClean="0">
                <a:latin typeface="+mn-lt"/>
                <a:cs typeface="+mn-cs"/>
              </a:rPr>
              <a:t>Stroma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Stoma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Thylakoid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Inner mitochondrial membrane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461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87503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How many turns of the Calvin cycle are needed to produce one molecule of glucose?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7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6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5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10</a:t>
            </a: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81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988" y="1423988"/>
            <a:ext cx="10579100" cy="49757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  <a:cs typeface="+mn-cs"/>
              </a:rPr>
              <a:t>Which of these is the correct term for incorporating carbon dioxide into organic molecules?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Carbon embedding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CO embedding 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CO</a:t>
            </a:r>
            <a:r>
              <a:rPr lang="en-US" sz="2800" baseline="-25000" dirty="0" smtClean="0">
                <a:latin typeface="+mn-lt"/>
                <a:cs typeface="+mn-cs"/>
              </a:rPr>
              <a:t>2 </a:t>
            </a:r>
            <a:r>
              <a:rPr lang="en-US" sz="2800" dirty="0" smtClean="0">
                <a:latin typeface="+mn-lt"/>
                <a:cs typeface="+mn-cs"/>
              </a:rPr>
              <a:t>fixation</a:t>
            </a:r>
            <a:endParaRPr lang="en-US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2800" baseline="-25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>
                <a:latin typeface="+mn-lt"/>
                <a:cs typeface="+mn-cs"/>
              </a:rPr>
              <a:t>Carbon fixation </a:t>
            </a:r>
            <a:r>
              <a:rPr lang="en-US" sz="2800" baseline="-25000" dirty="0">
                <a:latin typeface="+mn-lt"/>
                <a:cs typeface="+mn-cs"/>
              </a:rPr>
              <a:t/>
            </a:r>
            <a:br>
              <a:rPr lang="en-US" sz="2800" baseline="-25000" dirty="0">
                <a:latin typeface="+mn-lt"/>
                <a:cs typeface="+mn-cs"/>
              </a:rPr>
            </a:br>
            <a:endParaRPr lang="en-US" sz="2800" baseline="-25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8299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10602</TotalTime>
  <Words>257</Words>
  <Application>Microsoft Macintosh PowerPoint</Application>
  <PresentationFormat>Custom</PresentationFormat>
  <Paragraphs>131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Amanda Harman</cp:lastModifiedBy>
  <cp:revision>114</cp:revision>
  <dcterms:created xsi:type="dcterms:W3CDTF">2015-08-05T18:06:14Z</dcterms:created>
  <dcterms:modified xsi:type="dcterms:W3CDTF">2016-01-04T19:17:17Z</dcterms:modified>
</cp:coreProperties>
</file>