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307" r:id="rId3"/>
    <p:sldId id="310" r:id="rId4"/>
    <p:sldId id="309" r:id="rId5"/>
    <p:sldId id="315" r:id="rId6"/>
    <p:sldId id="311" r:id="rId7"/>
    <p:sldId id="313" r:id="rId8"/>
    <p:sldId id="308" r:id="rId9"/>
    <p:sldId id="260" r:id="rId10"/>
    <p:sldId id="314" r:id="rId11"/>
    <p:sldId id="312" r:id="rId12"/>
    <p:sldId id="31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2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1" autoAdjust="0"/>
    <p:restoredTop sz="86397" autoAdjust="0"/>
  </p:normalViewPr>
  <p:slideViewPr>
    <p:cSldViewPr snapToGrid="0">
      <p:cViewPr varScale="1">
        <p:scale>
          <a:sx n="93" d="100"/>
          <a:sy n="93" d="100"/>
        </p:scale>
        <p:origin x="-168" y="-1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6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688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40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36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74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79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21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53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21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10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4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04/01/16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2983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Calibri" panose="020F0502020204030204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362F20"/>
                </a:solidFill>
                <a:latin typeface="Calibri" panose="020F0502020204030204" pitchFamily="34" charset="0"/>
              </a:rPr>
              <a:t> </a:t>
            </a:r>
            <a:r>
              <a:rPr lang="en-US" sz="2800" smtClean="0">
                <a:solidFill>
                  <a:srgbClr val="362F20"/>
                </a:solidFill>
                <a:latin typeface="Calibri" panose="020F0502020204030204" pitchFamily="34" charset="0"/>
              </a:rPr>
              <a:t>Lesson 11</a:t>
            </a:r>
            <a:endParaRPr lang="en-US" sz="2800" dirty="0">
              <a:solidFill>
                <a:srgbClr val="362F2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8" y="1423988"/>
            <a:ext cx="10579100" cy="42575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Which </a:t>
            </a:r>
            <a:r>
              <a:rPr lang="en-US" sz="2800" dirty="0" smtClean="0">
                <a:latin typeface="+mn-lt"/>
                <a:cs typeface="+mn-cs"/>
              </a:rPr>
              <a:t>stage </a:t>
            </a:r>
            <a:r>
              <a:rPr lang="en-US" sz="2800" dirty="0">
                <a:latin typeface="+mn-lt"/>
                <a:cs typeface="+mn-cs"/>
              </a:rPr>
              <a:t>of photosynthesis </a:t>
            </a:r>
            <a:r>
              <a:rPr lang="en-US" sz="2800" dirty="0" smtClean="0">
                <a:latin typeface="+mn-lt"/>
                <a:cs typeface="+mn-cs"/>
              </a:rPr>
              <a:t>produces oxygen? 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The light reactions 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The Calvin cycle</a:t>
            </a:r>
            <a:endParaRPr lang="en-US" sz="2800" baseline="-250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baseline="-250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The dark reactions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The citric acid cycle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28734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8" y="1423988"/>
            <a:ext cx="10579100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Which </a:t>
            </a:r>
            <a:r>
              <a:rPr lang="en-US" sz="2800" dirty="0" smtClean="0">
                <a:latin typeface="+mn-lt"/>
                <a:cs typeface="+mn-cs"/>
              </a:rPr>
              <a:t>of these is </a:t>
            </a:r>
            <a:r>
              <a:rPr lang="en-US" sz="2800" b="1" dirty="0" smtClean="0">
                <a:latin typeface="+mn-lt"/>
                <a:cs typeface="+mn-cs"/>
              </a:rPr>
              <a:t>not</a:t>
            </a:r>
            <a:r>
              <a:rPr lang="en-US" sz="2800" dirty="0" smtClean="0">
                <a:latin typeface="+mn-lt"/>
                <a:cs typeface="+mn-cs"/>
              </a:rPr>
              <a:t> required during photosynthesis? 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/>
              <a:t>Water</a:t>
            </a:r>
            <a:r>
              <a:rPr lang="en-US" sz="2800" dirty="0" smtClean="0">
                <a:latin typeface="+mn-lt"/>
                <a:cs typeface="+mn-cs"/>
              </a:rPr>
              <a:t>  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Carbon dioxide 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b="1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Oxygen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Light</a:t>
            </a:r>
            <a:endParaRPr lang="en-US" sz="28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532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43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ANSWERS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9899" y="1182466"/>
            <a:ext cx="4736893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1. </a:t>
            </a:r>
            <a:r>
              <a:rPr lang="en-GB" sz="2800" dirty="0" smtClean="0"/>
              <a:t>D </a:t>
            </a:r>
            <a:endParaRPr lang="en-GB" sz="2800" dirty="0"/>
          </a:p>
          <a:p>
            <a:r>
              <a:rPr lang="en-GB" sz="2800" dirty="0"/>
              <a:t>2. B</a:t>
            </a:r>
          </a:p>
          <a:p>
            <a:r>
              <a:rPr lang="en-GB" sz="2800" dirty="0"/>
              <a:t>3. D</a:t>
            </a:r>
          </a:p>
          <a:p>
            <a:r>
              <a:rPr lang="en-GB" sz="2800" dirty="0"/>
              <a:t>4. C</a:t>
            </a:r>
          </a:p>
          <a:p>
            <a:r>
              <a:rPr lang="en-GB" sz="2800" dirty="0"/>
              <a:t>5. C</a:t>
            </a:r>
          </a:p>
          <a:p>
            <a:r>
              <a:rPr lang="en-GB" sz="2800" dirty="0"/>
              <a:t>6. A</a:t>
            </a:r>
          </a:p>
          <a:p>
            <a:r>
              <a:rPr lang="en-GB" sz="2800" dirty="0"/>
              <a:t>7. B</a:t>
            </a:r>
          </a:p>
          <a:p>
            <a:r>
              <a:rPr lang="en-GB" sz="2800" dirty="0"/>
              <a:t>8. D</a:t>
            </a:r>
          </a:p>
          <a:p>
            <a:r>
              <a:rPr lang="en-GB" sz="2800" dirty="0"/>
              <a:t>9. A</a:t>
            </a:r>
          </a:p>
          <a:p>
            <a:r>
              <a:rPr lang="en-GB" sz="2800" dirty="0"/>
              <a:t>10. </a:t>
            </a:r>
            <a:r>
              <a:rPr lang="en-GB" sz="2800" smtClean="0"/>
              <a:t>C</a:t>
            </a:r>
            <a:endParaRPr lang="en-GB" sz="2800" dirty="0"/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1436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5450" y="1260475"/>
            <a:ext cx="11317288" cy="43396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+mn-lt"/>
                <a:cs typeface="+mn-cs"/>
              </a:rPr>
              <a:t>Which of the following are </a:t>
            </a:r>
            <a:r>
              <a:rPr lang="en-US" sz="2800" b="1" dirty="0" smtClean="0">
                <a:latin typeface="+mn-lt"/>
                <a:cs typeface="+mn-cs"/>
              </a:rPr>
              <a:t>not</a:t>
            </a:r>
            <a:r>
              <a:rPr lang="en-US" sz="2800" dirty="0" smtClean="0">
                <a:latin typeface="+mn-lt"/>
                <a:cs typeface="+mn-cs"/>
              </a:rPr>
              <a:t> autotrophs?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+mn-lt"/>
                <a:cs typeface="+mn-cs"/>
              </a:rPr>
              <a:t>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Algae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 smtClean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Cyano</a:t>
            </a:r>
            <a:r>
              <a:rPr lang="en-US" sz="2800" dirty="0" smtClean="0"/>
              <a:t>bacteria</a:t>
            </a:r>
            <a:endParaRPr lang="en-US" sz="2800" dirty="0" smtClean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 smtClean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/>
              <a:t>Plants</a:t>
            </a:r>
            <a:endParaRPr lang="en-US" sz="2800" dirty="0" smtClean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 smtClean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Birds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0401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8" y="1423988"/>
            <a:ext cx="9921875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+mn-lt"/>
                <a:cs typeface="+mn-cs"/>
              </a:rPr>
              <a:t>Chloroplasts contain stacks of flattened sacs called: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err="1" smtClean="0">
                <a:latin typeface="+mn-lt"/>
                <a:cs typeface="+mn-cs"/>
              </a:rPr>
              <a:t>stroma</a:t>
            </a:r>
            <a:r>
              <a:rPr lang="en-US" sz="2800" dirty="0" smtClean="0">
                <a:latin typeface="+mn-lt"/>
                <a:cs typeface="+mn-cs"/>
              </a:rPr>
              <a:t> 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thylakoids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grana  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mitochondria.                     </a:t>
            </a:r>
            <a:endParaRPr lang="en-US" sz="28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273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5275" y="1423988"/>
            <a:ext cx="11607800" cy="48320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What is a redox reaction?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/>
              <a:t>Reduction of oxygen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/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/>
              <a:t>Oxidation of iron, turning it red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/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/>
              <a:t>A reaction with oxygen happening repeatedly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/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/>
              <a:t>A combination of an oxidation and a reduction reaction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87740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8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8" y="1423988"/>
            <a:ext cx="11637962" cy="46884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+mn-lt"/>
                <a:cs typeface="+mn-cs"/>
              </a:rPr>
              <a:t>Which </a:t>
            </a:r>
            <a:r>
              <a:rPr lang="en-US" sz="2800" dirty="0">
                <a:latin typeface="+mn-lt"/>
                <a:cs typeface="+mn-cs"/>
              </a:rPr>
              <a:t>molecule gets reduced in photosynthesis?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latin typeface="+mn-lt"/>
                <a:cs typeface="+mn-cs"/>
              </a:rPr>
              <a:t>C</a:t>
            </a:r>
            <a:r>
              <a:rPr lang="en-US" sz="2800" baseline="-25000" dirty="0">
                <a:latin typeface="+mn-lt"/>
                <a:cs typeface="+mn-cs"/>
              </a:rPr>
              <a:t>6</a:t>
            </a:r>
            <a:r>
              <a:rPr lang="en-US" sz="2800" dirty="0">
                <a:latin typeface="+mn-lt"/>
                <a:cs typeface="+mn-cs"/>
              </a:rPr>
              <a:t>H</a:t>
            </a:r>
            <a:r>
              <a:rPr lang="en-US" sz="2800" baseline="-25000" dirty="0">
                <a:latin typeface="+mn-lt"/>
                <a:cs typeface="+mn-cs"/>
              </a:rPr>
              <a:t>12</a:t>
            </a:r>
            <a:r>
              <a:rPr lang="en-US" sz="2800" dirty="0">
                <a:latin typeface="+mn-lt"/>
                <a:cs typeface="+mn-cs"/>
              </a:rPr>
              <a:t>O</a:t>
            </a:r>
            <a:r>
              <a:rPr lang="en-US" sz="2800" baseline="-25000" dirty="0">
                <a:latin typeface="+mn-lt"/>
                <a:cs typeface="+mn-cs"/>
              </a:rPr>
              <a:t>6</a:t>
            </a:r>
            <a:r>
              <a:rPr lang="en-US" sz="2800" dirty="0">
                <a:latin typeface="+mn-lt"/>
                <a:cs typeface="+mn-cs"/>
              </a:rPr>
              <a:t>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latin typeface="+mn-lt"/>
                <a:cs typeface="+mn-cs"/>
              </a:rPr>
              <a:t>O</a:t>
            </a:r>
            <a:r>
              <a:rPr lang="en-US" sz="2800" baseline="-25000" dirty="0">
                <a:latin typeface="+mn-lt"/>
                <a:cs typeface="+mn-cs"/>
              </a:rPr>
              <a:t>2</a:t>
            </a:r>
            <a:r>
              <a:rPr lang="en-US" sz="2800" dirty="0">
                <a:latin typeface="+mn-lt"/>
                <a:cs typeface="+mn-cs"/>
              </a:rPr>
              <a:t>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latin typeface="+mn-lt"/>
                <a:cs typeface="+mn-cs"/>
              </a:rPr>
              <a:t>CO</a:t>
            </a:r>
            <a:r>
              <a:rPr lang="en-US" sz="2800" baseline="-25000" dirty="0">
                <a:latin typeface="+mn-lt"/>
                <a:cs typeface="+mn-cs"/>
              </a:rPr>
              <a:t>2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baseline="-250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>
                <a:latin typeface="+mn-lt"/>
                <a:cs typeface="+mn-cs"/>
              </a:rPr>
              <a:t>H</a:t>
            </a:r>
            <a:r>
              <a:rPr lang="en-US" sz="2800" baseline="-25000" dirty="0">
                <a:latin typeface="+mn-lt"/>
                <a:cs typeface="+mn-cs"/>
              </a:rPr>
              <a:t>2</a:t>
            </a:r>
            <a:r>
              <a:rPr lang="en-US" sz="2800" dirty="0">
                <a:latin typeface="+mn-lt"/>
                <a:cs typeface="+mn-cs"/>
              </a:rPr>
              <a:t>O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16574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8" y="1423988"/>
            <a:ext cx="11590337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+mn-lt"/>
                <a:cs typeface="+mn-cs"/>
              </a:rPr>
              <a:t>Which of these is </a:t>
            </a:r>
            <a:r>
              <a:rPr lang="en-US" sz="2800" b="1" dirty="0" smtClean="0">
                <a:latin typeface="+mn-lt"/>
                <a:cs typeface="+mn-cs"/>
              </a:rPr>
              <a:t>not</a:t>
            </a:r>
            <a:r>
              <a:rPr lang="en-US" sz="2800" dirty="0" smtClean="0">
                <a:latin typeface="+mn-lt"/>
                <a:cs typeface="+mn-cs"/>
              </a:rPr>
              <a:t> a name for the second stage of photosynthesis?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The Calvin cycle</a:t>
            </a:r>
            <a:r>
              <a:rPr lang="en-US" sz="2800" dirty="0">
                <a:latin typeface="+mn-lt"/>
                <a:cs typeface="+mn-cs"/>
              </a:rPr>
              <a:t/>
            </a:r>
            <a:br>
              <a:rPr lang="en-US" sz="2800" dirty="0">
                <a:latin typeface="+mn-lt"/>
                <a:cs typeface="+mn-cs"/>
              </a:rPr>
            </a:b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Dark reactions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Light reactions 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Light-independent reactions 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+mn-lt"/>
                <a:cs typeface="+mn-cs"/>
              </a:rPr>
              <a:t>                     </a:t>
            </a:r>
            <a:endParaRPr lang="en-US" sz="28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733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8" y="1423988"/>
            <a:ext cx="11509375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+mn-lt"/>
                <a:cs typeface="+mn-cs"/>
              </a:rPr>
              <a:t>The Calvin cycle occurs in which part of the chloroplast?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 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err="1" smtClean="0">
                <a:latin typeface="+mn-lt"/>
                <a:cs typeface="+mn-cs"/>
              </a:rPr>
              <a:t>Stroma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b="1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Stoma 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Thylakoid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Inner mitochondrial membrane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544611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8" y="1423988"/>
            <a:ext cx="87503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+mn-lt"/>
                <a:cs typeface="+mn-cs"/>
              </a:rPr>
              <a:t>How many turns of the Calvin cycle are needed to produce one molecule of glucose? 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7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6 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5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10</a:t>
            </a:r>
            <a:endParaRPr lang="en-US" sz="28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5814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988" y="1423988"/>
            <a:ext cx="10579100" cy="49757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latin typeface="+mn-lt"/>
                <a:cs typeface="+mn-cs"/>
              </a:rPr>
              <a:t>Which of these is the correct term for incorporating carbon dioxide into organic molecules? 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Carbon embedding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CO embedding 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CO</a:t>
            </a:r>
            <a:r>
              <a:rPr lang="en-US" sz="2800" baseline="-25000" dirty="0" smtClean="0">
                <a:latin typeface="+mn-lt"/>
                <a:cs typeface="+mn-cs"/>
              </a:rPr>
              <a:t>2 </a:t>
            </a:r>
            <a:r>
              <a:rPr lang="en-US" sz="2800" dirty="0" smtClean="0">
                <a:latin typeface="+mn-lt"/>
                <a:cs typeface="+mn-cs"/>
              </a:rPr>
              <a:t>fixation</a:t>
            </a:r>
            <a:endParaRPr lang="en-US" sz="28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endParaRPr lang="en-US" sz="2800" baseline="-250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lphaUcPeriod"/>
              <a:defRPr/>
            </a:pPr>
            <a:r>
              <a:rPr lang="en-US" sz="2800" dirty="0" smtClean="0">
                <a:latin typeface="+mn-lt"/>
                <a:cs typeface="+mn-cs"/>
              </a:rPr>
              <a:t>Carbon fixation </a:t>
            </a:r>
            <a:r>
              <a:rPr lang="en-US" sz="2800" baseline="-25000" dirty="0">
                <a:latin typeface="+mn-lt"/>
                <a:cs typeface="+mn-cs"/>
              </a:rPr>
              <a:t/>
            </a:r>
            <a:br>
              <a:rPr lang="en-US" sz="2800" baseline="-25000" dirty="0">
                <a:latin typeface="+mn-lt"/>
                <a:cs typeface="+mn-cs"/>
              </a:rPr>
            </a:br>
            <a:endParaRPr lang="en-US" sz="2800" baseline="-250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82991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10602</TotalTime>
  <Words>257</Words>
  <Application>Microsoft Macintosh PowerPoint</Application>
  <PresentationFormat>Custom</PresentationFormat>
  <Paragraphs>131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Amanda Harman</cp:lastModifiedBy>
  <cp:revision>114</cp:revision>
  <dcterms:created xsi:type="dcterms:W3CDTF">2015-08-05T18:06:14Z</dcterms:created>
  <dcterms:modified xsi:type="dcterms:W3CDTF">2016-01-04T19:17:17Z</dcterms:modified>
</cp:coreProperties>
</file>