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15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6E0"/>
    <a:srgbClr val="FFD966"/>
    <a:srgbClr val="A9D18E"/>
    <a:srgbClr val="8FAADC"/>
    <a:srgbClr val="F4B183"/>
    <a:srgbClr val="70AD4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33BD4-85B7-491C-A054-882BC12662E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F0D9D-8795-4321-8F48-676D0F0E7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1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64134" y="2008503"/>
            <a:ext cx="8736971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BH" sz="9600" b="1" dirty="0" smtClean="0">
                <a:solidFill>
                  <a:srgbClr val="007033"/>
                </a:solidFill>
              </a:rPr>
              <a:t>خُطُوَاتُ الصَّلاةِ</a:t>
            </a:r>
            <a:br>
              <a:rPr lang="ar-BH" sz="9600" b="1" dirty="0" smtClean="0">
                <a:solidFill>
                  <a:srgbClr val="007033"/>
                </a:solidFill>
              </a:rPr>
            </a:br>
            <a:r>
              <a:rPr lang="ar-BH" sz="3200" b="1" dirty="0" smtClean="0">
                <a:solidFill>
                  <a:srgbClr val="0067B4"/>
                </a:solidFill>
              </a:rPr>
              <a:t>التربية </a:t>
            </a:r>
            <a:r>
              <a:rPr lang="ar-BH" sz="3200" b="1" dirty="0">
                <a:solidFill>
                  <a:srgbClr val="0067B4"/>
                </a:solidFill>
              </a:rPr>
              <a:t>الإسلامية</a:t>
            </a:r>
            <a:r>
              <a:rPr lang="ar-SA" sz="2800" b="1" dirty="0">
                <a:solidFill>
                  <a:srgbClr val="0067B4"/>
                </a:solidFill>
              </a:rPr>
              <a:t/>
            </a:r>
            <a:br>
              <a:rPr lang="ar-SA" sz="2800" b="1" dirty="0">
                <a:solidFill>
                  <a:srgbClr val="0067B4"/>
                </a:solidFill>
              </a:rPr>
            </a:br>
            <a:r>
              <a:rPr lang="ar-SA" sz="3200" b="1" dirty="0">
                <a:solidFill>
                  <a:srgbClr val="0067B4"/>
                </a:solidFill>
              </a:rPr>
              <a:t>الصف </a:t>
            </a:r>
            <a:r>
              <a:rPr lang="ar-BH" sz="3200" b="1" dirty="0">
                <a:solidFill>
                  <a:srgbClr val="0067B4"/>
                </a:solidFill>
              </a:rPr>
              <a:t>الثاني الابتدائي</a:t>
            </a:r>
            <a:endParaRPr lang="en-US" sz="6600" b="1" dirty="0">
              <a:solidFill>
                <a:srgbClr val="0067B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0664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26799" y="1340768"/>
            <a:ext cx="8784976" cy="4221296"/>
            <a:chOff x="2891840" y="1340768"/>
            <a:chExt cx="5907216" cy="1991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7972" t="5321" r="69434" b="67457"/>
            <a:stretch/>
          </p:blipFill>
          <p:spPr>
            <a:xfrm>
              <a:off x="2891840" y="1340768"/>
              <a:ext cx="1638632" cy="19913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34022" t="5321" r="22421" b="67457"/>
            <a:stretch/>
          </p:blipFill>
          <p:spPr>
            <a:xfrm>
              <a:off x="3131840" y="1340768"/>
              <a:ext cx="5667216" cy="199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62" t="10000" r="18927"/>
          <a:stretch/>
        </p:blipFill>
        <p:spPr>
          <a:xfrm>
            <a:off x="1574800" y="116838"/>
            <a:ext cx="6462277" cy="54724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065328" y="1726938"/>
            <a:ext cx="2495168" cy="2813279"/>
            <a:chOff x="6541328" y="1726937"/>
            <a:chExt cx="2495168" cy="2813279"/>
          </a:xfrm>
        </p:grpSpPr>
        <p:sp>
          <p:nvSpPr>
            <p:cNvPr id="11" name="Left-Up Arrow 10"/>
            <p:cNvSpPr/>
            <p:nvPr/>
          </p:nvSpPr>
          <p:spPr bwMode="auto">
            <a:xfrm>
              <a:off x="6886889" y="3440526"/>
              <a:ext cx="1496132" cy="1099690"/>
            </a:xfrm>
            <a:prstGeom prst="lef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41328" y="1726937"/>
              <a:ext cx="2495168" cy="206210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B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أُرَتِّبُ أعمال الصلاة بوضع رقم تحت كل عمل </a:t>
              </a:r>
              <a:r>
                <a:rPr lang="ar-B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فيما يأتي: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00256" y="260648"/>
            <a:ext cx="2052156" cy="1584176"/>
            <a:chOff x="5744180" y="1231804"/>
            <a:chExt cx="2881685" cy="1852990"/>
          </a:xfrm>
        </p:grpSpPr>
        <p:grpSp>
          <p:nvGrpSpPr>
            <p:cNvPr id="5" name="Group 4"/>
            <p:cNvGrpSpPr/>
            <p:nvPr/>
          </p:nvGrpSpPr>
          <p:grpSpPr>
            <a:xfrm>
              <a:off x="5744180" y="1469119"/>
              <a:ext cx="2881685" cy="1615675"/>
              <a:chOff x="4355976" y="1453285"/>
              <a:chExt cx="2881685" cy="161567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12" t="1285" r="39989" b="89960"/>
              <a:stretch/>
            </p:blipFill>
            <p:spPr bwMode="auto">
              <a:xfrm>
                <a:off x="5317819" y="1746185"/>
                <a:ext cx="1919842" cy="1061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81" t="-164" r="47169" b="87964"/>
              <a:stretch/>
            </p:blipFill>
            <p:spPr bwMode="auto">
              <a:xfrm>
                <a:off x="4355976" y="1453285"/>
                <a:ext cx="777642" cy="1615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76" t="4556" r="36468" b="90887"/>
              <a:stretch/>
            </p:blipFill>
            <p:spPr bwMode="auto">
              <a:xfrm>
                <a:off x="5208417" y="1773610"/>
                <a:ext cx="165368" cy="949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49" t="4422" r="36490" b="90570"/>
              <a:stretch/>
            </p:blipFill>
            <p:spPr bwMode="auto">
              <a:xfrm>
                <a:off x="5214482" y="1554728"/>
                <a:ext cx="154896" cy="117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759109" y="1231804"/>
              <a:ext cx="793103" cy="7556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4400" b="1" dirty="0">
                  <a:solidFill>
                    <a:srgbClr val="002060"/>
                  </a:solidFill>
                </a:rPr>
                <a:t>1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7821" y="3290491"/>
            <a:ext cx="432049" cy="4854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4794" y="1472074"/>
            <a:ext cx="525874" cy="423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500" b="1" dirty="0">
                <a:solidFill>
                  <a:srgbClr val="002060"/>
                </a:solidFill>
              </a:rPr>
              <a:t>2</a:t>
            </a:r>
            <a:endParaRPr lang="en-US" sz="35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7165" y="1413692"/>
            <a:ext cx="422288" cy="5502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712" y="1458718"/>
            <a:ext cx="448051" cy="4651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1765" y="3338306"/>
            <a:ext cx="466987" cy="5227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0700" y="5241288"/>
            <a:ext cx="475685" cy="5554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6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2894" y="5229200"/>
            <a:ext cx="458306" cy="536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</a:rPr>
              <a:t>7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0106" y="5248830"/>
            <a:ext cx="524047" cy="4039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700" b="1" dirty="0">
                <a:solidFill>
                  <a:srgbClr val="002060"/>
                </a:solidFill>
              </a:rPr>
              <a:t>8</a:t>
            </a:r>
            <a:endParaRPr lang="en-US" sz="37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26518" y="3347901"/>
            <a:ext cx="524047" cy="4039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700" b="1" dirty="0">
                <a:solidFill>
                  <a:srgbClr val="002060"/>
                </a:solidFill>
              </a:rPr>
              <a:t>9</a:t>
            </a:r>
            <a:endParaRPr lang="en-US" sz="37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1829" y="3343976"/>
            <a:ext cx="607235" cy="529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500" b="1" dirty="0">
                <a:solidFill>
                  <a:srgbClr val="002060"/>
                </a:solidFill>
              </a:rPr>
              <a:t>10</a:t>
            </a:r>
            <a:endParaRPr lang="en-US" sz="25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4923" y="1394080"/>
            <a:ext cx="607235" cy="529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500" b="1" dirty="0">
                <a:solidFill>
                  <a:srgbClr val="002060"/>
                </a:solidFill>
              </a:rPr>
              <a:t>11</a:t>
            </a:r>
            <a:endParaRPr lang="en-US" sz="2500" b="1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6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0873" t="23624" r="21494" b="44876"/>
          <a:stretch/>
        </p:blipFill>
        <p:spPr>
          <a:xfrm>
            <a:off x="1775521" y="1556792"/>
            <a:ext cx="8721969" cy="446449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75520" y="283744"/>
            <a:ext cx="2376264" cy="1561081"/>
            <a:chOff x="5744180" y="1231804"/>
            <a:chExt cx="2776408" cy="1852990"/>
          </a:xfrm>
        </p:grpSpPr>
        <p:grpSp>
          <p:nvGrpSpPr>
            <p:cNvPr id="4" name="Group 3"/>
            <p:cNvGrpSpPr/>
            <p:nvPr/>
          </p:nvGrpSpPr>
          <p:grpSpPr>
            <a:xfrm>
              <a:off x="5744180" y="1469119"/>
              <a:ext cx="2776408" cy="1615675"/>
              <a:chOff x="4355976" y="1453285"/>
              <a:chExt cx="2776408" cy="161567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12" t="1285" r="39989" b="89960"/>
              <a:stretch/>
            </p:blipFill>
            <p:spPr bwMode="auto">
              <a:xfrm>
                <a:off x="5212541" y="1746185"/>
                <a:ext cx="1919843" cy="1061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81" t="-164" r="47169" b="87964"/>
              <a:stretch/>
            </p:blipFill>
            <p:spPr bwMode="auto">
              <a:xfrm>
                <a:off x="4355976" y="1453285"/>
                <a:ext cx="777642" cy="1615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76" t="4556" r="36468" b="90887"/>
              <a:stretch/>
            </p:blipFill>
            <p:spPr bwMode="auto">
              <a:xfrm>
                <a:off x="5208416" y="1746185"/>
                <a:ext cx="165368" cy="949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49" t="4422" r="36490" b="90570"/>
              <a:stretch/>
            </p:blipFill>
            <p:spPr bwMode="auto">
              <a:xfrm>
                <a:off x="5214482" y="1499880"/>
                <a:ext cx="154895" cy="117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759109" y="1231804"/>
              <a:ext cx="793103" cy="755699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5400" b="1" dirty="0">
                  <a:solidFill>
                    <a:srgbClr val="002060"/>
                  </a:solidFill>
                </a:rPr>
                <a:t>2</a:t>
              </a:r>
              <a:endParaRPr lang="en-US" sz="5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1" name="TextBox 10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6640539" y="4159990"/>
            <a:ext cx="16450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ar-BH" sz="6000" b="1" dirty="0">
                <a:solidFill>
                  <a:srgbClr val="0067B4"/>
                </a:solidFill>
              </a:rPr>
              <a:t>بَعْد</a:t>
            </a:r>
            <a:endParaRPr lang="en-US" sz="6000" b="1" dirty="0">
              <a:solidFill>
                <a:srgbClr val="0067B4"/>
              </a:solidFill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159897" y="2433589"/>
            <a:ext cx="20881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BH" sz="6000" b="1" dirty="0">
                <a:solidFill>
                  <a:srgbClr val="0067B4"/>
                </a:solidFill>
              </a:rPr>
              <a:t>قَبْل</a:t>
            </a:r>
            <a:endParaRPr lang="en-US" sz="6000" b="1" dirty="0">
              <a:solidFill>
                <a:srgbClr val="0067B4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538545" y="3327401"/>
            <a:ext cx="15952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ar-BH" sz="6000" b="1" dirty="0">
                <a:solidFill>
                  <a:srgbClr val="0067B4"/>
                </a:solidFill>
              </a:rPr>
              <a:t>بَعْد</a:t>
            </a:r>
            <a:endParaRPr lang="en-US" sz="6000" b="1" dirty="0">
              <a:solidFill>
                <a:srgbClr val="0067B4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421459" y="5014438"/>
            <a:ext cx="212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50000"/>
              </a:spcBef>
            </a:pPr>
            <a:r>
              <a:rPr lang="ar-BH" sz="6000" b="1" dirty="0">
                <a:solidFill>
                  <a:srgbClr val="0067B4"/>
                </a:solidFill>
              </a:rPr>
              <a:t>قبل</a:t>
            </a:r>
            <a:endParaRPr lang="en-US" sz="6000" b="1" dirty="0">
              <a:solidFill>
                <a:srgbClr val="0067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5360" y="908720"/>
            <a:ext cx="11713301" cy="5112568"/>
            <a:chOff x="335360" y="908720"/>
            <a:chExt cx="11713301" cy="5112568"/>
          </a:xfrm>
        </p:grpSpPr>
        <p:sp>
          <p:nvSpPr>
            <p:cNvPr id="2" name="Cloud Callout 1"/>
            <p:cNvSpPr/>
            <p:nvPr/>
          </p:nvSpPr>
          <p:spPr bwMode="auto">
            <a:xfrm>
              <a:off x="335360" y="908720"/>
              <a:ext cx="11713301" cy="5112568"/>
            </a:xfrm>
            <a:prstGeom prst="cloudCallout">
              <a:avLst>
                <a:gd name="adj1" fmla="val -47243"/>
                <a:gd name="adj2" fmla="val 53958"/>
              </a:avLst>
            </a:prstGeom>
            <a:solidFill>
              <a:srgbClr val="FDB5F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63552" y="2060848"/>
              <a:ext cx="82569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9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دعواتنا للجميع بالنجاح والتوفيق</a:t>
              </a:r>
              <a:endParaRPr lang="en-US" sz="9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دعواتنا بالنجاح مر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461" y="764704"/>
            <a:ext cx="4845659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تعلمُ اليوم 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1" y="2564905"/>
            <a:ext cx="87541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 rtl="1">
              <a:buFont typeface="Wingdings" pitchFamily="2" charset="2"/>
              <a:buChar char="v"/>
            </a:pPr>
            <a:r>
              <a:rPr lang="ar-BH" sz="6500" b="1" dirty="0">
                <a:solidFill>
                  <a:srgbClr val="002060"/>
                </a:solidFill>
              </a:rPr>
              <a:t>خُطُوَاتِ الصَّلاة.</a:t>
            </a:r>
          </a:p>
          <a:p>
            <a:pPr marL="857250" indent="-857250" algn="just" rtl="1">
              <a:buFont typeface="Wingdings" pitchFamily="2" charset="2"/>
              <a:buChar char="v"/>
            </a:pPr>
            <a:r>
              <a:rPr lang="ar-BH" sz="6500" b="1" dirty="0">
                <a:solidFill>
                  <a:srgbClr val="002060"/>
                </a:solidFill>
              </a:rPr>
              <a:t>أَدَاءَ الصَّلاةِ بطريقةٍ صَحِيحَةٍ.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9120336" y="692"/>
            <a:ext cx="1296144" cy="11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10440" y="33505"/>
            <a:ext cx="8853672" cy="929371"/>
            <a:chOff x="1321587" y="183612"/>
            <a:chExt cx="7884102" cy="7673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8" t="-94" r="8227" b="87171"/>
            <a:stretch/>
          </p:blipFill>
          <p:spPr bwMode="auto">
            <a:xfrm>
              <a:off x="1374674" y="183612"/>
              <a:ext cx="7831015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" t="1767" r="81378" b="88566"/>
            <a:stretch/>
          </p:blipFill>
          <p:spPr bwMode="auto">
            <a:xfrm>
              <a:off x="1321587" y="388715"/>
              <a:ext cx="1856657" cy="55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2" t="10147" r="56140" b="88674"/>
            <a:stretch/>
          </p:blipFill>
          <p:spPr bwMode="auto">
            <a:xfrm>
              <a:off x="1331640" y="883604"/>
              <a:ext cx="715109" cy="6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-1951" b="2956"/>
          <a:stretch/>
        </p:blipFill>
        <p:spPr>
          <a:xfrm>
            <a:off x="1794531" y="1700809"/>
            <a:ext cx="3024336" cy="2860999"/>
          </a:xfrm>
          <a:prstGeom prst="snip2Diag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1" t="1" r="35611" b="86217"/>
          <a:stretch/>
        </p:blipFill>
        <p:spPr>
          <a:xfrm>
            <a:off x="3244944" y="3214548"/>
            <a:ext cx="7303310" cy="2086660"/>
          </a:xfrm>
          <a:prstGeom prst="snip2Same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0" name="TextBox 9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7887" y="766111"/>
            <a:ext cx="48245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أستقبل القبلة قائمًا</a:t>
            </a:r>
          </a:p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أنوي الصلاة</a:t>
            </a:r>
          </a:p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أقول: الله أكبر</a:t>
            </a:r>
            <a:endParaRPr lang="en-US" sz="3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9122" y="4333454"/>
            <a:ext cx="37253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أدعو بدعاء الاستفتاح</a:t>
            </a:r>
            <a:endParaRPr lang="en-US" sz="3300" b="1" dirty="0"/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أقرأ الفاتحة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وبعض آيات القرآن</a:t>
            </a:r>
            <a:endParaRPr lang="en-US" sz="3300" b="1" dirty="0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240015" y="1285189"/>
            <a:ext cx="1296145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303912" y="4852316"/>
            <a:ext cx="1315210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76458" y="483855"/>
            <a:ext cx="2547255" cy="3750688"/>
            <a:chOff x="7062981" y="2598080"/>
            <a:chExt cx="2237165" cy="35078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46717" t="4922" r="37464" b="50962"/>
            <a:stretch/>
          </p:blipFill>
          <p:spPr>
            <a:xfrm>
              <a:off x="7062981" y="2598080"/>
              <a:ext cx="2237165" cy="35078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586411" y="2713995"/>
              <a:ext cx="637024" cy="676971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5400" b="1" dirty="0">
                  <a:solidFill>
                    <a:srgbClr val="FFFFC5"/>
                  </a:solidFill>
                </a:rPr>
                <a:t>1</a:t>
              </a:r>
              <a:endParaRPr lang="en-US" sz="54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6" name="TextBox 15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619077" y="2427582"/>
            <a:ext cx="2540819" cy="3809731"/>
            <a:chOff x="1095076" y="2492896"/>
            <a:chExt cx="2540819" cy="42186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4623" t="57653" r="79475" b="2902"/>
            <a:stretch/>
          </p:blipFill>
          <p:spPr>
            <a:xfrm>
              <a:off x="1095076" y="2492896"/>
              <a:ext cx="2540819" cy="42186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80319" y="2492896"/>
              <a:ext cx="755576" cy="676971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5400" b="1" dirty="0">
                  <a:solidFill>
                    <a:srgbClr val="FFFFC5"/>
                  </a:solidFill>
                </a:rPr>
                <a:t>2</a:t>
              </a:r>
              <a:endParaRPr lang="en-US" sz="5400" b="1" dirty="0">
                <a:solidFill>
                  <a:srgbClr val="FFFFC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7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766111"/>
            <a:ext cx="54726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أقول «الله أكبر»</a:t>
            </a:r>
          </a:p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أركع</a:t>
            </a:r>
            <a:r>
              <a:rPr lang="ar-BH" sz="3300" b="1" dirty="0"/>
              <a:t> وأقول:</a:t>
            </a:r>
            <a:endParaRPr lang="ar-SA" sz="3300" b="1" dirty="0"/>
          </a:p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سبحان ربي العظيم (3 مرات)</a:t>
            </a:r>
            <a:endParaRPr lang="en-US" sz="3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07968" y="4149080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أرفع رأسي من الركوع</a:t>
            </a:r>
            <a:r>
              <a:rPr lang="ar-BH" sz="3300" b="1" dirty="0"/>
              <a:t> وأستوي قائِمًا</a:t>
            </a:r>
            <a:endParaRPr lang="ar-SA" sz="3300" b="1" dirty="0"/>
          </a:p>
          <a:p>
            <a:pPr marL="457200" indent="-457200" rtl="1">
              <a:buFont typeface="Wingdings" pitchFamily="2" charset="2"/>
              <a:buChar char="v"/>
            </a:pPr>
            <a:r>
              <a:rPr lang="ar-BH" sz="3300" b="1" dirty="0"/>
              <a:t>قائِلًا</a:t>
            </a:r>
            <a:r>
              <a:rPr lang="ar-SA" sz="3300" b="1" dirty="0"/>
              <a:t>: (سمع الله لمن حمده، ربنا ولك الحمد).</a:t>
            </a:r>
            <a:endParaRPr lang="en-US" sz="3300" b="1" dirty="0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528048" y="1267156"/>
            <a:ext cx="1512168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06512" y="4852316"/>
            <a:ext cx="1072193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74402" y="544286"/>
            <a:ext cx="2342078" cy="2596682"/>
            <a:chOff x="6550402" y="544286"/>
            <a:chExt cx="2342078" cy="25966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06" t="29405" r="19237" b="58873"/>
            <a:stretch/>
          </p:blipFill>
          <p:spPr>
            <a:xfrm>
              <a:off x="6550402" y="544286"/>
              <a:ext cx="2342078" cy="259668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160468" y="556929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4400" b="1" dirty="0">
                  <a:solidFill>
                    <a:srgbClr val="FFFFC5"/>
                  </a:solidFill>
                </a:rPr>
                <a:t>3</a:t>
              </a:r>
              <a:endParaRPr lang="en-US" sz="44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58277" y="2432740"/>
            <a:ext cx="2582919" cy="3910252"/>
            <a:chOff x="899592" y="2715776"/>
            <a:chExt cx="2582919" cy="39102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82" t="46692" r="21929" b="40782"/>
            <a:stretch/>
          </p:blipFill>
          <p:spPr>
            <a:xfrm>
              <a:off x="899592" y="2715776"/>
              <a:ext cx="2582919" cy="391025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56920" y="2746396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6000" b="1" dirty="0">
                  <a:solidFill>
                    <a:srgbClr val="FFFFC5"/>
                  </a:solidFill>
                </a:rPr>
                <a:t>4</a:t>
              </a:r>
              <a:endParaRPr lang="en-US" sz="60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5" name="TextBox 14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4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750" y="1107926"/>
            <a:ext cx="5717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أقول «الله أكبر»</a:t>
            </a:r>
            <a:r>
              <a:rPr lang="ar-BH" sz="3300" b="1" dirty="0"/>
              <a:t> وأسجد،</a:t>
            </a:r>
            <a:endParaRPr lang="ar-SA" sz="3300" b="1" dirty="0"/>
          </a:p>
          <a:p>
            <a:pPr marL="457200" indent="-457200" rtl="1">
              <a:buFont typeface="Wingdings" pitchFamily="2" charset="2"/>
              <a:buChar char="v"/>
            </a:pPr>
            <a:r>
              <a:rPr lang="ar-BH" sz="3300" b="1" dirty="0"/>
              <a:t>و</a:t>
            </a:r>
            <a:r>
              <a:rPr lang="ar-SA" sz="3300" b="1" dirty="0"/>
              <a:t>أقول: سبحان ربي الأعلى (3 مرات)</a:t>
            </a:r>
            <a:endParaRPr lang="en-US" sz="3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07968" y="3933056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أرفع رأسي من السجود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ق</a:t>
            </a:r>
            <a:r>
              <a:rPr lang="ar-BH" sz="3300" b="1" dirty="0"/>
              <a:t>ائِ</a:t>
            </a:r>
            <a:r>
              <a:rPr lang="ar-SA" sz="3300" b="1" dirty="0"/>
              <a:t>ل</a:t>
            </a:r>
            <a:r>
              <a:rPr lang="ar-BH" sz="3300" b="1" dirty="0"/>
              <a:t>ًا</a:t>
            </a:r>
            <a:r>
              <a:rPr lang="ar-SA" sz="3300" b="1" dirty="0"/>
              <a:t>: (الله اكبر)،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و</a:t>
            </a:r>
            <a:r>
              <a:rPr lang="ar-SA" sz="3300" b="1" dirty="0"/>
              <a:t>استوي جالسًا.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ثم </a:t>
            </a:r>
            <a:r>
              <a:rPr lang="ar-SA" sz="3300" b="1" dirty="0"/>
              <a:t>أقول: (ربِّ اغفر لي).</a:t>
            </a:r>
            <a:endParaRPr lang="en-US" sz="3300" b="1" dirty="0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384033" y="1105313"/>
            <a:ext cx="772407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31904" y="4651532"/>
            <a:ext cx="1206840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66065" y="585482"/>
            <a:ext cx="3347028" cy="2195447"/>
            <a:chOff x="5742065" y="585481"/>
            <a:chExt cx="3347028" cy="21954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2" t="67526" r="19237" b="22936"/>
            <a:stretch/>
          </p:blipFill>
          <p:spPr>
            <a:xfrm>
              <a:off x="5742065" y="709110"/>
              <a:ext cx="3344797" cy="20718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388424" y="585481"/>
              <a:ext cx="700669" cy="683279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ar-BH" sz="4800" b="1" dirty="0">
                  <a:solidFill>
                    <a:srgbClr val="FFFFC5"/>
                  </a:solidFill>
                </a:rPr>
                <a:t>5</a:t>
              </a:r>
              <a:endParaRPr lang="en-US" sz="48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06152" y="2342880"/>
            <a:ext cx="3265704" cy="3934584"/>
            <a:chOff x="755576" y="2408196"/>
            <a:chExt cx="3265704" cy="39345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2" t="28965" r="23610" b="59195"/>
            <a:stretch/>
          </p:blipFill>
          <p:spPr>
            <a:xfrm>
              <a:off x="755576" y="2408196"/>
              <a:ext cx="3265704" cy="393458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73235" y="2419014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5400" b="1" dirty="0">
                  <a:solidFill>
                    <a:srgbClr val="FFFFC5"/>
                  </a:solidFill>
                </a:rPr>
                <a:t>6</a:t>
              </a:r>
              <a:endParaRPr lang="en-US" sz="54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9" name="TextBox 18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71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8432" y="933751"/>
            <a:ext cx="59386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أقول «الله أكبر»</a:t>
            </a:r>
          </a:p>
          <a:p>
            <a:pPr marL="457200" indent="-457200" rtl="1">
              <a:buFont typeface="Wingdings" pitchFamily="2" charset="2"/>
              <a:buChar char="v"/>
            </a:pPr>
            <a:r>
              <a:rPr lang="ar-SA" sz="3300" b="1" dirty="0"/>
              <a:t>أسجد السجدة الثانية</a:t>
            </a:r>
          </a:p>
          <a:p>
            <a:pPr marL="457200" indent="-457200" rtl="1">
              <a:buFont typeface="Wingdings" pitchFamily="2" charset="2"/>
              <a:buChar char="v"/>
            </a:pPr>
            <a:r>
              <a:rPr lang="ar-BH" sz="3300" b="1" dirty="0"/>
              <a:t>ثم </a:t>
            </a:r>
            <a:r>
              <a:rPr lang="ar-SA" sz="3300" b="1" dirty="0"/>
              <a:t>أقول: سبحان ربي الأعلى (3 مرات)</a:t>
            </a:r>
            <a:endParaRPr lang="en-US" sz="3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2550" y="4005064"/>
            <a:ext cx="51419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اقول: (الله اكبر)،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و</a:t>
            </a:r>
            <a:r>
              <a:rPr lang="ar-SA" sz="3300" b="1" dirty="0"/>
              <a:t>أق</a:t>
            </a:r>
            <a:r>
              <a:rPr lang="ar-BH" sz="3300" b="1" dirty="0"/>
              <a:t>ف</a:t>
            </a:r>
            <a:r>
              <a:rPr lang="ar-SA" sz="3300" b="1" dirty="0"/>
              <a:t> للركعة الثانية.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و</a:t>
            </a:r>
            <a:r>
              <a:rPr lang="ar-SA" sz="3300" b="1" dirty="0"/>
              <a:t>أصلي الركعة الثانية كما صليت الركعة الأولى.</a:t>
            </a:r>
            <a:endParaRPr lang="en-US" sz="3300" b="1" dirty="0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528048" y="1290375"/>
            <a:ext cx="934576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31120" y="4596368"/>
            <a:ext cx="918808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08168" y="548680"/>
            <a:ext cx="2975955" cy="2186096"/>
            <a:chOff x="6084167" y="548680"/>
            <a:chExt cx="2975955" cy="21860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0" t="47673" r="24053" b="41198"/>
            <a:stretch/>
          </p:blipFill>
          <p:spPr>
            <a:xfrm>
              <a:off x="6084167" y="548680"/>
              <a:ext cx="2975955" cy="21860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316416" y="548680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5400" b="1" dirty="0">
                  <a:solidFill>
                    <a:srgbClr val="FFFFC5"/>
                  </a:solidFill>
                </a:rPr>
                <a:t>7</a:t>
              </a:r>
              <a:endParaRPr lang="en-US" sz="54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8812" y="2628524"/>
            <a:ext cx="2416696" cy="3656032"/>
            <a:chOff x="1219200" y="3002280"/>
            <a:chExt cx="2416696" cy="36560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55" t="64437" r="27294" b="23060"/>
            <a:stretch/>
          </p:blipFill>
          <p:spPr>
            <a:xfrm>
              <a:off x="1219200" y="3002280"/>
              <a:ext cx="2287920" cy="365603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910575" y="3002280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4800" b="1" dirty="0">
                  <a:solidFill>
                    <a:srgbClr val="FFFFC5"/>
                  </a:solidFill>
                </a:rPr>
                <a:t>8</a:t>
              </a:r>
              <a:endParaRPr lang="en-US" sz="48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sp>
          <p:nvSpPr>
            <p:cNvPr id="15" name="TextBox 14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016" y="2440827"/>
            <a:ext cx="43955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SA" sz="3300" b="1" dirty="0"/>
              <a:t>لا أق</a:t>
            </a:r>
            <a:r>
              <a:rPr lang="ar-BH" sz="3300" b="1" dirty="0"/>
              <a:t>ف</a:t>
            </a:r>
            <a:r>
              <a:rPr lang="ar-SA" sz="3300" b="1" dirty="0"/>
              <a:t> بعد السجدة الثانية، من الركعة الثانية.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BH" sz="3300" b="1" dirty="0"/>
              <a:t>إنما </a:t>
            </a:r>
            <a:r>
              <a:rPr lang="ar-SA" sz="3300" b="1" dirty="0"/>
              <a:t>أجلس </a:t>
            </a:r>
            <a:r>
              <a:rPr lang="ar-BH" sz="3300" b="1" dirty="0"/>
              <a:t>ثم </a:t>
            </a:r>
            <a:r>
              <a:rPr lang="ar-SA" sz="3300" b="1" dirty="0"/>
              <a:t>أقرأ</a:t>
            </a:r>
            <a:r>
              <a:rPr lang="ar-BH" sz="3300" b="1" dirty="0"/>
              <a:t>:</a:t>
            </a:r>
          </a:p>
          <a:p>
            <a:pPr marL="914400" lvl="1" indent="-457200" algn="r" rtl="1">
              <a:buFont typeface="Wingdings" pitchFamily="2" charset="2"/>
              <a:buChar char="q"/>
            </a:pPr>
            <a:r>
              <a:rPr lang="ar-SA" sz="3300" b="1" dirty="0"/>
              <a:t>التشهد.</a:t>
            </a:r>
          </a:p>
          <a:p>
            <a:pPr marL="914400" lvl="1" indent="-457200" algn="r" rtl="1">
              <a:buFont typeface="Wingdings" pitchFamily="2" charset="2"/>
              <a:buChar char="q"/>
            </a:pPr>
            <a:r>
              <a:rPr lang="ar-BH" sz="3300" b="1" dirty="0"/>
              <a:t>والصلاة الإبراهيمية</a:t>
            </a:r>
            <a:r>
              <a:rPr lang="ar-SA" sz="3300" b="1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9562" y="1136266"/>
            <a:ext cx="4299857" cy="5009765"/>
            <a:chOff x="704191" y="1299555"/>
            <a:chExt cx="4299857" cy="50097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25" t="29228" r="28326" b="59397"/>
            <a:stretch/>
          </p:blipFill>
          <p:spPr>
            <a:xfrm>
              <a:off x="704191" y="1299555"/>
              <a:ext cx="4299857" cy="500976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78727" y="1337021"/>
              <a:ext cx="725321" cy="72382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6000" b="1" dirty="0">
                  <a:solidFill>
                    <a:srgbClr val="FFFFC5"/>
                  </a:solidFill>
                </a:rPr>
                <a:t>9</a:t>
              </a:r>
              <a:endParaRPr lang="en-US" sz="6000" b="1" dirty="0">
                <a:solidFill>
                  <a:srgbClr val="FFFFC5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 bwMode="auto">
          <a:xfrm>
            <a:off x="6307392" y="3645024"/>
            <a:ext cx="918808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7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17904" y="4067858"/>
            <a:ext cx="5562064" cy="1987768"/>
            <a:chOff x="1617844" y="4110344"/>
            <a:chExt cx="4094452" cy="1987768"/>
          </a:xfrm>
        </p:grpSpPr>
        <p:grpSp>
          <p:nvGrpSpPr>
            <p:cNvPr id="7" name="Group 6"/>
            <p:cNvGrpSpPr/>
            <p:nvPr/>
          </p:nvGrpSpPr>
          <p:grpSpPr>
            <a:xfrm>
              <a:off x="1617844" y="4110344"/>
              <a:ext cx="4094452" cy="1987768"/>
              <a:chOff x="3214689" y="4033520"/>
              <a:chExt cx="2137567" cy="9545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33688" t="38725" r="50899" b="49886"/>
              <a:stretch/>
            </p:blipFill>
            <p:spPr>
              <a:xfrm>
                <a:off x="3214689" y="4033520"/>
                <a:ext cx="2005383" cy="83312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25493" t="38633" r="65345" b="54422"/>
              <a:stretch/>
            </p:blipFill>
            <p:spPr>
              <a:xfrm>
                <a:off x="4160272" y="4480024"/>
                <a:ext cx="1191984" cy="5080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214689" y="4110693"/>
                <a:ext cx="158031" cy="177349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4806" t="38357" r="52851" b="60391"/>
            <a:stretch/>
          </p:blipFill>
          <p:spPr>
            <a:xfrm>
              <a:off x="2186464" y="4786061"/>
              <a:ext cx="304800" cy="9157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75520" y="2863095"/>
            <a:ext cx="2568952" cy="3192532"/>
            <a:chOff x="6703968" y="3786487"/>
            <a:chExt cx="2152000" cy="26329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54879" t="28085" r="29060" b="35957"/>
            <a:stretch/>
          </p:blipFill>
          <p:spPr>
            <a:xfrm>
              <a:off x="6703968" y="3789040"/>
              <a:ext cx="2089696" cy="263037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100392" y="3786487"/>
              <a:ext cx="755576" cy="676971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4000" b="1" dirty="0">
                  <a:solidFill>
                    <a:srgbClr val="FFFFC5"/>
                  </a:solidFill>
                </a:rPr>
                <a:t>12</a:t>
              </a:r>
              <a:endParaRPr lang="en-US" sz="40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3512" y="1124744"/>
            <a:ext cx="6192688" cy="1738350"/>
            <a:chOff x="675304" y="970568"/>
            <a:chExt cx="8014968" cy="2175653"/>
          </a:xfrm>
        </p:grpSpPr>
        <p:grpSp>
          <p:nvGrpSpPr>
            <p:cNvPr id="15" name="Group 14"/>
            <p:cNvGrpSpPr/>
            <p:nvPr/>
          </p:nvGrpSpPr>
          <p:grpSpPr>
            <a:xfrm>
              <a:off x="675304" y="970568"/>
              <a:ext cx="8014968" cy="2175653"/>
              <a:chOff x="675304" y="970568"/>
              <a:chExt cx="8014968" cy="217565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25132" t="69262" r="51449" b="24166"/>
              <a:stretch/>
            </p:blipFill>
            <p:spPr>
              <a:xfrm>
                <a:off x="1777504" y="970568"/>
                <a:ext cx="6912768" cy="10908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34903" t="38725" r="61304" b="55581"/>
              <a:stretch/>
            </p:blipFill>
            <p:spPr>
              <a:xfrm>
                <a:off x="675304" y="1049339"/>
                <a:ext cx="1284155" cy="86749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/>
              <a:srcRect l="27253" t="76132" r="56193" b="18799"/>
              <a:stretch/>
            </p:blipFill>
            <p:spPr>
              <a:xfrm>
                <a:off x="1866983" y="2084998"/>
                <a:ext cx="6163814" cy="106122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4806" t="38357" r="52851" b="60391"/>
            <a:stretch/>
          </p:blipFill>
          <p:spPr>
            <a:xfrm>
              <a:off x="1049395" y="1784618"/>
              <a:ext cx="414052" cy="915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4806" t="38357" r="52851" b="60391"/>
            <a:stretch/>
          </p:blipFill>
          <p:spPr>
            <a:xfrm>
              <a:off x="2357748" y="1843936"/>
              <a:ext cx="414052" cy="9157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968208" y="845250"/>
            <a:ext cx="2483768" cy="3015798"/>
            <a:chOff x="6660232" y="845250"/>
            <a:chExt cx="2267744" cy="28825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54897" t="60229" r="28796" b="2870"/>
            <a:stretch/>
          </p:blipFill>
          <p:spPr>
            <a:xfrm>
              <a:off x="6660232" y="845250"/>
              <a:ext cx="2265824" cy="288258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172400" y="858808"/>
              <a:ext cx="755576" cy="676971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ar-BH" sz="3600" b="1" dirty="0">
                  <a:solidFill>
                    <a:srgbClr val="FFFFC5"/>
                  </a:solidFill>
                </a:rPr>
                <a:t>11</a:t>
              </a:r>
              <a:endParaRPr lang="en-US" sz="3600" b="1" dirty="0">
                <a:solidFill>
                  <a:srgbClr val="FFFFC5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11624" y="6309320"/>
            <a:ext cx="7848872" cy="419634"/>
            <a:chOff x="1187624" y="6309320"/>
            <a:chExt cx="7848872" cy="419634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09555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26" name="Right Arrow 25"/>
          <p:cNvSpPr/>
          <p:nvPr/>
        </p:nvSpPr>
        <p:spPr bwMode="auto">
          <a:xfrm>
            <a:off x="4289536" y="4705228"/>
            <a:ext cx="918808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7407829" y="1885075"/>
            <a:ext cx="772407" cy="577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درس الحوا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درس الحوار</Template>
  <TotalTime>451</TotalTime>
  <Words>259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Arabic Typesetting</vt:lpstr>
      <vt:lpstr>Arial</vt:lpstr>
      <vt:lpstr>Calibri</vt:lpstr>
      <vt:lpstr>Calibri Light</vt:lpstr>
      <vt:lpstr>Times New Roman</vt:lpstr>
      <vt:lpstr>Wingdings</vt:lpstr>
      <vt:lpstr>درس الحوار</vt:lpstr>
      <vt:lpstr>خُطُوَاتُ الصَّلاةِ التربية الإسلامية الصف الثاني الابتدائي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Faheema Abdulla Ahmed Haji</cp:lastModifiedBy>
  <cp:revision>65</cp:revision>
  <dcterms:created xsi:type="dcterms:W3CDTF">2020-03-04T10:47:58Z</dcterms:created>
  <dcterms:modified xsi:type="dcterms:W3CDTF">2020-03-26T12:16:19Z</dcterms:modified>
</cp:coreProperties>
</file>