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76" r:id="rId6"/>
    <p:sldId id="275" r:id="rId7"/>
    <p:sldId id="277" r:id="rId8"/>
    <p:sldId id="260" r:id="rId9"/>
    <p:sldId id="261" r:id="rId10"/>
    <p:sldId id="272" r:id="rId11"/>
    <p:sldId id="262" r:id="rId12"/>
    <p:sldId id="273" r:id="rId13"/>
    <p:sldId id="263" r:id="rId14"/>
    <p:sldId id="264" r:id="rId15"/>
    <p:sldId id="265" r:id="rId16"/>
    <p:sldId id="274" r:id="rId17"/>
    <p:sldId id="266" r:id="rId18"/>
    <p:sldId id="267" r:id="rId19"/>
    <p:sldId id="268" r:id="rId20"/>
    <p:sldId id="269" r:id="rId21"/>
    <p:sldId id="270" r:id="rId22"/>
    <p:sldId id="271" r:id="rId23"/>
    <p:sldId id="278" r:id="rId24"/>
    <p:sldId id="279" r:id="rId25"/>
    <p:sldId id="280" r:id="rId26"/>
    <p:sldId id="281" r:id="rId27"/>
    <p:sldId id="286" r:id="rId28"/>
    <p:sldId id="282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EA44A-C713-4166-87BB-6F8D48A9ADC5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A7EA3-5AF3-4E48-8C7B-F8905A281D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A7EA3-5AF3-4E48-8C7B-F8905A281D6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864E123-C9F1-44AB-9629-EF4CA508A182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021192-F259-4243-BCDF-658E663CE2EA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C9797E-A802-4669-9DB2-23CF9FC8F840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17AB83-625E-48F9-B9A7-7502BCAE6DB1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D93290B-AC54-471C-8E66-4F7FBBC49D15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EF95A8-3D2F-4216-A336-CA33D12F6E0C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463005-DBE8-40E3-A90D-B69FB9672E46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CD2F5C-09BF-41BA-8549-D148E1C1BB23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CEBD13-CBE1-4B2E-A8FA-8DAC65EA664B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73AC640-6D98-4510-93EC-DF4F94F692D2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6D279EF-C200-4BC2-AF66-5B36312321E0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D88253A-8AE0-4735-8B40-42370E34A0CE}" type="datetime1">
              <a:rPr lang="en-US" smtClean="0"/>
              <a:pPr/>
              <a:t>4/1/2020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C679E5F-F227-44CC-B43B-FD8B0FA787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civilizationlovers.files.wordpress.com/2012/01/arabicart6.jpg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ivilizationlovers.files.wordpress.com/2012/01/300px-yahyc3a2_ibn_mahmc3bbd_al-wc3a2sitc3ae_006.jpg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33400"/>
            <a:ext cx="8153400" cy="5791200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1"/>
            <a: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مقرر تاريخ </a:t>
            </a:r>
            <a: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الفن</a:t>
            </a:r>
            <a: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2</a:t>
            </a:r>
            <a: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S</a:t>
            </a:r>
            <a:b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ٍ</a:t>
            </a:r>
            <a:br>
              <a:rPr lang="ar-EG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ar-EG" sz="2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محاضرة (</a:t>
            </a:r>
            <a:r>
              <a:rPr lang="en-US" sz="2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3</a:t>
            </a:r>
            <a:r>
              <a:rPr lang="ar-EG" sz="2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) الفن الإسلامي في العصر العباسي</a:t>
            </a:r>
            <a: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</a:br>
            <a: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sz="4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en-US" sz="4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639117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أقيم المسجد على أرض مستطيلة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مساحتها 27920 متراً مربعاً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بطول240 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وبعرض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158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وشيد الجامع بمادة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الطابوق والجص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وكسيت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أرضيته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كلها 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بطابوق مربع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صف بدقة وإتقان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جدران الجامع ضخمة ومتميزة بارتفاعها البالغ11 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متراً،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وسمكها البالغ 2.7 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متراً، بإستثناء 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الأبراج.</a:t>
            </a:r>
          </a:p>
          <a:p>
            <a:pPr algn="just" rtl="1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وهذه الجدران مدعمة بابراج نصف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اسطوانية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تجلس على قواعد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مستطيلة.</a:t>
            </a:r>
          </a:p>
          <a:p>
            <a:pPr algn="just" rtl="1"/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عدا أبراج الأركان فهي شبه مستديرة، حيث يبلغ قطرها خمسة أمتار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ومجموع 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أبراج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الجامع 44 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برجاً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endParaRPr lang="ar-EG" b="1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وللجامع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15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باباً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للدخول إليه، وترتفع الأبواب حوالي ستة أمتار عن مستوى سطح الأرض للجامع وتتوجها</a:t>
            </a:r>
            <a:r>
              <a:rPr lang="ar-EG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نوافذ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ذات عقود مدببة.</a:t>
            </a:r>
          </a:p>
          <a:p>
            <a:pPr algn="just" rtl="1"/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57_bi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8800" y="381000"/>
            <a:ext cx="5715000" cy="5831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 fontScale="90000"/>
          </a:bodyPr>
          <a:lstStyle/>
          <a:p>
            <a:pPr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منارة المسجد: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29517"/>
          </a:xfrm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لقد كانت منارة (مئذنة) الجامع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من أبرز معالم الحضارة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المعمارية العباسية. لفرادة نوعها بين مآذن العالم الإسلامي في طرازها المعماري.</a:t>
            </a: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بنيت 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المنارة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على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شكل حلزوني،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من مادة الجص 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والطابوق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الفخاري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يبلغ ارتفاعها الكلي حوالي 52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متراً، وتقع على بعد 27.25متراً من الحائط الشمالي للمسجد، وتقع على الخط المحوري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لمحراب المسجد.</a:t>
            </a: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ترتكز على قاعدة مربعة ضلعها33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وارتفاعها 4.2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متراً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تزينها حنايا ذات عقود مدببة عددها تسعة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ويعلوها 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مبنى اسطواني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مكون من خمس طبقات تتناقص سعتها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بالإرتفاع للأعلى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يحيط بها من الخارج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سلم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حلزوني بعرض متران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يلتف حول جسم المئذنة وبعكس اتجاه عقارب الساعة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ويبلغ عدد درجاته 399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درجة.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وفي أعلى القمة طبقة يسميها أهل سامراء "بالجاون”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وهذه الطبقة كان يرتقيها ا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لمؤذن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ويرفع عندها الأذان.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ويعد المسجد الجامع مع 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المئذنة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الملوية من الآثار التاريخية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ومن أبرز معالم عهد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الخلافة العباسية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في مدينة 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سامراء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 حيث تشاهد آثاره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حتى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الآن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شامخة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وهي تقاوم كل عوامل التخريب الطبيعية على مر القرون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eat-mosque-samarra-1[2]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33600" y="990600"/>
            <a:ext cx="5133163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download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3937" y="1143000"/>
            <a:ext cx="6984999" cy="464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B3Ig7V5CUAIdPE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1" y="784702"/>
            <a:ext cx="6734374" cy="53874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 descr="https://upload.wikimedia.org/wikipedia/commons/2/2b/Samara_spiralovity_minaret_rijen197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6672" y="681672"/>
            <a:ext cx="3970655" cy="54946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ages (3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0200" y="1447800"/>
            <a:ext cx="6063520" cy="4034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age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1600" y="1066800"/>
            <a:ext cx="6600606" cy="4630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ages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2600" y="1981200"/>
            <a:ext cx="5219700" cy="3460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8200" y="762000"/>
            <a:ext cx="7467600" cy="523220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EG" sz="2800" b="1" u="sng" dirty="0" smtClean="0">
                <a:ln w="50800"/>
                <a:solidFill>
                  <a:schemeClr val="bg1">
                    <a:shade val="5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مسجد أحمد بن طولون في القاهرة .. على غرار مسجد سامراء</a:t>
            </a:r>
            <a:endParaRPr lang="en-US" sz="2800" b="1" u="sng" dirty="0">
              <a:ln w="50800"/>
              <a:solidFill>
                <a:schemeClr val="bg1">
                  <a:shade val="50000"/>
                </a:schemeClr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تقديم:</a:t>
            </a:r>
            <a:endParaRPr lang="en-US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 rtl="1">
              <a:lnSpc>
                <a:spcPct val="170000"/>
              </a:lnSpc>
            </a:pPr>
            <a:r>
              <a:rPr lang="ar-SA" sz="38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عندما انتقلت الخلافة إلى بني العباس </a:t>
            </a:r>
            <a:r>
              <a:rPr lang="ar-EG" sz="38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SA" sz="38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132هـ 750م</a:t>
            </a:r>
            <a:r>
              <a:rPr lang="ar-EG" sz="38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ar-SA" sz="38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نقلوا مقر الحكم إلى العراق، وقد أدى ذلك إلى تغيرات جوهرية في أساليب الفن منها</a:t>
            </a:r>
            <a:r>
              <a:rPr lang="ar-EG" sz="3800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:</a:t>
            </a:r>
          </a:p>
          <a:p>
            <a:pPr algn="just" rtl="1">
              <a:lnSpc>
                <a:spcPct val="170000"/>
              </a:lnSpc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استعمال الآجر بدلا من الحجر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والأكتاف بدلا من الأعمدة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في العمارة.</a:t>
            </a:r>
          </a:p>
          <a:p>
            <a:pPr algn="just" rtl="1">
              <a:lnSpc>
                <a:spcPct val="170000"/>
              </a:lnSpc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فضلت الزخارف الجصية على الحجرية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>
              <a:lnSpc>
                <a:spcPct val="170000"/>
              </a:lnSpc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استعمل التخطيط المستطيل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في البناء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lnSpc>
                <a:spcPct val="170000"/>
              </a:lnSpc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ازداد ظهور العنصر الفارسي في الشرق سياسيا وثقافيا وفنيا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>
              <a:lnSpc>
                <a:spcPct val="170000"/>
              </a:lnSpc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بينما بدأت تضعف تدريجيا الروابط بين المدنيّة الإسلامية في أول عهدها وبعض العنصر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الهيلينستي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القديم،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لتحل محلها التقاليد الساسانية بتشجيع كبراء الفرس المسلمين الذين أصبحت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لهم مكانة ملحوظة في عهود الخلفاء العباسيين الأولين.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التخطيط لجامع احمد بن طولون.gif"/>
          <p:cNvPicPr/>
          <p:nvPr/>
        </p:nvPicPr>
        <p:blipFill>
          <a:blip r:embed="rId3"/>
          <a:stretch>
            <a:fillRect/>
          </a:stretch>
        </p:blipFill>
        <p:spPr>
          <a:xfrm>
            <a:off x="4273141" y="1000108"/>
            <a:ext cx="4370825" cy="4622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شرافات طولون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571472" y="1004228"/>
            <a:ext cx="3076540" cy="4614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071538" y="5786454"/>
            <a:ext cx="2004074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ar-SA" sz="28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شرافات</a:t>
            </a:r>
            <a:r>
              <a:rPr lang="ar-SA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 المسجد</a:t>
            </a:r>
            <a:endParaRPr lang="ar-EG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68186" y="5763300"/>
            <a:ext cx="4790094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ar-SA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شكل (1) تخطيط مسجد أحمد بن طولون</a:t>
            </a:r>
            <a:endParaRPr lang="ar-EG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صحن مسجد طولون.gif"/>
          <p:cNvPicPr/>
          <p:nvPr/>
        </p:nvPicPr>
        <p:blipFill>
          <a:blip r:embed="rId3"/>
          <a:stretch>
            <a:fillRect/>
          </a:stretch>
        </p:blipFill>
        <p:spPr>
          <a:xfrm>
            <a:off x="4786314" y="928669"/>
            <a:ext cx="3643338" cy="2730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mhtml:file://C:\Users\POP\Desktop\اسلامي\جامع%20أحمد%20بن%20طولون.mht!http://farm1.static.flickr.com/47/163332984_4c933187b4.jpg?v=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214686"/>
            <a:ext cx="3714776" cy="2474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872966" y="3792684"/>
            <a:ext cx="35852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الصحن الأوسط </a:t>
            </a:r>
            <a:endParaRPr kumimoji="0" lang="ar-EG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ea typeface="Calibri" pitchFamily="34" charset="0"/>
              <a:cs typeface="Simplified Arabic" pitchFamily="18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لمسجد أحمد بن طولون.</a:t>
            </a:r>
            <a:endParaRPr kumimoji="0" lang="ar-SA" sz="32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1472" y="5812713"/>
            <a:ext cx="34671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شكل </a:t>
            </a:r>
            <a:r>
              <a:rPr lang="ar-SA" sz="24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السور </a:t>
            </a:r>
            <a:r>
              <a:rPr lang="ar-SA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الخارجي</a:t>
            </a:r>
            <a:endParaRPr lang="ar-EG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للمسجد من الداخل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طولون2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928926" y="917204"/>
            <a:ext cx="3357586" cy="4797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500166" y="5884151"/>
            <a:ext cx="6500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مئذنة </a:t>
            </a:r>
            <a:r>
              <a:rPr lang="ar-EG" sz="24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مسجد أحمد بن طولون (الملوية</a:t>
            </a:r>
            <a:r>
              <a:rPr lang="ar-EG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 </a:t>
            </a:r>
          </a:p>
          <a:p>
            <a:pPr algn="ctr"/>
            <a:r>
              <a:rPr lang="ar-EG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علي </a:t>
            </a:r>
            <a:r>
              <a:rPr lang="ar-EG" sz="24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غرار مئذنة مسجد سامراء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عمارة القصور: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اهتم الخلفاء العباسيين بتشييد قصور لهم في المدن التي أنشأوها.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شيد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"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المنصور" "القصر الذهبي" في بغداد، وشيد "الرشيد" قصرا له في الرقة،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شيد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المعتصم قصر"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الجوسق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" في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مراء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كما شيد المتوكل قصور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"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العروس-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المختار-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الوحيد-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الجعفري" وشيد لابنه المعتز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"قصر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بلكوارا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”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وشيد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"المعتمد" في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مراء قصر "العاشق" كما أقيم قصر "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أخيضر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" غرب كربلاء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وتميز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هذه القصور بمتانة عمارتها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وبوسائل الرفاهية المزودة بها، كالحمامات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والنافورات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 كما زخرف بعضها بالتصاوير الجدارية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الزخارف المعمارية:</a:t>
            </a:r>
            <a:b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EG" sz="31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EG" sz="31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</a:t>
            </a:r>
            <a:r>
              <a:rPr lang="ar-EG" sz="31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 النحت على الحجر:</a:t>
            </a:r>
            <a:endParaRPr lang="en-US" sz="31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انتشرت كسوة الجدران بزخارف جصية ويظهر ذلك في قصور مدينة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مراء وبعض المنازل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sz="35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ويمكن تقسيم زخارف قصور </a:t>
            </a:r>
            <a:r>
              <a:rPr lang="ar-SA" sz="3500" b="1" u="sng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EG" sz="35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sz="35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مراء من حيث الوحدات الزخرفية إلى ثلاث مجموعات</a:t>
            </a:r>
            <a:r>
              <a:rPr lang="en-US" sz="35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:</a:t>
            </a:r>
            <a:endParaRPr lang="ar-EG" sz="3500" b="1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ar-EG" sz="3500" b="1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المجموعة الأولى</a:t>
            </a:r>
            <a:r>
              <a:rPr lang="ar-EG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ظهرت في زخارف مباني الفترة الأولى،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وتتكون عناصرها من تفريعات أوراق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العنب المخمس الشكل،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وكيزان الصنوبر،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والمراوح النخيلية، وأشجار الزهيرات،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ولقد وضعت هذه الزخارف في تقسيمات هندسية تشابه زخارف قصر المشتى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المجموعة الثانية</a:t>
            </a:r>
            <a:r>
              <a:rPr lang="ar-EG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وتتميز زخارف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هذه المجموعة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ببعد عناصرها عن محاكاة الطبيعة،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وتتكون من أوراق نباتيه دائرية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وأشكال مختلفة من المراوح النخيليه، واستخدم فيها النحت المائل بحيث تتقابل حوافها ببعضها في شكل زوايا متعرجة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المجموعة</a:t>
            </a:r>
            <a:r>
              <a:rPr lang="ar-EG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الثالثة</a:t>
            </a:r>
            <a:r>
              <a:rPr lang="ar-EG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يظهر بها تطور أكثر حيث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تتحول الوحدات كلها إلى الشكل التجريدي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كما نجد بالأرضية عمقا ظاهرا.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just" rtl="1">
              <a:buFont typeface="Wingdings" pitchFamily="2" charset="2"/>
              <a:buChar char="ü"/>
            </a:pP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ظهر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التغير أيضا في أسلوب حفر الزخارف فبدلا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من الحفر باليد بالسكين،اتبع أسلوب صب الجص في القوالب المزخرفة ثم ضغطها على الحائط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5801"/>
            <a:ext cx="3200400" cy="160019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ar-EG" sz="2400" b="1" dirty="0" smtClean="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شظايا من الجص من سامراء، بما في ذلك اللوحات والمنحوتات والنقوش المجردة</a:t>
            </a:r>
          </a:p>
          <a:p>
            <a:pPr algn="ctr">
              <a:buNone/>
            </a:pPr>
            <a:r>
              <a:rPr lang="ar-EG" sz="2400" b="1" dirty="0" smtClean="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EG" sz="2400" b="1" dirty="0" smtClean="0">
                <a:ln>
                  <a:solidFill>
                    <a:sysClr val="windowText" lastClr="000000"/>
                  </a:solidFill>
                </a:ln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endParaRPr lang="en-US" sz="2400" b="1" dirty="0">
              <a:ln>
                <a:solidFill>
                  <a:sysClr val="windowText" lastClr="000000"/>
                </a:solidFill>
              </a:ln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Picture 5" descr="240px-British_Museum_Harem_wall_painting_fragments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762000"/>
            <a:ext cx="3657600" cy="5242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536"/>
            <a:ext cx="8229600" cy="737064"/>
          </a:xfrm>
        </p:spPr>
        <p:txBody>
          <a:bodyPr>
            <a:normAutofit/>
          </a:bodyPr>
          <a:lstStyle/>
          <a:p>
            <a:r>
              <a:rPr lang="ar-EG" sz="32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EG" sz="32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</a:t>
            </a:r>
            <a:r>
              <a:rPr lang="ar-EG" sz="32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 النحت على الخشب: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14800"/>
          </a:xfrm>
        </p:spPr>
        <p:txBody>
          <a:bodyPr/>
          <a:lstStyle/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من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أفضل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أمثله النحت على الخشب في العصر العباسي الأول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قطع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ة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خشبية عثر عليها في مدينة تكريت شمال العراق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وتتألف زخارفها من نبات العنب وعناقيده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وكيزان الصنوبر التي شاع استخدامها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في العصر الأموي.. 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ويظهر أسلوب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مراء التجريدي في زخارف بعض الألواح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الخشبية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التي تظهر بها رسوم </a:t>
            </a:r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لزهيرات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مجردة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أو لطيور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أو حيوانات محورة عن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الطبيعة.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Content Placeholder 5" descr="http://amwaj.org.il/art/islam/gifs/20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24400" y="609600"/>
            <a:ext cx="327659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51816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لوح</a:t>
            </a:r>
            <a:r>
              <a:rPr lang="ar-EG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 خشبي</a:t>
            </a:r>
            <a:r>
              <a:rPr lang="ar-SA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EG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العراق</a:t>
            </a:r>
            <a:r>
              <a:rPr lang="ar-SA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، القرن 9، خشب </a:t>
            </a:r>
            <a:r>
              <a:rPr lang="ar-SA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الساج</a:t>
            </a:r>
            <a:r>
              <a:rPr lang="en-US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اللوح محفور بأسلوب " </a:t>
            </a:r>
            <a:r>
              <a:rPr lang="ar-EG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حفر</a:t>
            </a:r>
            <a:r>
              <a:rPr lang="ar-SA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بارز " الذي كان سائدًا في زخارف على مباني مدينة</a:t>
            </a:r>
            <a:r>
              <a:rPr lang="en-US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سامراء</a:t>
            </a:r>
            <a:r>
              <a:rPr lang="en-US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sz="4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EG" sz="4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جـ</a:t>
            </a:r>
            <a:r>
              <a:rPr lang="ar-EG" sz="4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 التصوير </a:t>
            </a:r>
            <a:r>
              <a:rPr lang="ar-EG" sz="4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الجداري</a:t>
            </a:r>
            <a:r>
              <a:rPr lang="ar-EG" sz="4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517"/>
          </a:xfrm>
        </p:spPr>
        <p:txBody>
          <a:bodyPr>
            <a:noAutofit/>
          </a:bodyPr>
          <a:lstStyle/>
          <a:p>
            <a:pPr algn="just" rtl="1">
              <a:buClr>
                <a:schemeClr val="accent6">
                  <a:lumMod val="90000"/>
                </a:schemeClr>
              </a:buClr>
              <a:buFont typeface="Wingdings" pitchFamily="2" charset="2"/>
              <a:buChar char="Ø"/>
            </a:pP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زخرف الخلفاء العباسيون قصورهم بالتصاوير الجدارية، كما كان متبعا في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زخرفة القصور الساسانية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وكانت هذه الرسوم الحائطية تغطي الجزء الأعلى من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جدران قاعات القصر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ومن 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أفضلها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ما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وجد في جناح الحريم. وتضم هذه الرسوم صور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راقصات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وموسيقيات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وصائدات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وحيوانات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وطيور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ولقد وضعت بعض هذه الصور داخل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مناطق مستديرة أو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مربعه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يحيط بها إطار مزخرف بنقط تشبه حبات </a:t>
            </a:r>
            <a:r>
              <a:rPr lang="ar-SA" sz="2000" b="1" dirty="0" err="1" smtClean="0">
                <a:latin typeface="Simplified Arabic" pitchFamily="18" charset="-78"/>
                <a:cs typeface="Simplified Arabic" pitchFamily="18" charset="-78"/>
              </a:rPr>
              <a:t>اللؤل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ؤ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أو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أشكال القلوب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Clr>
                <a:schemeClr val="accent6">
                  <a:lumMod val="90000"/>
                </a:schemeClr>
              </a:buClr>
              <a:buFont typeface="Wingdings" pitchFamily="2" charset="2"/>
              <a:buChar char="Ø"/>
            </a:pP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ويبدو التأثير الفارسي واضحا في تصاوير سامراء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حيث يظهر أسلوب جديد في فن التصوير يختلف عن الأسلوب الهيلني الذي عولجت </a:t>
            </a:r>
            <a:r>
              <a:rPr lang="ar-SA" sz="2000" b="1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صور قصير عمره. </a:t>
            </a:r>
            <a:endParaRPr lang="ar-EG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Clr>
                <a:schemeClr val="accent6">
                  <a:lumMod val="90000"/>
                </a:schemeClr>
              </a:buClr>
              <a:buFont typeface="Wingdings" pitchFamily="2" charset="2"/>
              <a:buChar char="Ø"/>
            </a:pP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حيث اعتمد الفنان العباسي على تحديد عناصره بلون قاتم يملأ بعدها المساحات بالألوان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.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وتظهر نساء قصر سامراء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بوجوه مستديرة ممتلئة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وبعيون لوزية ذات حدقات كبيرة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وانف كبير مستقيم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أما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الفم فيحده خط مستقيم من أعلى وخط منحن من أسفل. </a:t>
            </a:r>
            <a:endParaRPr lang="ar-EG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Clr>
                <a:schemeClr val="accent6">
                  <a:lumMod val="90000"/>
                </a:schemeClr>
              </a:buClr>
              <a:buFont typeface="Wingdings" pitchFamily="2" charset="2"/>
              <a:buChar char="Ø"/>
            </a:pP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وتتميز النساء بشعر أسود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غزير </a:t>
            </a:r>
            <a:r>
              <a:rPr lang="ar-SA" sz="2000" b="1" dirty="0" err="1" smtClean="0">
                <a:latin typeface="Simplified Arabic" pitchFamily="18" charset="-78"/>
                <a:cs typeface="Simplified Arabic" pitchFamily="18" charset="-78"/>
              </a:rPr>
              <a:t>ينسدل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 على الكتف على هيئة ضفيرتين. وهذا الأسلوب مشتق من أمثلة وجدت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في أواسط آسيا ونقلها الأتراك إلى العراق، ويؤكد التأثير التركي صورة حامل الغزال الذي يرتدي زيا تركيا</a:t>
            </a:r>
            <a:r>
              <a:rPr lang="en-US" sz="2000" b="1" dirty="0" smtClean="0">
                <a:latin typeface="Simplified Arabic" pitchFamily="18" charset="-78"/>
                <a:cs typeface="Simplified Arabic" pitchFamily="18" charset="-78"/>
              </a:rPr>
              <a:t> .</a:t>
            </a:r>
            <a:endParaRPr lang="ar-EG" sz="20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Clr>
                <a:schemeClr val="accent6">
                  <a:lumMod val="90000"/>
                </a:schemeClr>
              </a:buClr>
              <a:buFont typeface="Wingdings" pitchFamily="2" charset="2"/>
              <a:buChar char="Ø"/>
            </a:pP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أما التصوير الذي يزين المخطوطات والكتب التاريخية فلم يعثر منه حتى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latin typeface="Simplified Arabic" pitchFamily="18" charset="-78"/>
                <a:cs typeface="Simplified Arabic" pitchFamily="18" charset="-78"/>
              </a:rPr>
              <a:t>الآن على أي نماذج</a:t>
            </a:r>
            <a:r>
              <a:rPr lang="ar-EG" sz="20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sz="2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15_07_1514369958963011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57600" y="609600"/>
            <a:ext cx="4917366" cy="5126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502027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تصوير جداري منفذ </a:t>
            </a:r>
            <a:r>
              <a:rPr lang="ar-EG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بالفريسكو، لراقصتين بكامل ملابسهما، قصر الجوسق </a:t>
            </a:r>
            <a:r>
              <a:rPr lang="ar-EG" b="1" dirty="0" err="1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implified Arabic" pitchFamily="18" charset="-78"/>
                <a:cs typeface="Simplified Arabic" pitchFamily="18" charset="-78"/>
              </a:rPr>
              <a:t>الخاقاني</a:t>
            </a:r>
            <a:endParaRPr lang="en-US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تخطيط مدينة بغداد:</a:t>
            </a:r>
            <a:endParaRPr lang="en-US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rtl="1"/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كلف الخليفة </a:t>
            </a:r>
            <a:r>
              <a:rPr lang="ar-SA" sz="2200" b="1" dirty="0" err="1" smtClean="0">
                <a:latin typeface="Simplified Arabic" pitchFamily="18" charset="-78"/>
                <a:cs typeface="Simplified Arabic" pitchFamily="18" charset="-78"/>
              </a:rPr>
              <a:t>أبوجعفر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المنصور مهندسا فارسيا بمهمة تشييد عاصمته الجديدة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 </a:t>
            </a:r>
          </a:p>
          <a:p>
            <a:pPr algn="just" rtl="1">
              <a:buFont typeface="Wingdings" pitchFamily="2" charset="2"/>
              <a:buChar char="ü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اختار لها تصميما على شكل دائرة كاملة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ar-EG" sz="2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ويحيط بالمدينة سوران رئيسيان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>
              <a:buFont typeface="Wingdings" pitchFamily="2" charset="2"/>
              <a:buChar char="ü"/>
            </a:pP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السور 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الخارجي </a:t>
            </a:r>
            <a:r>
              <a:rPr lang="ar-SA" sz="2200" b="1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مداخل المدينة الأربعة: </a:t>
            </a:r>
            <a:endParaRPr lang="ar-EG" sz="2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marL="855663" indent="0" algn="just" rtl="1">
              <a:buFontTx/>
              <a:buChar char="-"/>
            </a:pPr>
            <a:r>
              <a:rPr lang="ar-EG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باب الكوفة في اتجاه الشمال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marL="855663" indent="0" algn="just" rtl="1">
              <a:buFontTx/>
              <a:buChar char="-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باب</a:t>
            </a:r>
            <a:r>
              <a:rPr lang="ar-EG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البصرة في جهة الجنوب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marL="855663" indent="0" algn="just" rtl="1">
              <a:buFontTx/>
              <a:buChar char="-"/>
            </a:pPr>
            <a:r>
              <a:rPr lang="ar-EG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باب خراسان في الجهة الشرقية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marL="855663" indent="0" algn="just" rtl="1">
              <a:buFontTx/>
              <a:buChar char="-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باب الشام في الجهة</a:t>
            </a:r>
            <a:r>
              <a:rPr lang="ar-EG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solidFill>
                  <a:schemeClr val="accent6">
                    <a:lumMod val="9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الغربية.</a:t>
            </a:r>
            <a:endParaRPr lang="ar-EG" sz="2200" b="1" dirty="0" smtClean="0">
              <a:solidFill>
                <a:schemeClr val="accent6">
                  <a:lumMod val="90000"/>
                </a:schemeClr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ويحيط بالسور الخارجي خندق عرضه ستة أمتار. </a:t>
            </a:r>
            <a:endParaRPr lang="ar-EG" sz="2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أما السور الداخلي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فهو أكثر ارتفاعا ويوجد </a:t>
            </a:r>
            <a:r>
              <a:rPr lang="ar-SA" sz="2200" b="1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أبراج مستديرة للحراسة</a:t>
            </a:r>
            <a: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sz="2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ويقع قصر الخليفة في مركز الميدان الذي يتوسط المدينة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 وكان يعرف باسم</a:t>
            </a:r>
            <a: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القبة الخضراء أو القصر ذي البوابة الذهبية، حيث يغطي القصر قبة مرتفعة</a:t>
            </a:r>
            <a: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خضراء ويلحق بهذا القصر مسجد ذي صحن مكشوف، ويحيط بالميدان سوران آخران</a:t>
            </a:r>
            <a: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200" b="1" dirty="0" smtClean="0">
                <a:latin typeface="Simplified Arabic" pitchFamily="18" charset="-78"/>
                <a:cs typeface="Simplified Arabic" pitchFamily="18" charset="-78"/>
              </a:rPr>
              <a:t>تقع بينهما مساكن المدينة</a:t>
            </a:r>
            <a:r>
              <a:rPr lang="ar-EG" sz="2200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sz="2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86717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EG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وصف العمل الفني:</a:t>
            </a:r>
          </a:p>
          <a:p>
            <a:pPr marL="514350" indent="-514350" algn="just" rtl="1">
              <a:buClr>
                <a:srgbClr val="FFFF00"/>
              </a:buClr>
              <a:buFont typeface="Wingdings" pitchFamily="2" charset="2"/>
              <a:buChar char="ü"/>
            </a:pPr>
            <a:endParaRPr lang="ar-EG" dirty="0" smtClean="0">
              <a:latin typeface="Simplified Arabic" pitchFamily="18" charset="-78"/>
              <a:cs typeface="Simplified Arabic" pitchFamily="18" charset="-78"/>
            </a:endParaRPr>
          </a:p>
          <a:p>
            <a:pPr marL="514350" indent="-514350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يمثل المشهد صورة لراقصتين كاملتي الملبس، تمسكان في أيدهما بكأسين تصبان فيهما الخمر من وعائين يظهران خلف رأسهما.</a:t>
            </a:r>
          </a:p>
          <a:p>
            <a:pPr marL="514350" indent="-514350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يرتدان التيجان والأحزمة واللآلئ ولهما جدائل شعر طويلة.</a:t>
            </a:r>
          </a:p>
          <a:p>
            <a:pPr marL="514350" indent="-514350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تبدو كل منهما وكأنهما في حركة راقصة وبينهما صحن ملئ بالفاكهة. </a:t>
            </a:r>
          </a:p>
          <a:p>
            <a:pPr marL="514350" indent="-514350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.عبر الفنان عن الملامح الشرقية لوجوه الراقصتين، حيث تبدو الوجنات ممتلئة، والأنوف طويلة، وخصلات الشعر </a:t>
            </a:r>
            <a:r>
              <a:rPr lang="ar-EG" dirty="0" err="1" smtClean="0">
                <a:latin typeface="Simplified Arabic" pitchFamily="18" charset="-78"/>
                <a:cs typeface="Simplified Arabic" pitchFamily="18" charset="-78"/>
              </a:rPr>
              <a:t>مقوصة</a:t>
            </a: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marL="514350" indent="-514350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كما تبدو طيات الملابس غير طبيعية والحركة بطيئة وكأن أقدام الراقصات مقيدة وملامح الوجه خالية من التعبير.</a:t>
            </a:r>
            <a:endParaRPr lang="en-US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sz="4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EG" sz="4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د</a:t>
            </a:r>
            <a:r>
              <a:rPr lang="ar-EG" sz="4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 الخزف: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توصل الخزافون المسلمون في القرنين الثالث والرابع بعد الهجرة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إلى اكتشاف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أساليب جديدة في صناعة الخزف وزخرفته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وكان إما بطريقة الحز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أو بالضغط على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العجينة لتكوين بعض الزخارف البارزة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كذلك استخدمت طريقة رسم الزخارف تحت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الطلاء بلون واحد أو بألوان متعددة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ومما ساعد على نشاط الخزافين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ما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استورده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الخلفاء العباسيون من الخزف الصيني ذي </a:t>
            </a:r>
            <a:r>
              <a:rPr lang="ar-SA" b="1" dirty="0" err="1" smtClean="0">
                <a:latin typeface="Simplified Arabic" pitchFamily="18" charset="-78"/>
                <a:cs typeface="Simplified Arabic" pitchFamily="18" charset="-78"/>
              </a:rPr>
              <a:t>التعريقات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والبقع الملونة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ولقد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أجاد المسلمون تقليد هذا النوع من الخزف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وعثر على آثار من ذلك النوع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في سمراء والمدائن ونيشابور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Picture 5" descr="http://amwaj.org.il/art/islam/gifs/2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457200"/>
            <a:ext cx="378968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152400" y="4572000"/>
            <a:ext cx="8534400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سلطانية، العراق، القرن 9، </a:t>
            </a:r>
            <a:r>
              <a:rPr lang="ar-SA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ف</a:t>
            </a:r>
            <a:r>
              <a:rPr lang="ar-EG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خ</a:t>
            </a:r>
            <a:r>
              <a:rPr lang="ar-SA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ار</a:t>
            </a:r>
            <a:r>
              <a:rPr lang="ar-EG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مزجج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سلطانية مزججه بالقصدير الأبيض غير الشفاف مع زخارف عشبية وكتابة بالخط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الكوفي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والنص ورد فيه " البركة لصاحبها عمل محمد الصالح " أما الزخرفة فجاءت باللون الأزرق الكوبالت على سطح أبيض مقتبسة عن </a:t>
            </a:r>
            <a:r>
              <a:rPr lang="ar-S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الآدوات</a:t>
            </a: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التي كانت تستورد من الصين، هذه السلطانية واحدة من مجموعة القطع الخزفية تعود إلى القرن التاسع والتي تم اكتشافها في حفريات قصر الخلافة 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في</a:t>
            </a:r>
            <a:r>
              <a:rPr lang="ar-EG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سامراء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Picture 5" descr="http://amwaj.org.il/art/islam/gifs/22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609600"/>
            <a:ext cx="3629660" cy="362966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676400" y="4602540"/>
            <a:ext cx="5867400" cy="1323439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en-US" sz="1600" b="1" dirty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1600" b="1" dirty="0">
                <a:latin typeface="Simplified Arabic" pitchFamily="18" charset="-78"/>
                <a:cs typeface="Simplified Arabic" pitchFamily="18" charset="-78"/>
              </a:rPr>
            </a:br>
            <a:r>
              <a:rPr lang="ar-SA" sz="16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سلطانية،</a:t>
            </a:r>
            <a:r>
              <a:rPr lang="en-US" sz="16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sz="1600" b="1" u="sng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سامراء</a:t>
            </a:r>
            <a:r>
              <a:rPr lang="en-US" sz="16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sz="1600" b="1" dirty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، القرن 9، فخار مزجج</a:t>
            </a:r>
            <a:r>
              <a:rPr lang="en-US" sz="1600" b="1" dirty="0">
                <a:latin typeface="Simplified Arabic" pitchFamily="18" charset="-78"/>
                <a:cs typeface="Simplified Arabic" pitchFamily="18" charset="-78"/>
              </a:rPr>
              <a:t>    </a:t>
            </a:r>
            <a:br>
              <a:rPr lang="en-US" sz="1600" b="1" dirty="0">
                <a:latin typeface="Simplified Arabic" pitchFamily="18" charset="-78"/>
                <a:cs typeface="Simplified Arabic" pitchFamily="18" charset="-78"/>
              </a:rPr>
            </a:br>
            <a:r>
              <a:rPr lang="ar-SA" sz="1600" b="1" dirty="0">
                <a:latin typeface="Simplified Arabic" pitchFamily="18" charset="-78"/>
                <a:cs typeface="Simplified Arabic" pitchFamily="18" charset="-78"/>
              </a:rPr>
              <a:t>السلطانية مزخرفة بلونين من</a:t>
            </a:r>
            <a:r>
              <a:rPr lang="en-US" sz="1600" b="1" dirty="0"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sz="1600" b="1" dirty="0">
                <a:latin typeface="Simplified Arabic" pitchFamily="18" charset="-78"/>
                <a:cs typeface="Simplified Arabic" pitchFamily="18" charset="-78"/>
              </a:rPr>
              <a:t>البريق المعدني</a:t>
            </a:r>
            <a:r>
              <a:rPr lang="en-US" sz="1600" b="1" dirty="0"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en-US" sz="16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1600" b="1" dirty="0">
                <a:latin typeface="Simplified Arabic" pitchFamily="18" charset="-78"/>
                <a:cs typeface="Simplified Arabic" pitchFamily="18" charset="-78"/>
              </a:rPr>
              <a:t>بأشكال دائرية</a:t>
            </a:r>
            <a:r>
              <a:rPr lang="en-US" sz="1600" b="1" dirty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sz="1600" b="1" dirty="0">
                <a:latin typeface="Simplified Arabic" pitchFamily="18" charset="-78"/>
                <a:cs typeface="Simplified Arabic" pitchFamily="18" charset="-78"/>
              </a:rPr>
            </a:br>
            <a:r>
              <a:rPr lang="ar-SA" sz="1600" b="1" dirty="0">
                <a:latin typeface="Simplified Arabic" pitchFamily="18" charset="-78"/>
                <a:cs typeface="Simplified Arabic" pitchFamily="18" charset="-78"/>
              </a:rPr>
              <a:t>وباقات من أوراق الشجر. أسلوب الزخرفة هذا هو استحداث</a:t>
            </a:r>
            <a:r>
              <a:rPr lang="en-US" sz="1600" b="1" dirty="0">
                <a:latin typeface="Simplified Arabic" pitchFamily="18" charset="-78"/>
                <a:cs typeface="Simplified Arabic" pitchFamily="18" charset="-78"/>
              </a:rPr>
              <a:t>  </a:t>
            </a:r>
            <a:br>
              <a:rPr lang="en-US" sz="1600" b="1" dirty="0">
                <a:latin typeface="Simplified Arabic" pitchFamily="18" charset="-78"/>
                <a:cs typeface="Simplified Arabic" pitchFamily="18" charset="-78"/>
              </a:rPr>
            </a:br>
            <a:r>
              <a:rPr lang="ar-SA" sz="1600" b="1" dirty="0">
                <a:latin typeface="Simplified Arabic" pitchFamily="18" charset="-78"/>
                <a:cs typeface="Simplified Arabic" pitchFamily="18" charset="-78"/>
              </a:rPr>
              <a:t>في الفترة العباسية الأولى، حيث بدء التزجيج </a:t>
            </a:r>
            <a:r>
              <a:rPr lang="ar-SA" sz="1600" b="1" dirty="0" smtClean="0">
                <a:latin typeface="Simplified Arabic" pitchFamily="18" charset="-78"/>
                <a:cs typeface="Simplified Arabic" pitchFamily="18" charset="-78"/>
              </a:rPr>
              <a:t>مع الزخرفة </a:t>
            </a:r>
            <a:endParaRPr lang="en-US" sz="16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717"/>
          </a:xfrm>
        </p:spPr>
        <p:txBody>
          <a:bodyPr>
            <a:normAutofit/>
          </a:bodyPr>
          <a:lstStyle/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اكتشف الخزافون أساليب جديدة في طريقة الزخرفة بالبريق المعدني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وذلك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برسم العناصر الزخرفية بألوان متعددة من الطلاء المعدني الأصفر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والزيتوني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والبني المحمر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على الأرضية البيضاء المغطاة بالطلاء الشفاف</a:t>
            </a:r>
            <a:r>
              <a:rPr lang="en-US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واستخدمت هذه الطريقة في البلاطات التي تكسو الجدران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ولها أمثله في بعض قصور </a:t>
            </a:r>
            <a:r>
              <a:rPr lang="ar-SA" b="1" dirty="0" err="1" smtClean="0"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مراء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وفي محراب جامع القيروان</a:t>
            </a:r>
            <a:r>
              <a:rPr lang="en-US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ويعد الخزف ذو البريق المعدني أقدم أنواع الخزف الإسلامي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الذي ظهرت </a:t>
            </a:r>
            <a:r>
              <a:rPr lang="ar-SA" b="1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زخارف آدميه وحيواني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ة.</a:t>
            </a:r>
            <a:endParaRPr lang="en-US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53536"/>
            <a:ext cx="8001000" cy="813264"/>
          </a:xfrm>
        </p:spPr>
        <p:txBody>
          <a:bodyPr>
            <a:normAutofit fontScale="90000"/>
          </a:bodyPr>
          <a:lstStyle/>
          <a:p>
            <a:r>
              <a:rPr lang="ar-EG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EG" sz="44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ه</a:t>
            </a:r>
            <a:r>
              <a:rPr lang="ar-EG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) فنون الكتاب (الخط، التذهيب، التجليد):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257800"/>
          </a:xfrm>
        </p:spPr>
        <p:txBody>
          <a:bodyPr>
            <a:normAutofit fontScale="62500" lnSpcReduction="20000"/>
          </a:bodyPr>
          <a:lstStyle/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انتعش 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ف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ن صناعة الكتاب في العصور الإسلامي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ة،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لرغبة الحكام المسلمين في عمل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مصاحف جميله لهم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فاستعانوا بأحسن الخطاطين لكتابتها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وأمهر المذهبين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لزخرفتها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وكان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نتيجة 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ل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نهضة فن الكتاب أن تطورت صناعة التجليد عند المسلمين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وظهر لها شكل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مميز منذ القرن السابع الهجري</a:t>
            </a:r>
            <a:r>
              <a:rPr lang="en-US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sz="38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وكان الخط العربي يكتب بأسلوبين:</a:t>
            </a:r>
            <a:r>
              <a:rPr lang="ar-EG" sz="38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marL="919163" indent="-4763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SA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الأسلوب</a:t>
            </a:r>
            <a:r>
              <a:rPr lang="ar-EG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الأول: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u="sng" dirty="0" smtClean="0">
                <a:latin typeface="Simplified Arabic" pitchFamily="18" charset="-78"/>
                <a:cs typeface="Simplified Arabic" pitchFamily="18" charset="-78"/>
              </a:rPr>
              <a:t>الخط الكوفي</a:t>
            </a:r>
            <a:r>
              <a:rPr lang="ar-EG" b="1" u="sng" dirty="0" smtClean="0"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نسبة إلى مدينة الكوفة بالعراق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تميز بحروف مستقيمة ذات زوايا حادة.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marL="919163" indent="-4763" algn="just" rtl="1">
              <a:buClr>
                <a:srgbClr val="FFFF00"/>
              </a:buClr>
              <a:buFont typeface="Wingdings" pitchFamily="2" charset="2"/>
              <a:buChar char="ü"/>
            </a:pPr>
            <a:r>
              <a:rPr lang="ar-SA" b="1" u="sng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الأسلوب الثاني</a:t>
            </a:r>
            <a:r>
              <a:rPr lang="ar-SA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EG" b="1" dirty="0" smtClean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u="sng" dirty="0" smtClean="0">
                <a:latin typeface="Simplified Arabic" pitchFamily="18" charset="-78"/>
                <a:cs typeface="Simplified Arabic" pitchFamily="18" charset="-78"/>
              </a:rPr>
              <a:t>الخط النسخي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وحروفه لينه مقوس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واستخدم الخط الكوفي في كتابة القرآن حتى القرن الحادي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عشر الميلادي ثم حل محله تدريجيا الخط النسخي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marL="919163" indent="-4763" algn="just" rtl="1">
              <a:buClr>
                <a:srgbClr val="FFFF00"/>
              </a:buClr>
              <a:buNone/>
            </a:pP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وتنسب بداية من زخرفة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المصاحف وتحليه صفحاتها باللون الذهبي إلى العصر العباسي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وكانت الصفحات</a:t>
            </a:r>
            <a:r>
              <a:rPr lang="en-US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الأولى والأخير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ة،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وعناوين الصور القرآنية تذهب 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ب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زخارف جميل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ة،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وتدل زخارف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المصاحف التي ترجع للقرن التاسع الميلادي في العصر العباسي على أن عناصرها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مازالت متأثرة بأساليب من الفن </a:t>
            </a:r>
            <a:r>
              <a:rPr lang="ar-SA" b="1" dirty="0" err="1" smtClean="0">
                <a:latin typeface="Simplified Arabic" pitchFamily="18" charset="-78"/>
                <a:cs typeface="Simplified Arabic" pitchFamily="18" charset="-78"/>
              </a:rPr>
              <a:t>الساساني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كالمراوح النخيليه المجنحة.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كما يعتقد أن الحكام العباسيين 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قد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استعانوا بفنانين من مسيحي سوريا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في عملية تذهيب الكتابة.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وكانت صفحات الكتاب تحفظ في أول الأمر بين لوحين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من الخشب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المزين بزخارف هندسيه مطعمه بالعاج ثم استبدل بعد ذلك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بالجلد.</a:t>
            </a:r>
            <a:endParaRPr lang="en-US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6" name="Picture 5" descr="http://amwaj.org.il/art/islam/gifs/2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2140" y="914400"/>
            <a:ext cx="5204460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90600" y="5238690"/>
            <a:ext cx="7086600" cy="400110"/>
          </a:xfrm>
          <a:prstGeom prst="rect">
            <a:avLst/>
          </a:prstGeom>
          <a:noFill/>
          <a:ln>
            <a:solidFill>
              <a:schemeClr val="accent6">
                <a:lumMod val="9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صفحة من القرآن، العراق، القرن 9، الرق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 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والمكتوب </a:t>
            </a: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بالخط الكوفي بدون حركات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8229600" cy="1752600"/>
          </a:xfrm>
          <a:ln>
            <a:solidFill>
              <a:schemeClr val="accent6">
                <a:lumMod val="9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just" rtl="1"/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مخطوط علمي من كتاب </a:t>
            </a:r>
            <a:r>
              <a:rPr lang="ar-EG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البيطرة</a:t>
            </a:r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وهو أقدم مخطوطات المدرسة العربية وقد ألفها أحمد بن حسين الأحنف.</a:t>
            </a:r>
          </a:p>
          <a:p>
            <a:pPr algn="just" rtl="1"/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ينسب ٳلي العصر العباسي عام 606 ھ.</a:t>
            </a:r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مكان الحفظ: متحف </a:t>
            </a:r>
            <a:r>
              <a:rPr lang="ar-EG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طوبقابي</a:t>
            </a:r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سراي (أحمد الثالث) باستانبول.</a:t>
            </a:r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المدرسة: تنسب ٳلي المدرسة العربية في بغداد.</a:t>
            </a:r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الوصف: مشهد لشخصين يركبان علي خيول تسير علي أرض </a:t>
            </a:r>
            <a:r>
              <a:rPr lang="ar-EG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بها</a:t>
            </a:r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نباتات، ويبدو علي الأشخاص الملامح الأسيوية لأنهم من الترك. استطاع الفنان أن يبين حركة الخيول ونلاحظ ذلك من أقدامهم. ظهرت في هذه الصورة خصائص المدرسة العربية وتتمثل هذه الخصائص في: البساطة الشديدة فهي غير محاطة </a:t>
            </a:r>
            <a:r>
              <a:rPr lang="ar-EG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</a:t>
            </a:r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ٳطار وأرضيتها عبارة عن خط مستقيم ، وظهر </a:t>
            </a:r>
            <a:r>
              <a:rPr lang="ar-EG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بها</a:t>
            </a:r>
            <a:r>
              <a:rPr lang="ar-E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الطابع العربي وذلك في ملابس الأشخاص وظهور الحيوانات التي تعيش في البيئة العربية.</a:t>
            </a:r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" name="Picture 5" descr="https://civilizationlovers.files.wordpress.com/2012/01/arabicart6.jpg?w=497">
            <a:hlinkClick r:id="rId3"/>
          </p:cNvPr>
          <p:cNvPicPr/>
          <p:nvPr/>
        </p:nvPicPr>
        <p:blipFill>
          <a:blip r:embed="rId4"/>
          <a:srcRect b="4435"/>
          <a:stretch>
            <a:fillRect/>
          </a:stretch>
        </p:blipFill>
        <p:spPr bwMode="auto">
          <a:xfrm>
            <a:off x="1905000" y="457200"/>
            <a:ext cx="52578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8229600" cy="1676400"/>
          </a:xfrm>
          <a:ln>
            <a:solidFill>
              <a:schemeClr val="accent6">
                <a:lumMod val="9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just" rtl="1"/>
            <a:r>
              <a:rPr lang="ar-EG" sz="1400" b="1" dirty="0" smtClean="0">
                <a:latin typeface="Simplified Arabic" pitchFamily="18" charset="-78"/>
                <a:cs typeface="Simplified Arabic" pitchFamily="18" charset="-78"/>
              </a:rPr>
              <a:t>مخطوط أدبي. ينسب ٳلي العصر العباسي عام 634 ھ، وعليه أسم المصور يحيي بن محمود بن يحيي الو اسطي وهو المصور الوحيد الذي كتب أسمه علي مصورته.</a:t>
            </a:r>
            <a:endParaRPr lang="en-US" sz="1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EG" sz="1400" b="1" dirty="0" smtClean="0">
                <a:latin typeface="Simplified Arabic" pitchFamily="18" charset="-78"/>
                <a:cs typeface="Simplified Arabic" pitchFamily="18" charset="-78"/>
              </a:rPr>
              <a:t>مكان الحفظ: المكتبة الأهلية بباريس.</a:t>
            </a:r>
            <a:endParaRPr lang="en-US" sz="1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EG" sz="1400" b="1" dirty="0" smtClean="0">
                <a:latin typeface="Simplified Arabic" pitchFamily="18" charset="-78"/>
                <a:cs typeface="Simplified Arabic" pitchFamily="18" charset="-78"/>
              </a:rPr>
              <a:t>المدرسة:– ينسب ٳلي المدرسة العربية في بغداد.</a:t>
            </a:r>
            <a:endParaRPr lang="en-US" sz="1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EG" sz="1400" b="1" dirty="0" smtClean="0">
                <a:latin typeface="Simplified Arabic" pitchFamily="18" charset="-78"/>
                <a:cs typeface="Simplified Arabic" pitchFamily="18" charset="-78"/>
              </a:rPr>
              <a:t>الوصف: مشهد للاحتفال برؤية شهر شوال في مدينة </a:t>
            </a:r>
            <a:r>
              <a:rPr lang="ar-EG" sz="1400" b="1" dirty="0" err="1" smtClean="0">
                <a:latin typeface="Simplified Arabic" pitchFamily="18" charset="-78"/>
                <a:cs typeface="Simplified Arabic" pitchFamily="18" charset="-78"/>
              </a:rPr>
              <a:t>برقعيد</a:t>
            </a:r>
            <a:r>
              <a:rPr lang="ar-EG" sz="1400" b="1" dirty="0" smtClean="0">
                <a:latin typeface="Simplified Arabic" pitchFamily="18" charset="-78"/>
                <a:cs typeface="Simplified Arabic" pitchFamily="18" charset="-78"/>
              </a:rPr>
              <a:t>، يظهر فيها رجال فوق خيولهم يحملون الرايات والأعلام والأبواق، يرتدون عمامات. الأرضية عبارة عن خط مستقيم </a:t>
            </a:r>
            <a:r>
              <a:rPr lang="ar-EG" sz="1400" b="1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EG" sz="1400" b="1" dirty="0" smtClean="0">
                <a:latin typeface="Simplified Arabic" pitchFamily="18" charset="-78"/>
                <a:cs typeface="Simplified Arabic" pitchFamily="18" charset="-78"/>
              </a:rPr>
              <a:t> حشائش، ونلاحظ في العمل الفني حركة أقدام الخيول. ظهرت فيها خصائص المدرسة العربية المتمثلة في ظهور الخيول، وارتداء الملابس الفضفاضة، والأرضية المستقيمة، وبساطة الصورة حيث أنها غير محاطة بإطار.</a:t>
            </a:r>
            <a:endParaRPr lang="en-US" sz="1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en-US" sz="14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6" name="Picture 5" descr="https://civilizationlovers.files.wordpress.com/2012/01/300px-yahyc3a2_ibn_mahmc3bbd_al-wc3a2sitc3ae_006.jpg?w=497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98780"/>
            <a:ext cx="4267200" cy="38684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 fontScale="85000" lnSpcReduction="20000"/>
          </a:bodyPr>
          <a:lstStyle/>
          <a:p>
            <a:pPr algn="just" rtl="1"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ويجتاز الداخل إلى المدينة الخندق عن طريق قنطرة موصلة إلى مدخل طويل ضيق مغطى بقبو نصف اسطواني.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ولا يصل الداخل إلى الفناء المكشوف مباشرة بل عليه أن ينحرف إلى يسار المدخل ويعرف المدخل باسم المدخل المنحني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وتبدو مدينة بغداد بهذا التصميم محصنة تحصينا منيعا، فالمدخل المنحني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يساعد على الحد من شدة الهجوم على مداخل المدينة، وتعد هذه المداخل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المنحنية ابتكارا جديدا ظهر في العمارة الإسلامية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لأول مرة. 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كما أن تزويد أسوار المدينة بأبراج للحراسة لم يعرف من قبل في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العمارة الأموية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وذكر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أن القصر يشتمل على فناء للاحتفالات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وإيوان وقاعة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العرش المغطاة بالقبة الخضراء، ويمكن نسبة تصميم بغداد الدائري إلى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العمارة الفارسية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كذلك ربما نقل العباسيون فكرة تحصين المدينة بأسوار مدعمة بأبراج الحراسة من أسوار مدينة بابل المحصنة التي وجدت في العراق القديم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2152820_0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4000" y="609600"/>
            <a:ext cx="5867399" cy="5530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Content Placeholder 7" descr="download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00" y="913447"/>
            <a:ext cx="6817244" cy="5106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round-city-baghdad-2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036320"/>
            <a:ext cx="8229600" cy="4937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تخطيط مدينة سامراء: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24717"/>
          </a:xfrm>
        </p:spPr>
        <p:txBody>
          <a:bodyPr>
            <a:normAutofit/>
          </a:bodyPr>
          <a:lstStyle/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استقدم "المعتصم" العمال المهرة والفنيين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من كل أنحاء الإمبراطورية لتشييد العاصمة (سمراء)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وتعد من أجمل المدن التي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شيدها الحكام المسلمون. 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فاشتملت المدينة على قصور وأسواق ومساجد وملاعب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وزينت جدران قصورها بالصور الحائطية الملونة والزخارف الجصية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كما وجدت بها وسائل الرفاهية والحمامات </a:t>
            </a:r>
            <a:r>
              <a:rPr lang="ar-SA" b="1" dirty="0" err="1" smtClean="0">
                <a:latin typeface="Simplified Arabic" pitchFamily="18" charset="-78"/>
                <a:cs typeface="Simplified Arabic" pitchFamily="18" charset="-78"/>
              </a:rPr>
              <a:t>والنافورات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. </a:t>
            </a:r>
            <a:endParaRPr lang="ar-EG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ولم يتبق قائما منها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إلا جامع سمراء، ومسجد أبو دلف، وأساسات بعض القصور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b="1" dirty="0" smtClean="0">
                <a:latin typeface="Simplified Arabic" pitchFamily="18" charset="-78"/>
                <a:cs typeface="Simplified Arabic" pitchFamily="18" charset="-78"/>
              </a:rPr>
              <a:t> وبوابة قصر </a:t>
            </a:r>
            <a:r>
              <a:rPr lang="ar-SA" b="1" dirty="0" err="1" smtClean="0">
                <a:latin typeface="Simplified Arabic" pitchFamily="18" charset="-78"/>
                <a:cs typeface="Simplified Arabic" pitchFamily="18" charset="-78"/>
              </a:rPr>
              <a:t>الجوسق</a:t>
            </a:r>
            <a:r>
              <a:rPr lang="ar-EG" b="1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en-US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>
              <a:buFont typeface="Wingdings" pitchFamily="2" charset="2"/>
              <a:buChar char="q"/>
            </a:pPr>
            <a:r>
              <a:rPr lang="ar-EG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مسجد سامراء الكبير: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أنشأه المتوكل سنة 234هـ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وهو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من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أعظم الجوامع الإسلامية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إذ يتسع لأكثر من 100 ألف مصل. </a:t>
            </a:r>
            <a:endParaRPr lang="ar-E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EG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بنى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المسجد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على شكل مستطيل، واستعمل في بنائه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</a:b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اللبن، أما السور الخارجي فمبني بالطوب الأحمر الفاتح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وزود بأبراج تبلغ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40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برجا قطر كل منها 4 أمتار ونصف ويبرز الواحد عن الجدار نحو مترين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والمئذنة شيدت خارج المسجد حلزونية 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الشكل.</a:t>
            </a:r>
          </a:p>
          <a:p>
            <a:pPr algn="just" rtl="1"/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المئذنة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مصعده من الخارج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وحوائط المسجد مغطاة بالفسيفساء الزجاجية على أرضية مذهبة</a:t>
            </a:r>
            <a:r>
              <a:rPr lang="ar-E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just" rtl="1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BAHAA GHORAB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9E5F-F227-44CC-B43B-FD8B0FA7874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370</TotalTime>
  <Words>1536</Words>
  <Application>Microsoft Office PowerPoint</Application>
  <PresentationFormat>On-screen Show (4:3)</PresentationFormat>
  <Paragraphs>241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Foundry</vt:lpstr>
      <vt:lpstr>Slide 1</vt:lpstr>
      <vt:lpstr> تقديم:</vt:lpstr>
      <vt:lpstr> تخطيط مدينة بغداد:</vt:lpstr>
      <vt:lpstr>Slide 4</vt:lpstr>
      <vt:lpstr>Slide 5</vt:lpstr>
      <vt:lpstr>Slide 6</vt:lpstr>
      <vt:lpstr>Slide 7</vt:lpstr>
      <vt:lpstr> تخطيط مدينة سامراء:</vt:lpstr>
      <vt:lpstr> مسجد سامراء الكبير:</vt:lpstr>
      <vt:lpstr>Slide 10</vt:lpstr>
      <vt:lpstr>Slide 11</vt:lpstr>
      <vt:lpstr> منارة المسجد: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 عمارة القصور:</vt:lpstr>
      <vt:lpstr> الزخارف المعمارية: - أ) النحت على الحجر:</vt:lpstr>
      <vt:lpstr>Slide 25</vt:lpstr>
      <vt:lpstr>- ب) النحت على الخشب:</vt:lpstr>
      <vt:lpstr>Slide 27</vt:lpstr>
      <vt:lpstr>- جـ) التصوير الجداري:</vt:lpstr>
      <vt:lpstr>Slide 29</vt:lpstr>
      <vt:lpstr>Slide 30</vt:lpstr>
      <vt:lpstr>- د) الخزف:</vt:lpstr>
      <vt:lpstr>Slide 32</vt:lpstr>
      <vt:lpstr>Slide 33</vt:lpstr>
      <vt:lpstr>Slide 34</vt:lpstr>
      <vt:lpstr>- ه) فنون الكتاب (الخط، التذهيب، التجليد):</vt:lpstr>
      <vt:lpstr>Slide 36</vt:lpstr>
      <vt:lpstr>Slide 37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Bahaa</dc:creator>
  <cp:lastModifiedBy>TCG</cp:lastModifiedBy>
  <cp:revision>39</cp:revision>
  <dcterms:created xsi:type="dcterms:W3CDTF">2016-10-01T06:45:37Z</dcterms:created>
  <dcterms:modified xsi:type="dcterms:W3CDTF">2020-04-01T15:37:59Z</dcterms:modified>
</cp:coreProperties>
</file>