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2" r:id="rId11"/>
    <p:sldId id="265" r:id="rId12"/>
    <p:sldId id="266" r:id="rId13"/>
    <p:sldId id="269" r:id="rId14"/>
    <p:sldId id="270" r:id="rId15"/>
    <p:sldId id="271" r:id="rId16"/>
    <p:sldId id="273" r:id="rId17"/>
    <p:sldId id="268" r:id="rId18"/>
    <p:sldId id="267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ar-SA" sz="6000" b="1" dirty="0" smtClean="0"/>
              <a:t>المعمل الرابع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8496944" cy="1752600"/>
          </a:xfrm>
        </p:spPr>
        <p:txBody>
          <a:bodyPr>
            <a:normAutofit fontScale="77500" lnSpcReduction="20000"/>
          </a:bodyPr>
          <a:lstStyle/>
          <a:p>
            <a:r>
              <a:rPr lang="ar-SA" sz="8800" b="1" dirty="0" err="1" smtClean="0">
                <a:solidFill>
                  <a:schemeClr val="tx1"/>
                </a:solidFill>
                <a:cs typeface="+mj-cs"/>
              </a:rPr>
              <a:t>عضيات</a:t>
            </a:r>
            <a:r>
              <a:rPr lang="ar-SA" sz="8800" b="1" dirty="0" smtClean="0">
                <a:solidFill>
                  <a:schemeClr val="tx1"/>
                </a:solidFill>
                <a:cs typeface="+mj-cs"/>
              </a:rPr>
              <a:t> الخلية وأنواع الخلايا</a:t>
            </a:r>
            <a:endParaRPr lang="en-US" sz="8800" b="1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301608" cy="936104"/>
          </a:xfrm>
        </p:spPr>
        <p:txBody>
          <a:bodyPr>
            <a:normAutofit fontScale="90000"/>
          </a:bodyPr>
          <a:lstStyle/>
          <a:p>
            <a:r>
              <a:rPr lang="ar-SA" b="1" u="sng" dirty="0" err="1" smtClean="0"/>
              <a:t>العضيات</a:t>
            </a:r>
            <a:r>
              <a:rPr lang="ar-SA" b="1" u="sng" dirty="0" smtClean="0"/>
              <a:t> الرئيسية للخلايا </a:t>
            </a:r>
            <a:r>
              <a:rPr lang="ar-SA" b="1" u="sng" dirty="0" err="1" smtClean="0"/>
              <a:t>حقيقية</a:t>
            </a:r>
            <a:r>
              <a:rPr lang="ar-SA" b="1" u="sng" dirty="0" smtClean="0"/>
              <a:t> النواة ووظيفتها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18002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غشاء 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الخلية:</a:t>
            </a:r>
            <a:endParaRPr lang="ar-SA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طبقة مزدوجة من الدهون الفوسفاتية بها بروتينات وسكريات متنوعة.</a:t>
            </a:r>
          </a:p>
          <a:p>
            <a:pPr algn="just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وظيفته: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يحدد شكل الخلية ودخول وخروج المواد من وإلى الخلية.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b="6698"/>
          <a:stretch>
            <a:fillRect/>
          </a:stretch>
        </p:blipFill>
        <p:spPr bwMode="auto">
          <a:xfrm>
            <a:off x="611560" y="2723514"/>
            <a:ext cx="7992888" cy="408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260648"/>
            <a:ext cx="3549080" cy="1368152"/>
          </a:xfrm>
        </p:spPr>
        <p:txBody>
          <a:bodyPr>
            <a:normAutofit fontScale="90000"/>
          </a:bodyPr>
          <a:lstStyle/>
          <a:p>
            <a:r>
              <a:rPr lang="ar-SA" b="1" u="sng" dirty="0" err="1" smtClean="0"/>
              <a:t>العضيات</a:t>
            </a:r>
            <a:r>
              <a:rPr lang="ar-SA" b="1" u="sng" dirty="0" smtClean="0"/>
              <a:t> الرئيسية للخلايا </a:t>
            </a:r>
            <a:r>
              <a:rPr lang="ar-SA" b="1" u="sng" dirty="0" err="1" smtClean="0"/>
              <a:t>حقيقية</a:t>
            </a:r>
            <a:r>
              <a:rPr lang="ar-SA" b="1" u="sng" dirty="0" smtClean="0"/>
              <a:t> النواة ووظيفتها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2276872"/>
            <a:ext cx="3960440" cy="40324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الميتوكوندريا:</a:t>
            </a:r>
            <a:endParaRPr lang="ar-SA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محاطة بغشاء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مزدوج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(غشاء خارجي ناعم وغشاء داخلي على هيئة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ثنيات).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وظيفتها: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التنفس الخلوي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وانتاج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الطاقة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3449" t="3349" b="38991"/>
          <a:stretch>
            <a:fillRect/>
          </a:stretch>
        </p:blipFill>
        <p:spPr bwMode="auto">
          <a:xfrm>
            <a:off x="35496" y="44624"/>
            <a:ext cx="50120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84984"/>
            <a:ext cx="2795573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301608" cy="936104"/>
          </a:xfrm>
        </p:spPr>
        <p:txBody>
          <a:bodyPr>
            <a:normAutofit fontScale="90000"/>
          </a:bodyPr>
          <a:lstStyle/>
          <a:p>
            <a:r>
              <a:rPr lang="ar-SA" b="1" u="sng" dirty="0" err="1" smtClean="0"/>
              <a:t>العضيات</a:t>
            </a:r>
            <a:r>
              <a:rPr lang="ar-SA" b="1" u="sng" dirty="0" smtClean="0"/>
              <a:t> الرئيسية للخلايا </a:t>
            </a:r>
            <a:r>
              <a:rPr lang="ar-SA" b="1" u="sng" dirty="0" err="1" smtClean="0"/>
              <a:t>حقيقية</a:t>
            </a:r>
            <a:r>
              <a:rPr lang="ar-SA" b="1" u="sng" dirty="0" smtClean="0"/>
              <a:t> النواة ووظيفتها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2376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الشبكة 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الاندوبلازمية</a:t>
            </a: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الخشنة </a:t>
            </a: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(المحببة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ar-SA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أغشية على شكل قنوات مسطحة ويوجد على سطحها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ريبوسومات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لذا تسمى خشنة أو محببة.</a:t>
            </a:r>
          </a:p>
          <a:p>
            <a:pPr algn="just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وظيفتها: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بناء البروتينات.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Wael Documents\AA محاضرات\الأحياء العامة\صور\عضيات الخلية\الشبكة الاندوبلازمية الخشنة.jpg"/>
          <p:cNvPicPr>
            <a:picLocks noChangeAspect="1" noChangeArrowheads="1"/>
          </p:cNvPicPr>
          <p:nvPr/>
        </p:nvPicPr>
        <p:blipFill>
          <a:blip r:embed="rId2" cstate="print"/>
          <a:srcRect t="6170"/>
          <a:stretch>
            <a:fillRect/>
          </a:stretch>
        </p:blipFill>
        <p:spPr bwMode="auto">
          <a:xfrm>
            <a:off x="864096" y="3284984"/>
            <a:ext cx="7236296" cy="3501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301608" cy="936104"/>
          </a:xfrm>
        </p:spPr>
        <p:txBody>
          <a:bodyPr>
            <a:normAutofit fontScale="90000"/>
          </a:bodyPr>
          <a:lstStyle/>
          <a:p>
            <a:r>
              <a:rPr lang="ar-SA" b="1" u="sng" dirty="0" err="1" smtClean="0"/>
              <a:t>العضيات</a:t>
            </a:r>
            <a:r>
              <a:rPr lang="ar-SA" b="1" u="sng" dirty="0" smtClean="0"/>
              <a:t> الرئيسية للخلايا </a:t>
            </a:r>
            <a:r>
              <a:rPr lang="ar-SA" b="1" u="sng" dirty="0" err="1" smtClean="0"/>
              <a:t>حقيقية</a:t>
            </a:r>
            <a:r>
              <a:rPr lang="ar-SA" b="1" u="sng" dirty="0" smtClean="0"/>
              <a:t> النواة ووظيفتها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2376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الشبكة 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الاندوبلازمية</a:t>
            </a: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الملساء </a:t>
            </a: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(الناعمة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ar-SA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أغشية على شكل قنوات أنبوبية ولا يوجد على سطحها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ريبوسومات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لذا تسمى ملساء أو ناعمة.</a:t>
            </a:r>
          </a:p>
          <a:p>
            <a:pPr algn="just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وظيفتها: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بناء الدهون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والكربوهيدرات.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115616" y="3356992"/>
            <a:ext cx="6696744" cy="335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620688"/>
            <a:ext cx="3837112" cy="936104"/>
          </a:xfrm>
        </p:spPr>
        <p:txBody>
          <a:bodyPr>
            <a:normAutofit fontScale="90000"/>
          </a:bodyPr>
          <a:lstStyle/>
          <a:p>
            <a:r>
              <a:rPr lang="ar-SA" b="1" u="sng" dirty="0" err="1" smtClean="0"/>
              <a:t>العضيات</a:t>
            </a:r>
            <a:r>
              <a:rPr lang="ar-SA" b="1" u="sng" dirty="0" smtClean="0"/>
              <a:t> الرئيسية للخلايا </a:t>
            </a:r>
            <a:r>
              <a:rPr lang="ar-SA" b="1" u="sng" dirty="0" err="1" smtClean="0"/>
              <a:t>حقيقية</a:t>
            </a:r>
            <a:r>
              <a:rPr lang="ar-SA" b="1" u="sng" dirty="0" smtClean="0"/>
              <a:t> النواة ووظيفتها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2276872"/>
            <a:ext cx="3960440" cy="40324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أجسام 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جولجي:</a:t>
            </a:r>
            <a:endParaRPr lang="ar-SA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أكياس غشائية مفلطحة ومتراصة فوق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بعضها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(حويصلات وصفائح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وظيفتها: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تهيئة وتغليف وتوزيع البروتينات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والدهون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(التي تم بنائها في الشبكة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الاندوبلازمية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الخشنة أو الملساء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44463" y="144463"/>
            <a:ext cx="4791075" cy="64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301608" cy="936104"/>
          </a:xfrm>
        </p:spPr>
        <p:txBody>
          <a:bodyPr>
            <a:normAutofit fontScale="90000"/>
          </a:bodyPr>
          <a:lstStyle/>
          <a:p>
            <a:r>
              <a:rPr lang="ar-SA" b="1" u="sng" dirty="0" err="1" smtClean="0"/>
              <a:t>العضيات</a:t>
            </a:r>
            <a:r>
              <a:rPr lang="ar-SA" b="1" u="sng" dirty="0" smtClean="0"/>
              <a:t> الرئيسية للخلايا </a:t>
            </a:r>
            <a:r>
              <a:rPr lang="ar-SA" b="1" u="sng" dirty="0" err="1" smtClean="0"/>
              <a:t>حقيقية</a:t>
            </a:r>
            <a:r>
              <a:rPr lang="ar-SA" b="1" u="sng" dirty="0" smtClean="0"/>
              <a:t> النواة ووظيفتها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151216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ar-SA" sz="3600" b="1" u="sng" dirty="0" smtClean="0">
                <a:latin typeface="Times New Roman" pitchFamily="18" charset="0"/>
                <a:cs typeface="Times New Roman" pitchFamily="18" charset="0"/>
              </a:rPr>
              <a:t>الهيكل </a:t>
            </a: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الخلوي:</a:t>
            </a:r>
            <a:endParaRPr lang="ar-SA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أنابيب وخيوط كثيفة.</a:t>
            </a:r>
          </a:p>
          <a:p>
            <a:pPr algn="just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وظيفته: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يحافظ على شكل الخلية ومكان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عضياتها.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55576" y="2420888"/>
            <a:ext cx="7848872" cy="428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301608" cy="936104"/>
          </a:xfrm>
        </p:spPr>
        <p:txBody>
          <a:bodyPr>
            <a:normAutofit/>
          </a:bodyPr>
          <a:lstStyle/>
          <a:p>
            <a:r>
              <a:rPr lang="ar-SA" b="1" u="sng" dirty="0" err="1" smtClean="0">
                <a:solidFill>
                  <a:srgbClr val="FF0000"/>
                </a:solidFill>
              </a:rPr>
              <a:t>العضيات</a:t>
            </a:r>
            <a:r>
              <a:rPr lang="ar-SA" b="1" u="sng" dirty="0" smtClean="0">
                <a:solidFill>
                  <a:srgbClr val="FF0000"/>
                </a:solidFill>
              </a:rPr>
              <a:t> الرئيسية للخلايا النباتية ووظيفتها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19442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SA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جدار </a:t>
            </a:r>
            <a:r>
              <a:rPr lang="ar-SA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الخلية:</a:t>
            </a:r>
            <a:endParaRPr lang="ar-SA" sz="4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يتكون من ألياف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سليولوزية.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وظيفته: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دعامة وحماية الخلية النباتية.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Wael Documents\AA محاضرات\الأحياء العامة\صور\عضيات الخلية\20171007_172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7" y="2852936"/>
            <a:ext cx="9065429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01608" cy="720080"/>
          </a:xfrm>
        </p:spPr>
        <p:txBody>
          <a:bodyPr>
            <a:normAutofit fontScale="90000"/>
          </a:bodyPr>
          <a:lstStyle/>
          <a:p>
            <a:r>
              <a:rPr lang="ar-SA" b="1" u="sng" dirty="0" err="1" smtClean="0">
                <a:solidFill>
                  <a:srgbClr val="FF0000"/>
                </a:solidFill>
              </a:rPr>
              <a:t>العضيات</a:t>
            </a:r>
            <a:r>
              <a:rPr lang="ar-SA" b="1" u="sng" dirty="0" smtClean="0">
                <a:solidFill>
                  <a:srgbClr val="FF0000"/>
                </a:solidFill>
              </a:rPr>
              <a:t> الرئيسية </a:t>
            </a:r>
            <a:r>
              <a:rPr lang="ar-SA" sz="4900" b="1" u="sng" dirty="0" smtClean="0">
                <a:solidFill>
                  <a:srgbClr val="FF0000"/>
                </a:solidFill>
              </a:rPr>
              <a:t>للخلايا</a:t>
            </a:r>
            <a:r>
              <a:rPr lang="ar-SA" b="1" u="sng" dirty="0" smtClean="0">
                <a:solidFill>
                  <a:srgbClr val="FF0000"/>
                </a:solidFill>
              </a:rPr>
              <a:t> النباتية ووظيفتها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1125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ar-SA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البلاستيدات:</a:t>
            </a:r>
            <a:endParaRPr lang="ar-SA" sz="4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عضيات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مستديرة أو قرصية الشكل.</a:t>
            </a:r>
          </a:p>
          <a:p>
            <a:pPr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يحيط بها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غشائين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(غشاء مزدوج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هناك 3 أنواع من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البلاستيدات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هي: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البلاستيدات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الخضراء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: وظيفتها القيام بالبناء الضوئي وتعطي اللون الأخضر للنباتات.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البلاستيدات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الملونة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: وظيفتها تعطي الألوان الأخرى المميزة للثمار والأزهار.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البلاستيدات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البيضاء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: وظيفتها تخزين النشا.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Wael Documents\AA محاضرات\الأحياء العامة\صور\عضيات الخلية\20171007_172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0" y="90016"/>
            <a:ext cx="4081512" cy="6651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67" name="Picture 3" descr="E:\Wael Documents\AA محاضرات\الأحياء العامة\صور\عضيات الخلية\20171007_172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6024"/>
            <a:ext cx="4824536" cy="3356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68" name="Picture 4" descr="E:\Wael Documents\AA محاضرات\الأحياء العامة\صور\عضيات الخلية\20171007_172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08694"/>
            <a:ext cx="4464496" cy="2960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7606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أكمل الجدول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التالي: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556792"/>
          <a:ext cx="8496944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الخلية الحيوانية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الخلية النباتية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الخلية أولية النواة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لا يوجد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يوجد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يوجد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جدار الخلية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غشاء الخلية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غشاء النواة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النوية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البلاستيدات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الميتوكوندريا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أجسام</a:t>
                      </a:r>
                      <a:r>
                        <a:rPr lang="ar-SA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SA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جولجي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lvl="0"/>
            <a:r>
              <a:rPr lang="ar-SA" b="1" u="sng" dirty="0" smtClean="0"/>
              <a:t>أنواع الخلايا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9"/>
            <a:ext cx="8712968" cy="2448271"/>
          </a:xfrm>
        </p:spPr>
        <p:txBody>
          <a:bodyPr>
            <a:normAutofit fontScale="92500" lnSpcReduction="1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الخلايا ذات النواة </a:t>
            </a:r>
            <a:r>
              <a:rPr lang="ar-SA" b="1" u="sng" dirty="0" err="1" smtClean="0">
                <a:latin typeface="Times New Roman" pitchFamily="18" charset="0"/>
                <a:cs typeface="Times New Roman" pitchFamily="18" charset="0"/>
              </a:rPr>
              <a:t>الأولية </a:t>
            </a: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(الخلايا أولية النواة</a:t>
            </a:r>
            <a:r>
              <a:rPr lang="ar-SA" b="1" u="sng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20650" lvl="0" indent="0" algn="just"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تحتوي على نواه أولية غير محاطة بغشاء ولا تحتوي على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نوية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كما أن الكثير من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العضيات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مثل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الميتوكوندريا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والشبكة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الاندوبلازمية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وأجسام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جولجي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غير موجودة بتلك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الخلايا.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20650" lvl="0" indent="0" algn="just"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مثال: البكتريا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والسيانو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بكتريا.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البكتريا --"/>
          <p:cNvPicPr/>
          <p:nvPr/>
        </p:nvPicPr>
        <p:blipFill>
          <a:blip r:embed="rId2" cstate="print"/>
          <a:srcRect t="14075"/>
          <a:stretch>
            <a:fillRect/>
          </a:stretch>
        </p:blipFill>
        <p:spPr bwMode="auto">
          <a:xfrm>
            <a:off x="1043608" y="3356992"/>
            <a:ext cx="6840760" cy="3312368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7606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ضع عنوان لهذا الشكل ثم أكمل البيانات المشار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إليها: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E:\Wael Documents\AA محاضرات\الأحياء العامة\صور\عضيات الخلية\Picture1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202" y="1340768"/>
            <a:ext cx="7456206" cy="5394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7606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ضع عنوان لهذا الشكل ثم أكمل البيانات المشار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إليها: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E:\Wael Documents\AA محاضرات\الأحياء العامة\صور\عضيات الخلية\Picture1 - Copy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88202" y="1340768"/>
            <a:ext cx="7456206" cy="5394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47260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أكتب أسم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عضيات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الخلية التي يحيط بها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غشائين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(يحيط بها غشاء مزدوج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أكتب أسم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العضية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المسئولة عن التنفس الخلوي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وانتاج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الطاقة بالخلية.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أكتب أسم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العضية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المسئولة عن البناء الضوئي بالخلايا النباتية.</a:t>
            </a:r>
          </a:p>
          <a:p>
            <a:pPr marL="514350" indent="-514350"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teria-shap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992888" cy="396044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048672"/>
          </a:xfrm>
        </p:spPr>
        <p:txBody>
          <a:bodyPr>
            <a:normAutofit lnSpcReduction="10000"/>
          </a:bodyPr>
          <a:lstStyle/>
          <a:p>
            <a:pPr marL="514350" lvl="0" indent="-514350" algn="just">
              <a:buFont typeface="+mj-lt"/>
              <a:buAutoNum type="arabicPeriod" startAt="2"/>
            </a:pP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الخلايا ذات النواة </a:t>
            </a:r>
            <a:r>
              <a:rPr lang="ar-SA" b="1" u="sng" dirty="0" err="1" smtClean="0">
                <a:latin typeface="Times New Roman" pitchFamily="18" charset="0"/>
                <a:cs typeface="Times New Roman" pitchFamily="18" charset="0"/>
              </a:rPr>
              <a:t>الحقيقية </a:t>
            </a: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(الخلايا </a:t>
            </a:r>
            <a:r>
              <a:rPr lang="ar-SA" b="1" u="sng" dirty="0" err="1" smtClean="0">
                <a:latin typeface="Times New Roman" pitchFamily="18" charset="0"/>
                <a:cs typeface="Times New Roman" pitchFamily="18" charset="0"/>
              </a:rPr>
              <a:t>حقيقية</a:t>
            </a: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 النواة</a:t>
            </a:r>
            <a:r>
              <a:rPr lang="ar-SA" b="1" u="sng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65138" indent="-239713"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توجد في كل الكائنات الحية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الأخرى (الطحالب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الفطريات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النباتات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– الحيوانات) وتكون النواة بها محاطة بغشاء نووي ويوجد بها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نوية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كما أن تلك الخلايا تحتوي على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العضيات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المختلفة.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65138" indent="-239713" algn="just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تنقسم أساساً إلى نوعين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هما: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465138" indent="-239713" algn="just"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أ- 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الخلايا النباتية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5138" indent="-239713" algn="just"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ب- 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الخلايا الحيوانية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5138" indent="-239713"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قد تختلف هذه الخلايا في شكلها من كائن إلى آخر ومن نسيج إلى آخر ولكن تبقى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عضياتها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وتركيبها الدقيق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موحداً.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65138" indent="-239713"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تختلف الخلايا النباتية عن الخلايا الحيوانية في مكونات عديدة أهمها وجود جدار الخلية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والبلاستيدات.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u="sng" dirty="0" smtClean="0"/>
              <a:t>دراسة التركيب الدقيق للخلايا ذات النواة الحقيقية</a:t>
            </a:r>
            <a:br>
              <a:rPr lang="ar-SA" b="1" u="sng" dirty="0" smtClean="0"/>
            </a:br>
            <a:r>
              <a:rPr lang="ar-SA" u="sng" dirty="0" smtClean="0"/>
              <a:t> أ- </a:t>
            </a:r>
            <a:r>
              <a:rPr lang="ar-SA" b="1" u="sng" dirty="0" smtClean="0"/>
              <a:t>الخلايا النباتية</a:t>
            </a:r>
            <a:endParaRPr lang="en-US" u="sng" dirty="0"/>
          </a:p>
        </p:txBody>
      </p:sp>
      <p:pic>
        <p:nvPicPr>
          <p:cNvPr id="1026" name="Picture 2" descr="E:\Wael Documents\AA محاضرات\الأحياء العامة\صور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40160"/>
            <a:ext cx="7128792" cy="5373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_1_~1"/>
          <p:cNvPicPr>
            <a:picLocks noGrp="1"/>
          </p:cNvPicPr>
          <p:nvPr>
            <p:ph idx="1"/>
          </p:nvPr>
        </p:nvPicPr>
        <p:blipFill>
          <a:blip r:embed="rId2" cstate="print"/>
          <a:srcRect l="5475" t="8003" r="4927" b="48563"/>
          <a:stretch>
            <a:fillRect/>
          </a:stretch>
        </p:blipFill>
        <p:spPr bwMode="auto">
          <a:xfrm>
            <a:off x="323528" y="404664"/>
            <a:ext cx="856895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u="sng" dirty="0" smtClean="0"/>
              <a:t>دراسة التركيب الدقيق للخلايا ذات النواة الحقيقية</a:t>
            </a:r>
            <a:br>
              <a:rPr lang="ar-SA" b="1" u="sng" dirty="0" smtClean="0"/>
            </a:br>
            <a:r>
              <a:rPr lang="ar-SA" u="sng" dirty="0" smtClean="0"/>
              <a:t> ب- </a:t>
            </a:r>
            <a:r>
              <a:rPr lang="ar-SA" b="1" u="sng" dirty="0" smtClean="0"/>
              <a:t>الخلايا الحيوانية</a:t>
            </a:r>
            <a:endParaRPr lang="en-US" u="sng" dirty="0"/>
          </a:p>
        </p:txBody>
      </p:sp>
      <p:pic>
        <p:nvPicPr>
          <p:cNvPr id="2051" name="Picture 3" descr="E:\Wael Documents\AA محاضرات\الأحياء العامة\صور\Picture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560840" cy="5251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_1_~1"/>
          <p:cNvPicPr>
            <a:picLocks noGrp="1"/>
          </p:cNvPicPr>
          <p:nvPr>
            <p:ph idx="1"/>
          </p:nvPr>
        </p:nvPicPr>
        <p:blipFill>
          <a:blip r:embed="rId2" cstate="print"/>
          <a:srcRect l="5382" t="53647" r="4688" b="2890"/>
          <a:stretch>
            <a:fillRect/>
          </a:stretch>
        </p:blipFill>
        <p:spPr bwMode="auto">
          <a:xfrm>
            <a:off x="395536" y="332656"/>
            <a:ext cx="820891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260648"/>
            <a:ext cx="3549080" cy="1368152"/>
          </a:xfrm>
        </p:spPr>
        <p:txBody>
          <a:bodyPr>
            <a:normAutofit fontScale="90000"/>
          </a:bodyPr>
          <a:lstStyle/>
          <a:p>
            <a:r>
              <a:rPr lang="ar-SA" b="1" u="sng" dirty="0" err="1" smtClean="0"/>
              <a:t>العضيات</a:t>
            </a:r>
            <a:r>
              <a:rPr lang="ar-SA" b="1" u="sng" dirty="0" smtClean="0"/>
              <a:t> الرئيسية للخلايا </a:t>
            </a:r>
            <a:r>
              <a:rPr lang="ar-SA" b="1" u="sng" dirty="0" err="1" smtClean="0"/>
              <a:t>حقيقية</a:t>
            </a:r>
            <a:r>
              <a:rPr lang="ar-SA" b="1" u="sng" dirty="0" smtClean="0"/>
              <a:t> النواة ووظيفتها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1988840"/>
            <a:ext cx="3384376" cy="453650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ar-SA" sz="3600" b="1" u="sng" dirty="0" err="1" smtClean="0">
                <a:latin typeface="Times New Roman" pitchFamily="18" charset="0"/>
                <a:cs typeface="Times New Roman" pitchFamily="18" charset="0"/>
              </a:rPr>
              <a:t>النواة:</a:t>
            </a:r>
            <a:endParaRPr lang="ar-SA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محاطة بغشاء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النواة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(غشاء مزدوج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به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ثقوب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- يسمى أيضاً غلاف النواة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تحتوي على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نوية.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وظيفتها: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تحتوي على المادة الوراثية التي تحدد خصائص الخلية ووظائفها.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72008" y="116632"/>
            <a:ext cx="536408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562</Words>
  <Application>Microsoft Office PowerPoint</Application>
  <PresentationFormat>عرض على الشاشة (3:4)‏</PresentationFormat>
  <Paragraphs>97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سمة Office</vt:lpstr>
      <vt:lpstr>المعمل الرابع</vt:lpstr>
      <vt:lpstr>أنواع الخلايا</vt:lpstr>
      <vt:lpstr>عرض تقديمي في PowerPoint</vt:lpstr>
      <vt:lpstr>عرض تقديمي في PowerPoint</vt:lpstr>
      <vt:lpstr>دراسة التركيب الدقيق للخلايا ذات النواة الحقيقية  أ- الخلايا النباتية</vt:lpstr>
      <vt:lpstr>عرض تقديمي في PowerPoint</vt:lpstr>
      <vt:lpstr>دراسة التركيب الدقيق للخلايا ذات النواة الحقيقية  ب- الخلايا الحيوانية</vt:lpstr>
      <vt:lpstr>عرض تقديمي في PowerPoint</vt:lpstr>
      <vt:lpstr>العضيات الرئيسية للخلايا حقيقية النواة ووظيفتها</vt:lpstr>
      <vt:lpstr>العضيات الرئيسية للخلايا حقيقية النواة ووظيفتها</vt:lpstr>
      <vt:lpstr>العضيات الرئيسية للخلايا حقيقية النواة ووظيفتها</vt:lpstr>
      <vt:lpstr>العضيات الرئيسية للخلايا حقيقية النواة ووظيفتها</vt:lpstr>
      <vt:lpstr>العضيات الرئيسية للخلايا حقيقية النواة ووظيفتها</vt:lpstr>
      <vt:lpstr>العضيات الرئيسية للخلايا حقيقية النواة ووظيفتها</vt:lpstr>
      <vt:lpstr>العضيات الرئيسية للخلايا حقيقية النواة ووظيفتها</vt:lpstr>
      <vt:lpstr>العضيات الرئيسية للخلايا النباتية ووظيفتها</vt:lpstr>
      <vt:lpstr>العضيات الرئيسية للخلايا النباتية ووظيفتها</vt:lpstr>
      <vt:lpstr>عرض تقديمي في PowerPoint</vt:lpstr>
      <vt:lpstr>الجزء العملي</vt:lpstr>
      <vt:lpstr>الجزء العملي</vt:lpstr>
      <vt:lpstr>الجزء العملي</vt:lpstr>
      <vt:lpstr>الجزء العملي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المعمل الأول</dc:title>
  <dc:creator>Dr Wael Omar</dc:creator>
  <cp:lastModifiedBy>SONY</cp:lastModifiedBy>
  <cp:revision>153</cp:revision>
  <dcterms:created xsi:type="dcterms:W3CDTF">2017-09-24T20:35:31Z</dcterms:created>
  <dcterms:modified xsi:type="dcterms:W3CDTF">2020-09-01T21:23:32Z</dcterms:modified>
</cp:coreProperties>
</file>