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61" r:id="rId2"/>
    <p:sldId id="262" r:id="rId3"/>
    <p:sldId id="264" r:id="rId4"/>
    <p:sldId id="267" r:id="rId5"/>
    <p:sldId id="268" r:id="rId6"/>
    <p:sldId id="269" r:id="rId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50" d="100"/>
          <a:sy n="50" d="100"/>
        </p:scale>
        <p:origin x="-1267"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18/06/1441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18/06/1441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18/06/1441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18/06/1441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18/06/1441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18/06/1441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18/06/1441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18/06/1441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18/06/1441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18/06/1441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18/06/1441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18/06/1441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a:bodyPr>
          <a:lstStyle/>
          <a:p>
            <a:r>
              <a:rPr lang="ar-SA" b="1" dirty="0" smtClean="0"/>
              <a:t>تقييم المشاريع </a:t>
            </a:r>
            <a:r>
              <a:rPr lang="ar-SA" b="1" dirty="0" err="1" smtClean="0"/>
              <a:t>فى</a:t>
            </a:r>
            <a:r>
              <a:rPr lang="ar-SA" b="1" dirty="0" smtClean="0"/>
              <a:t> ظل  الخطر وعدم </a:t>
            </a:r>
            <a:r>
              <a:rPr lang="ar-SA" b="1" dirty="0" err="1" smtClean="0"/>
              <a:t>التاكد</a:t>
            </a:r>
            <a:r>
              <a:rPr lang="ar-SA" b="1" dirty="0" smtClean="0"/>
              <a:t> </a:t>
            </a:r>
            <a:r>
              <a:rPr lang="ar-SA" dirty="0" smtClean="0"/>
              <a:t/>
            </a:r>
            <a:br>
              <a:rPr lang="ar-SA" dirty="0" smtClean="0"/>
            </a:br>
            <a:endParaRPr lang="ar-SA" dirty="0"/>
          </a:p>
        </p:txBody>
      </p:sp>
      <p:sp>
        <p:nvSpPr>
          <p:cNvPr id="3" name="عنوان فرعي 2"/>
          <p:cNvSpPr>
            <a:spLocks noGrp="1"/>
          </p:cNvSpPr>
          <p:nvPr>
            <p:ph type="subTitle" idx="1"/>
          </p:nvPr>
        </p:nvSpPr>
        <p:spPr/>
        <p:txBody>
          <a:bodyPr/>
          <a:lstStyle/>
          <a:p>
            <a:r>
              <a:rPr lang="ar-SA" b="1" dirty="0" smtClean="0"/>
              <a:t>معيار تحليل الحساسية </a:t>
            </a:r>
            <a:r>
              <a:rPr lang="ar-SA" dirty="0" smtClean="0"/>
              <a:t/>
            </a:r>
            <a:br>
              <a:rPr lang="ar-SA" dirty="0" smtClean="0"/>
            </a:b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normAutofit fontScale="92500"/>
          </a:bodyPr>
          <a:lstStyle/>
          <a:p>
            <a:r>
              <a:rPr lang="ar-JO" b="1" dirty="0" smtClean="0"/>
              <a:t>ﻓﻲ ﺍﻟﻭﺍﻗﻊ ﺍﻥ ﻗﺭﺍﺭ ﺍﻻﺴﺘﺜﻤﺎﺭ ﻴﺘﻌﻠﻕ ﺒﺎﻟﻤﺴﺘﻘﺒل   ﺍﻟﻤﻤﻠﺅ ﺒﺎﻻﺤﺩﺍﺙ ﻭﺍﻟﻤﺘﻐﻴﺭﺍﺕ ﺍﻟﻐﻴﺭ ﻤﺘﻭﻗﻌﺔ، ﻭﺍﻟﺘـﻲ ﺒﻁﺒﻴﻌﺔ ﺍﻟﺤﺎل ﺴﺘﺅﺜﺭ ﻋﻠﻰ ﺩﻗﺔ  ﺍﻟﺘﻨﺒﺅ ﺒﻤﺼﺎﺭﻴﻑ ﻭﻋﻭﺍﺌﺩ   ﺍﻟﻤﺸﺭﻭﻉ ﺍﻻﺴﺘﺜﻤﺎﺭﻱ، ﺃﻱ ﻴﻔﺘﺭﺽ ﺍﻥ ﻴﺘﻡ ﺍﻻﺨﺫ    ﺒﻨﻅﺭ ﺍﻻﻋﺘﺒﺎﺭ ﻋﺎﻤل ﺍﻟﻤﺨﺎﻁﺭﺓ ﻭﺍﻟﻼﺘﺎﻜﺩ </a:t>
            </a:r>
            <a:endParaRPr lang="en-US" b="1" dirty="0" smtClean="0"/>
          </a:p>
          <a:p>
            <a:r>
              <a:rPr lang="ar-JO" b="1" dirty="0" smtClean="0"/>
              <a:t> </a:t>
            </a:r>
            <a:r>
              <a:rPr lang="ar-SA" b="1" dirty="0" smtClean="0"/>
              <a:t>عدالتاكد هو عدم تقدير التدفقات النقدية بشكل جيد</a:t>
            </a:r>
          </a:p>
          <a:p>
            <a:r>
              <a:rPr lang="ar-SA" b="1" dirty="0" smtClean="0"/>
              <a:t>الخطر هو زيادة عدم التاكد التي تودي الى اتخاذ قرار خطا بقبول المشروع </a:t>
            </a:r>
          </a:p>
          <a:p>
            <a:r>
              <a:rPr lang="ar-SA" b="1" dirty="0" smtClean="0"/>
              <a:t>هنالك عدة </a:t>
            </a:r>
            <a:r>
              <a:rPr lang="ar-SA" b="1" dirty="0" err="1" smtClean="0"/>
              <a:t>اساليب</a:t>
            </a:r>
            <a:r>
              <a:rPr lang="ar-SA" b="1" dirty="0" smtClean="0"/>
              <a:t> تستخدم لتقييم المشاريع </a:t>
            </a:r>
            <a:r>
              <a:rPr lang="ar-SA" b="1" dirty="0" err="1" smtClean="0"/>
              <a:t>فى</a:t>
            </a:r>
            <a:r>
              <a:rPr lang="ar-SA" b="1" dirty="0" smtClean="0"/>
              <a:t> ظل  الخطر وعدم </a:t>
            </a:r>
            <a:r>
              <a:rPr lang="ar-SA" b="1" dirty="0" err="1" smtClean="0"/>
              <a:t>التاكد</a:t>
            </a:r>
            <a:endParaRPr lang="en-US" dirty="0" smtClean="0"/>
          </a:p>
          <a:p>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mph" presetSubtype="0" fill="hold" nodeType="clickEffect">
                                  <p:stCondLst>
                                    <p:cond delay="0"/>
                                  </p:stCondLst>
                                  <p:childTnLst>
                                    <p:animScale>
                                      <p:cBhvr>
                                        <p:cTn id="26" dur="2000" fill="hold"/>
                                        <p:tgtEl>
                                          <p:spTgt spid="3">
                                            <p:txEl>
                                              <p:pRg st="0" end="0"/>
                                            </p:txEl>
                                          </p:spTgt>
                                        </p:tgtEl>
                                      </p:cBhvr>
                                      <p:by x="150000" y="150000"/>
                                    </p:animScale>
                                  </p:childTnLst>
                                </p:cTn>
                              </p:par>
                            </p:childTnLst>
                          </p:cTn>
                        </p:par>
                      </p:childTnLst>
                    </p:cTn>
                  </p:par>
                  <p:par>
                    <p:cTn id="27" fill="hold">
                      <p:stCondLst>
                        <p:cond delay="indefinite"/>
                      </p:stCondLst>
                      <p:childTnLst>
                        <p:par>
                          <p:cTn id="28" fill="hold">
                            <p:stCondLst>
                              <p:cond delay="0"/>
                            </p:stCondLst>
                            <p:childTnLst>
                              <p:par>
                                <p:cTn id="29" presetID="6" presetClass="emph" presetSubtype="0" fill="hold" nodeType="clickEffect">
                                  <p:stCondLst>
                                    <p:cond delay="0"/>
                                  </p:stCondLst>
                                  <p:childTnLst>
                                    <p:animScale>
                                      <p:cBhvr>
                                        <p:cTn id="30" dur="2000" fill="hold"/>
                                        <p:tgtEl>
                                          <p:spTgt spid="3">
                                            <p:txEl>
                                              <p:pRg st="1" end="1"/>
                                            </p:txEl>
                                          </p:spTgt>
                                        </p:tgtEl>
                                      </p:cBhvr>
                                      <p:by x="150000" y="150000"/>
                                    </p:animScale>
                                  </p:childTnLst>
                                </p:cTn>
                              </p:par>
                            </p:childTnLst>
                          </p:cTn>
                        </p:par>
                      </p:childTnLst>
                    </p:cTn>
                  </p:par>
                  <p:par>
                    <p:cTn id="31" fill="hold">
                      <p:stCondLst>
                        <p:cond delay="indefinite"/>
                      </p:stCondLst>
                      <p:childTnLst>
                        <p:par>
                          <p:cTn id="32" fill="hold">
                            <p:stCondLst>
                              <p:cond delay="0"/>
                            </p:stCondLst>
                            <p:childTnLst>
                              <p:par>
                                <p:cTn id="33" presetID="6" presetClass="emph" presetSubtype="0" fill="hold" nodeType="clickEffect">
                                  <p:stCondLst>
                                    <p:cond delay="0"/>
                                  </p:stCondLst>
                                  <p:childTnLst>
                                    <p:animScale>
                                      <p:cBhvr>
                                        <p:cTn id="34" dur="2000" fill="hold"/>
                                        <p:tgtEl>
                                          <p:spTgt spid="3">
                                            <p:txEl>
                                              <p:pRg st="2" end="2"/>
                                            </p:txEl>
                                          </p:spTgt>
                                        </p:tgtEl>
                                      </p:cBhvr>
                                      <p:by x="150000" y="150000"/>
                                    </p:animScale>
                                  </p:childTnLst>
                                </p:cTn>
                              </p:par>
                              <p:par>
                                <p:cTn id="35" presetID="6" presetClass="emph" presetSubtype="0" fill="hold" nodeType="withEffect">
                                  <p:stCondLst>
                                    <p:cond delay="0"/>
                                  </p:stCondLst>
                                  <p:childTnLst>
                                    <p:animScale>
                                      <p:cBhvr>
                                        <p:cTn id="36" dur="2000" fill="hold"/>
                                        <p:tgtEl>
                                          <p:spTgt spid="3">
                                            <p:txEl>
                                              <p:pRg st="3" end="3"/>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JO" b="1" dirty="0" err="1" smtClean="0"/>
              <a:t>اسلوب</a:t>
            </a:r>
            <a:r>
              <a:rPr lang="ar-JO" b="1" dirty="0" smtClean="0"/>
              <a:t> تحليل الحساسية        </a:t>
            </a:r>
            <a:endParaRPr lang="en-US" dirty="0" smtClean="0"/>
          </a:p>
          <a:p>
            <a:r>
              <a:rPr lang="ar-SA" b="1" dirty="0" smtClean="0"/>
              <a:t>من الاكثر الاساليب استخدانا في ظروف المخاطرة وعدم التاكدو يقصد بتحليل الحساسية مدى استجابة المشروع للتغيرات التي تحدث مثلحجم الاستثمار او سعر الخصم او السعر </a:t>
            </a:r>
          </a:p>
          <a:p>
            <a:r>
              <a:rPr lang="ar-SA" b="1" dirty="0" smtClean="0"/>
              <a:t>ومن بين الطرق الممستخدمة هي طريقة تحديد قيمة المتغرات التي توثر في التعادل </a:t>
            </a:r>
            <a:endParaRPr lang="en-US" dirty="0" smtClean="0"/>
          </a:p>
          <a:p>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fade">
                                      <p:cBhvr>
                                        <p:cTn id="22" dur="2000"/>
                                        <p:tgtEl>
                                          <p:spTgt spid="3">
                                            <p:txEl>
                                              <p:pRg st="0" end="0"/>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fade">
                                      <p:cBhvr>
                                        <p:cTn id="25" dur="2000"/>
                                        <p:tgtEl>
                                          <p:spTgt spid="3">
                                            <p:txEl>
                                              <p:pRg st="1" end="1"/>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85000" lnSpcReduction="20000"/>
          </a:bodyPr>
          <a:lstStyle/>
          <a:p>
            <a:r>
              <a:rPr lang="ar-SA" dirty="0" smtClean="0"/>
              <a:t>لذا كان لدينا مشروع </a:t>
            </a:r>
            <a:r>
              <a:rPr lang="ar-SA" dirty="0" err="1" smtClean="0"/>
              <a:t>كالاتى</a:t>
            </a:r>
            <a:r>
              <a:rPr lang="ar-SA" dirty="0" smtClean="0"/>
              <a:t> </a:t>
            </a:r>
          </a:p>
          <a:p>
            <a:r>
              <a:rPr lang="ar-SA" dirty="0" smtClean="0"/>
              <a:t>التكاليف الاستثمارية = 8500</a:t>
            </a:r>
          </a:p>
          <a:p>
            <a:r>
              <a:rPr lang="ar-SA" dirty="0" smtClean="0"/>
              <a:t>العائد </a:t>
            </a:r>
            <a:r>
              <a:rPr lang="ar-SA" dirty="0" err="1" smtClean="0"/>
              <a:t>الصافى</a:t>
            </a:r>
            <a:r>
              <a:rPr lang="ar-SA" dirty="0" smtClean="0"/>
              <a:t> </a:t>
            </a:r>
            <a:r>
              <a:rPr lang="ar-SA" dirty="0" err="1" smtClean="0"/>
              <a:t>السنوى</a:t>
            </a:r>
            <a:r>
              <a:rPr lang="ar-SA" dirty="0" smtClean="0"/>
              <a:t> المتوقع =3000</a:t>
            </a:r>
          </a:p>
          <a:p>
            <a:r>
              <a:rPr lang="ar-SA" dirty="0" smtClean="0"/>
              <a:t>العمر الانتاجى = 5 سنوات </a:t>
            </a:r>
          </a:p>
          <a:p>
            <a:r>
              <a:rPr lang="ar-SA" dirty="0" smtClean="0"/>
              <a:t>سعر الخصم 12%</a:t>
            </a:r>
          </a:p>
          <a:p>
            <a:r>
              <a:rPr lang="ar-SA" b="1" dirty="0" smtClean="0"/>
              <a:t>المطلوب تحديد الحساسية ازاء التغيرات </a:t>
            </a:r>
            <a:endParaRPr lang="en-US" b="1" dirty="0" smtClean="0"/>
          </a:p>
          <a:p>
            <a:r>
              <a:rPr lang="en-US" b="1" dirty="0" smtClean="0"/>
              <a:t>-1 </a:t>
            </a:r>
            <a:r>
              <a:rPr lang="ar-SA" b="1" dirty="0" smtClean="0"/>
              <a:t>الانفاق </a:t>
            </a:r>
            <a:r>
              <a:rPr lang="ar-SA" b="1" dirty="0"/>
              <a:t>الاستثماري </a:t>
            </a:r>
          </a:p>
          <a:p>
            <a:r>
              <a:rPr lang="en-US" b="1" dirty="0" smtClean="0"/>
              <a:t>-2</a:t>
            </a:r>
            <a:r>
              <a:rPr lang="ar-SA" b="1" dirty="0" smtClean="0"/>
              <a:t>العائد </a:t>
            </a:r>
            <a:r>
              <a:rPr lang="ar-SA" b="1" dirty="0"/>
              <a:t>الصافي </a:t>
            </a:r>
          </a:p>
          <a:p>
            <a:pPr>
              <a:buNone/>
            </a:pPr>
            <a:r>
              <a:rPr lang="ar-SA" dirty="0" smtClean="0"/>
              <a:t>الحل </a:t>
            </a:r>
          </a:p>
          <a:p>
            <a:r>
              <a:rPr lang="ar-SA" sz="2900" b="1" dirty="0" smtClean="0"/>
              <a:t>القيمة الحالية للعائد </a:t>
            </a:r>
            <a:r>
              <a:rPr lang="ar-SA" sz="2900" b="1" dirty="0" err="1" smtClean="0"/>
              <a:t>الصافى</a:t>
            </a:r>
            <a:r>
              <a:rPr lang="ar-SA" sz="2900" b="1" dirty="0" smtClean="0"/>
              <a:t> = 3000 × 3,605= 10815</a:t>
            </a:r>
          </a:p>
          <a:p>
            <a:r>
              <a:rPr lang="ar-SA" sz="2900" b="1" dirty="0" smtClean="0"/>
              <a:t>القيمة الحالية الصافية للمشروع  </a:t>
            </a:r>
            <a:r>
              <a:rPr lang="en-US" sz="2900" b="1" dirty="0" smtClean="0"/>
              <a:t>NPV</a:t>
            </a:r>
            <a:r>
              <a:rPr lang="ar-SA" sz="2900" b="1" dirty="0" smtClean="0"/>
              <a:t>= 10815- 8500= 2315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20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b="1" dirty="0" smtClean="0"/>
              <a:t>ا- لو حدثت هنالك زيادة فى التكاليف او الانفاق الاسثماري </a:t>
            </a:r>
            <a:r>
              <a:rPr lang="ar-SA" dirty="0" smtClean="0"/>
              <a:t>.ماهو الحد التى يجب ان تزيد به التكاليف الاستثمارية دون ان تصبح صافى القيمة الحالية سالبة اى تصبح صفرا ( تحقق التعادل) لا ربح لا خسارة</a:t>
            </a:r>
          </a:p>
          <a:p>
            <a:r>
              <a:rPr lang="ar-SA" dirty="0" smtClean="0"/>
              <a:t>اى ان التكاليف الاستثمارية يجب ان تزيد من </a:t>
            </a:r>
            <a:r>
              <a:rPr lang="ar-SA" dirty="0"/>
              <a:t>8500 الى </a:t>
            </a:r>
            <a:r>
              <a:rPr lang="ar-SA" dirty="0" smtClean="0"/>
              <a:t>10815 بزيادة قدرها 2315 بنسبة 27.2%  دون ان تتحول القيمة الحالية الى صفر </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2800" b="1" dirty="0" smtClean="0"/>
              <a:t>2- اذا انخفض العائد السنوى مع ثبات العوامل الاخرى  </a:t>
            </a:r>
            <a:endParaRPr lang="ar-SA" sz="2800" b="1" dirty="0"/>
          </a:p>
        </p:txBody>
      </p:sp>
      <p:sp>
        <p:nvSpPr>
          <p:cNvPr id="3" name="عنصر نائب للمحتوى 2"/>
          <p:cNvSpPr>
            <a:spLocks noGrp="1"/>
          </p:cNvSpPr>
          <p:nvPr>
            <p:ph idx="1"/>
          </p:nvPr>
        </p:nvSpPr>
        <p:spPr/>
        <p:txBody>
          <a:bodyPr>
            <a:normAutofit/>
          </a:bodyPr>
          <a:lstStyle/>
          <a:p>
            <a:r>
              <a:rPr lang="ar-SA" dirty="0" smtClean="0"/>
              <a:t>ماهو الحد الأدنى التي يجب أن ينخفض به العائد السنوى الصافى (3000) دون ان تصبح صافى القيمة الحالية سالبة الحد الادنى للعائد السنوي هو </a:t>
            </a:r>
            <a:r>
              <a:rPr lang="ar-SA" dirty="0" smtClean="0">
                <a:solidFill>
                  <a:srgbClr val="FF0000"/>
                </a:solidFill>
              </a:rPr>
              <a:t>س</a:t>
            </a:r>
            <a:r>
              <a:rPr lang="ar-SA" b="1" dirty="0" smtClean="0">
                <a:solidFill>
                  <a:srgbClr val="FF0000"/>
                </a:solidFill>
              </a:rPr>
              <a:t> </a:t>
            </a:r>
            <a:r>
              <a:rPr lang="ar-SA" b="1" dirty="0" smtClean="0"/>
              <a:t>× 3,605= 8500</a:t>
            </a:r>
          </a:p>
          <a:p>
            <a:r>
              <a:rPr lang="ar-SA" b="1" dirty="0" smtClean="0"/>
              <a:t>س  =      8500       = 2357,8</a:t>
            </a:r>
          </a:p>
          <a:p>
            <a:r>
              <a:rPr lang="ar-SA" dirty="0" smtClean="0"/>
              <a:t>            </a:t>
            </a:r>
            <a:r>
              <a:rPr lang="ar-SA" b="1" dirty="0" smtClean="0"/>
              <a:t>3,605        </a:t>
            </a:r>
            <a:endParaRPr lang="en-US" b="1" dirty="0" smtClean="0"/>
          </a:p>
          <a:p>
            <a:r>
              <a:rPr lang="en-US" dirty="0"/>
              <a:t> </a:t>
            </a:r>
            <a:r>
              <a:rPr lang="ar-SA" dirty="0" smtClean="0"/>
              <a:t>ينخفض العائد السنوي </a:t>
            </a:r>
            <a:r>
              <a:rPr lang="ar-SA" dirty="0"/>
              <a:t>من 3000الى </a:t>
            </a:r>
            <a:r>
              <a:rPr lang="ar-SA" b="1" dirty="0"/>
              <a:t>2357,8</a:t>
            </a:r>
          </a:p>
          <a:p>
            <a:r>
              <a:rPr lang="ar-SA" b="1" dirty="0" smtClean="0"/>
              <a:t>بنسبة    </a:t>
            </a:r>
            <a:r>
              <a:rPr lang="ar-SA" b="1" dirty="0"/>
              <a:t>21 %</a:t>
            </a:r>
            <a:r>
              <a:rPr lang="ar-SA" dirty="0"/>
              <a:t>  </a:t>
            </a:r>
            <a:r>
              <a:rPr lang="ar-SA" dirty="0" smtClean="0"/>
              <a:t>دون ان تصبح </a:t>
            </a:r>
            <a:r>
              <a:rPr lang="en-US" dirty="0" smtClean="0"/>
              <a:t>NPV  </a:t>
            </a:r>
            <a:r>
              <a:rPr lang="ar-SA" dirty="0" smtClean="0"/>
              <a:t>سالبة </a:t>
            </a:r>
            <a:endParaRPr lang="ar-SA" dirty="0"/>
          </a:p>
        </p:txBody>
      </p:sp>
      <p:cxnSp>
        <p:nvCxnSpPr>
          <p:cNvPr id="5" name="رابط مستقيم 4"/>
          <p:cNvCxnSpPr/>
          <p:nvPr/>
        </p:nvCxnSpPr>
        <p:spPr>
          <a:xfrm rot="10800000">
            <a:off x="5807614" y="3717032"/>
            <a:ext cx="1071570" cy="1588"/>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634724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3272</TotalTime>
  <Words>301</Words>
  <Application>Microsoft Office PowerPoint</Application>
  <PresentationFormat>On-screen Show (4:3)</PresentationFormat>
  <Paragraphs>28</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سمة Office</vt:lpstr>
      <vt:lpstr>تقييم المشاريع فى ظل  الخطر وعدم التاكد  </vt:lpstr>
      <vt:lpstr>PowerPoint Presentation</vt:lpstr>
      <vt:lpstr>PowerPoint Presentation</vt:lpstr>
      <vt:lpstr>PowerPoint Presentation</vt:lpstr>
      <vt:lpstr>PowerPoint Presentation</vt:lpstr>
      <vt:lpstr>2- اذا انخفض العائد السنوى مع ثبات العوامل الاخرى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saeed</dc:creator>
  <cp:lastModifiedBy>user</cp:lastModifiedBy>
  <cp:revision>23</cp:revision>
  <dcterms:created xsi:type="dcterms:W3CDTF">2014-12-05T06:44:21Z</dcterms:created>
  <dcterms:modified xsi:type="dcterms:W3CDTF">2020-02-12T17:54:19Z</dcterms:modified>
</cp:coreProperties>
</file>