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5"/>
    <p:sldId id="263" r:id="rId16"/>
    <p:sldId id="264" r:id="rId17"/>
    <p:sldId id="265" r:id="rId18"/>
    <p:sldId id="266" r:id="rId19"/>
    <p:sldId id="267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Farah Regular"/>
        <a:ea typeface="Farah Regular"/>
        <a:cs typeface="Farah Regular"/>
        <a:sym typeface="Farah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mariam alb8aily" initials="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comments" Target="comments/comment1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٢٠٢٢-٠٨-٢١T٢١:٤٢:٥١.٥٧٦" idx="1">
    <p:pos x="5848" y="5532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rtl="1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نظر للشاطئ والبحر من الكثبان الرملية العشبية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طائر البلشون يحلق على ارتفاع منخفض فوق الشاطئ خلف سياج قصير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طريق رملي بين تلين يؤدي إلى المحيط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hyperlink" Target="https://youtu.be/7GbTNsUpXcA" TargetMode="External"/><Relationship Id="rId7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omments" Target="../comments/comment1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21.png"/><Relationship Id="rId7" Type="http://schemas.openxmlformats.org/officeDocument/2006/relationships/image" Target="../media/image15.png"/><Relationship Id="rId8" Type="http://schemas.openxmlformats.org/officeDocument/2006/relationships/image" Target="../media/image2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3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055.png" descr="IMG_30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71033" y="7176737"/>
            <a:ext cx="4812967" cy="5026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3053.png" descr="IMG_305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8911" y="3006533"/>
            <a:ext cx="12286178" cy="7702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3062.png" descr="IMG_306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874000"/>
            <a:ext cx="6597699" cy="6597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5267559"/>
            <a:ext cx="3818357" cy="3818356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الأستاذة/ مريم البقيلي"/>
          <p:cNvSpPr txBox="1"/>
          <p:nvPr/>
        </p:nvSpPr>
        <p:spPr>
          <a:xfrm>
            <a:off x="9806247" y="9085914"/>
            <a:ext cx="4771506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الأستاذة/ مريم البقيلي </a:t>
            </a:r>
          </a:p>
        </p:txBody>
      </p:sp>
      <p:grpSp>
        <p:nvGrpSpPr>
          <p:cNvPr id="127" name="تجميع"/>
          <p:cNvGrpSpPr/>
          <p:nvPr/>
        </p:nvGrpSpPr>
        <p:grpSpPr>
          <a:xfrm>
            <a:off x="16332609" y="6123769"/>
            <a:ext cx="1322419" cy="1427405"/>
            <a:chOff x="-44450" y="-44449"/>
            <a:chExt cx="1322417" cy="1427404"/>
          </a:xfrm>
        </p:grpSpPr>
        <p:pic>
          <p:nvPicPr>
            <p:cNvPr id="124" name="بيضاوي بيضاوي" descr="بيضاوي بيضاوي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44450" y="-44450"/>
              <a:ext cx="1322418" cy="1427405"/>
            </a:xfrm>
            <a:prstGeom prst="rect">
              <a:avLst/>
            </a:prstGeom>
            <a:effectLst/>
          </p:spPr>
        </p:pic>
        <p:sp>
          <p:nvSpPr>
            <p:cNvPr id="126" name="٥"/>
            <p:cNvSpPr txBox="1"/>
            <p:nvPr/>
          </p:nvSpPr>
          <p:spPr>
            <a:xfrm>
              <a:off x="208346" y="113503"/>
              <a:ext cx="816826" cy="12660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10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sp>
        <p:nvSpPr>
          <p:cNvPr id="128" name="الفصل"/>
          <p:cNvSpPr txBox="1"/>
          <p:nvPr/>
        </p:nvSpPr>
        <p:spPr>
          <a:xfrm>
            <a:off x="16247550" y="5431619"/>
            <a:ext cx="149253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sz="5000"/>
              <a:t>الفصل</a:t>
            </a:r>
            <a:r>
              <a:t> </a:t>
            </a:r>
          </a:p>
        </p:txBody>
      </p:sp>
      <p:sp>
        <p:nvSpPr>
          <p:cNvPr id="129" name="خطة حل المسألة"/>
          <p:cNvSpPr txBox="1"/>
          <p:nvPr/>
        </p:nvSpPr>
        <p:spPr>
          <a:xfrm>
            <a:off x="9594168" y="6427737"/>
            <a:ext cx="5195665" cy="86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خطة حل المسألة   </a:t>
            </a:r>
          </a:p>
        </p:txBody>
      </p:sp>
      <p:grpSp>
        <p:nvGrpSpPr>
          <p:cNvPr id="132" name="تجميع"/>
          <p:cNvGrpSpPr/>
          <p:nvPr/>
        </p:nvGrpSpPr>
        <p:grpSpPr>
          <a:xfrm>
            <a:off x="14487045" y="10252685"/>
            <a:ext cx="4109827" cy="797210"/>
            <a:chOff x="0" y="0"/>
            <a:chExt cx="4109825" cy="797208"/>
          </a:xfrm>
        </p:grpSpPr>
        <p:sp>
          <p:nvSpPr>
            <p:cNvPr id="130" name="@mariamalb8ailym"/>
            <p:cNvSpPr txBox="1"/>
            <p:nvPr/>
          </p:nvSpPr>
          <p:spPr>
            <a:xfrm>
              <a:off x="797208" y="148548"/>
              <a:ext cx="3312618" cy="50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@mariamalb8ailym </a:t>
              </a:r>
            </a:p>
          </p:txBody>
        </p:sp>
        <p:pic>
          <p:nvPicPr>
            <p:cNvPr id="131" name="IMG_3101.png" descr="IMG_3101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97209" cy="797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G_3103.jpeg" descr="IMG_31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G_3103.jpeg" descr="IMG_31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G_3122.jpeg" descr="IMG_31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514864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تجميع"/>
          <p:cNvGrpSpPr/>
          <p:nvPr/>
        </p:nvGrpSpPr>
        <p:grpSpPr>
          <a:xfrm>
            <a:off x="7455678" y="0"/>
            <a:ext cx="9472644" cy="3047557"/>
            <a:chOff x="-2871680" y="1734637"/>
            <a:chExt cx="9472642" cy="3047556"/>
          </a:xfrm>
        </p:grpSpPr>
        <p:pic>
          <p:nvPicPr>
            <p:cNvPr id="136" name="IMG_3053.png" descr="IMG_305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15855" r="0" b="15855"/>
            <a:stretch>
              <a:fillRect/>
            </a:stretch>
          </p:blipFill>
          <p:spPr>
            <a:xfrm>
              <a:off x="-1533147" y="1734637"/>
              <a:ext cx="7118061" cy="3047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" name="خطة حل المسألة"/>
            <p:cNvSpPr txBox="1"/>
            <p:nvPr/>
          </p:nvSpPr>
          <p:spPr>
            <a:xfrm>
              <a:off x="-2871681" y="2546044"/>
              <a:ext cx="9472644" cy="1424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b="1" sz="5000">
                  <a:latin typeface="Calibri"/>
                  <a:ea typeface="Calibri"/>
                  <a:cs typeface="Calibri"/>
                  <a:sym typeface="Calibri"/>
                </a:rPr>
                <a:t>خطة حل المسألة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pic>
        <p:nvPicPr>
          <p:cNvPr id="139" name="IMG_3076.png" descr="IMG_307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07536" y="1523778"/>
            <a:ext cx="20168928" cy="1210135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أفهم"/>
          <p:cNvSpPr txBox="1"/>
          <p:nvPr/>
        </p:nvSpPr>
        <p:spPr>
          <a:xfrm>
            <a:off x="17808297" y="8066294"/>
            <a:ext cx="2930505" cy="997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b="1" sz="7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rPr>
              <a:t>أفهم</a:t>
            </a:r>
            <a:r>
              <a:t> </a:t>
            </a:r>
          </a:p>
        </p:txBody>
      </p:sp>
      <p:sp>
        <p:nvSpPr>
          <p:cNvPr id="141" name="خطط"/>
          <p:cNvSpPr txBox="1"/>
          <p:nvPr/>
        </p:nvSpPr>
        <p:spPr>
          <a:xfrm>
            <a:off x="12969579" y="8066294"/>
            <a:ext cx="2930505" cy="997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b="1" sz="7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rPr>
              <a:t>خطط</a:t>
            </a:r>
            <a:r>
              <a:t> </a:t>
            </a:r>
          </a:p>
        </p:txBody>
      </p:sp>
      <p:sp>
        <p:nvSpPr>
          <p:cNvPr id="142" name="حل"/>
          <p:cNvSpPr txBox="1"/>
          <p:nvPr/>
        </p:nvSpPr>
        <p:spPr>
          <a:xfrm>
            <a:off x="8395340" y="8066294"/>
            <a:ext cx="2930505" cy="997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b="1" sz="7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rPr>
              <a:t>حل</a:t>
            </a:r>
            <a:r>
              <a:t> </a:t>
            </a:r>
          </a:p>
        </p:txBody>
      </p:sp>
      <p:sp>
        <p:nvSpPr>
          <p:cNvPr id="143" name="تحقق"/>
          <p:cNvSpPr txBox="1"/>
          <p:nvPr/>
        </p:nvSpPr>
        <p:spPr>
          <a:xfrm>
            <a:off x="3532578" y="8066294"/>
            <a:ext cx="2930505" cy="997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b="1" sz="70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rPr>
              <a:t>تحقق</a:t>
            </a:r>
            <a:r>
              <a:t> </a:t>
            </a:r>
          </a:p>
        </p:txBody>
      </p:sp>
      <p:grpSp>
        <p:nvGrpSpPr>
          <p:cNvPr id="146" name="فكرة الدرس : أحل المسائل باستعمال خطة &quot;مقياس مرجعي &quot;"/>
          <p:cNvGrpSpPr/>
          <p:nvPr/>
        </p:nvGrpSpPr>
        <p:grpSpPr>
          <a:xfrm>
            <a:off x="4022427" y="3047557"/>
            <a:ext cx="16401604" cy="1317725"/>
            <a:chOff x="0" y="0"/>
            <a:chExt cx="16401603" cy="1317724"/>
          </a:xfrm>
        </p:grpSpPr>
        <p:sp>
          <p:nvSpPr>
            <p:cNvPr id="145" name="فكرة الدرس : أحل المسائل باستعمال خطة &quot;مقياس مرجعي &quot;"/>
            <p:cNvSpPr txBox="1"/>
            <p:nvPr/>
          </p:nvSpPr>
          <p:spPr>
            <a:xfrm>
              <a:off x="114300" y="114300"/>
              <a:ext cx="16173004" cy="108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rtl="0">
                <a:defRPr b="1" sz="60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rgbClr val="791A3D"/>
                  </a:solidFill>
                </a:rPr>
                <a:t>فكرة الدرس</a:t>
              </a:r>
              <a:r>
                <a:t> </a:t>
              </a:r>
              <a:r>
                <a:rPr>
                  <a:solidFill>
                    <a:srgbClr val="791A3D"/>
                  </a:solidFill>
                </a:rPr>
                <a:t>:</a:t>
              </a:r>
              <a:r>
                <a:t> </a:t>
              </a:r>
              <a:r>
                <a:rPr>
                  <a:solidFill>
                    <a:srgbClr val="012F7B"/>
                  </a:solidFill>
                </a:rPr>
                <a:t>أحل المسائل باستعمال خطة "مقياس مرجعي " </a:t>
              </a:r>
            </a:p>
          </p:txBody>
        </p:sp>
        <p:pic>
          <p:nvPicPr>
            <p:cNvPr id="144" name="فكرة الدرس : أحل المسائل باستعمال خطة &quot;مقياس مرجعي &quot; فكرة الدرس : أحل المسائل باستعمال خطة &quot;مقياس مرجعي &quot; " descr="فكرة الدرس : أحل المسائل باستعمال خطة &quot;مقياس مرجعي &quot; فكرة الدرس : أحل المسائل باستعمال خطة &quot;مقياس مرجعي &quot;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6401604" cy="13177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3055.png" descr="IMG_30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71033" y="7176737"/>
            <a:ext cx="4812967" cy="5026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3062.png" descr="IMG_306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874000"/>
            <a:ext cx="6597699" cy="6597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5267559"/>
            <a:ext cx="3818357" cy="38183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" name="تجميع"/>
          <p:cNvGrpSpPr/>
          <p:nvPr/>
        </p:nvGrpSpPr>
        <p:grpSpPr>
          <a:xfrm>
            <a:off x="14744399" y="10292414"/>
            <a:ext cx="4109826" cy="797209"/>
            <a:chOff x="0" y="0"/>
            <a:chExt cx="4109825" cy="797208"/>
          </a:xfrm>
        </p:grpSpPr>
        <p:sp>
          <p:nvSpPr>
            <p:cNvPr id="151" name="@mariamalb8ailym"/>
            <p:cNvSpPr txBox="1"/>
            <p:nvPr/>
          </p:nvSpPr>
          <p:spPr>
            <a:xfrm>
              <a:off x="797208" y="148548"/>
              <a:ext cx="3312618" cy="50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@mariamalb8ailym </a:t>
              </a:r>
            </a:p>
          </p:txBody>
        </p:sp>
        <p:pic>
          <p:nvPicPr>
            <p:cNvPr id="152" name="IMG_3101.png" descr="IMG_3101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97209" cy="797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4" name="IMG_3727.jpeg" descr="IMG_3727.jpe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00792" y="4105109"/>
            <a:ext cx="9982417" cy="558480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514864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المعطيات :  يريد محمد ان يشتري ثلاجة جديدة…"/>
          <p:cNvSpPr txBox="1"/>
          <p:nvPr/>
        </p:nvSpPr>
        <p:spPr>
          <a:xfrm>
            <a:off x="3732352" y="7150671"/>
            <a:ext cx="16782513" cy="207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45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E22400"/>
                </a:solidFill>
              </a:rPr>
              <a:t>المعطيات</a:t>
            </a:r>
            <a:r>
              <a:t> :  يريد محمد ان يشتري ثلاجة جديدة </a:t>
            </a:r>
            <a:r>
              <a:rPr>
                <a:solidFill>
                  <a:srgbClr val="B51A00"/>
                </a:solidFill>
              </a:rPr>
              <a:t> </a:t>
            </a:r>
            <a:endParaRPr>
              <a:solidFill>
                <a:srgbClr val="B51A00"/>
              </a:solidFill>
            </a:endParaRPr>
          </a:p>
          <a:p>
            <a:pPr rtl="0">
              <a:defRPr b="1" sz="45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                  </a:t>
            </a:r>
            <a:r>
              <a:t>لا يعرف محمد قياسات المكان الذي سيضعها فيه  </a:t>
            </a:r>
          </a:p>
          <a:p>
            <a:pPr rtl="0">
              <a:defRPr b="1" sz="4500">
                <a:latin typeface="Calibri"/>
                <a:ea typeface="Calibri"/>
                <a:cs typeface="Calibri"/>
                <a:sym typeface="Calibri"/>
              </a:defRPr>
            </a:pPr>
            <a:r>
              <a:t>يعلم محمد ان عرض باب المطبخ يساوي متراً  </a:t>
            </a:r>
          </a:p>
        </p:txBody>
      </p:sp>
      <p:sp>
        <p:nvSpPr>
          <p:cNvPr id="159" name="المطلوب  :  شرح طريقة يمكن لمحمد استعمالها في تحديد قياسات المكان الذي يضع فيه الثلاجة ."/>
          <p:cNvSpPr txBox="1"/>
          <p:nvPr/>
        </p:nvSpPr>
        <p:spPr>
          <a:xfrm>
            <a:off x="5456280" y="9514311"/>
            <a:ext cx="13471440" cy="1397869"/>
          </a:xfrm>
          <a:prstGeom prst="rect">
            <a:avLst/>
          </a:prstGeom>
          <a:solidFill>
            <a:srgbClr val="FFFBB9"/>
          </a:solidFill>
          <a:ln w="25400">
            <a:solidFill>
              <a:srgbClr val="92929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 rtl="0">
              <a:defRPr b="1" sz="45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E22400"/>
                </a:solidFill>
              </a:rPr>
              <a:t>المطلوب </a:t>
            </a:r>
            <a:r>
              <a:t> :  شرح طريقة يمكن لمحمد استعمالها في تحديد قياسات المكان الذي يضع فيه الثلاجة .</a:t>
            </a:r>
            <a:r>
              <a:rPr>
                <a:solidFill>
                  <a:srgbClr val="E22400"/>
                </a:solidFill>
              </a:rPr>
              <a:t> </a:t>
            </a:r>
          </a:p>
        </p:txBody>
      </p:sp>
      <p:grpSp>
        <p:nvGrpSpPr>
          <p:cNvPr id="162" name="أفهم"/>
          <p:cNvGrpSpPr/>
          <p:nvPr/>
        </p:nvGrpSpPr>
        <p:grpSpPr>
          <a:xfrm>
            <a:off x="18104601" y="7314472"/>
            <a:ext cx="2634202" cy="1380601"/>
            <a:chOff x="0" y="0"/>
            <a:chExt cx="2634200" cy="1380600"/>
          </a:xfrm>
        </p:grpSpPr>
        <p:sp>
          <p:nvSpPr>
            <p:cNvPr id="161" name="أفهم"/>
            <p:cNvSpPr/>
            <p:nvPr/>
          </p:nvSpPr>
          <p:spPr>
            <a:xfrm>
              <a:off x="63499" y="63499"/>
              <a:ext cx="2507202" cy="125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  <a:r>
                <a:rPr b="1" sz="6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rPr>
                <a:t>أفهم</a:t>
              </a:r>
              <a:r>
                <a:t> </a:t>
              </a:r>
            </a:p>
          </p:txBody>
        </p:sp>
        <p:pic>
          <p:nvPicPr>
            <p:cNvPr id="160" name="أفهم أفهم " descr="أفهم أفهم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2634202" cy="1380602"/>
            </a:xfrm>
            <a:prstGeom prst="rect">
              <a:avLst/>
            </a:prstGeom>
            <a:effectLst/>
          </p:spPr>
        </p:pic>
      </p:grpSp>
      <p:pic>
        <p:nvPicPr>
          <p:cNvPr id="163" name="خط خط" descr="خط خط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43133" y="6832600"/>
            <a:ext cx="18578558" cy="76200"/>
          </a:xfrm>
          <a:prstGeom prst="rect">
            <a:avLst/>
          </a:prstGeom>
        </p:spPr>
      </p:pic>
      <p:grpSp>
        <p:nvGrpSpPr>
          <p:cNvPr id="167" name="خطط"/>
          <p:cNvGrpSpPr/>
          <p:nvPr/>
        </p:nvGrpSpPr>
        <p:grpSpPr>
          <a:xfrm>
            <a:off x="18104601" y="11088197"/>
            <a:ext cx="2634202" cy="1380601"/>
            <a:chOff x="0" y="0"/>
            <a:chExt cx="2634200" cy="1380600"/>
          </a:xfrm>
        </p:grpSpPr>
        <p:sp>
          <p:nvSpPr>
            <p:cNvPr id="166" name="خطط"/>
            <p:cNvSpPr/>
            <p:nvPr/>
          </p:nvSpPr>
          <p:spPr>
            <a:xfrm>
              <a:off x="63499" y="63499"/>
              <a:ext cx="2507202" cy="125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  <a:r>
                <a:rPr b="1" sz="6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rPr>
                <a:t>خطط</a:t>
              </a:r>
              <a:r>
                <a:t> </a:t>
              </a:r>
            </a:p>
          </p:txBody>
        </p:sp>
        <p:pic>
          <p:nvPicPr>
            <p:cNvPr id="165" name="خطط خطط " descr="خطط خطط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2634202" cy="1380602"/>
            </a:xfrm>
            <a:prstGeom prst="rect">
              <a:avLst/>
            </a:prstGeom>
            <a:effectLst/>
          </p:spPr>
        </p:pic>
      </p:grpSp>
      <p:grpSp>
        <p:nvGrpSpPr>
          <p:cNvPr id="170" name="استعمل مقياس مرجعي"/>
          <p:cNvGrpSpPr/>
          <p:nvPr/>
        </p:nvGrpSpPr>
        <p:grpSpPr>
          <a:xfrm>
            <a:off x="5696692" y="10912179"/>
            <a:ext cx="11796995" cy="1556619"/>
            <a:chOff x="0" y="0"/>
            <a:chExt cx="11796993" cy="1556618"/>
          </a:xfrm>
        </p:grpSpPr>
        <p:sp>
          <p:nvSpPr>
            <p:cNvPr id="169" name="استعمل مقياس مرجعي"/>
            <p:cNvSpPr txBox="1"/>
            <p:nvPr/>
          </p:nvSpPr>
          <p:spPr>
            <a:xfrm>
              <a:off x="215900" y="641350"/>
              <a:ext cx="11365194" cy="699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استعمل مقياس مرجعي  </a:t>
              </a:r>
            </a:p>
          </p:txBody>
        </p:sp>
        <p:pic>
          <p:nvPicPr>
            <p:cNvPr id="168" name="استعمل مقياس مرجعي استعمل مقياس مرجعي  " descr="استعمل مقياس مرجعي استعمل مقياس مرجعي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1796994" cy="1556619"/>
            </a:xfrm>
            <a:prstGeom prst="rect">
              <a:avLst/>
            </a:prstGeom>
            <a:effectLst/>
          </p:spPr>
        </p:pic>
      </p:grpSp>
      <p:grpSp>
        <p:nvGrpSpPr>
          <p:cNvPr id="173" name="MagicEraser_230102_200217.png"/>
          <p:cNvGrpSpPr/>
          <p:nvPr/>
        </p:nvGrpSpPr>
        <p:grpSpPr>
          <a:xfrm>
            <a:off x="6685593" y="696162"/>
            <a:ext cx="11012814" cy="6136438"/>
            <a:chOff x="0" y="0"/>
            <a:chExt cx="11012813" cy="6136437"/>
          </a:xfrm>
        </p:grpSpPr>
        <p:pic>
          <p:nvPicPr>
            <p:cNvPr id="172" name="MagicEraser_230102_200217.png" descr="MagicEraser_230102_200217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51929" t="6338" r="0" b="73362"/>
            <a:stretch>
              <a:fillRect/>
            </a:stretch>
          </p:blipFill>
          <p:spPr>
            <a:xfrm>
              <a:off x="127000" y="88900"/>
              <a:ext cx="10758814" cy="58062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1" name="MagicEraser_230102_200217.png" descr="MagicEraser_230102_200217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-1"/>
              <a:ext cx="11012814" cy="61364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514864" y="10527109"/>
            <a:ext cx="3556026" cy="3188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حل"/>
          <p:cNvGrpSpPr/>
          <p:nvPr/>
        </p:nvGrpSpPr>
        <p:grpSpPr>
          <a:xfrm>
            <a:off x="19302068" y="3733269"/>
            <a:ext cx="3259334" cy="1693167"/>
            <a:chOff x="0" y="0"/>
            <a:chExt cx="3259332" cy="1693166"/>
          </a:xfrm>
        </p:grpSpPr>
        <p:sp>
          <p:nvSpPr>
            <p:cNvPr id="178" name="حل"/>
            <p:cNvSpPr/>
            <p:nvPr/>
          </p:nvSpPr>
          <p:spPr>
            <a:xfrm>
              <a:off x="63500" y="63500"/>
              <a:ext cx="3132333" cy="1566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  <a:r>
                <a:rPr b="1" sz="6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rPr>
                <a:t>حل </a:t>
              </a:r>
              <a:r>
                <a:t> </a:t>
              </a:r>
            </a:p>
          </p:txBody>
        </p:sp>
        <p:pic>
          <p:nvPicPr>
            <p:cNvPr id="177" name="حل حل  " descr="حل حل 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3259334" cy="1693168"/>
            </a:xfrm>
            <a:prstGeom prst="rect">
              <a:avLst/>
            </a:prstGeom>
            <a:effectLst/>
          </p:spPr>
        </p:pic>
      </p:grpSp>
      <p:grpSp>
        <p:nvGrpSpPr>
          <p:cNvPr id="182" name="يقطع ( خيطاً أو حبلاً أو شريطاً ) طولة بعرض الباب  واحد متر .…"/>
          <p:cNvGrpSpPr/>
          <p:nvPr/>
        </p:nvGrpSpPr>
        <p:grpSpPr>
          <a:xfrm>
            <a:off x="5310561" y="3211534"/>
            <a:ext cx="13318068" cy="3099669"/>
            <a:chOff x="0" y="0"/>
            <a:chExt cx="13318067" cy="3099668"/>
          </a:xfrm>
        </p:grpSpPr>
        <p:sp>
          <p:nvSpPr>
            <p:cNvPr id="181" name="يقطع ( خيطاً أو حبلاً أو شريطاً ) طولة بعرض الباب  واحد متر .…"/>
            <p:cNvSpPr txBox="1"/>
            <p:nvPr/>
          </p:nvSpPr>
          <p:spPr>
            <a:xfrm>
              <a:off x="82550" y="82550"/>
              <a:ext cx="13152968" cy="2934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b="1" sz="4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rgbClr val="0056D6"/>
                  </a:solidFill>
                </a:rPr>
                <a:t>يقطع ( خيطاً أو حبلاً أو شريطاً ) طولة بعرض الباب </a:t>
              </a:r>
              <a:r>
                <a:rPr>
                  <a:solidFill>
                    <a:srgbClr val="E22400"/>
                  </a:solidFill>
                </a:rPr>
                <a:t> واحد متر .</a:t>
              </a:r>
              <a:endParaRPr>
                <a:solidFill>
                  <a:srgbClr val="E22400"/>
                </a:solidFill>
              </a:endParaRPr>
            </a:p>
            <a:p>
              <a:pPr rtl="0">
                <a:defRPr b="1" sz="4500">
                  <a:latin typeface="Calibri"/>
                  <a:ea typeface="Calibri"/>
                  <a:cs typeface="Calibri"/>
                  <a:sym typeface="Calibri"/>
                </a:defRPr>
              </a:pPr>
              <a:endParaRPr>
                <a:solidFill>
                  <a:srgbClr val="E22400"/>
                </a:solidFill>
              </a:endParaRPr>
            </a:p>
            <a:p>
              <a:pPr rtl="0">
                <a:defRPr b="1" sz="45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ثم يحدد عدد مرات طول الخيط المساوية لقياسات المكان الذي سيضع فيه الثلاجة </a:t>
              </a:r>
            </a:p>
          </p:txBody>
        </p:sp>
        <p:pic>
          <p:nvPicPr>
            <p:cNvPr id="180" name="يقطع ( خيطاً أو حبلاً أو شريطاً ) طولة بعرض الباب  واحد متر .… يقطع ( خيطاً أو حبلاً أو شريطاً ) طولة بعرض الباب  واحد متر .ثم يحدد عدد مرات طول الخيط المساوية لقياسات المكان الذي سيضع فيه الثلاجة " descr="يقطع ( خيطاً أو حبلاً أو شريطاً ) طولة بعرض الباب  واحد متر .… يقطع ( خيطاً أو حبلاً أو شريطاً ) طولة بعرض الباب  واحد متر .ثم يحدد عدد مرات طول الخيط المساوية لقياسات المكان الذي سيضع فيه الثلاجة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318068" cy="3099669"/>
            </a:xfrm>
            <a:prstGeom prst="rect">
              <a:avLst/>
            </a:prstGeom>
            <a:effectLst/>
          </p:spPr>
        </p:pic>
      </p:grpSp>
      <p:grpSp>
        <p:nvGrpSpPr>
          <p:cNvPr id="185" name="تحقق"/>
          <p:cNvGrpSpPr/>
          <p:nvPr/>
        </p:nvGrpSpPr>
        <p:grpSpPr>
          <a:xfrm>
            <a:off x="19250451" y="8970491"/>
            <a:ext cx="2976702" cy="1551851"/>
            <a:chOff x="0" y="0"/>
            <a:chExt cx="2976701" cy="1551850"/>
          </a:xfrm>
        </p:grpSpPr>
        <p:sp>
          <p:nvSpPr>
            <p:cNvPr id="184" name="تحقق"/>
            <p:cNvSpPr/>
            <p:nvPr/>
          </p:nvSpPr>
          <p:spPr>
            <a:xfrm>
              <a:off x="63499" y="63499"/>
              <a:ext cx="2849703" cy="142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21600"/>
                  </a:moveTo>
                  <a:cubicBezTo>
                    <a:pt x="2418" y="21600"/>
                    <a:pt x="0" y="16765"/>
                    <a:pt x="0" y="10800"/>
                  </a:cubicBezTo>
                  <a:cubicBezTo>
                    <a:pt x="0" y="4835"/>
                    <a:pt x="2418" y="0"/>
                    <a:pt x="5400" y="0"/>
                  </a:cubicBezTo>
                  <a:lnTo>
                    <a:pt x="16200" y="0"/>
                  </a:lnTo>
                  <a:cubicBezTo>
                    <a:pt x="19182" y="0"/>
                    <a:pt x="21600" y="4835"/>
                    <a:pt x="21600" y="10800"/>
                  </a:cubicBezTo>
                  <a:cubicBezTo>
                    <a:pt x="21600" y="16765"/>
                    <a:pt x="19182" y="21600"/>
                    <a:pt x="16200" y="21600"/>
                  </a:cubicBezTo>
                  <a:lnTo>
                    <a:pt x="540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6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  <a:r>
                <a:rPr b="1" sz="6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rPr>
                <a:t>تحقق</a:t>
              </a:r>
            </a:p>
          </p:txBody>
        </p:sp>
        <p:pic>
          <p:nvPicPr>
            <p:cNvPr id="183" name="تحقق تحقق" descr="تحقق تحقق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2976703" cy="1551852"/>
            </a:xfrm>
            <a:prstGeom prst="rect">
              <a:avLst/>
            </a:prstGeom>
            <a:effectLst/>
          </p:spPr>
        </p:pic>
      </p:grpSp>
      <p:grpSp>
        <p:nvGrpSpPr>
          <p:cNvPr id="188" name="بما ان طول الشريط مساوي لعرض باب المطبخ…"/>
          <p:cNvGrpSpPr/>
          <p:nvPr/>
        </p:nvGrpSpPr>
        <p:grpSpPr>
          <a:xfrm>
            <a:off x="7239779" y="8618857"/>
            <a:ext cx="9904443" cy="2255119"/>
            <a:chOff x="0" y="0"/>
            <a:chExt cx="9904442" cy="2255118"/>
          </a:xfrm>
        </p:grpSpPr>
        <p:sp>
          <p:nvSpPr>
            <p:cNvPr id="187" name="بما ان طول الشريط مساوي لعرض باب المطبخ…"/>
            <p:cNvSpPr txBox="1"/>
            <p:nvPr/>
          </p:nvSpPr>
          <p:spPr>
            <a:xfrm>
              <a:off x="215900" y="641350"/>
              <a:ext cx="9472643" cy="1397869"/>
            </a:xfrm>
            <a:prstGeom prst="rect">
              <a:avLst/>
            </a:prstGeom>
            <a:solidFill>
              <a:srgbClr val="FEFCD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b="1" sz="45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بما ان طول الشريط مساوي لعرض باب المطبخ </a:t>
              </a:r>
            </a:p>
            <a:p>
              <a:pPr rtl="0">
                <a:defRPr b="1" sz="4500">
                  <a:solidFill>
                    <a:srgbClr val="0056D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فالاجابه معقولة. </a:t>
              </a:r>
            </a:p>
          </p:txBody>
        </p:sp>
        <p:pic>
          <p:nvPicPr>
            <p:cNvPr id="186" name="بما ان طول الشريط مساوي لعرض باب المطبخ… بما ان طول الشريط مساوي لعرض باب المطبخ فالاجابه معقولة. " descr="بما ان طول الشريط مساوي لعرض باب المطبخ… بما ان طول الشريط مساوي لعرض باب المطبخ فالاجابه معقولة.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904443" cy="22551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3045.png" descr="IMG_3045.png"/>
          <p:cNvPicPr>
            <a:picLocks noChangeAspect="1"/>
          </p:cNvPicPr>
          <p:nvPr/>
        </p:nvPicPr>
        <p:blipFill>
          <a:blip r:embed="rId3">
            <a:extLst/>
          </a:blip>
          <a:srcRect l="3931" t="10584" r="5292" b="8014"/>
          <a:stretch>
            <a:fillRect/>
          </a:stretch>
        </p:blipFill>
        <p:spPr>
          <a:xfrm>
            <a:off x="20836979" y="10623550"/>
            <a:ext cx="3448775" cy="3092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أفهم"/>
          <p:cNvGrpSpPr/>
          <p:nvPr/>
        </p:nvGrpSpPr>
        <p:grpSpPr>
          <a:xfrm>
            <a:off x="18701754" y="7359672"/>
            <a:ext cx="2634202" cy="1380601"/>
            <a:chOff x="0" y="0"/>
            <a:chExt cx="2634200" cy="1380600"/>
          </a:xfrm>
        </p:grpSpPr>
        <p:sp>
          <p:nvSpPr>
            <p:cNvPr id="193" name="أفهم"/>
            <p:cNvSpPr/>
            <p:nvPr/>
          </p:nvSpPr>
          <p:spPr>
            <a:xfrm>
              <a:off x="63499" y="63499"/>
              <a:ext cx="2507202" cy="125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  <a:r>
                <a:rPr b="1" sz="6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rPr>
                <a:t>أفهم</a:t>
              </a:r>
              <a:r>
                <a:t> </a:t>
              </a:r>
            </a:p>
          </p:txBody>
        </p:sp>
        <p:pic>
          <p:nvPicPr>
            <p:cNvPr id="192" name="أفهم أفهم " descr="أفهم أفهم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2634202" cy="1380602"/>
            </a:xfrm>
            <a:prstGeom prst="rect">
              <a:avLst/>
            </a:prstGeom>
            <a:effectLst/>
          </p:spPr>
        </p:pic>
      </p:grpSp>
      <p:sp>
        <p:nvSpPr>
          <p:cNvPr id="195" name="المعطيات :  اعداد معطاة بنمط معين"/>
          <p:cNvSpPr txBox="1"/>
          <p:nvPr/>
        </p:nvSpPr>
        <p:spPr>
          <a:xfrm>
            <a:off x="10467175" y="7712988"/>
            <a:ext cx="7879222" cy="6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b="1" sz="45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E22400"/>
                </a:solidFill>
              </a:rPr>
              <a:t>المعطيات</a:t>
            </a:r>
            <a:r>
              <a:t> :  اعداد معطاة بنمط معين    </a:t>
            </a:r>
            <a:r>
              <a:rPr>
                <a:solidFill>
                  <a:srgbClr val="E22400"/>
                </a:solidFill>
              </a:rPr>
              <a:t> </a:t>
            </a:r>
          </a:p>
        </p:txBody>
      </p:sp>
      <p:sp>
        <p:nvSpPr>
          <p:cNvPr id="196" name="المطلوب  :  ايجاد العدد المطلوب في النمط ."/>
          <p:cNvSpPr txBox="1"/>
          <p:nvPr/>
        </p:nvSpPr>
        <p:spPr>
          <a:xfrm>
            <a:off x="9393100" y="8986602"/>
            <a:ext cx="8953297" cy="673969"/>
          </a:xfrm>
          <a:prstGeom prst="rect">
            <a:avLst/>
          </a:prstGeom>
          <a:solidFill>
            <a:srgbClr val="FFFBB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b="1" sz="45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E22400"/>
                </a:solidFill>
              </a:rPr>
              <a:t>المطلوب </a:t>
            </a:r>
            <a:r>
              <a:t> :  ايجاد العدد المطلوب في النمط . </a:t>
            </a:r>
            <a:r>
              <a:rPr>
                <a:solidFill>
                  <a:srgbClr val="E22400"/>
                </a:solidFill>
              </a:rPr>
              <a:t> </a:t>
            </a:r>
          </a:p>
        </p:txBody>
      </p:sp>
      <p:grpSp>
        <p:nvGrpSpPr>
          <p:cNvPr id="199" name="خطط"/>
          <p:cNvGrpSpPr/>
          <p:nvPr/>
        </p:nvGrpSpPr>
        <p:grpSpPr>
          <a:xfrm>
            <a:off x="18346396" y="10789174"/>
            <a:ext cx="2634201" cy="1380601"/>
            <a:chOff x="0" y="0"/>
            <a:chExt cx="2634200" cy="1380600"/>
          </a:xfrm>
        </p:grpSpPr>
        <p:sp>
          <p:nvSpPr>
            <p:cNvPr id="198" name="خطط"/>
            <p:cNvSpPr/>
            <p:nvPr/>
          </p:nvSpPr>
          <p:spPr>
            <a:xfrm>
              <a:off x="63499" y="63499"/>
              <a:ext cx="2507202" cy="125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  <a:r>
                <a:rPr b="1" sz="6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rPr>
                <a:t>خطط</a:t>
              </a:r>
              <a:r>
                <a:t> </a:t>
              </a:r>
            </a:p>
          </p:txBody>
        </p:sp>
        <p:pic>
          <p:nvPicPr>
            <p:cNvPr id="197" name="خطط خطط " descr="خطط خطط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2634202" cy="1380602"/>
            </a:xfrm>
            <a:prstGeom prst="rect">
              <a:avLst/>
            </a:prstGeom>
            <a:effectLst/>
          </p:spPr>
        </p:pic>
      </p:grpSp>
      <p:grpSp>
        <p:nvGrpSpPr>
          <p:cNvPr id="202" name="استعمال خطة البحث عن نمط"/>
          <p:cNvGrpSpPr/>
          <p:nvPr/>
        </p:nvGrpSpPr>
        <p:grpSpPr>
          <a:xfrm>
            <a:off x="9393101" y="10443286"/>
            <a:ext cx="8195288" cy="1556619"/>
            <a:chOff x="0" y="0"/>
            <a:chExt cx="8195287" cy="1556618"/>
          </a:xfrm>
        </p:grpSpPr>
        <p:sp>
          <p:nvSpPr>
            <p:cNvPr id="201" name="استعمال خطة البحث عن نمط"/>
            <p:cNvSpPr txBox="1"/>
            <p:nvPr/>
          </p:nvSpPr>
          <p:spPr>
            <a:xfrm>
              <a:off x="215900" y="641350"/>
              <a:ext cx="7763488" cy="699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استعمال خطة البحث عن نمط  </a:t>
              </a:r>
            </a:p>
          </p:txBody>
        </p:sp>
        <p:pic>
          <p:nvPicPr>
            <p:cNvPr id="200" name="استعمال خطة البحث عن نمط استعمال خطة البحث عن نمط  " descr="استعمال خطة البحث عن نمط استعمال خطة البحث عن نمط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195288" cy="1556619"/>
            </a:xfrm>
            <a:prstGeom prst="rect">
              <a:avLst/>
            </a:prstGeom>
            <a:effectLst/>
          </p:spPr>
        </p:pic>
      </p:grpSp>
      <p:grpSp>
        <p:nvGrpSpPr>
          <p:cNvPr id="205" name="MagicEraser_230102_200217.png"/>
          <p:cNvGrpSpPr/>
          <p:nvPr/>
        </p:nvGrpSpPr>
        <p:grpSpPr>
          <a:xfrm>
            <a:off x="4734123" y="1493207"/>
            <a:ext cx="14915659" cy="3890049"/>
            <a:chOff x="0" y="0"/>
            <a:chExt cx="14915658" cy="3890048"/>
          </a:xfrm>
        </p:grpSpPr>
        <p:pic>
          <p:nvPicPr>
            <p:cNvPr id="204" name="MagicEraser_230102_200217.png" descr="MagicEraser_230102_200217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0824" t="6398" r="50000" b="86159"/>
            <a:stretch>
              <a:fillRect/>
            </a:stretch>
          </p:blipFill>
          <p:spPr>
            <a:xfrm>
              <a:off x="127000" y="88900"/>
              <a:ext cx="14661659" cy="35598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3" name="MagicEraser_230102_200217.png" descr="MagicEraser_230102_200217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-1"/>
              <a:ext cx="14915660" cy="38900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36979" y="10623550"/>
            <a:ext cx="3448775" cy="3092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حل"/>
          <p:cNvGrpSpPr/>
          <p:nvPr/>
        </p:nvGrpSpPr>
        <p:grpSpPr>
          <a:xfrm>
            <a:off x="17120674" y="3110940"/>
            <a:ext cx="2874637" cy="1500819"/>
            <a:chOff x="0" y="0"/>
            <a:chExt cx="2874635" cy="1500817"/>
          </a:xfrm>
        </p:grpSpPr>
        <p:sp>
          <p:nvSpPr>
            <p:cNvPr id="210" name="حل"/>
            <p:cNvSpPr/>
            <p:nvPr/>
          </p:nvSpPr>
          <p:spPr>
            <a:xfrm>
              <a:off x="63500" y="63500"/>
              <a:ext cx="2747636" cy="1373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  <a:r>
                <a:rPr b="1" sz="6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rPr>
                <a:t>حل </a:t>
              </a:r>
              <a:r>
                <a:t> </a:t>
              </a:r>
            </a:p>
          </p:txBody>
        </p:sp>
        <p:pic>
          <p:nvPicPr>
            <p:cNvPr id="209" name="حل حل  " descr="حل حل 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874636" cy="1500818"/>
            </a:xfrm>
            <a:prstGeom prst="rect">
              <a:avLst/>
            </a:prstGeom>
            <a:effectLst/>
          </p:spPr>
        </p:pic>
      </p:grpSp>
      <p:grpSp>
        <p:nvGrpSpPr>
          <p:cNvPr id="214" name="تحقق"/>
          <p:cNvGrpSpPr/>
          <p:nvPr/>
        </p:nvGrpSpPr>
        <p:grpSpPr>
          <a:xfrm>
            <a:off x="17281135" y="10130315"/>
            <a:ext cx="2874637" cy="1500819"/>
            <a:chOff x="0" y="0"/>
            <a:chExt cx="2874635" cy="1500817"/>
          </a:xfrm>
        </p:grpSpPr>
        <p:sp>
          <p:nvSpPr>
            <p:cNvPr id="213" name="تحقق"/>
            <p:cNvSpPr/>
            <p:nvPr/>
          </p:nvSpPr>
          <p:spPr>
            <a:xfrm>
              <a:off x="63500" y="63500"/>
              <a:ext cx="2747636" cy="1373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418" y="0"/>
                    <a:pt x="0" y="4835"/>
                    <a:pt x="0" y="10800"/>
                  </a:cubicBezTo>
                  <a:cubicBezTo>
                    <a:pt x="0" y="16765"/>
                    <a:pt x="2418" y="21600"/>
                    <a:pt x="5400" y="21600"/>
                  </a:cubicBezTo>
                  <a:lnTo>
                    <a:pt x="16200" y="21600"/>
                  </a:lnTo>
                  <a:cubicBezTo>
                    <a:pt x="19182" y="21600"/>
                    <a:pt x="21600" y="16765"/>
                    <a:pt x="21600" y="10800"/>
                  </a:cubicBezTo>
                  <a:cubicBezTo>
                    <a:pt x="21600" y="4835"/>
                    <a:pt x="19182" y="0"/>
                    <a:pt x="16200" y="0"/>
                  </a:cubicBezTo>
                  <a:lnTo>
                    <a:pt x="54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b="1" sz="6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  <a:r>
                <a:rPr b="1" sz="6000">
                  <a:solidFill>
                    <a:srgbClr val="B92D5D"/>
                  </a:solidFill>
                  <a:latin typeface="Calibri"/>
                  <a:ea typeface="Calibri"/>
                  <a:cs typeface="Calibri"/>
                  <a:sym typeface="Calibri"/>
                </a:rPr>
                <a:t>تحقق </a:t>
              </a:r>
            </a:p>
          </p:txBody>
        </p:sp>
        <p:pic>
          <p:nvPicPr>
            <p:cNvPr id="212" name="تحقق تحقق " descr="تحقق تحقق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874636" cy="1500818"/>
            </a:xfrm>
            <a:prstGeom prst="rect">
              <a:avLst/>
            </a:prstGeom>
            <a:effectLst/>
          </p:spPr>
        </p:pic>
      </p:grpSp>
      <p:grpSp>
        <p:nvGrpSpPr>
          <p:cNvPr id="217" name="لذا يكون العدد المجهول = ٠٬١ + ٠٬٣ =   ٠٬٤"/>
          <p:cNvGrpSpPr/>
          <p:nvPr/>
        </p:nvGrpSpPr>
        <p:grpSpPr>
          <a:xfrm>
            <a:off x="6394720" y="7149320"/>
            <a:ext cx="10205208" cy="750170"/>
            <a:chOff x="0" y="0"/>
            <a:chExt cx="10205207" cy="750168"/>
          </a:xfrm>
        </p:grpSpPr>
        <p:sp>
          <p:nvSpPr>
            <p:cNvPr id="216" name="لذا يكون العدد المجهول = ٠٬١ + ٠٬٣ =   ٠٬٤"/>
            <p:cNvSpPr txBox="1"/>
            <p:nvPr/>
          </p:nvSpPr>
          <p:spPr>
            <a:xfrm>
              <a:off x="19050" y="19050"/>
              <a:ext cx="10167108" cy="712069"/>
            </a:xfrm>
            <a:prstGeom prst="rect">
              <a:avLst/>
            </a:prstGeom>
            <a:solidFill>
              <a:srgbClr val="FFFBB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>
                <a:defRPr b="1" sz="4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لذا يكون العدد المجهول = ٠٬١ + ٠٬٣ =   ٠٬٤ </a:t>
              </a:r>
            </a:p>
          </p:txBody>
        </p:sp>
        <p:pic>
          <p:nvPicPr>
            <p:cNvPr id="215" name="لذا يكون العدد المجهول = ٠٬١ + ٠٬٣ =   ٠٬٤ لذا يكون العدد المجهول = ٠٬١ + ٠٬٣ =   ٠٬٤ " descr="لذا يكون العدد المجهول = ٠٬١ + ٠٬٣ =   ٠٬٤ لذا يكون العدد المجهول = ٠٬١ + ٠٬٣ =   ٠٬٤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0205208" cy="750169"/>
            </a:xfrm>
            <a:prstGeom prst="rect">
              <a:avLst/>
            </a:prstGeom>
            <a:effectLst/>
          </p:spPr>
        </p:pic>
      </p:grpSp>
      <p:grpSp>
        <p:nvGrpSpPr>
          <p:cNvPr id="220" name="باستعمال العملية العكسية للجمع نبدأ نطرح من آخر…"/>
          <p:cNvGrpSpPr/>
          <p:nvPr/>
        </p:nvGrpSpPr>
        <p:grpSpPr>
          <a:xfrm>
            <a:off x="5232546" y="9591675"/>
            <a:ext cx="11888130" cy="2401169"/>
            <a:chOff x="0" y="0"/>
            <a:chExt cx="11888128" cy="2401168"/>
          </a:xfrm>
        </p:grpSpPr>
        <p:sp>
          <p:nvSpPr>
            <p:cNvPr id="219" name="باستعمال العملية العكسية للجمع نبدأ نطرح من آخر…"/>
            <p:cNvSpPr txBox="1"/>
            <p:nvPr/>
          </p:nvSpPr>
          <p:spPr>
            <a:xfrm>
              <a:off x="82550" y="82550"/>
              <a:ext cx="11723029" cy="2236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b="1" sz="4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باستعمال العملية العكسية للجمع نبدأ نطرح من آخر </a:t>
              </a:r>
            </a:p>
            <a:p>
              <a:pPr rtl="0">
                <a:defRPr b="1" sz="4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عدد كل مره ٠٬٣ نحصل على أول عدد في النمط </a:t>
              </a:r>
            </a:p>
            <a:p>
              <a:pPr rtl="0">
                <a:defRPr b="1" sz="4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إذاً الاجابة صحيحة . </a:t>
              </a:r>
            </a:p>
          </p:txBody>
        </p:sp>
        <p:pic>
          <p:nvPicPr>
            <p:cNvPr id="218" name="باستعمال العملية العكسية للجمع نبدأ نطرح من آخر… باستعمال العملية العكسية للجمع نبدأ نطرح من آخر عدد كل مره ٠٬٣ نحصل على أول عدد في النمط إذاً الاجابة صحيحة . " descr="باستعمال العملية العكسية للجمع نبدأ نطرح من آخر… باستعمال العملية العكسية للجمع نبدأ نطرح من آخر عدد كل مره ٠٬٣ نحصل على أول عدد في النمط إذاً الاجابة صحيحة .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1888129" cy="2401169"/>
            </a:xfrm>
            <a:prstGeom prst="rect">
              <a:avLst/>
            </a:prstGeom>
            <a:effectLst/>
          </p:spPr>
        </p:pic>
      </p:grpSp>
      <p:grpSp>
        <p:nvGrpSpPr>
          <p:cNvPr id="228" name="تجميع"/>
          <p:cNvGrpSpPr/>
          <p:nvPr/>
        </p:nvGrpSpPr>
        <p:grpSpPr>
          <a:xfrm>
            <a:off x="5397646" y="1851337"/>
            <a:ext cx="11723030" cy="2817572"/>
            <a:chOff x="0" y="0"/>
            <a:chExt cx="11723028" cy="2817570"/>
          </a:xfrm>
        </p:grpSpPr>
        <p:sp>
          <p:nvSpPr>
            <p:cNvPr id="221" name="نلاحظ على النمط يزيد بمقدار ٠٫٣ في كل مره…"/>
            <p:cNvSpPr txBox="1"/>
            <p:nvPr/>
          </p:nvSpPr>
          <p:spPr>
            <a:xfrm>
              <a:off x="0" y="0"/>
              <a:ext cx="11723029" cy="20709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b="1" sz="4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نلاحظ على النمط يزيد بمقدار </a:t>
              </a:r>
              <a:r>
                <a:rPr>
                  <a:solidFill>
                    <a:srgbClr val="E22400"/>
                  </a:solidFill>
                </a:rPr>
                <a:t>٠٫٣</a:t>
              </a:r>
              <a:r>
                <a:t> في كل مره </a:t>
              </a:r>
            </a:p>
            <a:p>
              <a:pPr rtl="0">
                <a:defRPr b="1" sz="4500"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rtl="0">
                <a:defRPr b="1" sz="4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٠٬١ ،          ٠٬٧ ، ١٬٠ ، ١٬٣ </a:t>
              </a:r>
            </a:p>
          </p:txBody>
        </p:sp>
        <p:sp>
          <p:nvSpPr>
            <p:cNvPr id="222" name="مستطيل مستدير الزوايا"/>
            <p:cNvSpPr/>
            <p:nvPr/>
          </p:nvSpPr>
          <p:spPr>
            <a:xfrm>
              <a:off x="6521732" y="1430881"/>
              <a:ext cx="828447" cy="614687"/>
            </a:xfrm>
            <a:prstGeom prst="roundRect">
              <a:avLst>
                <a:gd name="adj" fmla="val 17631"/>
              </a:avLst>
            </a:prstGeom>
            <a:noFill/>
            <a:ln w="50800" cap="flat">
              <a:solidFill>
                <a:srgbClr val="B92D5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grpSp>
          <p:nvGrpSpPr>
            <p:cNvPr id="227" name="الرسم"/>
            <p:cNvGrpSpPr/>
            <p:nvPr/>
          </p:nvGrpSpPr>
          <p:grpSpPr>
            <a:xfrm>
              <a:off x="3092683" y="2056599"/>
              <a:ext cx="2771112" cy="760972"/>
              <a:chOff x="-2821522" y="5463"/>
              <a:chExt cx="2771111" cy="760971"/>
            </a:xfrm>
          </p:grpSpPr>
          <p:pic>
            <p:nvPicPr>
              <p:cNvPr id="223" name="خط الشكل" descr="خط الشكل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2821523" y="5463"/>
                <a:ext cx="1322145" cy="499263"/>
              </a:xfrm>
              <a:prstGeom prst="rect">
                <a:avLst/>
              </a:prstGeom>
              <a:effectLst/>
            </p:spPr>
          </p:pic>
          <p:pic>
            <p:nvPicPr>
              <p:cNvPr id="225" name="خط الشكل" descr="خط الشكل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-1264869" y="63067"/>
                <a:ext cx="1214459" cy="703368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31" name="+ ٠٬٣"/>
          <p:cNvGrpSpPr/>
          <p:nvPr/>
        </p:nvGrpSpPr>
        <p:grpSpPr>
          <a:xfrm>
            <a:off x="8813214" y="4732366"/>
            <a:ext cx="1842649" cy="724769"/>
            <a:chOff x="0" y="0"/>
            <a:chExt cx="1842647" cy="724768"/>
          </a:xfrm>
        </p:grpSpPr>
        <p:sp>
          <p:nvSpPr>
            <p:cNvPr id="230" name="+ ٠٬٣"/>
            <p:cNvSpPr txBox="1"/>
            <p:nvPr/>
          </p:nvSpPr>
          <p:spPr>
            <a:xfrm>
              <a:off x="12700" y="12700"/>
              <a:ext cx="1817248" cy="699369"/>
            </a:xfrm>
            <a:prstGeom prst="rect">
              <a:avLst/>
            </a:prstGeom>
            <a:solidFill>
              <a:srgbClr val="FEFCD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b="1" sz="4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solidFill>
                    <a:srgbClr val="99244F"/>
                  </a:solidFill>
                </a:rPr>
                <a:t>+ ٠٬٣</a:t>
              </a:r>
              <a:r>
                <a:t> </a:t>
              </a:r>
            </a:p>
          </p:txBody>
        </p:sp>
        <p:pic>
          <p:nvPicPr>
            <p:cNvPr id="229" name="+ ٠٬٣ + ٠٬٣ " descr="+ ٠٬٣ + ٠٬٣ 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842648" cy="724769"/>
            </a:xfrm>
            <a:prstGeom prst="rect">
              <a:avLst/>
            </a:prstGeom>
            <a:effectLst/>
          </p:spPr>
        </p:pic>
      </p:grpSp>
      <p:sp>
        <p:nvSpPr>
          <p:cNvPr id="232" name="النص"/>
          <p:cNvSpPr txBox="1"/>
          <p:nvPr/>
        </p:nvSpPr>
        <p:spPr>
          <a:xfrm>
            <a:off x="4113342" y="5094750"/>
            <a:ext cx="243503" cy="673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 </a:t>
            </a:r>
          </a:p>
        </p:txBody>
      </p:sp>
      <p:grpSp>
        <p:nvGrpSpPr>
          <p:cNvPr id="235" name="إذاً :  قاعدة النمط بإضافة ٠٬٣"/>
          <p:cNvGrpSpPr/>
          <p:nvPr/>
        </p:nvGrpSpPr>
        <p:grpSpPr>
          <a:xfrm>
            <a:off x="10404492" y="5768718"/>
            <a:ext cx="6195436" cy="750169"/>
            <a:chOff x="0" y="0"/>
            <a:chExt cx="6195435" cy="750168"/>
          </a:xfrm>
        </p:grpSpPr>
        <p:sp>
          <p:nvSpPr>
            <p:cNvPr id="234" name="إذاً :  قاعدة النمط بإضافة ٠٬٣"/>
            <p:cNvSpPr txBox="1"/>
            <p:nvPr/>
          </p:nvSpPr>
          <p:spPr>
            <a:xfrm>
              <a:off x="19050" y="19050"/>
              <a:ext cx="6157336" cy="712069"/>
            </a:xfrm>
            <a:prstGeom prst="rect">
              <a:avLst/>
            </a:prstGeom>
            <a:solidFill>
              <a:srgbClr val="FEFCDD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4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إذاً :  قاعدة النمط بإضافة ٠٬٣  </a:t>
              </a:r>
            </a:p>
          </p:txBody>
        </p:sp>
        <p:pic>
          <p:nvPicPr>
            <p:cNvPr id="233" name="إذاً :  قاعدة النمط بإضافة ٠٬٣ إذاً :  قاعدة النمط بإضافة ٠٬٣  " descr="إذاً :  قاعدة النمط بإضافة ٠٬٣ إذاً :  قاعدة النمط بإضافة ٠٬٣  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6195436" cy="7501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36979" y="10623550"/>
            <a:ext cx="3448775" cy="3092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MagicEraser_230102_200217.png"/>
          <p:cNvGrpSpPr/>
          <p:nvPr/>
        </p:nvGrpSpPr>
        <p:grpSpPr>
          <a:xfrm>
            <a:off x="3836807" y="2332422"/>
            <a:ext cx="16710387" cy="8291129"/>
            <a:chOff x="0" y="0"/>
            <a:chExt cx="16710386" cy="8291127"/>
          </a:xfrm>
        </p:grpSpPr>
        <p:pic>
          <p:nvPicPr>
            <p:cNvPr id="240" name="MagicEraser_230102_200217.png" descr="MagicEraser_230102_200217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14374" r="49441" b="64947"/>
            <a:stretch>
              <a:fillRect/>
            </a:stretch>
          </p:blipFill>
          <p:spPr>
            <a:xfrm>
              <a:off x="1353221" y="88900"/>
              <a:ext cx="15230166" cy="79609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9" name="MagicEraser_230102_200217.png" descr="MagicEraser_230102_200217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6710387" cy="829112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3045.png" descr="IMG_3045.png"/>
          <p:cNvPicPr>
            <a:picLocks noChangeAspect="1"/>
          </p:cNvPicPr>
          <p:nvPr/>
        </p:nvPicPr>
        <p:blipFill>
          <a:blip r:embed="rId2">
            <a:extLst/>
          </a:blip>
          <a:srcRect l="3931" t="10584" r="5292" b="8014"/>
          <a:stretch>
            <a:fillRect/>
          </a:stretch>
        </p:blipFill>
        <p:spPr>
          <a:xfrm>
            <a:off x="20836979" y="10623550"/>
            <a:ext cx="3448775" cy="3092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Maryam Albuqayli final expanded_Expanded -07.png" descr="Maryam Albuqayli final expanded_Expanded -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221595"/>
            <a:ext cx="2494405" cy="24944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" name="تجميع"/>
          <p:cNvGrpSpPr/>
          <p:nvPr/>
        </p:nvGrpSpPr>
        <p:grpSpPr>
          <a:xfrm>
            <a:off x="7455678" y="0"/>
            <a:ext cx="9472644" cy="3047557"/>
            <a:chOff x="-2871680" y="1734637"/>
            <a:chExt cx="9472642" cy="3047556"/>
          </a:xfrm>
        </p:grpSpPr>
        <p:pic>
          <p:nvPicPr>
            <p:cNvPr id="245" name="IMG_3053.png" descr="IMG_305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15855" r="0" b="15855"/>
            <a:stretch>
              <a:fillRect/>
            </a:stretch>
          </p:blipFill>
          <p:spPr>
            <a:xfrm>
              <a:off x="-1533147" y="1734637"/>
              <a:ext cx="7118061" cy="3047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خطة حل المسألة"/>
            <p:cNvSpPr txBox="1"/>
            <p:nvPr/>
          </p:nvSpPr>
          <p:spPr>
            <a:xfrm>
              <a:off x="-2871681" y="2546044"/>
              <a:ext cx="9472644" cy="1424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  <a:r>
                <a:rPr b="1" sz="5000">
                  <a:latin typeface="Calibri"/>
                  <a:ea typeface="Calibri"/>
                  <a:cs typeface="Calibri"/>
                  <a:sym typeface="Calibri"/>
                </a:rPr>
                <a:t>خطة حل المسألة </a:t>
              </a:r>
              <a:r>
                <a:rPr b="1" sz="9000"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grpSp>
        <p:nvGrpSpPr>
          <p:cNvPr id="250" name="تجميع"/>
          <p:cNvGrpSpPr/>
          <p:nvPr/>
        </p:nvGrpSpPr>
        <p:grpSpPr>
          <a:xfrm>
            <a:off x="6876191" y="2507048"/>
            <a:ext cx="10631619" cy="10631620"/>
            <a:chOff x="0" y="0"/>
            <a:chExt cx="10631618" cy="10631618"/>
          </a:xfrm>
        </p:grpSpPr>
        <p:pic>
          <p:nvPicPr>
            <p:cNvPr id="248" name="IMG_3080.png" descr="IMG_3080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0631619" cy="106316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9" name="الواجب…"/>
            <p:cNvSpPr txBox="1"/>
            <p:nvPr/>
          </p:nvSpPr>
          <p:spPr>
            <a:xfrm>
              <a:off x="1554110" y="7399201"/>
              <a:ext cx="7523267" cy="1899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7000">
                  <a:solidFill>
                    <a:srgbClr val="0042A9"/>
                  </a:solidFill>
                </a:defRPr>
              </a:pPr>
              <a:r>
                <a:t>الواجب </a:t>
              </a:r>
            </a:p>
            <a:p>
              <a:pPr rtl="0">
                <a:defRPr sz="7000">
                  <a:solidFill>
                    <a:srgbClr val="0042A9"/>
                  </a:solidFill>
                </a:defRPr>
              </a:pPr>
              <a:r>
                <a:t>سؤال( ٨ ، ١٠) صفحة ( ٦٧ )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arah Regular"/>
            <a:ea typeface="Farah Regular"/>
            <a:cs typeface="Farah Regular"/>
            <a:sym typeface="Farah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