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41F3-AF1C-4C02-AFD9-1CB0C13DDBC7}" type="datetimeFigureOut">
              <a:rPr lang="ar-SA" smtClean="0"/>
              <a:pPr/>
              <a:t>03/03/1432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5C10-0738-4D14-AF95-E71FF046D3CE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00232" y="0"/>
            <a:ext cx="5429288" cy="122551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{ </a:t>
            </a:r>
            <a:r>
              <a:rPr lang="ar-SA" b="1" spc="3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الاسفنجيات</a:t>
            </a:r>
            <a:r>
              <a:rPr lang="ar-S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واللاسعات }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ar-SA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86116" y="928670"/>
            <a:ext cx="5857884" cy="59293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هي أول الشعب الحيوانية في سلم </a:t>
            </a: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التصنيف</a:t>
            </a:r>
          </a:p>
          <a:p>
            <a:pPr>
              <a:buNone/>
            </a:pP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وتتركب </a:t>
            </a:r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أجسامها </a:t>
            </a: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من طبقتين خلويتين </a:t>
            </a:r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</a:t>
            </a:r>
            <a:r>
              <a:rPr lang="ar-SA" sz="3500" b="1" i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{ </a:t>
            </a:r>
            <a:r>
              <a:rPr lang="ar-SA" sz="3500" b="1" i="1" spc="3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الاسفنجيات</a:t>
            </a:r>
            <a:r>
              <a:rPr lang="ar-SA" sz="3500" b="1" i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}</a:t>
            </a:r>
            <a:endParaRPr lang="en-US" sz="3500" b="1" i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حيوانات لا تمتلك أنسجة وأعضاء </a:t>
            </a: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معظمها</a:t>
            </a:r>
          </a:p>
          <a:p>
            <a:pPr>
              <a:buNone/>
            </a:pPr>
            <a:r>
              <a:rPr lang="ar-S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عديمة </a:t>
            </a:r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التناظر 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ar-SA" b="1" i="1" u="sng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**تركيب الجسم** </a:t>
            </a:r>
            <a:endParaRPr lang="en-US" b="1" i="1" u="sng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غير 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متناظر </a:t>
            </a: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والجسم عبارة عن كيس يتكون 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من</a:t>
            </a:r>
          </a:p>
          <a:p>
            <a:pPr>
              <a:buNone/>
            </a:pP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طبقتين </a:t>
            </a: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خلويتين 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بينهما طبقة </a:t>
            </a: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هلامية .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يغطي الجسم بطبقة شبه </a:t>
            </a:r>
            <a:r>
              <a:rPr lang="ar-SA" sz="3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طلائيه</a:t>
            </a: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ويبطن </a:t>
            </a:r>
            <a:r>
              <a:rPr lang="ar-SA" sz="3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بخلايامطوقة</a:t>
            </a:r>
            <a:endParaRPr lang="ar-SA" sz="3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ar-SA" sz="3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سوطية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بحركة </a:t>
            </a:r>
            <a:r>
              <a:rPr lang="ar-SA" sz="3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أسواطها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يتم إدخال الماء 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المحمل</a:t>
            </a:r>
          </a:p>
          <a:p>
            <a:pPr>
              <a:buNone/>
            </a:pP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بالغذاء </a:t>
            </a: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من خلال الثقوب التي 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تتخلل الجسم </a:t>
            </a: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ثم 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يتم</a:t>
            </a:r>
          </a:p>
          <a:p>
            <a:pPr>
              <a:buNone/>
            </a:pP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خروج </a:t>
            </a: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الماء المحمل بالفضلات من خلال 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الفتحة</a:t>
            </a:r>
          </a:p>
          <a:p>
            <a:pPr>
              <a:buNone/>
            </a:pPr>
            <a:r>
              <a:rPr lang="ar-SA" sz="3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الزفيرية</a:t>
            </a:r>
            <a:r>
              <a:rPr lang="ar-SA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في </a:t>
            </a:r>
            <a:r>
              <a:rPr lang="ar-S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الأعلى .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ar-S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328611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6572296"/>
          </a:xfrm>
        </p:spPr>
        <p:txBody>
          <a:bodyPr/>
          <a:lstStyle/>
          <a:p>
            <a:pPr algn="ctr">
              <a:buNone/>
            </a:pPr>
            <a:r>
              <a:rPr lang="ar-SA" i="1" u="sng" spc="300" dirty="0" smtClean="0">
                <a:solidFill>
                  <a:srgbClr val="FFFF00"/>
                </a:solidFill>
              </a:rPr>
              <a:t>الفرق بين </a:t>
            </a:r>
            <a:r>
              <a:rPr lang="ar-SA" i="1" u="sng" spc="300" dirty="0" err="1" smtClean="0">
                <a:solidFill>
                  <a:srgbClr val="FFFF00"/>
                </a:solidFill>
              </a:rPr>
              <a:t>الاسفنجيات</a:t>
            </a:r>
            <a:r>
              <a:rPr lang="ar-SA" i="1" u="sng" spc="300" dirty="0" smtClean="0">
                <a:solidFill>
                  <a:srgbClr val="FFFF00"/>
                </a:solidFill>
              </a:rPr>
              <a:t> واللاسعات</a:t>
            </a:r>
          </a:p>
          <a:p>
            <a:pPr algn="ctr">
              <a:buNone/>
            </a:pPr>
            <a:endParaRPr lang="ar-SA" i="1" u="sng" spc="3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*بيئة اللاسعات ( معيشتها وأهميتها )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  تعيش متكافلة مع مخلوقات أخرى : مثل </a:t>
            </a:r>
            <a:endParaRPr lang="en-US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أـ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شقائق </a:t>
            </a:r>
            <a:r>
              <a:rPr lang="ar-SA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النعمان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والسمكة </a:t>
            </a:r>
            <a:r>
              <a:rPr lang="ar-SA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المهرجة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.</a:t>
            </a:r>
            <a:endParaRPr lang="en-US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 </a:t>
            </a:r>
            <a:r>
              <a:rPr lang="ar-SA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شقائق </a:t>
            </a:r>
            <a:r>
              <a:rPr lang="ar-SA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النعمان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والسرطان .</a:t>
            </a:r>
            <a:endParaRPr lang="en-US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 يزور الإنسان الشعب المرجانية  لألوانها الجميلة .</a:t>
            </a:r>
            <a:endParaRPr lang="en-US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3ـ تستخدم الأنواع المتكلسة من المرجان في الطب حيث يتم</a:t>
            </a: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معالجتها كيميائيا وتستخدم </a:t>
            </a:r>
            <a:r>
              <a:rPr lang="ar-SA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كزرعات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عظيمة .</a:t>
            </a:r>
            <a:endParaRPr lang="en-US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ar-SA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ar-SA" b="1" i="1" u="sng" spc="300" dirty="0" smtClean="0"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الوظائف الحيوية في </a:t>
            </a:r>
            <a:r>
              <a:rPr lang="ar-SA" b="1" i="1" u="sng" spc="300" dirty="0" err="1" smtClean="0"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الاسفنجانيات</a:t>
            </a:r>
            <a:r>
              <a:rPr lang="ar-SA" b="1" i="1" u="sng" spc="300" dirty="0" smtClean="0"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</a:p>
          <a:p>
            <a:pPr algn="ctr">
              <a:buNone/>
            </a:pPr>
            <a:r>
              <a:rPr lang="ar-SA" b="1" i="1" u="sng" spc="3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1*التغذية والهضم*</a:t>
            </a:r>
            <a:endParaRPr lang="en-US" i="1" u="sng" spc="300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الاسفنجيات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حيوانات ذات تغذية </a:t>
            </a:r>
            <a:r>
              <a:rPr lang="ar-SA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ترشيحية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( حيث تحصل على غذائها 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من</a:t>
            </a: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خلال 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ترشيح </a:t>
            </a:r>
            <a:r>
              <a:rPr lang="ar-SA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وفلترة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الجزيئات العالقة في الماء الداخل إلى جسم 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الحيوان</a:t>
            </a: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عبر 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الثقوب 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وهذا 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يعد تكيفا لأنها من الحيوانات غير المتحركة ( الجالسة ) 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ar-SA" b="1" i="1" u="sng" spc="3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2*الدعامة </a:t>
            </a:r>
            <a:r>
              <a:rPr lang="ar-SA" b="1" i="1" u="sng" spc="300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i="1" u="sng" spc="300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عبارة عن </a:t>
            </a:r>
            <a:r>
              <a:rPr lang="ar-SA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شويكات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تنتجها الخلايا الشبه أميبية الموجود في </a:t>
            </a:r>
            <a:r>
              <a:rPr lang="ar-SA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الطبقةالجيلاتينة</a:t>
            </a:r>
            <a:endParaRPr lang="ar-SA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مصنوعة 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من كربونات الكالسيوم </a:t>
            </a:r>
            <a:r>
              <a:rPr lang="ar-SA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والسيليكا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أو ألياف بروتينية قوية 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تسمى</a:t>
            </a: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ar-SA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أسفنجين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ar-SA" b="1" i="1" u="sng" spc="3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3*</a:t>
            </a:r>
            <a:r>
              <a:rPr lang="ar-SA" b="1" i="1" u="sng" spc="300" dirty="0" err="1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الأستجابة</a:t>
            </a:r>
            <a:r>
              <a:rPr lang="ar-SA" b="1" i="1" u="sng" spc="3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b="1" i="1" u="sng" spc="300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للمثيرات </a:t>
            </a:r>
            <a:r>
              <a:rPr lang="ar-SA" b="1" i="1" u="sng" spc="300" dirty="0" smtClean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</a:t>
            </a:r>
            <a:endParaRPr lang="en-US" i="1" u="sng" spc="300" dirty="0"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ليس </a:t>
            </a:r>
            <a:r>
              <a:rPr lang="ar-SA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للاسفنج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جهاز عصبي ولكن الخلايا الشبه </a:t>
            </a:r>
            <a:r>
              <a:rPr lang="ar-SA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طلائية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تحس </a:t>
            </a: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بالمؤثرات</a:t>
            </a: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الخارجية 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 اللمس </a:t>
            </a:r>
            <a:r>
              <a:rPr lang="ar-SA" dirty="0" err="1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ـ</a:t>
            </a:r>
            <a:r>
              <a:rPr lang="ar-SA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المنبهات الكيميائية ) وتستجيب بإغلاق الثقوب .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spc="3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72296"/>
          </a:xfrm>
        </p:spPr>
        <p:txBody>
          <a:bodyPr/>
          <a:lstStyle/>
          <a:p>
            <a:pPr algn="ctr">
              <a:buNone/>
            </a:pPr>
            <a:r>
              <a:rPr lang="ar-SA" b="1" dirty="0" smtClean="0">
                <a:solidFill>
                  <a:schemeClr val="accent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4* التكاثر*</a:t>
            </a:r>
            <a:endParaRPr lang="ar-SA" i="1" u="sng" spc="300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u="sng" spc="3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أ) لا جنسيا : بعدة طرق </a:t>
            </a:r>
            <a:endParaRPr lang="en-US" i="1" u="sng" spc="300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 التجزؤ: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حيث ينمو كل جزء إلى أسفنج مكتمل النمو.</a:t>
            </a:r>
            <a:endParaRPr lang="en-US" i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 التبرعم :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حيث يتكون بروز صغير ثم يسقط وينفصل عن الأسفنج الأصلي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وينمو إلى أسفنج جديد .</a:t>
            </a:r>
            <a:endParaRPr lang="en-US" i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3ـ تكوين </a:t>
            </a:r>
            <a:r>
              <a:rPr lang="ar-SA" i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البريعمات</a:t>
            </a: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: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في الظروف غير المناسبة تتكون جسيمات تشبه البذور محمية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بأشواك </a:t>
            </a:r>
            <a:r>
              <a:rPr lang="ar-SA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تنمو عند تحسن الظروف .</a:t>
            </a:r>
            <a:endParaRPr lang="en-US" i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00858"/>
          </a:xfrm>
        </p:spPr>
        <p:txBody>
          <a:bodyPr/>
          <a:lstStyle/>
          <a:p>
            <a:pPr>
              <a:buNone/>
            </a:pPr>
            <a:r>
              <a:rPr lang="ar-SA" sz="2800" b="1" i="1" u="sng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ب) جنسيا :</a:t>
            </a:r>
            <a:r>
              <a:rPr lang="ar-SA" sz="2800" i="1" u="sng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800" i="1" u="sng" dirty="0" smtClean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معظمها </a:t>
            </a:r>
            <a:r>
              <a:rPr lang="ar-SA" sz="2800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خنثى</a:t>
            </a:r>
            <a:r>
              <a:rPr lang="ar-SA" sz="28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وبعضها وحيدة الجنس .</a:t>
            </a:r>
            <a:endParaRPr lang="en-US" sz="2800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sz="2800" b="1" i="1" u="sng" spc="300" dirty="0" err="1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الية</a:t>
            </a:r>
            <a:r>
              <a:rPr lang="ar-SA" sz="2800" b="1" i="1" u="sng" spc="3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عملية التكاثر </a:t>
            </a:r>
            <a:r>
              <a:rPr lang="ar-SA" sz="2800" b="1" i="1" u="sng" spc="300" dirty="0" err="1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اللاجنسي</a:t>
            </a:r>
            <a:r>
              <a:rPr lang="ar-SA" sz="2800" b="1" i="1" u="sng" spc="3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1- تنطلق الحيوانات المنوية في الماء وتنتقل إلى أسفنج آخر.</a:t>
            </a: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2- تمسك الخلايا المطوقة بالحيوان المنوي </a:t>
            </a:r>
            <a:r>
              <a:rPr lang="ar-SA" sz="2800" i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لاسفنج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2800" i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اخر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وتخصب البويضة</a:t>
            </a: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لتنطلق بعدها اليرقة.</a:t>
            </a: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3- تسمح اليرقة مستعملة </a:t>
            </a:r>
            <a:r>
              <a:rPr lang="ar-SA" sz="2800" i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الاهداب</a:t>
            </a:r>
            <a:r>
              <a:rPr lang="ar-SA" sz="2800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4- تلتصق بسطح ما ثم تنمو إلى أسفنج مكتمل النمو.</a:t>
            </a:r>
            <a:endParaRPr lang="en-US" sz="2800" i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357982"/>
          </a:xfrm>
        </p:spPr>
        <p:txBody>
          <a:bodyPr/>
          <a:lstStyle/>
          <a:p>
            <a:pPr algn="ctr">
              <a:buNone/>
            </a:pPr>
            <a:r>
              <a:rPr lang="ar-SA" i="1" u="sng" spc="300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* بيئية الأسفنج ( معيشته وأهميته )*</a:t>
            </a:r>
            <a:endParaRPr lang="en-US" i="1" u="sng" spc="300" dirty="0" smtClean="0"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1ـ  يشكل غذاء لبعض الأسماك والزواحف .</a:t>
            </a:r>
            <a:endParaRPr lang="en-US" i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2ـ  تعيش متكافلة مع مخلوقات أخرى(مثل السرطان التي تنمو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على ظهره وتساعده على التخفي ) .</a:t>
            </a:r>
            <a:endParaRPr lang="en-US" i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3ـ  تستخدم ألياف </a:t>
            </a:r>
            <a:r>
              <a:rPr lang="ar-SA" i="1" dirty="0" err="1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الأسفنجين</a:t>
            </a: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في التنظيف والاستحمام .</a:t>
            </a:r>
            <a:endParaRPr lang="en-US" i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4ـ  يستخرج منها مركبات دوائية مضادة للبكتريا والالتهاب والأورام </a:t>
            </a:r>
          </a:p>
          <a:p>
            <a:pPr>
              <a:buNone/>
            </a:pPr>
            <a:r>
              <a:rPr lang="ar-SA" i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 السرطان) وفي علاج الأمراض التنفسية والهضمية.....الخ</a:t>
            </a:r>
            <a:endParaRPr lang="en-US" i="1" dirty="0" smtClean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ar-SA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6572296"/>
          </a:xfrm>
        </p:spPr>
        <p:txBody>
          <a:bodyPr/>
          <a:lstStyle/>
          <a:p>
            <a:pPr algn="ctr">
              <a:buNone/>
            </a:pPr>
            <a:r>
              <a:rPr lang="ar-SA" b="1" i="1" u="sng" spc="300" dirty="0" smtClean="0">
                <a:solidFill>
                  <a:srgbClr val="FFC000"/>
                </a:solidFill>
              </a:rPr>
              <a:t>{ اللاسعات ( </a:t>
            </a:r>
            <a:r>
              <a:rPr lang="ar-SA" b="1" i="1" u="sng" spc="300" dirty="0" err="1" smtClean="0">
                <a:solidFill>
                  <a:srgbClr val="FFC000"/>
                </a:solidFill>
              </a:rPr>
              <a:t>الجوفمعويات</a:t>
            </a:r>
            <a:r>
              <a:rPr lang="ar-SA" b="1" i="1" u="sng" spc="300" dirty="0" smtClean="0">
                <a:solidFill>
                  <a:srgbClr val="FFC000"/>
                </a:solidFill>
              </a:rPr>
              <a:t>)}</a:t>
            </a:r>
            <a:endParaRPr lang="en-US" i="1" u="sng" spc="3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</a:rPr>
              <a:t>حيوانات ذات تناظر شعاعي تعيش معظمها في المياه المالحة مثل</a:t>
            </a: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</a:rPr>
              <a:t>(شقائق </a:t>
            </a:r>
            <a:r>
              <a:rPr lang="ar-SA" dirty="0" err="1" smtClean="0">
                <a:solidFill>
                  <a:schemeClr val="bg1"/>
                </a:solidFill>
              </a:rPr>
              <a:t>النعمان</a:t>
            </a:r>
            <a:r>
              <a:rPr lang="ar-SA" dirty="0" smtClean="0">
                <a:solidFill>
                  <a:schemeClr val="bg1"/>
                </a:solidFill>
              </a:rPr>
              <a:t> ـ قنديل البحر </a:t>
            </a:r>
            <a:r>
              <a:rPr lang="ar-SA" dirty="0" err="1" smtClean="0">
                <a:solidFill>
                  <a:schemeClr val="bg1"/>
                </a:solidFill>
              </a:rPr>
              <a:t>ـ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 err="1" smtClean="0">
                <a:solidFill>
                  <a:schemeClr val="bg1"/>
                </a:solidFill>
              </a:rPr>
              <a:t>الهيدرا</a:t>
            </a:r>
            <a:r>
              <a:rPr lang="ar-SA" dirty="0" smtClean="0">
                <a:solidFill>
                  <a:schemeClr val="bg1"/>
                </a:solidFill>
              </a:rPr>
              <a:t> )</a:t>
            </a: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ar-SA" b="1" i="1" u="sng" spc="300" dirty="0" smtClean="0">
                <a:solidFill>
                  <a:srgbClr val="FFFF00"/>
                </a:solidFill>
              </a:rPr>
              <a:t>* تركيب الجسم*</a:t>
            </a:r>
            <a:endParaRPr lang="en-US" i="1" u="sng" spc="3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</a:rPr>
              <a:t>يتكون جسمها من طبقتين خلويتين الخارجية للحماية والداخلية للهضم </a:t>
            </a: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</a:rPr>
              <a:t>لها فتحة واحدة تؤدي إلى ( التجويف المعوي الوعائي ) وهي ذات</a:t>
            </a: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</a:rPr>
              <a:t>تناظر شعاعي مما يساعدها على الحركة ورصد فرائسها في جميع</a:t>
            </a:r>
          </a:p>
          <a:p>
            <a:pPr>
              <a:buNone/>
            </a:pPr>
            <a:r>
              <a:rPr lang="ar-SA" dirty="0" err="1" smtClean="0">
                <a:solidFill>
                  <a:schemeClr val="bg1"/>
                </a:solidFill>
              </a:rPr>
              <a:t>الإتجاهات</a:t>
            </a:r>
            <a:r>
              <a:rPr lang="ar-SA" dirty="0" smtClean="0">
                <a:solidFill>
                  <a:schemeClr val="bg1"/>
                </a:solidFill>
              </a:rPr>
              <a:t> .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ar-S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429108"/>
            <a:ext cx="40910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42899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715148"/>
          </a:xfrm>
        </p:spPr>
        <p:txBody>
          <a:bodyPr/>
          <a:lstStyle/>
          <a:p>
            <a:pPr algn="ctr">
              <a:buNone/>
            </a:pPr>
            <a:r>
              <a:rPr lang="ar-SA" i="1" u="sng" spc="300" dirty="0" smtClean="0">
                <a:solidFill>
                  <a:srgbClr val="FFFF00"/>
                </a:solidFill>
              </a:rPr>
              <a:t>الوظائف الحيوية في اللاسعات</a:t>
            </a:r>
          </a:p>
          <a:p>
            <a:pPr algn="ctr">
              <a:buNone/>
            </a:pPr>
            <a:r>
              <a:rPr lang="ar-SA" b="1" i="1" u="sng" spc="300" dirty="0" smtClean="0">
                <a:solidFill>
                  <a:srgbClr val="FFC000"/>
                </a:solidFill>
              </a:rPr>
              <a:t>1* التغذية والهضم*</a:t>
            </a:r>
            <a:endParaRPr lang="en-US" i="1" u="sng" spc="3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</a:rPr>
              <a:t>لها </a:t>
            </a:r>
            <a:r>
              <a:rPr lang="ar-SA" sz="2800" i="1" dirty="0" err="1" smtClean="0">
                <a:solidFill>
                  <a:schemeClr val="bg1"/>
                </a:solidFill>
              </a:rPr>
              <a:t>لوامس</a:t>
            </a:r>
            <a:r>
              <a:rPr lang="ar-SA" sz="2800" i="1" dirty="0" smtClean="0">
                <a:solidFill>
                  <a:schemeClr val="bg1"/>
                </a:solidFill>
              </a:rPr>
              <a:t> مزودة بخلايا لاسعة ( سبب التسمية) تحتوي على كيس خيطي</a:t>
            </a: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</a:rPr>
              <a:t>لاسع ـ يحتوي على سم </a:t>
            </a:r>
            <a:r>
              <a:rPr lang="ar-SA" sz="2800" i="1" dirty="0" err="1" smtClean="0">
                <a:solidFill>
                  <a:schemeClr val="bg1"/>
                </a:solidFill>
              </a:rPr>
              <a:t>وخطاطيف</a:t>
            </a:r>
            <a:r>
              <a:rPr lang="ar-SA" sz="2800" i="1" dirty="0" smtClean="0">
                <a:solidFill>
                  <a:schemeClr val="bg1"/>
                </a:solidFill>
              </a:rPr>
              <a:t> .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</a:rPr>
              <a:t>يزداد </a:t>
            </a:r>
            <a:r>
              <a:rPr lang="ar-SA" sz="2800" i="1" dirty="0" err="1" smtClean="0">
                <a:solidFill>
                  <a:schemeClr val="bg1"/>
                </a:solidFill>
              </a:rPr>
              <a:t>نفاذية</a:t>
            </a:r>
            <a:r>
              <a:rPr lang="ar-SA" sz="2800" i="1" dirty="0" smtClean="0">
                <a:solidFill>
                  <a:schemeClr val="bg1"/>
                </a:solidFill>
              </a:rPr>
              <a:t> غشاء الكيس الخيطي اللاسع ( نتيجة اللمس أو منبه كيميائي )</a:t>
            </a: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</a:rPr>
              <a:t>فيمتلئ بالماء بالخاصية </a:t>
            </a:r>
            <a:r>
              <a:rPr lang="ar-SA" sz="2800" i="1" dirty="0" err="1" smtClean="0">
                <a:solidFill>
                  <a:schemeClr val="bg1"/>
                </a:solidFill>
              </a:rPr>
              <a:t>الأسموزية</a:t>
            </a:r>
            <a:r>
              <a:rPr lang="ar-SA" sz="2800" i="1" dirty="0" smtClean="0">
                <a:solidFill>
                  <a:schemeClr val="bg1"/>
                </a:solidFill>
              </a:rPr>
              <a:t> فيزداد الضغط بداخله مما يجعل الخيط</a:t>
            </a: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</a:rPr>
              <a:t>اللاسع ينطلق كالرمح نحو الفريسة فيشلها ثم يقربها بواسطة </a:t>
            </a:r>
            <a:r>
              <a:rPr lang="ar-SA" sz="2800" i="1" dirty="0" err="1" smtClean="0">
                <a:solidFill>
                  <a:schemeClr val="bg1"/>
                </a:solidFill>
              </a:rPr>
              <a:t>لوامسه</a:t>
            </a:r>
            <a:r>
              <a:rPr lang="ar-SA" sz="2800" i="1" dirty="0" smtClean="0">
                <a:solidFill>
                  <a:schemeClr val="bg1"/>
                </a:solidFill>
              </a:rPr>
              <a:t> نحو الفم</a:t>
            </a: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</a:rPr>
              <a:t>ثم يدخلها إلى التجويف المعوي الوعائي حيث يتم هضمها </a:t>
            </a:r>
            <a:r>
              <a:rPr lang="ar-SA" sz="2800" i="1" dirty="0" err="1" smtClean="0">
                <a:solidFill>
                  <a:schemeClr val="bg1"/>
                </a:solidFill>
              </a:rPr>
              <a:t>وأمتصاص</a:t>
            </a:r>
            <a:r>
              <a:rPr lang="ar-SA" sz="2800" i="1" dirty="0" smtClean="0">
                <a:solidFill>
                  <a:schemeClr val="bg1"/>
                </a:solidFill>
              </a:rPr>
              <a:t> الغذاء</a:t>
            </a:r>
          </a:p>
          <a:p>
            <a:pPr>
              <a:buNone/>
            </a:pPr>
            <a:r>
              <a:rPr lang="ar-SA" sz="2800" i="1" dirty="0" smtClean="0">
                <a:solidFill>
                  <a:schemeClr val="bg1"/>
                </a:solidFill>
              </a:rPr>
              <a:t>ثم تطرد الفضلات عبر الفم.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ar-S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5"/>
            <a:ext cx="564357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72296"/>
          </a:xfrm>
        </p:spPr>
        <p:txBody>
          <a:bodyPr/>
          <a:lstStyle/>
          <a:p>
            <a:pPr algn="ctr">
              <a:buNone/>
            </a:pPr>
            <a:r>
              <a:rPr lang="ar-SA" b="1" spc="300" dirty="0" smtClean="0">
                <a:solidFill>
                  <a:srgbClr val="FFC000"/>
                </a:solidFill>
              </a:rPr>
              <a:t>* </a:t>
            </a:r>
            <a:r>
              <a:rPr lang="ar-SA" b="1" spc="300" dirty="0" err="1" smtClean="0">
                <a:solidFill>
                  <a:srgbClr val="FFC000"/>
                </a:solidFill>
              </a:rPr>
              <a:t>الإستجابة</a:t>
            </a:r>
            <a:r>
              <a:rPr lang="ar-SA" b="1" spc="300" dirty="0" smtClean="0">
                <a:solidFill>
                  <a:srgbClr val="FFC000"/>
                </a:solidFill>
              </a:rPr>
              <a:t> للمثيرات*</a:t>
            </a:r>
            <a:endParaRPr lang="en-US" spc="3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</a:rPr>
              <a:t>تحتوي اللاسعات على جهاز عصبي بسيط يتكون من شبكة عصبية</a:t>
            </a: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</a:rPr>
              <a:t>ترسل </a:t>
            </a:r>
            <a:r>
              <a:rPr lang="ar-SA" dirty="0" err="1" smtClean="0">
                <a:solidFill>
                  <a:schemeClr val="bg1"/>
                </a:solidFill>
              </a:rPr>
              <a:t>سيلات</a:t>
            </a:r>
            <a:r>
              <a:rPr lang="ar-SA" dirty="0" smtClean="0">
                <a:solidFill>
                  <a:schemeClr val="bg1"/>
                </a:solidFill>
              </a:rPr>
              <a:t> عصبية تتحكم في تحريك </a:t>
            </a:r>
            <a:r>
              <a:rPr lang="ar-SA" dirty="0" err="1" smtClean="0">
                <a:solidFill>
                  <a:schemeClr val="bg1"/>
                </a:solidFill>
              </a:rPr>
              <a:t>اللوامس</a:t>
            </a:r>
            <a:r>
              <a:rPr lang="ar-SA" dirty="0" smtClean="0">
                <a:solidFill>
                  <a:schemeClr val="bg1"/>
                </a:solidFill>
              </a:rPr>
              <a:t> للامساك بالفريسة.</a:t>
            </a:r>
          </a:p>
          <a:p>
            <a:pPr algn="ctr">
              <a:buNone/>
            </a:pPr>
            <a:r>
              <a:rPr lang="ar-SA" b="1" i="1" spc="300" dirty="0" smtClean="0">
                <a:solidFill>
                  <a:srgbClr val="FFC000"/>
                </a:solidFill>
              </a:rPr>
              <a:t>* التكاثر*</a:t>
            </a:r>
            <a:endParaRPr lang="en-US" i="1" spc="3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ar-SA" sz="2800" dirty="0" smtClean="0">
                <a:solidFill>
                  <a:schemeClr val="bg1"/>
                </a:solidFill>
              </a:rPr>
              <a:t>تتكاثر بظاهرة تعاقب الأجيال خلال فترة حياتها(تبادل التكاثر الجنسي </a:t>
            </a:r>
            <a:r>
              <a:rPr lang="ar-SA" sz="2800" dirty="0" err="1" smtClean="0">
                <a:solidFill>
                  <a:schemeClr val="bg1"/>
                </a:solidFill>
              </a:rPr>
              <a:t>و</a:t>
            </a:r>
            <a:endParaRPr lang="ar-SA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ar-SA" sz="2800" dirty="0" err="1" smtClean="0">
                <a:solidFill>
                  <a:schemeClr val="bg1"/>
                </a:solidFill>
              </a:rPr>
              <a:t>اللاجنسي</a:t>
            </a:r>
            <a:r>
              <a:rPr lang="ar-SA" sz="2800" dirty="0" smtClean="0">
                <a:solidFill>
                  <a:schemeClr val="bg1"/>
                </a:solidFill>
              </a:rPr>
              <a:t>) من خلال </a:t>
            </a:r>
            <a:r>
              <a:rPr lang="ar-SA" sz="2800" dirty="0" err="1" smtClean="0">
                <a:solidFill>
                  <a:schemeClr val="bg1"/>
                </a:solidFill>
              </a:rPr>
              <a:t>ظهورطورين</a:t>
            </a:r>
            <a:r>
              <a:rPr lang="ar-SA" sz="2800" dirty="0" smtClean="0">
                <a:solidFill>
                  <a:schemeClr val="bg1"/>
                </a:solidFill>
              </a:rPr>
              <a:t> جسميين هما(الطور </a:t>
            </a:r>
            <a:r>
              <a:rPr lang="ar-SA" sz="2800" dirty="0" err="1" smtClean="0">
                <a:solidFill>
                  <a:schemeClr val="bg1"/>
                </a:solidFill>
              </a:rPr>
              <a:t>البوليبي</a:t>
            </a:r>
            <a:r>
              <a:rPr lang="ar-SA" sz="2800" dirty="0" smtClean="0">
                <a:solidFill>
                  <a:schemeClr val="bg1"/>
                </a:solidFill>
              </a:rPr>
              <a:t> والطور</a:t>
            </a:r>
          </a:p>
          <a:p>
            <a:pPr>
              <a:buNone/>
            </a:pPr>
            <a:r>
              <a:rPr lang="ar-SA" sz="2800" dirty="0" err="1" smtClean="0">
                <a:solidFill>
                  <a:schemeClr val="bg1"/>
                </a:solidFill>
              </a:rPr>
              <a:t>الميدوزي</a:t>
            </a:r>
            <a:r>
              <a:rPr lang="ar-SA" sz="2800" dirty="0" smtClean="0">
                <a:solidFill>
                  <a:schemeClr val="bg1"/>
                </a:solidFill>
              </a:rPr>
              <a:t> ) 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778671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592</Words>
  <Application>Microsoft Office PowerPoint</Application>
  <PresentationFormat>عرض على الشاشة (3:4)‏</PresentationFormat>
  <Paragraphs>83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 { الاسفنجيات واللاسعات }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*بيئة اللاسعات ( معيشتها وأهميتها )* </vt:lpstr>
    </vt:vector>
  </TitlesOfParts>
  <Company>Yum AL Baher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16</cp:revision>
  <dcterms:created xsi:type="dcterms:W3CDTF">2011-02-06T13:45:10Z</dcterms:created>
  <dcterms:modified xsi:type="dcterms:W3CDTF">2011-02-06T18:04:58Z</dcterms:modified>
</cp:coreProperties>
</file>