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71" d="100"/>
          <a:sy n="71" d="100"/>
        </p:scale>
        <p:origin x="-5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A41F3-AF1C-4C02-AFD9-1CB0C13DDBC7}" type="datetimeFigureOut">
              <a:rPr lang="ar-SA" smtClean="0"/>
              <a:pPr/>
              <a:t>03/03/1432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5C10-0738-4D14-AF95-E71FF046D3C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A41F3-AF1C-4C02-AFD9-1CB0C13DDBC7}" type="datetimeFigureOut">
              <a:rPr lang="ar-SA" smtClean="0"/>
              <a:pPr/>
              <a:t>03/03/1432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5C10-0738-4D14-AF95-E71FF046D3C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A41F3-AF1C-4C02-AFD9-1CB0C13DDBC7}" type="datetimeFigureOut">
              <a:rPr lang="ar-SA" smtClean="0"/>
              <a:pPr/>
              <a:t>03/03/1432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5C10-0738-4D14-AF95-E71FF046D3C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A41F3-AF1C-4C02-AFD9-1CB0C13DDBC7}" type="datetimeFigureOut">
              <a:rPr lang="ar-SA" smtClean="0"/>
              <a:pPr/>
              <a:t>03/03/1432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5C10-0738-4D14-AF95-E71FF046D3C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A41F3-AF1C-4C02-AFD9-1CB0C13DDBC7}" type="datetimeFigureOut">
              <a:rPr lang="ar-SA" smtClean="0"/>
              <a:pPr/>
              <a:t>03/03/1432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5C10-0738-4D14-AF95-E71FF046D3C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A41F3-AF1C-4C02-AFD9-1CB0C13DDBC7}" type="datetimeFigureOut">
              <a:rPr lang="ar-SA" smtClean="0"/>
              <a:pPr/>
              <a:t>03/03/1432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5C10-0738-4D14-AF95-E71FF046D3C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A41F3-AF1C-4C02-AFD9-1CB0C13DDBC7}" type="datetimeFigureOut">
              <a:rPr lang="ar-SA" smtClean="0"/>
              <a:pPr/>
              <a:t>03/03/1432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5C10-0738-4D14-AF95-E71FF046D3C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A41F3-AF1C-4C02-AFD9-1CB0C13DDBC7}" type="datetimeFigureOut">
              <a:rPr lang="ar-SA" smtClean="0"/>
              <a:pPr/>
              <a:t>03/03/1432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5C10-0738-4D14-AF95-E71FF046D3C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A41F3-AF1C-4C02-AFD9-1CB0C13DDBC7}" type="datetimeFigureOut">
              <a:rPr lang="ar-SA" smtClean="0"/>
              <a:pPr/>
              <a:t>03/03/1432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5C10-0738-4D14-AF95-E71FF046D3C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A41F3-AF1C-4C02-AFD9-1CB0C13DDBC7}" type="datetimeFigureOut">
              <a:rPr lang="ar-SA" smtClean="0"/>
              <a:pPr/>
              <a:t>03/03/1432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5C10-0738-4D14-AF95-E71FF046D3C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A41F3-AF1C-4C02-AFD9-1CB0C13DDBC7}" type="datetimeFigureOut">
              <a:rPr lang="ar-SA" smtClean="0"/>
              <a:pPr/>
              <a:t>03/03/1432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5C10-0738-4D14-AF95-E71FF046D3C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8A41F3-AF1C-4C02-AFD9-1CB0C13DDBC7}" type="datetimeFigureOut">
              <a:rPr lang="ar-SA" smtClean="0"/>
              <a:pPr/>
              <a:t>03/03/1432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F85C10-0738-4D14-AF95-E71FF046D3CE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000232" y="0"/>
            <a:ext cx="5429288" cy="1225512"/>
          </a:xfrm>
        </p:spPr>
        <p:txBody>
          <a:bodyPr>
            <a:normAutofit fontScale="9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ar-SA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ar-SA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ar-SA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{ </a:t>
            </a:r>
            <a:r>
              <a:rPr lang="ar-SA" b="1" spc="30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الاسفنجيات</a:t>
            </a:r>
            <a:r>
              <a:rPr lang="ar-SA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واللاسعات }</a:t>
            </a:r>
            <a:r>
              <a:rPr lang="en-US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en-US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endParaRPr lang="ar-SA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286116" y="928670"/>
            <a:ext cx="5857884" cy="592933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ar-SA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هي أول الشعب الحيوانية في سلم </a:t>
            </a:r>
            <a:r>
              <a:rPr lang="ar-SA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التصنيف</a:t>
            </a:r>
          </a:p>
          <a:p>
            <a:pPr>
              <a:buNone/>
            </a:pPr>
            <a:r>
              <a:rPr lang="ar-SA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وتتركب </a:t>
            </a:r>
            <a:r>
              <a:rPr lang="ar-SA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أجسامها </a:t>
            </a:r>
            <a:r>
              <a:rPr lang="ar-SA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من طبقتين خلويتين </a:t>
            </a:r>
            <a:r>
              <a:rPr lang="ar-SA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>
              <a:buNone/>
            </a:pPr>
            <a:r>
              <a:rPr lang="ar-SA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        </a:t>
            </a:r>
            <a:r>
              <a:rPr lang="ar-SA" sz="3500" b="1" i="1" spc="3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{ </a:t>
            </a:r>
            <a:r>
              <a:rPr lang="ar-SA" sz="3500" b="1" i="1" spc="30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الاسفنجيات</a:t>
            </a:r>
            <a:r>
              <a:rPr lang="ar-SA" sz="3500" b="1" i="1" spc="3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}</a:t>
            </a:r>
            <a:endParaRPr lang="en-US" sz="3500" b="1" i="1" spc="3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>
              <a:buNone/>
            </a:pPr>
            <a:r>
              <a:rPr lang="ar-SA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حيوانات لا تمتلك أنسجة وأعضاء </a:t>
            </a:r>
            <a:r>
              <a:rPr lang="ar-SA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معظمها</a:t>
            </a:r>
          </a:p>
          <a:p>
            <a:pPr>
              <a:buNone/>
            </a:pPr>
            <a:r>
              <a:rPr lang="ar-SA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عديمة </a:t>
            </a:r>
            <a:r>
              <a:rPr lang="ar-SA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التناظر .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>
              <a:buNone/>
            </a:pPr>
            <a:r>
              <a:rPr lang="ar-SA" b="1" i="1" u="sng" spc="3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**تركيب الجسم** </a:t>
            </a:r>
            <a:endParaRPr lang="en-US" b="1" i="1" u="sng" spc="3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>
              <a:buNone/>
            </a:pPr>
            <a:r>
              <a:rPr lang="ar-SA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غير </a:t>
            </a:r>
            <a:r>
              <a:rPr lang="ar-SA" sz="3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متناظر </a:t>
            </a:r>
            <a:r>
              <a:rPr lang="ar-SA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والجسم عبارة عن كيس يتكون </a:t>
            </a:r>
            <a:r>
              <a:rPr lang="ar-SA" sz="3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من</a:t>
            </a:r>
          </a:p>
          <a:p>
            <a:pPr>
              <a:buNone/>
            </a:pPr>
            <a:r>
              <a:rPr lang="ar-SA" sz="3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طبقتين </a:t>
            </a:r>
            <a:r>
              <a:rPr lang="ar-SA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خلويتين </a:t>
            </a:r>
            <a:r>
              <a:rPr lang="ar-SA" sz="3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بينهما طبقة </a:t>
            </a:r>
            <a:r>
              <a:rPr lang="ar-SA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هلامية .</a:t>
            </a:r>
            <a:endParaRPr lang="en-US" sz="3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>
              <a:buNone/>
            </a:pPr>
            <a:r>
              <a:rPr lang="ar-SA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يغطي الجسم بطبقة شبه </a:t>
            </a:r>
            <a:r>
              <a:rPr lang="ar-SA" sz="3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طلائيه</a:t>
            </a:r>
            <a:r>
              <a:rPr lang="ar-SA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ar-SA" sz="3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ويبطن </a:t>
            </a:r>
            <a:r>
              <a:rPr lang="ar-SA" sz="3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بخلايامطوقة</a:t>
            </a:r>
            <a:endParaRPr lang="ar-SA" sz="3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>
              <a:buNone/>
            </a:pPr>
            <a:r>
              <a:rPr lang="ar-SA" sz="3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سوطية</a:t>
            </a:r>
            <a:r>
              <a:rPr lang="ar-SA" sz="3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بحركة </a:t>
            </a:r>
            <a:r>
              <a:rPr lang="ar-SA" sz="3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أسواطها</a:t>
            </a:r>
            <a:r>
              <a:rPr lang="ar-SA" sz="3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ar-SA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يتم إدخال الماء </a:t>
            </a:r>
            <a:r>
              <a:rPr lang="ar-SA" sz="3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المحمل</a:t>
            </a:r>
          </a:p>
          <a:p>
            <a:pPr>
              <a:buNone/>
            </a:pPr>
            <a:r>
              <a:rPr lang="ar-SA" sz="3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بالغذاء </a:t>
            </a:r>
            <a:r>
              <a:rPr lang="ar-SA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من خلال الثقوب التي </a:t>
            </a:r>
            <a:r>
              <a:rPr lang="ar-SA" sz="3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تتخلل الجسم </a:t>
            </a:r>
            <a:r>
              <a:rPr lang="ar-SA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ثم </a:t>
            </a:r>
            <a:r>
              <a:rPr lang="ar-SA" sz="3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يتم</a:t>
            </a:r>
          </a:p>
          <a:p>
            <a:pPr>
              <a:buNone/>
            </a:pPr>
            <a:r>
              <a:rPr lang="ar-SA" sz="3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خروج </a:t>
            </a:r>
            <a:r>
              <a:rPr lang="ar-SA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الماء المحمل بالفضلات من خلال </a:t>
            </a:r>
            <a:r>
              <a:rPr lang="ar-SA" sz="3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الفتحة</a:t>
            </a:r>
          </a:p>
          <a:p>
            <a:pPr>
              <a:buNone/>
            </a:pPr>
            <a:r>
              <a:rPr lang="ar-SA" sz="3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الزفيرية</a:t>
            </a:r>
            <a:r>
              <a:rPr lang="ar-SA" sz="3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في </a:t>
            </a:r>
            <a:r>
              <a:rPr lang="ar-SA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الأعلى .</a:t>
            </a:r>
            <a:endParaRPr lang="en-US" sz="3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endParaRPr lang="ar-SA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00108"/>
            <a:ext cx="3286116" cy="585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000"/>
                            </p:stCondLst>
                            <p:childTnLst>
                              <p:par>
                                <p:cTn id="6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0"/>
                            </p:stCondLst>
                            <p:childTnLst>
                              <p:par>
                                <p:cTn id="6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000"/>
                            </p:stCondLst>
                            <p:childTnLst>
                              <p:par>
                                <p:cTn id="7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500"/>
                            </p:stCondLst>
                            <p:childTnLst>
                              <p:par>
                                <p:cTn id="7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9" dur="5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42852"/>
            <a:ext cx="9001156" cy="6572296"/>
          </a:xfrm>
        </p:spPr>
        <p:txBody>
          <a:bodyPr/>
          <a:lstStyle/>
          <a:p>
            <a:pPr algn="ctr">
              <a:buNone/>
            </a:pPr>
            <a:r>
              <a:rPr lang="ar-SA" i="1" u="sng" spc="300" dirty="0" smtClean="0">
                <a:solidFill>
                  <a:srgbClr val="FFFF00"/>
                </a:solidFill>
              </a:rPr>
              <a:t>الفرق بين </a:t>
            </a:r>
            <a:r>
              <a:rPr lang="ar-SA" i="1" u="sng" spc="300" dirty="0" err="1" smtClean="0">
                <a:solidFill>
                  <a:srgbClr val="FFFF00"/>
                </a:solidFill>
              </a:rPr>
              <a:t>الاسفنجيات</a:t>
            </a:r>
            <a:r>
              <a:rPr lang="ar-SA" i="1" u="sng" spc="300" dirty="0" smtClean="0">
                <a:solidFill>
                  <a:srgbClr val="FFFF00"/>
                </a:solidFill>
              </a:rPr>
              <a:t> واللاسعات</a:t>
            </a:r>
          </a:p>
          <a:p>
            <a:pPr algn="ctr">
              <a:buNone/>
            </a:pPr>
            <a:endParaRPr lang="ar-SA" i="1" u="sng" spc="300" dirty="0">
              <a:solidFill>
                <a:srgbClr val="FFFF00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14356"/>
            <a:ext cx="9144000" cy="6143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ar-S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*بيئة اللاسعات ( معيشتها وأهميتها )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*</a:t>
            </a:r>
            <a:b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ar-SA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  تعيش متكافلة مع مخلوقات أخرى : مثل </a:t>
            </a:r>
            <a:endParaRPr lang="en-US" dirty="0" smtClean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dirty="0" err="1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أـ</a:t>
            </a:r>
            <a:r>
              <a:rPr lang="ar-SA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شقائق </a:t>
            </a:r>
            <a:r>
              <a:rPr lang="ar-SA" dirty="0" err="1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النعمان</a:t>
            </a:r>
            <a:r>
              <a:rPr lang="ar-SA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والسمكة </a:t>
            </a:r>
            <a:r>
              <a:rPr lang="ar-SA" dirty="0" err="1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المهرجة</a:t>
            </a:r>
            <a:r>
              <a:rPr lang="ar-SA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.</a:t>
            </a:r>
            <a:endParaRPr lang="en-US" dirty="0" smtClean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 </a:t>
            </a:r>
            <a:r>
              <a:rPr lang="ar-SA" dirty="0" err="1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شقائق </a:t>
            </a:r>
            <a:r>
              <a:rPr lang="ar-SA" dirty="0" err="1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النعمان</a:t>
            </a:r>
            <a:r>
              <a:rPr lang="ar-SA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والسرطان .</a:t>
            </a:r>
            <a:endParaRPr lang="en-US" dirty="0" smtClean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2ـ يزور الإنسان الشعب المرجانية  لألوانها الجميلة .</a:t>
            </a:r>
            <a:endParaRPr lang="en-US" dirty="0" smtClean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3ـ تستخدم الأنواع المتكلسة من المرجان في الطب حيث يتم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معالجتها كيميائيا وتستخدم </a:t>
            </a:r>
            <a:r>
              <a:rPr lang="ar-SA" dirty="0" err="1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كزرعات</a:t>
            </a:r>
            <a:r>
              <a:rPr lang="ar-SA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عظيمة .</a:t>
            </a:r>
            <a:endParaRPr lang="en-US" dirty="0" smtClean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endParaRPr lang="ar-SA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ar-SA" b="1" i="1" u="sng" spc="300" dirty="0" smtClean="0">
                <a:solidFill>
                  <a:srgbClr val="00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الوظائف الحيوية في </a:t>
            </a:r>
            <a:r>
              <a:rPr lang="ar-SA" b="1" i="1" u="sng" spc="300" dirty="0" err="1" smtClean="0">
                <a:solidFill>
                  <a:srgbClr val="00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الاسفنجانيات</a:t>
            </a:r>
            <a:r>
              <a:rPr lang="ar-SA" b="1" i="1" u="sng" spc="300" dirty="0" smtClean="0">
                <a:solidFill>
                  <a:srgbClr val="00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 </a:t>
            </a:r>
          </a:p>
          <a:p>
            <a:pPr algn="ctr">
              <a:buNone/>
            </a:pPr>
            <a:r>
              <a:rPr lang="ar-SA" b="1" i="1" u="sng" spc="300" dirty="0" smtClean="0">
                <a:solidFill>
                  <a:srgbClr val="FFC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1*التغذية والهضم*</a:t>
            </a:r>
            <a:endParaRPr lang="en-US" i="1" u="sng" spc="300" dirty="0">
              <a:solidFill>
                <a:srgbClr val="FFC0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dirty="0" err="1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الاسفنجيات</a:t>
            </a:r>
            <a:r>
              <a:rPr lang="ar-SA" dirty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حيوانات ذات تغذية </a:t>
            </a:r>
            <a:r>
              <a:rPr lang="ar-SA" dirty="0" err="1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ترشيحية</a:t>
            </a:r>
            <a:r>
              <a:rPr lang="ar-SA" dirty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( حيث تحصل على غذائها </a:t>
            </a:r>
            <a:r>
              <a:rPr lang="ar-SA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من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خلال </a:t>
            </a:r>
            <a:r>
              <a:rPr lang="ar-SA" dirty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ترشيح </a:t>
            </a:r>
            <a:r>
              <a:rPr lang="ar-SA" dirty="0" err="1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وفلترة</a:t>
            </a:r>
            <a:r>
              <a:rPr lang="ar-SA" dirty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الجزيئات العالقة في الماء الداخل إلى جسم </a:t>
            </a:r>
            <a:r>
              <a:rPr lang="ar-SA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الحيوان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عبر </a:t>
            </a:r>
            <a:r>
              <a:rPr lang="ar-SA" dirty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الثقوب </a:t>
            </a:r>
            <a:r>
              <a:rPr lang="ar-SA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وهذا </a:t>
            </a:r>
            <a:r>
              <a:rPr lang="ar-SA" dirty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يعد تكيفا لأنها من الحيوانات غير المتحركة ( الجالسة ) </a:t>
            </a:r>
            <a:endParaRPr lang="en-US" dirty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 algn="ctr">
              <a:buNone/>
            </a:pPr>
            <a:r>
              <a:rPr lang="ar-SA" b="1" i="1" u="sng" spc="300" dirty="0" smtClean="0">
                <a:solidFill>
                  <a:srgbClr val="FFC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2*الدعامة </a:t>
            </a:r>
            <a:r>
              <a:rPr lang="ar-SA" b="1" i="1" u="sng" spc="300" dirty="0">
                <a:solidFill>
                  <a:srgbClr val="FFC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</a:t>
            </a:r>
            <a:endParaRPr lang="en-US" i="1" u="sng" spc="300" dirty="0">
              <a:solidFill>
                <a:srgbClr val="FFC0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dirty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عبارة عن </a:t>
            </a:r>
            <a:r>
              <a:rPr lang="ar-SA" dirty="0" err="1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شويكات</a:t>
            </a:r>
            <a:r>
              <a:rPr lang="ar-SA" dirty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تنتجها الخلايا الشبه أميبية الموجود في </a:t>
            </a:r>
            <a:r>
              <a:rPr lang="ar-SA" dirty="0" err="1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الطبقةالجيلاتينة</a:t>
            </a:r>
            <a:endParaRPr lang="ar-SA" dirty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مصنوعة </a:t>
            </a:r>
            <a:r>
              <a:rPr lang="ar-SA" dirty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من كربونات الكالسيوم </a:t>
            </a:r>
            <a:r>
              <a:rPr lang="ar-SA" dirty="0" err="1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والسيليكا</a:t>
            </a:r>
            <a:r>
              <a:rPr lang="ar-SA" dirty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أو ألياف بروتينية قوية </a:t>
            </a:r>
            <a:r>
              <a:rPr lang="ar-SA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تسمى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(</a:t>
            </a:r>
            <a:r>
              <a:rPr lang="ar-SA" dirty="0" err="1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أسفنجين</a:t>
            </a:r>
            <a:r>
              <a:rPr lang="ar-SA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dirty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) </a:t>
            </a:r>
            <a:r>
              <a:rPr lang="ar-SA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en-US" dirty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 algn="ctr">
              <a:buNone/>
            </a:pPr>
            <a:r>
              <a:rPr lang="ar-SA" b="1" i="1" u="sng" spc="300" dirty="0" smtClean="0">
                <a:solidFill>
                  <a:srgbClr val="FFC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3*</a:t>
            </a:r>
            <a:r>
              <a:rPr lang="ar-SA" b="1" i="1" u="sng" spc="300" dirty="0" err="1" smtClean="0">
                <a:solidFill>
                  <a:srgbClr val="FFC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الأستجابة</a:t>
            </a:r>
            <a:r>
              <a:rPr lang="ar-SA" b="1" i="1" u="sng" spc="300" dirty="0" smtClean="0">
                <a:solidFill>
                  <a:srgbClr val="FFC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b="1" i="1" u="sng" spc="300" dirty="0">
                <a:solidFill>
                  <a:srgbClr val="FFC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للمثيرات </a:t>
            </a:r>
            <a:r>
              <a:rPr lang="ar-SA" b="1" i="1" u="sng" spc="300" dirty="0" smtClean="0">
                <a:solidFill>
                  <a:srgbClr val="FFC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</a:t>
            </a:r>
            <a:endParaRPr lang="en-US" i="1" u="sng" spc="300" dirty="0">
              <a:solidFill>
                <a:srgbClr val="FFC0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dirty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ليس </a:t>
            </a:r>
            <a:r>
              <a:rPr lang="ar-SA" dirty="0" err="1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للاسفنج</a:t>
            </a:r>
            <a:r>
              <a:rPr lang="ar-SA" dirty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جهاز عصبي ولكن الخلايا الشبه </a:t>
            </a:r>
            <a:r>
              <a:rPr lang="ar-SA" dirty="0" err="1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طلائية</a:t>
            </a:r>
            <a:r>
              <a:rPr lang="ar-SA" dirty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تحس </a:t>
            </a:r>
            <a:r>
              <a:rPr lang="ar-SA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بالمؤثرات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الخارجية </a:t>
            </a:r>
            <a:r>
              <a:rPr lang="ar-SA" dirty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( اللمس </a:t>
            </a:r>
            <a:r>
              <a:rPr lang="ar-SA" dirty="0" err="1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dirty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المنبهات الكيميائية ) وتستجيب بإغلاق الثقوب .</a:t>
            </a:r>
            <a:endParaRPr lang="en-US" dirty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spc="300" dirty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2844" y="142852"/>
            <a:ext cx="8786874" cy="6572296"/>
          </a:xfrm>
        </p:spPr>
        <p:txBody>
          <a:bodyPr/>
          <a:lstStyle/>
          <a:p>
            <a:pPr algn="ctr">
              <a:buNone/>
            </a:pPr>
            <a:r>
              <a:rPr lang="ar-SA" b="1" dirty="0" smtClean="0">
                <a:solidFill>
                  <a:schemeClr val="accent6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4* التكاثر*</a:t>
            </a:r>
            <a:endParaRPr lang="ar-SA" i="1" u="sng" spc="300" dirty="0" smtClean="0">
              <a:solidFill>
                <a:srgbClr val="FFFF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u="sng" spc="300" dirty="0" smtClean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أ) لا جنسيا : بعدة طرق </a:t>
            </a:r>
            <a:endParaRPr lang="en-US" i="1" u="sng" spc="300" dirty="0" smtClean="0">
              <a:solidFill>
                <a:srgbClr val="FFFF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 التجزؤ: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حيث ينمو كل جزء إلى أسفنج مكتمل النمو.</a:t>
            </a:r>
            <a:endParaRPr lang="en-US" i="1" dirty="0" smtClean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2ـ التبرعم :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حيث يتكون بروز صغير ثم يسقط وينفصل عن الأسفنج الأصلي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وينمو إلى أسفنج جديد .</a:t>
            </a:r>
            <a:endParaRPr lang="en-US" i="1" dirty="0" smtClean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3ـ تكوين </a:t>
            </a:r>
            <a:r>
              <a:rPr lang="ar-SA" i="1" dirty="0" err="1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البريعمات</a:t>
            </a:r>
            <a:r>
              <a:rPr lang="ar-SA" i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: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في الظروف غير المناسبة تتكون جسيمات تشبه البذور محمية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بأشواك </a:t>
            </a:r>
            <a:r>
              <a:rPr lang="ar-SA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تنمو عند تحسن الظروف .</a:t>
            </a:r>
            <a:endParaRPr lang="en-US" i="1" dirty="0" smtClean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42852"/>
            <a:ext cx="9144000" cy="6500858"/>
          </a:xfrm>
        </p:spPr>
        <p:txBody>
          <a:bodyPr/>
          <a:lstStyle/>
          <a:p>
            <a:pPr>
              <a:buNone/>
            </a:pPr>
            <a:r>
              <a:rPr lang="ar-SA" sz="2800" b="1" i="1" u="sng" dirty="0" smtClean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ب) جنسيا :</a:t>
            </a:r>
            <a:r>
              <a:rPr lang="ar-SA" sz="2800" i="1" u="sng" dirty="0" smtClean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endParaRPr lang="en-US" sz="2800" i="1" u="sng" dirty="0" smtClean="0">
              <a:solidFill>
                <a:srgbClr val="FFFF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معظمها </a:t>
            </a:r>
            <a:r>
              <a:rPr lang="ar-SA" sz="2800" dirty="0" err="1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خنثى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وبعضها وحيدة الجنس .</a:t>
            </a:r>
            <a:endParaRPr lang="en-US" sz="2800" dirty="0" smtClean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i="1" u="sng" spc="300" dirty="0" err="1" smtClean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الية</a:t>
            </a:r>
            <a:r>
              <a:rPr lang="ar-SA" sz="2800" b="1" i="1" u="sng" spc="300" dirty="0" smtClean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عملية التكاثر </a:t>
            </a:r>
            <a:r>
              <a:rPr lang="ar-SA" sz="2800" b="1" i="1" u="sng" spc="300" dirty="0" err="1" smtClean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اللاجنسي</a:t>
            </a:r>
            <a:r>
              <a:rPr lang="ar-SA" sz="2800" b="1" i="1" u="sng" spc="300" dirty="0" smtClean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1- تنطلق الحيوانات المنوية في الماء وتنتقل إلى أسفنج آخر.</a:t>
            </a: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2- تمسك الخلايا المطوقة بالحيوان المنوي </a:t>
            </a:r>
            <a:r>
              <a:rPr lang="ar-SA" sz="2800" i="1" dirty="0" err="1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لاسفنج</a:t>
            </a:r>
            <a:r>
              <a:rPr lang="ar-SA" sz="2800" i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i="1" dirty="0" err="1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اخر</a:t>
            </a:r>
            <a:r>
              <a:rPr lang="ar-SA" sz="2800" i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وتخصب البويضة</a:t>
            </a: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لتنطلق بعدها اليرقة.</a:t>
            </a: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3- تسمح اليرقة مستعملة </a:t>
            </a:r>
            <a:r>
              <a:rPr lang="ar-SA" sz="2800" i="1" dirty="0" err="1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الاهداب</a:t>
            </a:r>
            <a:r>
              <a:rPr lang="ar-SA" sz="2800" i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4- تلتصق بسطح ما ثم تنمو إلى أسفنج مكتمل النمو.</a:t>
            </a:r>
            <a:endParaRPr lang="en-US" sz="2800" i="1" dirty="0" smtClean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143380"/>
            <a:ext cx="9144000" cy="2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357166"/>
            <a:ext cx="9144000" cy="6357982"/>
          </a:xfrm>
        </p:spPr>
        <p:txBody>
          <a:bodyPr/>
          <a:lstStyle/>
          <a:p>
            <a:pPr algn="ctr">
              <a:buNone/>
            </a:pPr>
            <a:r>
              <a:rPr lang="ar-SA" i="1" u="sng" spc="300" dirty="0" smtClean="0">
                <a:solidFill>
                  <a:srgbClr val="FFC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 بيئية الأسفنج ( معيشته وأهميته )*</a:t>
            </a:r>
            <a:endParaRPr lang="en-US" i="1" u="sng" spc="300" dirty="0" smtClean="0">
              <a:solidFill>
                <a:srgbClr val="FFC0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  يشكل غذاء لبعض الأسماك والزواحف .</a:t>
            </a:r>
            <a:endParaRPr lang="en-US" i="1" dirty="0" smtClean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2ـ  تعيش متكافلة مع مخلوقات أخرى(مثل السرطان التي تنمو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على ظهره وتساعده على التخفي ) .</a:t>
            </a:r>
            <a:endParaRPr lang="en-US" i="1" dirty="0" smtClean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3ـ  تستخدم ألياف </a:t>
            </a:r>
            <a:r>
              <a:rPr lang="ar-SA" i="1" dirty="0" err="1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الأسفنجين</a:t>
            </a:r>
            <a:r>
              <a:rPr lang="ar-SA" i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في التنظيف والاستحمام .</a:t>
            </a:r>
            <a:endParaRPr lang="en-US" i="1" dirty="0" smtClean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4ـ  يستخرج منها مركبات دوائية مضادة للبكتريا والالتهاب والأورام 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( السرطان) وفي علاج الأمراض التنفسية والهضمية.....الخ</a:t>
            </a:r>
            <a:endParaRPr lang="en-US" i="1" dirty="0" smtClean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42852"/>
            <a:ext cx="9001156" cy="6572296"/>
          </a:xfrm>
        </p:spPr>
        <p:txBody>
          <a:bodyPr/>
          <a:lstStyle/>
          <a:p>
            <a:pPr algn="ctr">
              <a:buNone/>
            </a:pPr>
            <a:r>
              <a:rPr lang="ar-SA" b="1" i="1" u="sng" spc="300" dirty="0" smtClean="0">
                <a:solidFill>
                  <a:srgbClr val="FFC000"/>
                </a:solidFill>
              </a:rPr>
              <a:t>{ اللاسعات ( </a:t>
            </a:r>
            <a:r>
              <a:rPr lang="ar-SA" b="1" i="1" u="sng" spc="300" dirty="0" err="1" smtClean="0">
                <a:solidFill>
                  <a:srgbClr val="FFC000"/>
                </a:solidFill>
              </a:rPr>
              <a:t>الجوفمعويات</a:t>
            </a:r>
            <a:r>
              <a:rPr lang="ar-SA" b="1" i="1" u="sng" spc="300" dirty="0" smtClean="0">
                <a:solidFill>
                  <a:srgbClr val="FFC000"/>
                </a:solidFill>
              </a:rPr>
              <a:t>)}</a:t>
            </a:r>
            <a:endParaRPr lang="en-US" i="1" u="sng" spc="300" dirty="0" smtClean="0">
              <a:solidFill>
                <a:srgbClr val="FFC000"/>
              </a:solidFill>
            </a:endParaRP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</a:rPr>
              <a:t>حيوانات ذات تناظر شعاعي تعيش معظمها في المياه المالحة مثل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</a:rPr>
              <a:t>(شقائق </a:t>
            </a:r>
            <a:r>
              <a:rPr lang="ar-SA" dirty="0" err="1" smtClean="0">
                <a:solidFill>
                  <a:schemeClr val="bg1"/>
                </a:solidFill>
              </a:rPr>
              <a:t>النعمان</a:t>
            </a:r>
            <a:r>
              <a:rPr lang="ar-SA" dirty="0" smtClean="0">
                <a:solidFill>
                  <a:schemeClr val="bg1"/>
                </a:solidFill>
              </a:rPr>
              <a:t> ـ قنديل البحر </a:t>
            </a:r>
            <a:r>
              <a:rPr lang="ar-SA" dirty="0" err="1" smtClean="0">
                <a:solidFill>
                  <a:schemeClr val="bg1"/>
                </a:solidFill>
              </a:rPr>
              <a:t>ـ</a:t>
            </a:r>
            <a:r>
              <a:rPr lang="ar-SA" dirty="0" smtClean="0">
                <a:solidFill>
                  <a:schemeClr val="bg1"/>
                </a:solidFill>
              </a:rPr>
              <a:t> </a:t>
            </a:r>
            <a:r>
              <a:rPr lang="ar-SA" dirty="0" err="1" smtClean="0">
                <a:solidFill>
                  <a:schemeClr val="bg1"/>
                </a:solidFill>
              </a:rPr>
              <a:t>الهيدرا</a:t>
            </a:r>
            <a:r>
              <a:rPr lang="ar-SA" dirty="0" smtClean="0">
                <a:solidFill>
                  <a:schemeClr val="bg1"/>
                </a:solidFill>
              </a:rPr>
              <a:t> )</a:t>
            </a:r>
            <a:endParaRPr lang="en-US" dirty="0" smtClean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ar-SA" b="1" i="1" u="sng" spc="300" dirty="0" smtClean="0">
                <a:solidFill>
                  <a:srgbClr val="FFFF00"/>
                </a:solidFill>
              </a:rPr>
              <a:t>* تركيب الجسم*</a:t>
            </a:r>
            <a:endParaRPr lang="en-US" i="1" u="sng" spc="300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</a:rPr>
              <a:t>يتكون جسمها من طبقتين خلويتين الخارجية للحماية والداخلية للهضم 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</a:rPr>
              <a:t>لها فتحة واحدة تؤدي إلى ( التجويف المعوي الوعائي ) وهي ذات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</a:rPr>
              <a:t>تناظر شعاعي مما يساعدها على الحركة ورصد فرائسها في جميع</a:t>
            </a:r>
          </a:p>
          <a:p>
            <a:pPr>
              <a:buNone/>
            </a:pPr>
            <a:r>
              <a:rPr lang="ar-SA" dirty="0" err="1" smtClean="0">
                <a:solidFill>
                  <a:schemeClr val="bg1"/>
                </a:solidFill>
              </a:rPr>
              <a:t>الإتجاهات</a:t>
            </a:r>
            <a:r>
              <a:rPr lang="ar-SA" dirty="0" smtClean="0">
                <a:solidFill>
                  <a:schemeClr val="bg1"/>
                </a:solidFill>
              </a:rPr>
              <a:t> .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ar-SA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4429108"/>
            <a:ext cx="4091008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429132"/>
            <a:ext cx="3428992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2844" y="142852"/>
            <a:ext cx="8858312" cy="6715148"/>
          </a:xfrm>
        </p:spPr>
        <p:txBody>
          <a:bodyPr/>
          <a:lstStyle/>
          <a:p>
            <a:pPr algn="ctr">
              <a:buNone/>
            </a:pPr>
            <a:r>
              <a:rPr lang="ar-SA" i="1" u="sng" spc="300" dirty="0" smtClean="0">
                <a:solidFill>
                  <a:srgbClr val="FFFF00"/>
                </a:solidFill>
              </a:rPr>
              <a:t>الوظائف الحيوية في اللاسعات</a:t>
            </a:r>
          </a:p>
          <a:p>
            <a:pPr algn="ctr">
              <a:buNone/>
            </a:pPr>
            <a:r>
              <a:rPr lang="ar-SA" b="1" i="1" u="sng" spc="300" dirty="0" smtClean="0">
                <a:solidFill>
                  <a:srgbClr val="FFC000"/>
                </a:solidFill>
              </a:rPr>
              <a:t>1* التغذية والهضم*</a:t>
            </a:r>
            <a:endParaRPr lang="en-US" i="1" u="sng" spc="300" dirty="0" smtClean="0">
              <a:solidFill>
                <a:srgbClr val="FFC000"/>
              </a:solidFill>
            </a:endParaRP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</a:rPr>
              <a:t>لها </a:t>
            </a:r>
            <a:r>
              <a:rPr lang="ar-SA" sz="2800" i="1" dirty="0" err="1" smtClean="0">
                <a:solidFill>
                  <a:schemeClr val="bg1"/>
                </a:solidFill>
              </a:rPr>
              <a:t>لوامس</a:t>
            </a:r>
            <a:r>
              <a:rPr lang="ar-SA" sz="2800" i="1" dirty="0" smtClean="0">
                <a:solidFill>
                  <a:schemeClr val="bg1"/>
                </a:solidFill>
              </a:rPr>
              <a:t> مزودة بخلايا لاسعة ( سبب التسمية) تحتوي على كيس خيطي</a:t>
            </a: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</a:rPr>
              <a:t>لاسع ـ يحتوي على سم </a:t>
            </a:r>
            <a:r>
              <a:rPr lang="ar-SA" sz="2800" i="1" dirty="0" err="1" smtClean="0">
                <a:solidFill>
                  <a:schemeClr val="bg1"/>
                </a:solidFill>
              </a:rPr>
              <a:t>وخطاطيف</a:t>
            </a:r>
            <a:r>
              <a:rPr lang="ar-SA" sz="2800" i="1" dirty="0" smtClean="0">
                <a:solidFill>
                  <a:schemeClr val="bg1"/>
                </a:solidFill>
              </a:rPr>
              <a:t> .</a:t>
            </a:r>
            <a:endParaRPr lang="en-US" sz="2800" i="1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</a:rPr>
              <a:t>يزداد </a:t>
            </a:r>
            <a:r>
              <a:rPr lang="ar-SA" sz="2800" i="1" dirty="0" err="1" smtClean="0">
                <a:solidFill>
                  <a:schemeClr val="bg1"/>
                </a:solidFill>
              </a:rPr>
              <a:t>نفاذية</a:t>
            </a:r>
            <a:r>
              <a:rPr lang="ar-SA" sz="2800" i="1" dirty="0" smtClean="0">
                <a:solidFill>
                  <a:schemeClr val="bg1"/>
                </a:solidFill>
              </a:rPr>
              <a:t> غشاء الكيس الخيطي اللاسع ( نتيجة اللمس أو منبه كيميائي )</a:t>
            </a: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</a:rPr>
              <a:t>فيمتلئ بالماء بالخاصية </a:t>
            </a:r>
            <a:r>
              <a:rPr lang="ar-SA" sz="2800" i="1" dirty="0" err="1" smtClean="0">
                <a:solidFill>
                  <a:schemeClr val="bg1"/>
                </a:solidFill>
              </a:rPr>
              <a:t>الأسموزية</a:t>
            </a:r>
            <a:r>
              <a:rPr lang="ar-SA" sz="2800" i="1" dirty="0" smtClean="0">
                <a:solidFill>
                  <a:schemeClr val="bg1"/>
                </a:solidFill>
              </a:rPr>
              <a:t> فيزداد الضغط بداخله مما يجعل الخيط</a:t>
            </a: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</a:rPr>
              <a:t>اللاسع ينطلق كالرمح نحو الفريسة فيشلها ثم يقربها بواسطة </a:t>
            </a:r>
            <a:r>
              <a:rPr lang="ar-SA" sz="2800" i="1" dirty="0" err="1" smtClean="0">
                <a:solidFill>
                  <a:schemeClr val="bg1"/>
                </a:solidFill>
              </a:rPr>
              <a:t>لوامسه</a:t>
            </a:r>
            <a:r>
              <a:rPr lang="ar-SA" sz="2800" i="1" dirty="0" smtClean="0">
                <a:solidFill>
                  <a:schemeClr val="bg1"/>
                </a:solidFill>
              </a:rPr>
              <a:t> نحو الفم</a:t>
            </a: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</a:rPr>
              <a:t>ثم يدخلها إلى التجويف المعوي الوعائي حيث يتم هضمها </a:t>
            </a:r>
            <a:r>
              <a:rPr lang="ar-SA" sz="2800" i="1" dirty="0" err="1" smtClean="0">
                <a:solidFill>
                  <a:schemeClr val="bg1"/>
                </a:solidFill>
              </a:rPr>
              <a:t>وأمتصاص</a:t>
            </a:r>
            <a:r>
              <a:rPr lang="ar-SA" sz="2800" i="1" dirty="0" smtClean="0">
                <a:solidFill>
                  <a:schemeClr val="bg1"/>
                </a:solidFill>
              </a:rPr>
              <a:t> الغذاء</a:t>
            </a: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</a:rPr>
              <a:t>ثم تطرد الفضلات عبر الفم.</a:t>
            </a:r>
            <a:endParaRPr lang="en-US" sz="2800" i="1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ar-SA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57695"/>
            <a:ext cx="5643570" cy="2500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42852"/>
            <a:ext cx="9144000" cy="6572296"/>
          </a:xfrm>
        </p:spPr>
        <p:txBody>
          <a:bodyPr/>
          <a:lstStyle/>
          <a:p>
            <a:pPr algn="ctr">
              <a:buNone/>
            </a:pPr>
            <a:r>
              <a:rPr lang="ar-SA" b="1" spc="300" dirty="0" smtClean="0">
                <a:solidFill>
                  <a:srgbClr val="FFC000"/>
                </a:solidFill>
              </a:rPr>
              <a:t>* </a:t>
            </a:r>
            <a:r>
              <a:rPr lang="ar-SA" b="1" spc="300" dirty="0" err="1" smtClean="0">
                <a:solidFill>
                  <a:srgbClr val="FFC000"/>
                </a:solidFill>
              </a:rPr>
              <a:t>الإستجابة</a:t>
            </a:r>
            <a:r>
              <a:rPr lang="ar-SA" b="1" spc="300" dirty="0" smtClean="0">
                <a:solidFill>
                  <a:srgbClr val="FFC000"/>
                </a:solidFill>
              </a:rPr>
              <a:t> للمثيرات*</a:t>
            </a:r>
            <a:endParaRPr lang="en-US" spc="300" dirty="0" smtClean="0">
              <a:solidFill>
                <a:srgbClr val="FFC000"/>
              </a:solidFill>
            </a:endParaRP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</a:rPr>
              <a:t>تحتوي اللاسعات على جهاز عصبي بسيط يتكون من شبكة عصبية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</a:rPr>
              <a:t>ترسل </a:t>
            </a:r>
            <a:r>
              <a:rPr lang="ar-SA" dirty="0" err="1" smtClean="0">
                <a:solidFill>
                  <a:schemeClr val="bg1"/>
                </a:solidFill>
              </a:rPr>
              <a:t>سيلات</a:t>
            </a:r>
            <a:r>
              <a:rPr lang="ar-SA" dirty="0" smtClean="0">
                <a:solidFill>
                  <a:schemeClr val="bg1"/>
                </a:solidFill>
              </a:rPr>
              <a:t> عصبية تتحكم في تحريك </a:t>
            </a:r>
            <a:r>
              <a:rPr lang="ar-SA" dirty="0" err="1" smtClean="0">
                <a:solidFill>
                  <a:schemeClr val="bg1"/>
                </a:solidFill>
              </a:rPr>
              <a:t>اللوامس</a:t>
            </a:r>
            <a:r>
              <a:rPr lang="ar-SA" dirty="0" smtClean="0">
                <a:solidFill>
                  <a:schemeClr val="bg1"/>
                </a:solidFill>
              </a:rPr>
              <a:t> للامساك بالفريسة.</a:t>
            </a:r>
          </a:p>
          <a:p>
            <a:pPr algn="ctr">
              <a:buNone/>
            </a:pPr>
            <a:r>
              <a:rPr lang="ar-SA" b="1" i="1" spc="300" dirty="0" smtClean="0">
                <a:solidFill>
                  <a:srgbClr val="FFC000"/>
                </a:solidFill>
              </a:rPr>
              <a:t>* التكاثر*</a:t>
            </a:r>
            <a:endParaRPr lang="en-US" i="1" spc="300" dirty="0" smtClean="0">
              <a:solidFill>
                <a:srgbClr val="FFC000"/>
              </a:solidFill>
            </a:endParaRP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</a:rPr>
              <a:t>تتكاثر بظاهرة تعاقب الأجيال خلال فترة حياتها(تبادل التكاثر الجنسي </a:t>
            </a:r>
            <a:r>
              <a:rPr lang="ar-SA" sz="2800" dirty="0" err="1" smtClean="0">
                <a:solidFill>
                  <a:schemeClr val="bg1"/>
                </a:solidFill>
              </a:rPr>
              <a:t>و</a:t>
            </a:r>
            <a:endParaRPr lang="ar-SA" sz="28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ar-SA" sz="2800" dirty="0" err="1" smtClean="0">
                <a:solidFill>
                  <a:schemeClr val="bg1"/>
                </a:solidFill>
              </a:rPr>
              <a:t>اللاجنسي</a:t>
            </a:r>
            <a:r>
              <a:rPr lang="ar-SA" sz="2800" dirty="0" smtClean="0">
                <a:solidFill>
                  <a:schemeClr val="bg1"/>
                </a:solidFill>
              </a:rPr>
              <a:t>) من خلال </a:t>
            </a:r>
            <a:r>
              <a:rPr lang="ar-SA" sz="2800" dirty="0" err="1" smtClean="0">
                <a:solidFill>
                  <a:schemeClr val="bg1"/>
                </a:solidFill>
              </a:rPr>
              <a:t>ظهورطورين</a:t>
            </a:r>
            <a:r>
              <a:rPr lang="ar-SA" sz="2800" dirty="0" smtClean="0">
                <a:solidFill>
                  <a:schemeClr val="bg1"/>
                </a:solidFill>
              </a:rPr>
              <a:t> جسميين هما(الطور </a:t>
            </a:r>
            <a:r>
              <a:rPr lang="ar-SA" sz="2800" dirty="0" err="1" smtClean="0">
                <a:solidFill>
                  <a:schemeClr val="bg1"/>
                </a:solidFill>
              </a:rPr>
              <a:t>البوليبي</a:t>
            </a:r>
            <a:r>
              <a:rPr lang="ar-SA" sz="2800" dirty="0" smtClean="0">
                <a:solidFill>
                  <a:schemeClr val="bg1"/>
                </a:solidFill>
              </a:rPr>
              <a:t> والطور</a:t>
            </a:r>
          </a:p>
          <a:p>
            <a:pPr>
              <a:buNone/>
            </a:pPr>
            <a:r>
              <a:rPr lang="ar-SA" sz="2800" dirty="0" err="1" smtClean="0">
                <a:solidFill>
                  <a:schemeClr val="bg1"/>
                </a:solidFill>
              </a:rPr>
              <a:t>الميدوزي</a:t>
            </a:r>
            <a:r>
              <a:rPr lang="ar-SA" sz="2800" dirty="0" smtClean="0">
                <a:solidFill>
                  <a:schemeClr val="bg1"/>
                </a:solidFill>
              </a:rPr>
              <a:t> ) </a:t>
            </a:r>
            <a:endParaRPr lang="en-US" sz="2800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ar-SA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71876"/>
            <a:ext cx="7786710" cy="328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592</Words>
  <Application>Microsoft Office PowerPoint</Application>
  <PresentationFormat>عرض على الشاشة (3:4)‏</PresentationFormat>
  <Paragraphs>83</Paragraphs>
  <Slides>11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2" baseType="lpstr">
      <vt:lpstr>سمة Office</vt:lpstr>
      <vt:lpstr> { الاسفنجيات واللاسعات } 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*بيئة اللاسعات ( معيشتها وأهميتها )* </vt:lpstr>
    </vt:vector>
  </TitlesOfParts>
  <Company>Yum AL Baher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User</dc:creator>
  <cp:lastModifiedBy>User</cp:lastModifiedBy>
  <cp:revision>16</cp:revision>
  <dcterms:created xsi:type="dcterms:W3CDTF">2011-02-06T13:45:10Z</dcterms:created>
  <dcterms:modified xsi:type="dcterms:W3CDTF">2011-02-06T18:04:58Z</dcterms:modified>
</cp:coreProperties>
</file>