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4" r:id="rId2"/>
    <p:sldId id="329" r:id="rId3"/>
    <p:sldId id="352" r:id="rId4"/>
    <p:sldId id="355" r:id="rId5"/>
    <p:sldId id="356" r:id="rId6"/>
    <p:sldId id="357" r:id="rId7"/>
    <p:sldId id="359" r:id="rId8"/>
    <p:sldId id="360" r:id="rId9"/>
    <p:sldId id="361" r:id="rId10"/>
    <p:sldId id="363" r:id="rId11"/>
    <p:sldId id="362" r:id="rId12"/>
    <p:sldId id="365" r:id="rId13"/>
    <p:sldId id="351" r:id="rId14"/>
    <p:sldId id="366" r:id="rId15"/>
    <p:sldId id="367" r:id="rId16"/>
    <p:sldId id="368" r:id="rId17"/>
    <p:sldId id="369" r:id="rId18"/>
    <p:sldId id="370" r:id="rId19"/>
    <p:sldId id="371" r:id="rId20"/>
    <p:sldId id="373" r:id="rId21"/>
    <p:sldId id="3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E7"/>
    <a:srgbClr val="3399FF"/>
    <a:srgbClr val="00FFFF"/>
    <a:srgbClr val="D12556"/>
    <a:srgbClr val="F5393D"/>
    <a:srgbClr val="D9274D"/>
    <a:srgbClr val="FF9900"/>
    <a:srgbClr val="00FF00"/>
    <a:srgbClr val="66FF66"/>
    <a:srgbClr val="FF6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75224" autoAdjust="0"/>
  </p:normalViewPr>
  <p:slideViewPr>
    <p:cSldViewPr snapToGrid="0">
      <p:cViewPr varScale="1">
        <p:scale>
          <a:sx n="75" d="100"/>
          <a:sy n="75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07ACDC-28F0-44E4-B58C-6AB2374512E4}" type="datetimeFigureOut">
              <a:rPr lang="ar-BH" smtClean="0"/>
              <a:pPr/>
              <a:t>12/08/1441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731266-02C8-4977-8ED2-CCFF6241E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165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BH" dirty="0"/>
              <a:t>الأسئلة</a:t>
            </a:r>
            <a:r>
              <a:rPr lang="ar-BH" baseline="0" dirty="0"/>
              <a:t>:</a:t>
            </a:r>
          </a:p>
          <a:p>
            <a:pPr algn="r"/>
            <a:r>
              <a:rPr lang="ar-BH" baseline="0" dirty="0"/>
              <a:t>1- ماذا سمع غسّان في الصّباح؟</a:t>
            </a:r>
            <a:endParaRPr lang="ar-SA" baseline="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سَمِعَ</a:t>
            </a:r>
            <a:r>
              <a:rPr lang="ar-SA" sz="1200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الْمُذيعَ </a:t>
            </a:r>
            <a:r>
              <a:rPr lang="ar-S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في التِّلْفازِ يَتَحَدَّثُ عَنِ التَّلَوُّثِ وَخَطَرِهِ عَلى حَياةِ الْأنْسانِ وَالحَيَوانِ وَالنَّباتِ.</a:t>
            </a:r>
            <a:endParaRPr lang="ar-BH" baseline="0" dirty="0"/>
          </a:p>
          <a:p>
            <a:pPr algn="r"/>
            <a:endParaRPr lang="ar-BH" baseline="0" dirty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265F-6E2F-4F6C-9616-B9E204B300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2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2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1.xml"/><Relationship Id="rId5" Type="http://schemas.openxmlformats.org/officeDocument/2006/relationships/slide" Target="slide19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1.xml"/><Relationship Id="rId5" Type="http://schemas.openxmlformats.org/officeDocument/2006/relationships/slide" Target="slide20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700" y="2895600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مَعَ الأَلْوانِ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11" y="1671821"/>
            <a:ext cx="114017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BH" sz="2000" dirty="0"/>
              <a:t>صفحة 35</a:t>
            </a:r>
            <a:endParaRPr lang="en-US" sz="2000" dirty="0"/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600" y="60325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5820" y="1702358"/>
            <a:ext cx="135844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400" dirty="0" smtClean="0"/>
              <a:t>الدَّرْسُ 23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584031-F0E3-4AF6-B8B8-043B54527107}"/>
              </a:ext>
            </a:extLst>
          </p:cNvPr>
          <p:cNvSpPr txBox="1"/>
          <p:nvPr/>
        </p:nvSpPr>
        <p:spPr>
          <a:xfrm>
            <a:off x="3685865" y="1702358"/>
            <a:ext cx="466786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400" dirty="0" smtClean="0"/>
              <a:t>الحَلَقَةُ الأُوْلى </a:t>
            </a:r>
            <a:r>
              <a:rPr lang="ar-BH" sz="2400"/>
              <a:t>– </a:t>
            </a:r>
            <a:r>
              <a:rPr lang="ar-BH" sz="2400" smtClean="0"/>
              <a:t>اللُّغَةُ العَرَبيَّةُ </a:t>
            </a:r>
            <a:r>
              <a:rPr lang="ar-BH" sz="2400"/>
              <a:t>– </a:t>
            </a:r>
            <a:r>
              <a:rPr lang="ar-BH" sz="2400" smtClean="0"/>
              <a:t>الصَّفُ الثَّاني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0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80EF91-D057-4392-9879-ABF58AE56540}"/>
              </a:ext>
            </a:extLst>
          </p:cNvPr>
          <p:cNvSpPr txBox="1"/>
          <p:nvPr/>
        </p:nvSpPr>
        <p:spPr>
          <a:xfrm>
            <a:off x="1230573" y="500224"/>
            <a:ext cx="9730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000" b="1" dirty="0">
                <a:cs typeface="+mj-cs"/>
              </a:rPr>
              <a:t>قاعِدَةُ اللامِ الشَّمْسيةِ واللامِ القَمَرِيَّةِ:</a:t>
            </a:r>
            <a:endParaRPr lang="en-US" sz="6000" b="1" dirty="0">
              <a:cs typeface="+mj-cs"/>
            </a:endParaRP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xmlns="" id="{A819DDBC-10DA-470D-800D-C2C1D48D52AE}"/>
              </a:ext>
            </a:extLst>
          </p:cNvPr>
          <p:cNvSpPr/>
          <p:nvPr/>
        </p:nvSpPr>
        <p:spPr>
          <a:xfrm>
            <a:off x="6727457" y="2820141"/>
            <a:ext cx="3985146" cy="3029803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اللامُ التي تُكْتَبُ ولا تُنْطَقُ،</a:t>
            </a:r>
          </a:p>
          <a:p>
            <a:pPr algn="ctr" rtl="1"/>
            <a:r>
              <a:rPr lang="ar-BH" sz="3200" dirty="0"/>
              <a:t>اللامُ خاليةٌ من أيِّ حَرَكَةٍ</a:t>
            </a:r>
          </a:p>
          <a:p>
            <a:pPr algn="ctr" rtl="1"/>
            <a:r>
              <a:rPr lang="ar-BH" sz="3200" dirty="0"/>
              <a:t>والحَرْفُ الذي بَعْدَ اللامِ يَكُونُ </a:t>
            </a:r>
            <a:r>
              <a:rPr lang="ar-BH" sz="3200" dirty="0" smtClean="0"/>
              <a:t>مُشدَّدًا</a:t>
            </a:r>
            <a:r>
              <a:rPr lang="ar-BH" sz="3200" dirty="0"/>
              <a:t>.</a:t>
            </a:r>
            <a:endParaRPr lang="en-US" sz="3200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xmlns="" id="{D7719EE4-6A68-407A-8998-E0BF56292269}"/>
              </a:ext>
            </a:extLst>
          </p:cNvPr>
          <p:cNvSpPr/>
          <p:nvPr/>
        </p:nvSpPr>
        <p:spPr>
          <a:xfrm>
            <a:off x="1479399" y="2820141"/>
            <a:ext cx="3985146" cy="3029803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اللامُ تُكْتَبُ وتُنْطَقُ،</a:t>
            </a:r>
          </a:p>
          <a:p>
            <a:pPr algn="ctr" rtl="1"/>
            <a:r>
              <a:rPr lang="ar-BH" sz="3200" dirty="0"/>
              <a:t>اللامُ ساكِنَةٌ والحَرْفُ الذي بَعْدَ اللامِ يَكونُ إمّا مَفْتوحًا أو مَضْمومًا أو مَكْسورًا.</a:t>
            </a:r>
            <a:endParaRPr lang="en-US" sz="3200" dirty="0"/>
          </a:p>
        </p:txBody>
      </p:sp>
      <p:sp>
        <p:nvSpPr>
          <p:cNvPr id="2" name="Moon 1">
            <a:extLst>
              <a:ext uri="{FF2B5EF4-FFF2-40B4-BE49-F238E27FC236}">
                <a16:creationId xmlns:a16="http://schemas.microsoft.com/office/drawing/2014/main" xmlns="" id="{D32FD8EF-0174-4A68-9742-44773D2CCC6E}"/>
              </a:ext>
            </a:extLst>
          </p:cNvPr>
          <p:cNvSpPr/>
          <p:nvPr/>
        </p:nvSpPr>
        <p:spPr>
          <a:xfrm>
            <a:off x="2822714" y="1775089"/>
            <a:ext cx="808382" cy="927263"/>
          </a:xfrm>
          <a:prstGeom prst="mo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xmlns="" id="{660221DF-0411-42BE-ABA3-321B83BFABCE}"/>
              </a:ext>
            </a:extLst>
          </p:cNvPr>
          <p:cNvSpPr/>
          <p:nvPr/>
        </p:nvSpPr>
        <p:spPr>
          <a:xfrm>
            <a:off x="8183317" y="1776180"/>
            <a:ext cx="1656522" cy="925080"/>
          </a:xfrm>
          <a:prstGeom prst="sun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607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oon 13">
            <a:extLst>
              <a:ext uri="{FF2B5EF4-FFF2-40B4-BE49-F238E27FC236}">
                <a16:creationId xmlns:a16="http://schemas.microsoft.com/office/drawing/2014/main" xmlns="" id="{B0D02B46-90C9-4226-BED9-AAA601B49FBA}"/>
              </a:ext>
            </a:extLst>
          </p:cNvPr>
          <p:cNvSpPr/>
          <p:nvPr/>
        </p:nvSpPr>
        <p:spPr>
          <a:xfrm>
            <a:off x="2043732" y="1140532"/>
            <a:ext cx="2637183" cy="5174973"/>
          </a:xfrm>
          <a:prstGeom prst="moon">
            <a:avLst>
              <a:gd name="adj" fmla="val 5894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أ ب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ج ح خ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ع غ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ف ق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ك م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هـ و ي</a:t>
            </a: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xmlns="" id="{9C249AB0-12B5-424E-9D16-C7C3AA0EF49A}"/>
              </a:ext>
            </a:extLst>
          </p:cNvPr>
          <p:cNvSpPr/>
          <p:nvPr/>
        </p:nvSpPr>
        <p:spPr>
          <a:xfrm>
            <a:off x="6713881" y="1048614"/>
            <a:ext cx="4356652" cy="5358810"/>
          </a:xfrm>
          <a:prstGeom prst="sun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ت ث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د ذ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ر ز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س ش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ص ض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ط ظ</a:t>
            </a:r>
          </a:p>
          <a:p>
            <a:pPr algn="ctr" defTabSz="457200"/>
            <a:r>
              <a:rPr lang="ar-BH" sz="2400" b="1" dirty="0">
                <a:solidFill>
                  <a:prstClr val="black"/>
                </a:solidFill>
              </a:rPr>
              <a:t>ل ن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6D0107-6412-469E-9DF3-3CDB494A30C5}"/>
              </a:ext>
            </a:extLst>
          </p:cNvPr>
          <p:cNvSpPr txBox="1"/>
          <p:nvPr/>
        </p:nvSpPr>
        <p:spPr>
          <a:xfrm>
            <a:off x="6793393" y="402284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/>
              <a:t>حُروفُ اللامِ الشَّمسيةِ 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E63525-0365-4B48-A8B7-A335F3369131}"/>
              </a:ext>
            </a:extLst>
          </p:cNvPr>
          <p:cNvSpPr txBox="1"/>
          <p:nvPr/>
        </p:nvSpPr>
        <p:spPr>
          <a:xfrm>
            <a:off x="1589432" y="402283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/>
              <a:t>حُروفُ اللامِ </a:t>
            </a:r>
            <a:r>
              <a:rPr lang="ar-BH" sz="3600" b="1" dirty="0" smtClean="0"/>
              <a:t>القَمَريَّةِ</a:t>
            </a:r>
            <a:endParaRPr lang="en-US" sz="3600" b="1" dirty="0"/>
          </a:p>
        </p:txBody>
      </p:sp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649" y="6010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11E586-7596-47AD-B6F9-D98A050F3C46}"/>
              </a:ext>
            </a:extLst>
          </p:cNvPr>
          <p:cNvSpPr/>
          <p:nvPr/>
        </p:nvSpPr>
        <p:spPr>
          <a:xfrm>
            <a:off x="177552" y="364657"/>
            <a:ext cx="1183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3600" b="1" dirty="0"/>
              <a:t>لِنُحَدِدُ اللامَ الشَمْسيةِ بِاللوْنِ البُرْتُقالي واللامَ القَمَريةِ بِاللونِ الأزْرَقِ: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FC6977-13B7-4113-89AE-1FFF8A6FEB6E}"/>
              </a:ext>
            </a:extLst>
          </p:cNvPr>
          <p:cNvSpPr txBox="1"/>
          <p:nvPr/>
        </p:nvSpPr>
        <p:spPr>
          <a:xfrm>
            <a:off x="177552" y="1354583"/>
            <a:ext cx="11836895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dirty="0" smtClean="0"/>
              <a:t>اللسانُ                                      الأعلامُ                                          </a:t>
            </a:r>
            <a:r>
              <a:rPr lang="ar-BH" sz="3200" dirty="0"/>
              <a:t>اللطيفُ                              </a:t>
            </a:r>
            <a:r>
              <a:rPr lang="ar-BH" sz="3200" dirty="0" smtClean="0"/>
              <a:t>الشارعُ                                     </a:t>
            </a:r>
            <a:r>
              <a:rPr lang="ar-BH" sz="3200" dirty="0"/>
              <a:t>اللوزُ                                            </a:t>
            </a:r>
            <a:r>
              <a:rPr lang="ar-BH" sz="3200" dirty="0" smtClean="0"/>
              <a:t>الساحةُ</a:t>
            </a:r>
            <a:endParaRPr lang="ar-BH" sz="3200" dirty="0"/>
          </a:p>
          <a:p>
            <a:pPr algn="r"/>
            <a:r>
              <a:rPr lang="ar-BH" sz="3200" dirty="0"/>
              <a:t>الأسدُ                                       الْخَضراء                                       </a:t>
            </a:r>
            <a:r>
              <a:rPr lang="ar-BH" sz="3200" dirty="0" smtClean="0"/>
              <a:t>الأزهارُ                                                                      البطةُ                                       اللغةُ                                            الكرسيُّ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0124C7-FB1A-49FC-B8C4-324CC1C644C0}"/>
              </a:ext>
            </a:extLst>
          </p:cNvPr>
          <p:cNvSpPr txBox="1"/>
          <p:nvPr/>
        </p:nvSpPr>
        <p:spPr>
          <a:xfrm>
            <a:off x="177552" y="3889810"/>
            <a:ext cx="1201444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ar-BH" sz="3200" dirty="0"/>
          </a:p>
          <a:p>
            <a:pPr algn="r"/>
            <a:endParaRPr lang="ar-BH" sz="3200" dirty="0"/>
          </a:p>
          <a:p>
            <a:pPr algn="r"/>
            <a:endParaRPr lang="ar-BH" sz="3200" dirty="0"/>
          </a:p>
          <a:p>
            <a:pPr algn="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685091-DFD1-48A1-8E3F-1F1252DDA0D5}"/>
              </a:ext>
            </a:extLst>
          </p:cNvPr>
          <p:cNvSpPr txBox="1"/>
          <p:nvPr/>
        </p:nvSpPr>
        <p:spPr>
          <a:xfrm>
            <a:off x="11045588" y="3920137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FF6600"/>
                </a:solidFill>
              </a:rPr>
              <a:t>اللّسانُ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3AF734-7328-46E3-9426-07A3417C23BA}"/>
              </a:ext>
            </a:extLst>
          </p:cNvPr>
          <p:cNvSpPr txBox="1"/>
          <p:nvPr/>
        </p:nvSpPr>
        <p:spPr>
          <a:xfrm>
            <a:off x="11045588" y="4412440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FF6600"/>
                </a:solidFill>
              </a:rPr>
              <a:t>الشّارعُ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ECAE85-8F75-4378-BFDD-C89A7E6DF77C}"/>
              </a:ext>
            </a:extLst>
          </p:cNvPr>
          <p:cNvSpPr txBox="1"/>
          <p:nvPr/>
        </p:nvSpPr>
        <p:spPr>
          <a:xfrm>
            <a:off x="11045588" y="4920862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chemeClr val="accent1"/>
                </a:solidFill>
              </a:rPr>
              <a:t>الْأسدُ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3B2C82-C0A0-473C-AAD1-4315CD0F2E07}"/>
              </a:ext>
            </a:extLst>
          </p:cNvPr>
          <p:cNvSpPr txBox="1"/>
          <p:nvPr/>
        </p:nvSpPr>
        <p:spPr>
          <a:xfrm>
            <a:off x="11045588" y="5386317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3399FF"/>
                </a:solidFill>
              </a:rPr>
              <a:t>الْبطةُ</a:t>
            </a:r>
            <a:endParaRPr lang="en-US" sz="3200" dirty="0">
              <a:solidFill>
                <a:srgbClr val="3399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13EED0-C269-4850-ACC6-B81F94132266}"/>
              </a:ext>
            </a:extLst>
          </p:cNvPr>
          <p:cNvSpPr txBox="1"/>
          <p:nvPr/>
        </p:nvSpPr>
        <p:spPr>
          <a:xfrm>
            <a:off x="5941325" y="3923367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chemeClr val="accent1"/>
                </a:solidFill>
              </a:rPr>
              <a:t>الْأعلامُ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8428AA-AF51-4675-913B-3F5A38C90BEA}"/>
              </a:ext>
            </a:extLst>
          </p:cNvPr>
          <p:cNvSpPr txBox="1"/>
          <p:nvPr/>
        </p:nvSpPr>
        <p:spPr>
          <a:xfrm>
            <a:off x="5941325" y="4415670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FF6600"/>
                </a:solidFill>
              </a:rPr>
              <a:t>اللّوزُ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78453B-F023-4E2A-80A6-B96AD5714FC4}"/>
              </a:ext>
            </a:extLst>
          </p:cNvPr>
          <p:cNvSpPr txBox="1"/>
          <p:nvPr/>
        </p:nvSpPr>
        <p:spPr>
          <a:xfrm>
            <a:off x="5800299" y="4924092"/>
            <a:ext cx="143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chemeClr val="accent1"/>
                </a:solidFill>
              </a:rPr>
              <a:t>الْخَضْراء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2F06CA-B845-46B5-9F46-C3606B0FFD43}"/>
              </a:ext>
            </a:extLst>
          </p:cNvPr>
          <p:cNvSpPr txBox="1"/>
          <p:nvPr/>
        </p:nvSpPr>
        <p:spPr>
          <a:xfrm>
            <a:off x="5941325" y="5389547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FF6600"/>
                </a:solidFill>
              </a:rPr>
              <a:t>اللّغةُ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6ECD96-0361-4439-A735-070317ECFF92}"/>
              </a:ext>
            </a:extLst>
          </p:cNvPr>
          <p:cNvSpPr txBox="1"/>
          <p:nvPr/>
        </p:nvSpPr>
        <p:spPr>
          <a:xfrm>
            <a:off x="336712" y="3936256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FF6600"/>
                </a:solidFill>
              </a:rPr>
              <a:t>اللّطيفُ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545D2A-F483-4BA8-B265-F5A5606BD17A}"/>
              </a:ext>
            </a:extLst>
          </p:cNvPr>
          <p:cNvSpPr txBox="1"/>
          <p:nvPr/>
        </p:nvSpPr>
        <p:spPr>
          <a:xfrm>
            <a:off x="369627" y="4428559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FF6600"/>
                </a:solidFill>
              </a:rPr>
              <a:t>السّاحةُ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78449B-53D4-424A-972F-B6916ECE9F65}"/>
              </a:ext>
            </a:extLst>
          </p:cNvPr>
          <p:cNvSpPr txBox="1"/>
          <p:nvPr/>
        </p:nvSpPr>
        <p:spPr>
          <a:xfrm>
            <a:off x="293427" y="4920862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chemeClr val="accent1"/>
                </a:solidFill>
              </a:rPr>
              <a:t>الْأزهارُ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2C22EC-E77C-473D-9549-1BF11A32DC3F}"/>
              </a:ext>
            </a:extLst>
          </p:cNvPr>
          <p:cNvSpPr txBox="1"/>
          <p:nvPr/>
        </p:nvSpPr>
        <p:spPr>
          <a:xfrm>
            <a:off x="369627" y="5429284"/>
            <a:ext cx="122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chemeClr val="accent1"/>
                </a:solidFill>
              </a:rPr>
              <a:t>الْكرسيُّ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xmlns="" id="{DA47B0DC-6BD9-49C8-83A4-A557ABC921CE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9595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704" y="6139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 smtClean="0">
                <a:solidFill>
                  <a:schemeClr val="tx2"/>
                </a:solidFill>
              </a:rPr>
              <a:t>وَفَّقَكَ </a:t>
            </a:r>
            <a:r>
              <a:rPr lang="ar-BH" sz="16600" b="1" dirty="0">
                <a:solidFill>
                  <a:schemeClr val="tx2"/>
                </a:solidFill>
              </a:rPr>
              <a:t>الله</a:t>
            </a:r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408" y="4067503"/>
            <a:ext cx="744132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11500" b="1" dirty="0">
                <a:solidFill>
                  <a:srgbClr val="FF0000"/>
                </a:solidFill>
              </a:rPr>
              <a:t>أَحْسَنْت</a:t>
            </a:r>
          </a:p>
        </p:txBody>
      </p:sp>
      <p:sp>
        <p:nvSpPr>
          <p:cNvPr id="8" name="Left Arrow 7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900" y="266700"/>
            <a:ext cx="609600" cy="609600"/>
          </a:xfrm>
          <a:prstGeom prst="rect">
            <a:avLst/>
          </a:prstGeom>
        </p:spPr>
      </p:pic>
      <p:pic>
        <p:nvPicPr>
          <p:cNvPr id="6" name="Picture 12" descr="Image result for 3d gif emoj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33" y="289968"/>
            <a:ext cx="4008067" cy="40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4101552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ar-BH" sz="11500" b="1" dirty="0">
                <a:solidFill>
                  <a:srgbClr val="FF0000"/>
                </a:solidFill>
              </a:rPr>
              <a:t>حَاوِلْ مَرّةً أُخْرى</a:t>
            </a:r>
          </a:p>
        </p:txBody>
      </p:sp>
      <p:sp>
        <p:nvSpPr>
          <p:cNvPr id="4" name="Left Arrow 3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5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00" y="381000"/>
            <a:ext cx="609600" cy="609600"/>
          </a:xfrm>
          <a:prstGeom prst="rect">
            <a:avLst/>
          </a:prstGeom>
        </p:spPr>
      </p:pic>
      <p:pic>
        <p:nvPicPr>
          <p:cNvPr id="6" name="Picture 2" descr="Image result for sad gif emoj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6" y="241228"/>
            <a:ext cx="3726074" cy="37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408" y="4067503"/>
            <a:ext cx="744132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11500" b="1" dirty="0">
                <a:solidFill>
                  <a:srgbClr val="FF0000"/>
                </a:solidFill>
              </a:rPr>
              <a:t>أَحْسَنْت</a:t>
            </a:r>
          </a:p>
        </p:txBody>
      </p:sp>
      <p:sp>
        <p:nvSpPr>
          <p:cNvPr id="8" name="Left Arrow 7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2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628" y="453368"/>
            <a:ext cx="609600" cy="609600"/>
          </a:xfrm>
          <a:prstGeom prst="rect">
            <a:avLst/>
          </a:prstGeom>
        </p:spPr>
      </p:pic>
      <p:pic>
        <p:nvPicPr>
          <p:cNvPr id="6" name="Picture 12" descr="Image result for 3d gif emoj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33" y="289968"/>
            <a:ext cx="4008067" cy="40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4101552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ar-BH" sz="11500" b="1" dirty="0">
                <a:solidFill>
                  <a:srgbClr val="FF0000"/>
                </a:solidFill>
              </a:rPr>
              <a:t>حَاوِلْ مَرّةً أُخْرى</a:t>
            </a:r>
          </a:p>
        </p:txBody>
      </p:sp>
      <p:sp>
        <p:nvSpPr>
          <p:cNvPr id="4" name="Left Arrow 3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5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508000"/>
            <a:ext cx="609600" cy="609600"/>
          </a:xfrm>
          <a:prstGeom prst="rect">
            <a:avLst/>
          </a:prstGeom>
        </p:spPr>
      </p:pic>
      <p:pic>
        <p:nvPicPr>
          <p:cNvPr id="6" name="Picture 2" descr="Image result for sad gif emoj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6" y="241228"/>
            <a:ext cx="3726074" cy="37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408" y="4067503"/>
            <a:ext cx="744132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11500" b="1" dirty="0">
                <a:solidFill>
                  <a:srgbClr val="FF0000"/>
                </a:solidFill>
              </a:rPr>
              <a:t>أَحْسَنْت</a:t>
            </a:r>
          </a:p>
        </p:txBody>
      </p:sp>
      <p:sp>
        <p:nvSpPr>
          <p:cNvPr id="8" name="Left Arrow 7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2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500" y="355600"/>
            <a:ext cx="609600" cy="609600"/>
          </a:xfrm>
          <a:prstGeom prst="rect">
            <a:avLst/>
          </a:prstGeom>
        </p:spPr>
      </p:pic>
      <p:pic>
        <p:nvPicPr>
          <p:cNvPr id="6" name="Picture 12" descr="Image result for 3d gif emoj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33" y="289968"/>
            <a:ext cx="4008067" cy="40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4101552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ar-BH" sz="11500" b="1" dirty="0">
                <a:solidFill>
                  <a:srgbClr val="FF0000"/>
                </a:solidFill>
              </a:rPr>
              <a:t>حَاوِلْ مَرّةً أُخْرى</a:t>
            </a:r>
          </a:p>
        </p:txBody>
      </p:sp>
      <p:sp>
        <p:nvSpPr>
          <p:cNvPr id="4" name="Left Arrow 3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5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2228" y="596900"/>
            <a:ext cx="609600" cy="609600"/>
          </a:xfrm>
          <a:prstGeom prst="rect">
            <a:avLst/>
          </a:prstGeom>
        </p:spPr>
      </p:pic>
      <p:pic>
        <p:nvPicPr>
          <p:cNvPr id="6" name="Picture 2" descr="Image result for sad gif emoj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6" y="241228"/>
            <a:ext cx="3726074" cy="37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01521" y="913728"/>
            <a:ext cx="10148552" cy="444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عَلْياءُ تُحِبُّ الرَّسْمَ كَثيرًا، وَتَقْضي وَقْتَ فَراغِها في رَسْمِ لَوْحاتٍ فَنِّيَّةٍ، مُخْتَلِفةٍ، تُشارِكُ بِها في مَعْرِضِ الْمَدْرَسَةِ.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اقْتَرَحَتْ مُعَلِّمَةُ الرَّسْمِ على عَلْياءَ أَنْ تَشْتَرِكَ في مُسابَقَةِ الرَّسْمِ الْعالَمِيَّةِ لِلأًطْفالِ. </a:t>
            </a:r>
            <a:r>
              <a:rPr lang="ar-BH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فَفكَّرَتْ عَلْياءُ 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طَويلاً في مَوْضوعٍ تَرْسُمُهُ.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قَرَّرَتْ </a:t>
            </a:r>
            <a:r>
              <a:rPr lang="ar-BH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عَلْياءُ رَسْم مَنْظَرٍ طَبيعِيٍّ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، فَجَلَسَتْ في حَديقَةِ الْبَيْتِ، وَبَدأَتْ تَرْسُمُ النَّخيلَ، وَبَعْضَ الْأًشْجارِ، </a:t>
            </a:r>
            <a:r>
              <a:rPr lang="ar-BH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وَالْأَزْهارِ، وَعِنْدَما </a:t>
            </a:r>
            <a:r>
              <a:rPr lang="ar-BH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أَرادَتْ تَلْوينَ الْأَشْجارِ وَجَدَتْ أُنْبوبَ اللَّوْنِ الأَخْضَرِ فارِغًا.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49696" y="195967"/>
            <a:ext cx="184698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مَعَ الْأَلوانِ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-20200405-WA00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078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408" y="4067503"/>
            <a:ext cx="744132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11500" b="1" dirty="0">
                <a:solidFill>
                  <a:srgbClr val="FF0000"/>
                </a:solidFill>
              </a:rPr>
              <a:t>أَحْسَنْت</a:t>
            </a:r>
          </a:p>
        </p:txBody>
      </p:sp>
      <p:sp>
        <p:nvSpPr>
          <p:cNvPr id="8" name="Left Arrow 7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أكمل 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2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2228" y="571500"/>
            <a:ext cx="609600" cy="609600"/>
          </a:xfrm>
          <a:prstGeom prst="rect">
            <a:avLst/>
          </a:prstGeom>
        </p:spPr>
      </p:pic>
      <p:pic>
        <p:nvPicPr>
          <p:cNvPr id="6" name="Picture 12" descr="Image result for 3d gif emoj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33" y="289968"/>
            <a:ext cx="4008067" cy="40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4101552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ar-BH" sz="11500" b="1" dirty="0">
                <a:solidFill>
                  <a:srgbClr val="FF0000"/>
                </a:solidFill>
              </a:rPr>
              <a:t>حَاوِلْ مَرّةً أُخْرى</a:t>
            </a:r>
          </a:p>
        </p:txBody>
      </p:sp>
      <p:sp>
        <p:nvSpPr>
          <p:cNvPr id="4" name="Left Arrow 3"/>
          <p:cNvSpPr/>
          <p:nvPr/>
        </p:nvSpPr>
        <p:spPr>
          <a:xfrm>
            <a:off x="190005" y="5332369"/>
            <a:ext cx="2624447" cy="1199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>
                <a:solidFill>
                  <a:sysClr val="windowText" lastClr="000000"/>
                </a:solidFill>
                <a:hlinkClick r:id="rId4" action="ppaction://hlinksldjump"/>
              </a:rPr>
              <a:t>الرجوع لحل بقية الأسئلة</a:t>
            </a:r>
            <a:endParaRPr lang="ar-BH" dirty="0">
              <a:solidFill>
                <a:sysClr val="windowText" lastClr="000000"/>
              </a:solidFill>
            </a:endParaRPr>
          </a:p>
        </p:txBody>
      </p:sp>
      <p:pic>
        <p:nvPicPr>
          <p:cNvPr id="5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428" y="508000"/>
            <a:ext cx="609600" cy="609600"/>
          </a:xfrm>
          <a:prstGeom prst="rect">
            <a:avLst/>
          </a:prstGeom>
        </p:spPr>
      </p:pic>
      <p:pic>
        <p:nvPicPr>
          <p:cNvPr id="6" name="Picture 2" descr="Image result for sad gif emoj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6" y="241228"/>
            <a:ext cx="3726074" cy="37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0BC7F7-6ED7-4161-88C5-1E2863BC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0" y="424071"/>
            <a:ext cx="10970001" cy="56321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ar-BH" sz="3600" dirty="0"/>
              <a:t>جَلَسَتْ عَلْياءُ أَمامَ لَوْحَتِها حائِرَةً وَهِيَ تُفَكِّرُ: كَيْفَ تَحْصُلُ </a:t>
            </a:r>
            <a:r>
              <a:rPr lang="ar-BH" sz="3600" dirty="0" smtClean="0"/>
              <a:t>عَلى اللَّوْنِ </a:t>
            </a:r>
            <a:r>
              <a:rPr lang="ar-BH" sz="3600" dirty="0"/>
              <a:t>الْأَخْضَرِ، وَفَجْأَةً ظَهَرَالْفَرَحُ عَلى وَجْهِ عَلْياءَ، فَماذا حَدَثَ؟</a:t>
            </a:r>
          </a:p>
          <a:p>
            <a:pPr marL="0" indent="0" algn="just">
              <a:buNone/>
            </a:pPr>
            <a:r>
              <a:rPr lang="ar-BH" sz="3600" dirty="0"/>
              <a:t>تَذَكَّرَتْ عَلْياءُ ما فَعَلَتْهُ مُعَلِّمَةُ الرَّسْم عِنْدَما مَزَجَت اللَّوْنَيْنِ الْأَحْمَرَ وَالْأَسْوَدَ فَحَصَلَتْ عَلى اللَّوْنِ الْبُنِّيِّ.</a:t>
            </a:r>
          </a:p>
          <a:p>
            <a:pPr marL="0" indent="0" algn="just">
              <a:buNone/>
            </a:pPr>
            <a:r>
              <a:rPr lang="ar-BH" sz="3600" dirty="0"/>
              <a:t>جَرَّبَتْ عَلْياءُ فَمَزَجَتِ اللَّوْنَيْنِ الْأَحْمَرَ وَالْأَصْفَرَ، فَماذا شاهَدَتْ؟</a:t>
            </a:r>
          </a:p>
          <a:p>
            <a:pPr marL="0" indent="0" algn="just">
              <a:buNone/>
            </a:pPr>
            <a:r>
              <a:rPr lang="ar-BH" sz="3600" dirty="0"/>
              <a:t>جَرَّبَتْ عَلْياءُ مَرَّةً ثانِيَةً، فَمَزَجَتِ اللَّوْنيَنِ الْأَحْمَرَ وَالْأَزْرَقَ، فَماذا شاهَدَتْ؟</a:t>
            </a:r>
          </a:p>
          <a:p>
            <a:pPr marL="0" indent="0" algn="just">
              <a:buNone/>
            </a:pPr>
            <a:r>
              <a:rPr lang="ar-BH" sz="3600" dirty="0"/>
              <a:t>جَرَّبَتْ عَلْياءُ مَرَّةً ثالِثَةً، فَمَزَجَتِ اللَّوْنَيْنِ الْأَزرَقَ </a:t>
            </a:r>
            <a:r>
              <a:rPr lang="ar-BH" sz="3600" dirty="0" smtClean="0"/>
              <a:t>وَالْأَصْفَر، </a:t>
            </a:r>
            <a:r>
              <a:rPr lang="ar-BH" sz="3600" dirty="0"/>
              <a:t>فَماذا شاهَدَتْ؟</a:t>
            </a:r>
          </a:p>
          <a:p>
            <a:pPr marL="0" indent="0" algn="just">
              <a:buNone/>
            </a:pPr>
            <a:r>
              <a:rPr lang="ar-BH" sz="3600" dirty="0"/>
              <a:t>فَرِحَتْ عَلْياءُ كَثيرًا، وَصاحَتْ عاليًا: وَجَدْتُ اللَّوْنَ اْلأَخْضَرَ، وَجَدْتُ اللُّوْنَ الْأَخْضَرَ.</a:t>
            </a:r>
          </a:p>
          <a:p>
            <a:pPr marL="0" indent="0" algn="just">
              <a:buNone/>
            </a:pPr>
            <a:r>
              <a:rPr lang="ar-BH" sz="3600" dirty="0"/>
              <a:t>أَكْمَلَتْ عَلْياءُ اللَّوْحَةَ، وَاشْتَرَكَتْ بِها في مُسابَقَةِ الرَّسْمِ الْعالَمِيَّةِ لِلْأَطفالِ.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AUD-20200402-WA00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00" y="6056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94438-5D60-435C-9021-343696E286D7}"/>
              </a:ext>
            </a:extLst>
          </p:cNvPr>
          <p:cNvSpPr txBox="1"/>
          <p:nvPr/>
        </p:nvSpPr>
        <p:spPr>
          <a:xfrm>
            <a:off x="6261652" y="801282"/>
            <a:ext cx="504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- كيْفَ </a:t>
            </a:r>
            <a:r>
              <a:rPr lang="ar-BH" sz="3200" dirty="0" smtClean="0"/>
              <a:t>تَقْضي عَلياءُ وَقْتَ </a:t>
            </a:r>
            <a:r>
              <a:rPr lang="ar-BH" sz="3200" dirty="0"/>
              <a:t>فَراغِها؟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3F3113-555B-4BF6-8097-AC6FA32057CA}"/>
              </a:ext>
            </a:extLst>
          </p:cNvPr>
          <p:cNvSpPr txBox="1"/>
          <p:nvPr/>
        </p:nvSpPr>
        <p:spPr>
          <a:xfrm>
            <a:off x="8700053" y="3391471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4" action="ppaction://hlinksldjump"/>
              </a:rPr>
              <a:t>حَديقَةُ الْحَيَوانِ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A372B8-D65C-4C3A-9284-33D8B7FF980C}"/>
              </a:ext>
            </a:extLst>
          </p:cNvPr>
          <p:cNvSpPr txBox="1"/>
          <p:nvPr/>
        </p:nvSpPr>
        <p:spPr>
          <a:xfrm>
            <a:off x="1093305" y="1470990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solidFill>
                  <a:srgbClr val="0070C0"/>
                </a:solidFill>
                <a:hlinkClick r:id="rId4" action="ppaction://hlinksldjump"/>
              </a:rPr>
              <a:t>مُشاهَدةُ التِّلْفازِ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2B604A-15CF-4835-9742-3B6855DC8EEF}"/>
              </a:ext>
            </a:extLst>
          </p:cNvPr>
          <p:cNvSpPr txBox="1"/>
          <p:nvPr/>
        </p:nvSpPr>
        <p:spPr>
          <a:xfrm>
            <a:off x="4664767" y="1470990"/>
            <a:ext cx="273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4" action="ppaction://hlinksldjump"/>
              </a:rPr>
              <a:t>اللَّعِبُ مَعَ الأَصْدِقاءِ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404DAA-5B89-4108-A0A8-8FE9642021C2}"/>
              </a:ext>
            </a:extLst>
          </p:cNvPr>
          <p:cNvSpPr txBox="1"/>
          <p:nvPr/>
        </p:nvSpPr>
        <p:spPr>
          <a:xfrm>
            <a:off x="6944139" y="2418520"/>
            <a:ext cx="433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- ماذا </a:t>
            </a:r>
            <a:r>
              <a:rPr lang="ar-BH" sz="3200" dirty="0" smtClean="0"/>
              <a:t>قَرَّرتْ عَلياءُ أنْ تَرْسمَ</a:t>
            </a:r>
            <a:r>
              <a:rPr lang="ar-BH" sz="3200" dirty="0"/>
              <a:t>؟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16E69C-4408-4C28-B8CC-46E67240D0C0}"/>
              </a:ext>
            </a:extLst>
          </p:cNvPr>
          <p:cNvSpPr txBox="1"/>
          <p:nvPr/>
        </p:nvSpPr>
        <p:spPr>
          <a:xfrm>
            <a:off x="1093304" y="3330215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4" action="ppaction://hlinksldjump"/>
              </a:rPr>
              <a:t>وَجْهُ صَديقتِها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7130EF-7B1E-4DCE-BDE2-6CB99478C5F6}"/>
              </a:ext>
            </a:extLst>
          </p:cNvPr>
          <p:cNvSpPr txBox="1"/>
          <p:nvPr/>
        </p:nvSpPr>
        <p:spPr>
          <a:xfrm>
            <a:off x="5006012" y="3308715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5" action="ppaction://hlinksldjump"/>
              </a:rPr>
              <a:t>مَنْظرٌ طَبيعيٌ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51D8CE-B064-4BE5-A5EF-BCE0FC92299A}"/>
              </a:ext>
            </a:extLst>
          </p:cNvPr>
          <p:cNvSpPr txBox="1"/>
          <p:nvPr/>
        </p:nvSpPr>
        <p:spPr>
          <a:xfrm>
            <a:off x="8057322" y="1470989"/>
            <a:ext cx="304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 smtClean="0">
                <a:solidFill>
                  <a:srgbClr val="0070C0"/>
                </a:solidFill>
                <a:hlinkClick r:id="rId5" action="ppaction://hlinksldjump"/>
              </a:rPr>
              <a:t>رَسْمُ لَوْحَةٌ فَنيةٍ مُخْتَلِفَةٍ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E760F0-6FF3-4DF6-AB66-09D718ED7CA2}"/>
              </a:ext>
            </a:extLst>
          </p:cNvPr>
          <p:cNvSpPr txBox="1"/>
          <p:nvPr/>
        </p:nvSpPr>
        <p:spPr>
          <a:xfrm>
            <a:off x="8700053" y="5229196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5" action="ppaction://hlinksldjump"/>
              </a:rPr>
              <a:t>اللَّونُ الأَخْضَرِ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0F067B-4CE3-4BED-B49F-3ACA4E1734EE}"/>
              </a:ext>
            </a:extLst>
          </p:cNvPr>
          <p:cNvSpPr txBox="1"/>
          <p:nvPr/>
        </p:nvSpPr>
        <p:spPr>
          <a:xfrm>
            <a:off x="4426226" y="4256245"/>
            <a:ext cx="685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- ما اللونُ الذي احتاجتْ إليه علياءُ لتلوينِ الأشجارِ؟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171DA0-3D7A-4053-AA13-396FAD7E2510}"/>
              </a:ext>
            </a:extLst>
          </p:cNvPr>
          <p:cNvSpPr txBox="1"/>
          <p:nvPr/>
        </p:nvSpPr>
        <p:spPr>
          <a:xfrm>
            <a:off x="1093304" y="5146439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4" action="ppaction://hlinksldjump"/>
              </a:rPr>
              <a:t>اللونُ الأزرقِ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252894-4D21-49D7-AAE6-AFA4C6CC8D77}"/>
              </a:ext>
            </a:extLst>
          </p:cNvPr>
          <p:cNvSpPr txBox="1"/>
          <p:nvPr/>
        </p:nvSpPr>
        <p:spPr>
          <a:xfrm>
            <a:off x="5062331" y="5146440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srgbClr val="0070C0"/>
                </a:solidFill>
                <a:hlinkClick r:id="rId4" action="ppaction://hlinksldjump"/>
              </a:rPr>
              <a:t>اللَّونُ الأَصْفرِ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xmlns="" id="{49BDD00B-836F-4FC9-ADF2-8DA154580486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A4616E-365A-4E9D-8669-8DD22A80C303}"/>
              </a:ext>
            </a:extLst>
          </p:cNvPr>
          <p:cNvSpPr txBox="1"/>
          <p:nvPr/>
        </p:nvSpPr>
        <p:spPr>
          <a:xfrm>
            <a:off x="3491947" y="158084"/>
            <a:ext cx="369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 smtClean="0"/>
              <a:t>أَخْتارُ الإجابةَ الصَّحيحَةَ:  </a:t>
            </a:r>
            <a:endParaRPr lang="en-US" sz="3200" dirty="0"/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94438-5D60-435C-9021-343696E286D7}"/>
              </a:ext>
            </a:extLst>
          </p:cNvPr>
          <p:cNvSpPr txBox="1"/>
          <p:nvPr/>
        </p:nvSpPr>
        <p:spPr>
          <a:xfrm>
            <a:off x="6652592" y="649355"/>
            <a:ext cx="462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/>
              <a:t>- لماذا ظَهَرَ الفَرَحُ عَلى وَجْهِ عَلياء؟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A372B8-D65C-4C3A-9284-33D8B7FF980C}"/>
              </a:ext>
            </a:extLst>
          </p:cNvPr>
          <p:cNvSpPr txBox="1"/>
          <p:nvPr/>
        </p:nvSpPr>
        <p:spPr>
          <a:xfrm>
            <a:off x="1093305" y="1470990"/>
            <a:ext cx="23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>
                <a:hlinkClick r:id="rId4" action="ppaction://hlinksldjump"/>
              </a:rPr>
              <a:t>لأنها تَذَكَرَتْ مُعُلِمتَها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2B604A-15CF-4835-9742-3B6855DC8EEF}"/>
              </a:ext>
            </a:extLst>
          </p:cNvPr>
          <p:cNvSpPr txBox="1"/>
          <p:nvPr/>
        </p:nvSpPr>
        <p:spPr>
          <a:xfrm>
            <a:off x="5006011" y="1470990"/>
            <a:ext cx="23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>
                <a:hlinkClick r:id="rId4" action="ppaction://hlinksldjump"/>
              </a:rPr>
              <a:t>لأنّها تَذَكَرَتْ صَديقتَها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404DAA-5B89-4108-A0A8-8FE9642021C2}"/>
              </a:ext>
            </a:extLst>
          </p:cNvPr>
          <p:cNvSpPr txBox="1"/>
          <p:nvPr/>
        </p:nvSpPr>
        <p:spPr>
          <a:xfrm>
            <a:off x="5777948" y="2418520"/>
            <a:ext cx="54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/>
              <a:t>- ما اللَونُ الذي تَحصِلُ عَلَيْهِ عِنْدَ مَزْجِ اللَوْنَين؟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51D8CE-B064-4BE5-A5EF-BCE0FC92299A}"/>
              </a:ext>
            </a:extLst>
          </p:cNvPr>
          <p:cNvSpPr txBox="1"/>
          <p:nvPr/>
        </p:nvSpPr>
        <p:spPr>
          <a:xfrm>
            <a:off x="8335618" y="1470989"/>
            <a:ext cx="276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>
                <a:hlinkClick r:id="rId5" action="ppaction://hlinksldjump"/>
              </a:rPr>
              <a:t>لأنّها تَذكرتْ مَزجَ الألوانِ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0F067B-4CE3-4BED-B49F-3ACA4E1734EE}"/>
              </a:ext>
            </a:extLst>
          </p:cNvPr>
          <p:cNvSpPr txBox="1"/>
          <p:nvPr/>
        </p:nvSpPr>
        <p:spPr>
          <a:xfrm>
            <a:off x="5367131" y="4256245"/>
            <a:ext cx="591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/>
              <a:t>- كَيْفَ حَصَلَتْ عَلْياءُ على اللَوْنِ الأَخْضَرِ؟</a:t>
            </a:r>
            <a:endParaRPr lang="en-US" sz="2800" dirty="0"/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DADE959F-EF4E-403F-83B9-17EDC23546A2}"/>
              </a:ext>
            </a:extLst>
          </p:cNvPr>
          <p:cNvSpPr/>
          <p:nvPr/>
        </p:nvSpPr>
        <p:spPr>
          <a:xfrm>
            <a:off x="7493275" y="3140557"/>
            <a:ext cx="490331" cy="466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BBE74F-F239-447A-A136-CA565C8FEBD0}"/>
              </a:ext>
            </a:extLst>
          </p:cNvPr>
          <p:cNvSpPr/>
          <p:nvPr/>
        </p:nvSpPr>
        <p:spPr>
          <a:xfrm>
            <a:off x="2047460" y="3162613"/>
            <a:ext cx="490331" cy="466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32F51323-FDA2-47CD-81FB-74923C8C401E}"/>
              </a:ext>
            </a:extLst>
          </p:cNvPr>
          <p:cNvSpPr/>
          <p:nvPr/>
        </p:nvSpPr>
        <p:spPr>
          <a:xfrm>
            <a:off x="4863548" y="3140557"/>
            <a:ext cx="490331" cy="466056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3F85F47-B9F3-4278-A37C-3BAA93434647}"/>
              </a:ext>
            </a:extLst>
          </p:cNvPr>
          <p:cNvGrpSpPr/>
          <p:nvPr/>
        </p:nvGrpSpPr>
        <p:grpSpPr>
          <a:xfrm>
            <a:off x="8918712" y="3077848"/>
            <a:ext cx="2179984" cy="568437"/>
            <a:chOff x="8918712" y="3077848"/>
            <a:chExt cx="2179984" cy="5684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AB0C22D-00AC-485E-B236-68A280F0850C}"/>
                </a:ext>
              </a:extLst>
            </p:cNvPr>
            <p:cNvSpPr txBox="1"/>
            <p:nvPr/>
          </p:nvSpPr>
          <p:spPr>
            <a:xfrm>
              <a:off x="8918712" y="3083393"/>
              <a:ext cx="217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dirty="0"/>
                <a:t>=</a:t>
              </a:r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0AFA14B-F8A8-46F8-AF3B-DFA884D17C07}"/>
                </a:ext>
              </a:extLst>
            </p:cNvPr>
            <p:cNvSpPr/>
            <p:nvPr/>
          </p:nvSpPr>
          <p:spPr>
            <a:xfrm>
              <a:off x="10434430" y="3083393"/>
              <a:ext cx="490331" cy="53431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A7FE1F2-408E-4D76-8D76-1ABB42FD2537}"/>
                </a:ext>
              </a:extLst>
            </p:cNvPr>
            <p:cNvSpPr txBox="1"/>
            <p:nvPr/>
          </p:nvSpPr>
          <p:spPr>
            <a:xfrm>
              <a:off x="9965634" y="3123065"/>
              <a:ext cx="490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dirty="0"/>
                <a:t>+</a:t>
              </a:r>
              <a:endParaRPr lang="en-US" sz="2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31B05F2-35A1-4FA4-9CD7-B1D80849820F}"/>
                </a:ext>
              </a:extLst>
            </p:cNvPr>
            <p:cNvSpPr/>
            <p:nvPr/>
          </p:nvSpPr>
          <p:spPr>
            <a:xfrm>
              <a:off x="9428094" y="3077848"/>
              <a:ext cx="490331" cy="5343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5B05881-78DD-462D-B7A8-43E1F7F63495}"/>
              </a:ext>
            </a:extLst>
          </p:cNvPr>
          <p:cNvGrpSpPr/>
          <p:nvPr/>
        </p:nvGrpSpPr>
        <p:grpSpPr>
          <a:xfrm>
            <a:off x="1089989" y="5046300"/>
            <a:ext cx="2179984" cy="568437"/>
            <a:chOff x="8918712" y="3077848"/>
            <a:chExt cx="2179984" cy="568437"/>
          </a:xfrm>
        </p:grpSpPr>
        <p:sp>
          <p:nvSpPr>
            <p:cNvPr id="42" name="TextBox 41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DC0C7B9E-2FFA-4BD6-BFFC-68C2C3795F3A}"/>
                </a:ext>
              </a:extLst>
            </p:cNvPr>
            <p:cNvSpPr txBox="1"/>
            <p:nvPr/>
          </p:nvSpPr>
          <p:spPr>
            <a:xfrm>
              <a:off x="8918712" y="3083393"/>
              <a:ext cx="217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C22AA70-EA7B-4CFE-B5DB-D204A783ADEC}"/>
                </a:ext>
              </a:extLst>
            </p:cNvPr>
            <p:cNvSpPr/>
            <p:nvPr/>
          </p:nvSpPr>
          <p:spPr>
            <a:xfrm>
              <a:off x="10434430" y="3083393"/>
              <a:ext cx="490331" cy="53431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D1F0DEC-7787-4236-9A1A-8296597FA506}"/>
                </a:ext>
              </a:extLst>
            </p:cNvPr>
            <p:cNvSpPr txBox="1"/>
            <p:nvPr/>
          </p:nvSpPr>
          <p:spPr>
            <a:xfrm>
              <a:off x="9965634" y="3123065"/>
              <a:ext cx="490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dirty="0"/>
                <a:t>+</a:t>
              </a:r>
              <a:endParaRPr lang="en-US" sz="2800" dirty="0"/>
            </a:p>
          </p:txBody>
        </p:sp>
        <p:sp>
          <p:nvSpPr>
            <p:cNvPr id="45" name="Oval 4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5BBDBAFA-B1E5-4097-A4F6-85CF4B1355E6}"/>
                </a:ext>
              </a:extLst>
            </p:cNvPr>
            <p:cNvSpPr/>
            <p:nvPr/>
          </p:nvSpPr>
          <p:spPr>
            <a:xfrm>
              <a:off x="9428094" y="3077848"/>
              <a:ext cx="490331" cy="5343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627E3DE-00E6-434F-A03F-7F97968D3CEB}"/>
              </a:ext>
            </a:extLst>
          </p:cNvPr>
          <p:cNvGrpSpPr/>
          <p:nvPr/>
        </p:nvGrpSpPr>
        <p:grpSpPr>
          <a:xfrm>
            <a:off x="8918712" y="5123469"/>
            <a:ext cx="2179984" cy="627227"/>
            <a:chOff x="8915397" y="3077848"/>
            <a:chExt cx="2179984" cy="627227"/>
          </a:xfrm>
        </p:grpSpPr>
        <p:sp>
          <p:nvSpPr>
            <p:cNvPr id="47" name="TextBox 46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53723450-A460-4994-96EC-D6909A443613}"/>
                </a:ext>
              </a:extLst>
            </p:cNvPr>
            <p:cNvSpPr txBox="1"/>
            <p:nvPr/>
          </p:nvSpPr>
          <p:spPr>
            <a:xfrm>
              <a:off x="8915397" y="3219709"/>
              <a:ext cx="217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9B9DF66-BC4C-4D04-B0AD-49089B9B781B}"/>
                </a:ext>
              </a:extLst>
            </p:cNvPr>
            <p:cNvSpPr/>
            <p:nvPr/>
          </p:nvSpPr>
          <p:spPr>
            <a:xfrm>
              <a:off x="10434430" y="3083393"/>
              <a:ext cx="490331" cy="53431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D349295-EE09-430B-B9C2-C86EBF845CE4}"/>
                </a:ext>
              </a:extLst>
            </p:cNvPr>
            <p:cNvSpPr txBox="1"/>
            <p:nvPr/>
          </p:nvSpPr>
          <p:spPr>
            <a:xfrm>
              <a:off x="9967708" y="3181855"/>
              <a:ext cx="490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dirty="0"/>
                <a:t>+</a:t>
              </a:r>
              <a:endParaRPr lang="en-US" sz="2800" dirty="0"/>
            </a:p>
          </p:txBody>
        </p:sp>
        <p:sp>
          <p:nvSpPr>
            <p:cNvPr id="50" name="Oval 4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ABE7816-5887-443C-B691-5CA290F5A1C1}"/>
                </a:ext>
              </a:extLst>
            </p:cNvPr>
            <p:cNvSpPr/>
            <p:nvPr/>
          </p:nvSpPr>
          <p:spPr>
            <a:xfrm>
              <a:off x="9428094" y="3077848"/>
              <a:ext cx="490331" cy="53431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8B5FC13-78FA-49FD-BF92-45BC47D15D57}"/>
              </a:ext>
            </a:extLst>
          </p:cNvPr>
          <p:cNvGrpSpPr/>
          <p:nvPr/>
        </p:nvGrpSpPr>
        <p:grpSpPr>
          <a:xfrm>
            <a:off x="5149298" y="5080427"/>
            <a:ext cx="2179984" cy="568437"/>
            <a:chOff x="8918712" y="3077848"/>
            <a:chExt cx="2179984" cy="568437"/>
          </a:xfrm>
        </p:grpSpPr>
        <p:sp>
          <p:nvSpPr>
            <p:cNvPr id="52" name="TextBox 51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E8F5B6AF-47CF-4E88-A201-9AF1C0EEB086}"/>
                </a:ext>
              </a:extLst>
            </p:cNvPr>
            <p:cNvSpPr txBox="1"/>
            <p:nvPr/>
          </p:nvSpPr>
          <p:spPr>
            <a:xfrm>
              <a:off x="8918712" y="3083393"/>
              <a:ext cx="2179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07A9F19-69EE-4E35-8599-27C1E9362C8C}"/>
                </a:ext>
              </a:extLst>
            </p:cNvPr>
            <p:cNvSpPr/>
            <p:nvPr/>
          </p:nvSpPr>
          <p:spPr>
            <a:xfrm>
              <a:off x="10434430" y="3083393"/>
              <a:ext cx="490331" cy="5343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4A0132C-DBA3-41FD-B28E-16548346CA7E}"/>
                </a:ext>
              </a:extLst>
            </p:cNvPr>
            <p:cNvSpPr txBox="1"/>
            <p:nvPr/>
          </p:nvSpPr>
          <p:spPr>
            <a:xfrm>
              <a:off x="9965634" y="3123065"/>
              <a:ext cx="490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800" dirty="0"/>
                <a:t>+</a:t>
              </a:r>
              <a:endParaRPr lang="en-US" sz="2800" dirty="0"/>
            </a:p>
          </p:txBody>
        </p:sp>
        <p:sp>
          <p:nvSpPr>
            <p:cNvPr id="55" name="Oval 54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42CAF77C-D9AD-475B-936C-11965AEF1D28}"/>
                </a:ext>
              </a:extLst>
            </p:cNvPr>
            <p:cNvSpPr/>
            <p:nvPr/>
          </p:nvSpPr>
          <p:spPr>
            <a:xfrm>
              <a:off x="9428094" y="3077848"/>
              <a:ext cx="490331" cy="53431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lowchart: Decision 34">
            <a:extLst>
              <a:ext uri="{FF2B5EF4-FFF2-40B4-BE49-F238E27FC236}">
                <a16:creationId xmlns:a16="http://schemas.microsoft.com/office/drawing/2014/main" xmlns="" id="{A5C309D0-992B-4FF3-945B-D51CFA006AEC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2900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381212" y="861605"/>
            <a:ext cx="10515600" cy="1074405"/>
          </a:xfrm>
        </p:spPr>
        <p:txBody>
          <a:bodyPr>
            <a:normAutofit/>
          </a:bodyPr>
          <a:lstStyle/>
          <a:p>
            <a:pPr algn="ctr"/>
            <a:r>
              <a:rPr lang="ar-BH" dirty="0"/>
              <a:t>أَخْتارُ مَعْنى الكَلِمَةِ المُلَوَنَةِ في الجُمَلِ الآتِيَةِ: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CD99E6-E876-4AE4-B1BB-94197F04CE82}"/>
              </a:ext>
            </a:extLst>
          </p:cNvPr>
          <p:cNvSpPr txBox="1"/>
          <p:nvPr/>
        </p:nvSpPr>
        <p:spPr>
          <a:xfrm>
            <a:off x="6094439" y="2252909"/>
            <a:ext cx="576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>
                <a:solidFill>
                  <a:srgbClr val="FF0000"/>
                </a:solidFill>
              </a:rPr>
              <a:t>خَلَطَ</a:t>
            </a:r>
            <a:r>
              <a:rPr lang="ar-BH" sz="3200" dirty="0">
                <a:solidFill>
                  <a:prstClr val="black"/>
                </a:solidFill>
              </a:rPr>
              <a:t> الْبَنَّاءُ الرَّمْلَ وَالْمَاءَ </a:t>
            </a:r>
            <a:r>
              <a:rPr lang="ar-BH" sz="3200" dirty="0" smtClean="0">
                <a:solidFill>
                  <a:prstClr val="black"/>
                </a:solidFill>
              </a:rPr>
              <a:t>وَالإِسْمَنْتَ.</a:t>
            </a:r>
            <a:endParaRPr lang="ar-BH" sz="3200" dirty="0"/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621300F4-C17A-48D3-B84E-EE5F923B4E4E}"/>
              </a:ext>
            </a:extLst>
          </p:cNvPr>
          <p:cNvSpPr txBox="1"/>
          <p:nvPr/>
        </p:nvSpPr>
        <p:spPr>
          <a:xfrm>
            <a:off x="3915338" y="2252909"/>
            <a:ext cx="9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5" action="ppaction://hlinksldjump"/>
              </a:rPr>
              <a:t>صبغَ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048E2F-A852-4E64-A8C8-F177D905694F}"/>
              </a:ext>
            </a:extLst>
          </p:cNvPr>
          <p:cNvSpPr txBox="1"/>
          <p:nvPr/>
        </p:nvSpPr>
        <p:spPr>
          <a:xfrm>
            <a:off x="2121166" y="225290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7" action="ppaction://hlinksldjump"/>
              </a:rPr>
              <a:t>مَزَجَ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EE4966-A3D1-4804-A671-EC40602EF233}"/>
              </a:ext>
            </a:extLst>
          </p:cNvPr>
          <p:cNvSpPr txBox="1"/>
          <p:nvPr/>
        </p:nvSpPr>
        <p:spPr>
          <a:xfrm>
            <a:off x="237202" y="225624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5" action="ppaction://hlinksldjump"/>
              </a:rPr>
              <a:t>وَجَدَ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C8708C-0A27-45C4-8A28-DF9373C5C596}"/>
              </a:ext>
            </a:extLst>
          </p:cNvPr>
          <p:cNvSpPr txBox="1"/>
          <p:nvPr/>
        </p:nvSpPr>
        <p:spPr>
          <a:xfrm>
            <a:off x="4836167" y="3480400"/>
            <a:ext cx="7060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/>
              <a:t>وَقَفَتْ الْبِنْتُ </a:t>
            </a:r>
            <a:r>
              <a:rPr lang="ar-BH" sz="3200" dirty="0">
                <a:solidFill>
                  <a:srgbClr val="FF0000"/>
                </a:solidFill>
              </a:rPr>
              <a:t>مُتَرَدِّدَةً</a:t>
            </a:r>
            <a:r>
              <a:rPr lang="ar-BH" sz="3200" dirty="0"/>
              <a:t> لا تَدْري ما الْهَدِيَّةُ الْمُناسِبَةُ لأُمِّها. </a:t>
            </a:r>
          </a:p>
        </p:txBody>
      </p:sp>
      <p:sp>
        <p:nvSpPr>
          <p:cNvPr id="37" name="TextBox 3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AF4702E-1184-45BF-B609-534792E598EC}"/>
              </a:ext>
            </a:extLst>
          </p:cNvPr>
          <p:cNvSpPr txBox="1"/>
          <p:nvPr/>
        </p:nvSpPr>
        <p:spPr>
          <a:xfrm>
            <a:off x="3915338" y="3508343"/>
            <a:ext cx="9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7" action="ppaction://hlinksldjump"/>
              </a:rPr>
              <a:t>حائِرةً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CA74C42-7AFD-4536-A021-B40D9BD63DA6}"/>
              </a:ext>
            </a:extLst>
          </p:cNvPr>
          <p:cNvSpPr txBox="1"/>
          <p:nvPr/>
        </p:nvSpPr>
        <p:spPr>
          <a:xfrm>
            <a:off x="2121166" y="3508343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5" action="ppaction://hlinksldjump"/>
              </a:rPr>
              <a:t>سالمةً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xmlns="" id="{0C5AC3BF-56BE-4AFC-9B26-EB79DBBB4FC2}"/>
              </a:ext>
            </a:extLst>
          </p:cNvPr>
          <p:cNvSpPr txBox="1"/>
          <p:nvPr/>
        </p:nvSpPr>
        <p:spPr>
          <a:xfrm>
            <a:off x="237202" y="3511676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5" action="ppaction://hlinksldjump"/>
              </a:rPr>
              <a:t>مبدعةً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B587F16-9F7E-4988-8746-61539F039AC5}"/>
              </a:ext>
            </a:extLst>
          </p:cNvPr>
          <p:cNvSpPr txBox="1"/>
          <p:nvPr/>
        </p:nvSpPr>
        <p:spPr>
          <a:xfrm>
            <a:off x="5459896" y="4907946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>
                <a:solidFill>
                  <a:srgbClr val="FF0000"/>
                </a:solidFill>
              </a:rPr>
              <a:t>بانَ</a:t>
            </a:r>
            <a:r>
              <a:rPr lang="ar-BH" sz="3200" dirty="0">
                <a:solidFill>
                  <a:prstClr val="black"/>
                </a:solidFill>
              </a:rPr>
              <a:t> الْحُزْنُ عَلى وَجْهِ سُعادُ عنْدَما ذَبُلَتْ نَبْتَتُها. </a:t>
            </a:r>
            <a:endParaRPr lang="ar-BH" sz="3200" dirty="0"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2AEAFC-6AB1-460B-B845-063635E455BA}"/>
              </a:ext>
            </a:extLst>
          </p:cNvPr>
          <p:cNvSpPr txBox="1"/>
          <p:nvPr/>
        </p:nvSpPr>
        <p:spPr>
          <a:xfrm>
            <a:off x="3763164" y="4907945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7" action="ppaction://hlinksldjump"/>
              </a:rPr>
              <a:t>ظَهَرَ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xmlns="" id="{14B70FAD-2EB2-4B8F-8F5A-B76512EED648}"/>
              </a:ext>
            </a:extLst>
          </p:cNvPr>
          <p:cNvSpPr txBox="1"/>
          <p:nvPr/>
        </p:nvSpPr>
        <p:spPr>
          <a:xfrm>
            <a:off x="2121166" y="490365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5" action="ppaction://hlinksldjump"/>
              </a:rPr>
              <a:t>هَرَبَ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hlinkClick r:id="rId6" action="ppaction://hlinksldjump"/>
            <a:extLst>
              <a:ext uri="{FF2B5EF4-FFF2-40B4-BE49-F238E27FC236}">
                <a16:creationId xmlns:a16="http://schemas.microsoft.com/office/drawing/2014/main" xmlns="" id="{7758CABA-E405-4C9E-99A4-4EA75C798250}"/>
              </a:ext>
            </a:extLst>
          </p:cNvPr>
          <p:cNvSpPr txBox="1"/>
          <p:nvPr/>
        </p:nvSpPr>
        <p:spPr>
          <a:xfrm>
            <a:off x="237202" y="4903651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/>
                </a:solidFill>
                <a:hlinkClick r:id="rId5" action="ppaction://hlinksldjump"/>
              </a:rPr>
              <a:t>سَحَبَ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xmlns="" id="{7CB00758-1240-4F00-97D6-FFC6B643D784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6552" y="613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8" grpId="0"/>
      <p:bldP spid="19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97A8A86-0E1D-496E-A2EC-4E79C280390A}"/>
              </a:ext>
            </a:extLst>
          </p:cNvPr>
          <p:cNvSpPr/>
          <p:nvPr/>
        </p:nvSpPr>
        <p:spPr>
          <a:xfrm>
            <a:off x="8598661" y="5185976"/>
            <a:ext cx="3217186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dirty="0">
                <a:solidFill>
                  <a:prstClr val="black"/>
                </a:solidFill>
              </a:rPr>
              <a:t>يَذْهَبُ خالدٌ </a:t>
            </a:r>
            <a:r>
              <a:rPr lang="ar-BH" sz="2800" dirty="0">
                <a:solidFill>
                  <a:srgbClr val="FF0000"/>
                </a:solidFill>
              </a:rPr>
              <a:t>إلى</a:t>
            </a:r>
            <a:r>
              <a:rPr lang="ar-BH" sz="2800" dirty="0">
                <a:solidFill>
                  <a:prstClr val="black"/>
                </a:solidFill>
              </a:rPr>
              <a:t> اْلمَدرَسةِ.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344B863-F0B9-4D66-BF11-21566845FFE1}"/>
              </a:ext>
            </a:extLst>
          </p:cNvPr>
          <p:cNvSpPr/>
          <p:nvPr/>
        </p:nvSpPr>
        <p:spPr>
          <a:xfrm>
            <a:off x="4590226" y="5276505"/>
            <a:ext cx="3347244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dirty="0">
                <a:solidFill>
                  <a:prstClr val="black"/>
                </a:solidFill>
              </a:rPr>
              <a:t>الْكِتابُ </a:t>
            </a:r>
            <a:r>
              <a:rPr lang="ar-BH" sz="2800" dirty="0">
                <a:solidFill>
                  <a:srgbClr val="FF0000"/>
                </a:solidFill>
              </a:rPr>
              <a:t>عَلى</a:t>
            </a:r>
            <a:r>
              <a:rPr lang="ar-BH" sz="2800" dirty="0">
                <a:solidFill>
                  <a:prstClr val="black"/>
                </a:solidFill>
              </a:rPr>
              <a:t> الطَّاوِلَةِ.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8500D79-AF2B-481A-9F28-242A27A62C5D}"/>
              </a:ext>
            </a:extLst>
          </p:cNvPr>
          <p:cNvSpPr/>
          <p:nvPr/>
        </p:nvSpPr>
        <p:spPr>
          <a:xfrm>
            <a:off x="581790" y="5276505"/>
            <a:ext cx="3347244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dirty="0">
                <a:solidFill>
                  <a:prstClr val="black"/>
                </a:solidFill>
              </a:rPr>
              <a:t>الْأَطْفالُ </a:t>
            </a:r>
            <a:r>
              <a:rPr lang="ar-BH" sz="2800" dirty="0">
                <a:solidFill>
                  <a:srgbClr val="FF0000"/>
                </a:solidFill>
              </a:rPr>
              <a:t>في</a:t>
            </a:r>
            <a:r>
              <a:rPr lang="ar-BH" sz="2800" dirty="0">
                <a:solidFill>
                  <a:prstClr val="black"/>
                </a:solidFill>
              </a:rPr>
              <a:t> الْبَيْتِ.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7C6AC92-23E5-4DA9-BA04-7A272C69C96C}"/>
              </a:ext>
            </a:extLst>
          </p:cNvPr>
          <p:cNvSpPr/>
          <p:nvPr/>
        </p:nvSpPr>
        <p:spPr>
          <a:xfrm>
            <a:off x="9487662" y="3481699"/>
            <a:ext cx="1693404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4400" dirty="0">
                <a:solidFill>
                  <a:prstClr val="black"/>
                </a:solidFill>
              </a:rPr>
              <a:t>إِلى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1A0AB3F-3F24-4698-9054-AB8B1828B0EE}"/>
              </a:ext>
            </a:extLst>
          </p:cNvPr>
          <p:cNvSpPr/>
          <p:nvPr/>
        </p:nvSpPr>
        <p:spPr>
          <a:xfrm>
            <a:off x="5574705" y="3355177"/>
            <a:ext cx="1693405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4400" dirty="0">
                <a:solidFill>
                  <a:prstClr val="black"/>
                </a:solidFill>
              </a:rPr>
              <a:t>عَلى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74D844-A723-4345-AA6A-863CF84BB53E}"/>
              </a:ext>
            </a:extLst>
          </p:cNvPr>
          <p:cNvSpPr/>
          <p:nvPr/>
        </p:nvSpPr>
        <p:spPr>
          <a:xfrm>
            <a:off x="1408710" y="3355177"/>
            <a:ext cx="1693405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4400" dirty="0">
                <a:solidFill>
                  <a:prstClr val="black"/>
                </a:solidFill>
              </a:rPr>
              <a:t>فِي 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9B9999-ECC8-49D7-9306-F25DD3AFFE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/>
          <a:stretch/>
        </p:blipFill>
        <p:spPr>
          <a:xfrm>
            <a:off x="9046314" y="916706"/>
            <a:ext cx="2576100" cy="2322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663DF1C-8AAB-407F-B35F-9E18C2D1F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50" y="826177"/>
            <a:ext cx="2353514" cy="2412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9533937-E194-4E41-9AAE-ABA8F1F777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916706"/>
            <a:ext cx="2626068" cy="232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A8F194-93A5-437F-AEDE-4B09DD1FEE8E}"/>
              </a:ext>
            </a:extLst>
          </p:cNvPr>
          <p:cNvSpPr txBox="1"/>
          <p:nvPr/>
        </p:nvSpPr>
        <p:spPr>
          <a:xfrm>
            <a:off x="4161183" y="229695"/>
            <a:ext cx="458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/>
              <a:t>أَتَعْرَّفُ عَلَى حُروفِ الجَرِّ:</a:t>
            </a:r>
            <a:endParaRPr lang="en-US" sz="4000" b="1" dirty="0"/>
          </a:p>
        </p:txBody>
      </p:sp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0832" y="166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97A8A86-0E1D-496E-A2EC-4E79C280390A}"/>
              </a:ext>
            </a:extLst>
          </p:cNvPr>
          <p:cNvSpPr/>
          <p:nvPr/>
        </p:nvSpPr>
        <p:spPr>
          <a:xfrm>
            <a:off x="6732104" y="5185976"/>
            <a:ext cx="4051186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dirty="0">
                <a:solidFill>
                  <a:prstClr val="black"/>
                </a:solidFill>
              </a:rPr>
              <a:t>يَجْمَعُ مُحمدٌ الْكُراتِ </a:t>
            </a:r>
            <a:r>
              <a:rPr lang="ar-BH" sz="2800" dirty="0">
                <a:solidFill>
                  <a:srgbClr val="FF0000"/>
                </a:solidFill>
              </a:rPr>
              <a:t>مِن</a:t>
            </a:r>
            <a:r>
              <a:rPr lang="ar-BH" sz="2800" dirty="0">
                <a:solidFill>
                  <a:prstClr val="black"/>
                </a:solidFill>
              </a:rPr>
              <a:t> الْأَرضِ.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8500D79-AF2B-481A-9F28-242A27A62C5D}"/>
              </a:ext>
            </a:extLst>
          </p:cNvPr>
          <p:cNvSpPr/>
          <p:nvPr/>
        </p:nvSpPr>
        <p:spPr>
          <a:xfrm>
            <a:off x="1408710" y="5185976"/>
            <a:ext cx="4051186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dirty="0">
                <a:solidFill>
                  <a:prstClr val="black"/>
                </a:solidFill>
              </a:rPr>
              <a:t>يَتَحَدَّثُ أَحمدُ </a:t>
            </a:r>
            <a:r>
              <a:rPr lang="ar-BH" sz="2800" dirty="0">
                <a:solidFill>
                  <a:srgbClr val="FF0000"/>
                </a:solidFill>
              </a:rPr>
              <a:t>عن</a:t>
            </a:r>
            <a:r>
              <a:rPr lang="ar-BH" sz="2800" dirty="0">
                <a:solidFill>
                  <a:prstClr val="black"/>
                </a:solidFill>
              </a:rPr>
              <a:t> الْمَدرَسَةِ.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7C6AC92-23E5-4DA9-BA04-7A272C69C96C}"/>
              </a:ext>
            </a:extLst>
          </p:cNvPr>
          <p:cNvSpPr/>
          <p:nvPr/>
        </p:nvSpPr>
        <p:spPr>
          <a:xfrm>
            <a:off x="7889712" y="3510205"/>
            <a:ext cx="1693404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4400" dirty="0">
                <a:solidFill>
                  <a:prstClr val="black"/>
                </a:solidFill>
              </a:rPr>
              <a:t>مِنْ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F74D844-A723-4345-AA6A-863CF84BB53E}"/>
              </a:ext>
            </a:extLst>
          </p:cNvPr>
          <p:cNvSpPr/>
          <p:nvPr/>
        </p:nvSpPr>
        <p:spPr>
          <a:xfrm>
            <a:off x="2587600" y="3480388"/>
            <a:ext cx="1693405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4400" dirty="0">
                <a:solidFill>
                  <a:prstClr val="black"/>
                </a:solidFill>
              </a:rPr>
              <a:t>عَنْ 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767BDD-516B-4182-A66D-EB995918E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856533"/>
            <a:ext cx="2569969" cy="23111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A417AE4-B32D-4D02-941A-2D13DBCF81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7" r="57482"/>
          <a:stretch/>
        </p:blipFill>
        <p:spPr>
          <a:xfrm>
            <a:off x="7472712" y="913545"/>
            <a:ext cx="2569969" cy="2197100"/>
          </a:xfrm>
          <a:prstGeom prst="rect">
            <a:avLst/>
          </a:prstGeom>
        </p:spPr>
      </p:pic>
      <p:pic>
        <p:nvPicPr>
          <p:cNvPr id="2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5600" y="6083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444487" y="755511"/>
            <a:ext cx="10515600" cy="1074405"/>
          </a:xfrm>
        </p:spPr>
        <p:txBody>
          <a:bodyPr>
            <a:normAutofit/>
          </a:bodyPr>
          <a:lstStyle/>
          <a:p>
            <a:pPr algn="ctr"/>
            <a:r>
              <a:rPr lang="ar-BH" dirty="0"/>
              <a:t>أَخْتارُ حَرْفَ الجَرِّ المُناسِبَ في الجملِ الآتيةِ: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CD99E6-E876-4AE4-B1BB-94197F04CE82}"/>
              </a:ext>
            </a:extLst>
          </p:cNvPr>
          <p:cNvSpPr txBox="1"/>
          <p:nvPr/>
        </p:nvSpPr>
        <p:spPr>
          <a:xfrm>
            <a:off x="6080570" y="2252908"/>
            <a:ext cx="576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 smtClean="0"/>
              <a:t>تُسَلِّمُ </a:t>
            </a:r>
            <a:r>
              <a:rPr lang="ar-BH" sz="3200" dirty="0"/>
              <a:t>مَريَمُ ----- صَديقَتُها.</a:t>
            </a:r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621300F4-C17A-48D3-B84E-EE5F923B4E4E}"/>
              </a:ext>
            </a:extLst>
          </p:cNvPr>
          <p:cNvSpPr txBox="1"/>
          <p:nvPr/>
        </p:nvSpPr>
        <p:spPr>
          <a:xfrm>
            <a:off x="3968993" y="2273502"/>
            <a:ext cx="9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5" action="ppaction://hlinksldjump"/>
              </a:rPr>
              <a:t>عَلى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048E2F-A852-4E64-A8C8-F177D905694F}"/>
              </a:ext>
            </a:extLst>
          </p:cNvPr>
          <p:cNvSpPr txBox="1"/>
          <p:nvPr/>
        </p:nvSpPr>
        <p:spPr>
          <a:xfrm>
            <a:off x="2121166" y="225290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مِن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5FEE4966-A3D1-4804-A671-EC40602EF233}"/>
              </a:ext>
            </a:extLst>
          </p:cNvPr>
          <p:cNvSpPr txBox="1"/>
          <p:nvPr/>
        </p:nvSpPr>
        <p:spPr>
          <a:xfrm>
            <a:off x="237202" y="225624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إِلى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C8708C-0A27-45C4-8A28-DF9373C5C596}"/>
              </a:ext>
            </a:extLst>
          </p:cNvPr>
          <p:cNvSpPr txBox="1"/>
          <p:nvPr/>
        </p:nvSpPr>
        <p:spPr>
          <a:xfrm>
            <a:off x="4836167" y="3067735"/>
            <a:ext cx="706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/>
              <a:t>ذَهَبَتْ هُدى ----- </a:t>
            </a:r>
            <a:r>
              <a:rPr lang="ar-BH" sz="3200" dirty="0" smtClean="0"/>
              <a:t>السُّوقِ</a:t>
            </a:r>
            <a:r>
              <a:rPr lang="ar-BH" sz="3200" dirty="0"/>
              <a:t>.</a:t>
            </a:r>
          </a:p>
        </p:txBody>
      </p:sp>
      <p:sp>
        <p:nvSpPr>
          <p:cNvPr id="37" name="TextBox 3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AF4702E-1184-45BF-B609-534792E598EC}"/>
              </a:ext>
            </a:extLst>
          </p:cNvPr>
          <p:cNvSpPr txBox="1"/>
          <p:nvPr/>
        </p:nvSpPr>
        <p:spPr>
          <a:xfrm>
            <a:off x="3968994" y="3031311"/>
            <a:ext cx="9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فِي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CA74C42-7AFD-4536-A021-B40D9BD63DA6}"/>
              </a:ext>
            </a:extLst>
          </p:cNvPr>
          <p:cNvSpPr txBox="1"/>
          <p:nvPr/>
        </p:nvSpPr>
        <p:spPr>
          <a:xfrm>
            <a:off x="2121165" y="300333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5" action="ppaction://hlinksldjump"/>
              </a:rPr>
              <a:t>إِلى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xmlns="" id="{0C5AC3BF-56BE-4AFC-9B26-EB79DBBB4FC2}"/>
              </a:ext>
            </a:extLst>
          </p:cNvPr>
          <p:cNvSpPr txBox="1"/>
          <p:nvPr/>
        </p:nvSpPr>
        <p:spPr>
          <a:xfrm>
            <a:off x="227164" y="3010005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مِن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B587F16-9F7E-4988-8746-61539F039AC5}"/>
              </a:ext>
            </a:extLst>
          </p:cNvPr>
          <p:cNvSpPr txBox="1"/>
          <p:nvPr/>
        </p:nvSpPr>
        <p:spPr>
          <a:xfrm>
            <a:off x="5512482" y="3766632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/>
              <a:t>تَضَعُ لَيْلى الأَوْساخَ ----- سَلَّةِ القُمامَةِ.</a:t>
            </a:r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2AEAFC-6AB1-460B-B845-063635E455BA}"/>
              </a:ext>
            </a:extLst>
          </p:cNvPr>
          <p:cNvSpPr txBox="1"/>
          <p:nvPr/>
        </p:nvSpPr>
        <p:spPr>
          <a:xfrm>
            <a:off x="3915338" y="376663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5" action="ppaction://hlinksldjump"/>
              </a:rPr>
              <a:t>فِي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xmlns="" id="{14B70FAD-2EB2-4B8F-8F5A-B76512EED648}"/>
              </a:ext>
            </a:extLst>
          </p:cNvPr>
          <p:cNvSpPr txBox="1"/>
          <p:nvPr/>
        </p:nvSpPr>
        <p:spPr>
          <a:xfrm>
            <a:off x="2121165" y="4533715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عَن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hlinkClick r:id="rId6" action="ppaction://hlinksldjump"/>
            <a:extLst>
              <a:ext uri="{FF2B5EF4-FFF2-40B4-BE49-F238E27FC236}">
                <a16:creationId xmlns:a16="http://schemas.microsoft.com/office/drawing/2014/main" xmlns="" id="{7758CABA-E405-4C9E-99A4-4EA75C798250}"/>
              </a:ext>
            </a:extLst>
          </p:cNvPr>
          <p:cNvSpPr txBox="1"/>
          <p:nvPr/>
        </p:nvSpPr>
        <p:spPr>
          <a:xfrm>
            <a:off x="227163" y="4503807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5" action="ppaction://hlinksldjump"/>
              </a:rPr>
              <a:t>مِن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BADB32-B45E-4682-AE1B-2F9C7674A2E9}"/>
              </a:ext>
            </a:extLst>
          </p:cNvPr>
          <p:cNvSpPr txBox="1"/>
          <p:nvPr/>
        </p:nvSpPr>
        <p:spPr>
          <a:xfrm>
            <a:off x="5580507" y="4619513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/>
              <a:t>عادَتْ دانَةُ ----- المَدْرَسَةِ.</a:t>
            </a:r>
          </a:p>
        </p:txBody>
      </p:sp>
      <p:sp>
        <p:nvSpPr>
          <p:cNvPr id="1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0D8294D5-8182-4C68-8C52-EF803378B0EB}"/>
              </a:ext>
            </a:extLst>
          </p:cNvPr>
          <p:cNvSpPr txBox="1"/>
          <p:nvPr/>
        </p:nvSpPr>
        <p:spPr>
          <a:xfrm>
            <a:off x="3892909" y="4611934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فِي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76A20AA6-54A2-444D-8FD0-12E6799E9494}"/>
              </a:ext>
            </a:extLst>
          </p:cNvPr>
          <p:cNvSpPr txBox="1"/>
          <p:nvPr/>
        </p:nvSpPr>
        <p:spPr>
          <a:xfrm>
            <a:off x="2152470" y="3751882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عَن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D82BBE-EB93-40D3-B2C8-53EAE1EFAD64}"/>
              </a:ext>
            </a:extLst>
          </p:cNvPr>
          <p:cNvSpPr txBox="1"/>
          <p:nvPr/>
        </p:nvSpPr>
        <p:spPr>
          <a:xfrm>
            <a:off x="227163" y="3763919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عَلى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059112-C8C0-44B6-85E3-C177B35845A7}"/>
              </a:ext>
            </a:extLst>
          </p:cNvPr>
          <p:cNvSpPr txBox="1"/>
          <p:nvPr/>
        </p:nvSpPr>
        <p:spPr>
          <a:xfrm>
            <a:off x="5512482" y="5472394"/>
            <a:ext cx="638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>
                <a:solidFill>
                  <a:prstClr val="black"/>
                </a:solidFill>
              </a:rPr>
              <a:t>- </a:t>
            </a:r>
            <a:r>
              <a:rPr lang="ar-BH" sz="3200" dirty="0"/>
              <a:t>يَتَحَدَثُ الجَدُّ ----- ذِكْرَياتِهِ.</a:t>
            </a: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007AB15D-747C-44FA-83BF-E8FAE77A4C31}"/>
              </a:ext>
            </a:extLst>
          </p:cNvPr>
          <p:cNvSpPr txBox="1"/>
          <p:nvPr/>
        </p:nvSpPr>
        <p:spPr>
          <a:xfrm>
            <a:off x="3892908" y="5396286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عَلى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0266EC17-E2C0-4E21-BBC5-F3E48BFCA3F9}"/>
              </a:ext>
            </a:extLst>
          </p:cNvPr>
          <p:cNvSpPr txBox="1"/>
          <p:nvPr/>
        </p:nvSpPr>
        <p:spPr>
          <a:xfrm>
            <a:off x="2121165" y="5353577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7" action="ppaction://hlinksldjump"/>
              </a:rPr>
              <a:t>فِي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053A38-E403-4C24-847D-8CBF79C664DD}"/>
              </a:ext>
            </a:extLst>
          </p:cNvPr>
          <p:cNvSpPr txBox="1"/>
          <p:nvPr/>
        </p:nvSpPr>
        <p:spPr>
          <a:xfrm>
            <a:off x="261957" y="5353578"/>
            <a:ext cx="10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  <a:hlinkClick r:id="rId5" action="ppaction://hlinksldjump"/>
              </a:rPr>
              <a:t>عَن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xmlns="" id="{DA47B0DC-6BD9-49C8-83A4-A557ABC921CE}"/>
              </a:ext>
            </a:extLst>
          </p:cNvPr>
          <p:cNvSpPr/>
          <p:nvPr/>
        </p:nvSpPr>
        <p:spPr>
          <a:xfrm>
            <a:off x="231913" y="181045"/>
            <a:ext cx="1722782" cy="1126432"/>
          </a:xfrm>
          <a:prstGeom prst="flowChartDecision">
            <a:avLst/>
          </a:prstGeom>
          <a:solidFill>
            <a:srgbClr val="D125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74" y="6107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8" grpId="0"/>
      <p:bldP spid="19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1248</TotalTime>
  <Words>609</Words>
  <Application>Microsoft Office PowerPoint</Application>
  <PresentationFormat>ملء الشاشة</PresentationFormat>
  <Paragraphs>155</Paragraphs>
  <Slides>21</Slides>
  <Notes>3</Notes>
  <HiddenSlides>8</HiddenSlides>
  <MMClips>21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قالب الدروس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أَخْتارُ مَعْنى الكَلِمَةِ المُلَوَنَةِ في الجُمَلِ الآتِيَةِ: </vt:lpstr>
      <vt:lpstr>عرض تقديمي في PowerPoint</vt:lpstr>
      <vt:lpstr>عرض تقديمي في PowerPoint</vt:lpstr>
      <vt:lpstr>أَخْتارُ حَرْفَ الجَرِّ المُناسِبَ في الجملِ الآتيةِ: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حَاوِلْ مَرّةً أُخْرى</vt:lpstr>
      <vt:lpstr>عرض تقديمي في PowerPoint</vt:lpstr>
      <vt:lpstr>حَاوِلْ مَرّةً أُخْرى</vt:lpstr>
      <vt:lpstr>عرض تقديمي في PowerPoint</vt:lpstr>
      <vt:lpstr>حَاوِلْ مَرّةً أُخْرى</vt:lpstr>
      <vt:lpstr>عرض تقديمي في PowerPoint</vt:lpstr>
      <vt:lpstr>حَاوِلْ مَرّةً أُخْرى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hamad 95</cp:lastModifiedBy>
  <cp:revision>165</cp:revision>
  <dcterms:created xsi:type="dcterms:W3CDTF">2020-03-04T09:39:20Z</dcterms:created>
  <dcterms:modified xsi:type="dcterms:W3CDTF">2020-04-05T09:27:53Z</dcterms:modified>
</cp:coreProperties>
</file>