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5211"/>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884612" y="8685211"/>
            <a:ext cx="2971799" cy="457200"/>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 name="Shape 27"/>
        <p:cNvGrpSpPr/>
        <p:nvPr/>
      </p:nvGrpSpPr>
      <p:grpSpPr>
        <a:xfrm>
          <a:off x="0" y="0"/>
          <a:ext cx="0" cy="0"/>
          <a:chOff x="0" y="0"/>
          <a:chExt cx="0" cy="0"/>
        </a:xfrm>
      </p:grpSpPr>
      <p:sp>
        <p:nvSpPr>
          <p:cNvPr id="28" name="Shape 2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9" name="Shape 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0" name="Shape 3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33:  Agency Formation and Duties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6" name="Shape 146"/>
        <p:cNvGrpSpPr/>
        <p:nvPr/>
      </p:nvGrpSpPr>
      <p:grpSpPr>
        <a:xfrm>
          <a:off x="0" y="0"/>
          <a:ext cx="0" cy="0"/>
          <a:chOff x="0" y="0"/>
          <a:chExt cx="0" cy="0"/>
        </a:xfrm>
      </p:grpSpPr>
      <p:sp>
        <p:nvSpPr>
          <p:cNvPr id="147" name="Shape 14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8" name="Shape 14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9" name="Shape 14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agent’s duties to a principal include the obligations of loyalty, notification, performance, obedience, and accounting.</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4" name="Shape 154"/>
        <p:cNvGrpSpPr/>
        <p:nvPr/>
      </p:nvGrpSpPr>
      <p:grpSpPr>
        <a:xfrm>
          <a:off x="0" y="0"/>
          <a:ext cx="0" cy="0"/>
          <a:chOff x="0" y="0"/>
          <a:chExt cx="0" cy="0"/>
        </a:xfrm>
      </p:grpSpPr>
      <p:sp>
        <p:nvSpPr>
          <p:cNvPr id="155" name="Shape 15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56" name="Shape 15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7" name="Shape 15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principal’s rights and remedies against an agent include the imposition of a “constructive trust,” contract avoidance, and a request for indemnification.</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2" name="Shape 162"/>
        <p:cNvGrpSpPr/>
        <p:nvPr/>
      </p:nvGrpSpPr>
      <p:grpSpPr>
        <a:xfrm>
          <a:off x="0" y="0"/>
          <a:ext cx="0" cy="0"/>
          <a:chOff x="0" y="0"/>
          <a:chExt cx="0" cy="0"/>
        </a:xfrm>
      </p:grpSpPr>
      <p:sp>
        <p:nvSpPr>
          <p:cNvPr id="163" name="Shape 16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64" name="Shape 16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65" name="Shape 16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An agent’s rights and remedies against a principal include tort and contract remedies, the demand for an accounting, and a request for specific performance.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86" name="Shape 8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33 Case Hypothetical:  Robert “Red” Newman, attorney-at-law, just attended a pretrial conference for a trial scheduled to begin next week.  The case, </a:t>
            </a:r>
            <a:r>
              <a:rPr b="0" i="0" lang="en-US" sz="1800" u="sng" cap="none" strike="noStrike"/>
              <a:t>Effingham v. Atwater</a:t>
            </a:r>
            <a:r>
              <a:rPr b="0" i="0" lang="en-US" sz="1800" u="none" cap="none" strike="noStrike"/>
              <a:t>, involves his client, Jessica Effingham.  On September 8, 2009, Jessica sustained serious injuries in automobile accident when a car driven by Harvey Atwater (the defendant) struck her car from behind.  Jessica sustained permanent partial disability as a result of the accident, and Red believes the case is worth $250,000 for his client’s permanent partial disability, pain and suffering, medical expenses, and other compensatory/consequential damages.  During the pretrial conference, Atwater’s defense counsel, Gunner Vader, offered the plaintiff $20,000 in full and final settlement of the </a:t>
            </a:r>
            <a:r>
              <a:rPr b="0" i="0" lang="en-US" sz="1800" u="sng" cap="none" strike="noStrike"/>
              <a:t>Effingham v. Atwater</a:t>
            </a:r>
            <a:r>
              <a:rPr b="0" i="0" lang="en-US" sz="1800" u="none" cap="none" strike="noStrike"/>
              <a:t> litigation.  Attorney Vader proclaimed that $20,000 was all of the settlement authority he had, and his client would not pay a penny more to settle the case.  Judge Clarence Ginsburg strongly recommended that the plaintiff take the $20,000 settlement offer, but Red considered the “low-ball” offer to be a personal insult as well as an affront to his client, and he immediately rejected the offer.  In rejecting the offer, did Robert “Red” Newman violate his professional duty as his client’s agent?</a:t>
            </a:r>
          </a:p>
        </p:txBody>
      </p:sp>
      <p:sp>
        <p:nvSpPr>
          <p:cNvPr id="87" name="Shape 8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93" name="Shape 9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800" u="none" cap="none" strike="noStrike"/>
              <a:t>Chapter 33 Case Hypothetical and Ethical Dilemma:  Maximillian Snell is having a very bad Monday at his “pre-owned” car dealership, Maximillian Motors.  Known county-wide for his “eye-catching” (some would say obnoxious) television advertisements (with staged customers proclaiming “Thanks a million, Maximillian!”) Snell is having a difficult time attracting and retaining an effective and reliable sales staff; in fact, not a single salesperson has appeared for work on Monday.  The only employee who does shows up for work that day is his secretary of three years, Daisy Martinez, whose responsibilities include processing “tax, title and tag” paperwork after the sale.  Business is slow that Monday, with only two “window shoppers” appearing on the lot from 8:00 a.m. to 2:00 p.m.  Famished, and eager to try out the new Italian restaurant down the street, Snell instructs Martinez to tell any prospective customers he will return at 3:30 p.m.  When Snell returns at 3:30, he asks Martinez whether any potential customers visited the lot in his absence.  Daisy beams with pride, and says “why yes, Max, there was a young couple who came by right after you left.  They wanted to buy that red BMW sedan on the front row, and I knew business was slow, so I went ahead and sold it to them.  The contract is here on my desk.  Aren’t you proud of me?!” Curious, Maximillian examines the contract.  It describes the red BMW sedan, and includes the signatures of both purchasers, as well as Daisy’s signature (indicating “Daisy Martinez, for Maximillian Motors.”)  The contract price is $21,000.  Maximillian’s face reddens as he heads for the car inventory purchase price records on his computer.  Computer records reflect that he purchased the car at auction last Wednesday for $28,000, and that his established retail price for the car was $31,000.  When he confronts Daisy with the facts, she bursts into tears, saying “please boss, don’t fire me, I’ve made a terrible mistake!” Daisy is inconsolable, but that is irrelevant to Snell; he is not exactly in the mood for consoling.  Through her tears, Daisy indicates that the couple will return at 5:30 p.m. to take possession and ownership of the car; they have gone to their bank to retain the $21,000.  Is Snell legally obligated to sell the car to the couple? From an ethical standpoint, should the couple agree to pay at least Snell’s cost for the car ($28,000?)</a:t>
            </a:r>
          </a:p>
        </p:txBody>
      </p:sp>
      <p:sp>
        <p:nvSpPr>
          <p:cNvPr id="94" name="Shape 9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0" name="Shape 1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1" name="Shape 10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An agency represents the relationship between a principal and an agent.  An agent is a party authorized to act for or on behalf of a principal, while a principal is the party who hires the agent for representation.  A “fiduciary” has the duty to act primarily for another person’s benefit.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8" name="Shape 10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9" name="Shape 10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An “expressed” agency is an agency formed by making a written or oral agreement.  A “power of attorney” is a document giving an agent the authority to sign legal documents on behalf of a principal.  A “durable power of attorney” is a power of attorney intended to continue to be effective or to take effect after the principal has become incapacitated.  An “agency by implied authority” is an agency formed by implication, through the conduct of the parties.  An “agency by estoppel” is an agency formed when a principal leads a third party to believe that another individual serves as his or her agent (although the principal had actually made no agreement with the purported agent.)  Finally, an “agency by ratification” is an agency that exists when an individual misrepresents himself or herself as an agent for another party, and the principal later accepts or ratifies the formerly unauthorized act.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16" name="Shape 1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7" name="Shape 11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For an “agency by ratification” to have legal effect, the individual must misrepresent himself or herself as agent for another party, the principal must accept or ratify the unauthorized act, the principal must have complete knowledge of all material facts regarding the contract, and the principal must ratify the entirety of the agent’s act.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24" name="Shape 12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5" name="Shape 12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An agency relationship is a fiduciary relationship (or a relationship of trust) in which an agent acts on behalf of a principal.  In a principal-agent relationship, an employer hires an employee to enter into contracts on behalf of the employer; and the parties have agreed that the agent will have the power to bind the principal in contract.  In an employer-employee relationship, an employer hires an employee to perform certain tasks, and the employer has the right to control the conduct of the employee.  In an employer-independent contractor relationship, an employer hires persons (other than employees) to perform certain tasks, and the employer has no control over the independent contractors’ performance of the work.</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32" name="Shape 1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33" name="Shape 13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In order to determine whether a worker is an independent contractor or an employee, the following questions must be addressed:  Does the worker engage in a distinct occupation or operate an independently-established business? Is the work done under the employer’s supervision, or does the specialist complete the work without supervision? Does the employer supply the tools used in performance of the work? What degree of skill is required for the occupation? For what length of time is the worker employed? Is the worker a regular part of the employer’s business? How is the worker paid?</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8" name="Shape 138"/>
        <p:cNvGrpSpPr/>
        <p:nvPr/>
      </p:nvGrpSpPr>
      <p:grpSpPr>
        <a:xfrm>
          <a:off x="0" y="0"/>
          <a:ext cx="0" cy="0"/>
          <a:chOff x="0" y="0"/>
          <a:chExt cx="0" cy="0"/>
        </a:xfrm>
      </p:grpSpPr>
      <p:sp>
        <p:nvSpPr>
          <p:cNvPr id="139" name="Shape 13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0" name="Shape 14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1" name="Shape 14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principal’s duties to an agent include the obligations of compensation, reimbursement, indemnification, cooperation, and the provision of safe working conditions.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4" name="Shape 24"/>
        <p:cNvGrpSpPr/>
        <p:nvPr/>
      </p:nvGrpSpPr>
      <p:grpSpPr>
        <a:xfrm>
          <a:off x="0" y="0"/>
          <a:ext cx="0" cy="0"/>
          <a:chOff x="0" y="0"/>
          <a:chExt cx="0" cy="0"/>
        </a:xfrm>
      </p:grpSpPr>
      <p:sp>
        <p:nvSpPr>
          <p:cNvPr id="25" name="Shape 25"/>
          <p:cNvSpPr txBox="1"/>
          <p:nvPr>
            <p:ph type="ctrTitle"/>
          </p:nvPr>
        </p:nvSpPr>
        <p:spPr>
          <a:xfrm>
            <a:off x="685800" y="1736725"/>
            <a:ext cx="7772400" cy="1920875"/>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6" name="Shape 26"/>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640"/>
              </a:spcBef>
              <a:spcAft>
                <a:spcPts val="0"/>
              </a:spcAft>
              <a:buClr>
                <a:schemeClr val="hlink"/>
              </a:buClr>
              <a:buFont typeface="Garamond"/>
              <a:buNone/>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8" name="Shape 78"/>
        <p:cNvGrpSpPr/>
        <p:nvPr/>
      </p:nvGrpSpPr>
      <p:grpSpPr>
        <a:xfrm>
          <a:off x="0" y="0"/>
          <a:ext cx="0" cy="0"/>
          <a:chOff x="0" y="0"/>
          <a:chExt cx="0" cy="0"/>
        </a:xfrm>
      </p:grpSpPr>
      <p:sp>
        <p:nvSpPr>
          <p:cNvPr id="79" name="Shape 79"/>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0" name="Shape 80"/>
          <p:cNvSpPr txBox="1"/>
          <p:nvPr>
            <p:ph idx="1" type="body"/>
          </p:nvPr>
        </p:nvSpPr>
        <p:spPr>
          <a:xfrm rot="5400000">
            <a:off x="2309018" y="-251619"/>
            <a:ext cx="4525961" cy="8229600"/>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3" name="Shape 83"/>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51" name="Shape 51"/>
        <p:cNvGrpSpPr/>
        <p:nvPr/>
      </p:nvGrpSpPr>
      <p:grpSpPr>
        <a:xfrm>
          <a:off x="0" y="0"/>
          <a:ext cx="0" cy="0"/>
          <a:chOff x="0" y="0"/>
          <a:chExt cx="0" cy="0"/>
        </a:xfrm>
      </p:grpSpPr>
      <p:sp>
        <p:nvSpPr>
          <p:cNvPr id="52" name="Shape 5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3" name="Shape 53"/>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54" name="Shape 54"/>
        <p:cNvGrpSpPr/>
        <p:nvPr/>
      </p:nvGrpSpPr>
      <p:grpSpPr>
        <a:xfrm>
          <a:off x="0" y="0"/>
          <a:ext cx="0" cy="0"/>
          <a:chOff x="0" y="0"/>
          <a:chExt cx="0" cy="0"/>
        </a:xfrm>
      </p:grpSpPr>
      <p:sp>
        <p:nvSpPr>
          <p:cNvPr id="55" name="Shape 55"/>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6" name="Shape 56"/>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57" name="Shape 57"/>
        <p:cNvGrpSpPr/>
        <p:nvPr/>
      </p:nvGrpSpPr>
      <p:grpSpPr>
        <a:xfrm>
          <a:off x="0" y="0"/>
          <a:ext cx="0" cy="0"/>
          <a:chOff x="0" y="0"/>
          <a:chExt cx="0" cy="0"/>
        </a:xfrm>
      </p:grpSpPr>
      <p:sp>
        <p:nvSpPr>
          <p:cNvPr id="58" name="Shape 5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9" name="Shape 59"/>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0" name="Shape 60"/>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61" name="Shape 61"/>
        <p:cNvGrpSpPr/>
        <p:nvPr/>
      </p:nvGrpSpPr>
      <p:grpSpPr>
        <a:xfrm>
          <a:off x="0" y="0"/>
          <a:ext cx="0" cy="0"/>
          <a:chOff x="0" y="0"/>
          <a:chExt cx="0" cy="0"/>
        </a:xfrm>
      </p:grpSpPr>
      <p:sp>
        <p:nvSpPr>
          <p:cNvPr id="62" name="Shape 6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4" name="Shape 6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5" name="Shape 6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6" name="Shape 6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67" name="Shape 67"/>
        <p:cNvGrpSpPr/>
        <p:nvPr/>
      </p:nvGrpSpPr>
      <p:grpSpPr>
        <a:xfrm>
          <a:off x="0" y="0"/>
          <a:ext cx="0" cy="0"/>
          <a:chOff x="0" y="0"/>
          <a:chExt cx="0" cy="0"/>
        </a:xfrm>
      </p:grpSpPr>
      <p:sp>
        <p:nvSpPr>
          <p:cNvPr id="68" name="Shape 6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9" name="Shape 69"/>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70" name="Shape 70"/>
        <p:cNvGrpSpPr/>
        <p:nvPr/>
      </p:nvGrpSpPr>
      <p:grpSpPr>
        <a:xfrm>
          <a:off x="0" y="0"/>
          <a:ext cx="0" cy="0"/>
          <a:chOff x="0" y="0"/>
          <a:chExt cx="0" cy="0"/>
        </a:xfrm>
      </p:grpSpPr>
      <p:sp>
        <p:nvSpPr>
          <p:cNvPr id="71" name="Shape 71"/>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2" name="Shape 72"/>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3" name="Shape 73"/>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74" name="Shape 74"/>
        <p:cNvGrpSpPr/>
        <p:nvPr/>
      </p:nvGrpSpPr>
      <p:grpSpPr>
        <a:xfrm>
          <a:off x="0" y="0"/>
          <a:ext cx="0" cy="0"/>
          <a:chOff x="0" y="0"/>
          <a:chExt cx="0" cy="0"/>
        </a:xfrm>
      </p:grpSpPr>
      <p:sp>
        <p:nvSpPr>
          <p:cNvPr id="75" name="Shape 75"/>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6" name="Shape 76"/>
          <p:cNvSpPr/>
          <p:nvPr>
            <p:ph idx="2" type="pic"/>
          </p:nvPr>
        </p:nvSpPr>
        <p:spPr>
          <a:xfrm>
            <a:off x="1792288" y="612775"/>
            <a:ext cx="5486399" cy="4114800"/>
          </a:xfrm>
          <a:prstGeom prst="rect">
            <a:avLst/>
          </a:prstGeom>
          <a:noFill/>
          <a:ln>
            <a:noFill/>
          </a:ln>
        </p:spPr>
      </p:sp>
      <p:sp>
        <p:nvSpPr>
          <p:cNvPr id="77" name="Shape 77"/>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2.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 name="Shape 9"/>
        <p:cNvGrpSpPr/>
        <p:nvPr/>
      </p:nvGrpSpPr>
      <p:grpSpPr>
        <a:xfrm>
          <a:off x="0" y="0"/>
          <a:ext cx="0" cy="0"/>
          <a:chOff x="0" y="0"/>
          <a:chExt cx="0" cy="0"/>
        </a:xfrm>
      </p:grpSpPr>
      <p:grpSp>
        <p:nvGrpSpPr>
          <p:cNvPr id="10" name="Shape 10"/>
          <p:cNvGrpSpPr/>
          <p:nvPr/>
        </p:nvGrpSpPr>
        <p:grpSpPr>
          <a:xfrm>
            <a:off x="0" y="0"/>
            <a:ext cx="9140824" cy="6850062"/>
            <a:chOff x="0" y="0"/>
            <a:chExt cx="9140824" cy="6850062"/>
          </a:xfrm>
        </p:grpSpPr>
        <p:grpSp>
          <p:nvGrpSpPr>
            <p:cNvPr id="11" name="Shape 11"/>
            <p:cNvGrpSpPr/>
            <p:nvPr/>
          </p:nvGrpSpPr>
          <p:grpSpPr>
            <a:xfrm>
              <a:off x="2743200" y="3540125"/>
              <a:ext cx="6392861" cy="3309937"/>
              <a:chOff x="2743200" y="3540125"/>
              <a:chExt cx="6392861" cy="3309937"/>
            </a:xfrm>
          </p:grpSpPr>
          <p:sp>
            <p:nvSpPr>
              <p:cNvPr id="12" name="Shape 12"/>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3" name="Shape 13"/>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4" name="Shape 14"/>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5" name="Shape 15"/>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6" name="Shape 16"/>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7" name="Shape 17"/>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8" name="Shape 18"/>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9" name="Shape 19"/>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0" name="Shape 2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
        <p:nvSpPr>
          <p:cNvPr id="21" name="Shape 21"/>
          <p:cNvSpPr txBox="1"/>
          <p:nvPr>
            <p:ph idx="10" type="dt"/>
          </p:nvPr>
        </p:nvSpPr>
        <p:spPr>
          <a:xfrm>
            <a:off x="457200" y="6248400"/>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2" name="Shape 22"/>
          <p:cNvSpPr txBox="1"/>
          <p:nvPr>
            <p:ph idx="11" type="ftr"/>
          </p:nvPr>
        </p:nvSpPr>
        <p:spPr>
          <a:xfrm>
            <a:off x="3124200" y="6251575"/>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3" name="Shape 23"/>
          <p:cNvSpPr txBox="1"/>
          <p:nvPr>
            <p:ph idx="12" type="sldNum"/>
          </p:nvPr>
        </p:nvSpPr>
        <p:spPr>
          <a:xfrm>
            <a:off x="6553200" y="625475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6" name="Shape 36"/>
        <p:cNvGrpSpPr/>
        <p:nvPr/>
      </p:nvGrpSpPr>
      <p:grpSpPr>
        <a:xfrm>
          <a:off x="0" y="0"/>
          <a:ext cx="0" cy="0"/>
          <a:chOff x="0" y="0"/>
          <a:chExt cx="0" cy="0"/>
        </a:xfrm>
      </p:grpSpPr>
      <p:sp>
        <p:nvSpPr>
          <p:cNvPr id="37" name="Shape 37"/>
          <p:cNvSpPr txBox="1"/>
          <p:nvPr>
            <p:ph idx="10" type="dt"/>
          </p:nvPr>
        </p:nvSpPr>
        <p:spPr>
          <a:xfrm>
            <a:off x="457200" y="6251575"/>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8" name="Shape 38"/>
          <p:cNvSpPr txBox="1"/>
          <p:nvPr>
            <p:ph idx="12" type="sldNum"/>
          </p:nvPr>
        </p:nvSpPr>
        <p:spPr>
          <a:xfrm>
            <a:off x="6553200" y="624840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grpSp>
        <p:nvGrpSpPr>
          <p:cNvPr id="39" name="Shape 39"/>
          <p:cNvGrpSpPr/>
          <p:nvPr/>
        </p:nvGrpSpPr>
        <p:grpSpPr>
          <a:xfrm>
            <a:off x="0" y="0"/>
            <a:ext cx="9140824" cy="6850062"/>
            <a:chOff x="0" y="0"/>
            <a:chExt cx="9140824" cy="6850062"/>
          </a:xfrm>
        </p:grpSpPr>
        <p:grpSp>
          <p:nvGrpSpPr>
            <p:cNvPr id="40" name="Shape 40"/>
            <p:cNvGrpSpPr/>
            <p:nvPr/>
          </p:nvGrpSpPr>
          <p:grpSpPr>
            <a:xfrm>
              <a:off x="2743200" y="3540125"/>
              <a:ext cx="6392861" cy="3309937"/>
              <a:chOff x="2743200" y="3540125"/>
              <a:chExt cx="6392861" cy="3309937"/>
            </a:xfrm>
          </p:grpSpPr>
          <p:sp>
            <p:nvSpPr>
              <p:cNvPr id="41" name="Shape 41"/>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2" name="Shape 42"/>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3" name="Shape 43"/>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4" name="Shape 44"/>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5" name="Shape 45"/>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6" name="Shape 46"/>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7" name="Shape 47"/>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8" name="Shape 4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49" name="Shape 49"/>
          <p:cNvSpPr txBox="1"/>
          <p:nvPr>
            <p:ph idx="11" type="ftr"/>
          </p:nvPr>
        </p:nvSpPr>
        <p:spPr>
          <a:xfrm>
            <a:off x="3124200" y="6248400"/>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0" name="Shape 5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1" name="Shape 31"/>
        <p:cNvGrpSpPr/>
        <p:nvPr/>
      </p:nvGrpSpPr>
      <p:grpSpPr>
        <a:xfrm>
          <a:off x="0" y="0"/>
          <a:ext cx="0" cy="0"/>
          <a:chOff x="0" y="0"/>
          <a:chExt cx="0" cy="0"/>
        </a:xfrm>
      </p:grpSpPr>
      <p:sp>
        <p:nvSpPr>
          <p:cNvPr id="32" name="Shape 32"/>
          <p:cNvSpPr txBox="1"/>
          <p:nvPr>
            <p:ph type="ctrTitle"/>
          </p:nvPr>
        </p:nvSpPr>
        <p:spPr>
          <a:xfrm>
            <a:off x="4495800" y="1600200"/>
            <a:ext cx="4648199"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6000" u="none" cap="none" strike="noStrike">
                <a:solidFill>
                  <a:schemeClr val="lt2"/>
                </a:solidFill>
                <a:latin typeface="Garamond"/>
                <a:ea typeface="Garamond"/>
                <a:cs typeface="Garamond"/>
                <a:sym typeface="Garamond"/>
              </a:rPr>
              <a:t>Chapter 33</a:t>
            </a:r>
          </a:p>
        </p:txBody>
      </p:sp>
      <p:sp>
        <p:nvSpPr>
          <p:cNvPr id="33" name="Shape 33"/>
          <p:cNvSpPr txBox="1"/>
          <p:nvPr>
            <p:ph idx="1" type="subTitle"/>
          </p:nvPr>
        </p:nvSpPr>
        <p:spPr>
          <a:xfrm>
            <a:off x="4495800" y="3200400"/>
            <a:ext cx="4648199" cy="1904999"/>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600" u="none" cap="none" strike="noStrike">
                <a:solidFill>
                  <a:schemeClr val="lt1"/>
                </a:solidFill>
                <a:latin typeface="Garamond"/>
                <a:ea typeface="Garamond"/>
                <a:cs typeface="Garamond"/>
                <a:sym typeface="Garamond"/>
              </a:rPr>
              <a:t>Agency Formation and Duties</a:t>
            </a:r>
          </a:p>
        </p:txBody>
      </p:sp>
      <p:sp>
        <p:nvSpPr>
          <p:cNvPr id="34" name="Shape 34"/>
          <p:cNvSpPr txBox="1"/>
          <p:nvPr/>
        </p:nvSpPr>
        <p:spPr>
          <a:xfrm>
            <a:off x="77786" y="6607175"/>
            <a:ext cx="1211261"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McGraw-Hill/Irwin</a:t>
            </a:r>
          </a:p>
        </p:txBody>
      </p:sp>
      <p:sp>
        <p:nvSpPr>
          <p:cNvPr id="35" name="Shape 35"/>
          <p:cNvSpPr txBox="1"/>
          <p:nvPr/>
        </p:nvSpPr>
        <p:spPr>
          <a:xfrm>
            <a:off x="4911725" y="6613525"/>
            <a:ext cx="4152899"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Copyright © 2012 by The McGraw-Hill Companies, Inc. All rights reserved.</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0" name="Shape 150"/>
        <p:cNvGrpSpPr/>
        <p:nvPr/>
      </p:nvGrpSpPr>
      <p:grpSpPr>
        <a:xfrm>
          <a:off x="0" y="0"/>
          <a:ext cx="0" cy="0"/>
          <a:chOff x="0" y="0"/>
          <a:chExt cx="0" cy="0"/>
        </a:xfrm>
      </p:grpSpPr>
      <p:sp>
        <p:nvSpPr>
          <p:cNvPr id="151" name="Shape 151"/>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Agent’s Duties To Principal</a:t>
            </a:r>
          </a:p>
        </p:txBody>
      </p:sp>
      <p:sp>
        <p:nvSpPr>
          <p:cNvPr id="152" name="Shape 152"/>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Loyalty</a:t>
            </a:r>
          </a:p>
          <a:p>
            <a:pPr indent="-342900" lvl="0" marL="342900" marR="0" rtl="0" algn="l">
              <a:lnSpc>
                <a:spcPct val="9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9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Notification</a:t>
            </a:r>
          </a:p>
          <a:p>
            <a:pPr indent="-342900" lvl="0" marL="342900" marR="0" rtl="0" algn="l">
              <a:lnSpc>
                <a:spcPct val="9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9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Performance</a:t>
            </a:r>
          </a:p>
          <a:p>
            <a:pPr indent="-342900" lvl="0" marL="342900" marR="0" rtl="0" algn="l">
              <a:lnSpc>
                <a:spcPct val="90000"/>
              </a:lnSpc>
              <a:spcBef>
                <a:spcPts val="560"/>
              </a:spcBef>
              <a:spcAft>
                <a:spcPts val="0"/>
              </a:spcAft>
              <a:buClr>
                <a:schemeClr val="hlink"/>
              </a:buClr>
              <a:buSzPct val="25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9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Obedience</a:t>
            </a:r>
          </a:p>
          <a:p>
            <a:pPr indent="-342900" lvl="0" marL="342900" marR="0" rtl="0" algn="l">
              <a:lnSpc>
                <a:spcPct val="9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9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Accounting</a:t>
            </a:r>
          </a:p>
        </p:txBody>
      </p:sp>
      <p:sp>
        <p:nvSpPr>
          <p:cNvPr id="153" name="Shape 15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33-*</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8" name="Shape 158"/>
        <p:cNvGrpSpPr/>
        <p:nvPr/>
      </p:nvGrpSpPr>
      <p:grpSpPr>
        <a:xfrm>
          <a:off x="0" y="0"/>
          <a:ext cx="0" cy="0"/>
          <a:chOff x="0" y="0"/>
          <a:chExt cx="0" cy="0"/>
        </a:xfrm>
      </p:grpSpPr>
      <p:sp>
        <p:nvSpPr>
          <p:cNvPr id="159" name="Shape 159"/>
          <p:cNvSpPr txBox="1"/>
          <p:nvPr>
            <p:ph type="title"/>
          </p:nvPr>
        </p:nvSpPr>
        <p:spPr>
          <a:xfrm>
            <a:off x="457200" y="609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Principal’s Rights and Remedies Against Agent</a:t>
            </a:r>
          </a:p>
        </p:txBody>
      </p:sp>
      <p:sp>
        <p:nvSpPr>
          <p:cNvPr id="160" name="Shape 160"/>
          <p:cNvSpPr txBox="1"/>
          <p:nvPr>
            <p:ph idx="1" type="body"/>
          </p:nvPr>
        </p:nvSpPr>
        <p:spPr>
          <a:xfrm>
            <a:off x="457200" y="2209800"/>
            <a:ext cx="8229600" cy="29717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Constructive Trust</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Avoidance</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Indemnification</a:t>
            </a:r>
          </a:p>
        </p:txBody>
      </p:sp>
      <p:sp>
        <p:nvSpPr>
          <p:cNvPr id="161" name="Shape 16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33-*</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66" name="Shape 166"/>
        <p:cNvGrpSpPr/>
        <p:nvPr/>
      </p:nvGrpSpPr>
      <p:grpSpPr>
        <a:xfrm>
          <a:off x="0" y="0"/>
          <a:ext cx="0" cy="0"/>
          <a:chOff x="0" y="0"/>
          <a:chExt cx="0" cy="0"/>
        </a:xfrm>
      </p:grpSpPr>
      <p:sp>
        <p:nvSpPr>
          <p:cNvPr id="167" name="Shape 167"/>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Agent’s Rights and Remedies Against Principal</a:t>
            </a:r>
          </a:p>
        </p:txBody>
      </p:sp>
      <p:sp>
        <p:nvSpPr>
          <p:cNvPr id="168" name="Shape 168"/>
          <p:cNvSpPr txBox="1"/>
          <p:nvPr>
            <p:ph idx="1" type="body"/>
          </p:nvPr>
        </p:nvSpPr>
        <p:spPr>
          <a:xfrm>
            <a:off x="457200" y="2209800"/>
            <a:ext cx="8229600" cy="31241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Tort and Contract Remedies</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Demand For An Accounting</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Specific Performance</a:t>
            </a:r>
          </a:p>
        </p:txBody>
      </p:sp>
      <p:sp>
        <p:nvSpPr>
          <p:cNvPr id="169" name="Shape 16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33-*</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88" name="Shape 88"/>
        <p:cNvGrpSpPr/>
        <p:nvPr/>
      </p:nvGrpSpPr>
      <p:grpSpPr>
        <a:xfrm>
          <a:off x="0" y="0"/>
          <a:ext cx="0" cy="0"/>
          <a:chOff x="0" y="0"/>
          <a:chExt cx="0" cy="0"/>
        </a:xfrm>
      </p:grpSpPr>
      <p:sp>
        <p:nvSpPr>
          <p:cNvPr id="89" name="Shape 89"/>
          <p:cNvSpPr txBox="1"/>
          <p:nvPr>
            <p:ph type="title"/>
          </p:nvPr>
        </p:nvSpPr>
        <p:spPr>
          <a:xfrm>
            <a:off x="457200" y="274637"/>
            <a:ext cx="8229600" cy="6126161"/>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000" u="sng" cap="none" strike="noStrike">
                <a:solidFill>
                  <a:schemeClr val="lt2"/>
                </a:solidFill>
                <a:latin typeface="Garamond"/>
                <a:ea typeface="Garamond"/>
                <a:cs typeface="Garamond"/>
                <a:sym typeface="Garamond"/>
              </a:rPr>
              <a:t>Chapter 33 Case Hypothetical</a:t>
            </a:r>
            <a:br>
              <a:rPr b="1" i="0" lang="en-US" sz="1800" u="sng"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Robert “Red” Newman, attorney-at-law, just attended a pretrial conference for a trial scheduled to begin next week.  The case, </a:t>
            </a:r>
            <a:r>
              <a:rPr b="1" i="0" lang="en-US" sz="1800" u="sng" cap="none" strike="noStrike">
                <a:solidFill>
                  <a:schemeClr val="lt2"/>
                </a:solidFill>
                <a:latin typeface="Garamond"/>
                <a:ea typeface="Garamond"/>
                <a:cs typeface="Garamond"/>
                <a:sym typeface="Garamond"/>
              </a:rPr>
              <a:t>Effingham v. Atwater</a:t>
            </a:r>
            <a:r>
              <a:rPr b="1" i="0" lang="en-US" sz="1800" u="none" cap="none" strike="noStrike">
                <a:solidFill>
                  <a:schemeClr val="lt2"/>
                </a:solidFill>
                <a:latin typeface="Garamond"/>
                <a:ea typeface="Garamond"/>
                <a:cs typeface="Garamond"/>
                <a:sym typeface="Garamond"/>
              </a:rPr>
              <a:t>, involves his client, Jessica Effingham.  On September 8, 2009, Jessica sustained serious injuries in automobile accident when a car driven by Harvey Atwater (the defendant) struck her car from behind.  Jessica sustained permanent partial disability as a result of the accident, and Red believes the case is worth $250,000 for his client’s permanent partial disability, pain and suffering, medical expenses, and other compensatory/consequential damages.</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During the pretrial conference, Atwater’s defense counsel, Gunner Vader, offered the plaintiff $20,000 in full and final settlement of the </a:t>
            </a:r>
            <a:r>
              <a:rPr b="1" i="0" lang="en-US" sz="1800" u="sng" cap="none" strike="noStrike">
                <a:solidFill>
                  <a:schemeClr val="lt2"/>
                </a:solidFill>
                <a:latin typeface="Garamond"/>
                <a:ea typeface="Garamond"/>
                <a:cs typeface="Garamond"/>
                <a:sym typeface="Garamond"/>
              </a:rPr>
              <a:t>Effingham v. Atwater</a:t>
            </a:r>
            <a:r>
              <a:rPr b="1" i="0" lang="en-US" sz="1800" u="none" cap="none" strike="noStrike">
                <a:solidFill>
                  <a:schemeClr val="lt2"/>
                </a:solidFill>
                <a:latin typeface="Garamond"/>
                <a:ea typeface="Garamond"/>
                <a:cs typeface="Garamond"/>
                <a:sym typeface="Garamond"/>
              </a:rPr>
              <a:t> litigation.  Attorney Vader proclaimed that $20,000 was all of the settlement authority he had, and his client would not pay a penny more to settle the case.  Judge Clarence Ginsburg strongly recommended that the plaintiff take the $20,000 settlement offer, but Red considered the “low-ball” offer to be a personal insult as well as an affront to his client, and he immediately rejected the offer.</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In rejecting the offer, did Robert “Red” Newman violate his professional duty as his client’s agent?</a:t>
            </a:r>
            <a:br>
              <a:rPr b="1" i="0" lang="en-US" sz="1800" u="none" cap="none" strike="noStrike">
                <a:solidFill>
                  <a:schemeClr val="lt2"/>
                </a:solidFill>
                <a:latin typeface="Garamond"/>
                <a:ea typeface="Garamond"/>
                <a:cs typeface="Garamond"/>
                <a:sym typeface="Garamond"/>
              </a:rPr>
            </a:br>
          </a:p>
        </p:txBody>
      </p:sp>
      <p:sp>
        <p:nvSpPr>
          <p:cNvPr id="90" name="Shape 9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33-*</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5" name="Shape 95"/>
        <p:cNvGrpSpPr/>
        <p:nvPr/>
      </p:nvGrpSpPr>
      <p:grpSpPr>
        <a:xfrm>
          <a:off x="0" y="0"/>
          <a:ext cx="0" cy="0"/>
          <a:chOff x="0" y="0"/>
          <a:chExt cx="0" cy="0"/>
        </a:xfrm>
      </p:grpSpPr>
      <p:sp>
        <p:nvSpPr>
          <p:cNvPr id="96" name="Shape 96"/>
          <p:cNvSpPr txBox="1"/>
          <p:nvPr>
            <p:ph type="title"/>
          </p:nvPr>
        </p:nvSpPr>
        <p:spPr>
          <a:xfrm>
            <a:off x="457200" y="274637"/>
            <a:ext cx="8229600" cy="6126161"/>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400" u="sng" cap="none" strike="noStrike">
                <a:solidFill>
                  <a:schemeClr val="lt2"/>
                </a:solidFill>
                <a:latin typeface="Garamond"/>
                <a:ea typeface="Garamond"/>
                <a:cs typeface="Garamond"/>
                <a:sym typeface="Garamond"/>
              </a:rPr>
              <a:t>Chapter 33 Case Hypothetical and Ethical Dilemma</a:t>
            </a:r>
            <a:br>
              <a:rPr b="1" i="0" lang="en-US" sz="1400" u="sng" cap="none" strike="noStrike">
                <a:solidFill>
                  <a:schemeClr val="lt2"/>
                </a:solidFill>
                <a:latin typeface="Garamond"/>
                <a:ea typeface="Garamond"/>
                <a:cs typeface="Garamond"/>
                <a:sym typeface="Garamond"/>
              </a:rPr>
            </a:br>
            <a:br>
              <a:rPr b="1" i="0" lang="en-US" sz="1200" u="none"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Maximillian Snell is having a very bad Monday at his “pre-owned” car dealership, Maximillian Motors.  Known county-wide for his “eye-catching” (some would say obnoxious) television advertisements (with staged customers proclaiming “Thanks a million, Maximillian!”) Snell is having a difficult time attracting and retaining an effective and reliable sales staff; in fact, not a single salesperson has appeared for work on Monday.  The only employee who does shows up for work that day is his secretary of three years, Daisy Martinez, whose responsibilities include processing “tax, title and tag” paperwork after the sale.</a:t>
            </a:r>
            <a:br>
              <a:rPr b="1" i="0" lang="en-US" sz="1200" u="none" cap="none" strike="noStrike">
                <a:solidFill>
                  <a:schemeClr val="lt2"/>
                </a:solidFill>
                <a:latin typeface="Garamond"/>
                <a:ea typeface="Garamond"/>
                <a:cs typeface="Garamond"/>
                <a:sym typeface="Garamond"/>
              </a:rPr>
            </a:br>
            <a:br>
              <a:rPr b="1" i="0" lang="en-US" sz="1200" u="none"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Business is slow that Monday, with only two “window shoppers” appearing on the lot from 8:00 a.m. to 2:00 p.m.  Famished, and eager to try out the new Italian restaurant down the street, Snell instructs Martinez to tell any prospective customers he will return at 3:30 p.m.</a:t>
            </a:r>
            <a:br>
              <a:rPr b="1" i="0" lang="en-US" sz="1200" u="none" cap="none" strike="noStrike">
                <a:solidFill>
                  <a:schemeClr val="lt2"/>
                </a:solidFill>
                <a:latin typeface="Garamond"/>
                <a:ea typeface="Garamond"/>
                <a:cs typeface="Garamond"/>
                <a:sym typeface="Garamond"/>
              </a:rPr>
            </a:br>
            <a:br>
              <a:rPr b="1" i="0" lang="en-US" sz="1200" u="none"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When Snell returns at 3:30, he asks Martinez whether any potential customers visited the lot in his absence.  Daisy beams with pride, and says “why yes, Max, there was a young couple who came by right after you left.  They wanted to buy that red BMW sedan on the front row, and I knew business was slow, so I went ahead and sold it to them.  The contract is here on my desk.  Aren’t you proud of me?!”</a:t>
            </a:r>
            <a:br>
              <a:rPr b="1" i="0" lang="en-US" sz="1200" u="none" cap="none" strike="noStrike">
                <a:solidFill>
                  <a:schemeClr val="lt2"/>
                </a:solidFill>
                <a:latin typeface="Garamond"/>
                <a:ea typeface="Garamond"/>
                <a:cs typeface="Garamond"/>
                <a:sym typeface="Garamond"/>
              </a:rPr>
            </a:br>
            <a:br>
              <a:rPr b="1" i="0" lang="en-US" sz="1200" u="none"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Curious, Maximillian examines the contract.  It describes the red BMW sedan, and includes the signatures of both purchasers, as well as Daisy’s signature (indicating “Daisy Martinez, for Maximillian Motors.”)  The contract price is $21,000.  Maximillian’s face reddens as he heads for the car inventory purchase price records on his computer.  Computer records reflect that he purchased the car at auction last Wednesday for $28,000, and that his established retail price for the car was $31,000.  When he confronts Daisy with the facts, she bursts into tears, saying “please boss, don’t fire me, I’ve made a terrible mistake!” Daisy is inconsolable, but that is irrelevant to Snell; he is not exactly in the mood for consoling.</a:t>
            </a:r>
            <a:br>
              <a:rPr b="1" i="0" lang="en-US" sz="1200" u="none" cap="none" strike="noStrike">
                <a:solidFill>
                  <a:schemeClr val="lt2"/>
                </a:solidFill>
                <a:latin typeface="Garamond"/>
                <a:ea typeface="Garamond"/>
                <a:cs typeface="Garamond"/>
                <a:sym typeface="Garamond"/>
              </a:rPr>
            </a:br>
            <a:br>
              <a:rPr b="1" i="0" lang="en-US" sz="1200" u="none"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Through her tears, Daisy indicates that the couple will return at 5:30 p.m. to take possession and ownership of the car; they have gone to their bank to retain the $21,000.</a:t>
            </a:r>
            <a:br>
              <a:rPr b="1" i="0" lang="en-US" sz="1200" u="none" cap="none" strike="noStrike">
                <a:solidFill>
                  <a:schemeClr val="lt2"/>
                </a:solidFill>
                <a:latin typeface="Garamond"/>
                <a:ea typeface="Garamond"/>
                <a:cs typeface="Garamond"/>
                <a:sym typeface="Garamond"/>
              </a:rPr>
            </a:br>
            <a:br>
              <a:rPr b="1" i="0" lang="en-US" sz="1200" u="none"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Is Snell legally obligated to sell the car to the couple? From an ethical standpoint, should the couple agree to pay at least Snell’s cost for the car ($28,000?)</a:t>
            </a:r>
          </a:p>
        </p:txBody>
      </p:sp>
      <p:sp>
        <p:nvSpPr>
          <p:cNvPr id="97" name="Shape 9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33-*</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02" name="Shape 102"/>
        <p:cNvGrpSpPr/>
        <p:nvPr/>
      </p:nvGrpSpPr>
      <p:grpSpPr>
        <a:xfrm>
          <a:off x="0" y="0"/>
          <a:ext cx="0" cy="0"/>
          <a:chOff x="0" y="0"/>
          <a:chExt cx="0" cy="0"/>
        </a:xfrm>
      </p:grpSpPr>
      <p:sp>
        <p:nvSpPr>
          <p:cNvPr id="103" name="Shape 103"/>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Introduction to Agency Law</a:t>
            </a:r>
          </a:p>
        </p:txBody>
      </p:sp>
      <p:sp>
        <p:nvSpPr>
          <p:cNvPr id="104" name="Shape 104"/>
          <p:cNvSpPr txBox="1"/>
          <p:nvPr>
            <p:ph idx="1" type="body"/>
          </p:nvPr>
        </p:nvSpPr>
        <p:spPr>
          <a:xfrm>
            <a:off x="457200" y="1981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Agency:  Relationship between principal and agent</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Agent:  One authorized to act for/on behalf of principal</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Principal:  One who hires agent to represent him/her</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Fiduciary:  One with duty to act primarily for another person’s benefit</a:t>
            </a:r>
          </a:p>
        </p:txBody>
      </p:sp>
      <p:sp>
        <p:nvSpPr>
          <p:cNvPr id="105" name="Shape 10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33-*</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0" name="Shape 110"/>
        <p:cNvGrpSpPr/>
        <p:nvPr/>
      </p:nvGrpSpPr>
      <p:grpSpPr>
        <a:xfrm>
          <a:off x="0" y="0"/>
          <a:ext cx="0" cy="0"/>
          <a:chOff x="0" y="0"/>
          <a:chExt cx="0" cy="0"/>
        </a:xfrm>
      </p:grpSpPr>
      <p:sp>
        <p:nvSpPr>
          <p:cNvPr id="111" name="Shape 111"/>
          <p:cNvSpPr txBox="1"/>
          <p:nvPr>
            <p:ph type="title"/>
          </p:nvPr>
        </p:nvSpPr>
        <p:spPr>
          <a:xfrm>
            <a:off x="457200" y="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400" u="none" cap="none" strike="noStrike">
                <a:solidFill>
                  <a:schemeClr val="lt2"/>
                </a:solidFill>
                <a:latin typeface="Garamond"/>
                <a:ea typeface="Garamond"/>
                <a:cs typeface="Garamond"/>
                <a:sym typeface="Garamond"/>
              </a:rPr>
              <a:t>Creation of Agency Relationship</a:t>
            </a:r>
          </a:p>
        </p:txBody>
      </p:sp>
      <p:sp>
        <p:nvSpPr>
          <p:cNvPr id="112" name="Shape 112"/>
          <p:cNvSpPr txBox="1"/>
          <p:nvPr>
            <p:ph idx="1" type="body"/>
          </p:nvPr>
        </p:nvSpPr>
        <p:spPr>
          <a:xfrm>
            <a:off x="381000" y="1219200"/>
            <a:ext cx="8305799" cy="5105399"/>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Expressed Agency:  Agency formed by making written/oral agreement</a:t>
            </a:r>
          </a:p>
          <a:p>
            <a:pPr indent="-342900" lvl="0" marL="342900" marR="0" rtl="0" algn="l">
              <a:lnSpc>
                <a:spcPct val="8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Power of Attorney:  Document giving agent authority to sign legal documents on behalf of principal</a:t>
            </a:r>
          </a:p>
          <a:p>
            <a:pPr indent="-342900" lvl="0" marL="342900" marR="0" rtl="0" algn="l">
              <a:lnSpc>
                <a:spcPct val="8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Durable Power of Attorney:  Power of attorney intended to continue to be effective/take effect after principal incapacitated</a:t>
            </a:r>
          </a:p>
          <a:p>
            <a:pPr indent="-342900" lvl="0" marL="342900" marR="0" rtl="0" algn="l">
              <a:lnSpc>
                <a:spcPct val="8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Agency By Implied Authority:  Agency formed by implication, through conduct of parties</a:t>
            </a:r>
          </a:p>
          <a:p>
            <a:pPr indent="-342900" lvl="0" marL="342900" marR="0" rtl="0" algn="l">
              <a:lnSpc>
                <a:spcPct val="8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Agency By Estoppel:  Agency formed when principal leads third party to believe that another individual serves as his/her agent (although principal had actually made no agreement with purported agent)</a:t>
            </a:r>
            <a:br>
              <a:rPr b="0" i="0" lang="en-US" sz="2000" u="none" cap="none" strike="noStrike">
                <a:solidFill>
                  <a:schemeClr val="lt1"/>
                </a:solidFill>
                <a:latin typeface="Garamond"/>
                <a:ea typeface="Garamond"/>
                <a:cs typeface="Garamond"/>
                <a:sym typeface="Garamond"/>
              </a:rPr>
            </a:b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Agency By Ratification:  Agency that exists when individual misrepresents himself/herself as agent for another party, and principal accepts/ratifies unauthorized act</a:t>
            </a:r>
          </a:p>
          <a:p>
            <a:pPr indent="-342900" lvl="0" marL="342900" marR="0" rtl="0" algn="l">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p:txBody>
      </p:sp>
      <p:sp>
        <p:nvSpPr>
          <p:cNvPr id="113" name="Shape 11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33-*</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8" name="Shape 118"/>
        <p:cNvGrpSpPr/>
        <p:nvPr/>
      </p:nvGrpSpPr>
      <p:grpSpPr>
        <a:xfrm>
          <a:off x="0" y="0"/>
          <a:ext cx="0" cy="0"/>
          <a:chOff x="0" y="0"/>
          <a:chExt cx="0" cy="0"/>
        </a:xfrm>
      </p:grpSpPr>
      <p:sp>
        <p:nvSpPr>
          <p:cNvPr id="119" name="Shape 119"/>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Requirements for “Agency By Ratification”</a:t>
            </a:r>
          </a:p>
        </p:txBody>
      </p:sp>
      <p:sp>
        <p:nvSpPr>
          <p:cNvPr id="120" name="Shape 120"/>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Individual must misrepresent himself/herself as agent for another party</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Principal accepts/ratifies unauthorized act</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Principal has complete knowledge of all material facts regarding contract</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640"/>
              </a:spcBef>
              <a:spcAft>
                <a:spcPts val="0"/>
              </a:spcAft>
              <a:buClr>
                <a:schemeClr val="hlink"/>
              </a:buClr>
              <a:buSzPct val="93333"/>
              <a:buFont typeface="Garamond"/>
              <a:buChar char="■"/>
            </a:pPr>
            <a:r>
              <a:rPr b="0" i="0" lang="en-US" sz="2400" u="none" cap="none" strike="noStrike">
                <a:solidFill>
                  <a:schemeClr val="lt1"/>
                </a:solidFill>
                <a:latin typeface="Garamond"/>
                <a:ea typeface="Garamond"/>
                <a:cs typeface="Garamond"/>
                <a:sym typeface="Garamond"/>
              </a:rPr>
              <a:t>Principal must ratify entirety of agent’s act</a:t>
            </a:r>
            <a:r>
              <a:rPr b="0" i="0" lang="en-US" sz="3200" u="none" cap="none" strike="noStrike">
                <a:solidFill>
                  <a:schemeClr val="lt1"/>
                </a:solidFill>
                <a:latin typeface="Garamond"/>
                <a:ea typeface="Garamond"/>
                <a:cs typeface="Garamond"/>
                <a:sym typeface="Garamond"/>
              </a:rPr>
              <a:t> </a:t>
            </a:r>
          </a:p>
        </p:txBody>
      </p:sp>
      <p:sp>
        <p:nvSpPr>
          <p:cNvPr id="121" name="Shape 12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33-*</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26" name="Shape 126"/>
        <p:cNvGrpSpPr/>
        <p:nvPr/>
      </p:nvGrpSpPr>
      <p:grpSpPr>
        <a:xfrm>
          <a:off x="0" y="0"/>
          <a:ext cx="0" cy="0"/>
          <a:chOff x="0" y="0"/>
          <a:chExt cx="0" cy="0"/>
        </a:xfrm>
      </p:grpSpPr>
      <p:sp>
        <p:nvSpPr>
          <p:cNvPr id="127" name="Shape 127"/>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Agency Relationships</a:t>
            </a:r>
          </a:p>
        </p:txBody>
      </p:sp>
      <p:sp>
        <p:nvSpPr>
          <p:cNvPr id="128" name="Shape 128"/>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Agency Relationship:  Fiduciary relationship (relationship of trust) in which agent acts on behalf of principal</a:t>
            </a:r>
          </a:p>
          <a:p>
            <a:pPr indent="-342900" lvl="0" marL="342900" marR="0" rtl="0" algn="l">
              <a:lnSpc>
                <a:spcPct val="8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Principal-Agent Relationship:  Employer hires employee to enter into contracts on behalf of employer; parties have agreed that agent will have power to bind principal in contract</a:t>
            </a:r>
          </a:p>
          <a:p>
            <a:pPr indent="-342900" lvl="0" marL="342900" marR="0" rtl="0" algn="l">
              <a:lnSpc>
                <a:spcPct val="8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Employer-Employee Relationship:  Employer hires employee to perform certain tasks; employer has right to </a:t>
            </a:r>
            <a:r>
              <a:rPr b="0" i="0" lang="en-US" sz="2000" u="sng" cap="none" strike="noStrike">
                <a:solidFill>
                  <a:schemeClr val="lt1"/>
                </a:solidFill>
                <a:latin typeface="Garamond"/>
                <a:ea typeface="Garamond"/>
                <a:cs typeface="Garamond"/>
                <a:sym typeface="Garamond"/>
              </a:rPr>
              <a:t>control</a:t>
            </a:r>
            <a:r>
              <a:rPr b="0" i="0" lang="en-US" sz="2000" u="none" cap="none" strike="noStrike">
                <a:solidFill>
                  <a:schemeClr val="lt1"/>
                </a:solidFill>
                <a:latin typeface="Garamond"/>
                <a:ea typeface="Garamond"/>
                <a:cs typeface="Garamond"/>
                <a:sym typeface="Garamond"/>
              </a:rPr>
              <a:t> conduct of employees</a:t>
            </a:r>
          </a:p>
          <a:p>
            <a:pPr indent="-342900" lvl="0" marL="342900" marR="0" rtl="0" algn="l">
              <a:lnSpc>
                <a:spcPct val="8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Employer-Independent Contractor Relationship:  Employer hires persons (other than employee) to conduct some sort of task; employer has </a:t>
            </a:r>
            <a:r>
              <a:rPr b="0" i="0" lang="en-US" sz="2000" u="sng" cap="none" strike="noStrike">
                <a:solidFill>
                  <a:schemeClr val="lt1"/>
                </a:solidFill>
                <a:latin typeface="Garamond"/>
                <a:ea typeface="Garamond"/>
                <a:cs typeface="Garamond"/>
                <a:sym typeface="Garamond"/>
              </a:rPr>
              <a:t>no control</a:t>
            </a:r>
            <a:r>
              <a:rPr b="0" i="0" lang="en-US" sz="2000" u="none" cap="none" strike="noStrike">
                <a:solidFill>
                  <a:schemeClr val="lt1"/>
                </a:solidFill>
                <a:latin typeface="Garamond"/>
                <a:ea typeface="Garamond"/>
                <a:cs typeface="Garamond"/>
                <a:sym typeface="Garamond"/>
              </a:rPr>
              <a:t> over details of conduct of independent contractor</a:t>
            </a:r>
          </a:p>
        </p:txBody>
      </p:sp>
      <p:sp>
        <p:nvSpPr>
          <p:cNvPr id="129" name="Shape 12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33-*</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34" name="Shape 134"/>
        <p:cNvGrpSpPr/>
        <p:nvPr/>
      </p:nvGrpSpPr>
      <p:grpSpPr>
        <a:xfrm>
          <a:off x="0" y="0"/>
          <a:ext cx="0" cy="0"/>
          <a:chOff x="0" y="0"/>
          <a:chExt cx="0" cy="0"/>
        </a:xfrm>
      </p:grpSpPr>
      <p:sp>
        <p:nvSpPr>
          <p:cNvPr id="135" name="Shape 135"/>
          <p:cNvSpPr txBox="1"/>
          <p:nvPr>
            <p:ph type="title"/>
          </p:nvPr>
        </p:nvSpPr>
        <p:spPr>
          <a:xfrm>
            <a:off x="457200" y="3810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Exhibit 33-3:  Independent Contractor or Employee?</a:t>
            </a:r>
          </a:p>
        </p:txBody>
      </p:sp>
      <p:sp>
        <p:nvSpPr>
          <p:cNvPr id="136" name="Shape 136"/>
          <p:cNvSpPr txBox="1"/>
          <p:nvPr>
            <p:ph idx="1" type="body"/>
          </p:nvPr>
        </p:nvSpPr>
        <p:spPr>
          <a:xfrm>
            <a:off x="457200" y="1828800"/>
            <a:ext cx="8229600"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Does worker engage in distinct occupation/independently established business?</a:t>
            </a:r>
          </a:p>
          <a:p>
            <a:pPr indent="-342900" lvl="0" marL="342900" marR="0" rtl="0" algn="l">
              <a:lnSpc>
                <a:spcPct val="8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Is work done under employer’s supervision, or does specialist without supervision complete the work?</a:t>
            </a:r>
          </a:p>
          <a:p>
            <a:pPr indent="-342900" lvl="0" marL="342900" marR="0" rtl="0" algn="l">
              <a:lnSpc>
                <a:spcPct val="8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Does employer supply the tools?</a:t>
            </a:r>
          </a:p>
          <a:p>
            <a:pPr indent="-342900" lvl="0" marL="342900" marR="0" rtl="0" algn="l">
              <a:lnSpc>
                <a:spcPct val="8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What skill is required for the occupation?</a:t>
            </a:r>
          </a:p>
          <a:p>
            <a:pPr indent="-342900" lvl="0" marL="342900" marR="0" rtl="0" algn="l">
              <a:lnSpc>
                <a:spcPct val="8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What is the length of time for which worker employed?</a:t>
            </a:r>
          </a:p>
          <a:p>
            <a:pPr indent="-342900" lvl="0" marL="342900" marR="0" rtl="0" algn="l">
              <a:lnSpc>
                <a:spcPct val="8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Is worker a regular part of the employer’s business?</a:t>
            </a:r>
          </a:p>
          <a:p>
            <a:pPr indent="-342900" lvl="0" marL="342900" marR="0" rtl="0" algn="l">
              <a:lnSpc>
                <a:spcPct val="8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How is worker paid?</a:t>
            </a:r>
          </a:p>
        </p:txBody>
      </p:sp>
      <p:sp>
        <p:nvSpPr>
          <p:cNvPr id="137" name="Shape 13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33-*</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42" name="Shape 142"/>
        <p:cNvGrpSpPr/>
        <p:nvPr/>
      </p:nvGrpSpPr>
      <p:grpSpPr>
        <a:xfrm>
          <a:off x="0" y="0"/>
          <a:ext cx="0" cy="0"/>
          <a:chOff x="0" y="0"/>
          <a:chExt cx="0" cy="0"/>
        </a:xfrm>
      </p:grpSpPr>
      <p:sp>
        <p:nvSpPr>
          <p:cNvPr id="143" name="Shape 143"/>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Principal’s Duties To Agent</a:t>
            </a:r>
          </a:p>
        </p:txBody>
      </p:sp>
      <p:sp>
        <p:nvSpPr>
          <p:cNvPr id="144" name="Shape 144"/>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Compensation</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Reimbursement and Indemnification</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Cooperation</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Safe Working Conditions</a:t>
            </a:r>
          </a:p>
        </p:txBody>
      </p:sp>
      <p:sp>
        <p:nvSpPr>
          <p:cNvPr id="145" name="Shape 14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33-*</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1_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