
<file path=[Content_Types].xml><?xml version="1.0" encoding="utf-8"?>
<Types xmlns="http://schemas.openxmlformats.org/package/2006/content-types">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82" r:id="rId5"/>
    <p:sldId id="284" r:id="rId6"/>
    <p:sldId id="283" r:id="rId7"/>
    <p:sldId id="286" r:id="rId8"/>
    <p:sldId id="287" r:id="rId9"/>
    <p:sldId id="289" r:id="rId10"/>
    <p:sldId id="28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FF778E-131B-42F3-6841-82C44A67834E}" v="105" dt="2020-09-14T09:25:35.174"/>
    <p1510:client id="{BB5F9B1A-750A-B7D4-1ECD-A371EFD01984}" v="5" dt="2020-09-14T09:38:24.5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317A65-8390-4E3C-8A24-9C1005BCEABA}" type="doc">
      <dgm:prSet loTypeId="urn:microsoft.com/office/officeart/2016/7/layout/HexagonTimeline" loCatId="process" qsTypeId="urn:microsoft.com/office/officeart/2005/8/quickstyle/simple1" qsCatId="simple" csTypeId="urn:microsoft.com/office/officeart/2005/8/colors/accent1_2" csCatId="accent1" phldr="1"/>
      <dgm:spPr/>
      <dgm:t>
        <a:bodyPr/>
        <a:lstStyle/>
        <a:p>
          <a:endParaRPr lang="en-US"/>
        </a:p>
      </dgm:t>
    </dgm:pt>
    <dgm:pt modelId="{D456CB0D-7FD2-4EF8-BAE5-7BB68CBD569C}">
      <dgm:prSet custT="1"/>
      <dgm:spPr/>
      <dgm:t>
        <a:bodyPr/>
        <a:lstStyle/>
        <a:p>
          <a:r>
            <a:rPr lang="ar-SA" sz="2400" dirty="0"/>
            <a:t>ظهور الدعوة العباسية</a:t>
          </a:r>
          <a:endParaRPr lang="en-US" sz="2400" dirty="0"/>
        </a:p>
      </dgm:t>
    </dgm:pt>
    <dgm:pt modelId="{2CA6D229-346F-4A50-9D72-6871FD9014D2}" type="parTrans" cxnId="{DCC756BF-8846-411D-A43A-9DCD497855F5}">
      <dgm:prSet/>
      <dgm:spPr/>
      <dgm:t>
        <a:bodyPr/>
        <a:lstStyle/>
        <a:p>
          <a:endParaRPr lang="en-US"/>
        </a:p>
      </dgm:t>
    </dgm:pt>
    <dgm:pt modelId="{89661896-A979-48DD-8B17-88222238DBD0}" type="sibTrans" cxnId="{DCC756BF-8846-411D-A43A-9DCD497855F5}">
      <dgm:prSet/>
      <dgm:spPr/>
      <dgm:t>
        <a:bodyPr/>
        <a:lstStyle/>
        <a:p>
          <a:endParaRPr lang="en-US"/>
        </a:p>
      </dgm:t>
    </dgm:pt>
    <dgm:pt modelId="{FEA0EDC1-022C-43AF-809A-43A91E8CBF17}">
      <dgm:prSet custT="1"/>
      <dgm:spPr/>
      <dgm:t>
        <a:bodyPr/>
        <a:lstStyle/>
        <a:p>
          <a:r>
            <a:rPr lang="ar-SA" sz="2800" dirty="0"/>
            <a:t>العصبية القبلية</a:t>
          </a:r>
          <a:endParaRPr lang="en-US" sz="2800" dirty="0"/>
        </a:p>
      </dgm:t>
    </dgm:pt>
    <dgm:pt modelId="{559973B4-D0F4-4A49-A038-9D777A950745}" type="parTrans" cxnId="{3CE090A0-12C1-4496-AFA5-7B8A87A738BD}">
      <dgm:prSet/>
      <dgm:spPr/>
      <dgm:t>
        <a:bodyPr/>
        <a:lstStyle/>
        <a:p>
          <a:endParaRPr lang="en-US"/>
        </a:p>
      </dgm:t>
    </dgm:pt>
    <dgm:pt modelId="{07076A80-BF1A-4A31-9612-2DC93C15CE8D}" type="sibTrans" cxnId="{3CE090A0-12C1-4496-AFA5-7B8A87A738BD}">
      <dgm:prSet/>
      <dgm:spPr/>
      <dgm:t>
        <a:bodyPr/>
        <a:lstStyle/>
        <a:p>
          <a:endParaRPr lang="en-US"/>
        </a:p>
      </dgm:t>
    </dgm:pt>
    <dgm:pt modelId="{E1C50BCF-4341-4FE3-909A-A05E62610686}">
      <dgm:prSet custT="1"/>
      <dgm:spPr/>
      <dgm:t>
        <a:bodyPr/>
        <a:lstStyle/>
        <a:p>
          <a:r>
            <a:rPr lang="ar-SA" sz="4000" b="1" dirty="0"/>
            <a:t>الفتن</a:t>
          </a:r>
          <a:endParaRPr lang="en-US" sz="4000" b="1" dirty="0"/>
        </a:p>
      </dgm:t>
    </dgm:pt>
    <dgm:pt modelId="{DA290AD4-4CCE-4E29-8FD8-F344753A610C}" type="sibTrans" cxnId="{C746E1DB-6C1C-4011-8F33-80397E2199E4}">
      <dgm:prSet/>
      <dgm:spPr/>
      <dgm:t>
        <a:bodyPr/>
        <a:lstStyle/>
        <a:p>
          <a:endParaRPr lang="en-US"/>
        </a:p>
      </dgm:t>
    </dgm:pt>
    <dgm:pt modelId="{37287D1C-9A77-4D5F-9D2B-78D65EC7BE06}" type="parTrans" cxnId="{C746E1DB-6C1C-4011-8F33-80397E2199E4}">
      <dgm:prSet/>
      <dgm:spPr/>
      <dgm:t>
        <a:bodyPr/>
        <a:lstStyle/>
        <a:p>
          <a:endParaRPr lang="en-US"/>
        </a:p>
      </dgm:t>
    </dgm:pt>
    <dgm:pt modelId="{C8F25F9E-6B1C-40BE-81D8-31B97CE64E36}" type="pres">
      <dgm:prSet presAssocID="{05317A65-8390-4E3C-8A24-9C1005BCEABA}" presName="Name0" presStyleCnt="0">
        <dgm:presLayoutVars>
          <dgm:chMax/>
          <dgm:chPref/>
          <dgm:animLvl val="lvl"/>
        </dgm:presLayoutVars>
      </dgm:prSet>
      <dgm:spPr/>
    </dgm:pt>
    <dgm:pt modelId="{957EA968-0E3A-4B4D-B3CA-ABA6BF08AADF}" type="pres">
      <dgm:prSet presAssocID="{D456CB0D-7FD2-4EF8-BAE5-7BB68CBD569C}" presName="composite" presStyleCnt="0"/>
      <dgm:spPr/>
    </dgm:pt>
    <dgm:pt modelId="{77BE12FF-73E5-4DFF-9402-E74FCB90325D}" type="pres">
      <dgm:prSet presAssocID="{D456CB0D-7FD2-4EF8-BAE5-7BB68CBD569C}" presName="Parent1" presStyleLbl="alignNode1" presStyleIdx="0" presStyleCnt="3">
        <dgm:presLayoutVars>
          <dgm:chMax val="1"/>
          <dgm:chPref val="1"/>
          <dgm:bulletEnabled val="1"/>
        </dgm:presLayoutVars>
      </dgm:prSet>
      <dgm:spPr/>
    </dgm:pt>
    <dgm:pt modelId="{F271E20A-7CD8-4EAB-AE07-FE97188B7FAE}" type="pres">
      <dgm:prSet presAssocID="{D456CB0D-7FD2-4EF8-BAE5-7BB68CBD569C}" presName="Childtext1" presStyleLbl="revTx" presStyleIdx="0" presStyleCnt="3">
        <dgm:presLayoutVars>
          <dgm:chMax val="0"/>
          <dgm:chPref val="0"/>
          <dgm:bulletEnabled/>
        </dgm:presLayoutVars>
      </dgm:prSet>
      <dgm:spPr/>
    </dgm:pt>
    <dgm:pt modelId="{7E690C02-ADBB-4C01-8D40-27A308A6CE85}" type="pres">
      <dgm:prSet presAssocID="{D456CB0D-7FD2-4EF8-BAE5-7BB68CBD569C}" presName="ConnectLine" presStyleLbl="sibTrans1D1" presStyleIdx="0" presStyleCnt="3"/>
      <dgm:spPr>
        <a:noFill/>
        <a:ln w="12700" cap="rnd" cmpd="sng" algn="ctr">
          <a:solidFill>
            <a:schemeClr val="accent1">
              <a:hueOff val="0"/>
              <a:satOff val="0"/>
              <a:lumOff val="0"/>
              <a:alphaOff val="0"/>
            </a:schemeClr>
          </a:solidFill>
          <a:prstDash val="dash"/>
        </a:ln>
        <a:effectLst/>
      </dgm:spPr>
    </dgm:pt>
    <dgm:pt modelId="{8D253B08-1230-4440-9AB1-35C6A56CD784}" type="pres">
      <dgm:prSet presAssocID="{D456CB0D-7FD2-4EF8-BAE5-7BB68CBD569C}" presName="ConnectLineEnd" presStyleLbl="node1" presStyleIdx="0" presStyleCnt="3"/>
      <dgm:spPr/>
    </dgm:pt>
    <dgm:pt modelId="{4CAE0955-613D-43D3-A731-342B98B121BE}" type="pres">
      <dgm:prSet presAssocID="{D456CB0D-7FD2-4EF8-BAE5-7BB68CBD569C}" presName="EmptyPane" presStyleCnt="0"/>
      <dgm:spPr/>
    </dgm:pt>
    <dgm:pt modelId="{A154E0A3-F24F-4CF0-AAB0-380F31D63F82}" type="pres">
      <dgm:prSet presAssocID="{89661896-A979-48DD-8B17-88222238DBD0}" presName="spaceBetweenRectangles" presStyleLbl="fgAcc1" presStyleIdx="0" presStyleCnt="2"/>
      <dgm:spPr/>
    </dgm:pt>
    <dgm:pt modelId="{B28B0E8D-AACC-404C-AA43-CAFE6067C63B}" type="pres">
      <dgm:prSet presAssocID="{E1C50BCF-4341-4FE3-909A-A05E62610686}" presName="composite" presStyleCnt="0"/>
      <dgm:spPr/>
    </dgm:pt>
    <dgm:pt modelId="{A8DED61D-A7B6-4CBE-9F37-0CC6544904EA}" type="pres">
      <dgm:prSet presAssocID="{E1C50BCF-4341-4FE3-909A-A05E62610686}" presName="Parent1" presStyleLbl="alignNode1" presStyleIdx="1" presStyleCnt="3">
        <dgm:presLayoutVars>
          <dgm:chMax val="1"/>
          <dgm:chPref val="1"/>
          <dgm:bulletEnabled val="1"/>
        </dgm:presLayoutVars>
      </dgm:prSet>
      <dgm:spPr/>
    </dgm:pt>
    <dgm:pt modelId="{ECC76F64-70E8-4C84-B855-77BE880B7902}" type="pres">
      <dgm:prSet presAssocID="{E1C50BCF-4341-4FE3-909A-A05E62610686}" presName="Childtext1" presStyleLbl="revTx" presStyleIdx="1" presStyleCnt="3">
        <dgm:presLayoutVars>
          <dgm:chMax val="0"/>
          <dgm:chPref val="0"/>
          <dgm:bulletEnabled/>
        </dgm:presLayoutVars>
      </dgm:prSet>
      <dgm:spPr/>
    </dgm:pt>
    <dgm:pt modelId="{AA59C428-BF0D-418D-979F-D049ABDECB1E}" type="pres">
      <dgm:prSet presAssocID="{E1C50BCF-4341-4FE3-909A-A05E62610686}" presName="ConnectLine" presStyleLbl="sibTrans1D1" presStyleIdx="1" presStyleCnt="3"/>
      <dgm:spPr>
        <a:noFill/>
        <a:ln w="12700" cap="rnd" cmpd="sng" algn="ctr">
          <a:solidFill>
            <a:schemeClr val="accent1">
              <a:hueOff val="0"/>
              <a:satOff val="0"/>
              <a:lumOff val="0"/>
              <a:alphaOff val="0"/>
            </a:schemeClr>
          </a:solidFill>
          <a:prstDash val="dash"/>
        </a:ln>
        <a:effectLst/>
      </dgm:spPr>
    </dgm:pt>
    <dgm:pt modelId="{B012B43E-9763-4723-8C6E-70C089A54634}" type="pres">
      <dgm:prSet presAssocID="{E1C50BCF-4341-4FE3-909A-A05E62610686}" presName="ConnectLineEnd" presStyleLbl="node1" presStyleIdx="1" presStyleCnt="3"/>
      <dgm:spPr/>
    </dgm:pt>
    <dgm:pt modelId="{E32FA19F-7E13-42FD-A05C-C88BF6CF10B7}" type="pres">
      <dgm:prSet presAssocID="{E1C50BCF-4341-4FE3-909A-A05E62610686}" presName="EmptyPane" presStyleCnt="0"/>
      <dgm:spPr/>
    </dgm:pt>
    <dgm:pt modelId="{3980426A-4B2A-4916-BA8E-2A46A1935B3A}" type="pres">
      <dgm:prSet presAssocID="{DA290AD4-4CCE-4E29-8FD8-F344753A610C}" presName="spaceBetweenRectangles" presStyleLbl="fgAcc1" presStyleIdx="1" presStyleCnt="2"/>
      <dgm:spPr/>
    </dgm:pt>
    <dgm:pt modelId="{DE01A58C-916A-4F35-9AE6-0A97AC601C73}" type="pres">
      <dgm:prSet presAssocID="{FEA0EDC1-022C-43AF-809A-43A91E8CBF17}" presName="composite" presStyleCnt="0"/>
      <dgm:spPr/>
    </dgm:pt>
    <dgm:pt modelId="{4A3A1255-7BFC-419F-AA56-8DA1395F09F7}" type="pres">
      <dgm:prSet presAssocID="{FEA0EDC1-022C-43AF-809A-43A91E8CBF17}" presName="Parent1" presStyleLbl="alignNode1" presStyleIdx="2" presStyleCnt="3">
        <dgm:presLayoutVars>
          <dgm:chMax val="1"/>
          <dgm:chPref val="1"/>
          <dgm:bulletEnabled val="1"/>
        </dgm:presLayoutVars>
      </dgm:prSet>
      <dgm:spPr/>
    </dgm:pt>
    <dgm:pt modelId="{CB11E990-92D4-4335-8A05-11266754618D}" type="pres">
      <dgm:prSet presAssocID="{FEA0EDC1-022C-43AF-809A-43A91E8CBF17}" presName="Childtext1" presStyleLbl="revTx" presStyleIdx="2" presStyleCnt="3">
        <dgm:presLayoutVars>
          <dgm:chMax val="0"/>
          <dgm:chPref val="0"/>
          <dgm:bulletEnabled/>
        </dgm:presLayoutVars>
      </dgm:prSet>
      <dgm:spPr/>
    </dgm:pt>
    <dgm:pt modelId="{9531BEDF-953E-4D5D-BE09-41FFA07081A1}" type="pres">
      <dgm:prSet presAssocID="{FEA0EDC1-022C-43AF-809A-43A91E8CBF17}" presName="ConnectLine" presStyleLbl="sibTrans1D1" presStyleIdx="2" presStyleCnt="3"/>
      <dgm:spPr>
        <a:noFill/>
        <a:ln w="12700" cap="rnd" cmpd="sng" algn="ctr">
          <a:solidFill>
            <a:schemeClr val="accent1">
              <a:hueOff val="0"/>
              <a:satOff val="0"/>
              <a:lumOff val="0"/>
              <a:alphaOff val="0"/>
            </a:schemeClr>
          </a:solidFill>
          <a:prstDash val="dash"/>
        </a:ln>
        <a:effectLst/>
      </dgm:spPr>
    </dgm:pt>
    <dgm:pt modelId="{78604DF5-83F0-4C8D-ACF0-ADCDEF1952BA}" type="pres">
      <dgm:prSet presAssocID="{FEA0EDC1-022C-43AF-809A-43A91E8CBF17}" presName="ConnectLineEnd" presStyleLbl="node1" presStyleIdx="2" presStyleCnt="3"/>
      <dgm:spPr/>
    </dgm:pt>
    <dgm:pt modelId="{49817558-BB78-42D2-8B2D-0FB4FF778FA4}" type="pres">
      <dgm:prSet presAssocID="{FEA0EDC1-022C-43AF-809A-43A91E8CBF17}" presName="EmptyPane" presStyleCnt="0"/>
      <dgm:spPr/>
    </dgm:pt>
  </dgm:ptLst>
  <dgm:cxnLst>
    <dgm:cxn modelId="{30AC4065-E041-4B23-B10E-070761E5BA0E}" type="presOf" srcId="{D456CB0D-7FD2-4EF8-BAE5-7BB68CBD569C}" destId="{77BE12FF-73E5-4DFF-9402-E74FCB90325D}" srcOrd="0" destOrd="0" presId="urn:microsoft.com/office/officeart/2016/7/layout/HexagonTimeline"/>
    <dgm:cxn modelId="{51E16887-90AA-43B1-A622-B2F7807B3CE3}" type="presOf" srcId="{05317A65-8390-4E3C-8A24-9C1005BCEABA}" destId="{C8F25F9E-6B1C-40BE-81D8-31B97CE64E36}" srcOrd="0" destOrd="0" presId="urn:microsoft.com/office/officeart/2016/7/layout/HexagonTimeline"/>
    <dgm:cxn modelId="{AE082791-46A5-4E6D-AFC4-0122A87773A7}" type="presOf" srcId="{FEA0EDC1-022C-43AF-809A-43A91E8CBF17}" destId="{4A3A1255-7BFC-419F-AA56-8DA1395F09F7}" srcOrd="0" destOrd="0" presId="urn:microsoft.com/office/officeart/2016/7/layout/HexagonTimeline"/>
    <dgm:cxn modelId="{3CE090A0-12C1-4496-AFA5-7B8A87A738BD}" srcId="{05317A65-8390-4E3C-8A24-9C1005BCEABA}" destId="{FEA0EDC1-022C-43AF-809A-43A91E8CBF17}" srcOrd="2" destOrd="0" parTransId="{559973B4-D0F4-4A49-A038-9D777A950745}" sibTransId="{07076A80-BF1A-4A31-9612-2DC93C15CE8D}"/>
    <dgm:cxn modelId="{DCC756BF-8846-411D-A43A-9DCD497855F5}" srcId="{05317A65-8390-4E3C-8A24-9C1005BCEABA}" destId="{D456CB0D-7FD2-4EF8-BAE5-7BB68CBD569C}" srcOrd="0" destOrd="0" parTransId="{2CA6D229-346F-4A50-9D72-6871FD9014D2}" sibTransId="{89661896-A979-48DD-8B17-88222238DBD0}"/>
    <dgm:cxn modelId="{C746E1DB-6C1C-4011-8F33-80397E2199E4}" srcId="{05317A65-8390-4E3C-8A24-9C1005BCEABA}" destId="{E1C50BCF-4341-4FE3-909A-A05E62610686}" srcOrd="1" destOrd="0" parTransId="{37287D1C-9A77-4D5F-9D2B-78D65EC7BE06}" sibTransId="{DA290AD4-4CCE-4E29-8FD8-F344753A610C}"/>
    <dgm:cxn modelId="{DFE613E4-EF32-4AE9-B879-74FE3C2A78F9}" type="presOf" srcId="{E1C50BCF-4341-4FE3-909A-A05E62610686}" destId="{A8DED61D-A7B6-4CBE-9F37-0CC6544904EA}" srcOrd="0" destOrd="0" presId="urn:microsoft.com/office/officeart/2016/7/layout/HexagonTimeline"/>
    <dgm:cxn modelId="{59F414BB-A84A-44D9-954B-C1107D91DA96}" type="presParOf" srcId="{C8F25F9E-6B1C-40BE-81D8-31B97CE64E36}" destId="{957EA968-0E3A-4B4D-B3CA-ABA6BF08AADF}" srcOrd="0" destOrd="0" presId="urn:microsoft.com/office/officeart/2016/7/layout/HexagonTimeline"/>
    <dgm:cxn modelId="{A48D449D-C41E-4853-8C17-FCAAB8650AC7}" type="presParOf" srcId="{957EA968-0E3A-4B4D-B3CA-ABA6BF08AADF}" destId="{77BE12FF-73E5-4DFF-9402-E74FCB90325D}" srcOrd="0" destOrd="0" presId="urn:microsoft.com/office/officeart/2016/7/layout/HexagonTimeline"/>
    <dgm:cxn modelId="{48F51BFC-EAA9-4D89-A949-FCF084F9C58C}" type="presParOf" srcId="{957EA968-0E3A-4B4D-B3CA-ABA6BF08AADF}" destId="{F271E20A-7CD8-4EAB-AE07-FE97188B7FAE}" srcOrd="1" destOrd="0" presId="urn:microsoft.com/office/officeart/2016/7/layout/HexagonTimeline"/>
    <dgm:cxn modelId="{061C925F-D675-4525-B7DC-2195F150416A}" type="presParOf" srcId="{957EA968-0E3A-4B4D-B3CA-ABA6BF08AADF}" destId="{7E690C02-ADBB-4C01-8D40-27A308A6CE85}" srcOrd="2" destOrd="0" presId="urn:microsoft.com/office/officeart/2016/7/layout/HexagonTimeline"/>
    <dgm:cxn modelId="{A0B95E12-A2BF-42D1-8E9D-5918EB29C703}" type="presParOf" srcId="{957EA968-0E3A-4B4D-B3CA-ABA6BF08AADF}" destId="{8D253B08-1230-4440-9AB1-35C6A56CD784}" srcOrd="3" destOrd="0" presId="urn:microsoft.com/office/officeart/2016/7/layout/HexagonTimeline"/>
    <dgm:cxn modelId="{22406B5F-9296-4062-90CD-97F7A07A25A1}" type="presParOf" srcId="{957EA968-0E3A-4B4D-B3CA-ABA6BF08AADF}" destId="{4CAE0955-613D-43D3-A731-342B98B121BE}" srcOrd="4" destOrd="0" presId="urn:microsoft.com/office/officeart/2016/7/layout/HexagonTimeline"/>
    <dgm:cxn modelId="{615F4097-2331-4882-B197-73BCA978FCD1}" type="presParOf" srcId="{C8F25F9E-6B1C-40BE-81D8-31B97CE64E36}" destId="{A154E0A3-F24F-4CF0-AAB0-380F31D63F82}" srcOrd="1" destOrd="0" presId="urn:microsoft.com/office/officeart/2016/7/layout/HexagonTimeline"/>
    <dgm:cxn modelId="{97D89984-8F19-45F9-AFF2-5CD113FED1CC}" type="presParOf" srcId="{C8F25F9E-6B1C-40BE-81D8-31B97CE64E36}" destId="{B28B0E8D-AACC-404C-AA43-CAFE6067C63B}" srcOrd="2" destOrd="0" presId="urn:microsoft.com/office/officeart/2016/7/layout/HexagonTimeline"/>
    <dgm:cxn modelId="{BECD33F4-F30F-4706-95F0-68C465EE7063}" type="presParOf" srcId="{B28B0E8D-AACC-404C-AA43-CAFE6067C63B}" destId="{A8DED61D-A7B6-4CBE-9F37-0CC6544904EA}" srcOrd="0" destOrd="0" presId="urn:microsoft.com/office/officeart/2016/7/layout/HexagonTimeline"/>
    <dgm:cxn modelId="{0511A70A-0325-4C3A-9399-832087767E2B}" type="presParOf" srcId="{B28B0E8D-AACC-404C-AA43-CAFE6067C63B}" destId="{ECC76F64-70E8-4C84-B855-77BE880B7902}" srcOrd="1" destOrd="0" presId="urn:microsoft.com/office/officeart/2016/7/layout/HexagonTimeline"/>
    <dgm:cxn modelId="{90A6FF04-E441-47A5-AB9B-50A8483BB17D}" type="presParOf" srcId="{B28B0E8D-AACC-404C-AA43-CAFE6067C63B}" destId="{AA59C428-BF0D-418D-979F-D049ABDECB1E}" srcOrd="2" destOrd="0" presId="urn:microsoft.com/office/officeart/2016/7/layout/HexagonTimeline"/>
    <dgm:cxn modelId="{068038BC-686F-494E-948D-7185A6CC3E52}" type="presParOf" srcId="{B28B0E8D-AACC-404C-AA43-CAFE6067C63B}" destId="{B012B43E-9763-4723-8C6E-70C089A54634}" srcOrd="3" destOrd="0" presId="urn:microsoft.com/office/officeart/2016/7/layout/HexagonTimeline"/>
    <dgm:cxn modelId="{55C6B5D2-2DD3-4A6D-B05C-57983E462399}" type="presParOf" srcId="{B28B0E8D-AACC-404C-AA43-CAFE6067C63B}" destId="{E32FA19F-7E13-42FD-A05C-C88BF6CF10B7}" srcOrd="4" destOrd="0" presId="urn:microsoft.com/office/officeart/2016/7/layout/HexagonTimeline"/>
    <dgm:cxn modelId="{6C723158-AF8A-43F3-8D32-D4C461EBCD30}" type="presParOf" srcId="{C8F25F9E-6B1C-40BE-81D8-31B97CE64E36}" destId="{3980426A-4B2A-4916-BA8E-2A46A1935B3A}" srcOrd="3" destOrd="0" presId="urn:microsoft.com/office/officeart/2016/7/layout/HexagonTimeline"/>
    <dgm:cxn modelId="{8201B6B1-CBA7-4B0A-9CCD-64C3B7ABF43D}" type="presParOf" srcId="{C8F25F9E-6B1C-40BE-81D8-31B97CE64E36}" destId="{DE01A58C-916A-4F35-9AE6-0A97AC601C73}" srcOrd="4" destOrd="0" presId="urn:microsoft.com/office/officeart/2016/7/layout/HexagonTimeline"/>
    <dgm:cxn modelId="{6D28377C-4FCC-400C-AE7A-D244A3CC3080}" type="presParOf" srcId="{DE01A58C-916A-4F35-9AE6-0A97AC601C73}" destId="{4A3A1255-7BFC-419F-AA56-8DA1395F09F7}" srcOrd="0" destOrd="0" presId="urn:microsoft.com/office/officeart/2016/7/layout/HexagonTimeline"/>
    <dgm:cxn modelId="{B3D7B91C-8EE0-45FF-BB70-E87D3BE55ADE}" type="presParOf" srcId="{DE01A58C-916A-4F35-9AE6-0A97AC601C73}" destId="{CB11E990-92D4-4335-8A05-11266754618D}" srcOrd="1" destOrd="0" presId="urn:microsoft.com/office/officeart/2016/7/layout/HexagonTimeline"/>
    <dgm:cxn modelId="{CD9A3137-4C6B-4BE1-8D2E-5086E32694B1}" type="presParOf" srcId="{DE01A58C-916A-4F35-9AE6-0A97AC601C73}" destId="{9531BEDF-953E-4D5D-BE09-41FFA07081A1}" srcOrd="2" destOrd="0" presId="urn:microsoft.com/office/officeart/2016/7/layout/HexagonTimeline"/>
    <dgm:cxn modelId="{7A66E55C-E5F2-4C60-BB33-5564644DE67D}" type="presParOf" srcId="{DE01A58C-916A-4F35-9AE6-0A97AC601C73}" destId="{78604DF5-83F0-4C8D-ACF0-ADCDEF1952BA}" srcOrd="3" destOrd="0" presId="urn:microsoft.com/office/officeart/2016/7/layout/HexagonTimeline"/>
    <dgm:cxn modelId="{6724B55A-1F7B-4A41-9509-FDC6C5E70AE2}" type="presParOf" srcId="{DE01A58C-916A-4F35-9AE6-0A97AC601C73}" destId="{49817558-BB78-42D2-8B2D-0FB4FF778FA4}" srcOrd="4" destOrd="0" presId="urn:microsoft.com/office/officeart/2016/7/layout/Hexagon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E12FF-73E5-4DFF-9402-E74FCB90325D}">
      <dsp:nvSpPr>
        <dsp:cNvPr id="0" name=""/>
        <dsp:cNvSpPr/>
      </dsp:nvSpPr>
      <dsp:spPr>
        <a:xfrm>
          <a:off x="519614" y="1678283"/>
          <a:ext cx="2644602" cy="457713"/>
        </a:xfrm>
        <a:prstGeom prst="homePlate">
          <a:avLst>
            <a:gd name="adj" fmla="val 40000"/>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1066800">
            <a:lnSpc>
              <a:spcPct val="90000"/>
            </a:lnSpc>
            <a:spcBef>
              <a:spcPct val="0"/>
            </a:spcBef>
            <a:spcAft>
              <a:spcPct val="35000"/>
            </a:spcAft>
            <a:buNone/>
          </a:pPr>
          <a:r>
            <a:rPr lang="ar-SA" sz="2400" kern="1200" dirty="0"/>
            <a:t>ظهور الدعوة العباسية</a:t>
          </a:r>
          <a:endParaRPr lang="en-US" sz="2400" kern="1200" dirty="0"/>
        </a:p>
      </dsp:txBody>
      <dsp:txXfrm>
        <a:off x="519614" y="1678283"/>
        <a:ext cx="2553059" cy="457713"/>
      </dsp:txXfrm>
    </dsp:sp>
    <dsp:sp modelId="{F271E20A-7CD8-4EAB-AE07-FE97188B7FAE}">
      <dsp:nvSpPr>
        <dsp:cNvPr id="0" name=""/>
        <dsp:cNvSpPr/>
      </dsp:nvSpPr>
      <dsp:spPr>
        <a:xfrm>
          <a:off x="5385" y="0"/>
          <a:ext cx="3673059" cy="1220569"/>
        </a:xfrm>
        <a:prstGeom prst="rect">
          <a:avLst/>
        </a:prstGeom>
        <a:noFill/>
        <a:ln>
          <a:noFill/>
        </a:ln>
        <a:effectLst/>
      </dsp:spPr>
      <dsp:style>
        <a:lnRef idx="0">
          <a:scrgbClr r="0" g="0" b="0"/>
        </a:lnRef>
        <a:fillRef idx="0">
          <a:scrgbClr r="0" g="0" b="0"/>
        </a:fillRef>
        <a:effectRef idx="0">
          <a:scrgbClr r="0" g="0" b="0"/>
        </a:effectRef>
        <a:fontRef idx="minor"/>
      </dsp:style>
    </dsp:sp>
    <dsp:sp modelId="{A154E0A3-F24F-4CF0-AAB0-380F31D63F82}">
      <dsp:nvSpPr>
        <dsp:cNvPr id="0" name=""/>
        <dsp:cNvSpPr/>
      </dsp:nvSpPr>
      <dsp:spPr>
        <a:xfrm>
          <a:off x="3164216" y="1907140"/>
          <a:ext cx="1028456" cy="0"/>
        </a:xfrm>
        <a:custGeom>
          <a:avLst/>
          <a:gdLst/>
          <a:ahLst/>
          <a:cxnLst/>
          <a:rect l="0" t="0" r="0" b="0"/>
          <a:pathLst>
            <a:path>
              <a:moveTo>
                <a:pt x="0" y="0"/>
              </a:moveTo>
              <a:lnTo>
                <a:pt x="1028456" y="0"/>
              </a:lnTo>
            </a:path>
          </a:pathLst>
        </a:custGeom>
        <a:no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690C02-ADBB-4C01-8D40-27A308A6CE85}">
      <dsp:nvSpPr>
        <dsp:cNvPr id="0" name=""/>
        <dsp:cNvSpPr/>
      </dsp:nvSpPr>
      <dsp:spPr>
        <a:xfrm>
          <a:off x="1841915" y="1296855"/>
          <a:ext cx="0" cy="381428"/>
        </a:xfrm>
        <a:prstGeom prst="line">
          <a:avLst/>
        </a:prstGeom>
        <a:noFill/>
        <a:ln w="12700"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8D253B08-1230-4440-9AB1-35C6A56CD784}">
      <dsp:nvSpPr>
        <dsp:cNvPr id="0" name=""/>
        <dsp:cNvSpPr/>
      </dsp:nvSpPr>
      <dsp:spPr>
        <a:xfrm>
          <a:off x="1803772" y="1220569"/>
          <a:ext cx="76285" cy="762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DED61D-A7B6-4CBE-9F37-0CC6544904EA}">
      <dsp:nvSpPr>
        <dsp:cNvPr id="0" name=""/>
        <dsp:cNvSpPr/>
      </dsp:nvSpPr>
      <dsp:spPr>
        <a:xfrm>
          <a:off x="4192673" y="1678283"/>
          <a:ext cx="2644602" cy="457713"/>
        </a:xfrm>
        <a:prstGeom prst="hexagon">
          <a:avLst>
            <a:gd name="adj" fmla="val 40000"/>
            <a:gd name="vf" fmla="val 115470"/>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0" tIns="304800" rIns="304800" bIns="304800" numCol="1" spcCol="1270" anchor="ctr" anchorCtr="0">
          <a:noAutofit/>
        </a:bodyPr>
        <a:lstStyle/>
        <a:p>
          <a:pPr marL="0" lvl="0" indent="0" algn="ctr" defTabSz="1778000">
            <a:lnSpc>
              <a:spcPct val="90000"/>
            </a:lnSpc>
            <a:spcBef>
              <a:spcPct val="0"/>
            </a:spcBef>
            <a:spcAft>
              <a:spcPct val="35000"/>
            </a:spcAft>
            <a:buNone/>
          </a:pPr>
          <a:r>
            <a:rPr lang="ar-SA" sz="4000" b="1" kern="1200" dirty="0"/>
            <a:t>الفتن</a:t>
          </a:r>
          <a:endParaRPr lang="en-US" sz="4000" b="1" kern="1200" dirty="0"/>
        </a:p>
      </dsp:txBody>
      <dsp:txXfrm>
        <a:off x="4474085" y="1726988"/>
        <a:ext cx="2081778" cy="360303"/>
      </dsp:txXfrm>
    </dsp:sp>
    <dsp:sp modelId="{ECC76F64-70E8-4C84-B855-77BE880B7902}">
      <dsp:nvSpPr>
        <dsp:cNvPr id="0" name=""/>
        <dsp:cNvSpPr/>
      </dsp:nvSpPr>
      <dsp:spPr>
        <a:xfrm>
          <a:off x="3678445" y="2593711"/>
          <a:ext cx="3673059" cy="1220569"/>
        </a:xfrm>
        <a:prstGeom prst="rect">
          <a:avLst/>
        </a:prstGeom>
        <a:noFill/>
        <a:ln>
          <a:noFill/>
        </a:ln>
        <a:effectLst/>
      </dsp:spPr>
      <dsp:style>
        <a:lnRef idx="0">
          <a:scrgbClr r="0" g="0" b="0"/>
        </a:lnRef>
        <a:fillRef idx="0">
          <a:scrgbClr r="0" g="0" b="0"/>
        </a:fillRef>
        <a:effectRef idx="0">
          <a:scrgbClr r="0" g="0" b="0"/>
        </a:effectRef>
        <a:fontRef idx="minor"/>
      </dsp:style>
    </dsp:sp>
    <dsp:sp modelId="{3980426A-4B2A-4916-BA8E-2A46A1935B3A}">
      <dsp:nvSpPr>
        <dsp:cNvPr id="0" name=""/>
        <dsp:cNvSpPr/>
      </dsp:nvSpPr>
      <dsp:spPr>
        <a:xfrm>
          <a:off x="6837276" y="1907140"/>
          <a:ext cx="1028456" cy="0"/>
        </a:xfrm>
        <a:custGeom>
          <a:avLst/>
          <a:gdLst/>
          <a:ahLst/>
          <a:cxnLst/>
          <a:rect l="0" t="0" r="0" b="0"/>
          <a:pathLst>
            <a:path>
              <a:moveTo>
                <a:pt x="0" y="0"/>
              </a:moveTo>
              <a:lnTo>
                <a:pt x="1028456" y="0"/>
              </a:lnTo>
            </a:path>
          </a:pathLst>
        </a:custGeom>
        <a:no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59C428-BF0D-418D-979F-D049ABDECB1E}">
      <dsp:nvSpPr>
        <dsp:cNvPr id="0" name=""/>
        <dsp:cNvSpPr/>
      </dsp:nvSpPr>
      <dsp:spPr>
        <a:xfrm>
          <a:off x="5514974" y="2135997"/>
          <a:ext cx="0" cy="381428"/>
        </a:xfrm>
        <a:prstGeom prst="line">
          <a:avLst/>
        </a:prstGeom>
        <a:noFill/>
        <a:ln w="12700"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B012B43E-9763-4723-8C6E-70C089A54634}">
      <dsp:nvSpPr>
        <dsp:cNvPr id="0" name=""/>
        <dsp:cNvSpPr/>
      </dsp:nvSpPr>
      <dsp:spPr>
        <a:xfrm>
          <a:off x="5476832" y="2517425"/>
          <a:ext cx="76285" cy="762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3A1255-7BFC-419F-AA56-8DA1395F09F7}">
      <dsp:nvSpPr>
        <dsp:cNvPr id="0" name=""/>
        <dsp:cNvSpPr/>
      </dsp:nvSpPr>
      <dsp:spPr>
        <a:xfrm rot="10800000">
          <a:off x="7865733" y="1678283"/>
          <a:ext cx="2644602" cy="457713"/>
        </a:xfrm>
        <a:prstGeom prst="homePlate">
          <a:avLst>
            <a:gd name="adj" fmla="val 40000"/>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244600">
            <a:lnSpc>
              <a:spcPct val="90000"/>
            </a:lnSpc>
            <a:spcBef>
              <a:spcPct val="0"/>
            </a:spcBef>
            <a:spcAft>
              <a:spcPct val="35000"/>
            </a:spcAft>
            <a:buNone/>
          </a:pPr>
          <a:r>
            <a:rPr lang="ar-SA" sz="2800" kern="1200" dirty="0"/>
            <a:t>العصبية القبلية</a:t>
          </a:r>
          <a:endParaRPr lang="en-US" sz="2800" kern="1200" dirty="0"/>
        </a:p>
      </dsp:txBody>
      <dsp:txXfrm rot="10800000">
        <a:off x="7957276" y="1678283"/>
        <a:ext cx="2553059" cy="457713"/>
      </dsp:txXfrm>
    </dsp:sp>
    <dsp:sp modelId="{CB11E990-92D4-4335-8A05-11266754618D}">
      <dsp:nvSpPr>
        <dsp:cNvPr id="0" name=""/>
        <dsp:cNvSpPr/>
      </dsp:nvSpPr>
      <dsp:spPr>
        <a:xfrm>
          <a:off x="7351504" y="0"/>
          <a:ext cx="3673059" cy="1220569"/>
        </a:xfrm>
        <a:prstGeom prst="rect">
          <a:avLst/>
        </a:prstGeom>
        <a:noFill/>
        <a:ln>
          <a:noFill/>
        </a:ln>
        <a:effectLst/>
      </dsp:spPr>
      <dsp:style>
        <a:lnRef idx="0">
          <a:scrgbClr r="0" g="0" b="0"/>
        </a:lnRef>
        <a:fillRef idx="0">
          <a:scrgbClr r="0" g="0" b="0"/>
        </a:fillRef>
        <a:effectRef idx="0">
          <a:scrgbClr r="0" g="0" b="0"/>
        </a:effectRef>
        <a:fontRef idx="minor"/>
      </dsp:style>
    </dsp:sp>
    <dsp:sp modelId="{9531BEDF-953E-4D5D-BE09-41FFA07081A1}">
      <dsp:nvSpPr>
        <dsp:cNvPr id="0" name=""/>
        <dsp:cNvSpPr/>
      </dsp:nvSpPr>
      <dsp:spPr>
        <a:xfrm>
          <a:off x="9188034" y="1296855"/>
          <a:ext cx="0" cy="381428"/>
        </a:xfrm>
        <a:prstGeom prst="line">
          <a:avLst/>
        </a:prstGeom>
        <a:noFill/>
        <a:ln w="12700"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78604DF5-83F0-4C8D-ACF0-ADCDEF1952BA}">
      <dsp:nvSpPr>
        <dsp:cNvPr id="0" name=""/>
        <dsp:cNvSpPr/>
      </dsp:nvSpPr>
      <dsp:spPr>
        <a:xfrm>
          <a:off x="9149891" y="1220569"/>
          <a:ext cx="76285" cy="762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9/15/2020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9/15/2020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3680207"/>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9/15/2020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9/15/2020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07174647"/>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58143178"/>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47817266"/>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9/15/2020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9/15/2020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4="http://schemas.microsoft.com/office/powerpoint/2010/main">
    <mc:Choice Requires="p14">
      <p:transition spd="med" p14:dur="700">
        <p:fade/>
        <p:sndAc>
          <p:stSnd>
            <p:snd r:embed="rId1" name="camera.wav"/>
          </p:stSnd>
        </p:sndAc>
      </p:transition>
    </mc:Choice>
    <mc:Fallback xmlns="">
      <p:transition spd="med">
        <p:fade/>
        <p:sndAc>
          <p:stSnd>
            <p:snd r:embed="rId3" name="camera.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9/15/2020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sndAc>
          <p:stSnd>
            <p:snd r:embed="rId13" name="camera.wav"/>
          </p:stSnd>
        </p:sndAc>
      </p:transition>
    </mc:Choice>
    <mc:Fallback xmlns="">
      <p:transition spd="med">
        <p:fade/>
        <p:sndAc>
          <p:stSnd>
            <p:snd r:embed="rId14" name="camera.wav"/>
          </p:stSnd>
        </p:sndAc>
      </p:transition>
    </mc:Fallback>
  </mc:AlternateContent>
  <p:hf sldNum="0" hdr="0" ftr="0" dt="0"/>
  <p:txStyles>
    <p:titleStyle>
      <a:lvl1pPr algn="l" defTabSz="457200" rtl="1"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06000" indent="-306000" algn="r" defTabSz="457200" rtl="1"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audio" Target="../media/audio1.wav"/><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audio" Target="../media/audio1.wav"/><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30" name="Rectangle 29">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E1FC5398-C628-478A-822A-BE6CBC51559B}"/>
              </a:ext>
            </a:extLst>
          </p:cNvPr>
          <p:cNvSpPr>
            <a:spLocks noGrp="1"/>
          </p:cNvSpPr>
          <p:nvPr>
            <p:ph type="ctrTitle"/>
          </p:nvPr>
        </p:nvSpPr>
        <p:spPr>
          <a:xfrm>
            <a:off x="8109235" y="863695"/>
            <a:ext cx="3511233" cy="3779995"/>
          </a:xfrm>
        </p:spPr>
        <p:txBody>
          <a:bodyPr anchor="ctr">
            <a:normAutofit/>
          </a:bodyPr>
          <a:lstStyle/>
          <a:p>
            <a:pPr algn="r"/>
            <a:r>
              <a:rPr lang="ar-SA" dirty="0"/>
              <a:t>نهاية الدولة الأموية</a:t>
            </a:r>
            <a:endParaRPr lang="en-US" dirty="0">
              <a:solidFill>
                <a:schemeClr val="tx1"/>
              </a:solidFill>
            </a:endParaRPr>
          </a:p>
        </p:txBody>
      </p:sp>
      <p:sp>
        <p:nvSpPr>
          <p:cNvPr id="3" name="Subtitle 2">
            <a:extLst>
              <a:ext uri="{FF2B5EF4-FFF2-40B4-BE49-F238E27FC236}">
                <a16:creationId xmlns:a16="http://schemas.microsoft.com/office/drawing/2014/main" id="{07730D41-D3A4-4CFC-91DC-62E6A5AE503B}"/>
              </a:ext>
            </a:extLst>
          </p:cNvPr>
          <p:cNvSpPr>
            <a:spLocks noGrp="1"/>
          </p:cNvSpPr>
          <p:nvPr>
            <p:ph type="subTitle" idx="1"/>
          </p:nvPr>
        </p:nvSpPr>
        <p:spPr>
          <a:xfrm>
            <a:off x="8109236" y="4739780"/>
            <a:ext cx="3511233" cy="1147054"/>
          </a:xfrm>
        </p:spPr>
        <p:txBody>
          <a:bodyPr anchor="t">
            <a:normAutofit/>
          </a:bodyPr>
          <a:lstStyle/>
          <a:p>
            <a:r>
              <a:rPr lang="ar-SA" sz="2000" dirty="0"/>
              <a:t>الدرس الثالث</a:t>
            </a:r>
            <a:endParaRPr lang="en-US" sz="2000" dirty="0"/>
          </a:p>
        </p:txBody>
      </p:sp>
      <p:sp>
        <p:nvSpPr>
          <p:cNvPr id="32" name="Rectangle 31">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a:extLst>
              <a:ext uri="{FF2B5EF4-FFF2-40B4-BE49-F238E27FC236}">
                <a16:creationId xmlns:a16="http://schemas.microsoft.com/office/drawing/2014/main" id="{09CE66C8-2F1C-4F45-BDC8-6F46A7E1E225}"/>
              </a:ext>
            </a:extLst>
          </p:cNvPr>
          <p:cNvPicPr>
            <a:picLocks noChangeAspect="1"/>
          </p:cNvPicPr>
          <p:nvPr/>
        </p:nvPicPr>
        <p:blipFill>
          <a:blip r:embed="rId4"/>
          <a:stretch>
            <a:fillRect/>
          </a:stretch>
        </p:blipFill>
        <p:spPr>
          <a:xfrm>
            <a:off x="132523" y="304800"/>
            <a:ext cx="7405180" cy="6096000"/>
          </a:xfrm>
          <a:prstGeom prst="rect">
            <a:avLst/>
          </a:prstGeom>
        </p:spPr>
      </p:pic>
    </p:spTree>
    <p:extLst>
      <p:ext uri="{BB962C8B-B14F-4D97-AF65-F5344CB8AC3E}">
        <p14:creationId xmlns:p14="http://schemas.microsoft.com/office/powerpoint/2010/main" val="67487362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sndAc>
          <p:stSnd>
            <p:snd r:embed="rId3" name="camera.wav"/>
          </p:stSnd>
        </p:sndAc>
      </p:transition>
    </mc:Choice>
    <mc:Fallback xmlns="">
      <p:transition spd="med">
        <p:fade/>
        <p:sndAc>
          <p:stSnd>
            <p:snd r:embed="rId5" name="camera.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A637D-6B1D-45CE-B33A-5BD415B4ACEA}"/>
              </a:ext>
            </a:extLst>
          </p:cNvPr>
          <p:cNvSpPr>
            <a:spLocks noGrp="1"/>
          </p:cNvSpPr>
          <p:nvPr>
            <p:ph type="title"/>
          </p:nvPr>
        </p:nvSpPr>
        <p:spPr/>
        <p:txBody>
          <a:bodyPr/>
          <a:lstStyle/>
          <a:p>
            <a:pPr algn="r"/>
            <a:r>
              <a:rPr lang="ar-SA" dirty="0"/>
              <a:t>أسباب نهاية الدولة الاموية</a:t>
            </a:r>
          </a:p>
        </p:txBody>
      </p:sp>
      <p:sp>
        <p:nvSpPr>
          <p:cNvPr id="3" name="Content Placeholder 2">
            <a:extLst>
              <a:ext uri="{FF2B5EF4-FFF2-40B4-BE49-F238E27FC236}">
                <a16:creationId xmlns:a16="http://schemas.microsoft.com/office/drawing/2014/main" id="{D6D240DE-4EFF-4A94-B101-2D858BBA1222}"/>
              </a:ext>
            </a:extLst>
          </p:cNvPr>
          <p:cNvSpPr>
            <a:spLocks noGrp="1"/>
          </p:cNvSpPr>
          <p:nvPr>
            <p:ph idx="1"/>
          </p:nvPr>
        </p:nvSpPr>
        <p:spPr/>
        <p:txBody>
          <a:bodyPr>
            <a:normAutofit/>
          </a:bodyPr>
          <a:lstStyle/>
          <a:p>
            <a:r>
              <a:rPr lang="ar-SA" sz="3200" b="1" dirty="0"/>
              <a:t>امتـــدت الدولـــة الأموية إلى أنحـــاء بعيـــدة، فقد بلغـــت أقصى اتســـاعها في عهـــد الوليد بن عبدالملـــك، لكنهـــا لـــم تســـتطع المحافظـــة على هـــذا الامتداد، ففـــي أواخـــر عهدها أصبح الحكـــم بيـــد خلفـــاء ضعفاء، تهاونـــوا في إدارة شـــؤون الدولة، فلـــم يتمكنوا مـــن الحفاظ على أملاكها ومكتســـباتها، فبـــدأت بالضعف والتفكك حتى انتهى حكـــم الدولة الأموية عام 132ه</a:t>
            </a:r>
          </a:p>
        </p:txBody>
      </p:sp>
    </p:spTree>
    <p:extLst>
      <p:ext uri="{BB962C8B-B14F-4D97-AF65-F5344CB8AC3E}">
        <p14:creationId xmlns:p14="http://schemas.microsoft.com/office/powerpoint/2010/main" val="437350985"/>
      </p:ext>
    </p:extLst>
  </p:cSld>
  <p:clrMapOvr>
    <a:masterClrMapping/>
  </p:clrMapOvr>
  <mc:AlternateContent xmlns:mc="http://schemas.openxmlformats.org/markup-compatibility/2006" xmlns:p14="http://schemas.microsoft.com/office/powerpoint/2010/main">
    <mc:Choice Requires="p14">
      <p:transition spd="med" p14:dur="700">
        <p:fade/>
        <p:sndAc>
          <p:stSnd>
            <p:snd r:embed="rId2" name="camera.wav"/>
          </p:stSnd>
        </p:sndAc>
      </p:transition>
    </mc:Choice>
    <mc:Fallback xmlns="">
      <p:transition spd="med">
        <p:fade/>
        <p:sndAc>
          <p:stSnd>
            <p:snd r:embed="rId3" name="camera.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0EC9-7E7D-4648-AC38-2A7BCBFB2EF6}"/>
              </a:ext>
            </a:extLst>
          </p:cNvPr>
          <p:cNvSpPr>
            <a:spLocks noGrp="1"/>
          </p:cNvSpPr>
          <p:nvPr>
            <p:ph type="title"/>
          </p:nvPr>
        </p:nvSpPr>
        <p:spPr>
          <a:xfrm>
            <a:off x="581192" y="702156"/>
            <a:ext cx="11029616" cy="1188720"/>
          </a:xfrm>
        </p:spPr>
        <p:txBody>
          <a:bodyPr>
            <a:normAutofit/>
          </a:bodyPr>
          <a:lstStyle/>
          <a:p>
            <a:pPr algn="ctr"/>
            <a:r>
              <a:rPr lang="ar-SA" dirty="0">
                <a:solidFill>
                  <a:schemeClr val="tx1">
                    <a:lumMod val="85000"/>
                    <a:lumOff val="15000"/>
                  </a:schemeClr>
                </a:solidFill>
              </a:rPr>
              <a:t>من ابرز أسباب نهاية الدولة الاموية</a:t>
            </a:r>
            <a:endParaRPr lang="en-US" dirty="0">
              <a:solidFill>
                <a:schemeClr val="tx1">
                  <a:lumMod val="85000"/>
                  <a:lumOff val="15000"/>
                </a:schemeClr>
              </a:solidFill>
            </a:endParaRPr>
          </a:p>
        </p:txBody>
      </p:sp>
      <p:graphicFrame>
        <p:nvGraphicFramePr>
          <p:cNvPr id="22" name="Content Placeholder 2" descr="SmartArt timeline">
            <a:extLst>
              <a:ext uri="{FF2B5EF4-FFF2-40B4-BE49-F238E27FC236}">
                <a16:creationId xmlns:a16="http://schemas.microsoft.com/office/drawing/2014/main" id="{6BF0F168-BD28-497A-AC13-24AB8C638291}"/>
              </a:ext>
            </a:extLst>
          </p:cNvPr>
          <p:cNvGraphicFramePr/>
          <p:nvPr>
            <p:extLst>
              <p:ext uri="{D42A27DB-BD31-4B8C-83A1-F6EECF244321}">
                <p14:modId xmlns:p14="http://schemas.microsoft.com/office/powerpoint/2010/main" val="204402543"/>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97948653"/>
      </p:ext>
    </p:extLst>
  </p:cSld>
  <p:clrMapOvr>
    <a:masterClrMapping/>
  </p:clrMapOvr>
  <mc:AlternateContent xmlns:mc="http://schemas.openxmlformats.org/markup-compatibility/2006" xmlns:p14="http://schemas.microsoft.com/office/powerpoint/2010/main">
    <mc:Choice Requires="p14">
      <p:transition spd="med" p14:dur="700">
        <p:fade/>
        <p:sndAc>
          <p:stSnd>
            <p:snd r:embed="rId3" name="camera.wav"/>
          </p:stSnd>
        </p:sndAc>
      </p:transition>
    </mc:Choice>
    <mc:Fallback xmlns="">
      <p:transition spd="med">
        <p:fade/>
        <p:sndAc>
          <p:stSnd>
            <p:snd r:embed="rId9" name="camera.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98777C-6020-437E-B32A-A757B4575AD7}"/>
              </a:ext>
            </a:extLst>
          </p:cNvPr>
          <p:cNvSpPr>
            <a:spLocks noGrp="1"/>
          </p:cNvSpPr>
          <p:nvPr>
            <p:ph type="title"/>
          </p:nvPr>
        </p:nvSpPr>
        <p:spPr/>
        <p:txBody>
          <a:bodyPr>
            <a:normAutofit fontScale="90000"/>
          </a:bodyPr>
          <a:lstStyle/>
          <a:p>
            <a:pPr algn="ctr"/>
            <a:r>
              <a:rPr lang="ar-SA" dirty="0">
                <a:solidFill>
                  <a:srgbClr val="FF0000"/>
                </a:solidFill>
              </a:rPr>
              <a:t>العصبية القبلية</a:t>
            </a:r>
            <a:br>
              <a:rPr lang="ar-SA" dirty="0"/>
            </a:br>
            <a:r>
              <a:rPr lang="ar-SA" sz="2800" dirty="0"/>
              <a:t>نهى الإسلام عن العصبية القبلية، فقال الرسول صلى الله عليه وسلم: ((دَعُوْها فإنها منتنة)) لكنها عادت إلى الظهور في عهد بني أمية؛ حين ظهر النزاع بين بعض القبائل العربية؛ وهو ما أضعف الدولة وأفقدها قوتها</a:t>
            </a:r>
            <a:endParaRPr lang="ar-SA" dirty="0"/>
          </a:p>
        </p:txBody>
      </p:sp>
      <p:sp>
        <p:nvSpPr>
          <p:cNvPr id="5" name="Text Placeholder 4">
            <a:extLst>
              <a:ext uri="{FF2B5EF4-FFF2-40B4-BE49-F238E27FC236}">
                <a16:creationId xmlns:a16="http://schemas.microsoft.com/office/drawing/2014/main" id="{5468D7C6-45D4-4251-B2E4-78E4FC2C93B6}"/>
              </a:ext>
            </a:extLst>
          </p:cNvPr>
          <p:cNvSpPr>
            <a:spLocks noGrp="1"/>
          </p:cNvSpPr>
          <p:nvPr>
            <p:ph type="body" idx="1"/>
          </p:nvPr>
        </p:nvSpPr>
        <p:spPr/>
        <p:txBody>
          <a:bodyPr/>
          <a:lstStyle/>
          <a:p>
            <a:pPr algn="ctr"/>
            <a:r>
              <a:rPr lang="ar-SA" dirty="0">
                <a:solidFill>
                  <a:srgbClr val="FF0000"/>
                </a:solidFill>
              </a:rPr>
              <a:t>ظهور العباسيين</a:t>
            </a:r>
          </a:p>
        </p:txBody>
      </p:sp>
      <p:sp>
        <p:nvSpPr>
          <p:cNvPr id="6" name="Content Placeholder 5">
            <a:extLst>
              <a:ext uri="{FF2B5EF4-FFF2-40B4-BE49-F238E27FC236}">
                <a16:creationId xmlns:a16="http://schemas.microsoft.com/office/drawing/2014/main" id="{B88A6EAF-B2A1-49DD-AFB9-926D1A0A180B}"/>
              </a:ext>
            </a:extLst>
          </p:cNvPr>
          <p:cNvSpPr>
            <a:spLocks noGrp="1"/>
          </p:cNvSpPr>
          <p:nvPr>
            <p:ph sz="half" idx="2"/>
          </p:nvPr>
        </p:nvSpPr>
        <p:spPr/>
        <p:txBody>
          <a:bodyPr>
            <a:normAutofit/>
          </a:bodyPr>
          <a:lstStyle/>
          <a:p>
            <a:r>
              <a:rPr lang="ar-SA" sz="2400" dirty="0"/>
              <a:t>نشط العباسيون - الذين ينتسبون إلى محمد بن علي بن عبدالله بن العباس بن عبدالمطلب ابن هاشم - في أواخر عهد الدولة الأموية في بلاد خُراسان بعيداً عن دمشق، عاصمة الدولة الأموية، وقد ساعد هذا على التفاف الناس حولهم ونجاحهم، وعلى إثر ذلك سقطت الدولة الاموية عام 132هـ</a:t>
            </a:r>
          </a:p>
        </p:txBody>
      </p:sp>
      <p:sp>
        <p:nvSpPr>
          <p:cNvPr id="7" name="Text Placeholder 6">
            <a:extLst>
              <a:ext uri="{FF2B5EF4-FFF2-40B4-BE49-F238E27FC236}">
                <a16:creationId xmlns:a16="http://schemas.microsoft.com/office/drawing/2014/main" id="{E2B5DCD5-1DC6-4A45-86AD-53A3FF130DDD}"/>
              </a:ext>
            </a:extLst>
          </p:cNvPr>
          <p:cNvSpPr>
            <a:spLocks noGrp="1"/>
          </p:cNvSpPr>
          <p:nvPr>
            <p:ph type="body" sz="quarter" idx="3"/>
          </p:nvPr>
        </p:nvSpPr>
        <p:spPr/>
        <p:txBody>
          <a:bodyPr/>
          <a:lstStyle/>
          <a:p>
            <a:pPr algn="ctr"/>
            <a:r>
              <a:rPr lang="ar-SA" dirty="0">
                <a:solidFill>
                  <a:srgbClr val="FF0000"/>
                </a:solidFill>
              </a:rPr>
              <a:t>الفتن</a:t>
            </a:r>
          </a:p>
        </p:txBody>
      </p:sp>
      <p:sp>
        <p:nvSpPr>
          <p:cNvPr id="8" name="Content Placeholder 7">
            <a:extLst>
              <a:ext uri="{FF2B5EF4-FFF2-40B4-BE49-F238E27FC236}">
                <a16:creationId xmlns:a16="http://schemas.microsoft.com/office/drawing/2014/main" id="{57593EE9-33D1-49B3-B7EE-5754310EF835}"/>
              </a:ext>
            </a:extLst>
          </p:cNvPr>
          <p:cNvSpPr>
            <a:spLocks noGrp="1"/>
          </p:cNvSpPr>
          <p:nvPr>
            <p:ph sz="quarter" idx="4"/>
          </p:nvPr>
        </p:nvSpPr>
        <p:spPr/>
        <p:txBody>
          <a:bodyPr>
            <a:normAutofit/>
          </a:bodyPr>
          <a:lstStyle/>
          <a:p>
            <a:r>
              <a:rPr lang="ar-SA" sz="2800" dirty="0"/>
              <a:t>ظهـــر فـــي تاريخ الدولـــة الأموية كثير من الفتـــن التي نتجت عن أعمال الخـــوارج والنزاع داخـــل بيـــت بنـــي أمية، مثـــل: النزاع بيـــن آل أبي ســـفيان بن َحرب وآل بني َمروان بن الحَـــكم؛ وهو مـــا أدى إلى ضعف الدولـــة الأموية.</a:t>
            </a:r>
          </a:p>
        </p:txBody>
      </p:sp>
    </p:spTree>
    <p:extLst>
      <p:ext uri="{BB962C8B-B14F-4D97-AF65-F5344CB8AC3E}">
        <p14:creationId xmlns:p14="http://schemas.microsoft.com/office/powerpoint/2010/main" val="3848019892"/>
      </p:ext>
    </p:extLst>
  </p:cSld>
  <p:clrMapOvr>
    <a:masterClrMapping/>
  </p:clrMapOvr>
  <mc:AlternateContent xmlns:mc="http://schemas.openxmlformats.org/markup-compatibility/2006" xmlns:p14="http://schemas.microsoft.com/office/powerpoint/2010/main">
    <mc:Choice Requires="p14">
      <p:transition spd="med" p14:dur="700">
        <p:fade/>
        <p:sndAc>
          <p:stSnd>
            <p:snd r:embed="rId2" name="camera.wav"/>
          </p:stSnd>
        </p:sndAc>
      </p:transition>
    </mc:Choice>
    <mc:Fallback xmlns="">
      <p:transition spd="med">
        <p:fade/>
        <p:sndAc>
          <p:stSnd>
            <p:snd r:embed="rId3" name="camera.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520B5-BCC6-4B5A-9769-0D4E4E82B890}"/>
              </a:ext>
            </a:extLst>
          </p:cNvPr>
          <p:cNvSpPr>
            <a:spLocks noGrp="1"/>
          </p:cNvSpPr>
          <p:nvPr>
            <p:ph type="title"/>
          </p:nvPr>
        </p:nvSpPr>
        <p:spPr>
          <a:xfrm>
            <a:off x="581193" y="729657"/>
            <a:ext cx="11029616" cy="5154308"/>
          </a:xfrm>
        </p:spPr>
        <p:style>
          <a:lnRef idx="3">
            <a:schemeClr val="lt1"/>
          </a:lnRef>
          <a:fillRef idx="1">
            <a:schemeClr val="accent5"/>
          </a:fillRef>
          <a:effectRef idx="1">
            <a:schemeClr val="accent5"/>
          </a:effectRef>
          <a:fontRef idx="minor">
            <a:schemeClr val="lt1"/>
          </a:fontRef>
        </p:style>
        <p:txBody>
          <a:bodyPr>
            <a:normAutofit fontScale="90000"/>
          </a:bodyPr>
          <a:lstStyle/>
          <a:p>
            <a:pPr algn="r"/>
            <a:br>
              <a:rPr lang="ar-SA" dirty="0">
                <a:solidFill>
                  <a:srgbClr val="FF0000"/>
                </a:solidFill>
              </a:rPr>
            </a:br>
            <a:r>
              <a:rPr lang="ar-SA" dirty="0">
                <a:solidFill>
                  <a:srgbClr val="FF0000"/>
                </a:solidFill>
              </a:rPr>
              <a:t>يملأ الطلبة الفراغات الآتية:</a:t>
            </a:r>
            <a:br>
              <a:rPr lang="ar-SA" dirty="0"/>
            </a:br>
            <a:r>
              <a:rPr lang="ar-SA" dirty="0"/>
              <a:t> أ- تاريخ نهاية الدولة الأموية: ................................................................................................................................................ </a:t>
            </a:r>
            <a:br>
              <a:rPr lang="ar-SA" dirty="0"/>
            </a:br>
            <a:r>
              <a:rPr lang="ar-SA" dirty="0"/>
              <a:t>ب- مدة عصر الدولة الأموية: ..................................................................................................................................................</a:t>
            </a:r>
            <a:br>
              <a:rPr lang="ar-SA" dirty="0"/>
            </a:br>
            <a:br>
              <a:rPr lang="ar-SA" dirty="0"/>
            </a:br>
            <a:r>
              <a:rPr lang="ar-SA" dirty="0">
                <a:solidFill>
                  <a:srgbClr val="FF0000"/>
                </a:solidFill>
              </a:rPr>
              <a:t>ما أبرز المناطق التي فُتحت في عصر الدولة الأموية؟ </a:t>
            </a:r>
            <a:br>
              <a:rPr lang="ar-SA" dirty="0"/>
            </a:br>
            <a:r>
              <a:rPr lang="ar-SA" dirty="0"/>
              <a:t>1-..................... </a:t>
            </a:r>
            <a:br>
              <a:rPr lang="ar-SA" dirty="0"/>
            </a:br>
            <a:r>
              <a:rPr lang="ar-SA" dirty="0"/>
              <a:t>2- .................................................................................................................................................................................................</a:t>
            </a:r>
            <a:br>
              <a:rPr lang="ar-SA" dirty="0"/>
            </a:br>
            <a:r>
              <a:rPr lang="ar-SA" dirty="0"/>
              <a:t>3- .................................................................................................................................................................................................</a:t>
            </a:r>
          </a:p>
        </p:txBody>
      </p:sp>
      <p:sp>
        <p:nvSpPr>
          <p:cNvPr id="7" name="Star: 5 Points 6">
            <a:extLst>
              <a:ext uri="{FF2B5EF4-FFF2-40B4-BE49-F238E27FC236}">
                <a16:creationId xmlns:a16="http://schemas.microsoft.com/office/drawing/2014/main" id="{58E3DC54-8A85-4923-9426-3CA2D5D48B50}"/>
              </a:ext>
            </a:extLst>
          </p:cNvPr>
          <p:cNvSpPr/>
          <p:nvPr/>
        </p:nvSpPr>
        <p:spPr>
          <a:xfrm>
            <a:off x="4505739" y="861391"/>
            <a:ext cx="3392556" cy="1497496"/>
          </a:xfrm>
          <a:prstGeom prst="star5">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400" dirty="0"/>
              <a:t>تقويم الدرس</a:t>
            </a:r>
          </a:p>
        </p:txBody>
      </p:sp>
    </p:spTree>
    <p:extLst>
      <p:ext uri="{BB962C8B-B14F-4D97-AF65-F5344CB8AC3E}">
        <p14:creationId xmlns:p14="http://schemas.microsoft.com/office/powerpoint/2010/main" val="2043825864"/>
      </p:ext>
    </p:extLst>
  </p:cSld>
  <p:clrMapOvr>
    <a:masterClrMapping/>
  </p:clrMapOvr>
  <mc:AlternateContent xmlns:mc="http://schemas.openxmlformats.org/markup-compatibility/2006" xmlns:p14="http://schemas.microsoft.com/office/powerpoint/2010/main">
    <mc:Choice Requires="p14">
      <p:transition spd="med" p14:dur="700">
        <p:fade/>
        <p:sndAc>
          <p:stSnd>
            <p:snd r:embed="rId2" name="camera.wav"/>
          </p:stSnd>
        </p:sndAc>
      </p:transition>
    </mc:Choice>
    <mc:Fallback xmlns="">
      <p:transition spd="med">
        <p:fade/>
        <p:sndAc>
          <p:stSnd>
            <p:snd r:embed="rId3" name="camera.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520B5-BCC6-4B5A-9769-0D4E4E82B890}"/>
              </a:ext>
            </a:extLst>
          </p:cNvPr>
          <p:cNvSpPr>
            <a:spLocks noGrp="1"/>
          </p:cNvSpPr>
          <p:nvPr>
            <p:ph type="title"/>
          </p:nvPr>
        </p:nvSpPr>
        <p:spPr>
          <a:xfrm>
            <a:off x="955005" y="-1541965"/>
            <a:ext cx="11029616" cy="7799741"/>
          </a:xfrm>
        </p:spPr>
        <p:style>
          <a:lnRef idx="3">
            <a:schemeClr val="lt1"/>
          </a:lnRef>
          <a:fillRef idx="1">
            <a:schemeClr val="accent5"/>
          </a:fillRef>
          <a:effectRef idx="1">
            <a:schemeClr val="accent5"/>
          </a:effectRef>
          <a:fontRef idx="minor">
            <a:schemeClr val="lt1"/>
          </a:fontRef>
        </p:style>
        <p:txBody>
          <a:bodyPr>
            <a:normAutofit/>
          </a:bodyPr>
          <a:lstStyle/>
          <a:p>
            <a:pPr algn="r"/>
            <a:r>
              <a:rPr lang="ar-SA" dirty="0">
                <a:solidFill>
                  <a:srgbClr val="FF0000"/>
                </a:solidFill>
              </a:rPr>
              <a:t>يملأ الطلبة الفراغات الآتية:</a:t>
            </a:r>
            <a:br>
              <a:rPr lang="ar-SA" dirty="0"/>
            </a:br>
            <a:r>
              <a:rPr lang="ar-SA" dirty="0"/>
              <a:t> أ- تاريخ نهاية الدولة الأموية: </a:t>
            </a:r>
            <a:r>
              <a:rPr lang="ar-SA" dirty="0">
                <a:solidFill>
                  <a:schemeClr val="bg2">
                    <a:lumMod val="25000"/>
                  </a:schemeClr>
                </a:solidFill>
              </a:rPr>
              <a:t>سنة  132هـ </a:t>
            </a:r>
            <a:br>
              <a:rPr lang="ar-SA" dirty="0"/>
            </a:br>
            <a:r>
              <a:rPr lang="ar-SA" dirty="0"/>
              <a:t>ب- مدة عصر الدولة الأموية: </a:t>
            </a:r>
            <a:r>
              <a:rPr lang="ar-SA" dirty="0">
                <a:solidFill>
                  <a:schemeClr val="bg2">
                    <a:lumMod val="25000"/>
                  </a:schemeClr>
                </a:solidFill>
              </a:rPr>
              <a:t>حكمة الدولة الاموية 91 سنة</a:t>
            </a:r>
            <a:br>
              <a:rPr lang="ar-SA" dirty="0"/>
            </a:br>
            <a:r>
              <a:rPr lang="ar-SA" dirty="0">
                <a:solidFill>
                  <a:srgbClr val="FF0000"/>
                </a:solidFill>
              </a:rPr>
              <a:t>ما أبرز المناطق التي فُتحت في عصر الدولة الأموية؟ </a:t>
            </a:r>
            <a:br>
              <a:rPr lang="ar-SA" dirty="0"/>
            </a:br>
            <a:r>
              <a:rPr lang="ar-SA" dirty="0"/>
              <a:t>1-شمال افريقية</a:t>
            </a:r>
            <a:br>
              <a:rPr lang="ar-SA" dirty="0"/>
            </a:br>
            <a:r>
              <a:rPr lang="ar-SA" dirty="0"/>
              <a:t>2-الاندلس</a:t>
            </a:r>
            <a:br>
              <a:rPr lang="ar-SA" dirty="0"/>
            </a:br>
            <a:r>
              <a:rPr lang="ar-SA" dirty="0"/>
              <a:t>3- بلاد ما وراء النهر</a:t>
            </a:r>
          </a:p>
        </p:txBody>
      </p:sp>
      <p:sp>
        <p:nvSpPr>
          <p:cNvPr id="7" name="Star: 5 Points 6">
            <a:extLst>
              <a:ext uri="{FF2B5EF4-FFF2-40B4-BE49-F238E27FC236}">
                <a16:creationId xmlns:a16="http://schemas.microsoft.com/office/drawing/2014/main" id="{58E3DC54-8A85-4923-9426-3CA2D5D48B50}"/>
              </a:ext>
            </a:extLst>
          </p:cNvPr>
          <p:cNvSpPr/>
          <p:nvPr/>
        </p:nvSpPr>
        <p:spPr>
          <a:xfrm>
            <a:off x="4505739" y="861391"/>
            <a:ext cx="3392556" cy="1497496"/>
          </a:xfrm>
          <a:prstGeom prst="star5">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400" dirty="0"/>
              <a:t>تقويم الدرس</a:t>
            </a:r>
          </a:p>
        </p:txBody>
      </p:sp>
    </p:spTree>
    <p:extLst>
      <p:ext uri="{BB962C8B-B14F-4D97-AF65-F5344CB8AC3E}">
        <p14:creationId xmlns:p14="http://schemas.microsoft.com/office/powerpoint/2010/main" val="3821476448"/>
      </p:ext>
    </p:extLst>
  </p:cSld>
  <p:clrMapOvr>
    <a:masterClrMapping/>
  </p:clrMapOvr>
  <mc:AlternateContent xmlns:mc="http://schemas.openxmlformats.org/markup-compatibility/2006" xmlns:p14="http://schemas.microsoft.com/office/powerpoint/2010/main">
    <mc:Choice Requires="p14">
      <p:transition spd="med" p14:dur="700">
        <p:fade/>
        <p:sndAc>
          <p:stSnd>
            <p:snd r:embed="rId2" name="camera.wav"/>
          </p:stSnd>
        </p:sndAc>
      </p:transition>
    </mc:Choice>
    <mc:Fallback xmlns="">
      <p:transition spd="med">
        <p:fade/>
        <p:sndAc>
          <p:stSnd>
            <p:snd r:embed="rId3" name="camera.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411AEF-61BB-4929-A288-FAE581A64E79}"/>
              </a:ext>
            </a:extLst>
          </p:cNvPr>
          <p:cNvSpPr/>
          <p:nvPr/>
        </p:nvSpPr>
        <p:spPr>
          <a:xfrm>
            <a:off x="1228578" y="1279212"/>
            <a:ext cx="9734843" cy="2646878"/>
          </a:xfrm>
          <a:prstGeom prst="rect">
            <a:avLst/>
          </a:prstGeom>
          <a:noFill/>
        </p:spPr>
        <p:txBody>
          <a:bodyPr wrap="square" lIns="91440" tIns="45720" rIns="91440" bIns="45720">
            <a:spAutoFit/>
          </a:bodyPr>
          <a:lstStyle/>
          <a:p>
            <a:pPr algn="ctr"/>
            <a:r>
              <a:rPr lang="ar-SA" sz="166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شكرا لكم </a:t>
            </a:r>
            <a:endParaRPr lang="en-US" sz="166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8" name="TextBox 7">
            <a:extLst>
              <a:ext uri="{FF2B5EF4-FFF2-40B4-BE49-F238E27FC236}">
                <a16:creationId xmlns:a16="http://schemas.microsoft.com/office/drawing/2014/main" id="{266AEFAB-56D7-4761-A2E1-FA8E712CAD5B}"/>
              </a:ext>
            </a:extLst>
          </p:cNvPr>
          <p:cNvSpPr txBox="1"/>
          <p:nvPr/>
        </p:nvSpPr>
        <p:spPr>
          <a:xfrm>
            <a:off x="9003322" y="6330462"/>
            <a:ext cx="2813539" cy="369332"/>
          </a:xfrm>
          <a:prstGeom prst="rect">
            <a:avLst/>
          </a:prstGeom>
          <a:noFill/>
        </p:spPr>
        <p:txBody>
          <a:bodyPr wrap="square" rtlCol="1">
            <a:spAutoFit/>
          </a:bodyPr>
          <a:lstStyle/>
          <a:p>
            <a:r>
              <a:rPr lang="en-US" dirty="0"/>
              <a:t>samyali55@outlook.sa</a:t>
            </a:r>
            <a:endParaRPr lang="ar-SA" dirty="0"/>
          </a:p>
        </p:txBody>
      </p:sp>
    </p:spTree>
    <p:extLst>
      <p:ext uri="{BB962C8B-B14F-4D97-AF65-F5344CB8AC3E}">
        <p14:creationId xmlns:p14="http://schemas.microsoft.com/office/powerpoint/2010/main" val="2025117042"/>
      </p:ext>
    </p:extLst>
  </p:cSld>
  <p:clrMapOvr>
    <a:masterClrMapping/>
  </p:clrMapOvr>
  <mc:AlternateContent xmlns:mc="http://schemas.openxmlformats.org/markup-compatibility/2006" xmlns:p14="http://schemas.microsoft.com/office/powerpoint/2010/main">
    <mc:Choice Requires="p14">
      <p:transition spd="med" p14:dur="700">
        <p:fade/>
        <p:sndAc>
          <p:stSnd>
            <p:snd r:embed="rId2" name="camera.wav"/>
          </p:stSnd>
        </p:sndAc>
      </p:transition>
    </mc:Choice>
    <mc:Fallback xmlns="">
      <p:transition spd="med">
        <p:fade/>
        <p:sndAc>
          <p:stSnd>
            <p:snd r:embed="rId3" name="camera.wav"/>
          </p:stSnd>
        </p:sndAc>
      </p:transition>
    </mc:Fallback>
  </mc:AlternateContent>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Override1.xml><?xml version="1.0" encoding="utf-8"?>
<a:themeOverride xmlns:a="http://schemas.openxmlformats.org/drawingml/2006/main">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themeOverride>
</file>

<file path=ppt/theme/themeOverride2.xml><?xml version="1.0" encoding="utf-8"?>
<a:themeOverride xmlns:a="http://schemas.openxmlformats.org/drawingml/2006/main">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{E7797F20-DCCA-4858-88CF-98961CA6773C}tf11964407_win32</Template>
  <TotalTime>68</TotalTime>
  <Words>323</Words>
  <Application>Microsoft Office PowerPoint</Application>
  <PresentationFormat>Widescreen</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DividendVTI</vt:lpstr>
      <vt:lpstr>نهاية الدولة الأموية</vt:lpstr>
      <vt:lpstr>أسباب نهاية الدولة الاموية</vt:lpstr>
      <vt:lpstr>من ابرز أسباب نهاية الدولة الاموية</vt:lpstr>
      <vt:lpstr>العصبية القبلية نهى الإسلام عن العصبية القبلية، فقال الرسول صلى الله عليه وسلم: ((دَعُوْها فإنها منتنة)) لكنها عادت إلى الظهور في عهد بني أمية؛ حين ظهر النزاع بين بعض القبائل العربية؛ وهو ما أضعف الدولة وأفقدها قوتها</vt:lpstr>
      <vt:lpstr> يملأ الطلبة الفراغات الآتية:  أ- تاريخ نهاية الدولة الأموية: ................................................................................................................................................  ب- مدة عصر الدولة الأموية: ..................................................................................................................................................  ما أبرز المناطق التي فُتحت في عصر الدولة الأموية؟  1-.....................  2- ................................................................................................................................................................................................. 3- .................................................................................................................................................................................................</vt:lpstr>
      <vt:lpstr>يملأ الطلبة الفراغات الآتية:  أ- تاريخ نهاية الدولة الأموية: سنة  132هـ  ب- مدة عصر الدولة الأموية: حكمة الدولة الاموية 91 سنة ما أبرز المناطق التي فُتحت في عصر الدولة الأموية؟  1-شمال افريقية 2-الاندلس 3- بلاد ما وراء النهر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نهاية الدولة الأموية</dc:title>
  <dc:creator>sami ali</dc:creator>
  <cp:lastModifiedBy>sami ali</cp:lastModifiedBy>
  <cp:revision>24</cp:revision>
  <dcterms:created xsi:type="dcterms:W3CDTF">2020-09-10T09:56:32Z</dcterms:created>
  <dcterms:modified xsi:type="dcterms:W3CDTF">2020-09-15T07:43:25Z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