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2" r:id="rId5"/>
    <p:sldId id="261" r:id="rId6"/>
    <p:sldId id="264" r:id="rId7"/>
    <p:sldId id="265" r:id="rId8"/>
    <p:sldId id="266" r:id="rId9"/>
    <p:sldId id="276" r:id="rId10"/>
    <p:sldId id="267" r:id="rId11"/>
    <p:sldId id="272" r:id="rId12"/>
    <p:sldId id="268" r:id="rId13"/>
    <p:sldId id="269" r:id="rId14"/>
    <p:sldId id="270" r:id="rId15"/>
    <p:sldId id="271" r:id="rId16"/>
    <p:sldId id="273" r:id="rId17"/>
    <p:sldId id="275" r:id="rId18"/>
    <p:sldId id="279" r:id="rId19"/>
    <p:sldId id="274" r:id="rId20"/>
    <p:sldId id="277" r:id="rId21"/>
    <p:sldId id="278"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E2FF"/>
    <a:srgbClr val="6CC10E"/>
    <a:srgbClr val="F0622D"/>
    <a:srgbClr val="FCE92C"/>
    <a:srgbClr val="4E2C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933" autoAdjust="0"/>
  </p:normalViewPr>
  <p:slideViewPr>
    <p:cSldViewPr snapToGrid="0">
      <p:cViewPr varScale="1">
        <p:scale>
          <a:sx n="64" d="100"/>
          <a:sy n="64" d="100"/>
        </p:scale>
        <p:origin x="9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82468-E3A4-4AC7-89A0-D05569BF7E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A0A7A1-9C38-45CE-B6D5-4DF76F4A22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EFDF94-5682-4AAD-B3F1-07D2E4D7310B}"/>
              </a:ext>
            </a:extLst>
          </p:cNvPr>
          <p:cNvSpPr>
            <a:spLocks noGrp="1"/>
          </p:cNvSpPr>
          <p:nvPr>
            <p:ph type="dt" sz="half" idx="10"/>
          </p:nvPr>
        </p:nvSpPr>
        <p:spPr/>
        <p:txBody>
          <a:bodyPr/>
          <a:lstStyle/>
          <a:p>
            <a:fld id="{10D45C68-AE4B-4536-B3AF-827C6C75E4B6}" type="datetimeFigureOut">
              <a:rPr lang="en-US" smtClean="0"/>
              <a:t>11/7/2021</a:t>
            </a:fld>
            <a:endParaRPr lang="en-US"/>
          </a:p>
        </p:txBody>
      </p:sp>
      <p:sp>
        <p:nvSpPr>
          <p:cNvPr id="5" name="Footer Placeholder 4">
            <a:extLst>
              <a:ext uri="{FF2B5EF4-FFF2-40B4-BE49-F238E27FC236}">
                <a16:creationId xmlns:a16="http://schemas.microsoft.com/office/drawing/2014/main" id="{3379B1D8-82FD-4EED-A054-C1AB9CDE8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58B965-02EC-4DE0-ABE5-AADF61FB428E}"/>
              </a:ext>
            </a:extLst>
          </p:cNvPr>
          <p:cNvSpPr>
            <a:spLocks noGrp="1"/>
          </p:cNvSpPr>
          <p:nvPr>
            <p:ph type="sldNum" sz="quarter" idx="12"/>
          </p:nvPr>
        </p:nvSpPr>
        <p:spPr/>
        <p:txBody>
          <a:bodyPr/>
          <a:lstStyle/>
          <a:p>
            <a:fld id="{55B8379B-C1C8-4CD0-AC15-E41E3D9BBC6A}" type="slidenum">
              <a:rPr lang="en-US" smtClean="0"/>
              <a:t>‹#›</a:t>
            </a:fld>
            <a:endParaRPr lang="en-US"/>
          </a:p>
        </p:txBody>
      </p:sp>
    </p:spTree>
    <p:extLst>
      <p:ext uri="{BB962C8B-B14F-4D97-AF65-F5344CB8AC3E}">
        <p14:creationId xmlns:p14="http://schemas.microsoft.com/office/powerpoint/2010/main" val="91497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4158-CE49-48FE-A4E8-444E441A7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C0E19-86E3-46EB-BB4E-BE32BC8463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DC59E-BC80-4A69-8D06-9DDFEAD8166C}"/>
              </a:ext>
            </a:extLst>
          </p:cNvPr>
          <p:cNvSpPr>
            <a:spLocks noGrp="1"/>
          </p:cNvSpPr>
          <p:nvPr>
            <p:ph type="dt" sz="half" idx="10"/>
          </p:nvPr>
        </p:nvSpPr>
        <p:spPr/>
        <p:txBody>
          <a:bodyPr/>
          <a:lstStyle/>
          <a:p>
            <a:fld id="{10D45C68-AE4B-4536-B3AF-827C6C75E4B6}" type="datetimeFigureOut">
              <a:rPr lang="en-US" smtClean="0"/>
              <a:t>11/7/2021</a:t>
            </a:fld>
            <a:endParaRPr lang="en-US"/>
          </a:p>
        </p:txBody>
      </p:sp>
      <p:sp>
        <p:nvSpPr>
          <p:cNvPr id="5" name="Footer Placeholder 4">
            <a:extLst>
              <a:ext uri="{FF2B5EF4-FFF2-40B4-BE49-F238E27FC236}">
                <a16:creationId xmlns:a16="http://schemas.microsoft.com/office/drawing/2014/main" id="{E01C2B49-746E-4468-90AD-0A9F75F97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847DF1-3BBC-45BE-B6C4-A8A43ECD793C}"/>
              </a:ext>
            </a:extLst>
          </p:cNvPr>
          <p:cNvSpPr>
            <a:spLocks noGrp="1"/>
          </p:cNvSpPr>
          <p:nvPr>
            <p:ph type="sldNum" sz="quarter" idx="12"/>
          </p:nvPr>
        </p:nvSpPr>
        <p:spPr/>
        <p:txBody>
          <a:bodyPr/>
          <a:lstStyle/>
          <a:p>
            <a:fld id="{55B8379B-C1C8-4CD0-AC15-E41E3D9BBC6A}" type="slidenum">
              <a:rPr lang="en-US" smtClean="0"/>
              <a:t>‹#›</a:t>
            </a:fld>
            <a:endParaRPr lang="en-US"/>
          </a:p>
        </p:txBody>
      </p:sp>
    </p:spTree>
    <p:extLst>
      <p:ext uri="{BB962C8B-B14F-4D97-AF65-F5344CB8AC3E}">
        <p14:creationId xmlns:p14="http://schemas.microsoft.com/office/powerpoint/2010/main" val="1374032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73347C-58DA-4331-8585-C833F7D1BC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D00D7C-EBE2-4AF9-9DAD-0CB35A5EE1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DD14E-865B-41A5-AB3D-12031CBBB80B}"/>
              </a:ext>
            </a:extLst>
          </p:cNvPr>
          <p:cNvSpPr>
            <a:spLocks noGrp="1"/>
          </p:cNvSpPr>
          <p:nvPr>
            <p:ph type="dt" sz="half" idx="10"/>
          </p:nvPr>
        </p:nvSpPr>
        <p:spPr/>
        <p:txBody>
          <a:bodyPr/>
          <a:lstStyle/>
          <a:p>
            <a:fld id="{10D45C68-AE4B-4536-B3AF-827C6C75E4B6}" type="datetimeFigureOut">
              <a:rPr lang="en-US" smtClean="0"/>
              <a:t>11/7/2021</a:t>
            </a:fld>
            <a:endParaRPr lang="en-US"/>
          </a:p>
        </p:txBody>
      </p:sp>
      <p:sp>
        <p:nvSpPr>
          <p:cNvPr id="5" name="Footer Placeholder 4">
            <a:extLst>
              <a:ext uri="{FF2B5EF4-FFF2-40B4-BE49-F238E27FC236}">
                <a16:creationId xmlns:a16="http://schemas.microsoft.com/office/drawing/2014/main" id="{FF0CACB2-D02C-441A-937B-4D1505E2D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DB6FB-AB7B-43CE-99F2-FFFD4201521D}"/>
              </a:ext>
            </a:extLst>
          </p:cNvPr>
          <p:cNvSpPr>
            <a:spLocks noGrp="1"/>
          </p:cNvSpPr>
          <p:nvPr>
            <p:ph type="sldNum" sz="quarter" idx="12"/>
          </p:nvPr>
        </p:nvSpPr>
        <p:spPr/>
        <p:txBody>
          <a:bodyPr/>
          <a:lstStyle/>
          <a:p>
            <a:fld id="{55B8379B-C1C8-4CD0-AC15-E41E3D9BBC6A}" type="slidenum">
              <a:rPr lang="en-US" smtClean="0"/>
              <a:t>‹#›</a:t>
            </a:fld>
            <a:endParaRPr lang="en-US"/>
          </a:p>
        </p:txBody>
      </p:sp>
    </p:spTree>
    <p:extLst>
      <p:ext uri="{BB962C8B-B14F-4D97-AF65-F5344CB8AC3E}">
        <p14:creationId xmlns:p14="http://schemas.microsoft.com/office/powerpoint/2010/main" val="249580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7181-E3FE-4368-9A15-57E137C2A1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269E8B-6CD7-42C7-8A75-5E904DD50E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5860A-CA51-4D2E-AC6F-5AA5DA0A2511}"/>
              </a:ext>
            </a:extLst>
          </p:cNvPr>
          <p:cNvSpPr>
            <a:spLocks noGrp="1"/>
          </p:cNvSpPr>
          <p:nvPr>
            <p:ph type="dt" sz="half" idx="10"/>
          </p:nvPr>
        </p:nvSpPr>
        <p:spPr/>
        <p:txBody>
          <a:bodyPr/>
          <a:lstStyle/>
          <a:p>
            <a:fld id="{10D45C68-AE4B-4536-B3AF-827C6C75E4B6}" type="datetimeFigureOut">
              <a:rPr lang="en-US" smtClean="0"/>
              <a:t>11/7/2021</a:t>
            </a:fld>
            <a:endParaRPr lang="en-US"/>
          </a:p>
        </p:txBody>
      </p:sp>
      <p:sp>
        <p:nvSpPr>
          <p:cNvPr id="5" name="Footer Placeholder 4">
            <a:extLst>
              <a:ext uri="{FF2B5EF4-FFF2-40B4-BE49-F238E27FC236}">
                <a16:creationId xmlns:a16="http://schemas.microsoft.com/office/drawing/2014/main" id="{2AD9C609-AFDB-4ED9-9492-58EE34104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2F75D-9891-4202-A653-4D39A0731AE2}"/>
              </a:ext>
            </a:extLst>
          </p:cNvPr>
          <p:cNvSpPr>
            <a:spLocks noGrp="1"/>
          </p:cNvSpPr>
          <p:nvPr>
            <p:ph type="sldNum" sz="quarter" idx="12"/>
          </p:nvPr>
        </p:nvSpPr>
        <p:spPr/>
        <p:txBody>
          <a:bodyPr/>
          <a:lstStyle/>
          <a:p>
            <a:fld id="{55B8379B-C1C8-4CD0-AC15-E41E3D9BBC6A}" type="slidenum">
              <a:rPr lang="en-US" smtClean="0"/>
              <a:t>‹#›</a:t>
            </a:fld>
            <a:endParaRPr lang="en-US"/>
          </a:p>
        </p:txBody>
      </p:sp>
    </p:spTree>
    <p:extLst>
      <p:ext uri="{BB962C8B-B14F-4D97-AF65-F5344CB8AC3E}">
        <p14:creationId xmlns:p14="http://schemas.microsoft.com/office/powerpoint/2010/main" val="4169508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0E05-4828-42F4-9615-2F610E14AF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FF761-025C-4C4C-BCAE-40C43F1AAF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AFF58-0BEB-47DF-99E4-DD2049525AB5}"/>
              </a:ext>
            </a:extLst>
          </p:cNvPr>
          <p:cNvSpPr>
            <a:spLocks noGrp="1"/>
          </p:cNvSpPr>
          <p:nvPr>
            <p:ph type="dt" sz="half" idx="10"/>
          </p:nvPr>
        </p:nvSpPr>
        <p:spPr/>
        <p:txBody>
          <a:bodyPr/>
          <a:lstStyle/>
          <a:p>
            <a:fld id="{10D45C68-AE4B-4536-B3AF-827C6C75E4B6}" type="datetimeFigureOut">
              <a:rPr lang="en-US" smtClean="0"/>
              <a:t>11/7/2021</a:t>
            </a:fld>
            <a:endParaRPr lang="en-US"/>
          </a:p>
        </p:txBody>
      </p:sp>
      <p:sp>
        <p:nvSpPr>
          <p:cNvPr id="5" name="Footer Placeholder 4">
            <a:extLst>
              <a:ext uri="{FF2B5EF4-FFF2-40B4-BE49-F238E27FC236}">
                <a16:creationId xmlns:a16="http://schemas.microsoft.com/office/drawing/2014/main" id="{6DF6EF59-7389-4124-9B3E-35037B33AD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98F7E-68D8-4CFF-9290-F85AD360EA82}"/>
              </a:ext>
            </a:extLst>
          </p:cNvPr>
          <p:cNvSpPr>
            <a:spLocks noGrp="1"/>
          </p:cNvSpPr>
          <p:nvPr>
            <p:ph type="sldNum" sz="quarter" idx="12"/>
          </p:nvPr>
        </p:nvSpPr>
        <p:spPr/>
        <p:txBody>
          <a:bodyPr/>
          <a:lstStyle/>
          <a:p>
            <a:fld id="{55B8379B-C1C8-4CD0-AC15-E41E3D9BBC6A}" type="slidenum">
              <a:rPr lang="en-US" smtClean="0"/>
              <a:t>‹#›</a:t>
            </a:fld>
            <a:endParaRPr lang="en-US"/>
          </a:p>
        </p:txBody>
      </p:sp>
    </p:spTree>
    <p:extLst>
      <p:ext uri="{BB962C8B-B14F-4D97-AF65-F5344CB8AC3E}">
        <p14:creationId xmlns:p14="http://schemas.microsoft.com/office/powerpoint/2010/main" val="380902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D98F-F96C-44B1-8DDF-0557967DF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6493A-0297-4F70-AD2D-C1A4FC721E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E29AC6-278C-4B6D-8A75-B03EAFD846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86DA3F-37B9-4917-A8D5-96507EDCD278}"/>
              </a:ext>
            </a:extLst>
          </p:cNvPr>
          <p:cNvSpPr>
            <a:spLocks noGrp="1"/>
          </p:cNvSpPr>
          <p:nvPr>
            <p:ph type="dt" sz="half" idx="10"/>
          </p:nvPr>
        </p:nvSpPr>
        <p:spPr/>
        <p:txBody>
          <a:bodyPr/>
          <a:lstStyle/>
          <a:p>
            <a:fld id="{10D45C68-AE4B-4536-B3AF-827C6C75E4B6}" type="datetimeFigureOut">
              <a:rPr lang="en-US" smtClean="0"/>
              <a:t>11/7/2021</a:t>
            </a:fld>
            <a:endParaRPr lang="en-US"/>
          </a:p>
        </p:txBody>
      </p:sp>
      <p:sp>
        <p:nvSpPr>
          <p:cNvPr id="6" name="Footer Placeholder 5">
            <a:extLst>
              <a:ext uri="{FF2B5EF4-FFF2-40B4-BE49-F238E27FC236}">
                <a16:creationId xmlns:a16="http://schemas.microsoft.com/office/drawing/2014/main" id="{E8042F60-E8D8-4CF2-9792-DDEFFF2F04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94A48-2371-4B0F-88B9-7F7870D32DFD}"/>
              </a:ext>
            </a:extLst>
          </p:cNvPr>
          <p:cNvSpPr>
            <a:spLocks noGrp="1"/>
          </p:cNvSpPr>
          <p:nvPr>
            <p:ph type="sldNum" sz="quarter" idx="12"/>
          </p:nvPr>
        </p:nvSpPr>
        <p:spPr/>
        <p:txBody>
          <a:bodyPr/>
          <a:lstStyle/>
          <a:p>
            <a:fld id="{55B8379B-C1C8-4CD0-AC15-E41E3D9BBC6A}" type="slidenum">
              <a:rPr lang="en-US" smtClean="0"/>
              <a:t>‹#›</a:t>
            </a:fld>
            <a:endParaRPr lang="en-US"/>
          </a:p>
        </p:txBody>
      </p:sp>
    </p:spTree>
    <p:extLst>
      <p:ext uri="{BB962C8B-B14F-4D97-AF65-F5344CB8AC3E}">
        <p14:creationId xmlns:p14="http://schemas.microsoft.com/office/powerpoint/2010/main" val="85364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4C9B-3C19-4017-89D4-3D5BF5F4C8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CC2CC5-F2CD-4920-8102-FDA5898CE7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9DE911-BF8E-45C6-B678-B4FF8E255F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C3488A-8396-4B4F-B553-2F37A39A6D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C85708-89DB-4AAB-9603-0F205E8312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CD00BE-4341-4C61-9881-872B4ED04896}"/>
              </a:ext>
            </a:extLst>
          </p:cNvPr>
          <p:cNvSpPr>
            <a:spLocks noGrp="1"/>
          </p:cNvSpPr>
          <p:nvPr>
            <p:ph type="dt" sz="half" idx="10"/>
          </p:nvPr>
        </p:nvSpPr>
        <p:spPr/>
        <p:txBody>
          <a:bodyPr/>
          <a:lstStyle/>
          <a:p>
            <a:fld id="{10D45C68-AE4B-4536-B3AF-827C6C75E4B6}" type="datetimeFigureOut">
              <a:rPr lang="en-US" smtClean="0"/>
              <a:t>11/7/2021</a:t>
            </a:fld>
            <a:endParaRPr lang="en-US"/>
          </a:p>
        </p:txBody>
      </p:sp>
      <p:sp>
        <p:nvSpPr>
          <p:cNvPr id="8" name="Footer Placeholder 7">
            <a:extLst>
              <a:ext uri="{FF2B5EF4-FFF2-40B4-BE49-F238E27FC236}">
                <a16:creationId xmlns:a16="http://schemas.microsoft.com/office/drawing/2014/main" id="{89F04839-7BCE-4295-87D5-D0AE5EDBBA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EE278-330E-476C-A27F-324E465A33E3}"/>
              </a:ext>
            </a:extLst>
          </p:cNvPr>
          <p:cNvSpPr>
            <a:spLocks noGrp="1"/>
          </p:cNvSpPr>
          <p:nvPr>
            <p:ph type="sldNum" sz="quarter" idx="12"/>
          </p:nvPr>
        </p:nvSpPr>
        <p:spPr/>
        <p:txBody>
          <a:bodyPr/>
          <a:lstStyle/>
          <a:p>
            <a:fld id="{55B8379B-C1C8-4CD0-AC15-E41E3D9BBC6A}" type="slidenum">
              <a:rPr lang="en-US" smtClean="0"/>
              <a:t>‹#›</a:t>
            </a:fld>
            <a:endParaRPr lang="en-US"/>
          </a:p>
        </p:txBody>
      </p:sp>
    </p:spTree>
    <p:extLst>
      <p:ext uri="{BB962C8B-B14F-4D97-AF65-F5344CB8AC3E}">
        <p14:creationId xmlns:p14="http://schemas.microsoft.com/office/powerpoint/2010/main" val="2901001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7176-D2FF-4EB3-BB91-50EAD6E435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C4BB16-1E8A-4769-8B78-03417FD58938}"/>
              </a:ext>
            </a:extLst>
          </p:cNvPr>
          <p:cNvSpPr>
            <a:spLocks noGrp="1"/>
          </p:cNvSpPr>
          <p:nvPr>
            <p:ph type="dt" sz="half" idx="10"/>
          </p:nvPr>
        </p:nvSpPr>
        <p:spPr/>
        <p:txBody>
          <a:bodyPr/>
          <a:lstStyle/>
          <a:p>
            <a:fld id="{10D45C68-AE4B-4536-B3AF-827C6C75E4B6}" type="datetimeFigureOut">
              <a:rPr lang="en-US" smtClean="0"/>
              <a:t>11/7/2021</a:t>
            </a:fld>
            <a:endParaRPr lang="en-US"/>
          </a:p>
        </p:txBody>
      </p:sp>
      <p:sp>
        <p:nvSpPr>
          <p:cNvPr id="4" name="Footer Placeholder 3">
            <a:extLst>
              <a:ext uri="{FF2B5EF4-FFF2-40B4-BE49-F238E27FC236}">
                <a16:creationId xmlns:a16="http://schemas.microsoft.com/office/drawing/2014/main" id="{FAD92854-C2CC-4F79-B622-53E221B29B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0F2A37-E3BD-4E99-8E9E-B12E7DA92879}"/>
              </a:ext>
            </a:extLst>
          </p:cNvPr>
          <p:cNvSpPr>
            <a:spLocks noGrp="1"/>
          </p:cNvSpPr>
          <p:nvPr>
            <p:ph type="sldNum" sz="quarter" idx="12"/>
          </p:nvPr>
        </p:nvSpPr>
        <p:spPr/>
        <p:txBody>
          <a:bodyPr/>
          <a:lstStyle/>
          <a:p>
            <a:fld id="{55B8379B-C1C8-4CD0-AC15-E41E3D9BBC6A}" type="slidenum">
              <a:rPr lang="en-US" smtClean="0"/>
              <a:t>‹#›</a:t>
            </a:fld>
            <a:endParaRPr lang="en-US"/>
          </a:p>
        </p:txBody>
      </p:sp>
    </p:spTree>
    <p:extLst>
      <p:ext uri="{BB962C8B-B14F-4D97-AF65-F5344CB8AC3E}">
        <p14:creationId xmlns:p14="http://schemas.microsoft.com/office/powerpoint/2010/main" val="2540788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A91E4B-4098-4ACF-951D-7376A25D72DA}"/>
              </a:ext>
            </a:extLst>
          </p:cNvPr>
          <p:cNvSpPr>
            <a:spLocks noGrp="1"/>
          </p:cNvSpPr>
          <p:nvPr>
            <p:ph type="dt" sz="half" idx="10"/>
          </p:nvPr>
        </p:nvSpPr>
        <p:spPr/>
        <p:txBody>
          <a:bodyPr/>
          <a:lstStyle/>
          <a:p>
            <a:fld id="{10D45C68-AE4B-4536-B3AF-827C6C75E4B6}" type="datetimeFigureOut">
              <a:rPr lang="en-US" smtClean="0"/>
              <a:t>11/7/2021</a:t>
            </a:fld>
            <a:endParaRPr lang="en-US"/>
          </a:p>
        </p:txBody>
      </p:sp>
      <p:sp>
        <p:nvSpPr>
          <p:cNvPr id="3" name="Footer Placeholder 2">
            <a:extLst>
              <a:ext uri="{FF2B5EF4-FFF2-40B4-BE49-F238E27FC236}">
                <a16:creationId xmlns:a16="http://schemas.microsoft.com/office/drawing/2014/main" id="{9BBCAAA0-7BB1-4222-874E-67A1DE6306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5DE465-D59A-4C55-9EB8-0FA8B7C056A3}"/>
              </a:ext>
            </a:extLst>
          </p:cNvPr>
          <p:cNvSpPr>
            <a:spLocks noGrp="1"/>
          </p:cNvSpPr>
          <p:nvPr>
            <p:ph type="sldNum" sz="quarter" idx="12"/>
          </p:nvPr>
        </p:nvSpPr>
        <p:spPr/>
        <p:txBody>
          <a:bodyPr/>
          <a:lstStyle/>
          <a:p>
            <a:fld id="{55B8379B-C1C8-4CD0-AC15-E41E3D9BBC6A}" type="slidenum">
              <a:rPr lang="en-US" smtClean="0"/>
              <a:t>‹#›</a:t>
            </a:fld>
            <a:endParaRPr lang="en-US"/>
          </a:p>
        </p:txBody>
      </p:sp>
    </p:spTree>
    <p:extLst>
      <p:ext uri="{BB962C8B-B14F-4D97-AF65-F5344CB8AC3E}">
        <p14:creationId xmlns:p14="http://schemas.microsoft.com/office/powerpoint/2010/main" val="384423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0B4F-1085-452D-9D96-F00A2B741C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D1695-F47A-40D1-AEC4-6803D76EB6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E5C2B6-ADBE-4851-ADBD-125E52521F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F4FFFD-2E58-4148-8FFF-0FB836E5B012}"/>
              </a:ext>
            </a:extLst>
          </p:cNvPr>
          <p:cNvSpPr>
            <a:spLocks noGrp="1"/>
          </p:cNvSpPr>
          <p:nvPr>
            <p:ph type="dt" sz="half" idx="10"/>
          </p:nvPr>
        </p:nvSpPr>
        <p:spPr/>
        <p:txBody>
          <a:bodyPr/>
          <a:lstStyle/>
          <a:p>
            <a:fld id="{10D45C68-AE4B-4536-B3AF-827C6C75E4B6}" type="datetimeFigureOut">
              <a:rPr lang="en-US" smtClean="0"/>
              <a:t>11/7/2021</a:t>
            </a:fld>
            <a:endParaRPr lang="en-US"/>
          </a:p>
        </p:txBody>
      </p:sp>
      <p:sp>
        <p:nvSpPr>
          <p:cNvPr id="6" name="Footer Placeholder 5">
            <a:extLst>
              <a:ext uri="{FF2B5EF4-FFF2-40B4-BE49-F238E27FC236}">
                <a16:creationId xmlns:a16="http://schemas.microsoft.com/office/drawing/2014/main" id="{259E2E8B-C774-4DEA-A73B-38CE575B98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BC69B4-7C4E-4E80-90F8-8D61C9F70987}"/>
              </a:ext>
            </a:extLst>
          </p:cNvPr>
          <p:cNvSpPr>
            <a:spLocks noGrp="1"/>
          </p:cNvSpPr>
          <p:nvPr>
            <p:ph type="sldNum" sz="quarter" idx="12"/>
          </p:nvPr>
        </p:nvSpPr>
        <p:spPr/>
        <p:txBody>
          <a:bodyPr/>
          <a:lstStyle/>
          <a:p>
            <a:fld id="{55B8379B-C1C8-4CD0-AC15-E41E3D9BBC6A}" type="slidenum">
              <a:rPr lang="en-US" smtClean="0"/>
              <a:t>‹#›</a:t>
            </a:fld>
            <a:endParaRPr lang="en-US"/>
          </a:p>
        </p:txBody>
      </p:sp>
    </p:spTree>
    <p:extLst>
      <p:ext uri="{BB962C8B-B14F-4D97-AF65-F5344CB8AC3E}">
        <p14:creationId xmlns:p14="http://schemas.microsoft.com/office/powerpoint/2010/main" val="135049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A11E-83C5-4040-B920-1F92ED0C1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41F273-91F0-46E5-B93A-868AD8BD6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DB6E77-6524-4678-AE8C-36F9321AC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C29807-10E9-4218-A314-B5F0986A1DA8}"/>
              </a:ext>
            </a:extLst>
          </p:cNvPr>
          <p:cNvSpPr>
            <a:spLocks noGrp="1"/>
          </p:cNvSpPr>
          <p:nvPr>
            <p:ph type="dt" sz="half" idx="10"/>
          </p:nvPr>
        </p:nvSpPr>
        <p:spPr/>
        <p:txBody>
          <a:bodyPr/>
          <a:lstStyle/>
          <a:p>
            <a:fld id="{10D45C68-AE4B-4536-B3AF-827C6C75E4B6}" type="datetimeFigureOut">
              <a:rPr lang="en-US" smtClean="0"/>
              <a:t>11/7/2021</a:t>
            </a:fld>
            <a:endParaRPr lang="en-US"/>
          </a:p>
        </p:txBody>
      </p:sp>
      <p:sp>
        <p:nvSpPr>
          <p:cNvPr id="6" name="Footer Placeholder 5">
            <a:extLst>
              <a:ext uri="{FF2B5EF4-FFF2-40B4-BE49-F238E27FC236}">
                <a16:creationId xmlns:a16="http://schemas.microsoft.com/office/drawing/2014/main" id="{A26C753C-1CFB-4410-BFC4-4DFC108383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58F1A1-DB37-414E-AA92-53BE7081C471}"/>
              </a:ext>
            </a:extLst>
          </p:cNvPr>
          <p:cNvSpPr>
            <a:spLocks noGrp="1"/>
          </p:cNvSpPr>
          <p:nvPr>
            <p:ph type="sldNum" sz="quarter" idx="12"/>
          </p:nvPr>
        </p:nvSpPr>
        <p:spPr/>
        <p:txBody>
          <a:bodyPr/>
          <a:lstStyle/>
          <a:p>
            <a:fld id="{55B8379B-C1C8-4CD0-AC15-E41E3D9BBC6A}" type="slidenum">
              <a:rPr lang="en-US" smtClean="0"/>
              <a:t>‹#›</a:t>
            </a:fld>
            <a:endParaRPr lang="en-US"/>
          </a:p>
        </p:txBody>
      </p:sp>
    </p:spTree>
    <p:extLst>
      <p:ext uri="{BB962C8B-B14F-4D97-AF65-F5344CB8AC3E}">
        <p14:creationId xmlns:p14="http://schemas.microsoft.com/office/powerpoint/2010/main" val="81588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3E7211-A09E-4BC1-A9BF-E1295324FC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E359FB-075F-418B-9EBB-FDA8036C2F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15AE87-B468-4437-BE14-9A22EB331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45C68-AE4B-4536-B3AF-827C6C75E4B6}" type="datetimeFigureOut">
              <a:rPr lang="en-US" smtClean="0"/>
              <a:t>11/7/2021</a:t>
            </a:fld>
            <a:endParaRPr lang="en-US"/>
          </a:p>
        </p:txBody>
      </p:sp>
      <p:sp>
        <p:nvSpPr>
          <p:cNvPr id="5" name="Footer Placeholder 4">
            <a:extLst>
              <a:ext uri="{FF2B5EF4-FFF2-40B4-BE49-F238E27FC236}">
                <a16:creationId xmlns:a16="http://schemas.microsoft.com/office/drawing/2014/main" id="{C0433A2E-DB2B-4C1D-BB81-55EE1AA42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33C046-65CC-4179-9273-FC54336859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8379B-C1C8-4CD0-AC15-E41E3D9BBC6A}" type="slidenum">
              <a:rPr lang="en-US" smtClean="0"/>
              <a:t>‹#›</a:t>
            </a:fld>
            <a:endParaRPr lang="en-US"/>
          </a:p>
        </p:txBody>
      </p:sp>
    </p:spTree>
    <p:extLst>
      <p:ext uri="{BB962C8B-B14F-4D97-AF65-F5344CB8AC3E}">
        <p14:creationId xmlns:p14="http://schemas.microsoft.com/office/powerpoint/2010/main" val="861944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hyperlink" Target="https://pixabay.com/es/vectors/tick-mark-corregir-elecci%C3%B3n-signo-40143/" TargetMode="External"/><Relationship Id="rId3" Type="http://schemas.openxmlformats.org/officeDocument/2006/relationships/slideLayout" Target="../slideLayouts/slideLayout7.xml"/><Relationship Id="rId7"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DDA481-E64C-4723-A910-EDBB75D509FE}"/>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092397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1673"/>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378634" y="1168026"/>
            <a:ext cx="9087729" cy="1200329"/>
          </a:xfrm>
          <a:prstGeom prst="rect">
            <a:avLst/>
          </a:prstGeom>
          <a:solidFill>
            <a:schemeClr val="bg1">
              <a:alpha val="30000"/>
            </a:schemeClr>
          </a:solidFill>
        </p:spPr>
        <p:txBody>
          <a:bodyPr wrap="square" rtlCol="0">
            <a:spAutoFit/>
          </a:bodyPr>
          <a:lstStyle/>
          <a:p>
            <a:pPr algn="ctr"/>
            <a:r>
              <a:rPr lang="ar-SA" sz="3600" dirty="0">
                <a:cs typeface="(AH) Manal Black" pitchFamily="2" charset="-78"/>
              </a:rPr>
              <a:t>الصحابي الذي أقام عنده الرسول صلى الله عليه وسلم عند بناء بيته لما نزل المدينة هو:</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904" y="4366536"/>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6094957" y="3747967"/>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عمر بن الخطاب رضي الله عنه</a:t>
            </a:r>
            <a:endParaRPr lang="en-US"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949"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3229002"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أبو بكر الصديق رضي الله عنه</a:t>
            </a: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678" y="4308365"/>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410731" y="3689796"/>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عثمان بن عفان رضي الله عنه</a:t>
            </a:r>
            <a:endParaRPr lang="en-US"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9076420" y="4425989"/>
            <a:ext cx="2521772" cy="1938992"/>
          </a:xfrm>
          <a:prstGeom prst="rect">
            <a:avLst/>
          </a:prstGeom>
          <a:noFill/>
        </p:spPr>
        <p:txBody>
          <a:bodyPr wrap="square" rtlCol="0">
            <a:spAutoFit/>
          </a:bodyPr>
          <a:lstStyle/>
          <a:p>
            <a:pPr algn="ctr"/>
            <a:r>
              <a:rPr lang="ar-SA" sz="4000" b="1" dirty="0"/>
              <a:t>أبو أيوب الأنصاري رضي الله عنه</a:t>
            </a:r>
            <a:endParaRPr lang="en-US" sz="4000" b="1" dirty="0"/>
          </a:p>
        </p:txBody>
      </p:sp>
      <p:pic>
        <p:nvPicPr>
          <p:cNvPr id="17" name="صورة 16">
            <a:extLst>
              <a:ext uri="{FF2B5EF4-FFF2-40B4-BE49-F238E27FC236}">
                <a16:creationId xmlns:a16="http://schemas.microsoft.com/office/drawing/2014/main" id="{A8CD8169-D850-4D9D-B8DC-7427C37A092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927646" y="5339697"/>
            <a:ext cx="819320" cy="759151"/>
          </a:xfrm>
          <a:prstGeom prst="rect">
            <a:avLst/>
          </a:prstGeom>
        </p:spPr>
      </p:pic>
    </p:spTree>
    <p:extLst>
      <p:ext uri="{BB962C8B-B14F-4D97-AF65-F5344CB8AC3E}">
        <p14:creationId xmlns:p14="http://schemas.microsoft.com/office/powerpoint/2010/main" val="369776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733" fill="hold"/>
                                        <p:tgtEl>
                                          <p:spTgt spid="23"/>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733" fill="hold"/>
                                        <p:tgtEl>
                                          <p:spTgt spid="30"/>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1"/>
                </p:tgtEl>
              </p:cMediaNode>
            </p:audio>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733" fill="hold"/>
                                        <p:tgtEl>
                                          <p:spTgt spid="31"/>
                                        </p:tgtEl>
                                      </p:cBhvr>
                                    </p:cmd>
                                  </p:childTnLst>
                                </p:cTn>
                              </p:par>
                            </p:childTnLst>
                          </p:cTn>
                        </p:par>
                      </p:childTnLst>
                    </p:cTn>
                  </p:par>
                </p:childTnLst>
              </p:cTn>
              <p:nextCondLst>
                <p:cond evt="onClick" delay="0">
                  <p:tgtEl>
                    <p:spTgt spid="35"/>
                  </p:tgtEl>
                </p:cond>
              </p:nextCondLst>
            </p:seq>
          </p:childTnLst>
        </p:cTn>
      </p:par>
    </p:tnLst>
    <p:bldLst>
      <p:bldP spid="22" grpId="0"/>
      <p:bldP spid="29"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1673"/>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551092" y="594766"/>
            <a:ext cx="9463911" cy="2308324"/>
          </a:xfrm>
          <a:prstGeom prst="rect">
            <a:avLst/>
          </a:prstGeom>
          <a:solidFill>
            <a:schemeClr val="bg1">
              <a:alpha val="30000"/>
            </a:schemeClr>
          </a:solidFill>
        </p:spPr>
        <p:txBody>
          <a:bodyPr wrap="square" rtlCol="0">
            <a:spAutoFit/>
          </a:bodyPr>
          <a:lstStyle/>
          <a:p>
            <a:pPr algn="ctr"/>
            <a:r>
              <a:rPr lang="ar-SA" sz="3600" dirty="0">
                <a:cs typeface="(AH) Manal Black" pitchFamily="2" charset="-78"/>
              </a:rPr>
              <a:t>مما يدل على أهمية صلة الرحم في حديث أبي أيوب الأنصاري : "أنَّ رجلًا قال: يا نبيَّ اللهِ أخبِرْني بعملٍ يُدخِلُني الجنَّةَ؟ فقال رسولُ اللهِ صلَّى اللهُ عليه وسلَّم: " تعبُدُ اللهَ لا تُشرِكُ به شيئًا، وتُقيمُ الصَّلاةَ، وتؤتي الزَّكاةَ وتصِلُ الرَّحمَ":</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904" y="4366536"/>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6094957" y="3747967"/>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AE" sz="4000" b="1" dirty="0">
                <a:solidFill>
                  <a:schemeClr val="tx1"/>
                </a:solidFill>
              </a:rPr>
              <a:t>أن أبا أيوب سأل عنها</a:t>
            </a:r>
            <a:endParaRPr lang="en-US"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949"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3229002"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AE" sz="4000" b="1" dirty="0">
                <a:solidFill>
                  <a:schemeClr val="tx1"/>
                </a:solidFill>
              </a:rPr>
              <a:t>الإحسان إلى عباد الله</a:t>
            </a: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678" y="4308365"/>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410731" y="3689796"/>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فضل صلة الرحم</a:t>
            </a:r>
            <a:endParaRPr lang="en-US"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9087031" y="4776281"/>
            <a:ext cx="2521772" cy="1323439"/>
          </a:xfrm>
          <a:prstGeom prst="rect">
            <a:avLst/>
          </a:prstGeom>
          <a:noFill/>
        </p:spPr>
        <p:txBody>
          <a:bodyPr wrap="square" rtlCol="0">
            <a:spAutoFit/>
          </a:bodyPr>
          <a:lstStyle/>
          <a:p>
            <a:pPr algn="ctr"/>
            <a:r>
              <a:rPr lang="ar-SA" sz="4000" b="1" dirty="0"/>
              <a:t>اقترانها </a:t>
            </a:r>
            <a:r>
              <a:rPr lang="ar-AE" sz="4000" b="1" dirty="0" err="1"/>
              <a:t>بالتوحي</a:t>
            </a:r>
            <a:r>
              <a:rPr lang="ar-SA" sz="4000" b="1" dirty="0"/>
              <a:t>د</a:t>
            </a:r>
            <a:endParaRPr lang="en-US" sz="4000" b="1" dirty="0"/>
          </a:p>
        </p:txBody>
      </p:sp>
      <p:pic>
        <p:nvPicPr>
          <p:cNvPr id="19" name="صورة 18">
            <a:extLst>
              <a:ext uri="{FF2B5EF4-FFF2-40B4-BE49-F238E27FC236}">
                <a16:creationId xmlns:a16="http://schemas.microsoft.com/office/drawing/2014/main" id="{5731DD98-554B-4F50-A0C5-4E5AF71396C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938257" y="5489248"/>
            <a:ext cx="819320" cy="759151"/>
          </a:xfrm>
          <a:prstGeom prst="rect">
            <a:avLst/>
          </a:prstGeom>
        </p:spPr>
      </p:pic>
    </p:spTree>
    <p:extLst>
      <p:ext uri="{BB962C8B-B14F-4D97-AF65-F5344CB8AC3E}">
        <p14:creationId xmlns:p14="http://schemas.microsoft.com/office/powerpoint/2010/main" val="11238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733" fill="hold"/>
                                        <p:tgtEl>
                                          <p:spTgt spid="23"/>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733" fill="hold"/>
                                        <p:tgtEl>
                                          <p:spTgt spid="30"/>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1"/>
                </p:tgtEl>
              </p:cMediaNode>
            </p:audio>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733" fill="hold"/>
                                        <p:tgtEl>
                                          <p:spTgt spid="31"/>
                                        </p:tgtEl>
                                      </p:cBhvr>
                                    </p:cmd>
                                  </p:childTnLst>
                                </p:cTn>
                              </p:par>
                            </p:childTnLst>
                          </p:cTn>
                        </p:par>
                      </p:childTnLst>
                    </p:cTn>
                  </p:par>
                </p:childTnLst>
              </p:cTn>
              <p:nextCondLst>
                <p:cond evt="onClick" delay="0">
                  <p:tgtEl>
                    <p:spTgt spid="35"/>
                  </p:tgtEl>
                </p:cond>
              </p:nextCondLst>
            </p:seq>
          </p:childTnLst>
        </p:cTn>
      </p:par>
    </p:tnLst>
    <p:bldLst>
      <p:bldP spid="22" grpId="0"/>
      <p:bldP spid="29"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1673"/>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257127" y="1063578"/>
            <a:ext cx="9467556" cy="1200329"/>
          </a:xfrm>
          <a:prstGeom prst="rect">
            <a:avLst/>
          </a:prstGeom>
          <a:solidFill>
            <a:schemeClr val="bg1">
              <a:alpha val="30000"/>
            </a:schemeClr>
          </a:solidFill>
        </p:spPr>
        <p:txBody>
          <a:bodyPr wrap="square" rtlCol="0">
            <a:spAutoFit/>
          </a:bodyPr>
          <a:lstStyle/>
          <a:p>
            <a:pPr algn="ctr"/>
            <a:r>
              <a:rPr lang="ar-SA" sz="3600" dirty="0">
                <a:cs typeface="(AH) Manal Black" pitchFamily="2" charset="-78"/>
              </a:rPr>
              <a:t>يدل وصف النبي عليه الصلاة والسلام أنه كان يجلس مع أصحابه فيجيء الغريب، فلا يدري أُّيّهم رسول الله حتى يسأل  على :</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90"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394843"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كرمه</a:t>
            </a:r>
            <a:endParaRPr lang="en-US"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9947"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6096000"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أمانته</a:t>
            </a: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9052" y="4438637"/>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8935105" y="3820068"/>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شجاعته</a:t>
            </a:r>
            <a:endParaRPr lang="en-US"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3313743" y="4914092"/>
            <a:ext cx="2521772" cy="707886"/>
          </a:xfrm>
          <a:prstGeom prst="rect">
            <a:avLst/>
          </a:prstGeom>
          <a:noFill/>
        </p:spPr>
        <p:txBody>
          <a:bodyPr wrap="square" rtlCol="0">
            <a:spAutoFit/>
          </a:bodyPr>
          <a:lstStyle/>
          <a:p>
            <a:pPr algn="ctr"/>
            <a:r>
              <a:rPr lang="ar-SA" sz="4000" b="1" dirty="0"/>
              <a:t>تواضعه</a:t>
            </a:r>
            <a:endParaRPr lang="en-US" sz="4000" b="1" dirty="0"/>
          </a:p>
        </p:txBody>
      </p:sp>
      <p:pic>
        <p:nvPicPr>
          <p:cNvPr id="17" name="صورة 16">
            <a:extLst>
              <a:ext uri="{FF2B5EF4-FFF2-40B4-BE49-F238E27FC236}">
                <a16:creationId xmlns:a16="http://schemas.microsoft.com/office/drawing/2014/main" id="{3CA1A233-9DB3-4440-8D88-510773B7B55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064866" y="5480000"/>
            <a:ext cx="819320" cy="759151"/>
          </a:xfrm>
          <a:prstGeom prst="rect">
            <a:avLst/>
          </a:prstGeom>
        </p:spPr>
      </p:pic>
    </p:spTree>
    <p:extLst>
      <p:ext uri="{BB962C8B-B14F-4D97-AF65-F5344CB8AC3E}">
        <p14:creationId xmlns:p14="http://schemas.microsoft.com/office/powerpoint/2010/main" val="148012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733" fill="hold"/>
                                        <p:tgtEl>
                                          <p:spTgt spid="23"/>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733" fill="hold"/>
                                        <p:tgtEl>
                                          <p:spTgt spid="30"/>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1"/>
                </p:tgtEl>
              </p:cMediaNode>
            </p:audio>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733" fill="hold"/>
                                        <p:tgtEl>
                                          <p:spTgt spid="31"/>
                                        </p:tgtEl>
                                      </p:cBhvr>
                                    </p:cmd>
                                  </p:childTnLst>
                                </p:cTn>
                              </p:par>
                            </p:childTnLst>
                          </p:cTn>
                        </p:par>
                      </p:childTnLst>
                    </p:cTn>
                  </p:par>
                </p:childTnLst>
              </p:cTn>
              <p:nextCondLst>
                <p:cond evt="onClick" delay="0">
                  <p:tgtEl>
                    <p:spTgt spid="35"/>
                  </p:tgtEl>
                </p:cond>
              </p:nextCondLst>
            </p:seq>
          </p:childTnLst>
        </p:cTn>
      </p:par>
    </p:tnLst>
    <p:bldLst>
      <p:bldP spid="22" grpId="0"/>
      <p:bldP spid="29"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1673"/>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378635" y="846150"/>
            <a:ext cx="9087729" cy="1754326"/>
          </a:xfrm>
          <a:prstGeom prst="rect">
            <a:avLst/>
          </a:prstGeom>
          <a:solidFill>
            <a:schemeClr val="bg1">
              <a:alpha val="30000"/>
            </a:schemeClr>
          </a:solidFill>
        </p:spPr>
        <p:txBody>
          <a:bodyPr wrap="square" rtlCol="0">
            <a:spAutoFit/>
          </a:bodyPr>
          <a:lstStyle/>
          <a:p>
            <a:pPr algn="ctr"/>
            <a:r>
              <a:rPr lang="ar-SA" sz="3600" dirty="0">
                <a:cs typeface="(AH) Manal Black" pitchFamily="2" charset="-78"/>
              </a:rPr>
              <a:t>من صفات الرسول صلى الله عليه وسلم المأخوذة من قول جرير بن عبد الله البجلي رضي الله عنه  " ما رآني رسول الله صلى الله عليه وسلم منذ أسلمت إلا تبسم في وجهي " : </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90"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394843"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err="1">
                <a:solidFill>
                  <a:schemeClr val="tx1"/>
                </a:solidFill>
              </a:rPr>
              <a:t>الإحترام</a:t>
            </a:r>
            <a:r>
              <a:rPr lang="ar-SA" sz="4000" b="1" dirty="0">
                <a:solidFill>
                  <a:schemeClr val="tx1"/>
                </a:solidFill>
              </a:rPr>
              <a:t> والتقدير</a:t>
            </a:r>
            <a:endParaRPr lang="en-US"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949"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3229002"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الإصغاء للمتحدث</a:t>
            </a: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9052" y="4438637"/>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8935105" y="3820068"/>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التواضع</a:t>
            </a:r>
            <a:endParaRPr lang="en-US"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6210465" y="4461671"/>
            <a:ext cx="2521772" cy="1938992"/>
          </a:xfrm>
          <a:prstGeom prst="rect">
            <a:avLst/>
          </a:prstGeom>
          <a:noFill/>
        </p:spPr>
        <p:txBody>
          <a:bodyPr wrap="square" rtlCol="0">
            <a:spAutoFit/>
          </a:bodyPr>
          <a:lstStyle/>
          <a:p>
            <a:pPr algn="ctr"/>
            <a:r>
              <a:rPr lang="ar-SA" sz="4000" b="1" dirty="0"/>
              <a:t>البشاشة وحسن </a:t>
            </a:r>
            <a:r>
              <a:rPr lang="ar-SA" sz="4000" b="1" dirty="0" err="1"/>
              <a:t>الإستقبال</a:t>
            </a:r>
            <a:endParaRPr lang="en-US" sz="4000" b="1" dirty="0"/>
          </a:p>
        </p:txBody>
      </p:sp>
      <p:pic>
        <p:nvPicPr>
          <p:cNvPr id="17" name="صورة 16">
            <a:extLst>
              <a:ext uri="{FF2B5EF4-FFF2-40B4-BE49-F238E27FC236}">
                <a16:creationId xmlns:a16="http://schemas.microsoft.com/office/drawing/2014/main" id="{62794776-D16F-407C-8E9A-6965F076F60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061691" y="5227412"/>
            <a:ext cx="819320" cy="759151"/>
          </a:xfrm>
          <a:prstGeom prst="rect">
            <a:avLst/>
          </a:prstGeom>
        </p:spPr>
      </p:pic>
    </p:spTree>
    <p:extLst>
      <p:ext uri="{BB962C8B-B14F-4D97-AF65-F5344CB8AC3E}">
        <p14:creationId xmlns:p14="http://schemas.microsoft.com/office/powerpoint/2010/main" val="317635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733" fill="hold"/>
                                        <p:tgtEl>
                                          <p:spTgt spid="23"/>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733" fill="hold"/>
                                        <p:tgtEl>
                                          <p:spTgt spid="30"/>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1"/>
                </p:tgtEl>
              </p:cMediaNode>
            </p:audio>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733" fill="hold"/>
                                        <p:tgtEl>
                                          <p:spTgt spid="31"/>
                                        </p:tgtEl>
                                      </p:cBhvr>
                                    </p:cmd>
                                  </p:childTnLst>
                                </p:cTn>
                              </p:par>
                            </p:childTnLst>
                          </p:cTn>
                        </p:par>
                      </p:childTnLst>
                    </p:cTn>
                  </p:par>
                </p:childTnLst>
              </p:cTn>
              <p:nextCondLst>
                <p:cond evt="onClick" delay="0">
                  <p:tgtEl>
                    <p:spTgt spid="35"/>
                  </p:tgtEl>
                </p:cond>
              </p:nextCondLst>
            </p:seq>
          </p:childTnLst>
        </p:cTn>
      </p:par>
    </p:tnLst>
    <p:bldLst>
      <p:bldP spid="22" grpId="0"/>
      <p:bldP spid="29"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1673"/>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378634" y="1168026"/>
            <a:ext cx="9087729" cy="1200329"/>
          </a:xfrm>
          <a:prstGeom prst="rect">
            <a:avLst/>
          </a:prstGeom>
          <a:solidFill>
            <a:schemeClr val="bg1">
              <a:alpha val="30000"/>
            </a:schemeClr>
          </a:solidFill>
        </p:spPr>
        <p:txBody>
          <a:bodyPr wrap="square" rtlCol="0">
            <a:spAutoFit/>
          </a:bodyPr>
          <a:lstStyle/>
          <a:p>
            <a:pPr algn="ctr"/>
            <a:r>
              <a:rPr lang="ar-SA" sz="3600" dirty="0">
                <a:cs typeface="(AH) Manal Black" pitchFamily="2" charset="-78"/>
              </a:rPr>
              <a:t>من صفاته رضي الله عنه أنه كان إذا أشتد إعجابه </a:t>
            </a:r>
            <a:r>
              <a:rPr lang="ar-SA" sz="3600" dirty="0" err="1">
                <a:cs typeface="(AH) Manal Black" pitchFamily="2" charset="-78"/>
              </a:rPr>
              <a:t>بشئ</a:t>
            </a:r>
            <a:r>
              <a:rPr lang="ar-SA" sz="3600" dirty="0">
                <a:cs typeface="(AH) Manal Black" pitchFamily="2" charset="-78"/>
              </a:rPr>
              <a:t> من ماله تصدق به:</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904" y="4366536"/>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6094957" y="3747967"/>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AE" sz="4000" b="1" dirty="0">
                <a:solidFill>
                  <a:schemeClr val="tx1"/>
                </a:solidFill>
              </a:rPr>
              <a:t>عبدالله بن مسعود رضي الله عنه</a:t>
            </a:r>
            <a:endParaRPr lang="en-US"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949"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3229002"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ابن عباس رضي الله عنه</a:t>
            </a: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9052" y="4438637"/>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8935105" y="3820068"/>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AE" sz="4000" b="1" dirty="0">
                <a:solidFill>
                  <a:schemeClr val="tx1"/>
                </a:solidFill>
              </a:rPr>
              <a:t>عبدالله بن الزبير رضي الله عنه</a:t>
            </a:r>
            <a:endParaRPr lang="en-US"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434880" y="4509145"/>
            <a:ext cx="2521772" cy="1938992"/>
          </a:xfrm>
          <a:prstGeom prst="rect">
            <a:avLst/>
          </a:prstGeom>
          <a:noFill/>
        </p:spPr>
        <p:txBody>
          <a:bodyPr wrap="square" rtlCol="0">
            <a:spAutoFit/>
          </a:bodyPr>
          <a:lstStyle/>
          <a:p>
            <a:pPr algn="ctr"/>
            <a:r>
              <a:rPr lang="ar-AE" sz="4000" b="1" dirty="0"/>
              <a:t>عبدالله بن عمر</a:t>
            </a:r>
            <a:r>
              <a:rPr lang="ar-SA" sz="4000" b="1" dirty="0"/>
              <a:t> </a:t>
            </a:r>
            <a:r>
              <a:rPr lang="ar-AE" sz="4000" b="1" dirty="0"/>
              <a:t>رضي الله عنه</a:t>
            </a:r>
            <a:endParaRPr lang="en-US" sz="4000" b="1" dirty="0"/>
          </a:p>
        </p:txBody>
      </p:sp>
      <p:pic>
        <p:nvPicPr>
          <p:cNvPr id="18" name="صورة 17">
            <a:extLst>
              <a:ext uri="{FF2B5EF4-FFF2-40B4-BE49-F238E27FC236}">
                <a16:creationId xmlns:a16="http://schemas.microsoft.com/office/drawing/2014/main" id="{1F96C517-2A63-4D94-A0D3-8A87117DF2E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286106" y="5242402"/>
            <a:ext cx="819320" cy="759151"/>
          </a:xfrm>
          <a:prstGeom prst="rect">
            <a:avLst/>
          </a:prstGeom>
        </p:spPr>
      </p:pic>
    </p:spTree>
    <p:extLst>
      <p:ext uri="{BB962C8B-B14F-4D97-AF65-F5344CB8AC3E}">
        <p14:creationId xmlns:p14="http://schemas.microsoft.com/office/powerpoint/2010/main" val="312675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733" fill="hold"/>
                                        <p:tgtEl>
                                          <p:spTgt spid="23"/>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733" fill="hold"/>
                                        <p:tgtEl>
                                          <p:spTgt spid="30"/>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1"/>
                </p:tgtEl>
              </p:cMediaNode>
            </p:audio>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733" fill="hold"/>
                                        <p:tgtEl>
                                          <p:spTgt spid="31"/>
                                        </p:tgtEl>
                                      </p:cBhvr>
                                    </p:cmd>
                                  </p:childTnLst>
                                </p:cTn>
                              </p:par>
                            </p:childTnLst>
                          </p:cTn>
                        </p:par>
                      </p:childTnLst>
                    </p:cTn>
                  </p:par>
                </p:childTnLst>
              </p:cTn>
              <p:nextCondLst>
                <p:cond evt="onClick" delay="0">
                  <p:tgtEl>
                    <p:spTgt spid="35"/>
                  </p:tgtEl>
                </p:cond>
              </p:nextCondLst>
            </p:seq>
          </p:childTnLst>
        </p:cTn>
      </p:par>
    </p:tnLst>
    <p:bldLst>
      <p:bldP spid="22" grpId="0"/>
      <p:bldP spid="29"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1673"/>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378634" y="1168026"/>
            <a:ext cx="9087729" cy="646331"/>
          </a:xfrm>
          <a:prstGeom prst="rect">
            <a:avLst/>
          </a:prstGeom>
          <a:solidFill>
            <a:schemeClr val="bg1">
              <a:alpha val="30000"/>
            </a:schemeClr>
          </a:solidFill>
        </p:spPr>
        <p:txBody>
          <a:bodyPr wrap="square" rtlCol="0">
            <a:spAutoFit/>
          </a:bodyPr>
          <a:lstStyle/>
          <a:p>
            <a:pPr algn="ctr"/>
            <a:r>
              <a:rPr lang="ar-SA" sz="3600" dirty="0">
                <a:cs typeface="(AH) Manal Black" pitchFamily="2" charset="-78"/>
              </a:rPr>
              <a:t>إذا دخلتُ المجلس، فمن الأدب أن أجلسُ:</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904" y="4366536"/>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6094957" y="3747967"/>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في صدر المجلس</a:t>
            </a:r>
            <a:endParaRPr lang="en-US"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949"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3229002"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أقيم أحدهم لأجلس مكانه</a:t>
            </a: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678" y="4308365"/>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410731" y="3689796"/>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في أول المجلس</a:t>
            </a:r>
            <a:endParaRPr lang="en-US"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9087031" y="4776281"/>
            <a:ext cx="2521772" cy="1323439"/>
          </a:xfrm>
          <a:prstGeom prst="rect">
            <a:avLst/>
          </a:prstGeom>
          <a:noFill/>
        </p:spPr>
        <p:txBody>
          <a:bodyPr wrap="square" rtlCol="0">
            <a:spAutoFit/>
          </a:bodyPr>
          <a:lstStyle/>
          <a:p>
            <a:pPr algn="ctr"/>
            <a:r>
              <a:rPr lang="ar-SA" sz="4000" b="1" dirty="0"/>
              <a:t>حيث ينتهي بي المجلس</a:t>
            </a:r>
            <a:endParaRPr lang="en-US" sz="4000" b="1" dirty="0"/>
          </a:p>
        </p:txBody>
      </p:sp>
      <p:pic>
        <p:nvPicPr>
          <p:cNvPr id="17" name="صورة 16">
            <a:extLst>
              <a:ext uri="{FF2B5EF4-FFF2-40B4-BE49-F238E27FC236}">
                <a16:creationId xmlns:a16="http://schemas.microsoft.com/office/drawing/2014/main" id="{0D1F7661-B5FB-48E8-8112-36E4E015A09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938257" y="5133201"/>
            <a:ext cx="819320" cy="759151"/>
          </a:xfrm>
          <a:prstGeom prst="rect">
            <a:avLst/>
          </a:prstGeom>
        </p:spPr>
      </p:pic>
    </p:spTree>
    <p:extLst>
      <p:ext uri="{BB962C8B-B14F-4D97-AF65-F5344CB8AC3E}">
        <p14:creationId xmlns:p14="http://schemas.microsoft.com/office/powerpoint/2010/main" val="8932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733" fill="hold"/>
                                        <p:tgtEl>
                                          <p:spTgt spid="23"/>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733" fill="hold"/>
                                        <p:tgtEl>
                                          <p:spTgt spid="30"/>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1"/>
                </p:tgtEl>
              </p:cMediaNode>
            </p:audio>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733" fill="hold"/>
                                        <p:tgtEl>
                                          <p:spTgt spid="31"/>
                                        </p:tgtEl>
                                      </p:cBhvr>
                                    </p:cmd>
                                  </p:childTnLst>
                                </p:cTn>
                              </p:par>
                            </p:childTnLst>
                          </p:cTn>
                        </p:par>
                      </p:childTnLst>
                    </p:cTn>
                  </p:par>
                </p:childTnLst>
              </p:cTn>
              <p:nextCondLst>
                <p:cond evt="onClick" delay="0">
                  <p:tgtEl>
                    <p:spTgt spid="35"/>
                  </p:tgtEl>
                </p:cond>
              </p:nextCondLst>
            </p:seq>
          </p:childTnLst>
        </p:cTn>
      </p:par>
    </p:tnLst>
    <p:bldLst>
      <p:bldP spid="22" grpId="0"/>
      <p:bldP spid="29"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1673"/>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378634" y="1168026"/>
            <a:ext cx="9087729" cy="646331"/>
          </a:xfrm>
          <a:prstGeom prst="rect">
            <a:avLst/>
          </a:prstGeom>
          <a:solidFill>
            <a:schemeClr val="bg1">
              <a:alpha val="30000"/>
            </a:schemeClr>
          </a:solidFill>
        </p:spPr>
        <p:txBody>
          <a:bodyPr wrap="square" rtlCol="0">
            <a:spAutoFit/>
          </a:bodyPr>
          <a:lstStyle/>
          <a:p>
            <a:pPr algn="ctr"/>
            <a:r>
              <a:rPr lang="ar-SA" sz="3600" dirty="0">
                <a:cs typeface="(AH) Manal Black" pitchFamily="2" charset="-78"/>
              </a:rPr>
              <a:t>من صور الاحسان إلى الجار:</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90"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394843"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عدم زيارتهم</a:t>
            </a:r>
            <a:endParaRPr lang="ar-AE"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9947"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6096000"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AE" sz="4000" b="1" dirty="0">
                <a:solidFill>
                  <a:schemeClr val="tx1"/>
                </a:solidFill>
              </a:rPr>
              <a:t>ا</a:t>
            </a:r>
            <a:r>
              <a:rPr lang="ar-SA" sz="4000" b="1" dirty="0">
                <a:solidFill>
                  <a:schemeClr val="tx1"/>
                </a:solidFill>
              </a:rPr>
              <a:t>لتجسس عليهم</a:t>
            </a: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9052" y="4438637"/>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8935105" y="3820068"/>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عدم الصبر عليهم</a:t>
            </a:r>
            <a:endParaRPr lang="ar-AE"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3327690" y="4508433"/>
            <a:ext cx="2521772" cy="1323439"/>
          </a:xfrm>
          <a:prstGeom prst="rect">
            <a:avLst/>
          </a:prstGeom>
          <a:noFill/>
        </p:spPr>
        <p:txBody>
          <a:bodyPr wrap="square" rtlCol="0">
            <a:spAutoFit/>
          </a:bodyPr>
          <a:lstStyle/>
          <a:p>
            <a:pPr algn="ctr"/>
            <a:r>
              <a:rPr lang="ar-SA" sz="4000" b="1" dirty="0"/>
              <a:t>عيادة مريضهم</a:t>
            </a:r>
            <a:endParaRPr lang="en-US" sz="4000" b="1" dirty="0"/>
          </a:p>
        </p:txBody>
      </p:sp>
      <p:pic>
        <p:nvPicPr>
          <p:cNvPr id="18" name="صورة 17">
            <a:extLst>
              <a:ext uri="{FF2B5EF4-FFF2-40B4-BE49-F238E27FC236}">
                <a16:creationId xmlns:a16="http://schemas.microsoft.com/office/drawing/2014/main" id="{D2149853-FD72-4BC8-9742-8F429F7CD63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064866" y="5402424"/>
            <a:ext cx="819320" cy="759151"/>
          </a:xfrm>
          <a:prstGeom prst="rect">
            <a:avLst/>
          </a:prstGeom>
        </p:spPr>
      </p:pic>
    </p:spTree>
    <p:extLst>
      <p:ext uri="{BB962C8B-B14F-4D97-AF65-F5344CB8AC3E}">
        <p14:creationId xmlns:p14="http://schemas.microsoft.com/office/powerpoint/2010/main" val="116819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733" fill="hold"/>
                                        <p:tgtEl>
                                          <p:spTgt spid="23"/>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733" fill="hold"/>
                                        <p:tgtEl>
                                          <p:spTgt spid="30"/>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1"/>
                </p:tgtEl>
              </p:cMediaNode>
            </p:audio>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733" fill="hold"/>
                                        <p:tgtEl>
                                          <p:spTgt spid="31"/>
                                        </p:tgtEl>
                                      </p:cBhvr>
                                    </p:cmd>
                                  </p:childTnLst>
                                </p:cTn>
                              </p:par>
                            </p:childTnLst>
                          </p:cTn>
                        </p:par>
                      </p:childTnLst>
                    </p:cTn>
                  </p:par>
                </p:childTnLst>
              </p:cTn>
              <p:nextCondLst>
                <p:cond evt="onClick" delay="0">
                  <p:tgtEl>
                    <p:spTgt spid="35"/>
                  </p:tgtEl>
                </p:cond>
              </p:nextCondLst>
            </p:seq>
          </p:childTnLst>
        </p:cTn>
      </p:par>
    </p:tnLst>
    <p:bldLst>
      <p:bldP spid="22" grpId="0"/>
      <p:bldP spid="29"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1673"/>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378635" y="720658"/>
            <a:ext cx="9889587" cy="1754326"/>
          </a:xfrm>
          <a:prstGeom prst="rect">
            <a:avLst/>
          </a:prstGeom>
          <a:solidFill>
            <a:schemeClr val="bg1">
              <a:alpha val="30000"/>
            </a:schemeClr>
          </a:solidFill>
        </p:spPr>
        <p:txBody>
          <a:bodyPr wrap="square" rtlCol="0">
            <a:spAutoFit/>
          </a:bodyPr>
          <a:lstStyle/>
          <a:p>
            <a:pPr algn="ctr"/>
            <a:r>
              <a:rPr lang="ar-SA" sz="3600" dirty="0">
                <a:cs typeface="(AH) Manal Black" pitchFamily="2" charset="-78"/>
              </a:rPr>
              <a:t>يدل فعل النبي صلى الله عليه وسلم في الحديث التالي مع أنس رضي الله عنه "خدمت النبي صلى الله عليه وسلم عشر سنين فما قال لي أف ولا لم صنعت ولا ألا صنعت" على حسن تعامله مع:</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904" y="4366536"/>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6094957" y="3747967"/>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جيرانه</a:t>
            </a:r>
            <a:endParaRPr lang="en-US"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949"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3229002"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ضيوفه</a:t>
            </a: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9052" y="4438637"/>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8935105" y="3820068"/>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أقاربه</a:t>
            </a:r>
            <a:endParaRPr lang="en-US"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455454" y="4914092"/>
            <a:ext cx="2521772" cy="707886"/>
          </a:xfrm>
          <a:prstGeom prst="rect">
            <a:avLst/>
          </a:prstGeom>
          <a:noFill/>
        </p:spPr>
        <p:txBody>
          <a:bodyPr wrap="square" rtlCol="0">
            <a:spAutoFit/>
          </a:bodyPr>
          <a:lstStyle/>
          <a:p>
            <a:pPr algn="ctr"/>
            <a:r>
              <a:rPr lang="ar-SA" sz="4000" b="1" dirty="0"/>
              <a:t>خدمه</a:t>
            </a:r>
            <a:endParaRPr lang="en-US" sz="4000" b="1" dirty="0"/>
          </a:p>
        </p:txBody>
      </p:sp>
      <p:pic>
        <p:nvPicPr>
          <p:cNvPr id="18" name="صورة 17">
            <a:extLst>
              <a:ext uri="{FF2B5EF4-FFF2-40B4-BE49-F238E27FC236}">
                <a16:creationId xmlns:a16="http://schemas.microsoft.com/office/drawing/2014/main" id="{929644D7-3A14-41D4-939C-FF50314F172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306680" y="5518675"/>
            <a:ext cx="819320" cy="759151"/>
          </a:xfrm>
          <a:prstGeom prst="rect">
            <a:avLst/>
          </a:prstGeom>
        </p:spPr>
      </p:pic>
    </p:spTree>
    <p:extLst>
      <p:ext uri="{BB962C8B-B14F-4D97-AF65-F5344CB8AC3E}">
        <p14:creationId xmlns:p14="http://schemas.microsoft.com/office/powerpoint/2010/main" val="382751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733" fill="hold"/>
                                        <p:tgtEl>
                                          <p:spTgt spid="23"/>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733" fill="hold"/>
                                        <p:tgtEl>
                                          <p:spTgt spid="30"/>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1"/>
                </p:tgtEl>
              </p:cMediaNode>
            </p:audio>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733" fill="hold"/>
                                        <p:tgtEl>
                                          <p:spTgt spid="31"/>
                                        </p:tgtEl>
                                      </p:cBhvr>
                                    </p:cmd>
                                  </p:childTnLst>
                                </p:cTn>
                              </p:par>
                            </p:childTnLst>
                          </p:cTn>
                        </p:par>
                      </p:childTnLst>
                    </p:cTn>
                  </p:par>
                </p:childTnLst>
              </p:cTn>
              <p:nextCondLst>
                <p:cond evt="onClick" delay="0">
                  <p:tgtEl>
                    <p:spTgt spid="35"/>
                  </p:tgtEl>
                </p:cond>
              </p:nextCondLst>
            </p:seq>
          </p:childTnLst>
        </p:cTn>
      </p:par>
    </p:tnLst>
    <p:bldLst>
      <p:bldP spid="22" grpId="0"/>
      <p:bldP spid="29"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1673"/>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378634" y="1168026"/>
            <a:ext cx="9397218" cy="1200329"/>
          </a:xfrm>
          <a:prstGeom prst="rect">
            <a:avLst/>
          </a:prstGeom>
          <a:solidFill>
            <a:schemeClr val="bg1">
              <a:alpha val="30000"/>
            </a:schemeClr>
          </a:solidFill>
        </p:spPr>
        <p:txBody>
          <a:bodyPr wrap="square" rtlCol="0">
            <a:spAutoFit/>
          </a:bodyPr>
          <a:lstStyle/>
          <a:p>
            <a:pPr algn="ctr"/>
            <a:r>
              <a:rPr lang="ar-SA" sz="3600" dirty="0">
                <a:cs typeface="(AH) Manal Black" pitchFamily="2" charset="-78"/>
              </a:rPr>
              <a:t>العمل الذي دل عليه الرسول صلى الله عليه و سلم ربيعة الأسلمي رضي الله عنه عندما سأله مرافقته في الجنة هو: </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90"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394843"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العمر</a:t>
            </a:r>
            <a:r>
              <a:rPr lang="ar-AE" sz="4000" b="1" dirty="0">
                <a:solidFill>
                  <a:schemeClr val="tx1"/>
                </a:solidFill>
              </a:rPr>
              <a:t>ة</a:t>
            </a:r>
            <a:endParaRPr lang="en-US"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9947"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6096000"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الصيام</a:t>
            </a: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9052" y="4438637"/>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8935105" y="3820068"/>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الزكا</a:t>
            </a:r>
            <a:r>
              <a:rPr lang="ar-AE" sz="4000" b="1" dirty="0">
                <a:solidFill>
                  <a:schemeClr val="tx1"/>
                </a:solidFill>
              </a:rPr>
              <a:t>ة</a:t>
            </a:r>
            <a:endParaRPr lang="en-US"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3245982" y="4914092"/>
            <a:ext cx="2521772" cy="707886"/>
          </a:xfrm>
          <a:prstGeom prst="rect">
            <a:avLst/>
          </a:prstGeom>
          <a:noFill/>
        </p:spPr>
        <p:txBody>
          <a:bodyPr wrap="square" rtlCol="0">
            <a:spAutoFit/>
          </a:bodyPr>
          <a:lstStyle/>
          <a:p>
            <a:pPr algn="ctr"/>
            <a:r>
              <a:rPr lang="ar-SA" sz="4000" b="1" dirty="0"/>
              <a:t>كثر</a:t>
            </a:r>
            <a:r>
              <a:rPr lang="ar-AE" sz="4000" b="1" dirty="0"/>
              <a:t>ة</a:t>
            </a:r>
            <a:r>
              <a:rPr lang="ar-SA" sz="4000" b="1" dirty="0"/>
              <a:t> السجود</a:t>
            </a:r>
            <a:endParaRPr lang="en-US" sz="4000" b="1" dirty="0"/>
          </a:p>
        </p:txBody>
      </p:sp>
      <p:pic>
        <p:nvPicPr>
          <p:cNvPr id="17" name="صورة 16">
            <a:extLst>
              <a:ext uri="{FF2B5EF4-FFF2-40B4-BE49-F238E27FC236}">
                <a16:creationId xmlns:a16="http://schemas.microsoft.com/office/drawing/2014/main" id="{D7ADEAE4-87D4-4D3F-ADF2-21139B68F74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164969" y="5438001"/>
            <a:ext cx="819320" cy="759151"/>
          </a:xfrm>
          <a:prstGeom prst="rect">
            <a:avLst/>
          </a:prstGeom>
        </p:spPr>
      </p:pic>
    </p:spTree>
    <p:extLst>
      <p:ext uri="{BB962C8B-B14F-4D97-AF65-F5344CB8AC3E}">
        <p14:creationId xmlns:p14="http://schemas.microsoft.com/office/powerpoint/2010/main" val="169521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733" fill="hold"/>
                                        <p:tgtEl>
                                          <p:spTgt spid="23"/>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733" fill="hold"/>
                                        <p:tgtEl>
                                          <p:spTgt spid="30"/>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1"/>
                </p:tgtEl>
              </p:cMediaNode>
            </p:audio>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733" fill="hold"/>
                                        <p:tgtEl>
                                          <p:spTgt spid="31"/>
                                        </p:tgtEl>
                                      </p:cBhvr>
                                    </p:cmd>
                                  </p:childTnLst>
                                </p:cTn>
                              </p:par>
                            </p:childTnLst>
                          </p:cTn>
                        </p:par>
                      </p:childTnLst>
                    </p:cTn>
                  </p:par>
                </p:childTnLst>
              </p:cTn>
              <p:nextCondLst>
                <p:cond evt="onClick" delay="0">
                  <p:tgtEl>
                    <p:spTgt spid="35"/>
                  </p:tgtEl>
                </p:cond>
              </p:nextCondLst>
            </p:seq>
          </p:childTnLst>
        </p:cTn>
      </p:par>
    </p:tnLst>
    <p:bldLst>
      <p:bldP spid="22" grpId="0"/>
      <p:bldP spid="29"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1673"/>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378634" y="1168026"/>
            <a:ext cx="9087729" cy="646331"/>
          </a:xfrm>
          <a:prstGeom prst="rect">
            <a:avLst/>
          </a:prstGeom>
          <a:solidFill>
            <a:schemeClr val="bg1">
              <a:alpha val="30000"/>
            </a:schemeClr>
          </a:solidFill>
        </p:spPr>
        <p:txBody>
          <a:bodyPr wrap="square" rtlCol="0">
            <a:spAutoFit/>
          </a:bodyPr>
          <a:lstStyle/>
          <a:p>
            <a:pPr algn="ctr"/>
            <a:r>
              <a:rPr lang="ar-SA" sz="3600" dirty="0">
                <a:cs typeface="(AH) Manal Black" pitchFamily="2" charset="-78"/>
              </a:rPr>
              <a:t>الأسلوب الأمثل مع الخادم إذا أخطأ:</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90"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394843"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ضربه</a:t>
            </a:r>
            <a:endParaRPr lang="en-US"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949"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3229002"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تأخير راتبه</a:t>
            </a: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9052" y="4438637"/>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8935105" y="3820068"/>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شتمه ورفع الصوت عليه</a:t>
            </a:r>
            <a:endParaRPr lang="en-US"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6150375" y="4982088"/>
            <a:ext cx="2521772" cy="707886"/>
          </a:xfrm>
          <a:prstGeom prst="rect">
            <a:avLst/>
          </a:prstGeom>
          <a:noFill/>
        </p:spPr>
        <p:txBody>
          <a:bodyPr wrap="square" rtlCol="0">
            <a:spAutoFit/>
          </a:bodyPr>
          <a:lstStyle/>
          <a:p>
            <a:pPr algn="ctr"/>
            <a:r>
              <a:rPr lang="ar-SA" sz="4000" b="1" dirty="0"/>
              <a:t>العفو عنه</a:t>
            </a:r>
            <a:endParaRPr lang="en-US" sz="4000" b="1" dirty="0"/>
          </a:p>
        </p:txBody>
      </p:sp>
      <p:pic>
        <p:nvPicPr>
          <p:cNvPr id="17" name="صورة 16">
            <a:extLst>
              <a:ext uri="{FF2B5EF4-FFF2-40B4-BE49-F238E27FC236}">
                <a16:creationId xmlns:a16="http://schemas.microsoft.com/office/drawing/2014/main" id="{B3BF0A35-0C79-4EB3-B19F-564D7626568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008574" y="5513998"/>
            <a:ext cx="819320" cy="759151"/>
          </a:xfrm>
          <a:prstGeom prst="rect">
            <a:avLst/>
          </a:prstGeom>
        </p:spPr>
      </p:pic>
    </p:spTree>
    <p:extLst>
      <p:ext uri="{BB962C8B-B14F-4D97-AF65-F5344CB8AC3E}">
        <p14:creationId xmlns:p14="http://schemas.microsoft.com/office/powerpoint/2010/main" val="335859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733" fill="hold"/>
                                        <p:tgtEl>
                                          <p:spTgt spid="23"/>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733" fill="hold"/>
                                        <p:tgtEl>
                                          <p:spTgt spid="30"/>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1"/>
                </p:tgtEl>
              </p:cMediaNode>
            </p:audio>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733" fill="hold"/>
                                        <p:tgtEl>
                                          <p:spTgt spid="31"/>
                                        </p:tgtEl>
                                      </p:cBhvr>
                                    </p:cmd>
                                  </p:childTnLst>
                                </p:cTn>
                              </p:par>
                            </p:childTnLst>
                          </p:cTn>
                        </p:par>
                      </p:childTnLst>
                    </p:cTn>
                  </p:par>
                </p:childTnLst>
              </p:cTn>
              <p:nextCondLst>
                <p:cond evt="onClick" delay="0">
                  <p:tgtEl>
                    <p:spTgt spid="35"/>
                  </p:tgtEl>
                </p:cond>
              </p:nextCondLst>
            </p:seq>
          </p:childTnLst>
        </p:cTn>
      </p:par>
    </p:tnLst>
    <p:bldLst>
      <p:bldP spid="22" grpId="0"/>
      <p:bldP spid="29"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1673"/>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378634" y="1168026"/>
            <a:ext cx="9087729" cy="1200329"/>
          </a:xfrm>
          <a:prstGeom prst="rect">
            <a:avLst/>
          </a:prstGeom>
          <a:solidFill>
            <a:schemeClr val="bg1">
              <a:alpha val="30000"/>
            </a:schemeClr>
          </a:solidFill>
        </p:spPr>
        <p:txBody>
          <a:bodyPr wrap="square" rtlCol="0">
            <a:spAutoFit/>
          </a:bodyPr>
          <a:lstStyle/>
          <a:p>
            <a:pPr algn="ctr"/>
            <a:r>
              <a:rPr lang="ar-SA" sz="3600" b="0" i="0" dirty="0">
                <a:effectLst/>
                <a:latin typeface="ge_ss_twolight"/>
              </a:rPr>
              <a:t>عن عُمَرَ بنِ أَبي سلَمَة رضي اللَّه عنهما قَالَ: قَالَ لي رسولُ اللَّه ﷺ: " يا غلام سَمِّ اللَّه، وكُلْ بِيَمِينكَ، وكُلْ مِمَّا يَلِيكَ"، من أمثلة:</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90"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394843"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الدعاء لهم</a:t>
            </a:r>
            <a:endParaRPr lang="en-US"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9947"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6109947" y="3912672"/>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solidFill>
                  <a:schemeClr val="tx1"/>
                </a:solidFill>
              </a:rPr>
              <a:t>احترامهم وإعطاؤهم حقوقهم</a:t>
            </a: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9052" y="4438637"/>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8961086" y="4001846"/>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solidFill>
                  <a:schemeClr val="tx1"/>
                </a:solidFill>
              </a:rPr>
              <a:t>مزاحه مع الصغار</a:t>
            </a:r>
            <a:endParaRPr lang="en-US"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3325777" y="4640134"/>
            <a:ext cx="2521772" cy="1323439"/>
          </a:xfrm>
          <a:prstGeom prst="rect">
            <a:avLst/>
          </a:prstGeom>
          <a:noFill/>
        </p:spPr>
        <p:txBody>
          <a:bodyPr wrap="square" rtlCol="0">
            <a:spAutoFit/>
          </a:bodyPr>
          <a:lstStyle/>
          <a:p>
            <a:pPr algn="ctr"/>
            <a:r>
              <a:rPr lang="ar-SA" sz="4000" b="1" dirty="0"/>
              <a:t>توجيهه لهم</a:t>
            </a:r>
          </a:p>
          <a:p>
            <a:pPr algn="ctr"/>
            <a:endParaRPr lang="en-US" sz="4000" b="1" dirty="0"/>
          </a:p>
        </p:txBody>
      </p:sp>
      <p:pic>
        <p:nvPicPr>
          <p:cNvPr id="6" name="صورة 5">
            <a:extLst>
              <a:ext uri="{FF2B5EF4-FFF2-40B4-BE49-F238E27FC236}">
                <a16:creationId xmlns:a16="http://schemas.microsoft.com/office/drawing/2014/main" id="{D9DD206D-4ABC-4E40-8118-67E93E8DE01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177003" y="5301853"/>
            <a:ext cx="819320" cy="759151"/>
          </a:xfrm>
          <a:prstGeom prst="rect">
            <a:avLst/>
          </a:prstGeom>
        </p:spPr>
      </p:pic>
    </p:spTree>
    <p:extLst>
      <p:ext uri="{BB962C8B-B14F-4D97-AF65-F5344CB8AC3E}">
        <p14:creationId xmlns:p14="http://schemas.microsoft.com/office/powerpoint/2010/main" val="36713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1673"/>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378634" y="1168026"/>
            <a:ext cx="9087729" cy="1200329"/>
          </a:xfrm>
          <a:prstGeom prst="rect">
            <a:avLst/>
          </a:prstGeom>
          <a:solidFill>
            <a:schemeClr val="bg1">
              <a:alpha val="30000"/>
            </a:schemeClr>
          </a:solidFill>
        </p:spPr>
        <p:txBody>
          <a:bodyPr wrap="square" rtlCol="0">
            <a:spAutoFit/>
          </a:bodyPr>
          <a:lstStyle/>
          <a:p>
            <a:pPr algn="ctr"/>
            <a:r>
              <a:rPr lang="ar-SA" sz="3600" dirty="0">
                <a:cs typeface="(AH) Manal Black" pitchFamily="2" charset="-78"/>
              </a:rPr>
              <a:t>دعا له النبي صلى الله علية وسلم بقوة الحفظ فاصبح لا ينسى حديثاً سمعه من النبي عليه السلام هو: </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904" y="4366536"/>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6094957" y="3747967"/>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endParaRPr>
          </a:p>
          <a:p>
            <a:pPr algn="ctr"/>
            <a:r>
              <a:rPr lang="ar-SA" sz="4000" b="1" dirty="0">
                <a:solidFill>
                  <a:schemeClr val="tx1"/>
                </a:solidFill>
              </a:rPr>
              <a:t>أنس بن مالك رضي الله عنه</a:t>
            </a:r>
            <a:endParaRPr lang="en-US"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949"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3229002"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عقب</a:t>
            </a:r>
            <a:r>
              <a:rPr lang="ar-AE" sz="4000" b="1" dirty="0">
                <a:solidFill>
                  <a:schemeClr val="tx1"/>
                </a:solidFill>
              </a:rPr>
              <a:t>ة</a:t>
            </a:r>
            <a:r>
              <a:rPr lang="ar-SA" sz="4000" b="1" dirty="0">
                <a:solidFill>
                  <a:schemeClr val="tx1"/>
                </a:solidFill>
              </a:rPr>
              <a:t> بن عامر رضي الله عنه</a:t>
            </a: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9052" y="4438637"/>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8935105" y="3820068"/>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endParaRPr>
          </a:p>
          <a:p>
            <a:pPr algn="ctr"/>
            <a:r>
              <a:rPr lang="ar-SA" sz="4000" b="1" dirty="0">
                <a:solidFill>
                  <a:schemeClr val="tx1"/>
                </a:solidFill>
              </a:rPr>
              <a:t>ابن عباس رضي الله عنه</a:t>
            </a:r>
            <a:endParaRPr lang="en-US"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465193" y="4640134"/>
            <a:ext cx="2521772" cy="1323439"/>
          </a:xfrm>
          <a:prstGeom prst="rect">
            <a:avLst/>
          </a:prstGeom>
          <a:noFill/>
        </p:spPr>
        <p:txBody>
          <a:bodyPr wrap="square" rtlCol="0">
            <a:spAutoFit/>
          </a:bodyPr>
          <a:lstStyle/>
          <a:p>
            <a:pPr algn="ctr"/>
            <a:r>
              <a:rPr lang="ar-SA" sz="4000" b="1" dirty="0"/>
              <a:t>أبو هرير</a:t>
            </a:r>
            <a:r>
              <a:rPr lang="ar-AE" sz="4000" b="1" dirty="0"/>
              <a:t>ة</a:t>
            </a:r>
            <a:r>
              <a:rPr lang="ar-SA" sz="4000" b="1" dirty="0"/>
              <a:t> رضي الله عنه</a:t>
            </a:r>
            <a:endParaRPr lang="en-US" sz="4000" b="1" dirty="0"/>
          </a:p>
        </p:txBody>
      </p:sp>
      <p:pic>
        <p:nvPicPr>
          <p:cNvPr id="18" name="صورة 17">
            <a:extLst>
              <a:ext uri="{FF2B5EF4-FFF2-40B4-BE49-F238E27FC236}">
                <a16:creationId xmlns:a16="http://schemas.microsoft.com/office/drawing/2014/main" id="{D3A4866D-C629-4A79-BB07-85EA0B37854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316419" y="5518675"/>
            <a:ext cx="819320" cy="759151"/>
          </a:xfrm>
          <a:prstGeom prst="rect">
            <a:avLst/>
          </a:prstGeom>
        </p:spPr>
      </p:pic>
    </p:spTree>
    <p:extLst>
      <p:ext uri="{BB962C8B-B14F-4D97-AF65-F5344CB8AC3E}">
        <p14:creationId xmlns:p14="http://schemas.microsoft.com/office/powerpoint/2010/main" val="318327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733" fill="hold"/>
                                        <p:tgtEl>
                                          <p:spTgt spid="23"/>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733" fill="hold"/>
                                        <p:tgtEl>
                                          <p:spTgt spid="30"/>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1"/>
                </p:tgtEl>
              </p:cMediaNode>
            </p:audio>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733" fill="hold"/>
                                        <p:tgtEl>
                                          <p:spTgt spid="31"/>
                                        </p:tgtEl>
                                      </p:cBhvr>
                                    </p:cmd>
                                  </p:childTnLst>
                                </p:cTn>
                              </p:par>
                            </p:childTnLst>
                          </p:cTn>
                        </p:par>
                      </p:childTnLst>
                    </p:cTn>
                  </p:par>
                </p:childTnLst>
              </p:cTn>
              <p:nextCondLst>
                <p:cond evt="onClick" delay="0">
                  <p:tgtEl>
                    <p:spTgt spid="35"/>
                  </p:tgtEl>
                </p:cond>
              </p:nextCondLst>
            </p:seq>
          </p:childTnLst>
        </p:cTn>
      </p:par>
    </p:tnLst>
    <p:bldLst>
      <p:bldP spid="22" grpId="0"/>
      <p:bldP spid="29"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1673"/>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378634" y="1168026"/>
            <a:ext cx="9087729" cy="646331"/>
          </a:xfrm>
          <a:prstGeom prst="rect">
            <a:avLst/>
          </a:prstGeom>
          <a:solidFill>
            <a:schemeClr val="bg1">
              <a:alpha val="30000"/>
            </a:schemeClr>
          </a:solidFill>
        </p:spPr>
        <p:txBody>
          <a:bodyPr wrap="square" rtlCol="0">
            <a:spAutoFit/>
          </a:bodyPr>
          <a:lstStyle/>
          <a:p>
            <a:pPr algn="ctr"/>
            <a:r>
              <a:rPr lang="ar-SA" sz="3600" dirty="0">
                <a:cs typeface="(AH) Manal Black" pitchFamily="2" charset="-78"/>
              </a:rPr>
              <a:t>كان النبي صلى الله عليه وسلم يحرص على استضافة:</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904" y="4366536"/>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6094957" y="3747967"/>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الأغنياء</a:t>
            </a:r>
            <a:endParaRPr lang="en-US"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949"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3229002"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المجاهدين</a:t>
            </a: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678" y="4308365"/>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410731" y="3689796"/>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العلماء</a:t>
            </a:r>
            <a:endParaRPr lang="en-US"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9076420" y="4984936"/>
            <a:ext cx="2521772" cy="707886"/>
          </a:xfrm>
          <a:prstGeom prst="rect">
            <a:avLst/>
          </a:prstGeom>
          <a:noFill/>
        </p:spPr>
        <p:txBody>
          <a:bodyPr wrap="square" rtlCol="0">
            <a:spAutoFit/>
          </a:bodyPr>
          <a:lstStyle/>
          <a:p>
            <a:pPr algn="ctr"/>
            <a:r>
              <a:rPr lang="ar-SA" sz="4000" b="1" dirty="0"/>
              <a:t>الفقراء</a:t>
            </a:r>
            <a:endParaRPr lang="en-US" sz="4000" b="1" dirty="0"/>
          </a:p>
        </p:txBody>
      </p:sp>
      <p:pic>
        <p:nvPicPr>
          <p:cNvPr id="17" name="صورة 16">
            <a:extLst>
              <a:ext uri="{FF2B5EF4-FFF2-40B4-BE49-F238E27FC236}">
                <a16:creationId xmlns:a16="http://schemas.microsoft.com/office/drawing/2014/main" id="{385D4609-90A6-406D-BA2C-55B4CC273C8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927646" y="5515422"/>
            <a:ext cx="819320" cy="759151"/>
          </a:xfrm>
          <a:prstGeom prst="rect">
            <a:avLst/>
          </a:prstGeom>
        </p:spPr>
      </p:pic>
    </p:spTree>
    <p:extLst>
      <p:ext uri="{BB962C8B-B14F-4D97-AF65-F5344CB8AC3E}">
        <p14:creationId xmlns:p14="http://schemas.microsoft.com/office/powerpoint/2010/main" val="240650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733" fill="hold"/>
                                        <p:tgtEl>
                                          <p:spTgt spid="23"/>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733" fill="hold"/>
                                        <p:tgtEl>
                                          <p:spTgt spid="30"/>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1"/>
                </p:tgtEl>
              </p:cMediaNode>
            </p:audio>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733" fill="hold"/>
                                        <p:tgtEl>
                                          <p:spTgt spid="31"/>
                                        </p:tgtEl>
                                      </p:cBhvr>
                                    </p:cmd>
                                  </p:childTnLst>
                                </p:cTn>
                              </p:par>
                            </p:childTnLst>
                          </p:cTn>
                        </p:par>
                      </p:childTnLst>
                    </p:cTn>
                  </p:par>
                </p:childTnLst>
              </p:cTn>
              <p:nextCondLst>
                <p:cond evt="onClick" delay="0">
                  <p:tgtEl>
                    <p:spTgt spid="35"/>
                  </p:tgtEl>
                </p:cond>
              </p:nextCondLst>
            </p:seq>
          </p:childTnLst>
        </p:cTn>
      </p:par>
    </p:tnLst>
    <p:bldLst>
      <p:bldP spid="22" grpId="0"/>
      <p:bldP spid="29"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1673"/>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378634" y="1168026"/>
            <a:ext cx="9397218" cy="1200329"/>
          </a:xfrm>
          <a:prstGeom prst="rect">
            <a:avLst/>
          </a:prstGeom>
          <a:solidFill>
            <a:schemeClr val="bg1">
              <a:alpha val="30000"/>
            </a:schemeClr>
          </a:solidFill>
        </p:spPr>
        <p:txBody>
          <a:bodyPr wrap="square" rtlCol="0">
            <a:spAutoFit/>
          </a:bodyPr>
          <a:lstStyle/>
          <a:p>
            <a:pPr algn="ctr"/>
            <a:r>
              <a:rPr lang="ar-SA" sz="3600" dirty="0">
                <a:cs typeface="(AH) Manal Black" pitchFamily="2" charset="-78"/>
              </a:rPr>
              <a:t>جعل النبي صلى الله عليه و سلم نصف ما تنتجه خيبر ليطعم به وفوده وضيوفه وهذا من أمثلة: </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90"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394843"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مؤانستهم</a:t>
            </a:r>
            <a:endParaRPr lang="en-US"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9947"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6096000"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الترحيب بهم</a:t>
            </a: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9052" y="4438637"/>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8935105" y="3820068"/>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ملاطفتهم</a:t>
            </a:r>
            <a:endParaRPr lang="en-US"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3245982" y="4914092"/>
            <a:ext cx="2521772" cy="707886"/>
          </a:xfrm>
          <a:prstGeom prst="rect">
            <a:avLst/>
          </a:prstGeom>
          <a:noFill/>
        </p:spPr>
        <p:txBody>
          <a:bodyPr wrap="square" rtlCol="0">
            <a:spAutoFit/>
          </a:bodyPr>
          <a:lstStyle/>
          <a:p>
            <a:pPr algn="ctr"/>
            <a:r>
              <a:rPr lang="ar-SA" sz="4000" b="1" dirty="0"/>
              <a:t>إكرامهم</a:t>
            </a:r>
            <a:endParaRPr lang="en-US" sz="4000" b="1" dirty="0"/>
          </a:p>
        </p:txBody>
      </p:sp>
      <p:pic>
        <p:nvPicPr>
          <p:cNvPr id="17" name="صورة 16">
            <a:extLst>
              <a:ext uri="{FF2B5EF4-FFF2-40B4-BE49-F238E27FC236}">
                <a16:creationId xmlns:a16="http://schemas.microsoft.com/office/drawing/2014/main" id="{D7ADEAE4-87D4-4D3F-ADF2-21139B68F74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164969" y="5438001"/>
            <a:ext cx="819320" cy="759151"/>
          </a:xfrm>
          <a:prstGeom prst="rect">
            <a:avLst/>
          </a:prstGeom>
        </p:spPr>
      </p:pic>
    </p:spTree>
    <p:extLst>
      <p:ext uri="{BB962C8B-B14F-4D97-AF65-F5344CB8AC3E}">
        <p14:creationId xmlns:p14="http://schemas.microsoft.com/office/powerpoint/2010/main" val="94967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733" fill="hold"/>
                                        <p:tgtEl>
                                          <p:spTgt spid="23"/>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733" fill="hold"/>
                                        <p:tgtEl>
                                          <p:spTgt spid="30"/>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1"/>
                </p:tgtEl>
              </p:cMediaNode>
            </p:audio>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733" fill="hold"/>
                                        <p:tgtEl>
                                          <p:spTgt spid="31"/>
                                        </p:tgtEl>
                                      </p:cBhvr>
                                    </p:cmd>
                                  </p:childTnLst>
                                </p:cTn>
                              </p:par>
                            </p:childTnLst>
                          </p:cTn>
                        </p:par>
                      </p:childTnLst>
                    </p:cTn>
                  </p:par>
                </p:childTnLst>
              </p:cTn>
              <p:nextCondLst>
                <p:cond evt="onClick" delay="0">
                  <p:tgtEl>
                    <p:spTgt spid="35"/>
                  </p:tgtEl>
                </p:cond>
              </p:nextCondLst>
            </p:seq>
          </p:childTnLst>
        </p:cTn>
      </p:par>
    </p:tnLst>
    <p:bldLst>
      <p:bldP spid="22" grpId="0"/>
      <p:bldP spid="29"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40681"/>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378634" y="1168026"/>
            <a:ext cx="9087729" cy="646331"/>
          </a:xfrm>
          <a:prstGeom prst="rect">
            <a:avLst/>
          </a:prstGeom>
          <a:solidFill>
            <a:schemeClr val="bg1">
              <a:alpha val="30000"/>
            </a:schemeClr>
          </a:solidFill>
        </p:spPr>
        <p:txBody>
          <a:bodyPr wrap="square" rtlCol="0">
            <a:spAutoFit/>
          </a:bodyPr>
          <a:lstStyle/>
          <a:p>
            <a:pPr algn="ctr"/>
            <a:r>
              <a:rPr lang="ar-SA" sz="3600" dirty="0">
                <a:cs typeface="(AH) Manal Black" pitchFamily="2" charset="-78"/>
              </a:rPr>
              <a:t>من هدى النبي صلى الله عليه وسلم مع الصغار:</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90"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394843"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القسوة عليهم</a:t>
            </a:r>
            <a:endParaRPr lang="en-US"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949"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3229002"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endParaRPr lang="ar-SA" sz="4000" b="1" dirty="0">
              <a:solidFill>
                <a:schemeClr val="tx1"/>
              </a:solidFill>
            </a:endParaRPr>
          </a:p>
          <a:p>
            <a:pPr algn="ctr"/>
            <a:r>
              <a:rPr lang="ar-AE" sz="4000" b="1" dirty="0">
                <a:solidFill>
                  <a:schemeClr val="tx1"/>
                </a:solidFill>
              </a:rPr>
              <a:t>عدم الاهتمام </a:t>
            </a:r>
            <a:r>
              <a:rPr lang="ar-SA" sz="4000" b="1" dirty="0">
                <a:solidFill>
                  <a:schemeClr val="tx1"/>
                </a:solidFill>
              </a:rPr>
              <a:t>بهم</a:t>
            </a: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9052" y="4438637"/>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8935105" y="3820068"/>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000" b="1" dirty="0">
                <a:solidFill>
                  <a:schemeClr val="tx1"/>
                </a:solidFill>
              </a:rPr>
              <a:t>عدم تشجيعهم</a:t>
            </a:r>
            <a:endParaRPr lang="en-US"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6252521" y="4903067"/>
            <a:ext cx="2521772" cy="707886"/>
          </a:xfrm>
          <a:prstGeom prst="rect">
            <a:avLst/>
          </a:prstGeom>
          <a:noFill/>
        </p:spPr>
        <p:txBody>
          <a:bodyPr wrap="square" rtlCol="0">
            <a:spAutoFit/>
          </a:bodyPr>
          <a:lstStyle/>
          <a:p>
            <a:pPr algn="ctr"/>
            <a:r>
              <a:rPr lang="ar-SA" sz="4000" b="1" dirty="0"/>
              <a:t>الدعاء لهم</a:t>
            </a:r>
            <a:endParaRPr lang="en-US" sz="4000" b="1" dirty="0"/>
          </a:p>
        </p:txBody>
      </p:sp>
      <p:pic>
        <p:nvPicPr>
          <p:cNvPr id="17" name="صورة 16">
            <a:extLst>
              <a:ext uri="{FF2B5EF4-FFF2-40B4-BE49-F238E27FC236}">
                <a16:creationId xmlns:a16="http://schemas.microsoft.com/office/drawing/2014/main" id="{7E2942F7-3A8B-4538-B959-0A726C73AED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015548" y="5489248"/>
            <a:ext cx="819320" cy="759151"/>
          </a:xfrm>
          <a:prstGeom prst="rect">
            <a:avLst/>
          </a:prstGeom>
        </p:spPr>
      </p:pic>
    </p:spTree>
    <p:extLst>
      <p:ext uri="{BB962C8B-B14F-4D97-AF65-F5344CB8AC3E}">
        <p14:creationId xmlns:p14="http://schemas.microsoft.com/office/powerpoint/2010/main" val="33491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733" fill="hold"/>
                                        <p:tgtEl>
                                          <p:spTgt spid="23"/>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733" fill="hold"/>
                                        <p:tgtEl>
                                          <p:spTgt spid="30"/>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1"/>
                </p:tgtEl>
              </p:cMediaNode>
            </p:audio>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733" fill="hold"/>
                                        <p:tgtEl>
                                          <p:spTgt spid="31"/>
                                        </p:tgtEl>
                                      </p:cBhvr>
                                    </p:cmd>
                                  </p:childTnLst>
                                </p:cTn>
                              </p:par>
                            </p:childTnLst>
                          </p:cTn>
                        </p:par>
                      </p:childTnLst>
                    </p:cTn>
                  </p:par>
                </p:childTnLst>
              </p:cTn>
              <p:nextCondLst>
                <p:cond evt="onClick" delay="0">
                  <p:tgtEl>
                    <p:spTgt spid="35"/>
                  </p:tgtEl>
                </p:cond>
              </p:nextCondLst>
            </p:seq>
          </p:childTnLst>
        </p:cTn>
      </p:par>
    </p:tnLst>
    <p:bldLst>
      <p:bldP spid="22" grpId="0"/>
      <p:bldP spid="29"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1673"/>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378634" y="1168026"/>
            <a:ext cx="9087729" cy="1200329"/>
          </a:xfrm>
          <a:prstGeom prst="rect">
            <a:avLst/>
          </a:prstGeom>
          <a:solidFill>
            <a:schemeClr val="bg1">
              <a:alpha val="30000"/>
            </a:schemeClr>
          </a:solidFill>
        </p:spPr>
        <p:txBody>
          <a:bodyPr wrap="square" rtlCol="0">
            <a:spAutoFit/>
          </a:bodyPr>
          <a:lstStyle/>
          <a:p>
            <a:pPr algn="ctr"/>
            <a:r>
              <a:rPr lang="ar-SA" sz="3600">
                <a:cs typeface="(AH) Manal Black" pitchFamily="2" charset="-78"/>
              </a:rPr>
              <a:t>معنى ( ليس منّا ) في قوله صلى الله عليه وسلم : " ليس منّا من لم يرحم صغيرنا، ويعرف شرف كبيرنا ". </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904" y="4366536"/>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6094957" y="3747967"/>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endParaRPr lang="ar-SA" sz="4000" b="1" dirty="0">
              <a:solidFill>
                <a:schemeClr val="tx1"/>
              </a:solidFill>
            </a:endParaRPr>
          </a:p>
          <a:p>
            <a:pPr algn="ctr"/>
            <a:endParaRPr lang="ar-SA" sz="4000" b="1" dirty="0">
              <a:solidFill>
                <a:schemeClr val="tx1"/>
              </a:solidFill>
            </a:endParaRPr>
          </a:p>
          <a:p>
            <a:pPr algn="ctr"/>
            <a:r>
              <a:rPr lang="ar-AE" sz="4000" b="1" dirty="0">
                <a:solidFill>
                  <a:schemeClr val="tx1"/>
                </a:solidFill>
              </a:rPr>
              <a:t>ليس على هدينا.</a:t>
            </a:r>
          </a:p>
          <a:p>
            <a:pPr algn="ctr"/>
            <a:endParaRPr lang="ar-AE" sz="4000" b="1" dirty="0">
              <a:solidFill>
                <a:schemeClr val="tx1"/>
              </a:solidFill>
            </a:endParaRPr>
          </a:p>
          <a:p>
            <a:pPr algn="ctr"/>
            <a:endParaRPr lang="en-US"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949"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3229002"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endParaRPr lang="ar-SA" sz="4000" b="1" dirty="0">
              <a:solidFill>
                <a:schemeClr val="tx1"/>
              </a:solidFill>
            </a:endParaRPr>
          </a:p>
          <a:p>
            <a:pPr algn="ctr"/>
            <a:endParaRPr lang="ar-SA" sz="4000" b="1" dirty="0">
              <a:solidFill>
                <a:schemeClr val="tx1"/>
              </a:solidFill>
            </a:endParaRPr>
          </a:p>
          <a:p>
            <a:pPr algn="ctr"/>
            <a:r>
              <a:rPr lang="ar-AE" sz="4000" b="1" dirty="0">
                <a:solidFill>
                  <a:schemeClr val="tx1"/>
                </a:solidFill>
              </a:rPr>
              <a:t>خارج عن ملة الإسلام.</a:t>
            </a:r>
          </a:p>
          <a:p>
            <a:pPr algn="ctr"/>
            <a:endParaRPr lang="ar-AE" sz="4000" b="1" dirty="0">
              <a:solidFill>
                <a:schemeClr val="tx1"/>
              </a:solidFill>
            </a:endParaRPr>
          </a:p>
          <a:p>
            <a:pPr algn="ct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678" y="4308365"/>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410731" y="3689796"/>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AE" sz="4000" b="1" dirty="0">
                <a:solidFill>
                  <a:schemeClr val="tx1"/>
                </a:solidFill>
              </a:rPr>
              <a:t>ليس على سنتنا.</a:t>
            </a:r>
            <a:endParaRPr lang="en-US"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9004671" y="4620197"/>
            <a:ext cx="2521772" cy="1323439"/>
          </a:xfrm>
          <a:prstGeom prst="rect">
            <a:avLst/>
          </a:prstGeom>
          <a:noFill/>
        </p:spPr>
        <p:txBody>
          <a:bodyPr wrap="square" rtlCol="0">
            <a:spAutoFit/>
          </a:bodyPr>
          <a:lstStyle/>
          <a:p>
            <a:pPr algn="ctr"/>
            <a:r>
              <a:rPr lang="ar-AE" sz="4000" b="1" dirty="0"/>
              <a:t>ليس على طريق</a:t>
            </a:r>
            <a:r>
              <a:rPr lang="ar-SA" sz="4000" b="1" dirty="0"/>
              <a:t>تنا</a:t>
            </a:r>
            <a:endParaRPr lang="ar-AE" sz="4000" b="1" dirty="0"/>
          </a:p>
        </p:txBody>
      </p:sp>
      <p:pic>
        <p:nvPicPr>
          <p:cNvPr id="17" name="صورة 16">
            <a:extLst>
              <a:ext uri="{FF2B5EF4-FFF2-40B4-BE49-F238E27FC236}">
                <a16:creationId xmlns:a16="http://schemas.microsoft.com/office/drawing/2014/main" id="{EB8B1795-9DCD-4703-B605-242C37EB42C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938257" y="5518675"/>
            <a:ext cx="819320" cy="759151"/>
          </a:xfrm>
          <a:prstGeom prst="rect">
            <a:avLst/>
          </a:prstGeom>
        </p:spPr>
      </p:pic>
    </p:spTree>
    <p:extLst>
      <p:ext uri="{BB962C8B-B14F-4D97-AF65-F5344CB8AC3E}">
        <p14:creationId xmlns:p14="http://schemas.microsoft.com/office/powerpoint/2010/main" val="180135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733" fill="hold"/>
                                        <p:tgtEl>
                                          <p:spTgt spid="23"/>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733" fill="hold"/>
                                        <p:tgtEl>
                                          <p:spTgt spid="30"/>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1"/>
                </p:tgtEl>
              </p:cMediaNode>
            </p:audio>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733" fill="hold"/>
                                        <p:tgtEl>
                                          <p:spTgt spid="31"/>
                                        </p:tgtEl>
                                      </p:cBhvr>
                                    </p:cmd>
                                  </p:childTnLst>
                                </p:cTn>
                              </p:par>
                            </p:childTnLst>
                          </p:cTn>
                        </p:par>
                      </p:childTnLst>
                    </p:cTn>
                  </p:par>
                </p:childTnLst>
              </p:cTn>
              <p:nextCondLst>
                <p:cond evt="onClick" delay="0">
                  <p:tgtEl>
                    <p:spTgt spid="35"/>
                  </p:tgtEl>
                </p:cond>
              </p:nextCondLst>
            </p:seq>
          </p:childTnLst>
        </p:cTn>
      </p:par>
    </p:tnLst>
    <p:bldLst>
      <p:bldP spid="22" grpId="0"/>
      <p:bldP spid="29"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1673"/>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378634" y="1168026"/>
            <a:ext cx="9087729" cy="646331"/>
          </a:xfrm>
          <a:prstGeom prst="rect">
            <a:avLst/>
          </a:prstGeom>
          <a:solidFill>
            <a:schemeClr val="bg1">
              <a:alpha val="30000"/>
            </a:schemeClr>
          </a:solidFill>
        </p:spPr>
        <p:txBody>
          <a:bodyPr wrap="square" rtlCol="0">
            <a:spAutoFit/>
          </a:bodyPr>
          <a:lstStyle/>
          <a:p>
            <a:pPr algn="ctr"/>
            <a:r>
              <a:rPr lang="ar-SA" sz="3600" dirty="0">
                <a:cs typeface="(AH) Manal Black" pitchFamily="2" charset="-78"/>
              </a:rPr>
              <a:t>من  صور رحمة الصغير:</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904" y="4366536"/>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6094957" y="3747967"/>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ضربه</a:t>
            </a:r>
            <a:endParaRPr lang="en-US"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949"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3229002"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endParaRPr lang="ar-SA" sz="4000" b="1" dirty="0">
              <a:solidFill>
                <a:schemeClr val="tx1"/>
              </a:solidFill>
            </a:endParaRPr>
          </a:p>
          <a:p>
            <a:pPr algn="ctr"/>
            <a:r>
              <a:rPr lang="ar-SA" sz="4000" b="1" dirty="0">
                <a:solidFill>
                  <a:schemeClr val="tx1"/>
                </a:solidFill>
              </a:rPr>
              <a:t>عدم الاهداء له </a:t>
            </a: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9052" y="4438637"/>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8935105" y="3820068"/>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عدم اعطائه حقه</a:t>
            </a:r>
            <a:endParaRPr lang="en-US"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465193" y="4858323"/>
            <a:ext cx="2521772" cy="707886"/>
          </a:xfrm>
          <a:prstGeom prst="rect">
            <a:avLst/>
          </a:prstGeom>
          <a:noFill/>
        </p:spPr>
        <p:txBody>
          <a:bodyPr wrap="square" rtlCol="0">
            <a:spAutoFit/>
          </a:bodyPr>
          <a:lstStyle/>
          <a:p>
            <a:pPr algn="ctr"/>
            <a:r>
              <a:rPr lang="ar-SA" sz="4000" b="1" dirty="0"/>
              <a:t>حمله وتقبيله</a:t>
            </a:r>
          </a:p>
        </p:txBody>
      </p:sp>
      <p:pic>
        <p:nvPicPr>
          <p:cNvPr id="17" name="صورة 16">
            <a:extLst>
              <a:ext uri="{FF2B5EF4-FFF2-40B4-BE49-F238E27FC236}">
                <a16:creationId xmlns:a16="http://schemas.microsoft.com/office/drawing/2014/main" id="{96A5F450-D01C-4D70-A146-555484AD9ED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224718" y="5489248"/>
            <a:ext cx="819320" cy="759151"/>
          </a:xfrm>
          <a:prstGeom prst="rect">
            <a:avLst/>
          </a:prstGeom>
        </p:spPr>
      </p:pic>
    </p:spTree>
    <p:extLst>
      <p:ext uri="{BB962C8B-B14F-4D97-AF65-F5344CB8AC3E}">
        <p14:creationId xmlns:p14="http://schemas.microsoft.com/office/powerpoint/2010/main" val="255032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733" fill="hold"/>
                                        <p:tgtEl>
                                          <p:spTgt spid="23"/>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733" fill="hold"/>
                                        <p:tgtEl>
                                          <p:spTgt spid="30"/>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1"/>
                </p:tgtEl>
              </p:cMediaNode>
            </p:audio>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733" fill="hold"/>
                                        <p:tgtEl>
                                          <p:spTgt spid="31"/>
                                        </p:tgtEl>
                                      </p:cBhvr>
                                    </p:cmd>
                                  </p:childTnLst>
                                </p:cTn>
                              </p:par>
                            </p:childTnLst>
                          </p:cTn>
                        </p:par>
                      </p:childTnLst>
                    </p:cTn>
                  </p:par>
                </p:childTnLst>
              </p:cTn>
              <p:nextCondLst>
                <p:cond evt="onClick" delay="0">
                  <p:tgtEl>
                    <p:spTgt spid="35"/>
                  </p:tgtEl>
                </p:cond>
              </p:nextCondLst>
            </p:seq>
          </p:childTnLst>
        </p:cTn>
      </p:par>
    </p:tnLst>
    <p:bldLst>
      <p:bldP spid="22" grpId="0"/>
      <p:bldP spid="29"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1673"/>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378634" y="1168026"/>
            <a:ext cx="9087729" cy="1200329"/>
          </a:xfrm>
          <a:prstGeom prst="rect">
            <a:avLst/>
          </a:prstGeom>
          <a:solidFill>
            <a:schemeClr val="bg1">
              <a:alpha val="30000"/>
            </a:schemeClr>
          </a:solidFill>
        </p:spPr>
        <p:txBody>
          <a:bodyPr wrap="square" rtlCol="0">
            <a:spAutoFit/>
          </a:bodyPr>
          <a:lstStyle/>
          <a:p>
            <a:pPr algn="ctr"/>
            <a:r>
              <a:rPr lang="ar-SA" sz="3600">
                <a:cs typeface="(AH) Manal Black" pitchFamily="2" charset="-78"/>
              </a:rPr>
              <a:t>الصحابي الجليل الذي قال عنه الرسول -صلى الله عليه وسلم -: "نعم أهل البيت عبدالله ، وأبوعبدالله ، وأم عبدالله"  هو:</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90"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394843"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عبدالله بن عباس رضي الله عنه</a:t>
            </a:r>
            <a:endParaRPr lang="en-US"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9947"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6096000"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endParaRPr>
          </a:p>
          <a:p>
            <a:pPr algn="ctr"/>
            <a:r>
              <a:rPr lang="ar-AE" sz="4000" b="1" dirty="0">
                <a:solidFill>
                  <a:schemeClr val="tx1"/>
                </a:solidFill>
              </a:rPr>
              <a:t>عبدالله بن مسعود رضي الله عنه</a:t>
            </a: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9052" y="4438637"/>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8935105" y="3820068"/>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endParaRPr>
          </a:p>
          <a:p>
            <a:pPr algn="ctr"/>
            <a:r>
              <a:rPr lang="ar-AE" sz="4000" b="1" dirty="0">
                <a:solidFill>
                  <a:schemeClr val="tx1"/>
                </a:solidFill>
              </a:rPr>
              <a:t>عبدالله بن رواحة رضي الله عنه</a:t>
            </a:r>
            <a:endParaRPr lang="en-US"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3327690" y="4508433"/>
            <a:ext cx="2521772" cy="1938992"/>
          </a:xfrm>
          <a:prstGeom prst="rect">
            <a:avLst/>
          </a:prstGeom>
          <a:noFill/>
        </p:spPr>
        <p:txBody>
          <a:bodyPr wrap="square" rtlCol="0">
            <a:spAutoFit/>
          </a:bodyPr>
          <a:lstStyle/>
          <a:p>
            <a:pPr algn="ctr"/>
            <a:r>
              <a:rPr lang="ar-AE" sz="4000" b="1" dirty="0"/>
              <a:t>عبدالله بن عمرو</a:t>
            </a:r>
            <a:r>
              <a:rPr lang="ar-SA" sz="4000" b="1" dirty="0"/>
              <a:t> </a:t>
            </a:r>
            <a:r>
              <a:rPr lang="ar-AE" sz="4000" b="1" dirty="0"/>
              <a:t>رضي الله عنه</a:t>
            </a:r>
            <a:endParaRPr lang="en-US" sz="4000" b="1" dirty="0"/>
          </a:p>
        </p:txBody>
      </p:sp>
      <p:pic>
        <p:nvPicPr>
          <p:cNvPr id="17" name="صورة 16">
            <a:extLst>
              <a:ext uri="{FF2B5EF4-FFF2-40B4-BE49-F238E27FC236}">
                <a16:creationId xmlns:a16="http://schemas.microsoft.com/office/drawing/2014/main" id="{6DD4AFA3-48AE-4B99-82B6-04017BEB023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164393" y="5242402"/>
            <a:ext cx="819320" cy="759151"/>
          </a:xfrm>
          <a:prstGeom prst="rect">
            <a:avLst/>
          </a:prstGeom>
        </p:spPr>
      </p:pic>
    </p:spTree>
    <p:extLst>
      <p:ext uri="{BB962C8B-B14F-4D97-AF65-F5344CB8AC3E}">
        <p14:creationId xmlns:p14="http://schemas.microsoft.com/office/powerpoint/2010/main" val="259505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733" fill="hold"/>
                                        <p:tgtEl>
                                          <p:spTgt spid="23"/>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733" fill="hold"/>
                                        <p:tgtEl>
                                          <p:spTgt spid="30"/>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1"/>
                </p:tgtEl>
              </p:cMediaNode>
            </p:audio>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733" fill="hold"/>
                                        <p:tgtEl>
                                          <p:spTgt spid="31"/>
                                        </p:tgtEl>
                                      </p:cBhvr>
                                    </p:cmd>
                                  </p:childTnLst>
                                </p:cTn>
                              </p:par>
                            </p:childTnLst>
                          </p:cTn>
                        </p:par>
                      </p:childTnLst>
                    </p:cTn>
                  </p:par>
                </p:childTnLst>
              </p:cTn>
              <p:nextCondLst>
                <p:cond evt="onClick" delay="0">
                  <p:tgtEl>
                    <p:spTgt spid="35"/>
                  </p:tgtEl>
                </p:cond>
              </p:nextCondLst>
            </p:seq>
          </p:childTnLst>
        </p:cTn>
      </p:par>
    </p:tnLst>
    <p:bldLst>
      <p:bldP spid="22" grpId="0"/>
      <p:bldP spid="29"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1673"/>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378634" y="1168026"/>
            <a:ext cx="9087729" cy="646331"/>
          </a:xfrm>
          <a:prstGeom prst="rect">
            <a:avLst/>
          </a:prstGeom>
          <a:solidFill>
            <a:schemeClr val="bg1">
              <a:alpha val="30000"/>
            </a:schemeClr>
          </a:solidFill>
        </p:spPr>
        <p:txBody>
          <a:bodyPr wrap="square" rtlCol="0">
            <a:spAutoFit/>
          </a:bodyPr>
          <a:lstStyle/>
          <a:p>
            <a:pPr algn="ctr"/>
            <a:r>
              <a:rPr lang="ar-SA" sz="3600" dirty="0">
                <a:cs typeface="(AH) Manal Black" pitchFamily="2" charset="-78"/>
              </a:rPr>
              <a:t>المقصود بذوي الرحم هم الاقارب من النسب :</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90"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394843"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من جهة العم</a:t>
            </a:r>
            <a:endParaRPr lang="en-US"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949"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3229002"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من جهة الأب فقط</a:t>
            </a: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9052" y="4438637"/>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8935105" y="3820068"/>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من جهة الأم</a:t>
            </a:r>
          </a:p>
          <a:p>
            <a:pPr algn="ctr"/>
            <a:r>
              <a:rPr lang="ar-SA" sz="4000" b="1" dirty="0">
                <a:solidFill>
                  <a:schemeClr val="tx1"/>
                </a:solidFill>
              </a:rPr>
              <a:t>فقط</a:t>
            </a:r>
            <a:endParaRPr lang="en-US"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6213713" y="4640134"/>
            <a:ext cx="2521772" cy="1323439"/>
          </a:xfrm>
          <a:prstGeom prst="rect">
            <a:avLst/>
          </a:prstGeom>
          <a:noFill/>
        </p:spPr>
        <p:txBody>
          <a:bodyPr wrap="square" rtlCol="0">
            <a:spAutoFit/>
          </a:bodyPr>
          <a:lstStyle/>
          <a:p>
            <a:pPr algn="ctr"/>
            <a:r>
              <a:rPr lang="ar-AE" sz="4000" b="1" dirty="0"/>
              <a:t>من جهة أمك وأبيك </a:t>
            </a:r>
            <a:endParaRPr lang="en-US" sz="4000" b="1" dirty="0"/>
          </a:p>
        </p:txBody>
      </p:sp>
      <p:pic>
        <p:nvPicPr>
          <p:cNvPr id="17" name="صورة 16">
            <a:extLst>
              <a:ext uri="{FF2B5EF4-FFF2-40B4-BE49-F238E27FC236}">
                <a16:creationId xmlns:a16="http://schemas.microsoft.com/office/drawing/2014/main" id="{EF3666B6-E444-4805-A55C-4FBAFBC0BE0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064939" y="5553437"/>
            <a:ext cx="819320" cy="759151"/>
          </a:xfrm>
          <a:prstGeom prst="rect">
            <a:avLst/>
          </a:prstGeom>
        </p:spPr>
      </p:pic>
    </p:spTree>
    <p:extLst>
      <p:ext uri="{BB962C8B-B14F-4D97-AF65-F5344CB8AC3E}">
        <p14:creationId xmlns:p14="http://schemas.microsoft.com/office/powerpoint/2010/main" val="362375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733" fill="hold"/>
                                        <p:tgtEl>
                                          <p:spTgt spid="23"/>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733" fill="hold"/>
                                        <p:tgtEl>
                                          <p:spTgt spid="30"/>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1"/>
                </p:tgtEl>
              </p:cMediaNode>
            </p:audio>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733" fill="hold"/>
                                        <p:tgtEl>
                                          <p:spTgt spid="31"/>
                                        </p:tgtEl>
                                      </p:cBhvr>
                                    </p:cmd>
                                  </p:childTnLst>
                                </p:cTn>
                              </p:par>
                            </p:childTnLst>
                          </p:cTn>
                        </p:par>
                      </p:childTnLst>
                    </p:cTn>
                  </p:par>
                </p:childTnLst>
              </p:cTn>
              <p:nextCondLst>
                <p:cond evt="onClick" delay="0">
                  <p:tgtEl>
                    <p:spTgt spid="35"/>
                  </p:tgtEl>
                </p:cond>
              </p:nextCondLst>
            </p:seq>
          </p:childTnLst>
        </p:cTn>
      </p:par>
    </p:tnLst>
    <p:bldLst>
      <p:bldP spid="22" grpId="0"/>
      <p:bldP spid="29"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1673"/>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378634" y="1168026"/>
            <a:ext cx="9087729" cy="646331"/>
          </a:xfrm>
          <a:prstGeom prst="rect">
            <a:avLst/>
          </a:prstGeom>
          <a:solidFill>
            <a:schemeClr val="bg1">
              <a:alpha val="30000"/>
            </a:schemeClr>
          </a:solidFill>
        </p:spPr>
        <p:txBody>
          <a:bodyPr wrap="square" rtlCol="0">
            <a:spAutoFit/>
          </a:bodyPr>
          <a:lstStyle/>
          <a:p>
            <a:pPr algn="ctr"/>
            <a:r>
              <a:rPr lang="ar-SA" sz="3600" dirty="0">
                <a:cs typeface="(AH) Manal Black" pitchFamily="2" charset="-78"/>
              </a:rPr>
              <a:t>المقصود بصلة الرحم هي:</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904" y="4366536"/>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6094957" y="3747967"/>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الإساءة إلى الأقارب</a:t>
            </a:r>
            <a:endParaRPr lang="en-US"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949"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3229002"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عدم زيارة الأقارب</a:t>
            </a: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9052" y="4438637"/>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8935105" y="3820068"/>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مقاطعة الأقارب</a:t>
            </a:r>
            <a:endParaRPr lang="en-US"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465193" y="4640134"/>
            <a:ext cx="2521772" cy="1323439"/>
          </a:xfrm>
          <a:prstGeom prst="rect">
            <a:avLst/>
          </a:prstGeom>
          <a:noFill/>
        </p:spPr>
        <p:txBody>
          <a:bodyPr wrap="square" rtlCol="0">
            <a:spAutoFit/>
          </a:bodyPr>
          <a:lstStyle/>
          <a:p>
            <a:pPr algn="ctr"/>
            <a:r>
              <a:rPr lang="ar-AE" sz="4000" b="1" dirty="0"/>
              <a:t>ا</a:t>
            </a:r>
            <a:r>
              <a:rPr lang="ar-SA" sz="4000" b="1" dirty="0"/>
              <a:t>لإحسان إلى الأقارب</a:t>
            </a:r>
            <a:endParaRPr lang="en-US" sz="4000" b="1" dirty="0"/>
          </a:p>
        </p:txBody>
      </p:sp>
      <p:pic>
        <p:nvPicPr>
          <p:cNvPr id="17" name="صورة 16">
            <a:extLst>
              <a:ext uri="{FF2B5EF4-FFF2-40B4-BE49-F238E27FC236}">
                <a16:creationId xmlns:a16="http://schemas.microsoft.com/office/drawing/2014/main" id="{68E03C83-D815-41C7-B974-9AE4B220443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316419" y="5489248"/>
            <a:ext cx="819320" cy="759151"/>
          </a:xfrm>
          <a:prstGeom prst="rect">
            <a:avLst/>
          </a:prstGeom>
        </p:spPr>
      </p:pic>
    </p:spTree>
    <p:extLst>
      <p:ext uri="{BB962C8B-B14F-4D97-AF65-F5344CB8AC3E}">
        <p14:creationId xmlns:p14="http://schemas.microsoft.com/office/powerpoint/2010/main" val="245570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733" fill="hold"/>
                                        <p:tgtEl>
                                          <p:spTgt spid="23"/>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733" fill="hold"/>
                                        <p:tgtEl>
                                          <p:spTgt spid="30"/>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1"/>
                </p:tgtEl>
              </p:cMediaNode>
            </p:audio>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733" fill="hold"/>
                                        <p:tgtEl>
                                          <p:spTgt spid="31"/>
                                        </p:tgtEl>
                                      </p:cBhvr>
                                    </p:cmd>
                                  </p:childTnLst>
                                </p:cTn>
                              </p:par>
                            </p:childTnLst>
                          </p:cTn>
                        </p:par>
                      </p:childTnLst>
                    </p:cTn>
                  </p:par>
                </p:childTnLst>
              </p:cTn>
              <p:nextCondLst>
                <p:cond evt="onClick" delay="0">
                  <p:tgtEl>
                    <p:spTgt spid="35"/>
                  </p:tgtEl>
                </p:cond>
              </p:nextCondLst>
            </p:seq>
          </p:childTnLst>
        </p:cTn>
      </p:par>
    </p:tnLst>
    <p:bldLst>
      <p:bldP spid="22" grpId="0"/>
      <p:bldP spid="29"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3403339-189A-47D9-BE3F-124026022584}"/>
              </a:ext>
            </a:extLst>
          </p:cNvPr>
          <p:cNvPicPr>
            <a:picLocks noChangeAspect="1"/>
          </p:cNvPicPr>
          <p:nvPr/>
        </p:nvPicPr>
        <p:blipFill>
          <a:blip r:embed="rId4"/>
          <a:stretch>
            <a:fillRect/>
          </a:stretch>
        </p:blipFill>
        <p:spPr>
          <a:xfrm>
            <a:off x="0" y="1673"/>
            <a:ext cx="12192000" cy="6854653"/>
          </a:xfrm>
          <a:prstGeom prst="rect">
            <a:avLst/>
          </a:prstGeom>
        </p:spPr>
      </p:pic>
      <p:sp>
        <p:nvSpPr>
          <p:cNvPr id="36" name="TextBox 35">
            <a:extLst>
              <a:ext uri="{FF2B5EF4-FFF2-40B4-BE49-F238E27FC236}">
                <a16:creationId xmlns:a16="http://schemas.microsoft.com/office/drawing/2014/main" id="{A7B4C076-4D30-4A6E-BC41-1225790F7AED}"/>
              </a:ext>
            </a:extLst>
          </p:cNvPr>
          <p:cNvSpPr txBox="1"/>
          <p:nvPr/>
        </p:nvSpPr>
        <p:spPr>
          <a:xfrm>
            <a:off x="1552135" y="737738"/>
            <a:ext cx="9087729" cy="1754326"/>
          </a:xfrm>
          <a:prstGeom prst="rect">
            <a:avLst/>
          </a:prstGeom>
          <a:solidFill>
            <a:schemeClr val="bg1">
              <a:alpha val="30000"/>
            </a:schemeClr>
          </a:solidFill>
        </p:spPr>
        <p:txBody>
          <a:bodyPr wrap="square" rtlCol="0">
            <a:spAutoFit/>
          </a:bodyPr>
          <a:lstStyle/>
          <a:p>
            <a:pPr algn="ctr"/>
            <a:r>
              <a:rPr lang="ar-SA" sz="3600" dirty="0">
                <a:cs typeface="(AH) Manal Black" pitchFamily="2" charset="-78"/>
              </a:rPr>
              <a:t>عن عبدالله بن جعفر رضي الله عنه قال: لما جاء نعي جعفر رضي الله عنه قال النبي صلى الله عليه وسلم ( اصنعوا لأهل جعفر طعاما فإنه قد جاءهم ما يشغلهم ) من أمثلة:</a:t>
            </a:r>
            <a:endParaRPr lang="en-US" sz="3600" dirty="0">
              <a:cs typeface="(AH) Manal Black" pitchFamily="2" charset="-78"/>
            </a:endParaRPr>
          </a:p>
        </p:txBody>
      </p:sp>
      <p:pic>
        <p:nvPicPr>
          <p:cNvPr id="1026" name="Picture 2" descr="Broken glass PNG">
            <a:extLst>
              <a:ext uri="{FF2B5EF4-FFF2-40B4-BE49-F238E27FC236}">
                <a16:creationId xmlns:a16="http://schemas.microsoft.com/office/drawing/2014/main" id="{5A902913-E8A8-43F9-8862-AD3936D8E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90"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43A13E7-C27C-481D-9AEB-83FE15FA4118}"/>
              </a:ext>
            </a:extLst>
          </p:cNvPr>
          <p:cNvSpPr/>
          <p:nvPr/>
        </p:nvSpPr>
        <p:spPr>
          <a:xfrm>
            <a:off x="394843"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4000" b="1" dirty="0">
              <a:solidFill>
                <a:schemeClr val="tx1"/>
              </a:solidFill>
            </a:endParaRPr>
          </a:p>
          <a:p>
            <a:pPr algn="ctr"/>
            <a:r>
              <a:rPr lang="ar-SA" sz="4000" b="1" dirty="0">
                <a:solidFill>
                  <a:schemeClr val="tx1"/>
                </a:solidFill>
              </a:rPr>
              <a:t>دعوتهم</a:t>
            </a:r>
            <a:endParaRPr lang="en-US" sz="4000" b="1" dirty="0">
              <a:solidFill>
                <a:schemeClr val="tx1"/>
              </a:solidFill>
            </a:endParaRPr>
          </a:p>
        </p:txBody>
      </p:sp>
      <p:pic>
        <p:nvPicPr>
          <p:cNvPr id="23" name="Breaking Glass Sound Effect (معدل) (معدل)">
            <a:hlinkClick r:id="" action="ppaction://media"/>
            <a:extLst>
              <a:ext uri="{FF2B5EF4-FFF2-40B4-BE49-F238E27FC236}">
                <a16:creationId xmlns:a16="http://schemas.microsoft.com/office/drawing/2014/main" id="{426CBA9E-5E0E-4DD9-BF24-EABF2B7A42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1373" y="4828401"/>
            <a:ext cx="609600" cy="609600"/>
          </a:xfrm>
          <a:prstGeom prst="rect">
            <a:avLst/>
          </a:prstGeom>
        </p:spPr>
      </p:pic>
      <p:pic>
        <p:nvPicPr>
          <p:cNvPr id="28" name="Picture 2" descr="Broken glass PNG">
            <a:extLst>
              <a:ext uri="{FF2B5EF4-FFF2-40B4-BE49-F238E27FC236}">
                <a16:creationId xmlns:a16="http://schemas.microsoft.com/office/drawing/2014/main" id="{00CB13B7-5BAF-4960-B4DE-E4AC7ECFF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9947" y="4335334"/>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272B6875-43E8-4414-9B00-AA1DD6864907}"/>
              </a:ext>
            </a:extLst>
          </p:cNvPr>
          <p:cNvSpPr/>
          <p:nvPr/>
        </p:nvSpPr>
        <p:spPr>
          <a:xfrm>
            <a:off x="6096000" y="3716765"/>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endParaRPr>
          </a:p>
          <a:p>
            <a:pPr algn="ctr"/>
            <a:r>
              <a:rPr lang="ar-SA" sz="4000" b="1" dirty="0">
                <a:solidFill>
                  <a:schemeClr val="tx1"/>
                </a:solidFill>
              </a:rPr>
              <a:t>احترامهم</a:t>
            </a:r>
            <a:endParaRPr lang="en-US" sz="4000" b="1" dirty="0">
              <a:solidFill>
                <a:schemeClr val="tx1"/>
              </a:solidFill>
            </a:endParaRPr>
          </a:p>
        </p:txBody>
      </p:sp>
      <p:pic>
        <p:nvPicPr>
          <p:cNvPr id="30" name="Breaking Glass Sound Effect (معدل) (معدل)">
            <a:hlinkClick r:id="" action="ppaction://media"/>
            <a:extLst>
              <a:ext uri="{FF2B5EF4-FFF2-40B4-BE49-F238E27FC236}">
                <a16:creationId xmlns:a16="http://schemas.microsoft.com/office/drawing/2014/main" id="{202B1292-D665-4D38-BF24-63E1D4FD9F05}"/>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31225" y="4030534"/>
            <a:ext cx="609600" cy="609600"/>
          </a:xfrm>
          <a:prstGeom prst="rect">
            <a:avLst/>
          </a:prstGeom>
        </p:spPr>
      </p:pic>
      <p:pic>
        <p:nvPicPr>
          <p:cNvPr id="31" name="Breaking Glass Sound Effect (معدل) (معدل)">
            <a:hlinkClick r:id="" action="ppaction://media"/>
            <a:extLst>
              <a:ext uri="{FF2B5EF4-FFF2-40B4-BE49-F238E27FC236}">
                <a16:creationId xmlns:a16="http://schemas.microsoft.com/office/drawing/2014/main" id="{B287FBC3-22D3-4804-8A61-A48F255D1B42}"/>
              </a:ext>
            </a:extLst>
          </p:cNvPr>
          <p:cNvPicPr>
            <a:picLocks noChangeAspect="1"/>
          </p:cNvPicPr>
          <p:nvPr>
            <a:audioFile r:link="rId1"/>
            <p:extLst>
              <p:ext uri="{DAA4B4D4-6D71-4841-9C94-3DE7FCFB9230}">
                <p14:media xmlns:p14="http://schemas.microsoft.com/office/powerpoint/2010/main" r:embed="rId2">
                  <p14:trim end="2267"/>
                </p14:media>
              </p:ext>
            </p:extLst>
          </p:nvPr>
        </p:nvPicPr>
        <p:blipFill>
          <a:blip r:embed="rId6"/>
          <a:stretch>
            <a:fillRect/>
          </a:stretch>
        </p:blipFill>
        <p:spPr>
          <a:xfrm>
            <a:off x="-920614" y="5489248"/>
            <a:ext cx="609600" cy="609600"/>
          </a:xfrm>
          <a:prstGeom prst="rect">
            <a:avLst/>
          </a:prstGeom>
        </p:spPr>
      </p:pic>
      <p:pic>
        <p:nvPicPr>
          <p:cNvPr id="34" name="Picture 2" descr="Broken glass PNG">
            <a:extLst>
              <a:ext uri="{FF2B5EF4-FFF2-40B4-BE49-F238E27FC236}">
                <a16:creationId xmlns:a16="http://schemas.microsoft.com/office/drawing/2014/main" id="{004EBD01-10F4-4F81-8426-DDE2AB812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9052" y="4438637"/>
            <a:ext cx="2658415" cy="236668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8D8FEA99-543C-4CEF-A18D-0D0EB15FDEE5}"/>
              </a:ext>
            </a:extLst>
          </p:cNvPr>
          <p:cNvSpPr/>
          <p:nvPr/>
        </p:nvSpPr>
        <p:spPr>
          <a:xfrm>
            <a:off x="8935105" y="3820068"/>
            <a:ext cx="2670449" cy="2700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endParaRPr>
          </a:p>
          <a:p>
            <a:pPr algn="ctr"/>
            <a:r>
              <a:rPr lang="ar-SA" sz="4000" b="1" dirty="0">
                <a:solidFill>
                  <a:schemeClr val="tx1"/>
                </a:solidFill>
              </a:rPr>
              <a:t>محبته لذوي رحم</a:t>
            </a:r>
            <a:r>
              <a:rPr lang="ar-AE" sz="4000" b="1" dirty="0">
                <a:solidFill>
                  <a:schemeClr val="tx1"/>
                </a:solidFill>
              </a:rPr>
              <a:t>ه</a:t>
            </a:r>
            <a:endParaRPr lang="en-US" sz="4000" b="1" dirty="0">
              <a:solidFill>
                <a:schemeClr val="tx1"/>
              </a:solidFill>
            </a:endParaRPr>
          </a:p>
        </p:txBody>
      </p:sp>
      <p:sp>
        <p:nvSpPr>
          <p:cNvPr id="24" name="TextBox 23">
            <a:extLst>
              <a:ext uri="{FF2B5EF4-FFF2-40B4-BE49-F238E27FC236}">
                <a16:creationId xmlns:a16="http://schemas.microsoft.com/office/drawing/2014/main" id="{2A13E37D-BEC4-420F-9586-3D10BFE363B9}"/>
              </a:ext>
            </a:extLst>
          </p:cNvPr>
          <p:cNvSpPr txBox="1"/>
          <p:nvPr/>
        </p:nvSpPr>
        <p:spPr>
          <a:xfrm>
            <a:off x="3327690" y="4678114"/>
            <a:ext cx="2521772" cy="1323439"/>
          </a:xfrm>
          <a:prstGeom prst="rect">
            <a:avLst/>
          </a:prstGeom>
          <a:noFill/>
        </p:spPr>
        <p:txBody>
          <a:bodyPr wrap="square" rtlCol="0">
            <a:spAutoFit/>
          </a:bodyPr>
          <a:lstStyle/>
          <a:p>
            <a:pPr algn="ctr"/>
            <a:r>
              <a:rPr lang="ar-SA" sz="4000" b="1" dirty="0"/>
              <a:t>مشاركتهم أحزانهم</a:t>
            </a:r>
            <a:endParaRPr lang="en-US" sz="4000" b="1" dirty="0"/>
          </a:p>
        </p:txBody>
      </p:sp>
      <p:pic>
        <p:nvPicPr>
          <p:cNvPr id="17" name="صورة 16">
            <a:extLst>
              <a:ext uri="{FF2B5EF4-FFF2-40B4-BE49-F238E27FC236}">
                <a16:creationId xmlns:a16="http://schemas.microsoft.com/office/drawing/2014/main" id="{6DD4AFA3-48AE-4B99-82B6-04017BEB023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178916" y="5489248"/>
            <a:ext cx="819320" cy="759151"/>
          </a:xfrm>
          <a:prstGeom prst="rect">
            <a:avLst/>
          </a:prstGeom>
        </p:spPr>
      </p:pic>
    </p:spTree>
    <p:extLst>
      <p:ext uri="{BB962C8B-B14F-4D97-AF65-F5344CB8AC3E}">
        <p14:creationId xmlns:p14="http://schemas.microsoft.com/office/powerpoint/2010/main" val="316253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mediacall" presetSubtype="0" fill="hold" nodeType="withEffect">
                                  <p:stCondLst>
                                    <p:cond delay="0"/>
                                  </p:stCondLst>
                                  <p:childTnLst>
                                    <p:cmd type="call" cmd="playFrom(0.0)">
                                      <p:cBhvr>
                                        <p:cTn id="18" dur="733" fill="hold"/>
                                        <p:tgtEl>
                                          <p:spTgt spid="23"/>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3"/>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733" fill="hold"/>
                                        <p:tgtEl>
                                          <p:spTgt spid="30"/>
                                        </p:tgtEl>
                                      </p:cBhvr>
                                    </p:cmd>
                                  </p:childTnLst>
                                </p:cTn>
                              </p:par>
                            </p:childTnLst>
                          </p:cTn>
                        </p:par>
                      </p:childTnLst>
                    </p:cTn>
                  </p:par>
                </p:childTnLst>
              </p:cTn>
              <p:nextCondLst>
                <p:cond evt="onClick" delay="0">
                  <p:tgtEl>
                    <p:spTgt spid="29"/>
                  </p:tgtEl>
                </p:cond>
              </p:nextCondLst>
            </p:seq>
            <p:audio>
              <p:cMediaNode vol="80000">
                <p:cTn id="29" fill="hold" display="0">
                  <p:stCondLst>
                    <p:cond delay="indefinite"/>
                  </p:stCondLst>
                  <p:endCondLst>
                    <p:cond evt="onStopAudio" delay="0">
                      <p:tgtEl>
                        <p:sldTgt/>
                      </p:tgtEl>
                    </p:cond>
                  </p:endCondLst>
                </p:cTn>
                <p:tgtEl>
                  <p:spTgt spid="30"/>
                </p:tgtEl>
              </p:cMediaNode>
            </p:audio>
            <p:audio>
              <p:cMediaNode vol="80000">
                <p:cTn id="30" fill="hold" display="0">
                  <p:stCondLst>
                    <p:cond delay="indefinite"/>
                  </p:stCondLst>
                  <p:endCondLst>
                    <p:cond evt="onStopAudio" delay="0">
                      <p:tgtEl>
                        <p:sldTgt/>
                      </p:tgtEl>
                    </p:cond>
                  </p:endCondLst>
                </p:cTn>
                <p:tgtEl>
                  <p:spTgt spid="31"/>
                </p:tgtEl>
              </p:cMediaNode>
            </p:audio>
            <p:seq concurrent="1" nextAc="seek">
              <p:cTn id="31" restart="whenNotActive" fill="hold" evtFilter="cancelBubble" nodeType="interactiveSeq">
                <p:stCondLst>
                  <p:cond evt="onClick" delay="0">
                    <p:tgtEl>
                      <p:spTgt spid="35"/>
                    </p:tgtEl>
                  </p:cond>
                </p:stCondLst>
                <p:endSync evt="end" delay="0">
                  <p:rtn val="all"/>
                </p:endSync>
                <p:childTnLst>
                  <p:par>
                    <p:cTn id="32" fill="hold">
                      <p:stCondLst>
                        <p:cond delay="0"/>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733" fill="hold"/>
                                        <p:tgtEl>
                                          <p:spTgt spid="31"/>
                                        </p:tgtEl>
                                      </p:cBhvr>
                                    </p:cmd>
                                  </p:childTnLst>
                                </p:cTn>
                              </p:par>
                            </p:childTnLst>
                          </p:cTn>
                        </p:par>
                      </p:childTnLst>
                    </p:cTn>
                  </p:par>
                </p:childTnLst>
              </p:cTn>
              <p:nextCondLst>
                <p:cond evt="onClick" delay="0">
                  <p:tgtEl>
                    <p:spTgt spid="35"/>
                  </p:tgtEl>
                </p:cond>
              </p:nextCondLst>
            </p:seq>
          </p:childTnLst>
        </p:cTn>
      </p:par>
    </p:tnLst>
    <p:bldLst>
      <p:bldP spid="22" grpId="0"/>
      <p:bldP spid="29"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674</Words>
  <Application>Microsoft Office PowerPoint</Application>
  <PresentationFormat>شاشة عريضة</PresentationFormat>
  <Paragraphs>172</Paragraphs>
  <Slides>22</Slides>
  <Notes>0</Notes>
  <HiddenSlides>0</HiddenSlides>
  <MMClips>63</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22</vt:i4>
      </vt:variant>
    </vt:vector>
  </HeadingPairs>
  <TitlesOfParts>
    <vt:vector size="27" baseType="lpstr">
      <vt:lpstr>Arial</vt:lpstr>
      <vt:lpstr>Calibri</vt:lpstr>
      <vt:lpstr>Calibri Light</vt:lpstr>
      <vt:lpstr>ge_ss_twolight</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Afra Mohammed Salem Mohammed Alkhatri</dc:creator>
  <cp:lastModifiedBy>همس الحنين w</cp:lastModifiedBy>
  <cp:revision>7</cp:revision>
  <dcterms:created xsi:type="dcterms:W3CDTF">2020-10-10T10:53:47Z</dcterms:created>
  <dcterms:modified xsi:type="dcterms:W3CDTF">2021-11-07T09:00:42Z</dcterms:modified>
</cp:coreProperties>
</file>