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61" r:id="rId6"/>
    <p:sldId id="264" r:id="rId7"/>
    <p:sldId id="265" r:id="rId8"/>
    <p:sldId id="266" r:id="rId9"/>
    <p:sldId id="276" r:id="rId10"/>
    <p:sldId id="267" r:id="rId11"/>
    <p:sldId id="272" r:id="rId12"/>
    <p:sldId id="268" r:id="rId13"/>
    <p:sldId id="269" r:id="rId14"/>
    <p:sldId id="270" r:id="rId15"/>
    <p:sldId id="271" r:id="rId16"/>
    <p:sldId id="273" r:id="rId17"/>
    <p:sldId id="275" r:id="rId18"/>
    <p:sldId id="279" r:id="rId19"/>
    <p:sldId id="274" r:id="rId20"/>
    <p:sldId id="277" r:id="rId21"/>
    <p:sldId id="278"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E2FF"/>
    <a:srgbClr val="6CC10E"/>
    <a:srgbClr val="F0622D"/>
    <a:srgbClr val="FCE92C"/>
    <a:srgbClr val="4E2C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33" autoAdjust="0"/>
  </p:normalViewPr>
  <p:slideViewPr>
    <p:cSldViewPr snapToGrid="0">
      <p:cViewPr varScale="1">
        <p:scale>
          <a:sx n="64" d="100"/>
          <a:sy n="64" d="100"/>
        </p:scale>
        <p:origin x="97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82468-E3A4-4AC7-89A0-D05569BF7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A0A7A1-9C38-45CE-B6D5-4DF76F4A22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EFDF94-5682-4AAD-B3F1-07D2E4D7310B}"/>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3379B1D8-82FD-4EED-A054-C1AB9CDE8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58B965-02EC-4DE0-ABE5-AADF61FB428E}"/>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914976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C4158-CE49-48FE-A4E8-444E441A79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C0E19-86E3-46EB-BB4E-BE32BC8463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EDC59E-BC80-4A69-8D06-9DDFEAD8166C}"/>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E01C2B49-746E-4468-90AD-0A9F75F97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847DF1-3BBC-45BE-B6C4-A8A43ECD793C}"/>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1374032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73347C-58DA-4331-8585-C833F7D1BC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D00D7C-EBE2-4AF9-9DAD-0CB35A5EE1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ADD14E-865B-41A5-AB3D-12031CBBB80B}"/>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FF0CACB2-D02C-441A-937B-4D1505E2D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DB6FB-AB7B-43CE-99F2-FFFD4201521D}"/>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2495806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C7181-E3FE-4368-9A15-57E137C2A1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269E8B-6CD7-42C7-8A75-5E904DD50E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05860A-CA51-4D2E-AC6F-5AA5DA0A2511}"/>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2AD9C609-AFDB-4ED9-9492-58EE34104C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2F75D-9891-4202-A653-4D39A0731AE2}"/>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416950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90E05-4828-42F4-9615-2F610E14AF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2FF761-025C-4C4C-BCAE-40C43F1AAF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0AFF58-0BEB-47DF-99E4-DD2049525AB5}"/>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6DF6EF59-7389-4124-9B3E-35037B33AD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98F7E-68D8-4CFF-9290-F85AD360EA82}"/>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380902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1D98F-F96C-44B1-8DDF-0557967DF7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D6493A-0297-4F70-AD2D-C1A4FC721E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E29AC6-278C-4B6D-8A75-B03EAFD846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86DA3F-37B9-4917-A8D5-96507EDCD278}"/>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6" name="Footer Placeholder 5">
            <a:extLst>
              <a:ext uri="{FF2B5EF4-FFF2-40B4-BE49-F238E27FC236}">
                <a16:creationId xmlns:a16="http://schemas.microsoft.com/office/drawing/2014/main" id="{E8042F60-E8D8-4CF2-9792-DDEFFF2F04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94A48-2371-4B0F-88B9-7F7870D32DFD}"/>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853648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44C9B-3C19-4017-89D4-3D5BF5F4C8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CC2CC5-F2CD-4920-8102-FDA5898CE7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9DE911-BF8E-45C6-B678-B4FF8E255F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C3488A-8396-4B4F-B553-2F37A39A6D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C85708-89DB-4AAB-9603-0F205E8312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CD00BE-4341-4C61-9881-872B4ED04896}"/>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8" name="Footer Placeholder 7">
            <a:extLst>
              <a:ext uri="{FF2B5EF4-FFF2-40B4-BE49-F238E27FC236}">
                <a16:creationId xmlns:a16="http://schemas.microsoft.com/office/drawing/2014/main" id="{89F04839-7BCE-4295-87D5-D0AE5EDBBA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EE278-330E-476C-A27F-324E465A33E3}"/>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2901001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97176-D2FF-4EB3-BB91-50EAD6E435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C4BB16-1E8A-4769-8B78-03417FD58938}"/>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4" name="Footer Placeholder 3">
            <a:extLst>
              <a:ext uri="{FF2B5EF4-FFF2-40B4-BE49-F238E27FC236}">
                <a16:creationId xmlns:a16="http://schemas.microsoft.com/office/drawing/2014/main" id="{FAD92854-C2CC-4F79-B622-53E221B29B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0F2A37-E3BD-4E99-8E9E-B12E7DA92879}"/>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2540788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A91E4B-4098-4ACF-951D-7376A25D72DA}"/>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3" name="Footer Placeholder 2">
            <a:extLst>
              <a:ext uri="{FF2B5EF4-FFF2-40B4-BE49-F238E27FC236}">
                <a16:creationId xmlns:a16="http://schemas.microsoft.com/office/drawing/2014/main" id="{9BBCAAA0-7BB1-4222-874E-67A1DE6306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A5DE465-D59A-4C55-9EB8-0FA8B7C056A3}"/>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3844233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0B4F-1085-452D-9D96-F00A2B741C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3D1695-F47A-40D1-AEC4-6803D76EB6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E5C2B6-ADBE-4851-ADBD-125E52521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F4FFFD-2E58-4148-8FFF-0FB836E5B012}"/>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6" name="Footer Placeholder 5">
            <a:extLst>
              <a:ext uri="{FF2B5EF4-FFF2-40B4-BE49-F238E27FC236}">
                <a16:creationId xmlns:a16="http://schemas.microsoft.com/office/drawing/2014/main" id="{259E2E8B-C774-4DEA-A73B-38CE575B98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BC69B4-7C4E-4E80-90F8-8D61C9F70987}"/>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1350492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A11E-83C5-4040-B920-1F92ED0C1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41F273-91F0-46E5-B93A-868AD8BD6C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DB6E77-6524-4678-AE8C-36F9321AC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C29807-10E9-4218-A314-B5F0986A1DA8}"/>
              </a:ext>
            </a:extLst>
          </p:cNvPr>
          <p:cNvSpPr>
            <a:spLocks noGrp="1"/>
          </p:cNvSpPr>
          <p:nvPr>
            <p:ph type="dt" sz="half" idx="10"/>
          </p:nvPr>
        </p:nvSpPr>
        <p:spPr/>
        <p:txBody>
          <a:bodyPr/>
          <a:lstStyle/>
          <a:p>
            <a:fld id="{10D45C68-AE4B-4536-B3AF-827C6C75E4B6}" type="datetimeFigureOut">
              <a:rPr lang="en-US" smtClean="0"/>
              <a:t>11/7/2021</a:t>
            </a:fld>
            <a:endParaRPr lang="en-US"/>
          </a:p>
        </p:txBody>
      </p:sp>
      <p:sp>
        <p:nvSpPr>
          <p:cNvPr id="6" name="Footer Placeholder 5">
            <a:extLst>
              <a:ext uri="{FF2B5EF4-FFF2-40B4-BE49-F238E27FC236}">
                <a16:creationId xmlns:a16="http://schemas.microsoft.com/office/drawing/2014/main" id="{A26C753C-1CFB-4410-BFC4-4DFC108383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58F1A1-DB37-414E-AA92-53BE7081C471}"/>
              </a:ext>
            </a:extLst>
          </p:cNvPr>
          <p:cNvSpPr>
            <a:spLocks noGrp="1"/>
          </p:cNvSpPr>
          <p:nvPr>
            <p:ph type="sldNum" sz="quarter" idx="12"/>
          </p:nvPr>
        </p:nvSpPr>
        <p:spPr/>
        <p:txBody>
          <a:bodyPr/>
          <a:lstStyle/>
          <a:p>
            <a:fld id="{55B8379B-C1C8-4CD0-AC15-E41E3D9BBC6A}" type="slidenum">
              <a:rPr lang="en-US" smtClean="0"/>
              <a:t>‹#›</a:t>
            </a:fld>
            <a:endParaRPr lang="en-US"/>
          </a:p>
        </p:txBody>
      </p:sp>
    </p:spTree>
    <p:extLst>
      <p:ext uri="{BB962C8B-B14F-4D97-AF65-F5344CB8AC3E}">
        <p14:creationId xmlns:p14="http://schemas.microsoft.com/office/powerpoint/2010/main" val="815888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3E7211-A09E-4BC1-A9BF-E1295324F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E359FB-075F-418B-9EBB-FDA8036C2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5AE87-B468-4437-BE14-9A22EB331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D45C68-AE4B-4536-B3AF-827C6C75E4B6}" type="datetimeFigureOut">
              <a:rPr lang="en-US" smtClean="0"/>
              <a:t>11/7/2021</a:t>
            </a:fld>
            <a:endParaRPr lang="en-US"/>
          </a:p>
        </p:txBody>
      </p:sp>
      <p:sp>
        <p:nvSpPr>
          <p:cNvPr id="5" name="Footer Placeholder 4">
            <a:extLst>
              <a:ext uri="{FF2B5EF4-FFF2-40B4-BE49-F238E27FC236}">
                <a16:creationId xmlns:a16="http://schemas.microsoft.com/office/drawing/2014/main" id="{C0433A2E-DB2B-4C1D-BB81-55EE1AA42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33C046-65CC-4179-9273-FC54336859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B8379B-C1C8-4CD0-AC15-E41E3D9BBC6A}" type="slidenum">
              <a:rPr lang="en-US" smtClean="0"/>
              <a:t>‹#›</a:t>
            </a:fld>
            <a:endParaRPr lang="en-US"/>
          </a:p>
        </p:txBody>
      </p:sp>
    </p:spTree>
    <p:extLst>
      <p:ext uri="{BB962C8B-B14F-4D97-AF65-F5344CB8AC3E}">
        <p14:creationId xmlns:p14="http://schemas.microsoft.com/office/powerpoint/2010/main" val="861944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pixabay.com/es/vectors/tick-mark-corregir-elecci%C3%B3n-signo-40143/" TargetMode="External"/><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DDA481-E64C-4723-A910-EDBB75D509FE}"/>
              </a:ext>
            </a:extLst>
          </p:cNvPr>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1092397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الصحابي الذي أقام عنده الرسول صلى الله عليه وسلم عند بناء بيته لما نزل المدينة هو:</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عمر بن الخطاب رضي الله عنه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أبو بكر الصديق رضي الله عنه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78" y="4308365"/>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410731" y="368979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عثمان بن عفان رضي الله عنه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9076420" y="4425989"/>
            <a:ext cx="2521772" cy="1938992"/>
          </a:xfrm>
          <a:prstGeom prst="rect">
            <a:avLst/>
          </a:prstGeom>
          <a:noFill/>
        </p:spPr>
        <p:txBody>
          <a:bodyPr wrap="square" rtlCol="0">
            <a:spAutoFit/>
          </a:bodyPr>
          <a:lstStyle/>
          <a:p>
            <a:pPr algn="ctr"/>
            <a:r>
              <a:rPr lang="ar-SA" sz="4000" b="1" dirty="0"/>
              <a:t>أبو أيوب الأنصاري رضي الله عنه</a:t>
            </a:r>
            <a:endParaRPr lang="en-US" sz="4000" b="1" dirty="0"/>
          </a:p>
        </p:txBody>
      </p:sp>
      <p:pic>
        <p:nvPicPr>
          <p:cNvPr id="17" name="صورة 16">
            <a:extLst>
              <a:ext uri="{FF2B5EF4-FFF2-40B4-BE49-F238E27FC236}">
                <a16:creationId xmlns:a16="http://schemas.microsoft.com/office/drawing/2014/main" id="{A8CD8169-D850-4D9D-B8DC-7427C37A092B}"/>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927646" y="5339697"/>
            <a:ext cx="819320" cy="759151"/>
          </a:xfrm>
          <a:prstGeom prst="rect">
            <a:avLst/>
          </a:prstGeom>
        </p:spPr>
      </p:pic>
    </p:spTree>
    <p:extLst>
      <p:ext uri="{BB962C8B-B14F-4D97-AF65-F5344CB8AC3E}">
        <p14:creationId xmlns:p14="http://schemas.microsoft.com/office/powerpoint/2010/main" val="369776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551092" y="594766"/>
            <a:ext cx="9463911" cy="2308324"/>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مما يدل على أهمية صلة الرحم في حديث أبي أيوب الأنصاري : "أنَّ رجلًا قال: يا نبيَّ اللهِ أخبِرْني بعملٍ يُدخِلُني الجنَّةَ؟ فقال رسولُ اللهِ صلَّى اللهُ عليه وسلَّم: " تعبُدُ اللهَ لا تُشرِكُ به شيئًا، وتُقيمُ الصَّلاةَ، وتؤتي الزَّكاةَ وتصِلُ الرَّحمَ":</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أن أبا أيوب سأل عنها</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الإحسان إلى عباد الله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78" y="4308365"/>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410731" y="368979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فضل صلة الرحم</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9087031" y="4776281"/>
            <a:ext cx="2521772" cy="1323439"/>
          </a:xfrm>
          <a:prstGeom prst="rect">
            <a:avLst/>
          </a:prstGeom>
          <a:noFill/>
        </p:spPr>
        <p:txBody>
          <a:bodyPr wrap="square" rtlCol="0">
            <a:spAutoFit/>
          </a:bodyPr>
          <a:lstStyle/>
          <a:p>
            <a:pPr algn="ctr"/>
            <a:r>
              <a:rPr lang="ar-SA" sz="4000" b="1" dirty="0"/>
              <a:t>اقترانها </a:t>
            </a:r>
            <a:r>
              <a:rPr lang="ar-AE" sz="4000" b="1" dirty="0" err="1"/>
              <a:t>بالتوحي</a:t>
            </a:r>
            <a:r>
              <a:rPr lang="ar-SA" sz="4000" b="1" dirty="0"/>
              <a:t>د</a:t>
            </a:r>
            <a:endParaRPr lang="en-US" sz="4000" b="1" dirty="0"/>
          </a:p>
        </p:txBody>
      </p:sp>
      <p:pic>
        <p:nvPicPr>
          <p:cNvPr id="19" name="صورة 18">
            <a:extLst>
              <a:ext uri="{FF2B5EF4-FFF2-40B4-BE49-F238E27FC236}">
                <a16:creationId xmlns:a16="http://schemas.microsoft.com/office/drawing/2014/main" id="{5731DD98-554B-4F50-A0C5-4E5AF71396C1}"/>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938257" y="5489248"/>
            <a:ext cx="819320" cy="759151"/>
          </a:xfrm>
          <a:prstGeom prst="rect">
            <a:avLst/>
          </a:prstGeom>
        </p:spPr>
      </p:pic>
    </p:spTree>
    <p:extLst>
      <p:ext uri="{BB962C8B-B14F-4D97-AF65-F5344CB8AC3E}">
        <p14:creationId xmlns:p14="http://schemas.microsoft.com/office/powerpoint/2010/main" val="11238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257127" y="1063578"/>
            <a:ext cx="9467556"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يدل وصف النبي عليه الصلاة والسلام أنه كان يجلس مع أصحابه فيجيء الغريب، فلا يدري أُّيّهم رسول الله حتى يسأل  على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كرمه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أمانته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شجاعته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313743" y="4914092"/>
            <a:ext cx="2521772" cy="707886"/>
          </a:xfrm>
          <a:prstGeom prst="rect">
            <a:avLst/>
          </a:prstGeom>
          <a:noFill/>
        </p:spPr>
        <p:txBody>
          <a:bodyPr wrap="square" rtlCol="0">
            <a:spAutoFit/>
          </a:bodyPr>
          <a:lstStyle/>
          <a:p>
            <a:pPr algn="ctr"/>
            <a:r>
              <a:rPr lang="ar-SA" sz="4000" b="1" dirty="0"/>
              <a:t>تواضعه</a:t>
            </a:r>
            <a:endParaRPr lang="en-US" sz="4000" b="1" dirty="0"/>
          </a:p>
        </p:txBody>
      </p:sp>
      <p:pic>
        <p:nvPicPr>
          <p:cNvPr id="17" name="صورة 16">
            <a:extLst>
              <a:ext uri="{FF2B5EF4-FFF2-40B4-BE49-F238E27FC236}">
                <a16:creationId xmlns:a16="http://schemas.microsoft.com/office/drawing/2014/main" id="{3CA1A233-9DB3-4440-8D88-510773B7B555}"/>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064866" y="5480000"/>
            <a:ext cx="819320" cy="759151"/>
          </a:xfrm>
          <a:prstGeom prst="rect">
            <a:avLst/>
          </a:prstGeom>
        </p:spPr>
      </p:pic>
    </p:spTree>
    <p:extLst>
      <p:ext uri="{BB962C8B-B14F-4D97-AF65-F5344CB8AC3E}">
        <p14:creationId xmlns:p14="http://schemas.microsoft.com/office/powerpoint/2010/main" val="14801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5" y="846150"/>
            <a:ext cx="9087729" cy="1754326"/>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من صفات الرسول صلى الله عليه وسلم المأخوذة من قول جرير بن عبد الله البجلي رضي الله عنه  " ما رآني رسول الله صلى الله عليه وسلم منذ أسلمت إلا تبسم في وجهي " :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err="1">
                <a:solidFill>
                  <a:schemeClr val="tx1"/>
                </a:solidFill>
              </a:rPr>
              <a:t>الإحترام</a:t>
            </a:r>
            <a:r>
              <a:rPr lang="ar-SA" sz="4000" b="1" dirty="0">
                <a:solidFill>
                  <a:schemeClr val="tx1"/>
                </a:solidFill>
              </a:rPr>
              <a:t> والتقدير</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الإصغاء للمتحدث</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التواضع</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6210465" y="4461671"/>
            <a:ext cx="2521772" cy="1938992"/>
          </a:xfrm>
          <a:prstGeom prst="rect">
            <a:avLst/>
          </a:prstGeom>
          <a:noFill/>
        </p:spPr>
        <p:txBody>
          <a:bodyPr wrap="square" rtlCol="0">
            <a:spAutoFit/>
          </a:bodyPr>
          <a:lstStyle/>
          <a:p>
            <a:pPr algn="ctr"/>
            <a:r>
              <a:rPr lang="ar-SA" sz="4000" b="1" dirty="0"/>
              <a:t>البشاشة وحسن </a:t>
            </a:r>
            <a:r>
              <a:rPr lang="ar-SA" sz="4000" b="1" dirty="0" err="1"/>
              <a:t>الإستقبال</a:t>
            </a:r>
            <a:endParaRPr lang="en-US" sz="4000" b="1" dirty="0"/>
          </a:p>
        </p:txBody>
      </p:sp>
      <p:pic>
        <p:nvPicPr>
          <p:cNvPr id="17" name="صورة 16">
            <a:extLst>
              <a:ext uri="{FF2B5EF4-FFF2-40B4-BE49-F238E27FC236}">
                <a16:creationId xmlns:a16="http://schemas.microsoft.com/office/drawing/2014/main" id="{62794776-D16F-407C-8E9A-6965F076F60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61691" y="5227412"/>
            <a:ext cx="819320" cy="759151"/>
          </a:xfrm>
          <a:prstGeom prst="rect">
            <a:avLst/>
          </a:prstGeom>
        </p:spPr>
      </p:pic>
    </p:spTree>
    <p:extLst>
      <p:ext uri="{BB962C8B-B14F-4D97-AF65-F5344CB8AC3E}">
        <p14:creationId xmlns:p14="http://schemas.microsoft.com/office/powerpoint/2010/main" val="3176359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من صفاته رضي الله عنه أنه كان إذا أشتد إعجابه </a:t>
            </a:r>
            <a:r>
              <a:rPr lang="ar-SA" sz="3600" dirty="0" err="1">
                <a:cs typeface="(AH) Manal Black" pitchFamily="2" charset="-78"/>
              </a:rPr>
              <a:t>بشئ</a:t>
            </a:r>
            <a:r>
              <a:rPr lang="ar-SA" sz="3600" dirty="0">
                <a:cs typeface="(AH) Manal Black" pitchFamily="2" charset="-78"/>
              </a:rPr>
              <a:t> من ماله تصدق به:</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عبدالله بن مسعود رضي الله عنه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ابن عباس رضي الله عنه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عبدالله بن الزبير رضي الله عنه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434880" y="4509145"/>
            <a:ext cx="2521772" cy="1938992"/>
          </a:xfrm>
          <a:prstGeom prst="rect">
            <a:avLst/>
          </a:prstGeom>
          <a:noFill/>
        </p:spPr>
        <p:txBody>
          <a:bodyPr wrap="square" rtlCol="0">
            <a:spAutoFit/>
          </a:bodyPr>
          <a:lstStyle/>
          <a:p>
            <a:pPr algn="ctr"/>
            <a:r>
              <a:rPr lang="ar-AE" sz="4000" b="1" dirty="0"/>
              <a:t>عبدالله بن عمر</a:t>
            </a:r>
            <a:r>
              <a:rPr lang="ar-SA" sz="4000" b="1" dirty="0"/>
              <a:t> </a:t>
            </a:r>
            <a:r>
              <a:rPr lang="ar-AE" sz="4000" b="1" dirty="0"/>
              <a:t>رضي الله عنه</a:t>
            </a:r>
            <a:endParaRPr lang="en-US" sz="4000" b="1" dirty="0"/>
          </a:p>
        </p:txBody>
      </p:sp>
      <p:pic>
        <p:nvPicPr>
          <p:cNvPr id="18" name="صورة 17">
            <a:extLst>
              <a:ext uri="{FF2B5EF4-FFF2-40B4-BE49-F238E27FC236}">
                <a16:creationId xmlns:a16="http://schemas.microsoft.com/office/drawing/2014/main" id="{1F96C517-2A63-4D94-A0D3-8A87117DF2E3}"/>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286106" y="5242402"/>
            <a:ext cx="819320" cy="759151"/>
          </a:xfrm>
          <a:prstGeom prst="rect">
            <a:avLst/>
          </a:prstGeom>
        </p:spPr>
      </p:pic>
    </p:spTree>
    <p:extLst>
      <p:ext uri="{BB962C8B-B14F-4D97-AF65-F5344CB8AC3E}">
        <p14:creationId xmlns:p14="http://schemas.microsoft.com/office/powerpoint/2010/main" val="312675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إذا دخلتُ المجلس، فمن الأدب أن أجلسُ:</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في صدر المجلس</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أقيم أحدهم لأجلس مكانه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78" y="4308365"/>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410731" y="368979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في أول المجلس</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9087031" y="4776281"/>
            <a:ext cx="2521772" cy="1323439"/>
          </a:xfrm>
          <a:prstGeom prst="rect">
            <a:avLst/>
          </a:prstGeom>
          <a:noFill/>
        </p:spPr>
        <p:txBody>
          <a:bodyPr wrap="square" rtlCol="0">
            <a:spAutoFit/>
          </a:bodyPr>
          <a:lstStyle/>
          <a:p>
            <a:pPr algn="ctr"/>
            <a:r>
              <a:rPr lang="ar-SA" sz="4000" b="1" dirty="0"/>
              <a:t>حيث ينتهي بي المجلس</a:t>
            </a:r>
            <a:endParaRPr lang="en-US" sz="4000" b="1" dirty="0"/>
          </a:p>
        </p:txBody>
      </p:sp>
      <p:pic>
        <p:nvPicPr>
          <p:cNvPr id="17" name="صورة 16">
            <a:extLst>
              <a:ext uri="{FF2B5EF4-FFF2-40B4-BE49-F238E27FC236}">
                <a16:creationId xmlns:a16="http://schemas.microsoft.com/office/drawing/2014/main" id="{0D1F7661-B5FB-48E8-8112-36E4E015A09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938257" y="5133201"/>
            <a:ext cx="819320" cy="759151"/>
          </a:xfrm>
          <a:prstGeom prst="rect">
            <a:avLst/>
          </a:prstGeom>
        </p:spPr>
      </p:pic>
    </p:spTree>
    <p:extLst>
      <p:ext uri="{BB962C8B-B14F-4D97-AF65-F5344CB8AC3E}">
        <p14:creationId xmlns:p14="http://schemas.microsoft.com/office/powerpoint/2010/main" val="89328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من صور الاحسان إلى الجار:</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عدم زيارتهم</a:t>
            </a:r>
            <a:endParaRPr lang="ar-AE"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ا</a:t>
            </a:r>
            <a:r>
              <a:rPr lang="ar-SA" sz="4000" b="1" dirty="0">
                <a:solidFill>
                  <a:schemeClr val="tx1"/>
                </a:solidFill>
              </a:rPr>
              <a:t>لتجسس عليهم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عدم الصبر عليهم</a:t>
            </a:r>
            <a:endParaRPr lang="ar-AE"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327690" y="4508433"/>
            <a:ext cx="2521772" cy="1323439"/>
          </a:xfrm>
          <a:prstGeom prst="rect">
            <a:avLst/>
          </a:prstGeom>
          <a:noFill/>
        </p:spPr>
        <p:txBody>
          <a:bodyPr wrap="square" rtlCol="0">
            <a:spAutoFit/>
          </a:bodyPr>
          <a:lstStyle/>
          <a:p>
            <a:pPr algn="ctr"/>
            <a:r>
              <a:rPr lang="ar-SA" sz="4000" b="1" dirty="0"/>
              <a:t>عيادة مريضهم</a:t>
            </a:r>
            <a:endParaRPr lang="en-US" sz="4000" b="1" dirty="0"/>
          </a:p>
        </p:txBody>
      </p:sp>
      <p:pic>
        <p:nvPicPr>
          <p:cNvPr id="18" name="صورة 17">
            <a:extLst>
              <a:ext uri="{FF2B5EF4-FFF2-40B4-BE49-F238E27FC236}">
                <a16:creationId xmlns:a16="http://schemas.microsoft.com/office/drawing/2014/main" id="{D2149853-FD72-4BC8-9742-8F429F7CD63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064866" y="5402424"/>
            <a:ext cx="819320" cy="759151"/>
          </a:xfrm>
          <a:prstGeom prst="rect">
            <a:avLst/>
          </a:prstGeom>
        </p:spPr>
      </p:pic>
    </p:spTree>
    <p:extLst>
      <p:ext uri="{BB962C8B-B14F-4D97-AF65-F5344CB8AC3E}">
        <p14:creationId xmlns:p14="http://schemas.microsoft.com/office/powerpoint/2010/main" val="116819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5" y="720658"/>
            <a:ext cx="9889587" cy="1754326"/>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يدل فعل النبي صلى الله عليه وسلم في الحديث التالي مع أنس رضي الله عنه "خدمت النبي صلى الله عليه وسلم عشر سنين فما قال لي أف ولا لم صنعت ولا ألا صنعت" على حسن تعامله مع:</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جيرانه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ضيوفه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أقاربه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455454" y="4914092"/>
            <a:ext cx="2521772" cy="707886"/>
          </a:xfrm>
          <a:prstGeom prst="rect">
            <a:avLst/>
          </a:prstGeom>
          <a:noFill/>
        </p:spPr>
        <p:txBody>
          <a:bodyPr wrap="square" rtlCol="0">
            <a:spAutoFit/>
          </a:bodyPr>
          <a:lstStyle/>
          <a:p>
            <a:pPr algn="ctr"/>
            <a:r>
              <a:rPr lang="ar-SA" sz="4000" b="1" dirty="0"/>
              <a:t>خدمه</a:t>
            </a:r>
            <a:endParaRPr lang="en-US" sz="4000" b="1" dirty="0"/>
          </a:p>
        </p:txBody>
      </p:sp>
      <p:pic>
        <p:nvPicPr>
          <p:cNvPr id="18" name="صورة 17">
            <a:extLst>
              <a:ext uri="{FF2B5EF4-FFF2-40B4-BE49-F238E27FC236}">
                <a16:creationId xmlns:a16="http://schemas.microsoft.com/office/drawing/2014/main" id="{929644D7-3A14-41D4-939C-FF50314F172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06680" y="5518675"/>
            <a:ext cx="819320" cy="759151"/>
          </a:xfrm>
          <a:prstGeom prst="rect">
            <a:avLst/>
          </a:prstGeom>
        </p:spPr>
      </p:pic>
    </p:spTree>
    <p:extLst>
      <p:ext uri="{BB962C8B-B14F-4D97-AF65-F5344CB8AC3E}">
        <p14:creationId xmlns:p14="http://schemas.microsoft.com/office/powerpoint/2010/main" val="382751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397218"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العمل الذي دل عليه الرسول صلى الله عليه و سلم ربيعة الأسلمي رضي الله عنه عندما سأله مرافقته في الجنة هو: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العمر</a:t>
            </a:r>
            <a:r>
              <a:rPr lang="ar-AE" sz="4000" b="1" dirty="0">
                <a:solidFill>
                  <a:schemeClr val="tx1"/>
                </a:solidFill>
              </a:rPr>
              <a:t>ة</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الصيام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الزكا</a:t>
            </a:r>
            <a:r>
              <a:rPr lang="ar-AE" sz="4000" b="1" dirty="0">
                <a:solidFill>
                  <a:schemeClr val="tx1"/>
                </a:solidFill>
              </a:rPr>
              <a:t>ة</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245982" y="4914092"/>
            <a:ext cx="2521772" cy="707886"/>
          </a:xfrm>
          <a:prstGeom prst="rect">
            <a:avLst/>
          </a:prstGeom>
          <a:noFill/>
        </p:spPr>
        <p:txBody>
          <a:bodyPr wrap="square" rtlCol="0">
            <a:spAutoFit/>
          </a:bodyPr>
          <a:lstStyle/>
          <a:p>
            <a:pPr algn="ctr"/>
            <a:r>
              <a:rPr lang="ar-SA" sz="4000" b="1" dirty="0"/>
              <a:t>كثر</a:t>
            </a:r>
            <a:r>
              <a:rPr lang="ar-AE" sz="4000" b="1" dirty="0"/>
              <a:t>ة</a:t>
            </a:r>
            <a:r>
              <a:rPr lang="ar-SA" sz="4000" b="1" dirty="0"/>
              <a:t> السجود</a:t>
            </a:r>
            <a:endParaRPr lang="en-US" sz="4000" b="1" dirty="0"/>
          </a:p>
        </p:txBody>
      </p:sp>
      <p:pic>
        <p:nvPicPr>
          <p:cNvPr id="17" name="صورة 16">
            <a:extLst>
              <a:ext uri="{FF2B5EF4-FFF2-40B4-BE49-F238E27FC236}">
                <a16:creationId xmlns:a16="http://schemas.microsoft.com/office/drawing/2014/main" id="{D7ADEAE4-87D4-4D3F-ADF2-21139B68F74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64969" y="5438001"/>
            <a:ext cx="819320" cy="759151"/>
          </a:xfrm>
          <a:prstGeom prst="rect">
            <a:avLst/>
          </a:prstGeom>
        </p:spPr>
      </p:pic>
    </p:spTree>
    <p:extLst>
      <p:ext uri="{BB962C8B-B14F-4D97-AF65-F5344CB8AC3E}">
        <p14:creationId xmlns:p14="http://schemas.microsoft.com/office/powerpoint/2010/main" val="169521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الأسلوب الأمثل مع الخادم إذا أخطأ:</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ضربه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تأخير راتبه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شتمه ورفع الصوت عليه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6150375" y="4982088"/>
            <a:ext cx="2521772" cy="707886"/>
          </a:xfrm>
          <a:prstGeom prst="rect">
            <a:avLst/>
          </a:prstGeom>
          <a:noFill/>
        </p:spPr>
        <p:txBody>
          <a:bodyPr wrap="square" rtlCol="0">
            <a:spAutoFit/>
          </a:bodyPr>
          <a:lstStyle/>
          <a:p>
            <a:pPr algn="ctr"/>
            <a:r>
              <a:rPr lang="ar-SA" sz="4000" b="1" dirty="0"/>
              <a:t>العفو عنه</a:t>
            </a:r>
            <a:endParaRPr lang="en-US" sz="4000" b="1" dirty="0"/>
          </a:p>
        </p:txBody>
      </p:sp>
      <p:pic>
        <p:nvPicPr>
          <p:cNvPr id="17" name="صورة 16">
            <a:extLst>
              <a:ext uri="{FF2B5EF4-FFF2-40B4-BE49-F238E27FC236}">
                <a16:creationId xmlns:a16="http://schemas.microsoft.com/office/drawing/2014/main" id="{B3BF0A35-0C79-4EB3-B19F-564D76265683}"/>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08574" y="5513998"/>
            <a:ext cx="819320" cy="759151"/>
          </a:xfrm>
          <a:prstGeom prst="rect">
            <a:avLst/>
          </a:prstGeom>
        </p:spPr>
      </p:pic>
    </p:spTree>
    <p:extLst>
      <p:ext uri="{BB962C8B-B14F-4D97-AF65-F5344CB8AC3E}">
        <p14:creationId xmlns:p14="http://schemas.microsoft.com/office/powerpoint/2010/main" val="33585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b="0" i="0" dirty="0">
                <a:effectLst/>
                <a:latin typeface="ge_ss_twolight"/>
              </a:rPr>
              <a:t>عن عُمَرَ بنِ أَبي سلَمَة رضي اللَّه عنهما قَالَ: قَالَ لي رسولُ اللَّه ﷺ: " يا غلام سَمِّ اللَّه، وكُلْ بِيَمِينكَ، وكُلْ مِمَّا يَلِيكَ"، من أمثلة:</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الدعاء لهم</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109947" y="3912672"/>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000" b="1" dirty="0">
                <a:solidFill>
                  <a:schemeClr val="tx1"/>
                </a:solidFill>
              </a:rPr>
              <a:t>احترامهم وإعطاؤهم حقوقهم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61086" y="400184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000" b="1" dirty="0">
                <a:solidFill>
                  <a:schemeClr val="tx1"/>
                </a:solidFill>
              </a:rPr>
              <a:t>مزاحه مع الصغار</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325777" y="4640134"/>
            <a:ext cx="2521772" cy="1323439"/>
          </a:xfrm>
          <a:prstGeom prst="rect">
            <a:avLst/>
          </a:prstGeom>
          <a:noFill/>
        </p:spPr>
        <p:txBody>
          <a:bodyPr wrap="square" rtlCol="0">
            <a:spAutoFit/>
          </a:bodyPr>
          <a:lstStyle/>
          <a:p>
            <a:pPr algn="ctr"/>
            <a:r>
              <a:rPr lang="ar-SA" sz="4000" b="1" dirty="0"/>
              <a:t>توجيهه لهم</a:t>
            </a:r>
          </a:p>
          <a:p>
            <a:pPr algn="ctr"/>
            <a:endParaRPr lang="en-US" sz="4000" b="1" dirty="0"/>
          </a:p>
        </p:txBody>
      </p:sp>
      <p:pic>
        <p:nvPicPr>
          <p:cNvPr id="6" name="صورة 5">
            <a:extLst>
              <a:ext uri="{FF2B5EF4-FFF2-40B4-BE49-F238E27FC236}">
                <a16:creationId xmlns:a16="http://schemas.microsoft.com/office/drawing/2014/main" id="{D9DD206D-4ABC-4E40-8118-67E93E8DE01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77003" y="5301853"/>
            <a:ext cx="819320" cy="759151"/>
          </a:xfrm>
          <a:prstGeom prst="rect">
            <a:avLst/>
          </a:prstGeom>
        </p:spPr>
      </p:pic>
    </p:spTree>
    <p:extLst>
      <p:ext uri="{BB962C8B-B14F-4D97-AF65-F5344CB8AC3E}">
        <p14:creationId xmlns:p14="http://schemas.microsoft.com/office/powerpoint/2010/main" val="36713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دعا له النبي صلى الله علية وسلم بقوة الحفظ فاصبح لا ينسى حديثاً سمعه من النبي عليه السلام هو: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SA" sz="4000" b="1" dirty="0">
                <a:solidFill>
                  <a:schemeClr val="tx1"/>
                </a:solidFill>
              </a:rPr>
              <a:t>أنس بن مالك رضي الله عنه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عقب</a:t>
            </a:r>
            <a:r>
              <a:rPr lang="ar-AE" sz="4000" b="1" dirty="0">
                <a:solidFill>
                  <a:schemeClr val="tx1"/>
                </a:solidFill>
              </a:rPr>
              <a:t>ة</a:t>
            </a:r>
            <a:r>
              <a:rPr lang="ar-SA" sz="4000" b="1" dirty="0">
                <a:solidFill>
                  <a:schemeClr val="tx1"/>
                </a:solidFill>
              </a:rPr>
              <a:t> بن عامر رضي الله عنه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SA" sz="4000" b="1" dirty="0">
                <a:solidFill>
                  <a:schemeClr val="tx1"/>
                </a:solidFill>
              </a:rPr>
              <a:t>ابن عباس رضي الله عنه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465193" y="4640134"/>
            <a:ext cx="2521772" cy="1323439"/>
          </a:xfrm>
          <a:prstGeom prst="rect">
            <a:avLst/>
          </a:prstGeom>
          <a:noFill/>
        </p:spPr>
        <p:txBody>
          <a:bodyPr wrap="square" rtlCol="0">
            <a:spAutoFit/>
          </a:bodyPr>
          <a:lstStyle/>
          <a:p>
            <a:pPr algn="ctr"/>
            <a:r>
              <a:rPr lang="ar-SA" sz="4000" b="1" dirty="0"/>
              <a:t>أبو هرير</a:t>
            </a:r>
            <a:r>
              <a:rPr lang="ar-AE" sz="4000" b="1" dirty="0"/>
              <a:t>ة</a:t>
            </a:r>
            <a:r>
              <a:rPr lang="ar-SA" sz="4000" b="1" dirty="0"/>
              <a:t> رضي الله عنه</a:t>
            </a:r>
            <a:endParaRPr lang="en-US" sz="4000" b="1" dirty="0"/>
          </a:p>
        </p:txBody>
      </p:sp>
      <p:pic>
        <p:nvPicPr>
          <p:cNvPr id="18" name="صورة 17">
            <a:extLst>
              <a:ext uri="{FF2B5EF4-FFF2-40B4-BE49-F238E27FC236}">
                <a16:creationId xmlns:a16="http://schemas.microsoft.com/office/drawing/2014/main" id="{D3A4866D-C629-4A79-BB07-85EA0B37854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16419" y="5518675"/>
            <a:ext cx="819320" cy="759151"/>
          </a:xfrm>
          <a:prstGeom prst="rect">
            <a:avLst/>
          </a:prstGeom>
        </p:spPr>
      </p:pic>
    </p:spTree>
    <p:extLst>
      <p:ext uri="{BB962C8B-B14F-4D97-AF65-F5344CB8AC3E}">
        <p14:creationId xmlns:p14="http://schemas.microsoft.com/office/powerpoint/2010/main" val="318327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كان النبي صلى الله عليه وسلم يحرص على استضافة:</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الأغنياء</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المجاهدين</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78" y="4308365"/>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410731" y="368979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العلماء</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9076420" y="4984936"/>
            <a:ext cx="2521772" cy="707886"/>
          </a:xfrm>
          <a:prstGeom prst="rect">
            <a:avLst/>
          </a:prstGeom>
          <a:noFill/>
        </p:spPr>
        <p:txBody>
          <a:bodyPr wrap="square" rtlCol="0">
            <a:spAutoFit/>
          </a:bodyPr>
          <a:lstStyle/>
          <a:p>
            <a:pPr algn="ctr"/>
            <a:r>
              <a:rPr lang="ar-SA" sz="4000" b="1" dirty="0"/>
              <a:t>الفقراء</a:t>
            </a:r>
            <a:endParaRPr lang="en-US" sz="4000" b="1" dirty="0"/>
          </a:p>
        </p:txBody>
      </p:sp>
      <p:pic>
        <p:nvPicPr>
          <p:cNvPr id="17" name="صورة 16">
            <a:extLst>
              <a:ext uri="{FF2B5EF4-FFF2-40B4-BE49-F238E27FC236}">
                <a16:creationId xmlns:a16="http://schemas.microsoft.com/office/drawing/2014/main" id="{385D4609-90A6-406D-BA2C-55B4CC273C8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927646" y="5515422"/>
            <a:ext cx="819320" cy="759151"/>
          </a:xfrm>
          <a:prstGeom prst="rect">
            <a:avLst/>
          </a:prstGeom>
        </p:spPr>
      </p:pic>
    </p:spTree>
    <p:extLst>
      <p:ext uri="{BB962C8B-B14F-4D97-AF65-F5344CB8AC3E}">
        <p14:creationId xmlns:p14="http://schemas.microsoft.com/office/powerpoint/2010/main" val="240650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397218" cy="1200329"/>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جعل النبي صلى الله عليه و سلم نصف ما تنتجه خيبر ليطعم به وفوده وضيوفه وهذا من أمثلة: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مؤانستهم</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الترحيب بهم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ملاطفتهم</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245982" y="4914092"/>
            <a:ext cx="2521772" cy="707886"/>
          </a:xfrm>
          <a:prstGeom prst="rect">
            <a:avLst/>
          </a:prstGeom>
          <a:noFill/>
        </p:spPr>
        <p:txBody>
          <a:bodyPr wrap="square" rtlCol="0">
            <a:spAutoFit/>
          </a:bodyPr>
          <a:lstStyle/>
          <a:p>
            <a:pPr algn="ctr"/>
            <a:r>
              <a:rPr lang="ar-SA" sz="4000" b="1" dirty="0"/>
              <a:t>إكرامهم</a:t>
            </a:r>
            <a:endParaRPr lang="en-US" sz="4000" b="1" dirty="0"/>
          </a:p>
        </p:txBody>
      </p:sp>
      <p:pic>
        <p:nvPicPr>
          <p:cNvPr id="17" name="صورة 16">
            <a:extLst>
              <a:ext uri="{FF2B5EF4-FFF2-40B4-BE49-F238E27FC236}">
                <a16:creationId xmlns:a16="http://schemas.microsoft.com/office/drawing/2014/main" id="{D7ADEAE4-87D4-4D3F-ADF2-21139B68F74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64969" y="5438001"/>
            <a:ext cx="819320" cy="759151"/>
          </a:xfrm>
          <a:prstGeom prst="rect">
            <a:avLst/>
          </a:prstGeom>
        </p:spPr>
      </p:pic>
    </p:spTree>
    <p:extLst>
      <p:ext uri="{BB962C8B-B14F-4D97-AF65-F5344CB8AC3E}">
        <p14:creationId xmlns:p14="http://schemas.microsoft.com/office/powerpoint/2010/main" val="94967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40681"/>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من هدى النبي صلى الله عليه وسلم مع الصغار:</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القسوة عليهم</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endParaRPr lang="ar-SA" sz="4000" b="1" dirty="0">
              <a:solidFill>
                <a:schemeClr val="tx1"/>
              </a:solidFill>
            </a:endParaRPr>
          </a:p>
          <a:p>
            <a:pPr algn="ctr"/>
            <a:r>
              <a:rPr lang="ar-AE" sz="4000" b="1" dirty="0">
                <a:solidFill>
                  <a:schemeClr val="tx1"/>
                </a:solidFill>
              </a:rPr>
              <a:t>عدم الاهتمام </a:t>
            </a:r>
            <a:r>
              <a:rPr lang="ar-SA" sz="4000" b="1" dirty="0">
                <a:solidFill>
                  <a:schemeClr val="tx1"/>
                </a:solidFill>
              </a:rPr>
              <a:t>بهم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4000" b="1" dirty="0">
                <a:solidFill>
                  <a:schemeClr val="tx1"/>
                </a:solidFill>
              </a:rPr>
              <a:t>عدم تشجيعهم</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6252521" y="4903067"/>
            <a:ext cx="2521772" cy="707886"/>
          </a:xfrm>
          <a:prstGeom prst="rect">
            <a:avLst/>
          </a:prstGeom>
          <a:noFill/>
        </p:spPr>
        <p:txBody>
          <a:bodyPr wrap="square" rtlCol="0">
            <a:spAutoFit/>
          </a:bodyPr>
          <a:lstStyle/>
          <a:p>
            <a:pPr algn="ctr"/>
            <a:r>
              <a:rPr lang="ar-SA" sz="4000" b="1" dirty="0"/>
              <a:t>الدعاء لهم</a:t>
            </a:r>
            <a:endParaRPr lang="en-US" sz="4000" b="1" dirty="0"/>
          </a:p>
        </p:txBody>
      </p:sp>
      <p:pic>
        <p:nvPicPr>
          <p:cNvPr id="17" name="صورة 16">
            <a:extLst>
              <a:ext uri="{FF2B5EF4-FFF2-40B4-BE49-F238E27FC236}">
                <a16:creationId xmlns:a16="http://schemas.microsoft.com/office/drawing/2014/main" id="{7E2942F7-3A8B-4538-B959-0A726C73AEDB}"/>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15548" y="5489248"/>
            <a:ext cx="819320" cy="759151"/>
          </a:xfrm>
          <a:prstGeom prst="rect">
            <a:avLst/>
          </a:prstGeom>
        </p:spPr>
      </p:pic>
    </p:spTree>
    <p:extLst>
      <p:ext uri="{BB962C8B-B14F-4D97-AF65-F5344CB8AC3E}">
        <p14:creationId xmlns:p14="http://schemas.microsoft.com/office/powerpoint/2010/main" val="334912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a:cs typeface="(AH) Manal Black" pitchFamily="2" charset="-78"/>
              </a:rPr>
              <a:t>معنى ( ليس منّا ) في قوله صلى الله عليه وسلم : " ليس منّا من لم يرحم صغيرنا، ويعرف شرف كبيرنا ".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endParaRPr lang="ar-SA" sz="4000" b="1" dirty="0">
              <a:solidFill>
                <a:schemeClr val="tx1"/>
              </a:solidFill>
            </a:endParaRPr>
          </a:p>
          <a:p>
            <a:pPr algn="ctr"/>
            <a:endParaRPr lang="ar-SA" sz="4000" b="1" dirty="0">
              <a:solidFill>
                <a:schemeClr val="tx1"/>
              </a:solidFill>
            </a:endParaRPr>
          </a:p>
          <a:p>
            <a:pPr algn="ctr"/>
            <a:r>
              <a:rPr lang="ar-AE" sz="4000" b="1" dirty="0">
                <a:solidFill>
                  <a:schemeClr val="tx1"/>
                </a:solidFill>
              </a:rPr>
              <a:t>ليس على هدينا.</a:t>
            </a:r>
          </a:p>
          <a:p>
            <a:pPr algn="ctr"/>
            <a:endParaRPr lang="ar-AE" sz="4000" b="1" dirty="0">
              <a:solidFill>
                <a:schemeClr val="tx1"/>
              </a:solidFill>
            </a:endParaRPr>
          </a:p>
          <a:p>
            <a:pPr algn="ct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endParaRPr lang="ar-SA" sz="4000" b="1" dirty="0">
              <a:solidFill>
                <a:schemeClr val="tx1"/>
              </a:solidFill>
            </a:endParaRPr>
          </a:p>
          <a:p>
            <a:pPr algn="ctr"/>
            <a:endParaRPr lang="ar-SA" sz="4000" b="1" dirty="0">
              <a:solidFill>
                <a:schemeClr val="tx1"/>
              </a:solidFill>
            </a:endParaRPr>
          </a:p>
          <a:p>
            <a:pPr algn="ctr"/>
            <a:r>
              <a:rPr lang="ar-AE" sz="4000" b="1" dirty="0">
                <a:solidFill>
                  <a:schemeClr val="tx1"/>
                </a:solidFill>
              </a:rPr>
              <a:t>خارج عن ملة الإسلام.</a:t>
            </a:r>
          </a:p>
          <a:p>
            <a:pPr algn="ctr"/>
            <a:endParaRPr lang="ar-AE" sz="4000" b="1" dirty="0">
              <a:solidFill>
                <a:schemeClr val="tx1"/>
              </a:solidFill>
            </a:endParaRPr>
          </a:p>
          <a:p>
            <a:pPr algn="ct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78" y="4308365"/>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410731" y="3689796"/>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AE" sz="4000" b="1" dirty="0">
                <a:solidFill>
                  <a:schemeClr val="tx1"/>
                </a:solidFill>
              </a:rPr>
              <a:t>ليس على سنتنا.</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9004671" y="4620197"/>
            <a:ext cx="2521772" cy="1323439"/>
          </a:xfrm>
          <a:prstGeom prst="rect">
            <a:avLst/>
          </a:prstGeom>
          <a:noFill/>
        </p:spPr>
        <p:txBody>
          <a:bodyPr wrap="square" rtlCol="0">
            <a:spAutoFit/>
          </a:bodyPr>
          <a:lstStyle/>
          <a:p>
            <a:pPr algn="ctr"/>
            <a:r>
              <a:rPr lang="ar-AE" sz="4000" b="1" dirty="0"/>
              <a:t>ليس على طريق</a:t>
            </a:r>
            <a:r>
              <a:rPr lang="ar-SA" sz="4000" b="1" dirty="0"/>
              <a:t>تنا</a:t>
            </a:r>
            <a:endParaRPr lang="ar-AE" sz="4000" b="1" dirty="0"/>
          </a:p>
        </p:txBody>
      </p:sp>
      <p:pic>
        <p:nvPicPr>
          <p:cNvPr id="17" name="صورة 16">
            <a:extLst>
              <a:ext uri="{FF2B5EF4-FFF2-40B4-BE49-F238E27FC236}">
                <a16:creationId xmlns:a16="http://schemas.microsoft.com/office/drawing/2014/main" id="{EB8B1795-9DCD-4703-B605-242C37EB42C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938257" y="5518675"/>
            <a:ext cx="819320" cy="759151"/>
          </a:xfrm>
          <a:prstGeom prst="rect">
            <a:avLst/>
          </a:prstGeom>
        </p:spPr>
      </p:pic>
    </p:spTree>
    <p:extLst>
      <p:ext uri="{BB962C8B-B14F-4D97-AF65-F5344CB8AC3E}">
        <p14:creationId xmlns:p14="http://schemas.microsoft.com/office/powerpoint/2010/main" val="180135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من  صور رحمة الصغير:</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ضربه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endParaRPr lang="ar-SA" sz="4000" b="1" dirty="0">
              <a:solidFill>
                <a:schemeClr val="tx1"/>
              </a:solidFill>
            </a:endParaRPr>
          </a:p>
          <a:p>
            <a:pPr algn="ctr"/>
            <a:r>
              <a:rPr lang="ar-SA" sz="4000" b="1" dirty="0">
                <a:solidFill>
                  <a:schemeClr val="tx1"/>
                </a:solidFill>
              </a:rPr>
              <a:t>عدم الاهداء له </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عدم اعطائه حقه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465193" y="4858323"/>
            <a:ext cx="2521772" cy="707886"/>
          </a:xfrm>
          <a:prstGeom prst="rect">
            <a:avLst/>
          </a:prstGeom>
          <a:noFill/>
        </p:spPr>
        <p:txBody>
          <a:bodyPr wrap="square" rtlCol="0">
            <a:spAutoFit/>
          </a:bodyPr>
          <a:lstStyle/>
          <a:p>
            <a:pPr algn="ctr"/>
            <a:r>
              <a:rPr lang="ar-SA" sz="4000" b="1" dirty="0"/>
              <a:t>حمله وتقبيله</a:t>
            </a:r>
          </a:p>
        </p:txBody>
      </p:sp>
      <p:pic>
        <p:nvPicPr>
          <p:cNvPr id="17" name="صورة 16">
            <a:extLst>
              <a:ext uri="{FF2B5EF4-FFF2-40B4-BE49-F238E27FC236}">
                <a16:creationId xmlns:a16="http://schemas.microsoft.com/office/drawing/2014/main" id="{96A5F450-D01C-4D70-A146-555484AD9ED1}"/>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224718" y="5489248"/>
            <a:ext cx="819320" cy="759151"/>
          </a:xfrm>
          <a:prstGeom prst="rect">
            <a:avLst/>
          </a:prstGeom>
        </p:spPr>
      </p:pic>
    </p:spTree>
    <p:extLst>
      <p:ext uri="{BB962C8B-B14F-4D97-AF65-F5344CB8AC3E}">
        <p14:creationId xmlns:p14="http://schemas.microsoft.com/office/powerpoint/2010/main" val="255032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1200329"/>
          </a:xfrm>
          <a:prstGeom prst="rect">
            <a:avLst/>
          </a:prstGeom>
          <a:solidFill>
            <a:schemeClr val="bg1">
              <a:alpha val="30000"/>
            </a:schemeClr>
          </a:solidFill>
        </p:spPr>
        <p:txBody>
          <a:bodyPr wrap="square" rtlCol="0">
            <a:spAutoFit/>
          </a:bodyPr>
          <a:lstStyle/>
          <a:p>
            <a:pPr algn="ctr"/>
            <a:r>
              <a:rPr lang="ar-SA" sz="3600">
                <a:cs typeface="(AH) Manal Black" pitchFamily="2" charset="-78"/>
              </a:rPr>
              <a:t>الصحابي الجليل الذي قال عنه الرسول -صلى الله عليه وسلم -: "نعم أهل البيت عبدالله ، وأبوعبدالله ، وأم عبدالله"  هو:</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عبدالله بن عباس رضي الله عنه</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AE" sz="4000" b="1" dirty="0">
                <a:solidFill>
                  <a:schemeClr val="tx1"/>
                </a:solidFill>
              </a:rPr>
              <a:t>عبدالله بن مسعود رضي الله عنه</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AE" sz="4000" b="1" dirty="0">
                <a:solidFill>
                  <a:schemeClr val="tx1"/>
                </a:solidFill>
              </a:rPr>
              <a:t>عبدالله بن رواحة رضي الله عنه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327690" y="4508433"/>
            <a:ext cx="2521772" cy="1938992"/>
          </a:xfrm>
          <a:prstGeom prst="rect">
            <a:avLst/>
          </a:prstGeom>
          <a:noFill/>
        </p:spPr>
        <p:txBody>
          <a:bodyPr wrap="square" rtlCol="0">
            <a:spAutoFit/>
          </a:bodyPr>
          <a:lstStyle/>
          <a:p>
            <a:pPr algn="ctr"/>
            <a:r>
              <a:rPr lang="ar-AE" sz="4000" b="1" dirty="0"/>
              <a:t>عبدالله بن عمرو</a:t>
            </a:r>
            <a:r>
              <a:rPr lang="ar-SA" sz="4000" b="1" dirty="0"/>
              <a:t> </a:t>
            </a:r>
            <a:r>
              <a:rPr lang="ar-AE" sz="4000" b="1" dirty="0"/>
              <a:t>رضي الله عنه</a:t>
            </a:r>
            <a:endParaRPr lang="en-US" sz="4000" b="1" dirty="0"/>
          </a:p>
        </p:txBody>
      </p:sp>
      <p:pic>
        <p:nvPicPr>
          <p:cNvPr id="17" name="صورة 16">
            <a:extLst>
              <a:ext uri="{FF2B5EF4-FFF2-40B4-BE49-F238E27FC236}">
                <a16:creationId xmlns:a16="http://schemas.microsoft.com/office/drawing/2014/main" id="{6DD4AFA3-48AE-4B99-82B6-04017BEB0238}"/>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64393" y="5242402"/>
            <a:ext cx="819320" cy="759151"/>
          </a:xfrm>
          <a:prstGeom prst="rect">
            <a:avLst/>
          </a:prstGeom>
        </p:spPr>
      </p:pic>
    </p:spTree>
    <p:extLst>
      <p:ext uri="{BB962C8B-B14F-4D97-AF65-F5344CB8AC3E}">
        <p14:creationId xmlns:p14="http://schemas.microsoft.com/office/powerpoint/2010/main" val="259505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المقصود بذوي الرحم هم الاقارب من النسب :</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من جهة العم</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من جهة الأب فقط</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من جهة الأم</a:t>
            </a:r>
          </a:p>
          <a:p>
            <a:pPr algn="ctr"/>
            <a:r>
              <a:rPr lang="ar-SA" sz="4000" b="1" dirty="0">
                <a:solidFill>
                  <a:schemeClr val="tx1"/>
                </a:solidFill>
              </a:rPr>
              <a:t>فقط</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6213713" y="4640134"/>
            <a:ext cx="2521772" cy="1323439"/>
          </a:xfrm>
          <a:prstGeom prst="rect">
            <a:avLst/>
          </a:prstGeom>
          <a:noFill/>
        </p:spPr>
        <p:txBody>
          <a:bodyPr wrap="square" rtlCol="0">
            <a:spAutoFit/>
          </a:bodyPr>
          <a:lstStyle/>
          <a:p>
            <a:pPr algn="ctr"/>
            <a:r>
              <a:rPr lang="ar-AE" sz="4000" b="1" dirty="0"/>
              <a:t>من جهة أمك وأبيك </a:t>
            </a:r>
            <a:endParaRPr lang="en-US" sz="4000" b="1" dirty="0"/>
          </a:p>
        </p:txBody>
      </p:sp>
      <p:pic>
        <p:nvPicPr>
          <p:cNvPr id="17" name="صورة 16">
            <a:extLst>
              <a:ext uri="{FF2B5EF4-FFF2-40B4-BE49-F238E27FC236}">
                <a16:creationId xmlns:a16="http://schemas.microsoft.com/office/drawing/2014/main" id="{EF3666B6-E444-4805-A55C-4FBAFBC0BE0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64939" y="5553437"/>
            <a:ext cx="819320" cy="759151"/>
          </a:xfrm>
          <a:prstGeom prst="rect">
            <a:avLst/>
          </a:prstGeom>
        </p:spPr>
      </p:pic>
    </p:spTree>
    <p:extLst>
      <p:ext uri="{BB962C8B-B14F-4D97-AF65-F5344CB8AC3E}">
        <p14:creationId xmlns:p14="http://schemas.microsoft.com/office/powerpoint/2010/main" val="362375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378634" y="1168026"/>
            <a:ext cx="9087729" cy="646331"/>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المقصود بصلة الرحم هي:</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904" y="4366536"/>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6094957" y="3747967"/>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الإساءة إلى الأقارب</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949"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3229002"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عدم زيارة الأقارب</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مقاطعة الأقارب</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465193" y="4640134"/>
            <a:ext cx="2521772" cy="1323439"/>
          </a:xfrm>
          <a:prstGeom prst="rect">
            <a:avLst/>
          </a:prstGeom>
          <a:noFill/>
        </p:spPr>
        <p:txBody>
          <a:bodyPr wrap="square" rtlCol="0">
            <a:spAutoFit/>
          </a:bodyPr>
          <a:lstStyle/>
          <a:p>
            <a:pPr algn="ctr"/>
            <a:r>
              <a:rPr lang="ar-AE" sz="4000" b="1" dirty="0"/>
              <a:t>ا</a:t>
            </a:r>
            <a:r>
              <a:rPr lang="ar-SA" sz="4000" b="1" dirty="0"/>
              <a:t>لإحسان إلى الأقارب</a:t>
            </a:r>
            <a:endParaRPr lang="en-US" sz="4000" b="1" dirty="0"/>
          </a:p>
        </p:txBody>
      </p:sp>
      <p:pic>
        <p:nvPicPr>
          <p:cNvPr id="17" name="صورة 16">
            <a:extLst>
              <a:ext uri="{FF2B5EF4-FFF2-40B4-BE49-F238E27FC236}">
                <a16:creationId xmlns:a16="http://schemas.microsoft.com/office/drawing/2014/main" id="{68E03C83-D815-41C7-B974-9AE4B220443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16419" y="5489248"/>
            <a:ext cx="819320" cy="759151"/>
          </a:xfrm>
          <a:prstGeom prst="rect">
            <a:avLst/>
          </a:prstGeom>
        </p:spPr>
      </p:pic>
    </p:spTree>
    <p:extLst>
      <p:ext uri="{BB962C8B-B14F-4D97-AF65-F5344CB8AC3E}">
        <p14:creationId xmlns:p14="http://schemas.microsoft.com/office/powerpoint/2010/main" val="245570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3403339-189A-47D9-BE3F-124026022584}"/>
              </a:ext>
            </a:extLst>
          </p:cNvPr>
          <p:cNvPicPr>
            <a:picLocks noChangeAspect="1"/>
          </p:cNvPicPr>
          <p:nvPr/>
        </p:nvPicPr>
        <p:blipFill>
          <a:blip r:embed="rId4"/>
          <a:stretch>
            <a:fillRect/>
          </a:stretch>
        </p:blipFill>
        <p:spPr>
          <a:xfrm>
            <a:off x="0" y="1673"/>
            <a:ext cx="12192000" cy="6854653"/>
          </a:xfrm>
          <a:prstGeom prst="rect">
            <a:avLst/>
          </a:prstGeom>
        </p:spPr>
      </p:pic>
      <p:sp>
        <p:nvSpPr>
          <p:cNvPr id="36" name="TextBox 35">
            <a:extLst>
              <a:ext uri="{FF2B5EF4-FFF2-40B4-BE49-F238E27FC236}">
                <a16:creationId xmlns:a16="http://schemas.microsoft.com/office/drawing/2014/main" id="{A7B4C076-4D30-4A6E-BC41-1225790F7AED}"/>
              </a:ext>
            </a:extLst>
          </p:cNvPr>
          <p:cNvSpPr txBox="1"/>
          <p:nvPr/>
        </p:nvSpPr>
        <p:spPr>
          <a:xfrm>
            <a:off x="1552135" y="737738"/>
            <a:ext cx="9087729" cy="1754326"/>
          </a:xfrm>
          <a:prstGeom prst="rect">
            <a:avLst/>
          </a:prstGeom>
          <a:solidFill>
            <a:schemeClr val="bg1">
              <a:alpha val="30000"/>
            </a:schemeClr>
          </a:solidFill>
        </p:spPr>
        <p:txBody>
          <a:bodyPr wrap="square" rtlCol="0">
            <a:spAutoFit/>
          </a:bodyPr>
          <a:lstStyle/>
          <a:p>
            <a:pPr algn="ctr"/>
            <a:r>
              <a:rPr lang="ar-SA" sz="3600" dirty="0">
                <a:cs typeface="(AH) Manal Black" pitchFamily="2" charset="-78"/>
              </a:rPr>
              <a:t>عن عبدالله بن جعفر رضي الله عنه قال: لما جاء نعي جعفر رضي الله عنه قال النبي صلى الله عليه وسلم ( اصنعوا لأهل جعفر طعاما فإنه قد جاءهم ما يشغلهم ) من أمثلة:</a:t>
            </a:r>
            <a:endParaRPr lang="en-US" sz="3600" dirty="0">
              <a:cs typeface="(AH) Manal Black" pitchFamily="2" charset="-78"/>
            </a:endParaRPr>
          </a:p>
        </p:txBody>
      </p:sp>
      <p:pic>
        <p:nvPicPr>
          <p:cNvPr id="1026" name="Picture 2" descr="Broken glass PNG">
            <a:extLst>
              <a:ext uri="{FF2B5EF4-FFF2-40B4-BE49-F238E27FC236}">
                <a16:creationId xmlns:a16="http://schemas.microsoft.com/office/drawing/2014/main" id="{5A902913-E8A8-43F9-8862-AD3936D8E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90"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43A13E7-C27C-481D-9AEB-83FE15FA4118}"/>
              </a:ext>
            </a:extLst>
          </p:cNvPr>
          <p:cNvSpPr/>
          <p:nvPr/>
        </p:nvSpPr>
        <p:spPr>
          <a:xfrm>
            <a:off x="394843"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4000" b="1" dirty="0">
              <a:solidFill>
                <a:schemeClr val="tx1"/>
              </a:solidFill>
            </a:endParaRPr>
          </a:p>
          <a:p>
            <a:pPr algn="ctr"/>
            <a:r>
              <a:rPr lang="ar-SA" sz="4000" b="1" dirty="0">
                <a:solidFill>
                  <a:schemeClr val="tx1"/>
                </a:solidFill>
              </a:rPr>
              <a:t>دعوتهم</a:t>
            </a:r>
            <a:endParaRPr lang="en-US" sz="4000" b="1" dirty="0">
              <a:solidFill>
                <a:schemeClr val="tx1"/>
              </a:solidFill>
            </a:endParaRPr>
          </a:p>
        </p:txBody>
      </p:sp>
      <p:pic>
        <p:nvPicPr>
          <p:cNvPr id="23" name="Breaking Glass Sound Effect (معدل) (معدل)">
            <a:hlinkClick r:id="" action="ppaction://media"/>
            <a:extLst>
              <a:ext uri="{FF2B5EF4-FFF2-40B4-BE49-F238E27FC236}">
                <a16:creationId xmlns:a16="http://schemas.microsoft.com/office/drawing/2014/main" id="{426CBA9E-5E0E-4DD9-BF24-EABF2B7A42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1373" y="4828401"/>
            <a:ext cx="609600" cy="609600"/>
          </a:xfrm>
          <a:prstGeom prst="rect">
            <a:avLst/>
          </a:prstGeom>
        </p:spPr>
      </p:pic>
      <p:pic>
        <p:nvPicPr>
          <p:cNvPr id="28" name="Picture 2" descr="Broken glass PNG">
            <a:extLst>
              <a:ext uri="{FF2B5EF4-FFF2-40B4-BE49-F238E27FC236}">
                <a16:creationId xmlns:a16="http://schemas.microsoft.com/office/drawing/2014/main" id="{00CB13B7-5BAF-4960-B4DE-E4AC7ECFF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947" y="4335334"/>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272B6875-43E8-4414-9B00-AA1DD6864907}"/>
              </a:ext>
            </a:extLst>
          </p:cNvPr>
          <p:cNvSpPr/>
          <p:nvPr/>
        </p:nvSpPr>
        <p:spPr>
          <a:xfrm>
            <a:off x="6096000" y="3716765"/>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SA" sz="4000" b="1" dirty="0">
                <a:solidFill>
                  <a:schemeClr val="tx1"/>
                </a:solidFill>
              </a:rPr>
              <a:t>احترامهم</a:t>
            </a:r>
            <a:endParaRPr lang="en-US" sz="4000" b="1" dirty="0">
              <a:solidFill>
                <a:schemeClr val="tx1"/>
              </a:solidFill>
            </a:endParaRPr>
          </a:p>
        </p:txBody>
      </p:sp>
      <p:pic>
        <p:nvPicPr>
          <p:cNvPr id="30" name="Breaking Glass Sound Effect (معدل) (معدل)">
            <a:hlinkClick r:id="" action="ppaction://media"/>
            <a:extLst>
              <a:ext uri="{FF2B5EF4-FFF2-40B4-BE49-F238E27FC236}">
                <a16:creationId xmlns:a16="http://schemas.microsoft.com/office/drawing/2014/main" id="{202B1292-D665-4D38-BF24-63E1D4FD9F05}"/>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31225" y="4030534"/>
            <a:ext cx="609600" cy="609600"/>
          </a:xfrm>
          <a:prstGeom prst="rect">
            <a:avLst/>
          </a:prstGeom>
        </p:spPr>
      </p:pic>
      <p:pic>
        <p:nvPicPr>
          <p:cNvPr id="31" name="Breaking Glass Sound Effect (معدل) (معدل)">
            <a:hlinkClick r:id="" action="ppaction://media"/>
            <a:extLst>
              <a:ext uri="{FF2B5EF4-FFF2-40B4-BE49-F238E27FC236}">
                <a16:creationId xmlns:a16="http://schemas.microsoft.com/office/drawing/2014/main" id="{B287FBC3-22D3-4804-8A61-A48F255D1B42}"/>
              </a:ext>
            </a:extLst>
          </p:cNvPr>
          <p:cNvPicPr>
            <a:picLocks noChangeAspect="1"/>
          </p:cNvPicPr>
          <p:nvPr>
            <a:audioFile r:link="rId1"/>
            <p:extLst>
              <p:ext uri="{DAA4B4D4-6D71-4841-9C94-3DE7FCFB9230}">
                <p14:media xmlns:p14="http://schemas.microsoft.com/office/powerpoint/2010/main" r:embed="rId2">
                  <p14:trim end="2267"/>
                </p14:media>
              </p:ext>
            </p:extLst>
          </p:nvPr>
        </p:nvPicPr>
        <p:blipFill>
          <a:blip r:embed="rId6"/>
          <a:stretch>
            <a:fillRect/>
          </a:stretch>
        </p:blipFill>
        <p:spPr>
          <a:xfrm>
            <a:off x="-920614" y="5489248"/>
            <a:ext cx="609600" cy="609600"/>
          </a:xfrm>
          <a:prstGeom prst="rect">
            <a:avLst/>
          </a:prstGeom>
        </p:spPr>
      </p:pic>
      <p:pic>
        <p:nvPicPr>
          <p:cNvPr id="34" name="Picture 2" descr="Broken glass PNG">
            <a:extLst>
              <a:ext uri="{FF2B5EF4-FFF2-40B4-BE49-F238E27FC236}">
                <a16:creationId xmlns:a16="http://schemas.microsoft.com/office/drawing/2014/main" id="{004EBD01-10F4-4F81-8426-DDE2AB812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052" y="4438637"/>
            <a:ext cx="2658415" cy="236668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D8FEA99-543C-4CEF-A18D-0D0EB15FDEE5}"/>
              </a:ext>
            </a:extLst>
          </p:cNvPr>
          <p:cNvSpPr/>
          <p:nvPr/>
        </p:nvSpPr>
        <p:spPr>
          <a:xfrm>
            <a:off x="8935105" y="3820068"/>
            <a:ext cx="2670449" cy="270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a:p>
            <a:pPr algn="ctr"/>
            <a:r>
              <a:rPr lang="ar-SA" sz="4000" b="1" dirty="0">
                <a:solidFill>
                  <a:schemeClr val="tx1"/>
                </a:solidFill>
              </a:rPr>
              <a:t>محبته لذوي رحم</a:t>
            </a:r>
            <a:r>
              <a:rPr lang="ar-AE" sz="4000" b="1" dirty="0">
                <a:solidFill>
                  <a:schemeClr val="tx1"/>
                </a:solidFill>
              </a:rPr>
              <a:t>ه</a:t>
            </a:r>
            <a:endParaRPr lang="en-US" sz="4000" b="1" dirty="0">
              <a:solidFill>
                <a:schemeClr val="tx1"/>
              </a:solidFill>
            </a:endParaRPr>
          </a:p>
        </p:txBody>
      </p:sp>
      <p:sp>
        <p:nvSpPr>
          <p:cNvPr id="24" name="TextBox 23">
            <a:extLst>
              <a:ext uri="{FF2B5EF4-FFF2-40B4-BE49-F238E27FC236}">
                <a16:creationId xmlns:a16="http://schemas.microsoft.com/office/drawing/2014/main" id="{2A13E37D-BEC4-420F-9586-3D10BFE363B9}"/>
              </a:ext>
            </a:extLst>
          </p:cNvPr>
          <p:cNvSpPr txBox="1"/>
          <p:nvPr/>
        </p:nvSpPr>
        <p:spPr>
          <a:xfrm>
            <a:off x="3327690" y="4678114"/>
            <a:ext cx="2521772" cy="1323439"/>
          </a:xfrm>
          <a:prstGeom prst="rect">
            <a:avLst/>
          </a:prstGeom>
          <a:noFill/>
        </p:spPr>
        <p:txBody>
          <a:bodyPr wrap="square" rtlCol="0">
            <a:spAutoFit/>
          </a:bodyPr>
          <a:lstStyle/>
          <a:p>
            <a:pPr algn="ctr"/>
            <a:r>
              <a:rPr lang="ar-SA" sz="4000" b="1" dirty="0"/>
              <a:t>مشاركتهم أحزانهم</a:t>
            </a:r>
            <a:endParaRPr lang="en-US" sz="4000" b="1" dirty="0"/>
          </a:p>
        </p:txBody>
      </p:sp>
      <p:pic>
        <p:nvPicPr>
          <p:cNvPr id="17" name="صورة 16">
            <a:extLst>
              <a:ext uri="{FF2B5EF4-FFF2-40B4-BE49-F238E27FC236}">
                <a16:creationId xmlns:a16="http://schemas.microsoft.com/office/drawing/2014/main" id="{6DD4AFA3-48AE-4B99-82B6-04017BEB0238}"/>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78916" y="5489248"/>
            <a:ext cx="819320" cy="759151"/>
          </a:xfrm>
          <a:prstGeom prst="rect">
            <a:avLst/>
          </a:prstGeom>
        </p:spPr>
      </p:pic>
    </p:spTree>
    <p:extLst>
      <p:ext uri="{BB962C8B-B14F-4D97-AF65-F5344CB8AC3E}">
        <p14:creationId xmlns:p14="http://schemas.microsoft.com/office/powerpoint/2010/main" val="316253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733" fill="hold"/>
                                        <p:tgtEl>
                                          <p:spTgt spid="23"/>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3"/>
                </p:tgtEl>
              </p:cMediaNode>
            </p:audio>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733" fill="hold"/>
                                        <p:tgtEl>
                                          <p:spTgt spid="30"/>
                                        </p:tgtEl>
                                      </p:cBhvr>
                                    </p:cmd>
                                  </p:childTnLst>
                                </p:cTn>
                              </p:par>
                            </p:childTnLst>
                          </p:cTn>
                        </p:par>
                      </p:childTnLst>
                    </p:cTn>
                  </p:par>
                </p:childTnLst>
              </p:cTn>
              <p:nextCondLst>
                <p:cond evt="onClick" delay="0">
                  <p:tgtEl>
                    <p:spTgt spid="29"/>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733" fill="hold"/>
                                        <p:tgtEl>
                                          <p:spTgt spid="31"/>
                                        </p:tgtEl>
                                      </p:cBhvr>
                                    </p:cmd>
                                  </p:childTnLst>
                                </p:cTn>
                              </p:par>
                            </p:childTnLst>
                          </p:cTn>
                        </p:par>
                      </p:childTnLst>
                    </p:cTn>
                  </p:par>
                </p:childTnLst>
              </p:cTn>
              <p:nextCondLst>
                <p:cond evt="onClick" delay="0">
                  <p:tgtEl>
                    <p:spTgt spid="35"/>
                  </p:tgtEl>
                </p:cond>
              </p:nextCondLst>
            </p:seq>
          </p:childTnLst>
        </p:cTn>
      </p:par>
    </p:tnLst>
    <p:bldLst>
      <p:bldP spid="22" grpId="0"/>
      <p:bldP spid="29" grpId="0"/>
      <p:bldP spid="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674</Words>
  <Application>Microsoft Office PowerPoint</Application>
  <PresentationFormat>شاشة عريضة</PresentationFormat>
  <Paragraphs>172</Paragraphs>
  <Slides>22</Slides>
  <Notes>0</Notes>
  <HiddenSlides>0</HiddenSlides>
  <MMClips>63</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22</vt:i4>
      </vt:variant>
    </vt:vector>
  </HeadingPairs>
  <TitlesOfParts>
    <vt:vector size="27" baseType="lpstr">
      <vt:lpstr>Arial</vt:lpstr>
      <vt:lpstr>Calibri</vt:lpstr>
      <vt:lpstr>Calibri Light</vt:lpstr>
      <vt:lpstr>ge_ss_twolight</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Afra Mohammed Salem Mohammed Alkhatri</dc:creator>
  <cp:lastModifiedBy>همس الحنين w</cp:lastModifiedBy>
  <cp:revision>7</cp:revision>
  <dcterms:created xsi:type="dcterms:W3CDTF">2020-10-10T10:53:47Z</dcterms:created>
  <dcterms:modified xsi:type="dcterms:W3CDTF">2021-11-07T09:00:42Z</dcterms:modified>
</cp:coreProperties>
</file>