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42" r:id="rId2"/>
    <p:sldId id="409" r:id="rId3"/>
    <p:sldId id="270" r:id="rId4"/>
    <p:sldId id="300" r:id="rId5"/>
    <p:sldId id="264" r:id="rId6"/>
    <p:sldId id="303" r:id="rId7"/>
    <p:sldId id="265" r:id="rId8"/>
    <p:sldId id="271" r:id="rId9"/>
    <p:sldId id="299" r:id="rId10"/>
    <p:sldId id="304" r:id="rId11"/>
    <p:sldId id="260" r:id="rId12"/>
    <p:sldId id="305" r:id="rId13"/>
    <p:sldId id="395" r:id="rId14"/>
    <p:sldId id="412" r:id="rId15"/>
    <p:sldId id="422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5" d="100"/>
          <a:sy n="65" d="100"/>
        </p:scale>
        <p:origin x="70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03DD7-46AC-42D9-9751-72E27889BA6F}" type="datetimeFigureOut">
              <a:rPr lang="ar-SA" smtClean="0"/>
              <a:pPr/>
              <a:t>14/02/45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ADDD2-1D45-420A-B2DC-55C667587505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albayan_12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albayan_1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s://beadaya.com/worksheet/1782/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t.me/albayan_12" TargetMode="Externa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D5CBD0F-FC9C-4AEA-84E9-5FD462971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67" y="1189702"/>
            <a:ext cx="3461082" cy="510510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B7F2BBB-C574-4A73-BC3C-D2C695945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26" y="585999"/>
            <a:ext cx="2152903" cy="607229"/>
          </a:xfrm>
          <a:prstGeom prst="rect">
            <a:avLst/>
          </a:prstGeom>
        </p:spPr>
      </p:pic>
      <p:sp>
        <p:nvSpPr>
          <p:cNvPr id="17" name="Google Shape;176;p29">
            <a:extLst>
              <a:ext uri="{FF2B5EF4-FFF2-40B4-BE49-F238E27FC236}">
                <a16:creationId xmlns:a16="http://schemas.microsoft.com/office/drawing/2014/main" id="{FA77F92E-E34F-498A-9B49-707ABBE555F2}"/>
              </a:ext>
            </a:extLst>
          </p:cNvPr>
          <p:cNvSpPr txBox="1">
            <a:spLocks/>
          </p:cNvSpPr>
          <p:nvPr/>
        </p:nvSpPr>
        <p:spPr>
          <a:xfrm>
            <a:off x="5649854" y="1632563"/>
            <a:ext cx="5088565" cy="1342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defRPr/>
            </a:pPr>
            <a:r>
              <a:rPr lang="ar-SA" sz="28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ea typeface="Fira Sans Extra Condensed Medium"/>
                <a:cs typeface="Calibri" pitchFamily="34" charset="0"/>
                <a:sym typeface="Fira Sans Extra Condensed Medium"/>
              </a:rPr>
              <a:t>الفصل الدراسي الأول</a:t>
            </a:r>
            <a:br>
              <a:rPr lang="ar-SA" sz="2800" kern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ea typeface="Fira Sans Extra Condensed Medium"/>
                <a:cs typeface="Calibri" pitchFamily="34" charset="0"/>
                <a:sym typeface="Fira Sans Extra Condensed Medium"/>
              </a:rPr>
            </a:br>
            <a:r>
              <a:rPr lang="ar-SA" sz="2000" kern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ea typeface="Fira Sans Extra Condensed Medium"/>
                <a:cs typeface="Calibri" pitchFamily="34" charset="0"/>
                <a:sym typeface="Fira Sans Extra Condensed Medium"/>
              </a:rPr>
              <a:t>توحيد الصف الثاني متوسط </a:t>
            </a:r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58A60A7C-9CD9-4386-8BEA-4BEA41CDA5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7849" flipH="1">
            <a:off x="9926564" y="4045608"/>
            <a:ext cx="596635" cy="932243"/>
          </a:xfrm>
          <a:prstGeom prst="rect">
            <a:avLst/>
          </a:prstGeom>
        </p:spPr>
      </p:pic>
      <p:sp>
        <p:nvSpPr>
          <p:cNvPr id="20" name="بسم الله الرحمن الرحيم والصلاة والسلام على الرسول الأمين سيدنا محمد وعلى آله وصحبه أجمعين…">
            <a:extLst>
              <a:ext uri="{FF2B5EF4-FFF2-40B4-BE49-F238E27FC236}">
                <a16:creationId xmlns:a16="http://schemas.microsoft.com/office/drawing/2014/main" id="{87C9AE4E-AB58-45DA-B354-17B6B74F7649}"/>
              </a:ext>
            </a:extLst>
          </p:cNvPr>
          <p:cNvSpPr txBox="1">
            <a:spLocks/>
          </p:cNvSpPr>
          <p:nvPr/>
        </p:nvSpPr>
        <p:spPr>
          <a:xfrm>
            <a:off x="6017308" y="5146082"/>
            <a:ext cx="4368800" cy="55398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6933" tIns="16933" rIns="16933" bIns="16933" anchor="ctr">
            <a:normAutofit/>
          </a:bodyPr>
          <a:lstStyle/>
          <a:p>
            <a:pPr defTabSz="164558">
              <a:defRPr sz="3956" b="0" spc="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40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قناة البيان للعروض والعلوم الشرعية </a:t>
            </a:r>
            <a:r>
              <a:rPr lang="ar-SA" sz="2400" kern="0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halid Art bold"/>
                <a:ea typeface="Khalid Art bold"/>
                <a:cs typeface="Khalid Art bold"/>
                <a:sym typeface="Khalid Art bold"/>
              </a:rPr>
              <a:t> </a:t>
            </a:r>
          </a:p>
        </p:txBody>
      </p:sp>
      <p:pic>
        <p:nvPicPr>
          <p:cNvPr id="21" name="884AEA23-EA58-47EB-8C88-9CE646949802-L0-001.png" descr="884AEA23-EA58-47EB-8C88-9CE646949802-L0-001.png">
            <a:hlinkClick r:id="rId6"/>
            <a:extLst>
              <a:ext uri="{FF2B5EF4-FFF2-40B4-BE49-F238E27FC236}">
                <a16:creationId xmlns:a16="http://schemas.microsoft.com/office/drawing/2014/main" id="{B88E3202-C6A7-4B17-B7C1-4E73D9D63E9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12439" y="5776261"/>
            <a:ext cx="665931" cy="6659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F9FFED9-030B-4A0B-9B52-0221C710E9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6" b="18122"/>
          <a:stretch/>
        </p:blipFill>
        <p:spPr>
          <a:xfrm>
            <a:off x="1229203" y="1632563"/>
            <a:ext cx="4158339" cy="3545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374C69A-9374-9069-9DC7-4593F55D9CB3}"/>
              </a:ext>
            </a:extLst>
          </p:cNvPr>
          <p:cNvSpPr txBox="1"/>
          <p:nvPr/>
        </p:nvSpPr>
        <p:spPr>
          <a:xfrm>
            <a:off x="5055044" y="3241583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</a:rPr>
              <a:t>مكانة النبي محمد </a:t>
            </a:r>
            <a:r>
              <a:rPr lang="ar-EG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  <a:sym typeface="AGA Arabesque"/>
              </a:rPr>
              <a:t>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9LT Zarid Serif Rg" panose="00000100000000000000" pitchFamily="2" charset="-78"/>
              <a:cs typeface="29LT Zarid Serif Rg" panose="00000100000000000000" pitchFamily="2" charset="-78"/>
              <a:sym typeface="AGA Arabesque"/>
            </a:endParaRPr>
          </a:p>
          <a:p>
            <a:pPr algn="ctr"/>
            <a:r>
              <a:rPr lang="ar-S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9LT Zarid Serif Rg" panose="00000100000000000000" pitchFamily="2" charset="-78"/>
                <a:cs typeface="29LT Zarid Serif Rg" panose="00000100000000000000" pitchFamily="2" charset="-78"/>
                <a:sym typeface="AGA Arabesque"/>
              </a:rPr>
              <a:t>والتحذير من الغلو فيه .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9LT Zarid Serif Rg" panose="00000100000000000000" pitchFamily="2" charset="-78"/>
              <a:cs typeface="29LT Zarid Serif Rg" panose="00000100000000000000" pitchFamily="2" charset="-78"/>
            </a:endParaRPr>
          </a:p>
        </p:txBody>
      </p:sp>
      <p:sp>
        <p:nvSpPr>
          <p:cNvPr id="7" name="مستطيل مستدير الزوايا 7">
            <a:extLst>
              <a:ext uri="{FF2B5EF4-FFF2-40B4-BE49-F238E27FC236}">
                <a16:creationId xmlns:a16="http://schemas.microsoft.com/office/drawing/2014/main" id="{D3109F6D-FCB5-EF94-FC31-A93C2A3564BA}"/>
              </a:ext>
            </a:extLst>
          </p:cNvPr>
          <p:cNvSpPr/>
          <p:nvPr/>
        </p:nvSpPr>
        <p:spPr>
          <a:xfrm>
            <a:off x="6494271" y="4302413"/>
            <a:ext cx="3312368" cy="7143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>
                <a:solidFill>
                  <a:schemeClr val="tx1"/>
                </a:solidFill>
                <a:latin typeface="29LT Azer" panose="00000500000000000000" pitchFamily="2" charset="-78"/>
                <a:cs typeface="29LT Azer" panose="00000500000000000000" pitchFamily="2" charset="-78"/>
              </a:rPr>
              <a:t>اعداد : </a:t>
            </a:r>
            <a:r>
              <a:rPr lang="ar-SA" sz="2400" b="1" dirty="0" err="1">
                <a:solidFill>
                  <a:schemeClr val="tx1"/>
                </a:solidFill>
                <a:latin typeface="29LT Azer" panose="00000500000000000000" pitchFamily="2" charset="-78"/>
                <a:cs typeface="29LT Azer" panose="00000500000000000000" pitchFamily="2" charset="-78"/>
              </a:rPr>
              <a:t>وماتوفيقي</a:t>
            </a:r>
            <a:r>
              <a:rPr lang="ar-SA" sz="2400" b="1" dirty="0">
                <a:solidFill>
                  <a:schemeClr val="tx1"/>
                </a:solidFill>
                <a:latin typeface="29LT Azer" panose="00000500000000000000" pitchFamily="2" charset="-78"/>
                <a:cs typeface="29LT Azer" panose="00000500000000000000" pitchFamily="2" charset="-78"/>
              </a:rPr>
              <a:t> إلا بالله </a:t>
            </a:r>
          </a:p>
        </p:txBody>
      </p:sp>
    </p:spTree>
    <p:extLst>
      <p:ext uri="{BB962C8B-B14F-4D97-AF65-F5344CB8AC3E}">
        <p14:creationId xmlns:p14="http://schemas.microsoft.com/office/powerpoint/2010/main" val="246750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2452662" y="1200540"/>
            <a:ext cx="7286676" cy="53578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استنبط من الأدلة التالية أوجه بطلان عبادة النبي محمد </a:t>
            </a:r>
            <a:r>
              <a:rPr lang="ar-SA" sz="2800" b="1" dirty="0">
                <a:solidFill>
                  <a:srgbClr val="C00000"/>
                </a:solidFill>
                <a:sym typeface="AGA Arabesque"/>
              </a:rPr>
              <a:t> </a:t>
            </a:r>
            <a:endParaRPr lang="ar-SA" sz="2800" b="1" dirty="0">
              <a:solidFill>
                <a:srgbClr val="C00000"/>
              </a:solidFill>
            </a:endParaRPr>
          </a:p>
        </p:txBody>
      </p:sp>
      <p:cxnSp>
        <p:nvCxnSpPr>
          <p:cNvPr id="6" name="رابط مستقيم 5"/>
          <p:cNvCxnSpPr>
            <a:cxnSpLocks/>
          </p:cNvCxnSpPr>
          <p:nvPr/>
        </p:nvCxnSpPr>
        <p:spPr>
          <a:xfrm flipV="1">
            <a:off x="3223192" y="2018105"/>
            <a:ext cx="5976664" cy="109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>
            <a:cxnSpLocks/>
          </p:cNvCxnSpPr>
          <p:nvPr/>
        </p:nvCxnSpPr>
        <p:spPr>
          <a:xfrm>
            <a:off x="9192344" y="2029076"/>
            <a:ext cx="0" cy="3963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>
            <a:cxnSpLocks/>
          </p:cNvCxnSpPr>
          <p:nvPr/>
        </p:nvCxnSpPr>
        <p:spPr>
          <a:xfrm>
            <a:off x="6026287" y="1736326"/>
            <a:ext cx="0" cy="8285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>
            <a:cxnSpLocks/>
          </p:cNvCxnSpPr>
          <p:nvPr/>
        </p:nvCxnSpPr>
        <p:spPr>
          <a:xfrm>
            <a:off x="3250900" y="2018105"/>
            <a:ext cx="0" cy="7243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ستطيل مستدير الزوايا 24"/>
          <p:cNvSpPr/>
          <p:nvPr/>
        </p:nvSpPr>
        <p:spPr>
          <a:xfrm>
            <a:off x="1858246" y="2777390"/>
            <a:ext cx="2455904" cy="30025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قوله تعالى: (قُل لاَّ أَمْلِكُ لِنَفْسِي نَفْعًا وَلاَ ضَرًّا إِلاَّ مَا شَاء اللَّهُ)</a:t>
            </a: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27" name="مستطيل مستدير الزوايا 26"/>
          <p:cNvSpPr/>
          <p:nvPr/>
        </p:nvSpPr>
        <p:spPr>
          <a:xfrm>
            <a:off x="4696411" y="2636912"/>
            <a:ext cx="2457492" cy="36009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latin typeface="Calibri" pitchFamily="34" charset="0"/>
              </a:rPr>
              <a:t>عن عبد الله بن الشخير رضي الله عنه قال انطلقت في وفد بني عامر إلى رسول الله </a:t>
            </a:r>
            <a:r>
              <a:rPr lang="ar-SA" sz="1600" b="0" i="0" dirty="0">
                <a:solidFill>
                  <a:srgbClr val="202124"/>
                </a:solidFill>
                <a:effectLst/>
                <a:latin typeface="Helvetica Neue"/>
              </a:rPr>
              <a:t> </a:t>
            </a:r>
            <a:r>
              <a:rPr lang="ar-SA" sz="1600" b="0" i="0" dirty="0">
                <a:solidFill>
                  <a:srgbClr val="040C28"/>
                </a:solidFill>
                <a:effectLst/>
                <a:latin typeface="Helvetica Neue"/>
              </a:rPr>
              <a:t>ﷺ</a:t>
            </a:r>
            <a:r>
              <a:rPr lang="ar-SA" sz="1600" b="1" dirty="0">
                <a:solidFill>
                  <a:schemeClr val="tx1"/>
                </a:solidFill>
                <a:latin typeface="Calibri" pitchFamily="34" charset="0"/>
              </a:rPr>
              <a:t> فقلنا أنت سيدنا ، فقال " السيد الله تبارك وتعالى " قلنا وأفضلنا فضلاً وأعظمنا طولاً فقال " قولوا بقولكم أو بعض قولكم ولا يستجرينكم الشيطان " </a:t>
            </a:r>
          </a:p>
          <a:p>
            <a:pPr algn="ctr"/>
            <a:endParaRPr lang="ar-SA" sz="1600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ar-SA" sz="1600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ar-EG" sz="16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7536164" y="2459920"/>
            <a:ext cx="2855575" cy="41696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Calibri" pitchFamily="34" charset="0"/>
              </a:rPr>
              <a:t>قوله تعالى:</a:t>
            </a:r>
            <a:r>
              <a:rPr lang="ar-EG" sz="2400" b="1" dirty="0">
                <a:solidFill>
                  <a:schemeClr val="bg1"/>
                </a:solidFill>
                <a:latin typeface="Calibri" pitchFamily="34" charset="0"/>
              </a:rPr>
              <a:t>”</a:t>
            </a:r>
            <a:r>
              <a:rPr lang="ar-SA" sz="2400" b="1" dirty="0">
                <a:solidFill>
                  <a:schemeClr val="bg1"/>
                </a:solidFill>
                <a:latin typeface="Calibri" pitchFamily="34" charset="0"/>
              </a:rPr>
              <a:t>قُلْ إِنَّمَا أَنَا بَشَرٌ مِثْلُكُمْ يُوحَى إِلَيَّ أَنَّمَا إِلَهُكُمْ إِلَهٌ وَاحِدٌ فَمَنْ كَانَ يَرْجُو لِقَاءَ رَبِّهِ فَلْيَعْمَلْ عَمَلا صَالِحاً وَلاَ يُشْرِكْ بِعِبَادَةِ رَبِّهِ أَحَداً</a:t>
            </a:r>
            <a:r>
              <a:rPr lang="ar-EG" sz="2400" b="1" dirty="0">
                <a:solidFill>
                  <a:schemeClr val="bg1"/>
                </a:solidFill>
                <a:latin typeface="Calibri" pitchFamily="34" charset="0"/>
              </a:rPr>
              <a:t>“</a:t>
            </a:r>
            <a:endParaRPr lang="ar-SA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ar-SA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ar-SA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ar-SA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5" name="مستطيل مستدير الزوايا 26">
            <a:extLst>
              <a:ext uri="{FF2B5EF4-FFF2-40B4-BE49-F238E27FC236}">
                <a16:creationId xmlns:a16="http://schemas.microsoft.com/office/drawing/2014/main" id="{5A3FF46F-8798-6650-FD11-3F9E749BFDE0}"/>
              </a:ext>
            </a:extLst>
          </p:cNvPr>
          <p:cNvSpPr/>
          <p:nvPr/>
        </p:nvSpPr>
        <p:spPr>
          <a:xfrm>
            <a:off x="8105834" y="5110825"/>
            <a:ext cx="1800199" cy="8984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itchFamily="34" charset="0"/>
                <a:sym typeface="AGA Arabesque"/>
              </a:rPr>
              <a:t>أنه </a:t>
            </a:r>
            <a:r>
              <a:rPr lang="ar-EG" sz="2800" b="1" dirty="0">
                <a:solidFill>
                  <a:schemeClr val="tx1"/>
                </a:solidFill>
                <a:latin typeface="Calibri" pitchFamily="34" charset="0"/>
                <a:sym typeface="AGA Arabesque"/>
              </a:rPr>
              <a:t></a:t>
            </a:r>
            <a:r>
              <a:rPr lang="ar-SA" sz="2800" b="1" dirty="0">
                <a:solidFill>
                  <a:schemeClr val="tx1"/>
                </a:solidFill>
                <a:latin typeface="Calibri" pitchFamily="34" charset="0"/>
                <a:sym typeface="AGA Arabesque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Calibri" pitchFamily="34" charset="0"/>
              </a:rPr>
              <a:t>بشر 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7" name="مستطيل مستدير الزوايا 26">
            <a:extLst>
              <a:ext uri="{FF2B5EF4-FFF2-40B4-BE49-F238E27FC236}">
                <a16:creationId xmlns:a16="http://schemas.microsoft.com/office/drawing/2014/main" id="{1D0A54C3-2FF4-073E-AB55-8C044461CF72}"/>
              </a:ext>
            </a:extLst>
          </p:cNvPr>
          <p:cNvSpPr/>
          <p:nvPr/>
        </p:nvSpPr>
        <p:spPr>
          <a:xfrm>
            <a:off x="4799857" y="5229201"/>
            <a:ext cx="2133813" cy="936104"/>
          </a:xfrm>
          <a:prstGeom prst="roundRect">
            <a:avLst/>
          </a:prstGeom>
          <a:solidFill>
            <a:srgbClr val="4F81BD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itchFamily="34" charset="0"/>
                <a:sym typeface="AGA Arabesque"/>
              </a:rPr>
              <a:t>أنه </a:t>
            </a:r>
            <a:r>
              <a:rPr lang="ar-EG" sz="2800" b="1" dirty="0">
                <a:solidFill>
                  <a:schemeClr val="tx1"/>
                </a:solidFill>
                <a:latin typeface="Calibri" pitchFamily="34" charset="0"/>
                <a:sym typeface="AGA Arabesque"/>
              </a:rPr>
              <a:t></a:t>
            </a:r>
            <a:r>
              <a:rPr lang="ar-SA" sz="2800" b="1" dirty="0">
                <a:solidFill>
                  <a:schemeClr val="tx1"/>
                </a:solidFill>
                <a:latin typeface="Calibri" pitchFamily="34" charset="0"/>
                <a:sym typeface="AGA Arabesque"/>
              </a:rPr>
              <a:t> نهى عن الغلو فيه </a:t>
            </a:r>
            <a:r>
              <a:rPr lang="ar-SA" sz="28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8" name="مستطيل مستدير الزوايا 26">
            <a:extLst>
              <a:ext uri="{FF2B5EF4-FFF2-40B4-BE49-F238E27FC236}">
                <a16:creationId xmlns:a16="http://schemas.microsoft.com/office/drawing/2014/main" id="{EB6260EB-0490-BDA3-A65B-C063D6AB5627}"/>
              </a:ext>
            </a:extLst>
          </p:cNvPr>
          <p:cNvSpPr/>
          <p:nvPr/>
        </p:nvSpPr>
        <p:spPr>
          <a:xfrm>
            <a:off x="2130799" y="4365104"/>
            <a:ext cx="1918243" cy="12961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Calibri" pitchFamily="34" charset="0"/>
                <a:sym typeface="AGA Arabesque"/>
              </a:rPr>
              <a:t>أنه </a:t>
            </a:r>
            <a:r>
              <a:rPr lang="ar-EG" sz="2400" b="1" dirty="0">
                <a:solidFill>
                  <a:schemeClr val="tx1"/>
                </a:solidFill>
                <a:latin typeface="Calibri" pitchFamily="34" charset="0"/>
                <a:sym typeface="AGA Arabesque"/>
              </a:rPr>
              <a:t></a:t>
            </a:r>
            <a:r>
              <a:rPr lang="ar-SA" sz="2400" b="1" dirty="0">
                <a:solidFill>
                  <a:schemeClr val="tx1"/>
                </a:solidFill>
                <a:latin typeface="Calibri" pitchFamily="34" charset="0"/>
                <a:sym typeface="AGA Arabesque"/>
              </a:rPr>
              <a:t> </a:t>
            </a:r>
            <a:r>
              <a:rPr lang="ar-SA" sz="2400" b="1" dirty="0">
                <a:solidFill>
                  <a:schemeClr val="tx1"/>
                </a:solidFill>
                <a:latin typeface="Calibri" pitchFamily="34" charset="0"/>
              </a:rPr>
              <a:t>لا يملك لنفسه ولا غيره نفعًا ولا ضرًا 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D046B1E4-F73B-C011-69B9-27520DF23592}"/>
              </a:ext>
            </a:extLst>
          </p:cNvPr>
          <p:cNvSpPr/>
          <p:nvPr/>
        </p:nvSpPr>
        <p:spPr>
          <a:xfrm>
            <a:off x="1703512" y="149586"/>
            <a:ext cx="3384376" cy="93714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أهداف الدرس </a:t>
            </a:r>
          </a:p>
          <a:p>
            <a:r>
              <a:rPr lang="ar-SA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ـ </a:t>
            </a:r>
            <a:r>
              <a:rPr lang="ar-EG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مكانة النبي </a:t>
            </a:r>
            <a:r>
              <a:rPr lang="ar-SA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محمد </a:t>
            </a:r>
            <a:r>
              <a:rPr lang="ar-EG" sz="2000" b="1" dirty="0">
                <a:latin typeface="Calibri" pitchFamily="34" charset="0"/>
                <a:sym typeface="AGA Arabesque"/>
              </a:rPr>
              <a:t></a:t>
            </a:r>
            <a:endParaRPr lang="ar-SA" sz="2000" b="1" dirty="0">
              <a:latin typeface="Calibri" pitchFamily="34" charset="0"/>
              <a:sym typeface="AGA Arabesque"/>
            </a:endParaRPr>
          </a:p>
          <a:p>
            <a:r>
              <a:rPr lang="ar-SA" sz="2000" b="1" dirty="0">
                <a:latin typeface="Calibri" pitchFamily="34" charset="0"/>
                <a:ea typeface="Calibri" pitchFamily="34" charset="0"/>
                <a:cs typeface="Times New Roman" pitchFamily="18" charset="0"/>
                <a:sym typeface="AGA Arabesque"/>
              </a:rPr>
              <a:t>2 ـ التحذير من الغلو في نبينا محمد</a:t>
            </a:r>
            <a:r>
              <a:rPr lang="ar-EG" sz="2000" b="1" dirty="0">
                <a:latin typeface="Calibri" pitchFamily="34" charset="0"/>
                <a:sym typeface="AGA Arabesque"/>
              </a:rPr>
              <a:t></a:t>
            </a:r>
            <a:endParaRPr lang="ar-SA" sz="2000" b="1" dirty="0">
              <a:latin typeface="Calibri" pitchFamily="34" charset="0"/>
              <a:sym typeface="AGA Arabesque"/>
            </a:endParaRPr>
          </a:p>
        </p:txBody>
      </p:sp>
    </p:spTree>
    <p:extLst>
      <p:ext uri="{BB962C8B-B14F-4D97-AF65-F5344CB8AC3E}">
        <p14:creationId xmlns:p14="http://schemas.microsoft.com/office/powerpoint/2010/main" val="19964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983491" y="2132856"/>
            <a:ext cx="7256647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rtl="1" eaLnBrk="1" hangingPunct="1"/>
            <a:r>
              <a:rPr lang="ar-SA" sz="32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بالتعاون مع مجموعتك : حدد ثلاثة صور للغلو </a:t>
            </a:r>
          </a:p>
          <a:p>
            <a:pPr algn="ctr" rtl="1" eaLnBrk="1" hangingPunct="1"/>
            <a:r>
              <a:rPr lang="ar-SA" sz="32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في نبينا محمد </a:t>
            </a:r>
            <a:r>
              <a:rPr lang="ar-EG" sz="32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AGA Arabesque"/>
              </a:rPr>
              <a:t></a:t>
            </a:r>
            <a:r>
              <a:rPr lang="ar-SA" sz="32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AGA Arabesque"/>
              </a:rPr>
              <a:t> </a:t>
            </a:r>
            <a:r>
              <a:rPr lang="ar-EG" sz="3200" b="1" dirty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ar-EG" sz="3600" b="1" dirty="0">
              <a:solidFill>
                <a:srgbClr val="00B05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4FB509E-8AFF-FC4A-A585-128F22608530}"/>
              </a:ext>
            </a:extLst>
          </p:cNvPr>
          <p:cNvSpPr/>
          <p:nvPr/>
        </p:nvSpPr>
        <p:spPr>
          <a:xfrm>
            <a:off x="7320136" y="1209461"/>
            <a:ext cx="2653520" cy="62033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نشاط   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  <a:sym typeface="AGA Arabesque"/>
              </a:rPr>
              <a:t>صـ20 ـــ</a:t>
            </a:r>
            <a:endParaRPr lang="ar-SA" sz="3200" b="1" dirty="0">
              <a:latin typeface="Calibri" pitchFamily="34" charset="0"/>
              <a:sym typeface="AGA Arabesque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36F301F6-8291-9ED0-0BF2-6353715FF4BF}"/>
              </a:ext>
            </a:extLst>
          </p:cNvPr>
          <p:cNvSpPr/>
          <p:nvPr/>
        </p:nvSpPr>
        <p:spPr>
          <a:xfrm>
            <a:off x="3063583" y="3408632"/>
            <a:ext cx="6984776" cy="2180609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b="1" dirty="0">
              <a:latin typeface="Calibri" pitchFamily="34" charset="0"/>
              <a:sym typeface="AGA Arabesque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A78C568D-1BCA-162C-54BB-D87A72713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0" y="3591400"/>
            <a:ext cx="607218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latin typeface="Calibri" pitchFamily="34" charset="0"/>
              </a:rPr>
              <a:t>1- دعاء النبي</a:t>
            </a:r>
            <a:r>
              <a:rPr lang="ar-SA" sz="3200" b="1" dirty="0">
                <a:latin typeface="Calibri" pitchFamily="34" charset="0"/>
              </a:rPr>
              <a:t> </a:t>
            </a:r>
            <a:r>
              <a:rPr lang="ar-EG" sz="32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AGA Arabesque"/>
              </a:rPr>
              <a:t></a:t>
            </a:r>
            <a:r>
              <a:rPr lang="ar-SA" sz="32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AGA Arabesque"/>
              </a:rPr>
              <a:t> من دون الله </a:t>
            </a:r>
            <a:r>
              <a:rPr lang="ar-EG" sz="3200" b="1" dirty="0">
                <a:latin typeface="Calibri" pitchFamily="34" charset="0"/>
              </a:rPr>
              <a:t>.</a:t>
            </a:r>
            <a:endParaRPr lang="ar-SA" sz="3200" b="1" dirty="0">
              <a:latin typeface="Calibri" pitchFamily="34" charset="0"/>
            </a:endParaRPr>
          </a:p>
          <a:p>
            <a:pPr algn="ctr"/>
            <a:r>
              <a:rPr lang="ar-EG" sz="3200" b="1" dirty="0">
                <a:latin typeface="Calibri" pitchFamily="34" charset="0"/>
              </a:rPr>
              <a:t>2- الاستغاثة به في الشدائد</a:t>
            </a:r>
            <a:r>
              <a:rPr lang="ar-SA" sz="3200" b="1" dirty="0">
                <a:latin typeface="Calibri" pitchFamily="34" charset="0"/>
              </a:rPr>
              <a:t> </a:t>
            </a:r>
            <a:r>
              <a:rPr lang="ar-SA" sz="32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AGA Arabesque"/>
              </a:rPr>
              <a:t>من دون الله </a:t>
            </a:r>
            <a:r>
              <a:rPr lang="ar-EG" sz="3200" b="1" dirty="0">
                <a:latin typeface="Calibri" pitchFamily="34" charset="0"/>
              </a:rPr>
              <a:t>.</a:t>
            </a:r>
            <a:endParaRPr lang="ar-SA" sz="3200" b="1" dirty="0">
              <a:latin typeface="Calibri" pitchFamily="34" charset="0"/>
            </a:endParaRPr>
          </a:p>
          <a:p>
            <a:pPr algn="ctr"/>
            <a:r>
              <a:rPr lang="ar-SA" sz="3200" b="1" dirty="0">
                <a:latin typeface="Times New Roman" pitchFamily="18" charset="0"/>
                <a:cs typeface="Times New Roman" pitchFamily="18" charset="0"/>
                <a:sym typeface="AGA Arabesque"/>
              </a:rPr>
              <a:t>3ـ التبرك بقبر النبي </a:t>
            </a:r>
            <a:r>
              <a:rPr lang="ar-EG" sz="32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AGA Arabesque"/>
              </a:rPr>
              <a:t></a:t>
            </a:r>
            <a:r>
              <a:rPr lang="ar-SA" sz="32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AGA Arabesque"/>
              </a:rPr>
              <a:t> .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  <a:sym typeface="AGA Arabesque"/>
              </a:rPr>
              <a:t> </a:t>
            </a:r>
            <a:endParaRPr lang="en-US" sz="3200" b="1" dirty="0">
              <a:latin typeface="Calibri" pitchFamily="34" charset="0"/>
            </a:endParaRPr>
          </a:p>
          <a:p>
            <a:pPr algn="ctr"/>
            <a:endParaRPr lang="en-US" sz="3200" b="1" dirty="0">
              <a:latin typeface="Calibri" pitchFamily="34" charset="0"/>
            </a:endParaRPr>
          </a:p>
        </p:txBody>
      </p:sp>
      <p:pic>
        <p:nvPicPr>
          <p:cNvPr id="5" name="Picture 8" descr="نتيجة بحث الصور عن فكر">
            <a:extLst>
              <a:ext uri="{FF2B5EF4-FFF2-40B4-BE49-F238E27FC236}">
                <a16:creationId xmlns:a16="http://schemas.microsoft.com/office/drawing/2014/main" id="{96E1AE8F-7E91-CB8F-824B-6DF8A0E40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2149" y="1735594"/>
            <a:ext cx="1440160" cy="15737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3143673" y="966435"/>
            <a:ext cx="6129281" cy="71438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مكانة النبي محمد </a:t>
            </a:r>
            <a:r>
              <a:rPr lang="ar-EG" sz="3200" b="1" dirty="0">
                <a:solidFill>
                  <a:schemeClr val="tx1"/>
                </a:solidFill>
                <a:latin typeface="Calibri" pitchFamily="34" charset="0"/>
                <a:sym typeface="AGA Arabesque"/>
              </a:rPr>
              <a:t></a:t>
            </a:r>
            <a:r>
              <a:rPr lang="ar-SA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  <a:sym typeface="AGA Arabesque"/>
              </a:rPr>
              <a:t>والتحذير من الغلو فيه . </a:t>
            </a:r>
            <a:endParaRPr lang="en-US" sz="3200" b="1" dirty="0"/>
          </a:p>
        </p:txBody>
      </p:sp>
      <p:sp>
        <p:nvSpPr>
          <p:cNvPr id="27" name="مستطيل مستدير الزوايا 26"/>
          <p:cNvSpPr/>
          <p:nvPr/>
        </p:nvSpPr>
        <p:spPr>
          <a:xfrm>
            <a:off x="2628593" y="3144682"/>
            <a:ext cx="1871372" cy="2156527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Calibri" pitchFamily="34" charset="0"/>
                <a:ea typeface="Calibri" pitchFamily="34" charset="0"/>
                <a:cs typeface="Times New Roman" pitchFamily="18" charset="0"/>
                <a:sym typeface="AGA Arabesque"/>
              </a:rPr>
              <a:t>التحذير من الغلو في نبينا محمد</a:t>
            </a:r>
            <a:r>
              <a:rPr lang="ar-EG" sz="3200" b="1" dirty="0">
                <a:latin typeface="Calibri" pitchFamily="34" charset="0"/>
                <a:sym typeface="AGA Arabesque"/>
              </a:rPr>
              <a:t></a:t>
            </a:r>
            <a:endParaRPr lang="ar-SA" sz="3200" b="1" dirty="0">
              <a:solidFill>
                <a:srgbClr val="002060"/>
              </a:solidFill>
            </a:endParaRPr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7896201" y="3100064"/>
            <a:ext cx="1871373" cy="229767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EG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مكانة النبي </a:t>
            </a:r>
            <a:r>
              <a:rPr lang="ar-SA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محمد </a:t>
            </a:r>
            <a:r>
              <a:rPr lang="ar-EG" sz="3200" b="1" dirty="0">
                <a:latin typeface="Calibri" pitchFamily="34" charset="0"/>
                <a:sym typeface="AGA Arabesque"/>
              </a:rPr>
              <a:t></a:t>
            </a:r>
            <a:endParaRPr lang="ar-SA" sz="3200" b="1" dirty="0">
              <a:latin typeface="Calibri" pitchFamily="34" charset="0"/>
              <a:sym typeface="AGA Arabesque"/>
            </a:endParaRPr>
          </a:p>
        </p:txBody>
      </p:sp>
      <p:sp>
        <p:nvSpPr>
          <p:cNvPr id="3" name="قوس كبير أيمن 2">
            <a:extLst>
              <a:ext uri="{FF2B5EF4-FFF2-40B4-BE49-F238E27FC236}">
                <a16:creationId xmlns:a16="http://schemas.microsoft.com/office/drawing/2014/main" id="{DCC036D7-FECA-FEA7-5148-642225DBCF25}"/>
              </a:ext>
            </a:extLst>
          </p:cNvPr>
          <p:cNvSpPr/>
          <p:nvPr/>
        </p:nvSpPr>
        <p:spPr>
          <a:xfrm rot="16200000">
            <a:off x="5508694" y="-263600"/>
            <a:ext cx="1451204" cy="5340033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7039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84049E9E-A234-4C70-B3C1-993163000D51}"/>
              </a:ext>
            </a:extLst>
          </p:cNvPr>
          <p:cNvSpPr txBox="1"/>
          <p:nvPr/>
        </p:nvSpPr>
        <p:spPr>
          <a:xfrm>
            <a:off x="1337446" y="559799"/>
            <a:ext cx="4734525" cy="89255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مسابقة تفاعلية </a:t>
            </a:r>
          </a:p>
          <a:p>
            <a:pPr algn="ctr"/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اضغط على الورقة تنقلك لرابط التفاعلي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736917A-6DA1-4938-AAC7-28F18EFC3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61" y="1434098"/>
            <a:ext cx="5626619" cy="545339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BB3C856-4DD7-41FE-9AF7-341602F79064}"/>
              </a:ext>
            </a:extLst>
          </p:cNvPr>
          <p:cNvSpPr txBox="1"/>
          <p:nvPr/>
        </p:nvSpPr>
        <p:spPr>
          <a:xfrm>
            <a:off x="-96325" y="5738358"/>
            <a:ext cx="19395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dirty="0">
                <a:latin typeface="Calibri" panose="020F0502020204030204" pitchFamily="34" charset="0"/>
                <a:cs typeface="mohammad bold art 1" pitchFamily="2" charset="-78"/>
              </a:rPr>
              <a:t>جميع أوراق العمل موجوده في </a:t>
            </a:r>
          </a:p>
          <a:p>
            <a:pPr algn="ctr"/>
            <a:r>
              <a:rPr lang="ar-SA" sz="1800" dirty="0">
                <a:latin typeface="Calibri" panose="020F0502020204030204" pitchFamily="34" charset="0"/>
                <a:cs typeface="mohammad bold art 1" pitchFamily="2" charset="-78"/>
              </a:rPr>
              <a:t>قناة البيان </a:t>
            </a:r>
          </a:p>
        </p:txBody>
      </p:sp>
      <p:pic>
        <p:nvPicPr>
          <p:cNvPr id="13" name="884AEA23-EA58-47EB-8C88-9CE646949802-L0-001.png" descr="884AEA23-EA58-47EB-8C88-9CE646949802-L0-001.png">
            <a:hlinkClick r:id="rId3"/>
            <a:extLst>
              <a:ext uri="{FF2B5EF4-FFF2-40B4-BE49-F238E27FC236}">
                <a16:creationId xmlns:a16="http://schemas.microsoft.com/office/drawing/2014/main" id="{BC53D687-72AF-4E6D-B476-67CCD0C1A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880" y="4527529"/>
            <a:ext cx="1208946" cy="11092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صورة 2" descr="صورة تحتوي على نص, لقطة شاشة, الخط, رقم&#10;&#10;تم إنشاء الوصف تلقائياً">
            <a:hlinkClick r:id="rId5"/>
            <a:extLst>
              <a:ext uri="{FF2B5EF4-FFF2-40B4-BE49-F238E27FC236}">
                <a16:creationId xmlns:a16="http://schemas.microsoft.com/office/drawing/2014/main" id="{8F2C1FD5-69BF-E971-2713-48C0DDFC7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22" y="0"/>
            <a:ext cx="4902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قرطاسية&#10;&#10;تم إنشاء الوصف تلقائياً">
            <a:extLst>
              <a:ext uri="{FF2B5EF4-FFF2-40B4-BE49-F238E27FC236}">
                <a16:creationId xmlns:a16="http://schemas.microsoft.com/office/drawing/2014/main" id="{10935124-72B1-494E-BC23-EA3A59057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45" y="2060848"/>
            <a:ext cx="3744416" cy="3039928"/>
          </a:xfrm>
          <a:prstGeom prst="rect">
            <a:avLst/>
          </a:prstGeom>
        </p:spPr>
      </p:pic>
      <p:sp>
        <p:nvSpPr>
          <p:cNvPr id="8" name="عنوان 1">
            <a:extLst>
              <a:ext uri="{FF2B5EF4-FFF2-40B4-BE49-F238E27FC236}">
                <a16:creationId xmlns:a16="http://schemas.microsoft.com/office/drawing/2014/main" id="{A72B0EAC-7291-4F8C-97FF-FA7F2945B0A0}"/>
              </a:ext>
            </a:extLst>
          </p:cNvPr>
          <p:cNvSpPr txBox="1">
            <a:spLocks/>
          </p:cNvSpPr>
          <p:nvPr/>
        </p:nvSpPr>
        <p:spPr>
          <a:xfrm>
            <a:off x="7315454" y="1913730"/>
            <a:ext cx="2136812" cy="8204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11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التقويم</a:t>
            </a:r>
            <a:r>
              <a:rPr lang="ar-SA" sz="8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4" name="صورة 3" descr="صورة تحتوي على نص, لقطة شاشة, التصميم, الخط&#10;&#10;تم إنشاء الوصف تلقائياً">
            <a:extLst>
              <a:ext uri="{FF2B5EF4-FFF2-40B4-BE49-F238E27FC236}">
                <a16:creationId xmlns:a16="http://schemas.microsoft.com/office/drawing/2014/main" id="{3FA2D2FC-6841-1CA1-7215-7BF3581E6D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1"/>
          <a:stretch/>
        </p:blipFill>
        <p:spPr>
          <a:xfrm>
            <a:off x="2567608" y="1340768"/>
            <a:ext cx="474784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0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A966FA2-3C32-4FCF-B1A8-627CB38E2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69"/>
          <a:stretch/>
        </p:blipFill>
        <p:spPr>
          <a:xfrm>
            <a:off x="6816080" y="1052736"/>
            <a:ext cx="3729412" cy="3104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صورة 2" descr="photo_2021-01-20_12-38-27.jpg">
            <a:extLst>
              <a:ext uri="{FF2B5EF4-FFF2-40B4-BE49-F238E27FC236}">
                <a16:creationId xmlns:a16="http://schemas.microsoft.com/office/drawing/2014/main" id="{7E46B8A6-31AD-2D2A-A662-97A570784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1203626"/>
            <a:ext cx="2990037" cy="2990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4" name="مجموعة 11">
            <a:extLst>
              <a:ext uri="{FF2B5EF4-FFF2-40B4-BE49-F238E27FC236}">
                <a16:creationId xmlns:a16="http://schemas.microsoft.com/office/drawing/2014/main" id="{869193DA-66B1-6E4E-FFB8-6530519D20F8}"/>
              </a:ext>
            </a:extLst>
          </p:cNvPr>
          <p:cNvGrpSpPr/>
          <p:nvPr/>
        </p:nvGrpSpPr>
        <p:grpSpPr>
          <a:xfrm>
            <a:off x="-341048" y="5702966"/>
            <a:ext cx="13154831" cy="1018565"/>
            <a:chOff x="-520184" y="4727552"/>
            <a:chExt cx="12966183" cy="430841"/>
          </a:xfrm>
          <a:solidFill>
            <a:schemeClr val="bg2">
              <a:alpha val="46000"/>
            </a:schemeClr>
          </a:solidFill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50DF7696-77BD-601A-3B75-3B53D1403D56}"/>
                </a:ext>
              </a:extLst>
            </p:cNvPr>
            <p:cNvSpPr/>
            <p:nvPr/>
          </p:nvSpPr>
          <p:spPr>
            <a:xfrm>
              <a:off x="-520184" y="4727552"/>
              <a:ext cx="12966183" cy="429601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2133"/>
            </a:p>
          </p:txBody>
        </p:sp>
        <p:sp>
          <p:nvSpPr>
            <p:cNvPr id="6" name="بسم الله الرحمن الرحيم والصلاة والسلام على الرسول الأمين سيدنا محمد وعلى آله وصحبه أجمعين…">
              <a:extLst>
                <a:ext uri="{FF2B5EF4-FFF2-40B4-BE49-F238E27FC236}">
                  <a16:creationId xmlns:a16="http://schemas.microsoft.com/office/drawing/2014/main" id="{5EC172C5-F405-0BA7-1449-CBDCC7CF426D}"/>
                </a:ext>
              </a:extLst>
            </p:cNvPr>
            <p:cNvSpPr txBox="1">
              <a:spLocks/>
            </p:cNvSpPr>
            <p:nvPr/>
          </p:nvSpPr>
          <p:spPr>
            <a:xfrm>
              <a:off x="111336" y="4753348"/>
              <a:ext cx="4390824" cy="405045"/>
            </a:xfrm>
            <a:prstGeom prst="rect">
              <a:avLst/>
            </a:prstGeom>
            <a:noFill/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2700" tIns="12700" rIns="12700" bIns="12700" anchor="ctr">
              <a:normAutofit/>
            </a:bodyPr>
            <a:lstStyle/>
            <a:p>
              <a:pPr defTabSz="123418">
                <a:defRPr sz="3956" b="0" spc="0">
                  <a:solidFill>
                    <a:srgbClr val="FFFFFF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 lang="ar-SA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Khalid Art bold"/>
                  <a:ea typeface="Khalid Art bold"/>
                  <a:cs typeface="Khalid Art bold"/>
                  <a:sym typeface="Khalid Art bold"/>
                </a:rPr>
                <a:t>قناة البيان للعروض والعلوم الشرعية  </a:t>
              </a:r>
            </a:p>
          </p:txBody>
        </p:sp>
      </p:grpSp>
      <p:pic>
        <p:nvPicPr>
          <p:cNvPr id="7" name="884AEA23-EA58-47EB-8C88-9CE646949802-L0-001.png" descr="884AEA23-EA58-47EB-8C88-9CE646949802-L0-001.png">
            <a:hlinkClick r:id="rId5"/>
            <a:extLst>
              <a:ext uri="{FF2B5EF4-FFF2-40B4-BE49-F238E27FC236}">
                <a16:creationId xmlns:a16="http://schemas.microsoft.com/office/drawing/2014/main" id="{7022E078-78B2-A5A4-40F2-A5636EEB190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1376" y="5763951"/>
            <a:ext cx="795214" cy="79521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542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2">
            <a:extLst>
              <a:ext uri="{FF2B5EF4-FFF2-40B4-BE49-F238E27FC236}">
                <a16:creationId xmlns:a16="http://schemas.microsoft.com/office/drawing/2014/main" id="{E9FBCFCD-9B03-415A-9AAD-BA4591B58A8F}"/>
              </a:ext>
            </a:extLst>
          </p:cNvPr>
          <p:cNvCxnSpPr/>
          <p:nvPr/>
        </p:nvCxnSpPr>
        <p:spPr>
          <a:xfrm>
            <a:off x="3460334" y="901415"/>
            <a:ext cx="7981950" cy="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5">
            <a:extLst>
              <a:ext uri="{FF2B5EF4-FFF2-40B4-BE49-F238E27FC236}">
                <a16:creationId xmlns:a16="http://schemas.microsoft.com/office/drawing/2014/main" id="{C92EDAF5-F528-46E0-A13E-94193D1C8F79}"/>
              </a:ext>
            </a:extLst>
          </p:cNvPr>
          <p:cNvSpPr/>
          <p:nvPr/>
        </p:nvSpPr>
        <p:spPr>
          <a:xfrm>
            <a:off x="2773084" y="1663166"/>
            <a:ext cx="8401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ar-SA" sz="3600" b="1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ar-SA" sz="3600" b="1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من خلال شريط الذكريات نراجع الدرس السابق </a:t>
            </a:r>
            <a:endParaRPr lang="en-US" sz="3600" b="1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DE95136-3C1B-4A31-AD86-28134C437115}"/>
              </a:ext>
            </a:extLst>
          </p:cNvPr>
          <p:cNvSpPr txBox="1"/>
          <p:nvPr/>
        </p:nvSpPr>
        <p:spPr>
          <a:xfrm>
            <a:off x="4403309" y="25508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مراجعة للدرس السابق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0981B58-BCEE-4992-836B-3A2664D4F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64" y="3429000"/>
            <a:ext cx="860716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2238348" y="2492896"/>
            <a:ext cx="7416824" cy="2187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قال تعالى : </a:t>
            </a:r>
            <a:r>
              <a:rPr lang="ar-SA" altLang="ru-RU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( هُوَ الَّذِي بَعَثَ فِي الأُمِّيِّينَ رَسُولاً مِنْهُمْ يَتْلُو عَلَيْهِمْ آيَاتِهِ وَيُزَكِّيهِمْ وَيُعَلِّمُهُمْ الْكِتَابَ وَالْحِكْمَةَ وَإِنْ كَانُوا مِنْ قَبْلُ لَفِي ضَلالٍ مُبِينٍ (2) ) 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</a:rPr>
              <a:t>ـ ماهي أعظم نعمة أنعم الله بها علينا ؟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567608" y="1153263"/>
            <a:ext cx="2000264" cy="50006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مهارة : الربط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83832" y="1970282"/>
            <a:ext cx="4525728" cy="291743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ـ </a:t>
            </a:r>
            <a:r>
              <a:rPr lang="ar-EG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مكانة النبي </a:t>
            </a:r>
            <a:r>
              <a:rPr lang="ar-SA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محمد </a:t>
            </a:r>
            <a:r>
              <a:rPr lang="ar-EG" sz="3200" b="1" dirty="0">
                <a:latin typeface="Calibri" pitchFamily="34" charset="0"/>
                <a:sym typeface="AGA Arabesque"/>
              </a:rPr>
              <a:t></a:t>
            </a:r>
            <a:endParaRPr lang="ar-SA" sz="3200" b="1" dirty="0">
              <a:latin typeface="Calibri" pitchFamily="34" charset="0"/>
              <a:sym typeface="AGA Arabesque"/>
            </a:endParaRPr>
          </a:p>
          <a:p>
            <a:pPr algn="ctr"/>
            <a:endParaRPr lang="ar-SA" sz="3200" b="1" dirty="0">
              <a:latin typeface="Calibri" pitchFamily="34" charset="0"/>
              <a:sym typeface="AGA Arabesque"/>
            </a:endParaRPr>
          </a:p>
          <a:p>
            <a:pPr algn="ctr"/>
            <a:r>
              <a:rPr lang="ar-SA" sz="3200" b="1" dirty="0">
                <a:latin typeface="Calibri" pitchFamily="34" charset="0"/>
                <a:ea typeface="Calibri" pitchFamily="34" charset="0"/>
                <a:cs typeface="Times New Roman" pitchFamily="18" charset="0"/>
                <a:sym typeface="AGA Arabesque"/>
              </a:rPr>
              <a:t>2 ـ التحذير من الغلو في نبينا محمد </a:t>
            </a:r>
            <a:r>
              <a:rPr lang="ar-EG" sz="3200" b="1" dirty="0">
                <a:latin typeface="Calibri" pitchFamily="34" charset="0"/>
                <a:sym typeface="AGA Arabesque"/>
              </a:rPr>
              <a:t></a:t>
            </a:r>
            <a:endParaRPr lang="ar-SA" sz="3200" b="1" dirty="0">
              <a:latin typeface="Calibri" pitchFamily="34" charset="0"/>
              <a:sym typeface="AGA Arabesque"/>
            </a:endParaRPr>
          </a:p>
        </p:txBody>
      </p:sp>
      <p:sp>
        <p:nvSpPr>
          <p:cNvPr id="5" name="Rounded Rectangle 3"/>
          <p:cNvSpPr/>
          <p:nvPr/>
        </p:nvSpPr>
        <p:spPr>
          <a:xfrm>
            <a:off x="5313791" y="710142"/>
            <a:ext cx="4525728" cy="954662"/>
          </a:xfrm>
          <a:prstGeom prst="roundRect">
            <a:avLst/>
          </a:prstGeom>
          <a:ln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b="1" dirty="0"/>
              <a:t>أهداف الدرس </a:t>
            </a:r>
            <a:endParaRPr lang="ar-EG" sz="3600" b="1" dirty="0"/>
          </a:p>
        </p:txBody>
      </p:sp>
    </p:spTree>
    <p:extLst>
      <p:ext uri="{BB962C8B-B14F-4D97-AF65-F5344CB8AC3E}">
        <p14:creationId xmlns:p14="http://schemas.microsoft.com/office/powerpoint/2010/main" val="34263973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27848" y="2852936"/>
            <a:ext cx="3925168" cy="1368152"/>
          </a:xfrm>
          <a:prstGeom prst="roundRect">
            <a:avLst/>
          </a:prstGeom>
          <a:ln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مكانة النبي </a:t>
            </a:r>
            <a:r>
              <a:rPr lang="ar-SA" sz="36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محمد </a:t>
            </a:r>
            <a:r>
              <a:rPr lang="ar-EG" sz="3600" b="1" dirty="0">
                <a:solidFill>
                  <a:schemeClr val="bg1"/>
                </a:solidFill>
                <a:latin typeface="Calibri" pitchFamily="34" charset="0"/>
                <a:sym typeface="AGA Arabesque"/>
              </a:rPr>
              <a:t></a:t>
            </a:r>
            <a:endParaRPr lang="ar-EG" sz="3600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A0A0CE0-0AEE-726C-B410-8F2508E0C70A}"/>
              </a:ext>
            </a:extLst>
          </p:cNvPr>
          <p:cNvSpPr/>
          <p:nvPr/>
        </p:nvSpPr>
        <p:spPr>
          <a:xfrm>
            <a:off x="2135561" y="692696"/>
            <a:ext cx="2297161" cy="13969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أهداف الدرس </a:t>
            </a:r>
          </a:p>
          <a:p>
            <a:r>
              <a:rPr lang="ar-SA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ـ </a:t>
            </a:r>
            <a:r>
              <a:rPr lang="ar-EG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مكانة النبي </a:t>
            </a:r>
            <a:r>
              <a:rPr lang="ar-SA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محمد </a:t>
            </a:r>
            <a:r>
              <a:rPr lang="ar-EG" sz="2000" b="1" dirty="0">
                <a:latin typeface="Calibri" pitchFamily="34" charset="0"/>
                <a:sym typeface="AGA Arabesque"/>
              </a:rPr>
              <a:t></a:t>
            </a:r>
            <a:endParaRPr lang="ar-SA" sz="2000" b="1" dirty="0">
              <a:latin typeface="Calibri" pitchFamily="34" charset="0"/>
              <a:sym typeface="AGA Arabesque"/>
            </a:endParaRPr>
          </a:p>
          <a:p>
            <a:pPr algn="ctr"/>
            <a:r>
              <a:rPr lang="ar-SA" sz="2000" b="1" dirty="0">
                <a:latin typeface="Calibri" pitchFamily="34" charset="0"/>
                <a:ea typeface="Calibri" pitchFamily="34" charset="0"/>
                <a:cs typeface="Times New Roman" pitchFamily="18" charset="0"/>
                <a:sym typeface="AGA Arabesque"/>
              </a:rPr>
              <a:t>2 ـ التحذير من الغلو في    نبينا محمد </a:t>
            </a:r>
            <a:r>
              <a:rPr lang="ar-EG" sz="2000" b="1" dirty="0">
                <a:latin typeface="Calibri" pitchFamily="34" charset="0"/>
                <a:sym typeface="AGA Arabesque"/>
              </a:rPr>
              <a:t></a:t>
            </a:r>
            <a:endParaRPr lang="ar-SA" sz="2000" b="1" dirty="0">
              <a:latin typeface="Calibri" pitchFamily="34" charset="0"/>
              <a:sym typeface="AGA Arabesque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/>
          <p:cNvSpPr/>
          <p:nvPr/>
        </p:nvSpPr>
        <p:spPr>
          <a:xfrm>
            <a:off x="2063552" y="404664"/>
            <a:ext cx="8126128" cy="55861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من خلال المقطع الآتي أتعرف على بعض خصائص نبوة محمد </a:t>
            </a:r>
            <a:r>
              <a:rPr lang="ar-EG" sz="2800" b="1" dirty="0">
                <a:latin typeface="Calibri" pitchFamily="34" charset="0"/>
                <a:sym typeface="AGA Arabesque"/>
              </a:rPr>
              <a:t></a:t>
            </a:r>
            <a:endParaRPr lang="ar-SA" sz="2800" b="1" dirty="0">
              <a:latin typeface="Calibri" pitchFamily="34" charset="0"/>
              <a:sym typeface="AGA Arabesque"/>
            </a:endParaRPr>
          </a:p>
        </p:txBody>
      </p:sp>
      <p:pic>
        <p:nvPicPr>
          <p:cNvPr id="2" name="video5830376949943373421">
            <a:hlinkClick r:id="" action="ppaction://media"/>
            <a:extLst>
              <a:ext uri="{FF2B5EF4-FFF2-40B4-BE49-F238E27FC236}">
                <a16:creationId xmlns:a16="http://schemas.microsoft.com/office/drawing/2014/main" id="{9F7A1F2C-25C5-0306-1691-CB86B2A04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8449" y="1285416"/>
            <a:ext cx="7835102" cy="42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68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B1C4A87-CB23-405E-0564-A5C055A0FF17}"/>
              </a:ext>
            </a:extLst>
          </p:cNvPr>
          <p:cNvSpPr/>
          <p:nvPr/>
        </p:nvSpPr>
        <p:spPr>
          <a:xfrm>
            <a:off x="2054678" y="2348880"/>
            <a:ext cx="8082644" cy="352839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3200" b="1" dirty="0">
                <a:solidFill>
                  <a:srgbClr val="002060"/>
                </a:solidFill>
                <a:latin typeface="Calibri" pitchFamily="34" charset="0"/>
              </a:rPr>
              <a:t>نبيُنا محمد</a:t>
            </a:r>
            <a:r>
              <a:rPr lang="ar-SA" sz="32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ar-EG" sz="3200" b="1" dirty="0">
                <a:solidFill>
                  <a:srgbClr val="002060"/>
                </a:solidFill>
                <a:latin typeface="Calibri" pitchFamily="34" charset="0"/>
                <a:sym typeface="AGA Arabesque"/>
              </a:rPr>
              <a:t></a:t>
            </a:r>
            <a:r>
              <a:rPr lang="ar-SA" sz="3200" b="1" dirty="0">
                <a:solidFill>
                  <a:srgbClr val="002060"/>
                </a:solidFill>
                <a:latin typeface="Calibri" pitchFamily="34" charset="0"/>
                <a:sym typeface="AGA Arabesque"/>
              </a:rPr>
              <a:t> </a:t>
            </a:r>
            <a:r>
              <a:rPr lang="ar-EG" sz="3200" b="1" dirty="0">
                <a:solidFill>
                  <a:srgbClr val="002060"/>
                </a:solidFill>
                <a:latin typeface="Calibri" pitchFamily="34" charset="0"/>
              </a:rPr>
              <a:t>هو سيدُ الناس وصفوتهم وأفضلُهم وأكرمهم صلى الله عليه وسلم، وهو أفضل الرسل وخاتمهم، وقد دل على فضله نصوص كثيرة، منها:</a:t>
            </a:r>
            <a:r>
              <a:rPr lang="ar-SA" sz="32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ar-EG" sz="3200" b="1" dirty="0">
                <a:solidFill>
                  <a:schemeClr val="tx1"/>
                </a:solidFill>
                <a:latin typeface="Calibri" pitchFamily="34" charset="0"/>
              </a:rPr>
              <a:t>حديث أبي هريرة رضي الله عنه قال: قال رسول الله</a:t>
            </a:r>
            <a:endParaRPr lang="ar-SA" sz="3200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ar-EG" sz="32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ar-EG" sz="3200" b="1" dirty="0">
                <a:solidFill>
                  <a:schemeClr val="tx1"/>
                </a:solidFill>
                <a:latin typeface="Calibri" pitchFamily="34" charset="0"/>
                <a:sym typeface="AGA Arabesque"/>
              </a:rPr>
              <a:t></a:t>
            </a:r>
            <a:r>
              <a:rPr lang="ar-EG" sz="3200" b="1" dirty="0">
                <a:solidFill>
                  <a:schemeClr val="bg1"/>
                </a:solidFill>
                <a:latin typeface="Calibri" pitchFamily="34" charset="0"/>
                <a:sym typeface="AGA Arabesque"/>
              </a:rPr>
              <a:t> </a:t>
            </a:r>
            <a:r>
              <a:rPr lang="ar-EG" sz="3200" b="1" dirty="0">
                <a:solidFill>
                  <a:schemeClr val="tx1"/>
                </a:solidFill>
                <a:latin typeface="Calibri" pitchFamily="34" charset="0"/>
              </a:rPr>
              <a:t>: " </a:t>
            </a:r>
            <a:r>
              <a:rPr lang="ar-EG" sz="3200" b="1" dirty="0">
                <a:solidFill>
                  <a:srgbClr val="C00000"/>
                </a:solidFill>
                <a:latin typeface="Calibri" pitchFamily="34" charset="0"/>
              </a:rPr>
              <a:t>أنا سيدُ 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وَلَدِ آدم</a:t>
            </a:r>
            <a:r>
              <a:rPr lang="ar-EG" sz="3200" b="1" dirty="0">
                <a:solidFill>
                  <a:srgbClr val="C00000"/>
                </a:solidFill>
                <a:latin typeface="Calibri" pitchFamily="34" charset="0"/>
              </a:rPr>
              <a:t> ي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َ</a:t>
            </a:r>
            <a:r>
              <a:rPr lang="ar-EG" sz="3200" b="1" dirty="0" err="1">
                <a:solidFill>
                  <a:srgbClr val="C00000"/>
                </a:solidFill>
                <a:latin typeface="Calibri" pitchFamily="34" charset="0"/>
              </a:rPr>
              <a:t>وم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َ</a:t>
            </a:r>
            <a:r>
              <a:rPr lang="ar-EG" sz="3200" b="1" dirty="0">
                <a:solidFill>
                  <a:srgbClr val="C00000"/>
                </a:solidFill>
                <a:latin typeface="Calibri" pitchFamily="34" charset="0"/>
              </a:rPr>
              <a:t> الق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ِ</a:t>
            </a:r>
            <a:r>
              <a:rPr lang="ar-EG" sz="3200" b="1" dirty="0">
                <a:solidFill>
                  <a:srgbClr val="C00000"/>
                </a:solidFill>
                <a:latin typeface="Calibri" pitchFamily="34" charset="0"/>
              </a:rPr>
              <a:t>يام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َ</a:t>
            </a:r>
            <a:r>
              <a:rPr lang="ar-EG" sz="3200" b="1" dirty="0">
                <a:solidFill>
                  <a:srgbClr val="C00000"/>
                </a:solidFill>
                <a:latin typeface="Calibri" pitchFamily="34" charset="0"/>
              </a:rPr>
              <a:t>ة</a:t>
            </a:r>
            <a:r>
              <a:rPr lang="ar-SA" sz="3200" b="1" dirty="0">
                <a:solidFill>
                  <a:srgbClr val="C00000"/>
                </a:solidFill>
                <a:latin typeface="Calibri" pitchFamily="34" charset="0"/>
              </a:rPr>
              <a:t> وأوَّل من ينشق عنه القَبر , وأوَّل شافع وأوَّل مشَفَّع  </a:t>
            </a:r>
            <a:r>
              <a:rPr lang="ar-EG" sz="3200" b="1" dirty="0">
                <a:solidFill>
                  <a:schemeClr val="tx1"/>
                </a:solidFill>
                <a:latin typeface="Calibri" pitchFamily="34" charset="0"/>
              </a:rPr>
              <a:t>".</a:t>
            </a:r>
            <a:endParaRPr lang="en-US" sz="3200" b="1" baseline="30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ECF2E0C-FF7A-35BB-704D-2A2F90CA5718}"/>
              </a:ext>
            </a:extLst>
          </p:cNvPr>
          <p:cNvSpPr/>
          <p:nvPr/>
        </p:nvSpPr>
        <p:spPr>
          <a:xfrm>
            <a:off x="5807968" y="1245330"/>
            <a:ext cx="3925168" cy="9001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مكانة النبي </a:t>
            </a:r>
            <a:r>
              <a:rPr lang="ar-SA" sz="36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محمد </a:t>
            </a:r>
            <a:r>
              <a:rPr lang="ar-EG" sz="3600" b="1" dirty="0">
                <a:solidFill>
                  <a:srgbClr val="C00000"/>
                </a:solidFill>
                <a:latin typeface="Calibri" pitchFamily="34" charset="0"/>
                <a:sym typeface="AGA Arabesque"/>
              </a:rPr>
              <a:t></a:t>
            </a:r>
            <a:endParaRPr lang="ar-EG" sz="3600" b="1" dirty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62D37C-6963-E18F-EEB4-93AB6DD2C91F}"/>
              </a:ext>
            </a:extLst>
          </p:cNvPr>
          <p:cNvSpPr/>
          <p:nvPr/>
        </p:nvSpPr>
        <p:spPr>
          <a:xfrm>
            <a:off x="1991545" y="298392"/>
            <a:ext cx="2297161" cy="13969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أهداف الدرس </a:t>
            </a:r>
          </a:p>
          <a:p>
            <a:r>
              <a:rPr lang="ar-SA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ـ </a:t>
            </a:r>
            <a:r>
              <a:rPr lang="ar-EG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مكانة النبي </a:t>
            </a:r>
            <a:r>
              <a:rPr lang="ar-SA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محمد </a:t>
            </a:r>
            <a:r>
              <a:rPr lang="ar-EG" sz="2000" b="1" dirty="0">
                <a:latin typeface="Calibri" pitchFamily="34" charset="0"/>
                <a:sym typeface="AGA Arabesque"/>
              </a:rPr>
              <a:t></a:t>
            </a:r>
            <a:endParaRPr lang="ar-SA" sz="2000" b="1" dirty="0">
              <a:latin typeface="Calibri" pitchFamily="34" charset="0"/>
              <a:sym typeface="AGA Arabesque"/>
            </a:endParaRPr>
          </a:p>
          <a:p>
            <a:pPr algn="ctr"/>
            <a:r>
              <a:rPr lang="ar-SA" sz="2000" b="1" dirty="0">
                <a:latin typeface="Calibri" pitchFamily="34" charset="0"/>
                <a:ea typeface="Calibri" pitchFamily="34" charset="0"/>
                <a:cs typeface="Times New Roman" pitchFamily="18" charset="0"/>
                <a:sym typeface="AGA Arabesque"/>
              </a:rPr>
              <a:t>2 ـ التحذير من الغلو في    نبينا محمد </a:t>
            </a:r>
            <a:r>
              <a:rPr lang="ar-EG" sz="2000" b="1" dirty="0">
                <a:latin typeface="Calibri" pitchFamily="34" charset="0"/>
                <a:sym typeface="AGA Arabesque"/>
              </a:rPr>
              <a:t></a:t>
            </a:r>
            <a:endParaRPr lang="ar-SA" sz="2000" b="1" dirty="0">
              <a:latin typeface="Calibri" pitchFamily="34" charset="0"/>
              <a:sym typeface="AGA Arabesque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/>
        </p:nvSpPr>
        <p:spPr bwMode="auto">
          <a:xfrm>
            <a:off x="2567608" y="2662173"/>
            <a:ext cx="7715250" cy="2155516"/>
          </a:xfrm>
          <a:prstGeom prst="round1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EG" sz="200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229596" y="2921611"/>
            <a:ext cx="63912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 eaLnBrk="1" hangingPunct="1"/>
            <a:r>
              <a:rPr lang="ar-EG" sz="4000" b="1" dirty="0">
                <a:latin typeface="Aharoni" pitchFamily="2" charset="-79"/>
              </a:rPr>
              <a:t>يتبين بطلان </a:t>
            </a:r>
            <a:r>
              <a:rPr lang="ar-SA" sz="4000" b="1" dirty="0">
                <a:latin typeface="Aharoni" pitchFamily="2" charset="-79"/>
              </a:rPr>
              <a:t>الغلو في </a:t>
            </a:r>
            <a:r>
              <a:rPr lang="ar-EG" sz="4000" b="1" dirty="0">
                <a:latin typeface="Aharoni" pitchFamily="2" charset="-79"/>
              </a:rPr>
              <a:t>نبي</a:t>
            </a:r>
            <a:r>
              <a:rPr lang="ar-SA" sz="4000" b="1" dirty="0" err="1">
                <a:latin typeface="Aharoni" pitchFamily="2" charset="-79"/>
              </a:rPr>
              <a:t>نا</a:t>
            </a:r>
            <a:r>
              <a:rPr lang="ar-EG" sz="4000" b="1" dirty="0">
                <a:latin typeface="Aharoni" pitchFamily="2" charset="-79"/>
              </a:rPr>
              <a:t> محمد </a:t>
            </a:r>
            <a:r>
              <a:rPr lang="ar-EG" sz="4000" b="1" dirty="0">
                <a:latin typeface="Calibri" pitchFamily="34" charset="0"/>
                <a:sym typeface="AGA Arabesque"/>
              </a:rPr>
              <a:t></a:t>
            </a:r>
            <a:r>
              <a:rPr lang="ar-EG" sz="4000" b="1" dirty="0">
                <a:latin typeface="Aharoni" pitchFamily="2" charset="-79"/>
              </a:rPr>
              <a:t> من وجوه، منها:</a:t>
            </a:r>
            <a:endParaRPr lang="ar-EG" sz="4400" b="1" dirty="0">
              <a:latin typeface="Aharoni" pitchFamily="2" charset="-79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14D56FB4-EEC8-191B-5787-B33DDDE5970F}"/>
              </a:ext>
            </a:extLst>
          </p:cNvPr>
          <p:cNvSpPr/>
          <p:nvPr/>
        </p:nvSpPr>
        <p:spPr>
          <a:xfrm>
            <a:off x="2135561" y="548680"/>
            <a:ext cx="2297161" cy="13969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أهداف الدرس </a:t>
            </a:r>
          </a:p>
          <a:p>
            <a:r>
              <a:rPr lang="ar-SA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ـ </a:t>
            </a:r>
            <a:r>
              <a:rPr lang="ar-EG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مكانة النبي </a:t>
            </a:r>
            <a:r>
              <a:rPr lang="ar-SA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محمد </a:t>
            </a:r>
            <a:r>
              <a:rPr lang="ar-EG" sz="2000" b="1" dirty="0">
                <a:latin typeface="Calibri" pitchFamily="34" charset="0"/>
                <a:sym typeface="AGA Arabesque"/>
              </a:rPr>
              <a:t></a:t>
            </a:r>
            <a:endParaRPr lang="ar-SA" sz="2000" b="1" dirty="0">
              <a:latin typeface="Calibri" pitchFamily="34" charset="0"/>
              <a:sym typeface="AGA Arabesque"/>
            </a:endParaRPr>
          </a:p>
          <a:p>
            <a:pPr algn="ctr"/>
            <a:r>
              <a:rPr lang="ar-SA" sz="2000" b="1" dirty="0">
                <a:latin typeface="Calibri" pitchFamily="34" charset="0"/>
                <a:ea typeface="Calibri" pitchFamily="34" charset="0"/>
                <a:cs typeface="Times New Roman" pitchFamily="18" charset="0"/>
                <a:sym typeface="AGA Arabesque"/>
              </a:rPr>
              <a:t>2 ـ التحذير من الغلو في    نبينا محمد </a:t>
            </a:r>
            <a:r>
              <a:rPr lang="ar-EG" sz="2000" b="1" dirty="0">
                <a:latin typeface="Calibri" pitchFamily="34" charset="0"/>
                <a:sym typeface="AGA Arabesque"/>
              </a:rPr>
              <a:t></a:t>
            </a:r>
            <a:endParaRPr lang="ar-SA" sz="2000" b="1" dirty="0">
              <a:latin typeface="Calibri" pitchFamily="34" charset="0"/>
              <a:sym typeface="AGA Arabesque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رابط مستقيم 5"/>
          <p:cNvCxnSpPr>
            <a:cxnSpLocks/>
          </p:cNvCxnSpPr>
          <p:nvPr/>
        </p:nvCxnSpPr>
        <p:spPr>
          <a:xfrm>
            <a:off x="2855640" y="2458032"/>
            <a:ext cx="62415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>
            <a:cxnSpLocks/>
          </p:cNvCxnSpPr>
          <p:nvPr/>
        </p:nvCxnSpPr>
        <p:spPr>
          <a:xfrm>
            <a:off x="9097158" y="2447062"/>
            <a:ext cx="0" cy="5357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>
            <a:cxnSpLocks/>
          </p:cNvCxnSpPr>
          <p:nvPr/>
        </p:nvCxnSpPr>
        <p:spPr>
          <a:xfrm>
            <a:off x="6026287" y="2132856"/>
            <a:ext cx="0" cy="10103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>
            <a:cxnSpLocks/>
          </p:cNvCxnSpPr>
          <p:nvPr/>
        </p:nvCxnSpPr>
        <p:spPr>
          <a:xfrm>
            <a:off x="2869623" y="2447061"/>
            <a:ext cx="0" cy="9531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ستطيل مستدير الزوايا 24"/>
          <p:cNvSpPr/>
          <p:nvPr/>
        </p:nvSpPr>
        <p:spPr>
          <a:xfrm>
            <a:off x="1771011" y="3608531"/>
            <a:ext cx="2070218" cy="24100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قوله تعالى: (قُل لاَّ أَمْلِكُ لِنَفْسِي نَفْعًا وَلاَ ضَرًّا إِلاَّ مَا شَاء اللَّهُ)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27" name="مستطيل مستدير الزوايا 26"/>
          <p:cNvSpPr/>
          <p:nvPr/>
        </p:nvSpPr>
        <p:spPr>
          <a:xfrm>
            <a:off x="4645718" y="3299914"/>
            <a:ext cx="2532044" cy="27220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Calibri" pitchFamily="34" charset="0"/>
              </a:rPr>
              <a:t>عن عبد الله بن الشخير رضي الله عنه قال انطلقت في وفد بني عامر إلى رسول الله  ﷺ فقلنا أنت سيدنا ، فقال " السيد الله تبارك وتعالى " قلنا وأفضلنا فضلاً وأعظمنا طولاً فقال " قولوا بقولكم أو بعض قولكم ولا يستجرينكم الشيطان "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7536166" y="2997563"/>
            <a:ext cx="2855573" cy="36320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Calibri" pitchFamily="34" charset="0"/>
              </a:rPr>
              <a:t>قوله تعالى:</a:t>
            </a:r>
            <a:r>
              <a:rPr lang="ar-EG" sz="2800" b="1" dirty="0">
                <a:solidFill>
                  <a:schemeClr val="bg1"/>
                </a:solidFill>
                <a:latin typeface="Calibri" pitchFamily="34" charset="0"/>
              </a:rPr>
              <a:t>”</a:t>
            </a:r>
            <a:r>
              <a:rPr lang="ar-SA" sz="2800" b="1" dirty="0">
                <a:solidFill>
                  <a:schemeClr val="bg1"/>
                </a:solidFill>
                <a:latin typeface="Calibri" pitchFamily="34" charset="0"/>
              </a:rPr>
              <a:t>قُلْ إِنَّمَا أَنَا بَشَرٌ مِثْلُكُمْ يُوحَى إِلَيَّ أَنَّمَا إِلَهُكُمْ إِلَهٌ وَاحِدٌ فَمَنْ كَانَ يَرْجُو لِقَاءَ رَبِّهِ فَلْيَعْمَلْ عَمَلا صَالِحاً وَلاَ يُشْرِكْ بِعِبَادَةِ رَبِّهِ أَحَداً</a:t>
            </a:r>
            <a:r>
              <a:rPr lang="ar-EG" sz="2800" b="1" dirty="0">
                <a:solidFill>
                  <a:schemeClr val="bg1"/>
                </a:solidFill>
                <a:latin typeface="Calibri" pitchFamily="34" charset="0"/>
              </a:rPr>
              <a:t>“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EECFC133-3207-9C79-34D3-814F8961BEDC}"/>
              </a:ext>
            </a:extLst>
          </p:cNvPr>
          <p:cNvSpPr/>
          <p:nvPr/>
        </p:nvSpPr>
        <p:spPr>
          <a:xfrm>
            <a:off x="2063553" y="140907"/>
            <a:ext cx="2297161" cy="13969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أهداف الدرس </a:t>
            </a:r>
          </a:p>
          <a:p>
            <a:r>
              <a:rPr lang="ar-SA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ـ </a:t>
            </a:r>
            <a:r>
              <a:rPr lang="ar-EG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مكانة النبي </a:t>
            </a:r>
            <a:r>
              <a:rPr lang="ar-SA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محمد </a:t>
            </a:r>
            <a:r>
              <a:rPr lang="ar-EG" sz="2000" b="1" dirty="0">
                <a:latin typeface="Calibri" pitchFamily="34" charset="0"/>
                <a:sym typeface="AGA Arabesque"/>
              </a:rPr>
              <a:t></a:t>
            </a:r>
            <a:endParaRPr lang="ar-SA" sz="2000" b="1" dirty="0">
              <a:latin typeface="Calibri" pitchFamily="34" charset="0"/>
              <a:sym typeface="AGA Arabesque"/>
            </a:endParaRPr>
          </a:p>
          <a:p>
            <a:pPr algn="ctr"/>
            <a:r>
              <a:rPr lang="ar-SA" sz="2000" b="1" dirty="0">
                <a:latin typeface="Calibri" pitchFamily="34" charset="0"/>
                <a:ea typeface="Calibri" pitchFamily="34" charset="0"/>
                <a:cs typeface="Times New Roman" pitchFamily="18" charset="0"/>
                <a:sym typeface="AGA Arabesque"/>
              </a:rPr>
              <a:t>2 ـ التحذير من الغلو في    نبينا محمد </a:t>
            </a:r>
            <a:r>
              <a:rPr lang="ar-EG" sz="2000" b="1" dirty="0">
                <a:latin typeface="Calibri" pitchFamily="34" charset="0"/>
                <a:sym typeface="AGA Arabesque"/>
              </a:rPr>
              <a:t></a:t>
            </a:r>
            <a:endParaRPr lang="ar-SA" sz="2000" b="1" dirty="0">
              <a:latin typeface="Calibri" pitchFamily="34" charset="0"/>
              <a:sym typeface="AGA Arabesque"/>
            </a:endParaRPr>
          </a:p>
        </p:txBody>
      </p:sp>
      <p:sp>
        <p:nvSpPr>
          <p:cNvPr id="10" name="مستطيل مستدير الزوايا 3">
            <a:extLst>
              <a:ext uri="{FF2B5EF4-FFF2-40B4-BE49-F238E27FC236}">
                <a16:creationId xmlns:a16="http://schemas.microsoft.com/office/drawing/2014/main" id="{FC90525B-EF13-FC10-27FA-E65561B29812}"/>
              </a:ext>
            </a:extLst>
          </p:cNvPr>
          <p:cNvSpPr/>
          <p:nvPr/>
        </p:nvSpPr>
        <p:spPr>
          <a:xfrm>
            <a:off x="2318989" y="1697374"/>
            <a:ext cx="7314820" cy="47326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استنبط من الأدلة الآتية أوجه بطلان عبادة النبي محمد </a:t>
            </a:r>
            <a:r>
              <a:rPr lang="ar-SA" sz="2800" b="1" dirty="0">
                <a:solidFill>
                  <a:srgbClr val="C00000"/>
                </a:solidFill>
                <a:sym typeface="AGA Arabesque"/>
              </a:rPr>
              <a:t> 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579</Words>
  <Application>Microsoft Office PowerPoint</Application>
  <PresentationFormat>شاشة عريضة</PresentationFormat>
  <Paragraphs>68</Paragraphs>
  <Slides>15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4" baseType="lpstr">
      <vt:lpstr>29LT Azer</vt:lpstr>
      <vt:lpstr>29LT Zarid Serif Rg</vt:lpstr>
      <vt:lpstr>Aharoni</vt:lpstr>
      <vt:lpstr>Arial</vt:lpstr>
      <vt:lpstr>Calibri</vt:lpstr>
      <vt:lpstr>Helvetica Neue</vt:lpstr>
      <vt:lpstr>Khalid Art bold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البيان</dc:title>
  <dc:creator>easy</dc:creator>
  <cp:keywords>قناة البيان للعروض والعلوم الشرعية</cp:keywords>
  <cp:lastModifiedBy>لؤلؤة العتيق</cp:lastModifiedBy>
  <cp:revision>41</cp:revision>
  <dcterms:created xsi:type="dcterms:W3CDTF">2018-09-15T09:57:07Z</dcterms:created>
  <dcterms:modified xsi:type="dcterms:W3CDTF">2023-08-30T19:21:26Z</dcterms:modified>
</cp:coreProperties>
</file>