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9525">
            <a:solidFill>
              <a:srgbClr val="000000"/>
            </a:solidFill>
            <a:prstDash val="solid"/>
            <a:miter/>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5211"/>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8" name="Shape 8"/>
          <p:cNvSpPr txBox="1"/>
          <p:nvPr>
            <p:ph idx="12" type="sldNum"/>
          </p:nvPr>
        </p:nvSpPr>
        <p:spPr>
          <a:xfrm>
            <a:off x="3884612" y="8685211"/>
            <a:ext cx="2971799" cy="457200"/>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lvl="1">
              <a:spcBef>
                <a:spcPts val="0"/>
              </a:spcBef>
            </a:pPr>
            <a:r>
              <a:t/>
            </a:r>
            <a:endParaRPr/>
          </a:p>
          <a:p>
            <a:pPr lvl="2">
              <a:spcBef>
                <a:spcPts val="0"/>
              </a:spcBef>
            </a:pPr>
            <a:r>
              <a:t/>
            </a:r>
            <a:endParaRPr/>
          </a:p>
          <a:p>
            <a:pPr lvl="3">
              <a:spcBef>
                <a:spcPts val="0"/>
              </a:spcBef>
            </a:pPr>
            <a:r>
              <a:t/>
            </a:r>
            <a:endParaRPr/>
          </a:p>
          <a:p>
            <a:pPr lvl="4">
              <a:spcBef>
                <a:spcPts val="0"/>
              </a:spcBef>
            </a:pPr>
            <a:r>
              <a:t/>
            </a:r>
            <a:endParaRPr/>
          </a:p>
          <a:p>
            <a:pPr lvl="5">
              <a:spcBef>
                <a:spcPts val="0"/>
              </a:spcBef>
            </a:pPr>
            <a:r>
              <a:t/>
            </a:r>
            <a:endParaRPr/>
          </a:p>
          <a:p>
            <a:pPr lvl="6">
              <a:spcBef>
                <a:spcPts val="0"/>
              </a:spcBef>
            </a:pPr>
            <a:r>
              <a:t/>
            </a:r>
            <a:endParaRPr/>
          </a:p>
          <a:p>
            <a:pPr lvl="7">
              <a:spcBef>
                <a:spcPts val="0"/>
              </a:spcBef>
            </a:pPr>
            <a:r>
              <a:t/>
            </a:r>
            <a:endParaRPr/>
          </a:p>
          <a:p>
            <a:pPr lvl="8">
              <a:spcBef>
                <a:spcPts val="0"/>
              </a:spcBef>
            </a:pPr>
            <a:r>
              <a:t/>
            </a:r>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 name="Shape 27"/>
        <p:cNvGrpSpPr/>
        <p:nvPr/>
      </p:nvGrpSpPr>
      <p:grpSpPr>
        <a:xfrm>
          <a:off x="0" y="0"/>
          <a:ext cx="0" cy="0"/>
          <a:chOff x="0" y="0"/>
          <a:chExt cx="0" cy="0"/>
        </a:xfrm>
      </p:grpSpPr>
      <p:sp>
        <p:nvSpPr>
          <p:cNvPr id="28" name="Shape 2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9" name="Shape 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0" name="Shape 3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Chapter 15:  Consideration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86" name="Shape 8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Chapter 15 Case Hypothetical:  Seattle Shoestring Sales, Inc. arranged to sell shoestrings to Victory, Inc., a tennis shoe manufacturer.  According to the terms of the deal, Seattle Shoestring Sales committed to sell Victory whatever number of shoestrings it will produce next year, at seventy-five cents per pair.  Since entering into their agreement, the price of cotton has skyrocketed five hundred percent.  To produce shoestrings, Seattle Shoestring Sales’ cost alone will be approximately $1.50 per pair.  Seattle Shoestring Sales has informed Victory that it cannot and will not honor the deal.  Is there an enforceable contract between Seattle Shoestring Sales, Inc. and Victory, Inc.? Is the failure to include a quantity term in the agreement fatal to its enforceability? What about the fact that the price of cotton dramatically increased after the companies reached their agreement? Should a court or other arbiter increase the per-pair contract price to account for the increase in the price of cotton, and then enforce the agreement?</a:t>
            </a:r>
          </a:p>
        </p:txBody>
      </p:sp>
      <p:sp>
        <p:nvSpPr>
          <p:cNvPr id="87" name="Shape 8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93" name="Shape 9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800" u="none" cap="none" strike="noStrike"/>
              <a:t>Chapter 15 Case Hypothetical and Ethical Dilemma:  John Harrington, Jr. (“Junior”) is a 24-year-old, 3-pack-per-day smoker.  John Harrington, Sr. (“Senior”) is a very concerned parent.  On January 1, father announces to son, “Junior, if you will stop smoking for the entire year, I will pay you $5,000.”  Senior believes that if Junior will stop smoking for one year, he will “kick the habit.”  Junior reluctantly accepts his father’s terms, and extinguishes his half-smoked cigarette with the heel of his boot.  On January 1 of the following year, Junior approaches Senior and says “Dad, time to pay up.”  Senior has no reason to doubt that Junior has refrained from smoking for an entire year, but states “Son, this was for your benefit.  The gift I have given you is the gift of life, and you are now likely to enjoy that gift longer, because you are now much less likely to contract cancer.  Health statistics show that non-smokers live ten years longer than smokers.  Enjoy your newfound life, but I will not pay you the $5,000.”  Does Senior owe Junior the $5,000? Is there an enforceable contract between father and son? If there is not an enforceable contract, does Junior have any other legal or equitable theory of recovery? Is Senior ethically obligated to pay Junior the $5,000?</a:t>
            </a:r>
          </a:p>
        </p:txBody>
      </p:sp>
      <p:sp>
        <p:nvSpPr>
          <p:cNvPr id="94" name="Shape 9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0" name="Shape 1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1" name="Shape 10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Consideration is defined as something of value, given in exchange for something else of value, that is the product of a mutually bargained-for exchange.  To support the enforceability of a contract, mutual consideration is required, meaning that both parties must give consideration.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8" name="Shape 10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9" name="Shape 10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Examples of consideration include a benefit to the promisor, a detriment to the promisee, a promise to do something, or a promise to refrain from doing something.</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16" name="Shape 11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7" name="Shape 11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There are several important rules concerning the contractual requirement of consideration.  First, as a general rule, there must be consideration given for a promise in order to legally enforce the promise.  An exception is promissory estoppel, which occurs when one party makes a promise knowing the other party will rely on it, and the other party in fact relies on the promise to his or her detriment.  In a promissory estoppel situation, justice dictates enforcement of the promise, even though the promise is not supported by consideration.  Courts rarely consider the adequacy of consideration; in other words, so long as the parties have given mutual consideration, a court will not weigh the relative value of the consideration given to determine whether they are equal in value.  An illusory promise does not constitute consideration, and past consideration does not constitute consideration for the purposes of a present contract.  Finally, according to the “pre-existing duty” rule, a promise to do something you are already legally obligated to do is not valid consideration.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24" name="Shape 12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25" name="Shape 12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As a general rule, in order to enforce a contract, the contract must specify quantity.  Two exceptions to this rule are recognized under the Uniform Commercial Code:  “requirements” contracts, and “output” contracts.  In a “requirements” contract, the buyer agrees to purchase all the goods the buyer needs or requires from a designated seller.  In an “output” contract, the seller agrees to provide all it produces to a designated buyer.  In both requirement and output contracts, no quantity specification is necessary.  The output or requirement must be made in “good faith.”</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32" name="Shape 13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33" name="Shape 13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Several terms apply to a partial payment of debt situation.  A “liquidated” debt exists when there is no dispute as to the amount of money owed.  In an “unliquidated” debt scenario, the parties either (in good faith) dispute the fact that money is owed, or dispute the amount of money owed.  An “accord and satisfaction” occurs when the debtor and creditor agree that the debtor will pay a portion of a disputed debt, an amount less than the creditor claims is owed.  The “accord” represents the agreement, and the “satisfaction” represents part payment.  An accord and satisfaction discharges the remaining balance allegedly owed.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4" name="Shape 24"/>
        <p:cNvGrpSpPr/>
        <p:nvPr/>
      </p:nvGrpSpPr>
      <p:grpSpPr>
        <a:xfrm>
          <a:off x="0" y="0"/>
          <a:ext cx="0" cy="0"/>
          <a:chOff x="0" y="0"/>
          <a:chExt cx="0" cy="0"/>
        </a:xfrm>
      </p:grpSpPr>
      <p:sp>
        <p:nvSpPr>
          <p:cNvPr id="25" name="Shape 25"/>
          <p:cNvSpPr txBox="1"/>
          <p:nvPr>
            <p:ph type="ctrTitle"/>
          </p:nvPr>
        </p:nvSpPr>
        <p:spPr>
          <a:xfrm>
            <a:off x="685800" y="1736725"/>
            <a:ext cx="7772400" cy="1920875"/>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6" name="Shape 26"/>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chemeClr val="hlink"/>
              </a:buClr>
              <a:buFont typeface="Garamond"/>
              <a:buNone/>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8" name="Shape 78"/>
        <p:cNvGrpSpPr/>
        <p:nvPr/>
      </p:nvGrpSpPr>
      <p:grpSpPr>
        <a:xfrm>
          <a:off x="0" y="0"/>
          <a:ext cx="0" cy="0"/>
          <a:chOff x="0" y="0"/>
          <a:chExt cx="0" cy="0"/>
        </a:xfrm>
      </p:grpSpPr>
      <p:sp>
        <p:nvSpPr>
          <p:cNvPr id="79" name="Shape 79"/>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0" name="Shape 80"/>
          <p:cNvSpPr txBox="1"/>
          <p:nvPr>
            <p:ph idx="1" type="body"/>
          </p:nvPr>
        </p:nvSpPr>
        <p:spPr>
          <a:xfrm rot="5400000">
            <a:off x="2309018" y="-251619"/>
            <a:ext cx="4525961" cy="8229600"/>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1" name="Shape 81"/>
        <p:cNvGrpSpPr/>
        <p:nvPr/>
      </p:nvGrpSpPr>
      <p:grpSpPr>
        <a:xfrm>
          <a:off x="0" y="0"/>
          <a:ext cx="0" cy="0"/>
          <a:chOff x="0" y="0"/>
          <a:chExt cx="0" cy="0"/>
        </a:xfrm>
      </p:grpSpPr>
      <p:sp>
        <p:nvSpPr>
          <p:cNvPr id="82" name="Shape 82"/>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3" name="Shape 83"/>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51" name="Shape 51"/>
        <p:cNvGrpSpPr/>
        <p:nvPr/>
      </p:nvGrpSpPr>
      <p:grpSpPr>
        <a:xfrm>
          <a:off x="0" y="0"/>
          <a:ext cx="0" cy="0"/>
          <a:chOff x="0" y="0"/>
          <a:chExt cx="0" cy="0"/>
        </a:xfrm>
      </p:grpSpPr>
      <p:sp>
        <p:nvSpPr>
          <p:cNvPr id="52" name="Shape 5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3" name="Shape 53"/>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54" name="Shape 54"/>
        <p:cNvGrpSpPr/>
        <p:nvPr/>
      </p:nvGrpSpPr>
      <p:grpSpPr>
        <a:xfrm>
          <a:off x="0" y="0"/>
          <a:ext cx="0" cy="0"/>
          <a:chOff x="0" y="0"/>
          <a:chExt cx="0" cy="0"/>
        </a:xfrm>
      </p:grpSpPr>
      <p:sp>
        <p:nvSpPr>
          <p:cNvPr id="55" name="Shape 55"/>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6" name="Shape 56"/>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57" name="Shape 57"/>
        <p:cNvGrpSpPr/>
        <p:nvPr/>
      </p:nvGrpSpPr>
      <p:grpSpPr>
        <a:xfrm>
          <a:off x="0" y="0"/>
          <a:ext cx="0" cy="0"/>
          <a:chOff x="0" y="0"/>
          <a:chExt cx="0" cy="0"/>
        </a:xfrm>
      </p:grpSpPr>
      <p:sp>
        <p:nvSpPr>
          <p:cNvPr id="58" name="Shape 5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9" name="Shape 59"/>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0" name="Shape 60"/>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61" name="Shape 61"/>
        <p:cNvGrpSpPr/>
        <p:nvPr/>
      </p:nvGrpSpPr>
      <p:grpSpPr>
        <a:xfrm>
          <a:off x="0" y="0"/>
          <a:ext cx="0" cy="0"/>
          <a:chOff x="0" y="0"/>
          <a:chExt cx="0" cy="0"/>
        </a:xfrm>
      </p:grpSpPr>
      <p:sp>
        <p:nvSpPr>
          <p:cNvPr id="62" name="Shape 6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64" name="Shape 64"/>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5" name="Shape 65"/>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66" name="Shape 66"/>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7" name="Shape 67"/>
        <p:cNvGrpSpPr/>
        <p:nvPr/>
      </p:nvGrpSpPr>
      <p:grpSpPr>
        <a:xfrm>
          <a:off x="0" y="0"/>
          <a:ext cx="0" cy="0"/>
          <a:chOff x="0" y="0"/>
          <a:chExt cx="0" cy="0"/>
        </a:xfrm>
      </p:grpSpPr>
      <p:sp>
        <p:nvSpPr>
          <p:cNvPr id="68" name="Shape 6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9" name="Shape 69"/>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70" name="Shape 70"/>
        <p:cNvGrpSpPr/>
        <p:nvPr/>
      </p:nvGrpSpPr>
      <p:grpSpPr>
        <a:xfrm>
          <a:off x="0" y="0"/>
          <a:ext cx="0" cy="0"/>
          <a:chOff x="0" y="0"/>
          <a:chExt cx="0" cy="0"/>
        </a:xfrm>
      </p:grpSpPr>
      <p:sp>
        <p:nvSpPr>
          <p:cNvPr id="71" name="Shape 71"/>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2" name="Shape 72"/>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3" name="Shape 73"/>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74" name="Shape 74"/>
        <p:cNvGrpSpPr/>
        <p:nvPr/>
      </p:nvGrpSpPr>
      <p:grpSpPr>
        <a:xfrm>
          <a:off x="0" y="0"/>
          <a:ext cx="0" cy="0"/>
          <a:chOff x="0" y="0"/>
          <a:chExt cx="0" cy="0"/>
        </a:xfrm>
      </p:grpSpPr>
      <p:sp>
        <p:nvSpPr>
          <p:cNvPr id="75" name="Shape 75"/>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6" name="Shape 76"/>
          <p:cNvSpPr/>
          <p:nvPr>
            <p:ph idx="2" type="pic"/>
          </p:nvPr>
        </p:nvSpPr>
        <p:spPr>
          <a:xfrm>
            <a:off x="1792288" y="612775"/>
            <a:ext cx="5486399" cy="4114800"/>
          </a:xfrm>
          <a:prstGeom prst="rect">
            <a:avLst/>
          </a:prstGeom>
          <a:noFill/>
          <a:ln>
            <a:noFill/>
          </a:ln>
        </p:spPr>
      </p:sp>
      <p:sp>
        <p:nvSpPr>
          <p:cNvPr id="77" name="Shape 77"/>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1.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 name="Shape 9"/>
        <p:cNvGrpSpPr/>
        <p:nvPr/>
      </p:nvGrpSpPr>
      <p:grpSpPr>
        <a:xfrm>
          <a:off x="0" y="0"/>
          <a:ext cx="0" cy="0"/>
          <a:chOff x="0" y="0"/>
          <a:chExt cx="0" cy="0"/>
        </a:xfrm>
      </p:grpSpPr>
      <p:grpSp>
        <p:nvGrpSpPr>
          <p:cNvPr id="10" name="Shape 10"/>
          <p:cNvGrpSpPr/>
          <p:nvPr/>
        </p:nvGrpSpPr>
        <p:grpSpPr>
          <a:xfrm>
            <a:off x="0" y="0"/>
            <a:ext cx="9140824" cy="6850062"/>
            <a:chOff x="0" y="0"/>
            <a:chExt cx="9140824" cy="6850062"/>
          </a:xfrm>
        </p:grpSpPr>
        <p:grpSp>
          <p:nvGrpSpPr>
            <p:cNvPr id="11" name="Shape 11"/>
            <p:cNvGrpSpPr/>
            <p:nvPr/>
          </p:nvGrpSpPr>
          <p:grpSpPr>
            <a:xfrm>
              <a:off x="2743200" y="3540125"/>
              <a:ext cx="6392861" cy="3309937"/>
              <a:chOff x="2743200" y="3540125"/>
              <a:chExt cx="6392861" cy="3309937"/>
            </a:xfrm>
          </p:grpSpPr>
          <p:sp>
            <p:nvSpPr>
              <p:cNvPr id="12" name="Shape 12"/>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3" name="Shape 13"/>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4" name="Shape 14"/>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5" name="Shape 15"/>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6" name="Shape 16"/>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7" name="Shape 17"/>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8" name="Shape 18"/>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9" name="Shape 19"/>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0" name="Shape 2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
        <p:nvSpPr>
          <p:cNvPr id="21" name="Shape 21"/>
          <p:cNvSpPr txBox="1"/>
          <p:nvPr>
            <p:ph idx="10" type="dt"/>
          </p:nvPr>
        </p:nvSpPr>
        <p:spPr>
          <a:xfrm>
            <a:off x="457200" y="6248400"/>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 name="Shape 22"/>
          <p:cNvSpPr txBox="1"/>
          <p:nvPr>
            <p:ph idx="11" type="ftr"/>
          </p:nvPr>
        </p:nvSpPr>
        <p:spPr>
          <a:xfrm>
            <a:off x="3124200" y="6251575"/>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3" name="Shape 23"/>
          <p:cNvSpPr txBox="1"/>
          <p:nvPr>
            <p:ph idx="12" type="sldNum"/>
          </p:nvPr>
        </p:nvSpPr>
        <p:spPr>
          <a:xfrm>
            <a:off x="6553200" y="625475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6" name="Shape 36"/>
        <p:cNvGrpSpPr/>
        <p:nvPr/>
      </p:nvGrpSpPr>
      <p:grpSpPr>
        <a:xfrm>
          <a:off x="0" y="0"/>
          <a:ext cx="0" cy="0"/>
          <a:chOff x="0" y="0"/>
          <a:chExt cx="0" cy="0"/>
        </a:xfrm>
      </p:grpSpPr>
      <p:sp>
        <p:nvSpPr>
          <p:cNvPr id="37" name="Shape 37"/>
          <p:cNvSpPr txBox="1"/>
          <p:nvPr>
            <p:ph idx="10" type="dt"/>
          </p:nvPr>
        </p:nvSpPr>
        <p:spPr>
          <a:xfrm>
            <a:off x="457200" y="6251575"/>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8" name="Shape 38"/>
          <p:cNvSpPr txBox="1"/>
          <p:nvPr>
            <p:ph idx="12" type="sldNum"/>
          </p:nvPr>
        </p:nvSpPr>
        <p:spPr>
          <a:xfrm>
            <a:off x="6553200" y="624840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grpSp>
        <p:nvGrpSpPr>
          <p:cNvPr id="39" name="Shape 39"/>
          <p:cNvGrpSpPr/>
          <p:nvPr/>
        </p:nvGrpSpPr>
        <p:grpSpPr>
          <a:xfrm>
            <a:off x="0" y="0"/>
            <a:ext cx="9140824" cy="6850062"/>
            <a:chOff x="0" y="0"/>
            <a:chExt cx="9140824" cy="6850062"/>
          </a:xfrm>
        </p:grpSpPr>
        <p:grpSp>
          <p:nvGrpSpPr>
            <p:cNvPr id="40" name="Shape 40"/>
            <p:cNvGrpSpPr/>
            <p:nvPr/>
          </p:nvGrpSpPr>
          <p:grpSpPr>
            <a:xfrm>
              <a:off x="2743200" y="3540125"/>
              <a:ext cx="6392861" cy="3309937"/>
              <a:chOff x="2743200" y="3540125"/>
              <a:chExt cx="6392861" cy="3309937"/>
            </a:xfrm>
          </p:grpSpPr>
          <p:sp>
            <p:nvSpPr>
              <p:cNvPr id="41" name="Shape 41"/>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2" name="Shape 42"/>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3" name="Shape 43"/>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4" name="Shape 44"/>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5" name="Shape 45"/>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6" name="Shape 46"/>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7" name="Shape 47"/>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8" name="Shape 4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49" name="Shape 49"/>
          <p:cNvSpPr txBox="1"/>
          <p:nvPr>
            <p:ph idx="11" type="ftr"/>
          </p:nvPr>
        </p:nvSpPr>
        <p:spPr>
          <a:xfrm>
            <a:off x="3124200" y="6248400"/>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0" name="Shape 5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1" name="Shape 31"/>
        <p:cNvGrpSpPr/>
        <p:nvPr/>
      </p:nvGrpSpPr>
      <p:grpSpPr>
        <a:xfrm>
          <a:off x="0" y="0"/>
          <a:ext cx="0" cy="0"/>
          <a:chOff x="0" y="0"/>
          <a:chExt cx="0" cy="0"/>
        </a:xfrm>
      </p:grpSpPr>
      <p:sp>
        <p:nvSpPr>
          <p:cNvPr id="32" name="Shape 32"/>
          <p:cNvSpPr txBox="1"/>
          <p:nvPr>
            <p:ph type="ctrTitle"/>
          </p:nvPr>
        </p:nvSpPr>
        <p:spPr>
          <a:xfrm>
            <a:off x="4495800" y="1676400"/>
            <a:ext cx="4648199"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5400" u="none" cap="none" strike="noStrike">
                <a:solidFill>
                  <a:schemeClr val="lt2"/>
                </a:solidFill>
                <a:latin typeface="Garamond"/>
                <a:ea typeface="Garamond"/>
                <a:cs typeface="Garamond"/>
                <a:sym typeface="Garamond"/>
              </a:rPr>
              <a:t>Chapter 15</a:t>
            </a:r>
          </a:p>
        </p:txBody>
      </p:sp>
      <p:sp>
        <p:nvSpPr>
          <p:cNvPr id="33" name="Shape 33"/>
          <p:cNvSpPr txBox="1"/>
          <p:nvPr>
            <p:ph idx="1" type="subTitle"/>
          </p:nvPr>
        </p:nvSpPr>
        <p:spPr>
          <a:xfrm>
            <a:off x="4495800" y="3200400"/>
            <a:ext cx="4648199" cy="20574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Garamond"/>
              <a:buNone/>
            </a:pPr>
            <a:r>
              <a:rPr b="0" i="0" lang="en-US" sz="3600" u="none" cap="none" strike="noStrike">
                <a:solidFill>
                  <a:schemeClr val="lt1"/>
                </a:solidFill>
                <a:latin typeface="Garamond"/>
                <a:ea typeface="Garamond"/>
                <a:cs typeface="Garamond"/>
                <a:sym typeface="Garamond"/>
              </a:rPr>
              <a:t>Consideration</a:t>
            </a:r>
          </a:p>
        </p:txBody>
      </p:sp>
      <p:sp>
        <p:nvSpPr>
          <p:cNvPr id="34" name="Shape 34"/>
          <p:cNvSpPr txBox="1"/>
          <p:nvPr/>
        </p:nvSpPr>
        <p:spPr>
          <a:xfrm>
            <a:off x="77786" y="6607175"/>
            <a:ext cx="1211261"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McGraw-Hill/Irwin</a:t>
            </a:r>
          </a:p>
        </p:txBody>
      </p:sp>
      <p:sp>
        <p:nvSpPr>
          <p:cNvPr id="35" name="Shape 35"/>
          <p:cNvSpPr txBox="1"/>
          <p:nvPr/>
        </p:nvSpPr>
        <p:spPr>
          <a:xfrm>
            <a:off x="4911725" y="6613525"/>
            <a:ext cx="4152899"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Copyright © 2012 by The McGraw-Hill Companies, Inc. All rights reserved.</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88" name="Shape 88"/>
        <p:cNvGrpSpPr/>
        <p:nvPr/>
      </p:nvGrpSpPr>
      <p:grpSpPr>
        <a:xfrm>
          <a:off x="0" y="0"/>
          <a:ext cx="0" cy="0"/>
          <a:chOff x="0" y="0"/>
          <a:chExt cx="0" cy="0"/>
        </a:xfrm>
      </p:grpSpPr>
      <p:sp>
        <p:nvSpPr>
          <p:cNvPr id="89" name="Shape 89"/>
          <p:cNvSpPr txBox="1"/>
          <p:nvPr>
            <p:ph type="title"/>
          </p:nvPr>
        </p:nvSpPr>
        <p:spPr>
          <a:xfrm>
            <a:off x="457200" y="274637"/>
            <a:ext cx="8229600" cy="6126161"/>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000" u="sng" cap="none" strike="noStrike">
                <a:solidFill>
                  <a:schemeClr val="lt2"/>
                </a:solidFill>
                <a:latin typeface="Garamond"/>
                <a:ea typeface="Garamond"/>
                <a:cs typeface="Garamond"/>
                <a:sym typeface="Garamond"/>
              </a:rPr>
              <a:t>Chapter 15 Case Hypothetical</a:t>
            </a:r>
            <a:br>
              <a:rPr b="1" i="0" lang="en-US" sz="1800" u="sng"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Seattle Shoestring Sales, Inc. arranged to sell shoestrings to Victory, Inc., a tennis shoe manufacturer.  According to the terms of the deal, Seattle Shoestring Sales committed to sell Victory whatever number of shoestrings it will produce next year, at seventy-five cents per pair.</a:t>
            </a:r>
            <a:br>
              <a:rPr b="1" i="0" lang="en-US" sz="1800" u="none"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Since entering into their agreement, the price of cotton has skyrocketed five hundred percent.  To produce shoestrings, Seattle Shoestring Sales’ cost alone will be approximately $1.50 per pair.  Seattle Shoestring Sales has informed Victory that it cannot and will not honor the deal.</a:t>
            </a:r>
            <a:br>
              <a:rPr b="1" i="0" lang="en-US" sz="1800" u="none"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Is there an enforceable contract between Seattle Shoestring Sales, Inc. and Victory, Inc.? Is the failure to include a quantity term in the agreement fatal to its enforceability? What about the fact that the price of cotton dramatically increased after the companies reached their agreement? Should a court or other arbiter increase the per-pair contract price to account for the increase in the price of cotton, and then enforce the agreement?</a:t>
            </a:r>
            <a:br>
              <a:rPr b="1" i="0" lang="en-US" sz="1800" u="none" cap="none" strike="noStrike">
                <a:solidFill>
                  <a:schemeClr val="lt2"/>
                </a:solidFill>
                <a:latin typeface="Garamond"/>
                <a:ea typeface="Garamond"/>
                <a:cs typeface="Garamond"/>
                <a:sym typeface="Garamond"/>
              </a:rPr>
            </a:br>
          </a:p>
        </p:txBody>
      </p:sp>
      <p:sp>
        <p:nvSpPr>
          <p:cNvPr id="90" name="Shape 90"/>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15-*</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5" name="Shape 95"/>
        <p:cNvGrpSpPr/>
        <p:nvPr/>
      </p:nvGrpSpPr>
      <p:grpSpPr>
        <a:xfrm>
          <a:off x="0" y="0"/>
          <a:ext cx="0" cy="0"/>
          <a:chOff x="0" y="0"/>
          <a:chExt cx="0" cy="0"/>
        </a:xfrm>
      </p:grpSpPr>
      <p:sp>
        <p:nvSpPr>
          <p:cNvPr id="96" name="Shape 96"/>
          <p:cNvSpPr txBox="1"/>
          <p:nvPr>
            <p:ph type="title"/>
          </p:nvPr>
        </p:nvSpPr>
        <p:spPr>
          <a:xfrm>
            <a:off x="457200" y="274637"/>
            <a:ext cx="8229600" cy="62023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000" u="sng" cap="none" strike="noStrike">
                <a:solidFill>
                  <a:schemeClr val="lt2"/>
                </a:solidFill>
                <a:latin typeface="Garamond"/>
                <a:ea typeface="Garamond"/>
                <a:cs typeface="Garamond"/>
                <a:sym typeface="Garamond"/>
              </a:rPr>
              <a:t>Chapter 15 Case Hypothetical and Ethical Dilemma</a:t>
            </a:r>
            <a:br>
              <a:rPr b="1" i="0" lang="en-US" sz="1800" u="none"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John Harrington, Jr. (“Junior”) is a 24-year-old, 3-pack-per-day smoker.  John Harrington, Sr. (“Senior”) is a very concerned parent.  On January 1, father announces to son, “Junior, if you will stop smoking for the entire year, I will pay you $5,000.”  Senior believes that if Junior will stop smoking for one year, he will “kick the habit.”  Junior reluctantly accepts his father’s terms, and extinguishes his half-smoked cigarette with the heel of his boot.</a:t>
            </a:r>
            <a:br>
              <a:rPr b="1" i="0" lang="en-US" sz="1800" u="none"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On January 1 of the following year, Junior approaches Senior and says “Dad, time to pay up.”  Senior has no reason to doubt that Junior has refrained from smoking for an entire year, but states “Son, this was for your benefit.  The gift I have given you is the gift of life, and you are now likely to enjoy that gift longer, because you are now much less likely to contract cancer.  Health statistics show that non-smokers live ten years longer than smokers.  Enjoy your newfound life, but I will not pay you the $5,000.”</a:t>
            </a:r>
            <a:br>
              <a:rPr b="1" i="0" lang="en-US" sz="1800" u="none"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Does Senior owe Junior the $5,000? Is there an enforceable contract between father and son? If there is not an enforceable contract, does Junior have any other legal or equitable theory of recovery? Is Senior ethically obligated to pay Junior the $5,000?</a:t>
            </a:r>
          </a:p>
        </p:txBody>
      </p:sp>
      <p:sp>
        <p:nvSpPr>
          <p:cNvPr id="97" name="Shape 9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15-*</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02" name="Shape 102"/>
        <p:cNvGrpSpPr/>
        <p:nvPr/>
      </p:nvGrpSpPr>
      <p:grpSpPr>
        <a:xfrm>
          <a:off x="0" y="0"/>
          <a:ext cx="0" cy="0"/>
          <a:chOff x="0" y="0"/>
          <a:chExt cx="0" cy="0"/>
        </a:xfrm>
      </p:grpSpPr>
      <p:sp>
        <p:nvSpPr>
          <p:cNvPr id="103" name="Shape 103"/>
          <p:cNvSpPr txBox="1"/>
          <p:nvPr>
            <p:ph type="ctrTitle"/>
          </p:nvPr>
        </p:nvSpPr>
        <p:spPr>
          <a:xfrm>
            <a:off x="685800" y="1676400"/>
            <a:ext cx="7772400"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5400" u="none" cap="none" strike="noStrike">
                <a:solidFill>
                  <a:schemeClr val="lt2"/>
                </a:solidFill>
                <a:latin typeface="Garamond"/>
                <a:ea typeface="Garamond"/>
                <a:cs typeface="Garamond"/>
                <a:sym typeface="Garamond"/>
              </a:rPr>
              <a:t>Consideration (Definition):</a:t>
            </a:r>
          </a:p>
        </p:txBody>
      </p:sp>
      <p:sp>
        <p:nvSpPr>
          <p:cNvPr id="104" name="Shape 104"/>
          <p:cNvSpPr txBox="1"/>
          <p:nvPr>
            <p:ph idx="1" type="subTitle"/>
          </p:nvPr>
        </p:nvSpPr>
        <p:spPr>
          <a:xfrm>
            <a:off x="1371600" y="3505200"/>
            <a:ext cx="6400799" cy="1752600"/>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chemeClr val="hlink"/>
              </a:buClr>
              <a:buSzPct val="25000"/>
              <a:buFont typeface="Garamond"/>
              <a:buNone/>
            </a:pPr>
            <a:r>
              <a:rPr b="0" i="0" lang="en-US" sz="2800" u="none" cap="none" strike="noStrike">
                <a:solidFill>
                  <a:schemeClr val="lt1"/>
                </a:solidFill>
                <a:latin typeface="Garamond"/>
                <a:ea typeface="Garamond"/>
                <a:cs typeface="Garamond"/>
                <a:sym typeface="Garamond"/>
              </a:rPr>
              <a:t>Something of value, given in exchange for something else of value, that is the product of a mutually bargained-for exchange </a:t>
            </a:r>
          </a:p>
        </p:txBody>
      </p:sp>
      <p:sp>
        <p:nvSpPr>
          <p:cNvPr id="105" name="Shape 10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15-*</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0" name="Shape 110"/>
        <p:cNvGrpSpPr/>
        <p:nvPr/>
      </p:nvGrpSpPr>
      <p:grpSpPr>
        <a:xfrm>
          <a:off x="0" y="0"/>
          <a:ext cx="0" cy="0"/>
          <a:chOff x="0" y="0"/>
          <a:chExt cx="0" cy="0"/>
        </a:xfrm>
      </p:grpSpPr>
      <p:sp>
        <p:nvSpPr>
          <p:cNvPr id="111" name="Shape 111"/>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Examples of Consideration</a:t>
            </a:r>
          </a:p>
        </p:txBody>
      </p:sp>
      <p:sp>
        <p:nvSpPr>
          <p:cNvPr id="112" name="Shape 112"/>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Benefit to promisor</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Detriment to promisee</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Promise to do something</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Promise to refrain from doing something</a:t>
            </a:r>
          </a:p>
        </p:txBody>
      </p:sp>
      <p:sp>
        <p:nvSpPr>
          <p:cNvPr id="113" name="Shape 11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15-*</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8" name="Shape 118"/>
        <p:cNvGrpSpPr/>
        <p:nvPr/>
      </p:nvGrpSpPr>
      <p:grpSpPr>
        <a:xfrm>
          <a:off x="0" y="0"/>
          <a:ext cx="0" cy="0"/>
          <a:chOff x="0" y="0"/>
          <a:chExt cx="0" cy="0"/>
        </a:xfrm>
      </p:grpSpPr>
      <p:sp>
        <p:nvSpPr>
          <p:cNvPr id="119" name="Shape 119"/>
          <p:cNvSpPr txBox="1"/>
          <p:nvPr>
            <p:ph type="title"/>
          </p:nvPr>
        </p:nvSpPr>
        <p:spPr>
          <a:xfrm>
            <a:off x="457200" y="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Rules of Consideration</a:t>
            </a:r>
          </a:p>
        </p:txBody>
      </p:sp>
      <p:sp>
        <p:nvSpPr>
          <p:cNvPr id="120" name="Shape 120"/>
          <p:cNvSpPr txBox="1"/>
          <p:nvPr>
            <p:ph idx="1" type="body"/>
          </p:nvPr>
        </p:nvSpPr>
        <p:spPr>
          <a:xfrm>
            <a:off x="457200" y="1219200"/>
            <a:ext cx="8229600"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1600" u="none" cap="none" strike="noStrike">
                <a:solidFill>
                  <a:schemeClr val="lt1"/>
                </a:solidFill>
                <a:latin typeface="Garamond"/>
                <a:ea typeface="Garamond"/>
                <a:cs typeface="Garamond"/>
                <a:sym typeface="Garamond"/>
              </a:rPr>
              <a:t>For a promise to be enforced legally, there must be consideration</a:t>
            </a:r>
          </a:p>
          <a:p>
            <a:pPr indent="-285750" lvl="1" marL="742950" marR="0" rtl="0" algn="l">
              <a:lnSpc>
                <a:spcPct val="90000"/>
              </a:lnSpc>
              <a:spcBef>
                <a:spcPts val="320"/>
              </a:spcBef>
              <a:spcAft>
                <a:spcPts val="0"/>
              </a:spcAft>
              <a:buClr>
                <a:schemeClr val="accent2"/>
              </a:buClr>
              <a:buSzPct val="70000"/>
              <a:buFont typeface="Garamond"/>
              <a:buNone/>
            </a:pPr>
            <a:r>
              <a:t/>
            </a:r>
            <a:endParaRPr b="0" i="0" sz="1600" u="none" cap="none" strike="noStrike">
              <a:solidFill>
                <a:schemeClr val="lt1"/>
              </a:solidFill>
              <a:latin typeface="Garamond"/>
              <a:ea typeface="Garamond"/>
              <a:cs typeface="Garamond"/>
              <a:sym typeface="Garamond"/>
            </a:endParaRPr>
          </a:p>
          <a:p>
            <a:pPr indent="-285750" lvl="1" marL="742950" marR="0" rtl="0" algn="l">
              <a:lnSpc>
                <a:spcPct val="90000"/>
              </a:lnSpc>
              <a:spcBef>
                <a:spcPts val="320"/>
              </a:spcBef>
              <a:spcAft>
                <a:spcPts val="0"/>
              </a:spcAft>
              <a:buClr>
                <a:schemeClr val="accent2"/>
              </a:buClr>
              <a:buSzPct val="70000"/>
              <a:buFont typeface="Garamond"/>
              <a:buChar char="■"/>
            </a:pPr>
            <a:r>
              <a:rPr b="0" i="0" lang="en-US" sz="1600" u="none" cap="none" strike="noStrike">
                <a:solidFill>
                  <a:schemeClr val="lt1"/>
                </a:solidFill>
                <a:latin typeface="Garamond"/>
                <a:ea typeface="Garamond"/>
                <a:cs typeface="Garamond"/>
                <a:sym typeface="Garamond"/>
              </a:rPr>
              <a:t>Exception—Promissory Estoppel:</a:t>
            </a:r>
          </a:p>
          <a:p>
            <a:pPr indent="-228600" lvl="2" marL="1143000" marR="0" rtl="0" algn="l">
              <a:lnSpc>
                <a:spcPct val="90000"/>
              </a:lnSpc>
              <a:spcBef>
                <a:spcPts val="320"/>
              </a:spcBef>
              <a:spcAft>
                <a:spcPts val="0"/>
              </a:spcAft>
              <a:buClr>
                <a:schemeClr val="lt2"/>
              </a:buClr>
              <a:buSzPct val="70000"/>
              <a:buFont typeface="Garamond"/>
              <a:buChar char="■"/>
            </a:pPr>
            <a:r>
              <a:rPr b="0" i="0" lang="en-US" sz="1600" u="none" cap="none" strike="noStrike">
                <a:solidFill>
                  <a:schemeClr val="lt1"/>
                </a:solidFill>
                <a:latin typeface="Garamond"/>
                <a:ea typeface="Garamond"/>
                <a:cs typeface="Garamond"/>
                <a:sym typeface="Garamond"/>
              </a:rPr>
              <a:t>One party makes promise knowing other party will rely on it</a:t>
            </a:r>
          </a:p>
          <a:p>
            <a:pPr indent="-228600" lvl="2" marL="1143000" marR="0" rtl="0" algn="l">
              <a:lnSpc>
                <a:spcPct val="90000"/>
              </a:lnSpc>
              <a:spcBef>
                <a:spcPts val="320"/>
              </a:spcBef>
              <a:spcAft>
                <a:spcPts val="0"/>
              </a:spcAft>
              <a:buClr>
                <a:schemeClr val="lt2"/>
              </a:buClr>
              <a:buSzPct val="70000"/>
              <a:buFont typeface="Garamond"/>
              <a:buChar char="■"/>
            </a:pPr>
            <a:r>
              <a:rPr b="0" i="0" lang="en-US" sz="1600" u="none" cap="none" strike="noStrike">
                <a:solidFill>
                  <a:schemeClr val="lt1"/>
                </a:solidFill>
                <a:latin typeface="Garamond"/>
                <a:ea typeface="Garamond"/>
                <a:cs typeface="Garamond"/>
                <a:sym typeface="Garamond"/>
              </a:rPr>
              <a:t>Other party relies on promise (“actual reliance”)</a:t>
            </a:r>
          </a:p>
          <a:p>
            <a:pPr indent="-228600" lvl="2" marL="1143000" marR="0" rtl="0" algn="l">
              <a:lnSpc>
                <a:spcPct val="90000"/>
              </a:lnSpc>
              <a:spcBef>
                <a:spcPts val="320"/>
              </a:spcBef>
              <a:spcAft>
                <a:spcPts val="0"/>
              </a:spcAft>
              <a:buClr>
                <a:schemeClr val="lt2"/>
              </a:buClr>
              <a:buSzPct val="70000"/>
              <a:buFont typeface="Garamond"/>
              <a:buChar char="■"/>
            </a:pPr>
            <a:r>
              <a:rPr b="0" i="0" lang="en-US" sz="1600" u="none" cap="none" strike="noStrike">
                <a:solidFill>
                  <a:schemeClr val="lt1"/>
                </a:solidFill>
                <a:latin typeface="Garamond"/>
                <a:ea typeface="Garamond"/>
                <a:cs typeface="Garamond"/>
                <a:sym typeface="Garamond"/>
              </a:rPr>
              <a:t>Justice dictates enforcement of promise, even though it is not supported by consideration</a:t>
            </a:r>
          </a:p>
          <a:p>
            <a:pPr indent="-342900" lvl="0" marL="342900" marR="0" rtl="0" algn="l">
              <a:lnSpc>
                <a:spcPct val="90000"/>
              </a:lnSpc>
              <a:spcBef>
                <a:spcPts val="320"/>
              </a:spcBef>
              <a:spcAft>
                <a:spcPts val="0"/>
              </a:spcAft>
              <a:buClr>
                <a:schemeClr val="hlink"/>
              </a:buClr>
              <a:buSzPct val="25000"/>
              <a:buFont typeface="Garamond"/>
              <a:buNone/>
            </a:pPr>
            <a:r>
              <a:t/>
            </a:r>
            <a:endParaRPr b="0" i="0" sz="1600" u="none" cap="none" strike="noStrike">
              <a:solidFill>
                <a:schemeClr val="lt1"/>
              </a:solidFill>
              <a:latin typeface="Garamond"/>
              <a:ea typeface="Garamond"/>
              <a:cs typeface="Garamond"/>
              <a:sym typeface="Garamond"/>
            </a:endParaRPr>
          </a:p>
          <a:p>
            <a:pPr indent="-342900" lvl="0" marL="342900" marR="0" rtl="0" algn="l">
              <a:lnSpc>
                <a:spcPct val="90000"/>
              </a:lnSpc>
              <a:spcBef>
                <a:spcPts val="320"/>
              </a:spcBef>
              <a:spcAft>
                <a:spcPts val="0"/>
              </a:spcAft>
              <a:buClr>
                <a:schemeClr val="hlink"/>
              </a:buClr>
              <a:buSzPct val="70000"/>
              <a:buFont typeface="Garamond"/>
              <a:buChar char="■"/>
            </a:pPr>
            <a:r>
              <a:rPr b="0" i="0" lang="en-US" sz="1600" u="none" cap="none" strike="noStrike">
                <a:solidFill>
                  <a:schemeClr val="lt1"/>
                </a:solidFill>
                <a:latin typeface="Garamond"/>
                <a:ea typeface="Garamond"/>
                <a:cs typeface="Garamond"/>
                <a:sym typeface="Garamond"/>
              </a:rPr>
              <a:t>Court rarely considers adequacy of consideration</a:t>
            </a:r>
          </a:p>
          <a:p>
            <a:pPr indent="-342900" lvl="0" marL="342900" marR="0" rtl="0" algn="l">
              <a:lnSpc>
                <a:spcPct val="90000"/>
              </a:lnSpc>
              <a:spcBef>
                <a:spcPts val="320"/>
              </a:spcBef>
              <a:spcAft>
                <a:spcPts val="0"/>
              </a:spcAft>
              <a:buClr>
                <a:schemeClr val="hlink"/>
              </a:buClr>
              <a:buSzPct val="70000"/>
              <a:buFont typeface="Garamond"/>
              <a:buNone/>
            </a:pPr>
            <a:r>
              <a:t/>
            </a:r>
            <a:endParaRPr b="0" i="0" sz="1600" u="none" cap="none" strike="noStrike">
              <a:solidFill>
                <a:schemeClr val="lt1"/>
              </a:solidFill>
              <a:latin typeface="Garamond"/>
              <a:ea typeface="Garamond"/>
              <a:cs typeface="Garamond"/>
              <a:sym typeface="Garamond"/>
            </a:endParaRPr>
          </a:p>
          <a:p>
            <a:pPr indent="-342900" lvl="0" marL="342900" marR="0" rtl="0" algn="l">
              <a:lnSpc>
                <a:spcPct val="90000"/>
              </a:lnSpc>
              <a:spcBef>
                <a:spcPts val="320"/>
              </a:spcBef>
              <a:spcAft>
                <a:spcPts val="0"/>
              </a:spcAft>
              <a:buClr>
                <a:schemeClr val="hlink"/>
              </a:buClr>
              <a:buSzPct val="70000"/>
              <a:buFont typeface="Garamond"/>
              <a:buChar char="■"/>
            </a:pPr>
            <a:r>
              <a:rPr b="0" i="0" lang="en-US" sz="1600" u="none" cap="none" strike="noStrike">
                <a:solidFill>
                  <a:schemeClr val="lt1"/>
                </a:solidFill>
                <a:latin typeface="Garamond"/>
                <a:ea typeface="Garamond"/>
                <a:cs typeface="Garamond"/>
                <a:sym typeface="Garamond"/>
              </a:rPr>
              <a:t>Illusory promise does not constitute consideration</a:t>
            </a:r>
          </a:p>
          <a:p>
            <a:pPr indent="-342900" lvl="0" marL="342900" marR="0" rtl="0" algn="l">
              <a:lnSpc>
                <a:spcPct val="90000"/>
              </a:lnSpc>
              <a:spcBef>
                <a:spcPts val="320"/>
              </a:spcBef>
              <a:spcAft>
                <a:spcPts val="0"/>
              </a:spcAft>
              <a:buClr>
                <a:schemeClr val="hlink"/>
              </a:buClr>
              <a:buSzPct val="70000"/>
              <a:buFont typeface="Garamond"/>
              <a:buNone/>
            </a:pPr>
            <a:r>
              <a:t/>
            </a:r>
            <a:endParaRPr b="0" i="0" sz="1600" u="none" cap="none" strike="noStrike">
              <a:solidFill>
                <a:schemeClr val="lt1"/>
              </a:solidFill>
              <a:latin typeface="Garamond"/>
              <a:ea typeface="Garamond"/>
              <a:cs typeface="Garamond"/>
              <a:sym typeface="Garamond"/>
            </a:endParaRPr>
          </a:p>
          <a:p>
            <a:pPr indent="-342900" lvl="0" marL="342900" marR="0" rtl="0" algn="l">
              <a:lnSpc>
                <a:spcPct val="90000"/>
              </a:lnSpc>
              <a:spcBef>
                <a:spcPts val="320"/>
              </a:spcBef>
              <a:spcAft>
                <a:spcPts val="0"/>
              </a:spcAft>
              <a:buClr>
                <a:schemeClr val="hlink"/>
              </a:buClr>
              <a:buSzPct val="70000"/>
              <a:buFont typeface="Garamond"/>
              <a:buChar char="■"/>
            </a:pPr>
            <a:r>
              <a:rPr b="0" i="0" lang="en-US" sz="1600" u="none" cap="none" strike="noStrike">
                <a:solidFill>
                  <a:schemeClr val="lt1"/>
                </a:solidFill>
                <a:latin typeface="Garamond"/>
                <a:ea typeface="Garamond"/>
                <a:cs typeface="Garamond"/>
                <a:sym typeface="Garamond"/>
              </a:rPr>
              <a:t>Past consideration does not constitute consideration for purposes of present contract</a:t>
            </a:r>
          </a:p>
          <a:p>
            <a:pPr indent="-342900" lvl="0" marL="342900" marR="0" rtl="0" algn="l">
              <a:lnSpc>
                <a:spcPct val="90000"/>
              </a:lnSpc>
              <a:spcBef>
                <a:spcPts val="320"/>
              </a:spcBef>
              <a:spcAft>
                <a:spcPts val="0"/>
              </a:spcAft>
              <a:buClr>
                <a:schemeClr val="hlink"/>
              </a:buClr>
              <a:buSzPct val="70000"/>
              <a:buFont typeface="Garamond"/>
              <a:buNone/>
            </a:pPr>
            <a:r>
              <a:t/>
            </a:r>
            <a:endParaRPr b="0" i="0" sz="1600" u="none" cap="none" strike="noStrike">
              <a:solidFill>
                <a:schemeClr val="lt1"/>
              </a:solidFill>
              <a:latin typeface="Garamond"/>
              <a:ea typeface="Garamond"/>
              <a:cs typeface="Garamond"/>
              <a:sym typeface="Garamond"/>
            </a:endParaRPr>
          </a:p>
          <a:p>
            <a:pPr indent="-342900" lvl="0" marL="342900" marR="0" rtl="0" algn="l">
              <a:lnSpc>
                <a:spcPct val="90000"/>
              </a:lnSpc>
              <a:spcBef>
                <a:spcPts val="320"/>
              </a:spcBef>
              <a:spcAft>
                <a:spcPts val="0"/>
              </a:spcAft>
              <a:buClr>
                <a:schemeClr val="hlink"/>
              </a:buClr>
              <a:buSzPct val="70000"/>
              <a:buFont typeface="Garamond"/>
              <a:buChar char="■"/>
            </a:pPr>
            <a:r>
              <a:rPr b="0" i="0" lang="en-US" sz="1600" u="none" cap="none" strike="noStrike">
                <a:solidFill>
                  <a:schemeClr val="lt1"/>
                </a:solidFill>
                <a:latin typeface="Garamond"/>
                <a:ea typeface="Garamond"/>
                <a:cs typeface="Garamond"/>
                <a:sym typeface="Garamond"/>
              </a:rPr>
              <a:t>Promise to do something you are already legally obligated to do is not valid consideration (“Pre-existing duty rule”)</a:t>
            </a:r>
          </a:p>
        </p:txBody>
      </p:sp>
      <p:sp>
        <p:nvSpPr>
          <p:cNvPr id="121" name="Shape 12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15-*</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26" name="Shape 126"/>
        <p:cNvGrpSpPr/>
        <p:nvPr/>
      </p:nvGrpSpPr>
      <p:grpSpPr>
        <a:xfrm>
          <a:off x="0" y="0"/>
          <a:ext cx="0" cy="0"/>
          <a:chOff x="0" y="0"/>
          <a:chExt cx="0" cy="0"/>
        </a:xfrm>
      </p:grpSpPr>
      <p:sp>
        <p:nvSpPr>
          <p:cNvPr id="127" name="Shape 127"/>
          <p:cNvSpPr txBox="1"/>
          <p:nvPr>
            <p:ph type="title"/>
          </p:nvPr>
        </p:nvSpPr>
        <p:spPr>
          <a:xfrm>
            <a:off x="457200" y="533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Uniform Commercial Code:</a:t>
            </a:r>
            <a:br>
              <a:rPr b="1" i="0" lang="en-US" sz="2800" u="none" cap="none" strike="noStrike">
                <a:solidFill>
                  <a:schemeClr val="lt2"/>
                </a:solidFill>
                <a:latin typeface="Garamond"/>
                <a:ea typeface="Garamond"/>
                <a:cs typeface="Garamond"/>
                <a:sym typeface="Garamond"/>
              </a:rPr>
            </a:br>
            <a:r>
              <a:rPr b="1" i="0" lang="en-US" sz="2800" u="none" cap="none" strike="noStrike">
                <a:solidFill>
                  <a:schemeClr val="lt2"/>
                </a:solidFill>
                <a:latin typeface="Garamond"/>
                <a:ea typeface="Garamond"/>
                <a:cs typeface="Garamond"/>
                <a:sym typeface="Garamond"/>
              </a:rPr>
              <a:t>Requirement and Output Contracts</a:t>
            </a:r>
          </a:p>
        </p:txBody>
      </p:sp>
      <p:sp>
        <p:nvSpPr>
          <p:cNvPr id="128" name="Shape 128"/>
          <p:cNvSpPr txBox="1"/>
          <p:nvPr>
            <p:ph idx="1" type="body"/>
          </p:nvPr>
        </p:nvSpPr>
        <p:spPr>
          <a:xfrm>
            <a:off x="533400" y="1905000"/>
            <a:ext cx="8229600" cy="45720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1" i="0" lang="en-US" sz="2000" u="none" cap="none" strike="noStrike">
                <a:solidFill>
                  <a:schemeClr val="lt1"/>
                </a:solidFill>
                <a:latin typeface="Garamond"/>
                <a:ea typeface="Garamond"/>
                <a:cs typeface="Garamond"/>
                <a:sym typeface="Garamond"/>
              </a:rPr>
              <a:t>“Requirement” Contract</a:t>
            </a:r>
          </a:p>
          <a:p>
            <a:pPr indent="-285750" lvl="1" marL="742950" marR="0" rtl="0" algn="l">
              <a:lnSpc>
                <a:spcPct val="100000"/>
              </a:lnSpc>
              <a:spcBef>
                <a:spcPts val="400"/>
              </a:spcBef>
              <a:spcAft>
                <a:spcPts val="0"/>
              </a:spcAft>
              <a:buClr>
                <a:schemeClr val="accent2"/>
              </a:buClr>
              <a:buSzPct val="70000"/>
              <a:buFont typeface="Garamond"/>
              <a:buChar char="■"/>
            </a:pPr>
            <a:r>
              <a:rPr b="1" i="0" lang="en-US" sz="2000" u="none" cap="none" strike="noStrike">
                <a:solidFill>
                  <a:schemeClr val="lt1"/>
                </a:solidFill>
                <a:latin typeface="Garamond"/>
                <a:ea typeface="Garamond"/>
                <a:cs typeface="Garamond"/>
                <a:sym typeface="Garamond"/>
              </a:rPr>
              <a:t>Buyer agrees to purchase all goods needed/required from designated seller</a:t>
            </a:r>
          </a:p>
          <a:p>
            <a:pPr indent="-285750" lvl="1" marL="742950" marR="0" rtl="0" algn="l">
              <a:lnSpc>
                <a:spcPct val="100000"/>
              </a:lnSpc>
              <a:spcBef>
                <a:spcPts val="400"/>
              </a:spcBef>
              <a:spcAft>
                <a:spcPts val="0"/>
              </a:spcAft>
              <a:buClr>
                <a:schemeClr val="accent2"/>
              </a:buClr>
              <a:buSzPct val="25000"/>
              <a:buFont typeface="Garamond"/>
              <a:buNone/>
            </a:pPr>
            <a:r>
              <a:t/>
            </a:r>
            <a:endParaRPr b="1"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1" i="0" lang="en-US" sz="2000" u="none" cap="none" strike="noStrike">
                <a:solidFill>
                  <a:schemeClr val="lt1"/>
                </a:solidFill>
                <a:latin typeface="Garamond"/>
                <a:ea typeface="Garamond"/>
                <a:cs typeface="Garamond"/>
                <a:sym typeface="Garamond"/>
              </a:rPr>
              <a:t>“Output” Contract</a:t>
            </a:r>
          </a:p>
          <a:p>
            <a:pPr indent="-285750" lvl="1" marL="742950" marR="0" rtl="0" algn="l">
              <a:lnSpc>
                <a:spcPct val="100000"/>
              </a:lnSpc>
              <a:spcBef>
                <a:spcPts val="400"/>
              </a:spcBef>
              <a:spcAft>
                <a:spcPts val="0"/>
              </a:spcAft>
              <a:buClr>
                <a:schemeClr val="accent2"/>
              </a:buClr>
              <a:buSzPct val="70000"/>
              <a:buFont typeface="Garamond"/>
              <a:buChar char="■"/>
            </a:pPr>
            <a:r>
              <a:rPr b="1" i="0" lang="en-US" sz="2000" u="none" cap="none" strike="noStrike">
                <a:solidFill>
                  <a:schemeClr val="lt1"/>
                </a:solidFill>
                <a:latin typeface="Garamond"/>
                <a:ea typeface="Garamond"/>
                <a:cs typeface="Garamond"/>
                <a:sym typeface="Garamond"/>
              </a:rPr>
              <a:t>Seller agrees to provide all it produces to designated buyer</a:t>
            </a:r>
          </a:p>
          <a:p>
            <a:pPr indent="-285750" lvl="1" marL="742950" marR="0" rtl="0" algn="l">
              <a:lnSpc>
                <a:spcPct val="100000"/>
              </a:lnSpc>
              <a:spcBef>
                <a:spcPts val="400"/>
              </a:spcBef>
              <a:spcAft>
                <a:spcPts val="0"/>
              </a:spcAft>
              <a:buClr>
                <a:schemeClr val="accent2"/>
              </a:buClr>
              <a:buSzPct val="25000"/>
              <a:buFont typeface="Garamond"/>
              <a:buNone/>
            </a:pPr>
            <a:r>
              <a:t/>
            </a:r>
            <a:endParaRPr b="1"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1" i="0" lang="en-US" sz="2000" u="none" cap="none" strike="noStrike">
                <a:solidFill>
                  <a:schemeClr val="lt1"/>
                </a:solidFill>
                <a:latin typeface="Garamond"/>
                <a:ea typeface="Garamond"/>
                <a:cs typeface="Garamond"/>
                <a:sym typeface="Garamond"/>
              </a:rPr>
              <a:t>No quantity specification necessary in either requirement or output contract</a:t>
            </a:r>
          </a:p>
          <a:p>
            <a:pPr indent="-342900" lvl="0" marL="342900" marR="0" rtl="0" algn="l">
              <a:lnSpc>
                <a:spcPct val="100000"/>
              </a:lnSpc>
              <a:spcBef>
                <a:spcPts val="400"/>
              </a:spcBef>
              <a:spcAft>
                <a:spcPts val="0"/>
              </a:spcAft>
              <a:buClr>
                <a:schemeClr val="hlink"/>
              </a:buClr>
              <a:buSzPct val="70000"/>
              <a:buFont typeface="Garamond"/>
              <a:buNone/>
            </a:pPr>
            <a:r>
              <a:t/>
            </a:r>
            <a:endParaRPr b="1"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1" i="0" lang="en-US" sz="2000" u="none" cap="none" strike="noStrike">
                <a:solidFill>
                  <a:schemeClr val="lt1"/>
                </a:solidFill>
                <a:latin typeface="Garamond"/>
                <a:ea typeface="Garamond"/>
                <a:cs typeface="Garamond"/>
                <a:sym typeface="Garamond"/>
              </a:rPr>
              <a:t>For both requirement and output contracts, parties must act in “good faith”</a:t>
            </a:r>
          </a:p>
          <a:p>
            <a:pPr indent="-342900" lvl="0" marL="342900" marR="0" rtl="0" algn="l">
              <a:lnSpc>
                <a:spcPct val="10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p:txBody>
      </p:sp>
      <p:sp>
        <p:nvSpPr>
          <p:cNvPr id="129" name="Shape 129"/>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15-*</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34" name="Shape 134"/>
        <p:cNvGrpSpPr/>
        <p:nvPr/>
      </p:nvGrpSpPr>
      <p:grpSpPr>
        <a:xfrm>
          <a:off x="0" y="0"/>
          <a:ext cx="0" cy="0"/>
          <a:chOff x="0" y="0"/>
          <a:chExt cx="0" cy="0"/>
        </a:xfrm>
      </p:grpSpPr>
      <p:sp>
        <p:nvSpPr>
          <p:cNvPr id="135" name="Shape 135"/>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Partial Payment of Debt</a:t>
            </a:r>
          </a:p>
        </p:txBody>
      </p:sp>
      <p:sp>
        <p:nvSpPr>
          <p:cNvPr id="136" name="Shape 136"/>
          <p:cNvSpPr txBox="1"/>
          <p:nvPr>
            <p:ph idx="1" type="body"/>
          </p:nvPr>
        </p:nvSpPr>
        <p:spPr>
          <a:xfrm>
            <a:off x="457200" y="1447800"/>
            <a:ext cx="8229600" cy="4525961"/>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1" i="0" lang="en-US" sz="1800" u="none" cap="none" strike="noStrike">
                <a:solidFill>
                  <a:schemeClr val="lt1"/>
                </a:solidFill>
                <a:latin typeface="Garamond"/>
                <a:ea typeface="Garamond"/>
                <a:cs typeface="Garamond"/>
                <a:sym typeface="Garamond"/>
              </a:rPr>
              <a:t>Liquidated Debt:  No dispute as to amount of money owed</a:t>
            </a:r>
          </a:p>
          <a:p>
            <a:pPr indent="-342900" lvl="0" marL="342900" marR="0" rtl="0" algn="l">
              <a:lnSpc>
                <a:spcPct val="80000"/>
              </a:lnSpc>
              <a:spcBef>
                <a:spcPts val="360"/>
              </a:spcBef>
              <a:spcAft>
                <a:spcPts val="0"/>
              </a:spcAft>
              <a:buClr>
                <a:schemeClr val="hlink"/>
              </a:buClr>
              <a:buSzPct val="25000"/>
              <a:buFont typeface="Garamond"/>
              <a:buNone/>
            </a:pPr>
            <a:r>
              <a:t/>
            </a:r>
            <a:endParaRPr b="1" i="0" sz="1800" u="none" cap="none" strike="noStrike">
              <a:solidFill>
                <a:schemeClr val="lt1"/>
              </a:solidFill>
              <a:latin typeface="Garamond"/>
              <a:ea typeface="Garamond"/>
              <a:cs typeface="Garamond"/>
              <a:sym typeface="Garamond"/>
            </a:endParaRPr>
          </a:p>
          <a:p>
            <a:pPr indent="-342900" lvl="0" marL="342900" marR="0" rtl="0" algn="l">
              <a:lnSpc>
                <a:spcPct val="80000"/>
              </a:lnSpc>
              <a:spcBef>
                <a:spcPts val="360"/>
              </a:spcBef>
              <a:spcAft>
                <a:spcPts val="0"/>
              </a:spcAft>
              <a:buClr>
                <a:schemeClr val="hlink"/>
              </a:buClr>
              <a:buSzPct val="70000"/>
              <a:buFont typeface="Garamond"/>
              <a:buChar char="■"/>
            </a:pPr>
            <a:r>
              <a:rPr b="1" i="0" lang="en-US" sz="1800" u="none" cap="none" strike="noStrike">
                <a:solidFill>
                  <a:schemeClr val="lt1"/>
                </a:solidFill>
                <a:latin typeface="Garamond"/>
                <a:ea typeface="Garamond"/>
                <a:cs typeface="Garamond"/>
                <a:sym typeface="Garamond"/>
              </a:rPr>
              <a:t>Unliquidated Debt:  Parties either (in good faith) dispute fact money owed, or dispute amount of money owed</a:t>
            </a:r>
          </a:p>
          <a:p>
            <a:pPr indent="-342900" lvl="0" marL="342900" marR="0" rtl="0" algn="l">
              <a:lnSpc>
                <a:spcPct val="80000"/>
              </a:lnSpc>
              <a:spcBef>
                <a:spcPts val="360"/>
              </a:spcBef>
              <a:spcAft>
                <a:spcPts val="0"/>
              </a:spcAft>
              <a:buClr>
                <a:schemeClr val="hlink"/>
              </a:buClr>
              <a:buSzPct val="70000"/>
              <a:buFont typeface="Garamond"/>
              <a:buNone/>
            </a:pPr>
            <a:r>
              <a:t/>
            </a:r>
            <a:endParaRPr b="1" i="0" sz="1800" u="none" cap="none" strike="noStrike">
              <a:solidFill>
                <a:schemeClr val="lt1"/>
              </a:solidFill>
              <a:latin typeface="Garamond"/>
              <a:ea typeface="Garamond"/>
              <a:cs typeface="Garamond"/>
              <a:sym typeface="Garamond"/>
            </a:endParaRPr>
          </a:p>
          <a:p>
            <a:pPr indent="-342900" lvl="0" marL="342900" marR="0" rtl="0" algn="l">
              <a:lnSpc>
                <a:spcPct val="80000"/>
              </a:lnSpc>
              <a:spcBef>
                <a:spcPts val="360"/>
              </a:spcBef>
              <a:spcAft>
                <a:spcPts val="0"/>
              </a:spcAft>
              <a:buClr>
                <a:schemeClr val="hlink"/>
              </a:buClr>
              <a:buSzPct val="70000"/>
              <a:buFont typeface="Garamond"/>
              <a:buChar char="■"/>
            </a:pPr>
            <a:r>
              <a:rPr b="1" i="0" lang="en-US" sz="1800" u="none" cap="none" strike="noStrike">
                <a:solidFill>
                  <a:schemeClr val="lt1"/>
                </a:solidFill>
                <a:latin typeface="Garamond"/>
                <a:ea typeface="Garamond"/>
                <a:cs typeface="Garamond"/>
                <a:sym typeface="Garamond"/>
              </a:rPr>
              <a:t>“Accord and Satisfaction” Requirements (“Accord” represents agreement, “satisfaction” represents payment; accord and satisfaction means partial payment of disputed debt discharges remaining balance allegedly owed):</a:t>
            </a:r>
          </a:p>
          <a:p>
            <a:pPr indent="-285750" lvl="1" marL="742950" marR="0" rtl="0" algn="l">
              <a:lnSpc>
                <a:spcPct val="80000"/>
              </a:lnSpc>
              <a:spcBef>
                <a:spcPts val="360"/>
              </a:spcBef>
              <a:spcAft>
                <a:spcPts val="0"/>
              </a:spcAft>
              <a:buClr>
                <a:schemeClr val="accent2"/>
              </a:buClr>
              <a:buSzPct val="70000"/>
              <a:buFont typeface="Garamond"/>
              <a:buNone/>
            </a:pPr>
            <a:r>
              <a:t/>
            </a:r>
            <a:endParaRPr b="1" i="0" sz="1800" u="none" cap="none" strike="noStrike">
              <a:solidFill>
                <a:schemeClr val="lt1"/>
              </a:solidFill>
              <a:latin typeface="Garamond"/>
              <a:ea typeface="Garamond"/>
              <a:cs typeface="Garamond"/>
              <a:sym typeface="Garamond"/>
            </a:endParaRPr>
          </a:p>
          <a:p>
            <a:pPr indent="-285750" lvl="1" marL="742950" marR="0" rtl="0" algn="l">
              <a:lnSpc>
                <a:spcPct val="80000"/>
              </a:lnSpc>
              <a:spcBef>
                <a:spcPts val="360"/>
              </a:spcBef>
              <a:spcAft>
                <a:spcPts val="0"/>
              </a:spcAft>
              <a:buClr>
                <a:schemeClr val="accent2"/>
              </a:buClr>
              <a:buSzPct val="70000"/>
              <a:buFont typeface="Garamond"/>
              <a:buChar char="■"/>
            </a:pPr>
            <a:r>
              <a:rPr b="1" i="0" lang="en-US" sz="1800" u="none" cap="none" strike="noStrike">
                <a:solidFill>
                  <a:schemeClr val="lt1"/>
                </a:solidFill>
                <a:latin typeface="Garamond"/>
                <a:ea typeface="Garamond"/>
                <a:cs typeface="Garamond"/>
                <a:sym typeface="Garamond"/>
              </a:rPr>
              <a:t>Unliquidated debt</a:t>
            </a:r>
          </a:p>
          <a:p>
            <a:pPr indent="-285750" lvl="1" marL="742950" marR="0" rtl="0" algn="l">
              <a:lnSpc>
                <a:spcPct val="80000"/>
              </a:lnSpc>
              <a:spcBef>
                <a:spcPts val="360"/>
              </a:spcBef>
              <a:spcAft>
                <a:spcPts val="0"/>
              </a:spcAft>
              <a:buClr>
                <a:schemeClr val="accent2"/>
              </a:buClr>
              <a:buSzPct val="70000"/>
              <a:buFont typeface="Garamond"/>
              <a:buNone/>
            </a:pPr>
            <a:r>
              <a:t/>
            </a:r>
            <a:endParaRPr b="1" i="0" sz="1800" u="none" cap="none" strike="noStrike">
              <a:solidFill>
                <a:schemeClr val="lt1"/>
              </a:solidFill>
              <a:latin typeface="Garamond"/>
              <a:ea typeface="Garamond"/>
              <a:cs typeface="Garamond"/>
              <a:sym typeface="Garamond"/>
            </a:endParaRPr>
          </a:p>
          <a:p>
            <a:pPr indent="-285750" lvl="1" marL="742950" marR="0" rtl="0" algn="l">
              <a:lnSpc>
                <a:spcPct val="80000"/>
              </a:lnSpc>
              <a:spcBef>
                <a:spcPts val="360"/>
              </a:spcBef>
              <a:spcAft>
                <a:spcPts val="0"/>
              </a:spcAft>
              <a:buClr>
                <a:schemeClr val="accent2"/>
              </a:buClr>
              <a:buSzPct val="70000"/>
              <a:buFont typeface="Garamond"/>
              <a:buChar char="■"/>
            </a:pPr>
            <a:r>
              <a:rPr b="1" i="0" lang="en-US" sz="1800" u="none" cap="none" strike="noStrike">
                <a:solidFill>
                  <a:schemeClr val="lt1"/>
                </a:solidFill>
                <a:latin typeface="Garamond"/>
                <a:ea typeface="Garamond"/>
                <a:cs typeface="Garamond"/>
                <a:sym typeface="Garamond"/>
              </a:rPr>
              <a:t>Creditor agrees to accept, as full payment, less than creditor claims owed</a:t>
            </a:r>
          </a:p>
          <a:p>
            <a:pPr indent="-285750" lvl="1" marL="742950" marR="0" rtl="0" algn="l">
              <a:lnSpc>
                <a:spcPct val="80000"/>
              </a:lnSpc>
              <a:spcBef>
                <a:spcPts val="360"/>
              </a:spcBef>
              <a:spcAft>
                <a:spcPts val="0"/>
              </a:spcAft>
              <a:buClr>
                <a:schemeClr val="accent2"/>
              </a:buClr>
              <a:buSzPct val="70000"/>
              <a:buFont typeface="Garamond"/>
              <a:buNone/>
            </a:pPr>
            <a:r>
              <a:t/>
            </a:r>
            <a:endParaRPr b="1" i="0" sz="1800" u="none" cap="none" strike="noStrike">
              <a:solidFill>
                <a:schemeClr val="lt1"/>
              </a:solidFill>
              <a:latin typeface="Garamond"/>
              <a:ea typeface="Garamond"/>
              <a:cs typeface="Garamond"/>
              <a:sym typeface="Garamond"/>
            </a:endParaRPr>
          </a:p>
          <a:p>
            <a:pPr indent="-285750" lvl="1" marL="742950" marR="0" rtl="0" algn="l">
              <a:lnSpc>
                <a:spcPct val="80000"/>
              </a:lnSpc>
              <a:spcBef>
                <a:spcPts val="360"/>
              </a:spcBef>
              <a:spcAft>
                <a:spcPts val="0"/>
              </a:spcAft>
              <a:buClr>
                <a:schemeClr val="accent2"/>
              </a:buClr>
              <a:buSzPct val="70000"/>
              <a:buFont typeface="Garamond"/>
              <a:buChar char="■"/>
            </a:pPr>
            <a:r>
              <a:rPr b="1" i="0" lang="en-US" sz="1800" u="none" cap="none" strike="noStrike">
                <a:solidFill>
                  <a:schemeClr val="lt1"/>
                </a:solidFill>
                <a:latin typeface="Garamond"/>
                <a:ea typeface="Garamond"/>
                <a:cs typeface="Garamond"/>
                <a:sym typeface="Garamond"/>
              </a:rPr>
              <a:t>Debtor pays agreed-upon amount</a:t>
            </a:r>
          </a:p>
          <a:p>
            <a:pPr indent="-342900" lvl="0" marL="342900" marR="0" rtl="0" algn="l">
              <a:spcBef>
                <a:spcPts val="360"/>
              </a:spcBef>
              <a:spcAft>
                <a:spcPts val="0"/>
              </a:spcAft>
              <a:buClr>
                <a:schemeClr val="hlink"/>
              </a:buClr>
              <a:buSzPct val="70000"/>
              <a:buFont typeface="Garamond"/>
              <a:buNone/>
            </a:pPr>
            <a:r>
              <a:t/>
            </a:r>
            <a:endParaRPr b="1" i="0" sz="1800" u="none" cap="none" strike="noStrike">
              <a:solidFill>
                <a:schemeClr val="lt1"/>
              </a:solidFill>
              <a:latin typeface="Garamond"/>
              <a:ea typeface="Garamond"/>
              <a:cs typeface="Garamond"/>
              <a:sym typeface="Garamond"/>
            </a:endParaRPr>
          </a:p>
        </p:txBody>
      </p:sp>
      <p:sp>
        <p:nvSpPr>
          <p:cNvPr id="137" name="Shape 13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15-*</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