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35"/>
  </p:notesMasterIdLst>
  <p:sldIdLst>
    <p:sldId id="1320" r:id="rId5"/>
    <p:sldId id="1296" r:id="rId6"/>
    <p:sldId id="1332" r:id="rId7"/>
    <p:sldId id="324" r:id="rId8"/>
    <p:sldId id="1333" r:id="rId9"/>
    <p:sldId id="1282" r:id="rId10"/>
    <p:sldId id="1334" r:id="rId11"/>
    <p:sldId id="1336" r:id="rId12"/>
    <p:sldId id="1335" r:id="rId13"/>
    <p:sldId id="1337" r:id="rId14"/>
    <p:sldId id="1321" r:id="rId15"/>
    <p:sldId id="1338" r:id="rId16"/>
    <p:sldId id="1339" r:id="rId17"/>
    <p:sldId id="1340" r:id="rId18"/>
    <p:sldId id="1341" r:id="rId19"/>
    <p:sldId id="1343" r:id="rId20"/>
    <p:sldId id="1328" r:id="rId21"/>
    <p:sldId id="1330" r:id="rId22"/>
    <p:sldId id="1348" r:id="rId23"/>
    <p:sldId id="1349" r:id="rId24"/>
    <p:sldId id="1342" r:id="rId25"/>
    <p:sldId id="1344" r:id="rId26"/>
    <p:sldId id="1297" r:id="rId27"/>
    <p:sldId id="1323" r:id="rId28"/>
    <p:sldId id="1345" r:id="rId29"/>
    <p:sldId id="1347" r:id="rId30"/>
    <p:sldId id="1346" r:id="rId31"/>
    <p:sldId id="1350" r:id="rId32"/>
    <p:sldId id="1329" r:id="rId33"/>
    <p:sldId id="1295" r:id="rId34"/>
  </p:sldIdLst>
  <p:sldSz cx="12192000" cy="6858000"/>
  <p:notesSz cx="6858000" cy="9144000"/>
  <p:custDataLst>
    <p:tags r:id="rId36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809" autoAdjust="0"/>
    <p:restoredTop sz="94660"/>
  </p:normalViewPr>
  <p:slideViewPr>
    <p:cSldViewPr>
      <p:cViewPr varScale="1">
        <p:scale>
          <a:sx n="67" d="100"/>
          <a:sy n="67" d="100"/>
        </p:scale>
        <p:origin x="153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6T17:00:14.8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54 35 24575,'11'82'0,"1"1"0,-5-6 0,9-22 0,31-55 0,-6 4 0,5 7 0,-7 1 0,2 11 0,-12-3 0,-6-3 0,-3 1 0,-3-1 0,-7 1 0,-2-1 0,-8 1 0,-10 5 0,-8 0 0,-9-7 0,-14-11 0,10-3 0,-4-2 0,12 0 0,-10 0 0,22-7 0,-3-17 0,20-11 0,7-7 0,16 7 0,-3-4 0,14 10 0,-9 9 0,4 3 0,0 11 0,-6 0 0,-9 6 0,-3 6 0,-3 21 0,3 20 0,-7 11 0,-4 12 0,-4-4 0,-2 4 0,-23-12 0,-12 6 0,-14-12 0,-9-11 0,4-10 0,-5-19 0,7-4 0,5-8 0,5 0 0,15-12 0,3-11 0,7-14 0,5-21 0,4-20 0,8-15 0,0 41 0,0-1 0,0 1 0,0-1 0,3 2 0,2 1 0,7-37 0,17 17 0,6 12 0,15 13 0,-3 16 0,5 12 0,-11 11 0,6 4 0,-7 2 0,5 8 0,-10 15 0,2 10 0,-14 31 0,-2 0 0,-9 6 0,2-2 0,-9-4 0,1-8 0,-6-3 0,0-20 0,-8 15 0,-15-36 0,-12-1 0,0-7 0,0-4 0,10 0 0,-10 0 0,-2-7 0,-3-5 0,1-11 0,10-6 0,3 3 0,9 3 0,7 4 0,3-7 0,8-12 0,5-9 0,16-5 0,18 11 0,3 0 0,9 6 0,7 14 0,-7 3 0,2 13 0,-7-1 0,-6 6 0,-12 6 0,-4 30 0,-7 17 0,-9 15 0,-3-4 0,-4 6 0,-2 5 0,-21 3 0,-20 3 0,-13-13 0,-28-15 0,16-18 0,2-18 0,8-7 0,19-18 0,12-25 0,19-19 0,35-36 0,-10 39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D5F2D24-CCF7-B44E-A7AB-CCC74B023D6D}" type="datetimeFigureOut">
              <a:rPr lang="ar-SA" smtClean="0"/>
              <a:t>23 شعبان،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30D3E0D-BEA4-8543-8338-525A8FB309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560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237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560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660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571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797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444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07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104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1126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288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091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162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7910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1608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8952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751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923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040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771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09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5355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59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405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707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1148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7673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096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8375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073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4699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0923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185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97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1703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417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432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214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56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4211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149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0565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289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A58D-F683-4DBE-90C3-38B8F9495AA8}" type="datetimeFigureOut">
              <a:rPr lang="ar-SA" smtClean="0"/>
              <a:pPr/>
              <a:t>23 شعبان،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51B83-0080-487A-8CF3-5E4EECDBAC1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99" r:id="rId3"/>
    <p:sldLayoutId id="2147483698" r:id="rId4"/>
    <p:sldLayoutId id="2147483697" r:id="rId5"/>
    <p:sldLayoutId id="2147483696" r:id="rId6"/>
    <p:sldLayoutId id="2147483695" r:id="rId7"/>
    <p:sldLayoutId id="2147483694" r:id="rId8"/>
    <p:sldLayoutId id="2147483693" r:id="rId9"/>
    <p:sldLayoutId id="2147483692" r:id="rId10"/>
    <p:sldLayoutId id="2147483691" r:id="rId11"/>
    <p:sldLayoutId id="2147483690" r:id="rId12"/>
    <p:sldLayoutId id="2147483689" r:id="rId13"/>
    <p:sldLayoutId id="2147483688" r:id="rId14"/>
    <p:sldLayoutId id="2147483687" r:id="rId15"/>
    <p:sldLayoutId id="2147483684" r:id="rId16"/>
    <p:sldLayoutId id="2147483683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69" r:id="rId30"/>
    <p:sldLayoutId id="2147483668" r:id="rId31"/>
    <p:sldLayoutId id="2147483667" r:id="rId32"/>
    <p:sldLayoutId id="2147483666" r:id="rId33"/>
    <p:sldLayoutId id="2147483665" r:id="rId34"/>
    <p:sldLayoutId id="2147483664" r:id="rId35"/>
    <p:sldLayoutId id="2147483663" r:id="rId36"/>
    <p:sldLayoutId id="2147483662" r:id="rId37"/>
    <p:sldLayoutId id="2147483661" r:id="rId38"/>
    <p:sldLayoutId id="2147483660" r:id="rId39"/>
    <p:sldLayoutId id="2147483685" r:id="rId40"/>
    <p:sldLayoutId id="2147483650" r:id="rId41"/>
    <p:sldLayoutId id="2147483651" r:id="rId42"/>
    <p:sldLayoutId id="2147483652" r:id="rId43"/>
    <p:sldLayoutId id="2147483653" r:id="rId44"/>
    <p:sldLayoutId id="2147483654" r:id="rId45"/>
    <p:sldLayoutId id="2147483655" r:id="rId46"/>
    <p:sldLayoutId id="2147483686" r:id="rId47"/>
    <p:sldLayoutId id="2147483670" r:id="rId48"/>
    <p:sldLayoutId id="2147483656" r:id="rId49"/>
    <p:sldLayoutId id="2147483657" r:id="rId50"/>
    <p:sldLayoutId id="2147483658" r:id="rId51"/>
    <p:sldLayoutId id="2147483659" r:id="rId52"/>
    <p:sldLayoutId id="2147483701" r:id="rId5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www.liveworksheets.com/1-ku1776317f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230FB4E6-66EC-5A44-A120-EC4BB40B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15980" r="6553" b="15799"/>
          <a:stretch/>
        </p:blipFill>
        <p:spPr>
          <a:xfrm>
            <a:off x="0" y="34736"/>
            <a:ext cx="12192000" cy="6860268"/>
          </a:xfrm>
          <a:prstGeom prst="rect">
            <a:avLst/>
          </a:prstGeom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5FB54B36-C911-B744-95DD-805B4D4BD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8" y="636655"/>
            <a:ext cx="4379103" cy="532855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44D5240-6750-AD42-9867-923775B648E5}"/>
              </a:ext>
            </a:extLst>
          </p:cNvPr>
          <p:cNvSpPr txBox="1"/>
          <p:nvPr/>
        </p:nvSpPr>
        <p:spPr>
          <a:xfrm>
            <a:off x="810690" y="1903519"/>
            <a:ext cx="4501119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latin typeface="Farah" pitchFamily="2" charset="0"/>
                <a:cs typeface="Farah" pitchFamily="2" charset="0"/>
              </a:rPr>
              <a:t>الفصل السادس </a:t>
            </a:r>
          </a:p>
          <a:p>
            <a:pPr algn="ctr"/>
            <a:r>
              <a:rPr lang="ar-SA" sz="4000" dirty="0">
                <a:latin typeface="Farah" pitchFamily="2" charset="0"/>
                <a:cs typeface="Farah" pitchFamily="2" charset="0"/>
              </a:rPr>
              <a:t>الهندسة : المضلعات</a:t>
            </a:r>
          </a:p>
          <a:p>
            <a:pPr algn="ctr"/>
            <a:r>
              <a:rPr lang="ar-SA" sz="4000" dirty="0">
                <a:latin typeface="Farah" pitchFamily="2" charset="0"/>
                <a:cs typeface="Farah" pitchFamily="2" charset="0"/>
              </a:rPr>
              <a:t>الصف الأول متوسط </a:t>
            </a: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B844C0CE-0281-C745-8828-16156AB30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3" y="4531406"/>
            <a:ext cx="1904749" cy="1808023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5B503307-F40F-7940-AAF0-1BA4D15597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4714" flipV="1">
            <a:off x="10691304" y="5954910"/>
            <a:ext cx="769039" cy="769039"/>
          </a:xfrm>
          <a:prstGeom prst="rect">
            <a:avLst/>
          </a:prstGeom>
        </p:spPr>
      </p:pic>
      <p:pic>
        <p:nvPicPr>
          <p:cNvPr id="2" name="صورة 4">
            <a:extLst>
              <a:ext uri="{FF2B5EF4-FFF2-40B4-BE49-F238E27FC236}">
                <a16:creationId xmlns:a16="http://schemas.microsoft.com/office/drawing/2014/main" id="{DA0F7A77-4BD7-6D42-B3DE-099EFEFBB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19" y="1323615"/>
            <a:ext cx="32385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19142"/>
            <a:ext cx="11811502" cy="654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D00755-85C1-104C-9454-6AE41AFDD7F7}"/>
              </a:ext>
            </a:extLst>
          </p:cNvPr>
          <p:cNvSpPr txBox="1"/>
          <p:nvPr/>
        </p:nvSpPr>
        <p:spPr>
          <a:xfrm rot="5575238" flipV="1">
            <a:off x="10974312" y="3097439"/>
            <a:ext cx="1513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  <a:latin typeface="Diwan Kufi" pitchFamily="2" charset="0"/>
                <a:cs typeface="Farah" pitchFamily="2" charset="0"/>
              </a:rPr>
              <a:t>تدريس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C718C06-B804-6246-8152-B65678122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54"/>
          <a:stretch/>
        </p:blipFill>
        <p:spPr>
          <a:xfrm>
            <a:off x="980825" y="767267"/>
            <a:ext cx="10225033" cy="306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71B0B-DCE6-5543-A48F-07367DE9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9" y="3843950"/>
            <a:ext cx="2330905" cy="23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85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19142"/>
            <a:ext cx="11811502" cy="654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D00755-85C1-104C-9454-6AE41AFDD7F7}"/>
              </a:ext>
            </a:extLst>
          </p:cNvPr>
          <p:cNvSpPr txBox="1"/>
          <p:nvPr/>
        </p:nvSpPr>
        <p:spPr>
          <a:xfrm rot="5575238" flipV="1">
            <a:off x="10974312" y="3097439"/>
            <a:ext cx="1513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  <a:latin typeface="Diwan Kufi" pitchFamily="2" charset="0"/>
                <a:cs typeface="Farah" pitchFamily="2" charset="0"/>
              </a:rPr>
              <a:t>تدريس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04A9C4F7-BAD3-5243-9169-BF198BE28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5" t="74861" r="4963" b="1126"/>
          <a:stretch/>
        </p:blipFill>
        <p:spPr>
          <a:xfrm>
            <a:off x="3043117" y="4872294"/>
            <a:ext cx="6100447" cy="1320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F2A1863-4534-644E-AC89-9409F8681E5D}"/>
              </a:ext>
            </a:extLst>
          </p:cNvPr>
          <p:cNvSpPr txBox="1"/>
          <p:nvPr/>
        </p:nvSpPr>
        <p:spPr>
          <a:xfrm>
            <a:off x="3963765" y="529994"/>
            <a:ext cx="4259153" cy="707886"/>
          </a:xfrm>
          <a:prstGeom prst="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4000" dirty="0"/>
              <a:t>أولا/ تسمية الزوايا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41751AC-1F80-5F41-8EFF-053489803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39" r="72878" b="53537"/>
          <a:stretch/>
        </p:blipFill>
        <p:spPr>
          <a:xfrm>
            <a:off x="1621846" y="1460636"/>
            <a:ext cx="3864470" cy="3002643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F510644-28FE-4342-AC84-B3B93957E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41" t="12339" b="51625"/>
          <a:stretch/>
        </p:blipFill>
        <p:spPr>
          <a:xfrm>
            <a:off x="6376612" y="1417587"/>
            <a:ext cx="4732186" cy="1421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3BC4CF7-F27F-5749-BF5F-DC4DBA55A5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23" t="48375" r="4200" b="36011"/>
          <a:stretch/>
        </p:blipFill>
        <p:spPr>
          <a:xfrm>
            <a:off x="6510225" y="3202586"/>
            <a:ext cx="4464960" cy="616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823005E5-5685-B449-8EB9-5E472A610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28" t="61408" r="4199" b="22977"/>
          <a:stretch/>
        </p:blipFill>
        <p:spPr>
          <a:xfrm>
            <a:off x="6730823" y="4070679"/>
            <a:ext cx="4023763" cy="616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صورة 3">
            <a:extLst>
              <a:ext uri="{FF2B5EF4-FFF2-40B4-BE49-F238E27FC236}">
                <a16:creationId xmlns:a16="http://schemas.microsoft.com/office/drawing/2014/main" id="{417D97A6-5A13-E042-83C4-E787C2B18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286" y="5648524"/>
            <a:ext cx="977816" cy="9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1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19142"/>
            <a:ext cx="11811502" cy="654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A836CA12-8DCB-C34C-A20E-F337173F52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83" t="16807" b="61080"/>
          <a:stretch/>
        </p:blipFill>
        <p:spPr>
          <a:xfrm>
            <a:off x="6588367" y="577491"/>
            <a:ext cx="3607517" cy="5828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2AB36D-68AB-D44F-9106-D59495F44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54" t="40078"/>
          <a:stretch/>
        </p:blipFill>
        <p:spPr>
          <a:xfrm>
            <a:off x="5645841" y="1424384"/>
            <a:ext cx="5815065" cy="130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575355B-5FD6-1145-A148-951ACC22D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80" r="67477"/>
          <a:stretch/>
        </p:blipFill>
        <p:spPr>
          <a:xfrm>
            <a:off x="659849" y="482289"/>
            <a:ext cx="4782765" cy="238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79D3DD6-E8DF-194A-9D23-484E4F0C0314}"/>
              </a:ext>
            </a:extLst>
          </p:cNvPr>
          <p:cNvSpPr txBox="1"/>
          <p:nvPr/>
        </p:nvSpPr>
        <p:spPr>
          <a:xfrm rot="10800000" flipV="1">
            <a:off x="5632822" y="5880399"/>
            <a:ext cx="1911089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Farah" pitchFamily="2" charset="0"/>
                <a:cs typeface="Farah" pitchFamily="2" charset="0"/>
              </a:rPr>
              <a:t>الكتاب  صفحة ٩٠</a:t>
            </a:r>
          </a:p>
        </p:txBody>
      </p:sp>
    </p:spTree>
    <p:extLst>
      <p:ext uri="{BB962C8B-B14F-4D97-AF65-F5344CB8AC3E}">
        <p14:creationId xmlns:p14="http://schemas.microsoft.com/office/powerpoint/2010/main" val="201283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19142"/>
            <a:ext cx="11811502" cy="654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D00755-85C1-104C-9454-6AE41AFDD7F7}"/>
              </a:ext>
            </a:extLst>
          </p:cNvPr>
          <p:cNvSpPr txBox="1"/>
          <p:nvPr/>
        </p:nvSpPr>
        <p:spPr>
          <a:xfrm rot="5575238" flipV="1">
            <a:off x="10974312" y="3097439"/>
            <a:ext cx="1513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  <a:latin typeface="Diwan Kufi" pitchFamily="2" charset="0"/>
                <a:cs typeface="Farah" pitchFamily="2" charset="0"/>
              </a:rPr>
              <a:t>تدريس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F2A1863-4534-644E-AC89-9409F8681E5D}"/>
              </a:ext>
            </a:extLst>
          </p:cNvPr>
          <p:cNvSpPr txBox="1"/>
          <p:nvPr/>
        </p:nvSpPr>
        <p:spPr>
          <a:xfrm>
            <a:off x="3963765" y="529994"/>
            <a:ext cx="4259153" cy="707886"/>
          </a:xfrm>
          <a:prstGeom prst="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4000" dirty="0"/>
              <a:t>أولا/ تصنيف الزوايا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DBA7322-0F3B-9C49-92F9-8A069C93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317" y="1509940"/>
            <a:ext cx="9406405" cy="3700280"/>
          </a:xfrm>
          <a:prstGeom prst="round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38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19142"/>
            <a:ext cx="11811502" cy="654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78AB33B-3090-774F-83A0-F8E054DB7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37" y="883937"/>
            <a:ext cx="8965081" cy="2731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F2A1863-4534-644E-AC89-9409F8681E5D}"/>
              </a:ext>
            </a:extLst>
          </p:cNvPr>
          <p:cNvSpPr txBox="1"/>
          <p:nvPr/>
        </p:nvSpPr>
        <p:spPr>
          <a:xfrm>
            <a:off x="3963765" y="529994"/>
            <a:ext cx="4259153" cy="707886"/>
          </a:xfrm>
          <a:prstGeom prst="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4000" dirty="0"/>
              <a:t>أولا/ تصنيف الزوايا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4A29E66-1D56-064B-9568-788594EB9CB4}"/>
              </a:ext>
            </a:extLst>
          </p:cNvPr>
          <p:cNvSpPr/>
          <p:nvPr/>
        </p:nvSpPr>
        <p:spPr>
          <a:xfrm>
            <a:off x="8438088" y="3489268"/>
            <a:ext cx="2572470" cy="2572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A3B5B5-18BC-A54E-B7A8-4110010B6745}"/>
              </a:ext>
            </a:extLst>
          </p:cNvPr>
          <p:cNvSpPr/>
          <p:nvPr/>
        </p:nvSpPr>
        <p:spPr>
          <a:xfrm>
            <a:off x="4877084" y="3489268"/>
            <a:ext cx="2572470" cy="2572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F6F992E-6B1F-D847-883A-B8E5882A7A59}"/>
              </a:ext>
            </a:extLst>
          </p:cNvPr>
          <p:cNvSpPr/>
          <p:nvPr/>
        </p:nvSpPr>
        <p:spPr>
          <a:xfrm>
            <a:off x="1539034" y="3489268"/>
            <a:ext cx="2572470" cy="25724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DF382A9-9D0A-A047-AC0D-C9722BE165F3}"/>
              </a:ext>
            </a:extLst>
          </p:cNvPr>
          <p:cNvSpPr txBox="1"/>
          <p:nvPr/>
        </p:nvSpPr>
        <p:spPr>
          <a:xfrm rot="10800000" flipV="1">
            <a:off x="5207774" y="6257461"/>
            <a:ext cx="1911089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Farah" pitchFamily="2" charset="0"/>
                <a:cs typeface="Farah" pitchFamily="2" charset="0"/>
              </a:rPr>
              <a:t>الكتاب  صفحة ٩١</a:t>
            </a:r>
          </a:p>
        </p:txBody>
      </p:sp>
    </p:spTree>
    <p:extLst>
      <p:ext uri="{BB962C8B-B14F-4D97-AF65-F5344CB8AC3E}">
        <p14:creationId xmlns:p14="http://schemas.microsoft.com/office/powerpoint/2010/main" val="77380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19142"/>
            <a:ext cx="11811502" cy="654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D00755-85C1-104C-9454-6AE41AFDD7F7}"/>
              </a:ext>
            </a:extLst>
          </p:cNvPr>
          <p:cNvSpPr txBox="1"/>
          <p:nvPr/>
        </p:nvSpPr>
        <p:spPr>
          <a:xfrm rot="5575238" flipV="1">
            <a:off x="10974312" y="3097439"/>
            <a:ext cx="1513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  <a:latin typeface="Diwan Kufi" pitchFamily="2" charset="0"/>
                <a:cs typeface="Farah" pitchFamily="2" charset="0"/>
              </a:rPr>
              <a:t>تدريس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4A29E66-1D56-064B-9568-788594EB9CB4}"/>
              </a:ext>
            </a:extLst>
          </p:cNvPr>
          <p:cNvSpPr/>
          <p:nvPr/>
        </p:nvSpPr>
        <p:spPr>
          <a:xfrm>
            <a:off x="6797060" y="3489268"/>
            <a:ext cx="4331138" cy="2843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F6F992E-6B1F-D847-883A-B8E5882A7A59}"/>
              </a:ext>
            </a:extLst>
          </p:cNvPr>
          <p:cNvSpPr/>
          <p:nvPr/>
        </p:nvSpPr>
        <p:spPr>
          <a:xfrm>
            <a:off x="1151822" y="3489268"/>
            <a:ext cx="4367999" cy="2843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8D6841-90CE-9542-9CDF-370B1D37C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411" y="524945"/>
            <a:ext cx="8708489" cy="254732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C5959133-9E8F-AA44-B386-794F8A746CC9}"/>
              </a:ext>
            </a:extLst>
          </p:cNvPr>
          <p:cNvSpPr txBox="1"/>
          <p:nvPr/>
        </p:nvSpPr>
        <p:spPr>
          <a:xfrm rot="10800000" flipV="1">
            <a:off x="5394941" y="6286190"/>
            <a:ext cx="1911089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Farah" pitchFamily="2" charset="0"/>
                <a:cs typeface="Farah" pitchFamily="2" charset="0"/>
              </a:rPr>
              <a:t>الكتاب  صفحة ٩٢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A32454DB-49B2-604B-B919-C295E9C284CD}"/>
              </a:ext>
            </a:extLst>
          </p:cNvPr>
          <p:cNvGrpSpPr/>
          <p:nvPr/>
        </p:nvGrpSpPr>
        <p:grpSpPr>
          <a:xfrm>
            <a:off x="465829" y="577491"/>
            <a:ext cx="1519178" cy="1431197"/>
            <a:chOff x="465829" y="577491"/>
            <a:chExt cx="1519178" cy="1431197"/>
          </a:xfrm>
        </p:grpSpPr>
        <p:pic>
          <p:nvPicPr>
            <p:cNvPr id="11" name="صورة 47">
              <a:extLst>
                <a:ext uri="{FF2B5EF4-FFF2-40B4-BE49-F238E27FC236}">
                  <a16:creationId xmlns:a16="http://schemas.microsoft.com/office/drawing/2014/main" id="{B7744936-6AAA-6C4C-96A6-075511BB6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29" y="1053679"/>
              <a:ext cx="1255011" cy="95500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D9C123F4-C5FB-8345-9D5A-A7A8794D1299}"/>
                </a:ext>
              </a:extLst>
            </p:cNvPr>
            <p:cNvSpPr txBox="1"/>
            <p:nvPr/>
          </p:nvSpPr>
          <p:spPr>
            <a:xfrm>
              <a:off x="729996" y="577491"/>
              <a:ext cx="12550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800" dirty="0"/>
                <a:t>استراتيجية الدقيقة الواحدة </a:t>
              </a:r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1623544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5">
            <a:extLst>
              <a:ext uri="{FF2B5EF4-FFF2-40B4-BE49-F238E27FC236}">
                <a16:creationId xmlns:a16="http://schemas.microsoft.com/office/drawing/2014/main" id="{6001A23E-2F44-4746-9413-6E0195B64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8" y="144456"/>
            <a:ext cx="11902791" cy="671354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3C2A8A6-31A9-1949-8806-C18588EEF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8" y="1180584"/>
            <a:ext cx="5010738" cy="401258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0077C81-3A69-D543-A0D0-BB2E48BC3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50" y="1180583"/>
            <a:ext cx="4697742" cy="3874267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090D274B-71EC-7A4C-9AFE-DA93883EFDC2}"/>
              </a:ext>
            </a:extLst>
          </p:cNvPr>
          <p:cNvGrpSpPr/>
          <p:nvPr/>
        </p:nvGrpSpPr>
        <p:grpSpPr>
          <a:xfrm>
            <a:off x="10805551" y="3429000"/>
            <a:ext cx="754971" cy="901537"/>
            <a:chOff x="8615486" y="3069754"/>
            <a:chExt cx="755146" cy="901745"/>
          </a:xfrm>
        </p:grpSpPr>
        <p:cxnSp>
          <p:nvCxnSpPr>
            <p:cNvPr id="21" name="رابط مستقيم 2">
              <a:extLst>
                <a:ext uri="{FF2B5EF4-FFF2-40B4-BE49-F238E27FC236}">
                  <a16:creationId xmlns:a16="http://schemas.microsoft.com/office/drawing/2014/main" id="{B82F37DD-3842-EF4E-A248-01EDA3EE51EB}"/>
                </a:ext>
              </a:extLst>
            </p:cNvPr>
            <p:cNvCxnSpPr/>
            <p:nvPr/>
          </p:nvCxnSpPr>
          <p:spPr>
            <a:xfrm flipV="1">
              <a:off x="8615486" y="3069754"/>
              <a:ext cx="742533" cy="3600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رابط مستقيم 3">
              <a:extLst>
                <a:ext uri="{FF2B5EF4-FFF2-40B4-BE49-F238E27FC236}">
                  <a16:creationId xmlns:a16="http://schemas.microsoft.com/office/drawing/2014/main" id="{9EEA07EF-7122-5B4D-933C-09FF556AECE9}"/>
                </a:ext>
              </a:extLst>
            </p:cNvPr>
            <p:cNvCxnSpPr/>
            <p:nvPr/>
          </p:nvCxnSpPr>
          <p:spPr>
            <a:xfrm flipV="1">
              <a:off x="9362364" y="3069754"/>
              <a:ext cx="8268" cy="9017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رابط مستقيم 4">
            <a:extLst>
              <a:ext uri="{FF2B5EF4-FFF2-40B4-BE49-F238E27FC236}">
                <a16:creationId xmlns:a16="http://schemas.microsoft.com/office/drawing/2014/main" id="{7AF5708D-B737-3747-A1C6-1EA27DC4E9F3}"/>
              </a:ext>
            </a:extLst>
          </p:cNvPr>
          <p:cNvCxnSpPr/>
          <p:nvPr/>
        </p:nvCxnSpPr>
        <p:spPr>
          <a:xfrm>
            <a:off x="9293733" y="3428995"/>
            <a:ext cx="635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5">
            <a:extLst>
              <a:ext uri="{FF2B5EF4-FFF2-40B4-BE49-F238E27FC236}">
                <a16:creationId xmlns:a16="http://schemas.microsoft.com/office/drawing/2014/main" id="{F4245302-A2D6-AD44-8CC5-8F3C293F87BF}"/>
              </a:ext>
            </a:extLst>
          </p:cNvPr>
          <p:cNvCxnSpPr/>
          <p:nvPr/>
        </p:nvCxnSpPr>
        <p:spPr>
          <a:xfrm flipV="1">
            <a:off x="9933389" y="3428996"/>
            <a:ext cx="8266" cy="9015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6">
            <a:extLst>
              <a:ext uri="{FF2B5EF4-FFF2-40B4-BE49-F238E27FC236}">
                <a16:creationId xmlns:a16="http://schemas.microsoft.com/office/drawing/2014/main" id="{68C64F85-5C1C-104E-92D2-00DBF2C1A629}"/>
              </a:ext>
            </a:extLst>
          </p:cNvPr>
          <p:cNvCxnSpPr/>
          <p:nvPr/>
        </p:nvCxnSpPr>
        <p:spPr>
          <a:xfrm>
            <a:off x="8086527" y="3348120"/>
            <a:ext cx="330699" cy="1528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7">
            <a:extLst>
              <a:ext uri="{FF2B5EF4-FFF2-40B4-BE49-F238E27FC236}">
                <a16:creationId xmlns:a16="http://schemas.microsoft.com/office/drawing/2014/main" id="{1BDCDAD5-054B-6549-8D1D-617B593F8781}"/>
              </a:ext>
            </a:extLst>
          </p:cNvPr>
          <p:cNvCxnSpPr/>
          <p:nvPr/>
        </p:nvCxnSpPr>
        <p:spPr>
          <a:xfrm flipV="1">
            <a:off x="8429837" y="3500988"/>
            <a:ext cx="0" cy="829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عملية 31">
            <a:extLst>
              <a:ext uri="{FF2B5EF4-FFF2-40B4-BE49-F238E27FC236}">
                <a16:creationId xmlns:a16="http://schemas.microsoft.com/office/drawing/2014/main" id="{07BD44B8-9CF1-0841-B356-DDE3AEC0C66E}"/>
              </a:ext>
            </a:extLst>
          </p:cNvPr>
          <p:cNvSpPr/>
          <p:nvPr/>
        </p:nvSpPr>
        <p:spPr>
          <a:xfrm>
            <a:off x="8926039" y="86571"/>
            <a:ext cx="1370699" cy="91836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وقفة....</a:t>
            </a:r>
          </a:p>
        </p:txBody>
      </p:sp>
    </p:spTree>
    <p:extLst>
      <p:ext uri="{BB962C8B-B14F-4D97-AF65-F5344CB8AC3E}">
        <p14:creationId xmlns:p14="http://schemas.microsoft.com/office/powerpoint/2010/main" val="3047606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E85C0260-BB4D-6D46-AD22-F6EB0B3C8BF0}"/>
              </a:ext>
            </a:extLst>
          </p:cNvPr>
          <p:cNvGrpSpPr/>
          <p:nvPr/>
        </p:nvGrpSpPr>
        <p:grpSpPr>
          <a:xfrm>
            <a:off x="1" y="105699"/>
            <a:ext cx="12191999" cy="6779858"/>
            <a:chOff x="0" y="0"/>
            <a:chExt cx="12191999" cy="6779858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70623AD-4E6E-9347-9022-5EA2715CB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76A151A1-FB70-904F-BDFA-A24CCE3D5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4B2299B-5105-3347-9AC2-587240DC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A83B7A9-77C3-2B4C-BE9C-DC21D73E3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7" name="صورة 17">
            <a:extLst>
              <a:ext uri="{FF2B5EF4-FFF2-40B4-BE49-F238E27FC236}">
                <a16:creationId xmlns:a16="http://schemas.microsoft.com/office/drawing/2014/main" id="{AF42D119-70FD-964C-9E63-CE3F252FA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305" y="1684399"/>
            <a:ext cx="4841090" cy="468707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C407D96-C8AF-8C47-8353-1E5CC9528513}"/>
              </a:ext>
            </a:extLst>
          </p:cNvPr>
          <p:cNvSpPr txBox="1"/>
          <p:nvPr/>
        </p:nvSpPr>
        <p:spPr>
          <a:xfrm rot="10800000" flipV="1">
            <a:off x="8479223" y="5971363"/>
            <a:ext cx="1911089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Farah" pitchFamily="2" charset="0"/>
                <a:cs typeface="Farah" pitchFamily="2" charset="0"/>
              </a:rPr>
              <a:t>الكتاب  صفحة ٩٤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08A92ED-2A94-B14C-BFBC-D98A7211D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9169" y="725745"/>
            <a:ext cx="4911611" cy="49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75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D00755-85C1-104C-9454-6AE41AFDD7F7}"/>
              </a:ext>
            </a:extLst>
          </p:cNvPr>
          <p:cNvSpPr txBox="1"/>
          <p:nvPr/>
        </p:nvSpPr>
        <p:spPr>
          <a:xfrm rot="5575238" flipV="1">
            <a:off x="10974312" y="3097439"/>
            <a:ext cx="1513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  <a:latin typeface="Diwan Kufi" pitchFamily="2" charset="0"/>
                <a:cs typeface="Farah" pitchFamily="2" charset="0"/>
              </a:rPr>
              <a:t>تدريس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36682B8-0CFA-F44E-9109-2B1C9338466C}"/>
              </a:ext>
            </a:extLst>
          </p:cNvPr>
          <p:cNvSpPr txBox="1"/>
          <p:nvPr/>
        </p:nvSpPr>
        <p:spPr>
          <a:xfrm rot="10800000" flipV="1">
            <a:off x="9182452" y="572468"/>
            <a:ext cx="2513129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atin typeface="Diwan Kufi" pitchFamily="2" charset="0"/>
                <a:cs typeface="Farah" pitchFamily="2" charset="0"/>
              </a:rPr>
              <a:t>تقويم ختامي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1AA1F1-3F44-DB40-8355-7846486E2A84}"/>
              </a:ext>
            </a:extLst>
          </p:cNvPr>
          <p:cNvSpPr txBox="1"/>
          <p:nvPr/>
        </p:nvSpPr>
        <p:spPr>
          <a:xfrm rot="10800000" flipV="1">
            <a:off x="585395" y="2560707"/>
            <a:ext cx="2513129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atin typeface="Diwan Kufi" pitchFamily="2" charset="0"/>
                <a:cs typeface="Waseem" pitchFamily="2" charset="-78"/>
              </a:rPr>
              <a:t>بطاقة خروج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34C32D-2B08-E64A-85E2-F0F8943C1335}"/>
              </a:ext>
            </a:extLst>
          </p:cNvPr>
          <p:cNvSpPr txBox="1"/>
          <p:nvPr/>
        </p:nvSpPr>
        <p:spPr>
          <a:xfrm rot="10800000" flipV="1">
            <a:off x="5328454" y="5941813"/>
            <a:ext cx="1911089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Farah" pitchFamily="2" charset="0"/>
                <a:cs typeface="Farah" pitchFamily="2" charset="0"/>
              </a:rPr>
              <a:t>الكتاب  صفحة ٩٣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93063A5E-69A9-3740-A7B4-C0A792CD150D}"/>
                  </a:ext>
                </a:extLst>
              </p14:cNvPr>
              <p14:cNvContentPartPr/>
              <p14:nvPr/>
            </p14:nvContentPartPr>
            <p14:xfrm>
              <a:off x="6153223" y="2760019"/>
              <a:ext cx="239400" cy="33372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93063A5E-69A9-3740-A7B4-C0A792CD15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17223" y="2724019"/>
                <a:ext cx="311040" cy="405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صورة 4">
            <a:extLst>
              <a:ext uri="{FF2B5EF4-FFF2-40B4-BE49-F238E27FC236}">
                <a16:creationId xmlns:a16="http://schemas.microsoft.com/office/drawing/2014/main" id="{CA16813C-8A4D-A549-9FA1-D704D8975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99" t="51803" r="13721"/>
          <a:stretch/>
        </p:blipFill>
        <p:spPr>
          <a:xfrm>
            <a:off x="9299022" y="3118869"/>
            <a:ext cx="2396559" cy="150985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7A4EB19-B3A6-C24D-89FD-E9FC6F027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425" b="21113"/>
          <a:stretch/>
        </p:blipFill>
        <p:spPr>
          <a:xfrm>
            <a:off x="4981397" y="3232268"/>
            <a:ext cx="2809479" cy="2543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8788F3C9-6452-5B44-8671-B8B334A7E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" y="3268594"/>
            <a:ext cx="4176893" cy="31326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63375A1-DE55-C94E-8A87-3A71ABB40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37" t="51803" r="42005"/>
          <a:stretch/>
        </p:blipFill>
        <p:spPr>
          <a:xfrm>
            <a:off x="9434767" y="4431958"/>
            <a:ext cx="2260814" cy="150985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E3E5F15-9F21-9B4F-BCB6-C0911F3C75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10" r="9864" b="49014"/>
          <a:stretch/>
        </p:blipFill>
        <p:spPr>
          <a:xfrm>
            <a:off x="4546519" y="1332351"/>
            <a:ext cx="6888400" cy="1597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97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9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FB26685-B173-1649-A531-725D27A6FF98}"/>
              </a:ext>
            </a:extLst>
          </p:cNvPr>
          <p:cNvGrpSpPr/>
          <p:nvPr/>
        </p:nvGrpSpPr>
        <p:grpSpPr>
          <a:xfrm>
            <a:off x="0" y="0"/>
            <a:ext cx="12191999" cy="6779858"/>
            <a:chOff x="0" y="0"/>
            <a:chExt cx="12191999" cy="6779858"/>
          </a:xfrm>
        </p:grpSpPr>
        <p:pic>
          <p:nvPicPr>
            <p:cNvPr id="5" name="صورة 6">
              <a:extLst>
                <a:ext uri="{FF2B5EF4-FFF2-40B4-BE49-F238E27FC236}">
                  <a16:creationId xmlns:a16="http://schemas.microsoft.com/office/drawing/2014/main" id="{99AA10C3-731C-F34A-9D87-589526D4E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7" name="صورة 12">
              <a:extLst>
                <a:ext uri="{FF2B5EF4-FFF2-40B4-BE49-F238E27FC236}">
                  <a16:creationId xmlns:a16="http://schemas.microsoft.com/office/drawing/2014/main" id="{A9B8023E-0E8D-4D44-81D2-60D27C2CB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صورة 9">
              <a:extLst>
                <a:ext uri="{FF2B5EF4-FFF2-40B4-BE49-F238E27FC236}">
                  <a16:creationId xmlns:a16="http://schemas.microsoft.com/office/drawing/2014/main" id="{5B503307-F40F-7940-AAF0-1BA4D1559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3E3E7FB9-FB15-F045-B38E-561571A62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FF9DA2-0341-174A-B713-89A2A47F8355}"/>
              </a:ext>
            </a:extLst>
          </p:cNvPr>
          <p:cNvSpPr txBox="1"/>
          <p:nvPr/>
        </p:nvSpPr>
        <p:spPr>
          <a:xfrm>
            <a:off x="8872329" y="508000"/>
            <a:ext cx="270346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600" dirty="0">
                <a:latin typeface="Farah" pitchFamily="2" charset="0"/>
                <a:cs typeface="Farah" pitchFamily="2" charset="0"/>
              </a:rPr>
              <a:t>اليوم :</a:t>
            </a:r>
          </a:p>
          <a:p>
            <a:r>
              <a:rPr lang="ar-SA" sz="3600" dirty="0">
                <a:latin typeface="Farah" pitchFamily="2" charset="0"/>
                <a:cs typeface="Farah" pitchFamily="2" charset="0"/>
              </a:rPr>
              <a:t>التاريخ:</a:t>
            </a:r>
          </a:p>
          <a:p>
            <a:r>
              <a:rPr lang="ar-SA" sz="3600" dirty="0">
                <a:latin typeface="Farah" pitchFamily="2" charset="0"/>
                <a:cs typeface="Farah" pitchFamily="2" charset="0"/>
              </a:rPr>
              <a:t>الصف: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6B2E247-BA31-1A43-AE03-BE9A3539D66E}"/>
              </a:ext>
            </a:extLst>
          </p:cNvPr>
          <p:cNvSpPr txBox="1"/>
          <p:nvPr/>
        </p:nvSpPr>
        <p:spPr>
          <a:xfrm>
            <a:off x="511136" y="547800"/>
            <a:ext cx="192083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cs typeface="Waseem" pitchFamily="2" charset="-78"/>
              </a:rPr>
              <a:t>رسالة صباحية ❤️❤️</a:t>
            </a:r>
          </a:p>
        </p:txBody>
      </p:sp>
      <p:pic>
        <p:nvPicPr>
          <p:cNvPr id="25" name="صورة 8">
            <a:extLst>
              <a:ext uri="{FF2B5EF4-FFF2-40B4-BE49-F238E27FC236}">
                <a16:creationId xmlns:a16="http://schemas.microsoft.com/office/drawing/2014/main" id="{F9D2AB43-CC85-8341-B32F-1E65AC342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47726" y="557970"/>
            <a:ext cx="2869772" cy="583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5A0CA8D-4623-144C-B322-4E7E38501FE7}"/>
              </a:ext>
            </a:extLst>
          </p:cNvPr>
          <p:cNvSpPr txBox="1"/>
          <p:nvPr/>
        </p:nvSpPr>
        <p:spPr>
          <a:xfrm>
            <a:off x="2915817" y="852385"/>
            <a:ext cx="254722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ar-SA" sz="3000" b="1" i="0" u="none" strike="noStrike" dirty="0">
                <a:solidFill>
                  <a:schemeClr val="tx2"/>
                </a:solidFill>
                <a:effectLst/>
                <a:latin typeface="(A) Arslan Wessam B" panose="03020402040406030203" pitchFamily="66" charset="-78"/>
                <a:ea typeface="UD Digi Kyokasho NK-R" panose="020B0300000000000000" pitchFamily="34" charset="-128"/>
                <a:cs typeface="(A) Arslan Wessam B" panose="03020402040406030203" pitchFamily="66" charset="-78"/>
              </a:rPr>
              <a:t>علمتني الرياضيات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ar-SA" sz="32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Helvetica Neue" panose="02000503000000020004" pitchFamily="2"/>
              </a:rPr>
              <a:t>أن العدد السالب كلما كبرت أرقامه كلما صغرت قيمته كالمتعالين من الناس، كلما ازدادوا تعالياً كلما صغروا في عيون غيرهم</a:t>
            </a:r>
            <a:r>
              <a:rPr lang="ar-SA" sz="3200" b="0" i="0" u="none" strike="noStrike" dirty="0">
                <a:solidFill>
                  <a:srgbClr val="6D6D6D"/>
                </a:solidFill>
                <a:effectLst/>
                <a:latin typeface="Helvetica Neue" panose="02000503000000020004" pitchFamily="2"/>
              </a:rPr>
              <a:t>.</a:t>
            </a:r>
            <a:endParaRPr lang="ar-SA" sz="3000" b="1" i="0" u="none" strike="noStrike" dirty="0">
              <a:solidFill>
                <a:schemeClr val="tx2"/>
              </a:solidFill>
              <a:effectLst/>
              <a:latin typeface="(A) Arslan Wessam B" panose="03020402040406030203" pitchFamily="66" charset="-78"/>
              <a:ea typeface="UD Digi Kyokasho NK-R" panose="020B0300000000000000" pitchFamily="34" charset="-128"/>
              <a:cs typeface="(A) Arslan Wessam B" panose="03020402040406030203" pitchFamily="66" charset="-78"/>
            </a:endParaRPr>
          </a:p>
        </p:txBody>
      </p:sp>
      <p:pic>
        <p:nvPicPr>
          <p:cNvPr id="30" name="صورة 30">
            <a:extLst>
              <a:ext uri="{FF2B5EF4-FFF2-40B4-BE49-F238E27FC236}">
                <a16:creationId xmlns:a16="http://schemas.microsoft.com/office/drawing/2014/main" id="{9E3126D3-4629-EA4D-9DCD-33A519163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41" y="547800"/>
            <a:ext cx="3272869" cy="4036336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35806FC6-BCB8-9548-9ABA-1F781DD27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6" y="2615446"/>
            <a:ext cx="3701862" cy="353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E71F252-C047-8843-82CB-1729A954FB87}"/>
              </a:ext>
            </a:extLst>
          </p:cNvPr>
          <p:cNvGrpSpPr/>
          <p:nvPr/>
        </p:nvGrpSpPr>
        <p:grpSpPr>
          <a:xfrm>
            <a:off x="1" y="39071"/>
            <a:ext cx="12191999" cy="6779858"/>
            <a:chOff x="0" y="0"/>
            <a:chExt cx="12191999" cy="6779858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60C44DD-8011-8F4C-9965-B36B4C440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A1BAAA1F-A64D-CD41-BC91-0FE7B8D9C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A947F33-CB44-244A-8159-D348E909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DFCF121-AF67-DE47-A4DB-15603FB8D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EB6B0FB-E363-444A-BF8C-93B201B2018B}"/>
              </a:ext>
            </a:extLst>
          </p:cNvPr>
          <p:cNvSpPr txBox="1"/>
          <p:nvPr/>
        </p:nvSpPr>
        <p:spPr>
          <a:xfrm rot="10800000" flipV="1">
            <a:off x="7077417" y="518619"/>
            <a:ext cx="403417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latin typeface="Farah" pitchFamily="2" charset="0"/>
                <a:cs typeface="Farah" pitchFamily="2" charset="0"/>
              </a:rPr>
              <a:t>مناقشة حل الواجب 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40A4434D-F475-9349-B1A4-35B9626F4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86" y="2812952"/>
            <a:ext cx="4922471" cy="35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5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19142"/>
            <a:ext cx="11811502" cy="654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D00755-85C1-104C-9454-6AE41AFDD7F7}"/>
              </a:ext>
            </a:extLst>
          </p:cNvPr>
          <p:cNvSpPr txBox="1"/>
          <p:nvPr/>
        </p:nvSpPr>
        <p:spPr>
          <a:xfrm rot="5575238" flipV="1">
            <a:off x="10974312" y="3097439"/>
            <a:ext cx="1513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  <a:latin typeface="Diwan Kufi" pitchFamily="2" charset="0"/>
                <a:cs typeface="Farah" pitchFamily="2" charset="0"/>
              </a:rPr>
              <a:t>تدريس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145A7F6-BA2A-3146-BBC5-36A259A4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0" t="41697" r="3041" b="1675"/>
          <a:stretch/>
        </p:blipFill>
        <p:spPr>
          <a:xfrm>
            <a:off x="5359511" y="3583094"/>
            <a:ext cx="5513282" cy="2870703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F2A1863-4534-644E-AC89-9409F8681E5D}"/>
              </a:ext>
            </a:extLst>
          </p:cNvPr>
          <p:cNvSpPr txBox="1"/>
          <p:nvPr/>
        </p:nvSpPr>
        <p:spPr>
          <a:xfrm>
            <a:off x="1659801" y="475879"/>
            <a:ext cx="8110395" cy="707886"/>
          </a:xfrm>
          <a:prstGeom prst="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txBody>
          <a:bodyPr wrap="square" rtlCol="1">
            <a:spAutoFit/>
          </a:bodyPr>
          <a:lstStyle/>
          <a:p>
            <a:pPr algn="r"/>
            <a:r>
              <a:rPr lang="ar-SA" sz="4000" dirty="0"/>
              <a:t>ثالثا/ الزوايا المتقابلة بالرأس والمتجاورة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0CC4561-35EA-E448-B11C-311BA6AC1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2" t="3616" b="59001"/>
          <a:stretch/>
        </p:blipFill>
        <p:spPr>
          <a:xfrm>
            <a:off x="3268776" y="1359319"/>
            <a:ext cx="6123662" cy="2048221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1D8DEA9-3B7B-5C40-80CD-79D801C5227C}"/>
              </a:ext>
            </a:extLst>
          </p:cNvPr>
          <p:cNvGrpSpPr/>
          <p:nvPr/>
        </p:nvGrpSpPr>
        <p:grpSpPr>
          <a:xfrm>
            <a:off x="10056003" y="546325"/>
            <a:ext cx="1406001" cy="562400"/>
            <a:chOff x="1268109" y="539397"/>
            <a:chExt cx="1406326" cy="562530"/>
          </a:xfrm>
        </p:grpSpPr>
        <p:sp>
          <p:nvSpPr>
            <p:cNvPr id="14" name="شارة رتبة 6">
              <a:extLst>
                <a:ext uri="{FF2B5EF4-FFF2-40B4-BE49-F238E27FC236}">
                  <a16:creationId xmlns:a16="http://schemas.microsoft.com/office/drawing/2014/main" id="{F026C4F8-1222-7E4A-9CD5-260191809066}"/>
                </a:ext>
              </a:extLst>
            </p:cNvPr>
            <p:cNvSpPr/>
            <p:nvPr/>
          </p:nvSpPr>
          <p:spPr>
            <a:xfrm rot="10800000">
              <a:off x="1268109" y="539397"/>
              <a:ext cx="1406326" cy="56253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15" name="شارة رتبة 4">
              <a:extLst>
                <a:ext uri="{FF2B5EF4-FFF2-40B4-BE49-F238E27FC236}">
                  <a16:creationId xmlns:a16="http://schemas.microsoft.com/office/drawing/2014/main" id="{A965F515-ACD5-A545-9434-F91A194C3152}"/>
                </a:ext>
              </a:extLst>
            </p:cNvPr>
            <p:cNvSpPr/>
            <p:nvPr/>
          </p:nvSpPr>
          <p:spPr>
            <a:xfrm rot="21600000">
              <a:off x="1549374" y="539397"/>
              <a:ext cx="843796" cy="562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998" tIns="15998" rIns="47995" bIns="15998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3329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1200" dirty="0"/>
                <a:t>مفهوم الزوايا المتقابلة بالرأس والمتجاورة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579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19142"/>
            <a:ext cx="11811502" cy="654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1D00755-85C1-104C-9454-6AE41AFDD7F7}"/>
              </a:ext>
            </a:extLst>
          </p:cNvPr>
          <p:cNvSpPr txBox="1"/>
          <p:nvPr/>
        </p:nvSpPr>
        <p:spPr>
          <a:xfrm rot="5575238" flipV="1">
            <a:off x="10974312" y="3097439"/>
            <a:ext cx="1513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  <a:latin typeface="Diwan Kufi" pitchFamily="2" charset="0"/>
                <a:cs typeface="Farah" pitchFamily="2" charset="0"/>
              </a:rPr>
              <a:t>تدريس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1D8DEA9-3B7B-5C40-80CD-79D801C5227C}"/>
              </a:ext>
            </a:extLst>
          </p:cNvPr>
          <p:cNvGrpSpPr/>
          <p:nvPr/>
        </p:nvGrpSpPr>
        <p:grpSpPr>
          <a:xfrm>
            <a:off x="10056003" y="546325"/>
            <a:ext cx="1406001" cy="562400"/>
            <a:chOff x="1268109" y="539397"/>
            <a:chExt cx="1406326" cy="562530"/>
          </a:xfrm>
        </p:grpSpPr>
        <p:sp>
          <p:nvSpPr>
            <p:cNvPr id="14" name="شارة رتبة 6">
              <a:extLst>
                <a:ext uri="{FF2B5EF4-FFF2-40B4-BE49-F238E27FC236}">
                  <a16:creationId xmlns:a16="http://schemas.microsoft.com/office/drawing/2014/main" id="{F026C4F8-1222-7E4A-9CD5-260191809066}"/>
                </a:ext>
              </a:extLst>
            </p:cNvPr>
            <p:cNvSpPr/>
            <p:nvPr/>
          </p:nvSpPr>
          <p:spPr>
            <a:xfrm rot="10800000">
              <a:off x="1268109" y="539397"/>
              <a:ext cx="1406326" cy="56253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15" name="شارة رتبة 4">
              <a:extLst>
                <a:ext uri="{FF2B5EF4-FFF2-40B4-BE49-F238E27FC236}">
                  <a16:creationId xmlns:a16="http://schemas.microsoft.com/office/drawing/2014/main" id="{A965F515-ACD5-A545-9434-F91A194C3152}"/>
                </a:ext>
              </a:extLst>
            </p:cNvPr>
            <p:cNvSpPr/>
            <p:nvPr/>
          </p:nvSpPr>
          <p:spPr>
            <a:xfrm rot="21600000">
              <a:off x="1549374" y="539397"/>
              <a:ext cx="843796" cy="562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998" tIns="15998" rIns="47995" bIns="15998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3329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1200" dirty="0"/>
                <a:t>مفهوم الزوايا المتقابلة بالرأس والمتجاورة</a:t>
              </a: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14E7B9C-BF1D-0345-B03A-7AB79F375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629"/>
          <a:stretch/>
        </p:blipFill>
        <p:spPr>
          <a:xfrm>
            <a:off x="2426832" y="1108725"/>
            <a:ext cx="9035172" cy="3709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EE16348-8B26-1F4F-8E45-806B41D65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9" y="5219057"/>
            <a:ext cx="1531228" cy="108634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0348748-C1EF-A64A-90E9-2BF0281E1FE8}"/>
              </a:ext>
            </a:extLst>
          </p:cNvPr>
          <p:cNvSpPr txBox="1"/>
          <p:nvPr/>
        </p:nvSpPr>
        <p:spPr>
          <a:xfrm>
            <a:off x="336036" y="4722103"/>
            <a:ext cx="17513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Waseem" pitchFamily="2" charset="-78"/>
              </a:rPr>
              <a:t>استراتيجية الحوار والمناقشة </a:t>
            </a:r>
          </a:p>
        </p:txBody>
      </p:sp>
    </p:spTree>
    <p:extLst>
      <p:ext uri="{BB962C8B-B14F-4D97-AF65-F5344CB8AC3E}">
        <p14:creationId xmlns:p14="http://schemas.microsoft.com/office/powerpoint/2010/main" val="2914379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591" y="247492"/>
            <a:ext cx="11811502" cy="6483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6755548-5874-C846-BD26-98548D8787E0}"/>
              </a:ext>
            </a:extLst>
          </p:cNvPr>
          <p:cNvSpPr txBox="1"/>
          <p:nvPr/>
        </p:nvSpPr>
        <p:spPr>
          <a:xfrm rot="5575238" flipV="1">
            <a:off x="10974312" y="3097439"/>
            <a:ext cx="1513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dirty="0">
                <a:solidFill>
                  <a:schemeClr val="bg1"/>
                </a:solidFill>
                <a:latin typeface="Diwan Kufi" pitchFamily="2" charset="0"/>
                <a:cs typeface="Farah" pitchFamily="2" charset="0"/>
              </a:rPr>
              <a:t>تقويم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7AFD170-1420-AF46-8C20-C34468D0701A}"/>
              </a:ext>
            </a:extLst>
          </p:cNvPr>
          <p:cNvSpPr txBox="1"/>
          <p:nvPr/>
        </p:nvSpPr>
        <p:spPr>
          <a:xfrm rot="10800000" flipV="1">
            <a:off x="7462204" y="6046250"/>
            <a:ext cx="1911089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Farah" pitchFamily="2" charset="0"/>
                <a:cs typeface="Farah" pitchFamily="2" charset="0"/>
              </a:rPr>
              <a:t>الكتاب  صفحة ٩٠</a:t>
            </a:r>
          </a:p>
        </p:txBody>
      </p:sp>
      <p:pic>
        <p:nvPicPr>
          <p:cNvPr id="32" name="صورة 25">
            <a:extLst>
              <a:ext uri="{FF2B5EF4-FFF2-40B4-BE49-F238E27FC236}">
                <a16:creationId xmlns:a16="http://schemas.microsoft.com/office/drawing/2014/main" id="{AF70C83C-E733-AC49-8851-678491E82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8" b="73000"/>
          <a:stretch/>
        </p:blipFill>
        <p:spPr>
          <a:xfrm>
            <a:off x="2675142" y="743547"/>
            <a:ext cx="2636644" cy="422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6" name="مربع نص 45">
            <a:extLst>
              <a:ext uri="{FF2B5EF4-FFF2-40B4-BE49-F238E27FC236}">
                <a16:creationId xmlns:a16="http://schemas.microsoft.com/office/drawing/2014/main" id="{5F0AE223-37DB-084A-A71C-C0914DDD9A88}"/>
              </a:ext>
            </a:extLst>
          </p:cNvPr>
          <p:cNvSpPr txBox="1"/>
          <p:nvPr/>
        </p:nvSpPr>
        <p:spPr>
          <a:xfrm rot="10800000" flipV="1">
            <a:off x="2291179" y="5971363"/>
            <a:ext cx="1911089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Farah" pitchFamily="2" charset="0"/>
                <a:cs typeface="Farah" pitchFamily="2" charset="0"/>
              </a:rPr>
              <a:t>الكتاب  صفحة ٩٢</a:t>
            </a:r>
          </a:p>
        </p:txBody>
      </p: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3D27E4E7-14E7-B549-BFA0-BB4F74209C3F}"/>
              </a:ext>
            </a:extLst>
          </p:cNvPr>
          <p:cNvGrpSpPr/>
          <p:nvPr/>
        </p:nvGrpSpPr>
        <p:grpSpPr>
          <a:xfrm>
            <a:off x="465829" y="577491"/>
            <a:ext cx="1519178" cy="1431197"/>
            <a:chOff x="465829" y="577491"/>
            <a:chExt cx="1519178" cy="1431197"/>
          </a:xfrm>
        </p:grpSpPr>
        <p:pic>
          <p:nvPicPr>
            <p:cNvPr id="47" name="صورة 47">
              <a:extLst>
                <a:ext uri="{FF2B5EF4-FFF2-40B4-BE49-F238E27FC236}">
                  <a16:creationId xmlns:a16="http://schemas.microsoft.com/office/drawing/2014/main" id="{73EE211C-594B-E841-B868-05B07AC7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29" y="1053679"/>
              <a:ext cx="1255011" cy="955009"/>
            </a:xfrm>
            <a:prstGeom prst="rect">
              <a:avLst/>
            </a:prstGeom>
          </p:spPr>
        </p:pic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D1ECA958-7AD2-7A40-92A4-02EA7A6E7055}"/>
                </a:ext>
              </a:extLst>
            </p:cNvPr>
            <p:cNvSpPr txBox="1"/>
            <p:nvPr/>
          </p:nvSpPr>
          <p:spPr>
            <a:xfrm>
              <a:off x="729996" y="577491"/>
              <a:ext cx="12550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800" dirty="0"/>
                <a:t>استراتيجية الدقيقة الواحدة </a:t>
              </a:r>
              <a:endParaRPr lang="ar-SA" dirty="0"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F3B7B617-4F5F-0C47-8B0F-043A7155CC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25" t="69120" r="4643" b="23593"/>
          <a:stretch/>
        </p:blipFill>
        <p:spPr>
          <a:xfrm>
            <a:off x="6510510" y="3366076"/>
            <a:ext cx="4600330" cy="529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9193355-CE70-FF42-BD93-A1B3D15BF4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00" t="51504" b="30569"/>
          <a:stretch/>
        </p:blipFill>
        <p:spPr>
          <a:xfrm>
            <a:off x="6500818" y="562516"/>
            <a:ext cx="5133120" cy="85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27F2C68-A08F-784D-9E71-DE40555F0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354" r="69274" b="1961"/>
          <a:stretch/>
        </p:blipFill>
        <p:spPr>
          <a:xfrm>
            <a:off x="8282815" y="1577018"/>
            <a:ext cx="1959962" cy="1564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E55663-2B89-C94F-A1BF-A35452004F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25" t="75192" r="4643" b="14068"/>
          <a:stretch/>
        </p:blipFill>
        <p:spPr>
          <a:xfrm>
            <a:off x="6812051" y="4471135"/>
            <a:ext cx="4574932" cy="77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صورة 44">
            <a:extLst>
              <a:ext uri="{FF2B5EF4-FFF2-40B4-BE49-F238E27FC236}">
                <a16:creationId xmlns:a16="http://schemas.microsoft.com/office/drawing/2014/main" id="{AE573F34-1779-F140-B06D-3EF3C2B15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83" y="5255036"/>
            <a:ext cx="951694" cy="125427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C1407E8-5485-3F40-8E94-7BE0CEB525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1370"/>
          <a:stretch/>
        </p:blipFill>
        <p:spPr>
          <a:xfrm>
            <a:off x="2410975" y="1053679"/>
            <a:ext cx="2058055" cy="171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50673E7-F126-7C4E-BC6B-633B3C0FF1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79"/>
          <a:stretch/>
        </p:blipFill>
        <p:spPr>
          <a:xfrm>
            <a:off x="563461" y="2688382"/>
            <a:ext cx="5007499" cy="175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CD87EEB-88CD-9A4C-8DD8-58B8E187D504}"/>
              </a:ext>
            </a:extLst>
          </p:cNvPr>
          <p:cNvGrpSpPr/>
          <p:nvPr/>
        </p:nvGrpSpPr>
        <p:grpSpPr>
          <a:xfrm rot="152696">
            <a:off x="479904" y="4435242"/>
            <a:ext cx="1572478" cy="1989095"/>
            <a:chOff x="653234" y="177906"/>
            <a:chExt cx="5053925" cy="6370561"/>
          </a:xfrm>
        </p:grpSpPr>
        <p:pic>
          <p:nvPicPr>
            <p:cNvPr id="26" name="صورة 13">
              <a:extLst>
                <a:ext uri="{FF2B5EF4-FFF2-40B4-BE49-F238E27FC236}">
                  <a16:creationId xmlns:a16="http://schemas.microsoft.com/office/drawing/2014/main" id="{38D00CC4-1C91-9F4B-8C0C-149DB1E8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34" y="177906"/>
              <a:ext cx="5053925" cy="6370561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B0569542-5146-A240-8135-BBC6BE0E414C}"/>
                </a:ext>
              </a:extLst>
            </p:cNvPr>
            <p:cNvSpPr txBox="1"/>
            <p:nvPr/>
          </p:nvSpPr>
          <p:spPr>
            <a:xfrm rot="10800000" flipV="1">
              <a:off x="2916978" y="572068"/>
              <a:ext cx="2105975" cy="9071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iwan Kufi" pitchFamily="2" charset="0"/>
                  <a:cs typeface="Farah" pitchFamily="2" charset="0"/>
                </a:rPr>
                <a:t>تقويم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0892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75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36682B8-0CFA-F44E-9109-2B1C9338466C}"/>
              </a:ext>
            </a:extLst>
          </p:cNvPr>
          <p:cNvSpPr txBox="1"/>
          <p:nvPr/>
        </p:nvSpPr>
        <p:spPr>
          <a:xfrm rot="10800000" flipV="1">
            <a:off x="9460026" y="427842"/>
            <a:ext cx="1937227" cy="4924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600" b="1" dirty="0">
                <a:latin typeface="Diwan Kufi" pitchFamily="2" charset="0"/>
                <a:cs typeface="Farah" pitchFamily="2" charset="0"/>
              </a:rPr>
              <a:t>تقويم ذاتي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6FE3892-FB22-D14F-9D53-503509231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31" y="427840"/>
            <a:ext cx="8954788" cy="2715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0AEA7A29-9E59-FC49-97B4-7D29B1099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298881"/>
            <a:ext cx="3007118" cy="44957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DD81C8B-D50F-C745-947D-0A888E5D5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36" y="3571403"/>
            <a:ext cx="8954788" cy="255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46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75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E6DC34-034F-EB41-B084-D4016251E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54" y="226336"/>
            <a:ext cx="10927459" cy="4512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F9CF388A-F5DC-0244-8C1B-640EB491F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3959"/>
            <a:ext cx="2768949" cy="297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9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75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0C585E3-5135-4246-AEF5-ADFB060CE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350242"/>
            <a:ext cx="10058400" cy="5679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6938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75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36682B8-0CFA-F44E-9109-2B1C9338466C}"/>
              </a:ext>
            </a:extLst>
          </p:cNvPr>
          <p:cNvSpPr txBox="1"/>
          <p:nvPr/>
        </p:nvSpPr>
        <p:spPr>
          <a:xfrm rot="10800000" flipV="1">
            <a:off x="9669603" y="572468"/>
            <a:ext cx="2025977" cy="71010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atin typeface="Diwan Kufi" pitchFamily="2" charset="0"/>
                <a:cs typeface="Farah" pitchFamily="2" charset="0"/>
              </a:rPr>
              <a:t>تقويم ختامي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C1AA1F1-3F44-DB40-8355-7846486E2A84}"/>
              </a:ext>
            </a:extLst>
          </p:cNvPr>
          <p:cNvSpPr txBox="1"/>
          <p:nvPr/>
        </p:nvSpPr>
        <p:spPr>
          <a:xfrm rot="10800000" flipV="1">
            <a:off x="585395" y="2560707"/>
            <a:ext cx="2513129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atin typeface="Diwan Kufi" pitchFamily="2" charset="0"/>
                <a:cs typeface="Waseem" pitchFamily="2" charset="-78"/>
              </a:rPr>
              <a:t>بطاقة خروج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34C32D-2B08-E64A-85E2-F0F8943C1335}"/>
              </a:ext>
            </a:extLst>
          </p:cNvPr>
          <p:cNvSpPr txBox="1"/>
          <p:nvPr/>
        </p:nvSpPr>
        <p:spPr>
          <a:xfrm rot="10800000" flipV="1">
            <a:off x="8479223" y="5971363"/>
            <a:ext cx="1911089" cy="4001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Farah" pitchFamily="2" charset="0"/>
                <a:cs typeface="Farah" pitchFamily="2" charset="0"/>
              </a:rPr>
              <a:t>الكتاب  صفحة ٤٨</a:t>
            </a: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8788F3C9-6452-5B44-8671-B8B334A7E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" y="3268594"/>
            <a:ext cx="4176893" cy="313267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C4416DE-01BD-3E4A-93F0-987B65890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42"/>
          <a:stretch/>
        </p:blipFill>
        <p:spPr>
          <a:xfrm>
            <a:off x="5545248" y="1851373"/>
            <a:ext cx="5962765" cy="413289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61129C1-2D29-234D-8A7C-BD963BB5F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833"/>
          <a:stretch/>
        </p:blipFill>
        <p:spPr>
          <a:xfrm>
            <a:off x="4401126" y="388918"/>
            <a:ext cx="5120300" cy="13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01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6">
            <a:extLst>
              <a:ext uri="{FF2B5EF4-FFF2-40B4-BE49-F238E27FC236}">
                <a16:creationId xmlns:a16="http://schemas.microsoft.com/office/drawing/2014/main" id="{39471067-C534-CE48-9C42-ED91A493E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6" y="2981563"/>
            <a:ext cx="3608812" cy="2752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36682B8-0CFA-F44E-9109-2B1C9338466C}"/>
              </a:ext>
            </a:extLst>
          </p:cNvPr>
          <p:cNvSpPr txBox="1"/>
          <p:nvPr/>
        </p:nvSpPr>
        <p:spPr>
          <a:xfrm rot="20064830">
            <a:off x="731211" y="728993"/>
            <a:ext cx="3816095" cy="1938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ورقة عمل تفاعلية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4C8E3C0-EFE9-3448-BAAB-A2407D0DC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3" r="-1" b="2943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E38CDCE4-C234-274A-8DB8-FCDDC426F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1" b="34770"/>
          <a:stretch/>
        </p:blipFill>
        <p:spPr>
          <a:xfrm>
            <a:off x="5279996" y="3953852"/>
            <a:ext cx="6590104" cy="269432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A37F92F-0412-4248-9ED5-EC4EA7D126D3}"/>
              </a:ext>
            </a:extLst>
          </p:cNvPr>
          <p:cNvSpPr txBox="1"/>
          <p:nvPr/>
        </p:nvSpPr>
        <p:spPr>
          <a:xfrm>
            <a:off x="6802673" y="54294"/>
            <a:ext cx="5260655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/>
          </a:p>
          <a:p>
            <a:pPr indent="-228600" algn="ctr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>
                <a:hlinkClick r:id="rId4"/>
              </a:rPr>
              <a:t>https://www.liveworksheets.com/1-ku1776317fs</a:t>
            </a:r>
            <a:endParaRPr lang="en-US" sz="4400"/>
          </a:p>
          <a:p>
            <a:pPr indent="-228600" algn="ctr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69084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4">
            <a:extLst>
              <a:ext uri="{FF2B5EF4-FFF2-40B4-BE49-F238E27FC236}">
                <a16:creationId xmlns:a16="http://schemas.microsoft.com/office/drawing/2014/main" id="{B3446A02-24F6-934F-8879-3DB8F508B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98" y="236834"/>
            <a:ext cx="7997833" cy="601621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36682B8-0CFA-F44E-9109-2B1C9338466C}"/>
              </a:ext>
            </a:extLst>
          </p:cNvPr>
          <p:cNvSpPr txBox="1"/>
          <p:nvPr/>
        </p:nvSpPr>
        <p:spPr>
          <a:xfrm rot="10800000" flipV="1">
            <a:off x="4839434" y="522127"/>
            <a:ext cx="2513129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latin typeface="Diwan Kufi" pitchFamily="2" charset="0"/>
                <a:cs typeface="Farah" pitchFamily="2" charset="0"/>
              </a:rPr>
              <a:t>ملخص الدرس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1C99E931-B7CF-0B4E-B730-2A8694DF4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3" r="28367" b="67272"/>
          <a:stretch/>
        </p:blipFill>
        <p:spPr>
          <a:xfrm>
            <a:off x="5179080" y="819161"/>
            <a:ext cx="2886699" cy="32313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28E5C9A-D2AA-2940-8BAE-E8C036F57CF7}"/>
              </a:ext>
            </a:extLst>
          </p:cNvPr>
          <p:cNvSpPr txBox="1"/>
          <p:nvPr/>
        </p:nvSpPr>
        <p:spPr>
          <a:xfrm rot="10800000" flipV="1">
            <a:off x="9129571" y="2077969"/>
            <a:ext cx="1663976" cy="584775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  <a:latin typeface="Diwan Kufi" pitchFamily="2" charset="0"/>
                <a:cs typeface="Farah" pitchFamily="2" charset="0"/>
              </a:rPr>
              <a:t>تسمية الزوايا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id="{BF8CCB1D-7509-644A-B0C0-FD1B801BD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7" r="3169" b="67272"/>
          <a:stretch/>
        </p:blipFill>
        <p:spPr>
          <a:xfrm>
            <a:off x="8547588" y="522127"/>
            <a:ext cx="2605913" cy="32313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C9AC82B-4F20-6645-B9C2-34A56F8DFA81}"/>
              </a:ext>
            </a:extLst>
          </p:cNvPr>
          <p:cNvSpPr txBox="1"/>
          <p:nvPr/>
        </p:nvSpPr>
        <p:spPr>
          <a:xfrm rot="10800000" flipV="1">
            <a:off x="5794898" y="1896246"/>
            <a:ext cx="138714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  <a:latin typeface="Diwan Kufi" pitchFamily="2" charset="0"/>
                <a:cs typeface="Farah" pitchFamily="2" charset="0"/>
              </a:rPr>
              <a:t>تصنيف الزوايا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8ECCEBF-D2C8-A848-A8F7-0DB4F60D52DF}"/>
              </a:ext>
            </a:extLst>
          </p:cNvPr>
          <p:cNvSpPr txBox="1"/>
          <p:nvPr/>
        </p:nvSpPr>
        <p:spPr>
          <a:xfrm rot="10800000" flipV="1">
            <a:off x="1849109" y="2005330"/>
            <a:ext cx="213494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  <a:latin typeface="Diwan Kufi" pitchFamily="2" charset="0"/>
                <a:cs typeface="Farah" pitchFamily="2" charset="0"/>
              </a:rPr>
              <a:t>الزوايا المتقابلة بالرأس </a:t>
            </a:r>
          </a:p>
          <a:p>
            <a:pPr algn="ctr"/>
            <a:r>
              <a:rPr lang="ar-SA" sz="3200" b="1" dirty="0">
                <a:solidFill>
                  <a:srgbClr val="C00000"/>
                </a:solidFill>
                <a:latin typeface="Diwan Kufi" pitchFamily="2" charset="0"/>
                <a:cs typeface="Farah" pitchFamily="2" charset="0"/>
              </a:rPr>
              <a:t>والمتجاورة</a:t>
            </a:r>
          </a:p>
        </p:txBody>
      </p:sp>
      <p:pic>
        <p:nvPicPr>
          <p:cNvPr id="19" name="صورة 19">
            <a:extLst>
              <a:ext uri="{FF2B5EF4-FFF2-40B4-BE49-F238E27FC236}">
                <a16:creationId xmlns:a16="http://schemas.microsoft.com/office/drawing/2014/main" id="{F64D5015-274E-4845-8220-1C752C4AA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7294" y="3181571"/>
            <a:ext cx="1085880" cy="527459"/>
          </a:xfrm>
          <a:prstGeom prst="rect">
            <a:avLst/>
          </a:prstGeom>
        </p:spPr>
      </p:pic>
      <p:pic>
        <p:nvPicPr>
          <p:cNvPr id="4" name="صورة 6">
            <a:extLst>
              <a:ext uri="{FF2B5EF4-FFF2-40B4-BE49-F238E27FC236}">
                <a16:creationId xmlns:a16="http://schemas.microsoft.com/office/drawing/2014/main" id="{8FE86167-50EA-5C45-82BB-172E9C645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1" t="65617" r="38455"/>
          <a:stretch/>
        </p:blipFill>
        <p:spPr>
          <a:xfrm>
            <a:off x="26192" y="542727"/>
            <a:ext cx="4332773" cy="4240033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01CD359-2B6D-0E47-BE47-806C6EC50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1252" y="3799845"/>
            <a:ext cx="1150658" cy="60303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E721E2F-72EC-0B4E-9F7C-A5B9E926F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3689" y="4092474"/>
            <a:ext cx="3035739" cy="209323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2FB86F1-5331-6046-8094-8E1C4E4881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874" b="44075"/>
          <a:stretch/>
        </p:blipFill>
        <p:spPr>
          <a:xfrm>
            <a:off x="875390" y="4683390"/>
            <a:ext cx="3134016" cy="156966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FC79F8A-E1CA-5C4F-BF88-01E03482C8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945" t="-11727" r="-431" b="11727"/>
          <a:stretch/>
        </p:blipFill>
        <p:spPr>
          <a:xfrm>
            <a:off x="4910239" y="3446351"/>
            <a:ext cx="2886699" cy="280670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4693332-C0BD-8449-9FF2-F6A98A275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3472" y="3336366"/>
            <a:ext cx="1029783" cy="50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1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33264F05-12F0-4F40-8E25-F1F267B4F50A}"/>
              </a:ext>
            </a:extLst>
          </p:cNvPr>
          <p:cNvGrpSpPr/>
          <p:nvPr/>
        </p:nvGrpSpPr>
        <p:grpSpPr>
          <a:xfrm>
            <a:off x="0" y="0"/>
            <a:ext cx="12191999" cy="6779858"/>
            <a:chOff x="0" y="0"/>
            <a:chExt cx="12191999" cy="6779858"/>
          </a:xfrm>
        </p:grpSpPr>
        <p:pic>
          <p:nvPicPr>
            <p:cNvPr id="17" name="صورة 6">
              <a:extLst>
                <a:ext uri="{FF2B5EF4-FFF2-40B4-BE49-F238E27FC236}">
                  <a16:creationId xmlns:a16="http://schemas.microsoft.com/office/drawing/2014/main" id="{68D8A29C-3B17-6F44-BEE8-A4D3740D0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18" name="صورة 12">
              <a:extLst>
                <a:ext uri="{FF2B5EF4-FFF2-40B4-BE49-F238E27FC236}">
                  <a16:creationId xmlns:a16="http://schemas.microsoft.com/office/drawing/2014/main" id="{54219D61-314A-934F-B47A-B5439D110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صورة 9">
              <a:extLst>
                <a:ext uri="{FF2B5EF4-FFF2-40B4-BE49-F238E27FC236}">
                  <a16:creationId xmlns:a16="http://schemas.microsoft.com/office/drawing/2014/main" id="{7A2357AE-2C1C-9541-BD3B-739D11DE3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E83AC24F-F270-E040-AE51-691173EE5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9" name="Tekhnologic"/>
          <p:cNvGrpSpPr/>
          <p:nvPr/>
        </p:nvGrpSpPr>
        <p:grpSpPr>
          <a:xfrm>
            <a:off x="15841" y="6587896"/>
            <a:ext cx="987779" cy="252000"/>
            <a:chOff x="1116340" y="5884097"/>
            <a:chExt cx="987779" cy="252000"/>
          </a:xfrm>
        </p:grpSpPr>
        <p:pic>
          <p:nvPicPr>
            <p:cNvPr id="27" name="Logo"/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340" y="5884097"/>
              <a:ext cx="252000" cy="252000"/>
            </a:xfrm>
            <a:prstGeom prst="rect">
              <a:avLst/>
            </a:prstGeom>
          </p:spPr>
        </p:pic>
        <p:sp>
          <p:nvSpPr>
            <p:cNvPr id="28" name="Text"/>
            <p:cNvSpPr/>
            <p:nvPr/>
          </p:nvSpPr>
          <p:spPr>
            <a:xfrm>
              <a:off x="1368340" y="5933153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0" cap="none" spc="0" dirty="0">
                  <a:ln w="0"/>
                  <a:solidFill>
                    <a:srgbClr val="2C63A8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19" name="A"/>
          <p:cNvSpPr/>
          <p:nvPr/>
        </p:nvSpPr>
        <p:spPr>
          <a:xfrm>
            <a:off x="318540" y="2635836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A_answer"/>
          <p:cNvSpPr/>
          <p:nvPr/>
        </p:nvSpPr>
        <p:spPr>
          <a:xfrm>
            <a:off x="1476340" y="2635837"/>
            <a:ext cx="3688129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9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400" dirty="0">
                <a:solidFill>
                  <a:schemeClr val="tx1"/>
                </a:solidFill>
                <a:latin typeface="+mj-lt"/>
              </a:rPr>
              <a:t>٣٥,٥٥</a:t>
            </a:r>
            <a:endParaRPr lang="en-GB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B"/>
          <p:cNvSpPr/>
          <p:nvPr/>
        </p:nvSpPr>
        <p:spPr>
          <a:xfrm>
            <a:off x="6843794" y="2634459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6" name="B_answer"/>
          <p:cNvSpPr/>
          <p:nvPr/>
        </p:nvSpPr>
        <p:spPr>
          <a:xfrm>
            <a:off x="7993730" y="2635837"/>
            <a:ext cx="363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9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400" dirty="0">
                <a:solidFill>
                  <a:schemeClr val="tx1"/>
                </a:solidFill>
                <a:latin typeface="+mj-lt"/>
              </a:rPr>
              <a:t>٤٩,٥</a:t>
            </a:r>
            <a:endParaRPr lang="en-GB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"/>
          <p:cNvSpPr/>
          <p:nvPr/>
        </p:nvSpPr>
        <p:spPr>
          <a:xfrm>
            <a:off x="318540" y="4246997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C_answer"/>
          <p:cNvSpPr/>
          <p:nvPr/>
        </p:nvSpPr>
        <p:spPr>
          <a:xfrm>
            <a:off x="1476340" y="4245620"/>
            <a:ext cx="3688129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9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400" dirty="0">
                <a:solidFill>
                  <a:schemeClr val="tx1"/>
                </a:solidFill>
                <a:latin typeface="+mj-lt"/>
              </a:rPr>
              <a:t>٣٥,٨٢</a:t>
            </a:r>
            <a:endParaRPr lang="en-GB" sz="4400" baseline="30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D"/>
          <p:cNvSpPr/>
          <p:nvPr/>
        </p:nvSpPr>
        <p:spPr>
          <a:xfrm>
            <a:off x="6843794" y="4245620"/>
            <a:ext cx="1157800" cy="1440000"/>
          </a:xfrm>
          <a:custGeom>
            <a:avLst/>
            <a:gdLst>
              <a:gd name="connsiteX0" fmla="*/ 240005 w 1042350"/>
              <a:gd name="connsiteY0" fmla="*/ 0 h 1440000"/>
              <a:gd name="connsiteX1" fmla="*/ 1042350 w 1042350"/>
              <a:gd name="connsiteY1" fmla="*/ 0 h 1440000"/>
              <a:gd name="connsiteX2" fmla="*/ 1042350 w 1042350"/>
              <a:gd name="connsiteY2" fmla="*/ 1440000 h 1440000"/>
              <a:gd name="connsiteX3" fmla="*/ 240005 w 1042350"/>
              <a:gd name="connsiteY3" fmla="*/ 1440000 h 1440000"/>
              <a:gd name="connsiteX4" fmla="*/ 0 w 1042350"/>
              <a:gd name="connsiteY4" fmla="*/ 1199995 h 1440000"/>
              <a:gd name="connsiteX5" fmla="*/ 0 w 1042350"/>
              <a:gd name="connsiteY5" fmla="*/ 240005 h 1440000"/>
              <a:gd name="connsiteX6" fmla="*/ 240005 w 1042350"/>
              <a:gd name="connsiteY6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2350" h="1440000">
                <a:moveTo>
                  <a:pt x="240005" y="0"/>
                </a:moveTo>
                <a:lnTo>
                  <a:pt x="1042350" y="0"/>
                </a:lnTo>
                <a:lnTo>
                  <a:pt x="104235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chemeClr val="bg2">
              <a:lumMod val="2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D_answer"/>
          <p:cNvSpPr/>
          <p:nvPr/>
        </p:nvSpPr>
        <p:spPr>
          <a:xfrm>
            <a:off x="7993730" y="4245620"/>
            <a:ext cx="3636060" cy="144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chemeClr val="bg2">
              <a:lumMod val="90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SA" sz="4400">
                <a:solidFill>
                  <a:schemeClr val="tx1"/>
                </a:solidFill>
                <a:latin typeface="+mj-lt"/>
              </a:rPr>
              <a:t>٣٤,٥٥</a:t>
            </a:r>
            <a:endParaRPr lang="en-GB"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Question box"/>
          <p:cNvSpPr/>
          <p:nvPr/>
        </p:nvSpPr>
        <p:spPr>
          <a:xfrm>
            <a:off x="316951" y="306052"/>
            <a:ext cx="5013913" cy="2160000"/>
          </a:xfrm>
          <a:prstGeom prst="roundRect">
            <a:avLst/>
          </a:prstGeom>
          <a:solidFill>
            <a:schemeClr val="bg2">
              <a:lumMod val="75000"/>
              <a:alpha val="75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sz="4800" dirty="0">
              <a:latin typeface="+mj-lt"/>
            </a:endParaRPr>
          </a:p>
        </p:txBody>
      </p:sp>
      <p:sp>
        <p:nvSpPr>
          <p:cNvPr id="15" name="Score Button">
            <a:hlinkClick r:id="" action="ppaction://hlinkshowjump?jump=nextslide" tooltip="Next Question!" highlightClick="1">
              <a:snd r:embed="rId8" name="click.wav"/>
            </a:hlinkClick>
          </p:cNvPr>
          <p:cNvSpPr/>
          <p:nvPr/>
        </p:nvSpPr>
        <p:spPr>
          <a:xfrm>
            <a:off x="11116951" y="6047896"/>
            <a:ext cx="720000" cy="540000"/>
          </a:xfrm>
          <a:prstGeom prst="roundRect">
            <a:avLst/>
          </a:prstGeom>
          <a:solidFill>
            <a:schemeClr val="accent1">
              <a:lumMod val="50000"/>
              <a:alpha val="50000"/>
            </a:schemeClr>
          </a:solidFill>
          <a:ln w="762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&gt;</a:t>
            </a:r>
            <a:endParaRPr lang="en-GB" sz="44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83FF353-97EC-7943-8A16-D36AEA900C6A}"/>
              </a:ext>
            </a:extLst>
          </p:cNvPr>
          <p:cNvGrpSpPr/>
          <p:nvPr/>
        </p:nvGrpSpPr>
        <p:grpSpPr>
          <a:xfrm>
            <a:off x="324932" y="546845"/>
            <a:ext cx="4809321" cy="1872661"/>
            <a:chOff x="6350049" y="609540"/>
            <a:chExt cx="4809321" cy="1872661"/>
          </a:xfrm>
        </p:grpSpPr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3C348E25-AAAC-624B-97F6-BC880285AC40}"/>
                </a:ext>
              </a:extLst>
            </p:cNvPr>
            <p:cNvSpPr txBox="1"/>
            <p:nvPr/>
          </p:nvSpPr>
          <p:spPr>
            <a:xfrm>
              <a:off x="7563456" y="671611"/>
              <a:ext cx="3595914" cy="155427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100" b="1" dirty="0">
                  <a:solidFill>
                    <a:srgbClr val="136E1B"/>
                  </a:solidFill>
                </a:rPr>
                <a:t>مراجعة لتعزيز المهارات</a:t>
              </a:r>
            </a:p>
            <a:p>
              <a:pPr algn="ctr"/>
              <a:r>
                <a:rPr lang="ar-SA" sz="3100" b="1" dirty="0"/>
                <a:t>(</a:t>
              </a:r>
              <a:r>
                <a:rPr lang="ar-SA" sz="3200" dirty="0"/>
                <a:t>جمع الكسور العشرية وطرحها)</a:t>
              </a:r>
              <a:endParaRPr lang="ar-SA" sz="3100" b="1" dirty="0"/>
            </a:p>
          </p:txBody>
        </p:sp>
        <p:pic>
          <p:nvPicPr>
            <p:cNvPr id="7" name="صورة 8">
              <a:extLst>
                <a:ext uri="{FF2B5EF4-FFF2-40B4-BE49-F238E27FC236}">
                  <a16:creationId xmlns:a16="http://schemas.microsoft.com/office/drawing/2014/main" id="{7415C21A-A9B1-5746-AD3E-872363FD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049" y="609540"/>
              <a:ext cx="1446291" cy="1872661"/>
            </a:xfrm>
            <a:prstGeom prst="rect">
              <a:avLst/>
            </a:prstGeom>
          </p:spPr>
        </p:pic>
      </p:grpSp>
      <p:pic>
        <p:nvPicPr>
          <p:cNvPr id="2" name="صورة 12">
            <a:extLst>
              <a:ext uri="{FF2B5EF4-FFF2-40B4-BE49-F238E27FC236}">
                <a16:creationId xmlns:a16="http://schemas.microsoft.com/office/drawing/2014/main" id="{B66C16AD-AE28-5E46-97AF-47F4618451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07" y="772223"/>
            <a:ext cx="3657600" cy="2743200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11B8397-B586-3A45-A88F-8296A0D999C2}"/>
              </a:ext>
            </a:extLst>
          </p:cNvPr>
          <p:cNvSpPr txBox="1"/>
          <p:nvPr/>
        </p:nvSpPr>
        <p:spPr>
          <a:xfrm>
            <a:off x="6714653" y="685594"/>
            <a:ext cx="4803367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600" dirty="0"/>
              <a:t>أوجد ناتج جمع ما يلي؟:</a:t>
            </a:r>
          </a:p>
          <a:p>
            <a:pPr algn="ctr"/>
            <a:r>
              <a:rPr lang="ar-SA" sz="3600" dirty="0"/>
              <a:t>٣٤,٣ + ١,٥٢ =</a:t>
            </a:r>
          </a:p>
        </p:txBody>
      </p:sp>
    </p:spTree>
    <p:extLst>
      <p:ext uri="{BB962C8B-B14F-4D97-AF65-F5344CB8AC3E}">
        <p14:creationId xmlns:p14="http://schemas.microsoft.com/office/powerpoint/2010/main" val="392662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7">
            <a:extLst>
              <a:ext uri="{FF2B5EF4-FFF2-40B4-BE49-F238E27FC236}">
                <a16:creationId xmlns:a16="http://schemas.microsoft.com/office/drawing/2014/main" id="{1674B64A-4B8B-E148-9ED5-F14B6AE253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4500"/>
            <a:ext cx="12192000" cy="66924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G_0346.jpeg">
            <a:extLst>
              <a:ext uri="{FF2B5EF4-FFF2-40B4-BE49-F238E27FC236}">
                <a16:creationId xmlns:a16="http://schemas.microsoft.com/office/drawing/2014/main" id="{27FC1A18-B5BE-2C4A-9EA4-B12F37DA072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01" y="882756"/>
            <a:ext cx="4044368" cy="3040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لا تنس الرجوع إلى قناة عين">
            <a:extLst>
              <a:ext uri="{FF2B5EF4-FFF2-40B4-BE49-F238E27FC236}">
                <a16:creationId xmlns:a16="http://schemas.microsoft.com/office/drawing/2014/main" id="{164AC1F7-C812-3542-8BE8-A2F38CE9CC48}"/>
              </a:ext>
            </a:extLst>
          </p:cNvPr>
          <p:cNvSpPr txBox="1"/>
          <p:nvPr/>
        </p:nvSpPr>
        <p:spPr>
          <a:xfrm>
            <a:off x="922629" y="1721667"/>
            <a:ext cx="3332969" cy="2008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defPPr marL="0" marR="0" indent="0" algn="l" defTabSz="384048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5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1pPr>
            <a:lvl2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2pPr>
            <a:lvl3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3pPr>
            <a:lvl4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4pPr>
            <a:lvl5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5pPr>
            <a:lvl6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6pPr>
            <a:lvl7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7pPr>
            <a:lvl8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8pPr>
            <a:lvl9pPr marL="0" marR="0" indent="0" algn="ctr" defTabSz="34671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7865"/>
              </a:buClr>
              <a:buSzTx/>
              <a:buFontTx/>
              <a:buNone/>
              <a:tabLst/>
              <a:defRPr kumimoji="0" sz="2352" b="0" i="0" u="none" strike="noStrike" cap="none" spc="0" normalizeH="0" baseline="0">
                <a:ln>
                  <a:noFill/>
                </a:ln>
                <a:solidFill>
                  <a:srgbClr val="625B48"/>
                </a:solidFill>
                <a:effectLst/>
                <a:uFillTx/>
                <a:latin typeface="+mn-lt"/>
                <a:ea typeface="+mn-ea"/>
                <a:cs typeface="+mn-cs"/>
                <a:sym typeface="Geeza Pro Regular"/>
              </a:defRPr>
            </a:lvl9pPr>
          </a:lstStyle>
          <a:p>
            <a:pPr rtl="0">
              <a:defRPr/>
            </a:pPr>
            <a:r>
              <a:rPr lang="ar-SA" sz="3200" b="1" dirty="0">
                <a:solidFill>
                  <a:schemeClr val="bg1">
                    <a:lumMod val="10000"/>
                  </a:schemeClr>
                </a:solidFill>
                <a:latin typeface="Baghdad" pitchFamily="2"/>
                <a:cs typeface="Waseem" pitchFamily="2" charset="-78"/>
              </a:rPr>
              <a:t>انتهى الدرس</a:t>
            </a:r>
          </a:p>
          <a:p>
            <a:pPr rtl="0">
              <a:defRPr/>
            </a:pPr>
            <a:r>
              <a:rPr lang="ar-SA" sz="3200" b="1" dirty="0">
                <a:solidFill>
                  <a:schemeClr val="bg1">
                    <a:lumMod val="10000"/>
                  </a:schemeClr>
                </a:solidFill>
                <a:latin typeface="Baghdad" pitchFamily="2"/>
                <a:cs typeface="Waseem" pitchFamily="2" charset="-78"/>
              </a:rPr>
              <a:t>لاتنسى الرجوع إلى قناة عين وكذلك منصة مدرستي للاطلاع على الواجب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Baghdad" pitchFamily="2"/>
              <a:cs typeface="Wasee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7121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E71F252-C047-8843-82CB-1729A954FB87}"/>
              </a:ext>
            </a:extLst>
          </p:cNvPr>
          <p:cNvGrpSpPr/>
          <p:nvPr/>
        </p:nvGrpSpPr>
        <p:grpSpPr>
          <a:xfrm>
            <a:off x="1" y="39071"/>
            <a:ext cx="12191999" cy="6779858"/>
            <a:chOff x="0" y="0"/>
            <a:chExt cx="12191999" cy="6779858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60C44DD-8011-8F4C-9965-B36B4C440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A1BAAA1F-A64D-CD41-BC91-0FE7B8D9C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A947F33-CB44-244A-8159-D348E909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DFCF121-AF67-DE47-A4DB-15603FB8D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EB6B0FB-E363-444A-BF8C-93B201B2018B}"/>
              </a:ext>
            </a:extLst>
          </p:cNvPr>
          <p:cNvSpPr txBox="1"/>
          <p:nvPr/>
        </p:nvSpPr>
        <p:spPr>
          <a:xfrm rot="10800000" flipV="1">
            <a:off x="7077417" y="518619"/>
            <a:ext cx="403417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latin typeface="Farah" pitchFamily="2" charset="0"/>
                <a:cs typeface="Farah" pitchFamily="2" charset="0"/>
              </a:rPr>
              <a:t>مناقشة حل الواجب </a:t>
            </a: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40A4434D-F475-9349-B1A4-35B9626F4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86" y="2812952"/>
            <a:ext cx="4922471" cy="3526430"/>
          </a:xfrm>
          <a:prstGeom prst="rect">
            <a:avLst/>
          </a:prstGeom>
        </p:spPr>
      </p:pic>
      <p:pic>
        <p:nvPicPr>
          <p:cNvPr id="2" name="صورة 3">
            <a:extLst>
              <a:ext uri="{FF2B5EF4-FFF2-40B4-BE49-F238E27FC236}">
                <a16:creationId xmlns:a16="http://schemas.microsoft.com/office/drawing/2014/main" id="{9E221763-F377-F34A-AC2F-236BD9FAC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5" y="4237525"/>
            <a:ext cx="2674816" cy="20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8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E71F252-C047-8843-82CB-1729A954FB87}"/>
              </a:ext>
            </a:extLst>
          </p:cNvPr>
          <p:cNvGrpSpPr/>
          <p:nvPr/>
        </p:nvGrpSpPr>
        <p:grpSpPr>
          <a:xfrm>
            <a:off x="1" y="39071"/>
            <a:ext cx="12191999" cy="6779858"/>
            <a:chOff x="0" y="0"/>
            <a:chExt cx="12191999" cy="6779858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160C44DD-8011-8F4C-9965-B36B4C440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A1BAAA1F-A64D-CD41-BC91-0FE7B8D9C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5A947F33-CB44-244A-8159-D348E909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DFCF121-AF67-DE47-A4DB-15603FB8D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80651490-FA27-5644-BCFA-C4DFA4C7F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722"/>
          <a:stretch/>
        </p:blipFill>
        <p:spPr>
          <a:xfrm>
            <a:off x="1803355" y="1544841"/>
            <a:ext cx="3107693" cy="3465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EB6B0FB-E363-444A-BF8C-93B201B2018B}"/>
              </a:ext>
            </a:extLst>
          </p:cNvPr>
          <p:cNvSpPr txBox="1"/>
          <p:nvPr/>
        </p:nvSpPr>
        <p:spPr>
          <a:xfrm rot="10800000" flipV="1">
            <a:off x="2046249" y="2496496"/>
            <a:ext cx="2691955" cy="120026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atin typeface="Farah" pitchFamily="2" charset="0"/>
                <a:cs typeface="Farah" pitchFamily="2" charset="0"/>
              </a:rPr>
              <a:t>الكتاب </a:t>
            </a:r>
          </a:p>
          <a:p>
            <a:pPr algn="ctr"/>
            <a:r>
              <a:rPr lang="ar-SA" sz="3600" b="1" dirty="0">
                <a:latin typeface="Farah" pitchFamily="2" charset="0"/>
                <a:cs typeface="Farah" pitchFamily="2" charset="0"/>
              </a:rPr>
              <a:t>صفحة ٩٠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90B446A-8A8E-C24D-82C0-1EFF7AE6F283}"/>
              </a:ext>
            </a:extLst>
          </p:cNvPr>
          <p:cNvSpPr txBox="1"/>
          <p:nvPr/>
        </p:nvSpPr>
        <p:spPr>
          <a:xfrm rot="10800000" flipV="1">
            <a:off x="511135" y="407748"/>
            <a:ext cx="1284141" cy="91785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600" b="1" dirty="0">
                <a:latin typeface="Diwan Kufi" pitchFamily="2" charset="0"/>
                <a:cs typeface="Farah" pitchFamily="2" charset="0"/>
              </a:rPr>
              <a:t>استراتيجية</a:t>
            </a:r>
          </a:p>
          <a:p>
            <a:pPr algn="ctr"/>
            <a:r>
              <a:rPr lang="ar-SA" sz="2600" b="1" dirty="0">
                <a:latin typeface="Diwan Kufi" pitchFamily="2" charset="0"/>
                <a:cs typeface="Farah" pitchFamily="2" charset="0"/>
              </a:rPr>
              <a:t> التصفح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87EF6DFA-2018-EC4E-A87B-19ED85EBB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26" y="716594"/>
            <a:ext cx="5774830" cy="5633406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6D014825-A35E-B74E-8C21-5B9027340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419" y="1184566"/>
            <a:ext cx="4503892" cy="5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6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9749FCF-380A-4040-BAAD-720025A5BBEB}"/>
              </a:ext>
            </a:extLst>
          </p:cNvPr>
          <p:cNvGrpSpPr/>
          <p:nvPr/>
        </p:nvGrpSpPr>
        <p:grpSpPr>
          <a:xfrm>
            <a:off x="1" y="39071"/>
            <a:ext cx="12191999" cy="6779858"/>
            <a:chOff x="0" y="0"/>
            <a:chExt cx="12191999" cy="6779858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1BE77AB4-3573-3E4E-9469-A220A1F83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3EC370A1-9E32-4941-BED8-6619EB8D2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192354F3-303D-844E-8F52-4CB2D895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17BD9C13-057D-1941-9415-EB348F29A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49CBC317-317A-B946-B5FA-E19A4DD6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88" t="19044"/>
          <a:stretch/>
        </p:blipFill>
        <p:spPr>
          <a:xfrm>
            <a:off x="7872452" y="724431"/>
            <a:ext cx="3808413" cy="786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1CD46C5-1155-D94B-B2DA-B26EE24F4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966" y="1511298"/>
            <a:ext cx="2316642" cy="4750681"/>
          </a:xfrm>
          <a:prstGeom prst="rect">
            <a:avLst/>
          </a:prstGeom>
        </p:spPr>
      </p:pic>
      <p:pic>
        <p:nvPicPr>
          <p:cNvPr id="9" name="صورة 10">
            <a:extLst>
              <a:ext uri="{FF2B5EF4-FFF2-40B4-BE49-F238E27FC236}">
                <a16:creationId xmlns:a16="http://schemas.microsoft.com/office/drawing/2014/main" id="{8097C9DD-BADF-1645-B567-DE4E02B91A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36" y="1936255"/>
            <a:ext cx="2438400" cy="41148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E398D1-EB58-C745-B7A9-228CD0265F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5765" y="646362"/>
            <a:ext cx="3165570" cy="556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50EC30A-E6D4-0D49-B808-86A052239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8162" r="87756"/>
          <a:stretch/>
        </p:blipFill>
        <p:spPr>
          <a:xfrm>
            <a:off x="6754425" y="342713"/>
            <a:ext cx="1259804" cy="15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6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E85C0260-BB4D-6D46-AD22-F6EB0B3C8BF0}"/>
              </a:ext>
            </a:extLst>
          </p:cNvPr>
          <p:cNvGrpSpPr/>
          <p:nvPr/>
        </p:nvGrpSpPr>
        <p:grpSpPr>
          <a:xfrm>
            <a:off x="1" y="105699"/>
            <a:ext cx="12191999" cy="6779858"/>
            <a:chOff x="0" y="0"/>
            <a:chExt cx="12191999" cy="6779858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70623AD-4E6E-9347-9022-5EA2715CB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76A151A1-FB70-904F-BDFA-A24CCE3D5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4B2299B-5105-3347-9AC2-587240DC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A83B7A9-77C3-2B4C-BE9C-DC21D73E3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40" name="صورة 39">
            <a:extLst>
              <a:ext uri="{FF2B5EF4-FFF2-40B4-BE49-F238E27FC236}">
                <a16:creationId xmlns:a16="http://schemas.microsoft.com/office/drawing/2014/main" id="{802D7175-9F61-4345-BA99-7083C9A35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4714" flipV="1">
            <a:off x="11122107" y="5920882"/>
            <a:ext cx="769039" cy="769039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33EBA8A-BD90-2C45-80F9-1FF65B3248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5"/>
          <a:stretch/>
        </p:blipFill>
        <p:spPr>
          <a:xfrm>
            <a:off x="4421533" y="-37519"/>
            <a:ext cx="3173835" cy="6923076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E20FB83-B74E-C645-A59E-83502ABB1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35" y="2014444"/>
            <a:ext cx="9394568" cy="43476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9163105E-2CD9-E942-9A1A-ABC3294F009A}"/>
              </a:ext>
            </a:extLst>
          </p:cNvPr>
          <p:cNvGrpSpPr/>
          <p:nvPr/>
        </p:nvGrpSpPr>
        <p:grpSpPr>
          <a:xfrm>
            <a:off x="244945" y="3685089"/>
            <a:ext cx="2571690" cy="2902085"/>
            <a:chOff x="653234" y="177906"/>
            <a:chExt cx="5053925" cy="6370561"/>
          </a:xfrm>
        </p:grpSpPr>
        <p:pic>
          <p:nvPicPr>
            <p:cNvPr id="13" name="صورة 13">
              <a:extLst>
                <a:ext uri="{FF2B5EF4-FFF2-40B4-BE49-F238E27FC236}">
                  <a16:creationId xmlns:a16="http://schemas.microsoft.com/office/drawing/2014/main" id="{EAB61510-B785-6F48-8C73-D00F34F11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34" y="177906"/>
              <a:ext cx="5053925" cy="6370561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AB9496B3-59F9-404A-BBF1-97233B75EC39}"/>
                </a:ext>
              </a:extLst>
            </p:cNvPr>
            <p:cNvSpPr txBox="1"/>
            <p:nvPr/>
          </p:nvSpPr>
          <p:spPr>
            <a:xfrm rot="10800000" flipV="1">
              <a:off x="2973354" y="491822"/>
              <a:ext cx="2132345" cy="11744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b="1" dirty="0">
                  <a:latin typeface="Diwan Kufi" pitchFamily="2" charset="0"/>
                  <a:cs typeface="Farah" pitchFamily="2" charset="0"/>
                </a:rPr>
                <a:t>استراتيجية جدول  التعلم </a:t>
              </a:r>
            </a:p>
          </p:txBody>
        </p:sp>
      </p:grp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C325D56-54A6-754E-9BB4-9DFCAC093119}"/>
              </a:ext>
            </a:extLst>
          </p:cNvPr>
          <p:cNvSpPr txBox="1"/>
          <p:nvPr/>
        </p:nvSpPr>
        <p:spPr>
          <a:xfrm>
            <a:off x="2816635" y="611728"/>
            <a:ext cx="692424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اكتب ما تعرفينه عن الزوايا وأنواع الزوايا من خلال دراستك السابقة!؟ </a:t>
            </a:r>
          </a:p>
        </p:txBody>
      </p:sp>
    </p:spTree>
    <p:extLst>
      <p:ext uri="{BB962C8B-B14F-4D97-AF65-F5344CB8AC3E}">
        <p14:creationId xmlns:p14="http://schemas.microsoft.com/office/powerpoint/2010/main" val="183751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E85C0260-BB4D-6D46-AD22-F6EB0B3C8BF0}"/>
              </a:ext>
            </a:extLst>
          </p:cNvPr>
          <p:cNvGrpSpPr/>
          <p:nvPr/>
        </p:nvGrpSpPr>
        <p:grpSpPr>
          <a:xfrm>
            <a:off x="1" y="105699"/>
            <a:ext cx="12191999" cy="6779858"/>
            <a:chOff x="0" y="0"/>
            <a:chExt cx="12191999" cy="6779858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70623AD-4E6E-9347-9022-5EA2715CB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76A151A1-FB70-904F-BDFA-A24CCE3D5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4B2299B-5105-3347-9AC2-587240DC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A83B7A9-77C3-2B4C-BE9C-DC21D73E3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40" name="صورة 39">
            <a:extLst>
              <a:ext uri="{FF2B5EF4-FFF2-40B4-BE49-F238E27FC236}">
                <a16:creationId xmlns:a16="http://schemas.microsoft.com/office/drawing/2014/main" id="{802D7175-9F61-4345-BA99-7083C9A35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4714" flipV="1">
            <a:off x="11122107" y="5920882"/>
            <a:ext cx="769039" cy="769039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33EBA8A-BD90-2C45-80F9-1FF65B3248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5"/>
          <a:stretch/>
        </p:blipFill>
        <p:spPr>
          <a:xfrm>
            <a:off x="4421533" y="-37519"/>
            <a:ext cx="3173835" cy="692307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DEBC469-2ACF-DA49-8189-A81C2636EA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840" b="47543"/>
          <a:stretch/>
        </p:blipFill>
        <p:spPr>
          <a:xfrm>
            <a:off x="6440558" y="1423000"/>
            <a:ext cx="4301899" cy="4575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2C325D56-54A6-754E-9BB4-9DFCAC093119}"/>
              </a:ext>
            </a:extLst>
          </p:cNvPr>
          <p:cNvSpPr txBox="1"/>
          <p:nvPr/>
        </p:nvSpPr>
        <p:spPr>
          <a:xfrm>
            <a:off x="2945331" y="437699"/>
            <a:ext cx="692424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5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المعرفة السابقة – الصف الرابع الابتدائي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36363C9-D5DC-3D4C-898C-9FF152D57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89" t="54900"/>
          <a:stretch/>
        </p:blipFill>
        <p:spPr>
          <a:xfrm>
            <a:off x="852573" y="1565212"/>
            <a:ext cx="4234310" cy="4412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410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E85C0260-BB4D-6D46-AD22-F6EB0B3C8BF0}"/>
              </a:ext>
            </a:extLst>
          </p:cNvPr>
          <p:cNvGrpSpPr/>
          <p:nvPr/>
        </p:nvGrpSpPr>
        <p:grpSpPr>
          <a:xfrm>
            <a:off x="1" y="105699"/>
            <a:ext cx="12191999" cy="6779858"/>
            <a:chOff x="0" y="0"/>
            <a:chExt cx="12191999" cy="6779858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70623AD-4E6E-9347-9022-5EA2715CB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17718" r="7956" b="16403"/>
            <a:stretch/>
          </p:blipFill>
          <p:spPr>
            <a:xfrm>
              <a:off x="0" y="0"/>
              <a:ext cx="12191999" cy="6779858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76A151A1-FB70-904F-BDFA-A24CCE3D5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6585185" y="303642"/>
              <a:ext cx="5095679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4B2299B-5105-3347-9AC2-587240DC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4714" flipV="1">
              <a:off x="10969706" y="5729411"/>
              <a:ext cx="769039" cy="769039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A83B7A9-77C3-2B4C-BE9C-DC21D73E3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678" r="3856"/>
            <a:stretch/>
          </p:blipFill>
          <p:spPr>
            <a:xfrm>
              <a:off x="361219" y="303642"/>
              <a:ext cx="5168223" cy="6046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40" name="صورة 39">
            <a:extLst>
              <a:ext uri="{FF2B5EF4-FFF2-40B4-BE49-F238E27FC236}">
                <a16:creationId xmlns:a16="http://schemas.microsoft.com/office/drawing/2014/main" id="{802D7175-9F61-4345-BA99-7083C9A35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4714" flipV="1">
            <a:off x="11122107" y="5920882"/>
            <a:ext cx="769039" cy="769039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033EBA8A-BD90-2C45-80F9-1FF65B3248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5"/>
          <a:stretch/>
        </p:blipFill>
        <p:spPr>
          <a:xfrm>
            <a:off x="4421533" y="-37519"/>
            <a:ext cx="3173835" cy="6923076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272E1B92-A3A7-2A4E-8F89-95C6D3D4E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9" y="5219057"/>
            <a:ext cx="1531228" cy="108634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F9A5B43-DACC-A241-A94A-E4324AF0E679}"/>
              </a:ext>
            </a:extLst>
          </p:cNvPr>
          <p:cNvSpPr txBox="1"/>
          <p:nvPr/>
        </p:nvSpPr>
        <p:spPr>
          <a:xfrm>
            <a:off x="336036" y="4722103"/>
            <a:ext cx="17513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cs typeface="Waseem" pitchFamily="2" charset="-78"/>
              </a:rPr>
              <a:t>استراتيجية الحوار والمناقشة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44CF425-A787-C142-B23B-C3BF580DBDDC}"/>
              </a:ext>
            </a:extLst>
          </p:cNvPr>
          <p:cNvSpPr txBox="1"/>
          <p:nvPr/>
        </p:nvSpPr>
        <p:spPr>
          <a:xfrm>
            <a:off x="3646727" y="596182"/>
            <a:ext cx="5734779" cy="556163"/>
          </a:xfrm>
          <a:prstGeom prst="rect">
            <a:avLst/>
          </a:prstGeom>
          <a:solidFill>
            <a:schemeClr val="bg2"/>
          </a:solidFill>
          <a:ln>
            <a:solidFill>
              <a:schemeClr val="accent4"/>
            </a:solidFill>
          </a:ln>
        </p:spPr>
        <p:txBody>
          <a:bodyPr wrap="square" lIns="108825" tIns="54412" rIns="108825" bIns="54412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sz="2900" dirty="0"/>
              <a:t>            أعط أمثلة من غرفتك لكل مما يأتي</a:t>
            </a:r>
            <a:r>
              <a:rPr lang="ar-SA" sz="2900" dirty="0">
                <a:solidFill>
                  <a:srgbClr val="C00000"/>
                </a:solidFill>
              </a:rPr>
              <a:t>:</a:t>
            </a:r>
            <a:endParaRPr lang="ar-SA" sz="2900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921395D-E002-6D42-BE47-26FEFC052D7B}"/>
              </a:ext>
            </a:extLst>
          </p:cNvPr>
          <p:cNvSpPr txBox="1"/>
          <p:nvPr/>
        </p:nvSpPr>
        <p:spPr>
          <a:xfrm>
            <a:off x="3537031" y="1556438"/>
            <a:ext cx="4576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8106" indent="-408106" algn="r">
              <a:buFont typeface="Wingdings" pitchFamily="2" charset="2"/>
              <a:buChar char="Ø"/>
            </a:pPr>
            <a:r>
              <a:rPr lang="ar-SA" sz="2400" b="1" dirty="0"/>
              <a:t> لزوايا قياسها أقل من 90°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C00893F-8507-294A-81C6-6B401E41DD2A}"/>
              </a:ext>
            </a:extLst>
          </p:cNvPr>
          <p:cNvSpPr txBox="1"/>
          <p:nvPr/>
        </p:nvSpPr>
        <p:spPr>
          <a:xfrm>
            <a:off x="653786" y="1540535"/>
            <a:ext cx="3456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 marL="408106" indent="-408106">
              <a:buFont typeface="Wingdings" pitchFamily="2" charset="2"/>
              <a:buChar char="Ø"/>
              <a:defRPr sz="2400" b="1"/>
            </a:lvl1pPr>
          </a:lstStyle>
          <a:p>
            <a:r>
              <a:rPr lang="ar-SA" dirty="0"/>
              <a:t> لزوايا قياسها أكبر من 90°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A09BA98-88D7-5543-99BC-9656E148FA97}"/>
              </a:ext>
            </a:extLst>
          </p:cNvPr>
          <p:cNvSpPr txBox="1"/>
          <p:nvPr/>
        </p:nvSpPr>
        <p:spPr>
          <a:xfrm>
            <a:off x="8176542" y="1564613"/>
            <a:ext cx="2889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 marL="408106" indent="-408106">
              <a:buFont typeface="Wingdings" pitchFamily="2" charset="2"/>
              <a:buChar char="Ø"/>
              <a:defRPr sz="2400" b="1"/>
            </a:lvl1pPr>
          </a:lstStyle>
          <a:p>
            <a:r>
              <a:rPr lang="ar-SA" dirty="0"/>
              <a:t>لزوايا قياسها 90°     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30932A4-8F42-DA48-B4A3-872978D0F9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650" t="11719" b="40745"/>
          <a:stretch/>
        </p:blipFill>
        <p:spPr>
          <a:xfrm>
            <a:off x="8484503" y="2326177"/>
            <a:ext cx="2734094" cy="2395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11E164BD-AC38-E74C-9152-744D5D7314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976" r="62853" b="40154"/>
          <a:stretch/>
        </p:blipFill>
        <p:spPr>
          <a:xfrm>
            <a:off x="4868244" y="2208597"/>
            <a:ext cx="2648341" cy="2513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C040529-7B15-E64D-BE14-AD2E895B5F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16" t="56436" r="5610"/>
          <a:stretch/>
        </p:blipFill>
        <p:spPr>
          <a:xfrm>
            <a:off x="920320" y="2376122"/>
            <a:ext cx="3056646" cy="2195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300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58390659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8919DFF309BB4B8B75C95FC5FC543E" ma:contentTypeVersion="13" ma:contentTypeDescription="Create a new document." ma:contentTypeScope="" ma:versionID="2b3898ba0d361072ff6efb40c5fd28a0">
  <xsd:schema xmlns:xsd="http://www.w3.org/2001/XMLSchema" xmlns:xs="http://www.w3.org/2001/XMLSchema" xmlns:p="http://schemas.microsoft.com/office/2006/metadata/properties" xmlns:ns3="81c4b5b0-afdf-4838-812b-1f09d66b0e1e" xmlns:ns4="7e208926-68a5-433f-be27-2f2993924d05" targetNamespace="http://schemas.microsoft.com/office/2006/metadata/properties" ma:root="true" ma:fieldsID="0372b0a161fb8783f4f8a24a931ab5bf" ns3:_="" ns4:_="">
    <xsd:import namespace="81c4b5b0-afdf-4838-812b-1f09d66b0e1e"/>
    <xsd:import namespace="7e208926-68a5-433f-be27-2f2993924d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4b5b0-afdf-4838-812b-1f09d66b0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208926-68a5-433f-be27-2f2993924d0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856853-EB84-4E3D-8F0B-9B9020A15A2B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6A6A1085-F0E0-419B-8446-B004060B986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1c4b5b0-afdf-4838-812b-1f09d66b0e1e"/>
    <ds:schemaRef ds:uri="7e208926-68a5-433f-be27-2f2993924d05"/>
  </ds:schemaRefs>
</ds:datastoreItem>
</file>

<file path=customXml/itemProps3.xml><?xml version="1.0" encoding="utf-8"?>
<ds:datastoreItem xmlns:ds="http://schemas.openxmlformats.org/officeDocument/2006/customXml" ds:itemID="{864C59E3-ED5C-4680-9A85-3181D80E94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356</Words>
  <Application>Microsoft Office PowerPoint</Application>
  <PresentationFormat>شاشة عريضة</PresentationFormat>
  <Paragraphs>155</Paragraphs>
  <Slides>30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1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free-tech</dc:creator>
  <cp:lastModifiedBy>شيخه اللحياني</cp:lastModifiedBy>
  <cp:revision>269</cp:revision>
  <dcterms:created xsi:type="dcterms:W3CDTF">2013-06-02T15:27:24Z</dcterms:created>
  <dcterms:modified xsi:type="dcterms:W3CDTF">2022-03-26T19:48:04Z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0x0101003D8919DFF309BB4B8B75C95FC5FC543E</vt:lpwstr>
  </property>
</Properties>
</file>