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5"/>
  </p:notesMasterIdLst>
  <p:sldIdLst>
    <p:sldId id="256" r:id="rId2"/>
    <p:sldId id="257" r:id="rId3"/>
    <p:sldId id="259" r:id="rId4"/>
    <p:sldId id="305" r:id="rId5"/>
    <p:sldId id="319" r:id="rId6"/>
    <p:sldId id="307" r:id="rId7"/>
    <p:sldId id="314" r:id="rId8"/>
    <p:sldId id="262" r:id="rId9"/>
    <p:sldId id="265" r:id="rId10"/>
    <p:sldId id="266" r:id="rId11"/>
    <p:sldId id="274" r:id="rId12"/>
    <p:sldId id="275" r:id="rId13"/>
    <p:sldId id="281" r:id="rId14"/>
    <p:sldId id="282" r:id="rId15"/>
    <p:sldId id="313" r:id="rId16"/>
    <p:sldId id="315" r:id="rId17"/>
    <p:sldId id="264" r:id="rId18"/>
    <p:sldId id="316" r:id="rId19"/>
    <p:sldId id="261" r:id="rId20"/>
    <p:sldId id="276" r:id="rId21"/>
    <p:sldId id="278" r:id="rId22"/>
    <p:sldId id="277" r:id="rId23"/>
    <p:sldId id="279" r:id="rId24"/>
    <p:sldId id="280" r:id="rId25"/>
    <p:sldId id="294" r:id="rId26"/>
    <p:sldId id="304" r:id="rId27"/>
    <p:sldId id="260" r:id="rId28"/>
    <p:sldId id="283" r:id="rId29"/>
    <p:sldId id="318" r:id="rId30"/>
    <p:sldId id="263" r:id="rId31"/>
    <p:sldId id="320" r:id="rId32"/>
    <p:sldId id="321" r:id="rId33"/>
    <p:sldId id="322" r:id="rId34"/>
    <p:sldId id="293" r:id="rId35"/>
    <p:sldId id="302" r:id="rId36"/>
    <p:sldId id="301" r:id="rId37"/>
    <p:sldId id="303" r:id="rId38"/>
    <p:sldId id="284" r:id="rId39"/>
    <p:sldId id="285" r:id="rId40"/>
    <p:sldId id="286" r:id="rId41"/>
    <p:sldId id="287" r:id="rId42"/>
    <p:sldId id="309" r:id="rId43"/>
    <p:sldId id="310" r:id="rId44"/>
    <p:sldId id="311" r:id="rId45"/>
    <p:sldId id="324" r:id="rId46"/>
    <p:sldId id="325" r:id="rId47"/>
    <p:sldId id="272" r:id="rId48"/>
    <p:sldId id="267" r:id="rId49"/>
    <p:sldId id="270" r:id="rId50"/>
    <p:sldId id="326" r:id="rId51"/>
    <p:sldId id="296" r:id="rId52"/>
    <p:sldId id="289" r:id="rId53"/>
    <p:sldId id="327" r:id="rId54"/>
    <p:sldId id="269" r:id="rId55"/>
    <p:sldId id="290" r:id="rId56"/>
    <p:sldId id="292" r:id="rId57"/>
    <p:sldId id="271" r:id="rId58"/>
    <p:sldId id="288" r:id="rId59"/>
    <p:sldId id="323" r:id="rId60"/>
    <p:sldId id="273" r:id="rId61"/>
    <p:sldId id="268" r:id="rId62"/>
    <p:sldId id="295" r:id="rId63"/>
    <p:sldId id="291" r:id="rId6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7" d="100"/>
          <a:sy n="67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D016C5B-422C-4F81-A99A-84F447C3D7F9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8D887FC-7D90-4E56-8401-034238EAD5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1493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D887FC-7D90-4E56-8401-034238EAD509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0882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5B36CC-26F5-B696-C03A-EE0AE371F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16F436A-5477-00B1-1F4A-6632A7BA27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7D13C2E-06EC-7D8C-C2AA-61E3D009D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D3AF4F-9795-C363-5BFA-3BFD459B4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55B1165-6D3B-D9FE-95B0-4BBD3AD5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6505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267B74-8980-2E66-F0E0-19F963855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526FFE3-FE9D-9018-9F23-5546E970E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555E15-959E-6C76-2DEF-BA232CB45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3F1C69-2F4E-4045-1EA9-443C98E12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3FC9CB-C659-CA5E-2351-1C266F40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6789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43586F1-A06C-774C-4977-7A01686D0C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D5F5C55-5C85-F901-0B5D-0CAAE1FCC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2673F0-7482-25D6-2175-A9947FF9F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AE94AA-093B-B44B-4539-B40D9E4FF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8B9121-36DC-C496-C413-6214847A0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2183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3BF3AC-0954-AD70-179F-257020B2F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F30A69C-B9BD-8F86-7FB4-6EAB2D4D6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9174A2-1DE8-15BF-A016-230EBF882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24F3FA-7299-118F-2CC0-59486D5CD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50B5D1-4B7A-0A35-A8B9-71A23151D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3128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E64EC9-04A0-DB56-42CF-E284E0E0E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03B8BF8-22BB-AAB8-1438-15FDDA16F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308076-E214-5DD3-2F8C-FCC62EA4A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CE09A50-058F-8164-C080-7F8E84C1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138BB8-E68B-A1D3-AC2E-7D4221612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255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44E0FC-E412-1CC5-4D0D-1DCD940C5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0061D93-1B92-95DD-9215-D81D5F883A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E4892B-4CB9-40FB-75CD-AD9FB9305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3F7F304-92B9-8345-4221-F18693202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2081A16-91F6-72C9-51BE-FF5D05000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30C30D-62B5-A320-B130-C92DA81C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405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749273-49B7-56D6-EDC6-E7C4EC4C1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0F00B5B-7B09-E61B-8705-C9EAA94CA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4396549-F600-D980-5006-844DE0263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54F9F16-B418-976E-6ED5-58A5CCBB0F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EA3E60B-13DB-FCE9-9A9D-8A3ED3D44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7AED50C-7B4C-60C3-E82D-9B9135919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07308F7-6978-7CBA-5972-B04DE7C73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94D7543-34B9-9639-0074-52F8D103C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7992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8D2567-BB5E-9A8B-A95E-D213F86A5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58F1B2-1253-5733-3075-F26BA4F1D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333EABD-F96B-9DB2-6D4B-836C3B5CA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A83AA1A-4892-D433-5AA5-4F470CC29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678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AFBE867-A7B3-04FC-9337-3A6177E0F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092E371-F51F-A66C-F216-79A2615A7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7941F37-1762-DBBE-489F-2EB19A438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485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23BF8-81E5-594E-623F-26A43F826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5E165D2-36A7-0ECA-38DE-954C95337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E79D72F-5044-7A8D-90FB-038AC5055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679ADD6-8B38-F218-D1D3-36359F75B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3458254-D818-DDB6-8ED7-74345D474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131443D-5C9E-94DD-E919-2CC54372F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3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6513CF-B0F4-2D19-BD83-94FCDCFF7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CABFB6C-D77E-31FF-84D8-FDD867CD2D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25FDEA3-B9B5-D310-A8ED-71710A0D6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41F5B22-B3E0-D0EE-D677-11ADBF48E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9773127-8174-5F7A-8C5B-7D19B0D8F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117515A-1580-12F8-739F-3B183FF9A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601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68884F4-9D7A-F68F-6628-A508E66F8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AFC7D10-C0BF-3D43-2F0E-DC86B5E49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C214B33-D821-E0F3-A7AE-8DD2797668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EC28D-2916-449B-8ED9-2962E6DD41A4}" type="datetimeFigureOut">
              <a:rPr lang="ar-SA" smtClean="0"/>
              <a:t>16/10/45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63E6AA-5962-13C6-8F4C-16CE586953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1C1B65-C65B-139A-F886-3B4C3F7DC7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DFC91-51AA-4011-A35D-51C00D377B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963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300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D7A5BAF8-537E-8907-864A-EBA9200899C4}"/>
              </a:ext>
            </a:extLst>
          </p:cNvPr>
          <p:cNvSpPr txBox="1"/>
          <p:nvPr/>
        </p:nvSpPr>
        <p:spPr>
          <a:xfrm>
            <a:off x="938213" y="1997839"/>
            <a:ext cx="10315575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6000" b="1" dirty="0">
                <a:solidFill>
                  <a:srgbClr val="FF000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مراجعة اختبار منتصف الفصل</a:t>
            </a:r>
          </a:p>
          <a:p>
            <a:pPr algn="ctr"/>
            <a:r>
              <a:rPr lang="ar-SA" sz="6000" b="1" dirty="0">
                <a:solidFill>
                  <a:srgbClr val="00B05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الفصل الثامن: </a:t>
            </a:r>
            <a:r>
              <a:rPr lang="ar-SA" sz="6000" b="1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الدوال التربيعية.</a:t>
            </a:r>
          </a:p>
          <a:p>
            <a:pPr algn="ctr"/>
            <a:r>
              <a:rPr lang="ar-SA" sz="6000" b="1" dirty="0">
                <a:solidFill>
                  <a:srgbClr val="00B05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الفصل التاسع: </a:t>
            </a:r>
            <a:r>
              <a:rPr lang="ar-SA" sz="6000" b="1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المعادلات الجذرية والمثلثات.</a:t>
            </a:r>
          </a:p>
        </p:txBody>
      </p:sp>
    </p:spTree>
    <p:extLst>
      <p:ext uri="{BB962C8B-B14F-4D97-AF65-F5344CB8AC3E}">
        <p14:creationId xmlns:p14="http://schemas.microsoft.com/office/powerpoint/2010/main" val="7744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546505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المقطع الصادي للقطع المكافئ الممثل أدناه؟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- 1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E5670612-662B-8AC8-8C26-3C554C436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3" y="2062162"/>
            <a:ext cx="3648882" cy="360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5D53C642-5CC7-93D0-8944-1DBA97BE3450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3022601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6828630"/>
                  </p:ext>
                </p:extLst>
              </p:nvPr>
            </p:nvGraphicFramePr>
            <p:xfrm>
              <a:off x="185738" y="1087878"/>
              <a:ext cx="11820525" cy="4682245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مجال دالة القطع المكافئ الممثل أدناه؟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مجموعة الأعداد الحقيقية.</a:t>
                          </a:r>
                          <a:endParaRPr lang="ar-SA" sz="3600" b="1" baseline="30000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b="1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}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ص </a:t>
                          </a:r>
                          <a:r>
                            <a:rPr lang="ar-SA" sz="3600" b="1" kern="120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|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 ص </a:t>
                          </a:r>
                          <a14:m>
                            <m:oMath xmlns:m="http://schemas.openxmlformats.org/officeDocument/2006/math">
                              <m:r>
                                <a:rPr lang="ar-SA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≥</m:t>
                              </m:r>
                            </m:oMath>
                          </a14:m>
                          <a:r>
                            <a:rPr lang="ar-SA" sz="3600" b="1" dirty="0">
                              <a:cs typeface="Akhbar MT" pitchFamily="2" charset="-78"/>
                            </a:rPr>
                            <a:t>  - 2</a:t>
                          </a:r>
                          <a:r>
                            <a:rPr lang="en-US" sz="3600" b="1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{</a:t>
                          </a:r>
                          <a:endParaRPr lang="ar-SA" sz="3600" b="1" baseline="0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b="1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}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ص </a:t>
                          </a:r>
                          <a:r>
                            <a:rPr lang="ar-SA" sz="3600" b="1" kern="120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|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 ص </a:t>
                          </a:r>
                          <a14:m>
                            <m:oMath xmlns:m="http://schemas.openxmlformats.org/officeDocument/2006/math">
                              <m:r>
                                <a:rPr lang="ar-SA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3600" b="1" dirty="0">
                              <a:cs typeface="Akhbar MT" pitchFamily="2" charset="-78"/>
                            </a:rPr>
                            <a:t>  2</a:t>
                          </a:r>
                          <a:r>
                            <a:rPr lang="en-US" sz="3600" b="1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{</a:t>
                          </a:r>
                          <a:endParaRPr lang="ar-SA" sz="3600" b="1" baseline="0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b="1" baseline="0" dirty="0">
                              <a:cs typeface="+mj-cs"/>
                            </a:rPr>
                            <a:t>}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ص </a:t>
                          </a:r>
                          <a:r>
                            <a:rPr lang="ar-SA" sz="3600" b="1" dirty="0">
                              <a:cs typeface="+mj-cs"/>
                            </a:rPr>
                            <a:t>|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 ص </a:t>
                          </a:r>
                          <a14:m>
                            <m:oMath xmlns:m="http://schemas.openxmlformats.org/officeDocument/2006/math">
                              <m:r>
                                <a:rPr lang="ar-SA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3600" b="1" dirty="0">
                              <a:cs typeface="Akhbar MT" pitchFamily="2" charset="-78"/>
                            </a:rPr>
                            <a:t>  - 2</a:t>
                          </a:r>
                          <a:r>
                            <a:rPr lang="en-US" sz="3600" b="1" baseline="0" dirty="0">
                              <a:cs typeface="+mj-cs"/>
                            </a:rPr>
                            <a:t>{</a:t>
                          </a:r>
                          <a:endParaRPr lang="ar-SA" sz="3600" b="1" baseline="0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6828630"/>
                  </p:ext>
                </p:extLst>
              </p:nvPr>
            </p:nvGraphicFramePr>
            <p:xfrm>
              <a:off x="185738" y="1087878"/>
              <a:ext cx="11820525" cy="4682245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مجال دالة القطع المكافئ الممثل أدناه؟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مجموعة الأعداد الحقيقية.</a:t>
                          </a:r>
                          <a:endParaRPr lang="ar-SA" sz="3600" b="1" baseline="30000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201961" r="-109" b="-2124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300000" r="-109" b="-1110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400000" r="-109" b="-110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5" name="صورة 4">
            <a:extLst>
              <a:ext uri="{FF2B5EF4-FFF2-40B4-BE49-F238E27FC236}">
                <a16:creationId xmlns:a16="http://schemas.microsoft.com/office/drawing/2014/main" id="{E5670612-662B-8AC8-8C26-3C554C436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13" y="2062162"/>
            <a:ext cx="3648882" cy="360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6859C3F5-4628-341E-8D99-0341172E2B82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813611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1084465"/>
                  </p:ext>
                </p:extLst>
              </p:nvPr>
            </p:nvGraphicFramePr>
            <p:xfrm>
              <a:off x="185738" y="1087878"/>
              <a:ext cx="11820525" cy="4682245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مدى دالة القطع المكافئ الممثل أدناه؟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مجموعة الأعداد الحقيقية.</a:t>
                          </a:r>
                          <a:endParaRPr lang="ar-SA" sz="3600" b="1" baseline="30000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b="1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}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ص </a:t>
                          </a:r>
                          <a:r>
                            <a:rPr lang="ar-SA" sz="3600" b="1" kern="120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|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 ص </a:t>
                          </a:r>
                          <a14:m>
                            <m:oMath xmlns:m="http://schemas.openxmlformats.org/officeDocument/2006/math">
                              <m:r>
                                <a:rPr lang="ar-SA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≥</m:t>
                              </m:r>
                            </m:oMath>
                          </a14:m>
                          <a:r>
                            <a:rPr lang="ar-SA" sz="3600" b="1" dirty="0">
                              <a:cs typeface="Akhbar MT" pitchFamily="2" charset="-78"/>
                            </a:rPr>
                            <a:t>  - 2</a:t>
                          </a:r>
                          <a:r>
                            <a:rPr lang="en-US" sz="3600" b="1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{</a:t>
                          </a:r>
                          <a:endParaRPr lang="ar-SA" sz="3600" b="1" baseline="0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b="1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}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ص </a:t>
                          </a:r>
                          <a:r>
                            <a:rPr lang="ar-SA" sz="3600" b="1" kern="120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|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 ص </a:t>
                          </a:r>
                          <a14:m>
                            <m:oMath xmlns:m="http://schemas.openxmlformats.org/officeDocument/2006/math">
                              <m:r>
                                <a:rPr lang="ar-SA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3600" b="1" dirty="0">
                              <a:cs typeface="Akhbar MT" pitchFamily="2" charset="-78"/>
                            </a:rPr>
                            <a:t>  2</a:t>
                          </a:r>
                          <a:r>
                            <a:rPr lang="en-US" sz="3600" b="1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{</a:t>
                          </a:r>
                          <a:endParaRPr lang="ar-SA" sz="3600" b="1" baseline="0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b="1" baseline="0" dirty="0">
                              <a:cs typeface="+mj-cs"/>
                            </a:rPr>
                            <a:t>}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ص </a:t>
                          </a:r>
                          <a:r>
                            <a:rPr lang="ar-SA" sz="3600" b="1" dirty="0">
                              <a:cs typeface="+mj-cs"/>
                            </a:rPr>
                            <a:t>|</a:t>
                          </a:r>
                          <a:r>
                            <a:rPr lang="ar-SA" sz="3600" b="1" dirty="0">
                              <a:cs typeface="Akhbar MT" pitchFamily="2" charset="-78"/>
                            </a:rPr>
                            <a:t> ص </a:t>
                          </a:r>
                          <a14:m>
                            <m:oMath xmlns:m="http://schemas.openxmlformats.org/officeDocument/2006/math">
                              <m:r>
                                <a:rPr lang="ar-SA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khbar MT" pitchFamily="2" charset="-78"/>
                                </a:rPr>
                                <m:t>≤</m:t>
                              </m:r>
                            </m:oMath>
                          </a14:m>
                          <a:r>
                            <a:rPr lang="ar-SA" sz="3600" b="1" dirty="0">
                              <a:cs typeface="Akhbar MT" pitchFamily="2" charset="-78"/>
                            </a:rPr>
                            <a:t>  - 2</a:t>
                          </a:r>
                          <a:r>
                            <a:rPr lang="en-US" sz="3600" b="1" baseline="0" dirty="0">
                              <a:cs typeface="+mj-cs"/>
                            </a:rPr>
                            <a:t>{</a:t>
                          </a:r>
                          <a:endParaRPr lang="ar-SA" sz="3600" b="1" baseline="0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1084465"/>
                  </p:ext>
                </p:extLst>
              </p:nvPr>
            </p:nvGraphicFramePr>
            <p:xfrm>
              <a:off x="185738" y="1087878"/>
              <a:ext cx="11820525" cy="4682245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مدى دالة القطع المكافئ الممثل أدناه؟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مجموعة الأعداد الحقيقية.</a:t>
                          </a:r>
                          <a:endParaRPr lang="ar-SA" sz="3600" b="1" baseline="30000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201961" r="-109" b="-2124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300000" r="-109" b="-1110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400000" r="-109" b="-110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5" name="صورة 4">
            <a:extLst>
              <a:ext uri="{FF2B5EF4-FFF2-40B4-BE49-F238E27FC236}">
                <a16:creationId xmlns:a16="http://schemas.microsoft.com/office/drawing/2014/main" id="{E5670612-662B-8AC8-8C26-3C554C436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13" y="2062162"/>
            <a:ext cx="3648882" cy="360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18A36D72-4CD2-29FE-6805-B9A489AA134A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3057404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973844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هي القيمة الصغرى للدالة الممثلة بيانيا؟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- 3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صفر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7EAAF3EF-549B-C448-B51B-DA1034D05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46" y="2347913"/>
            <a:ext cx="3463354" cy="2988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0AA74822-78B7-5465-B1FB-27ABE51AEB03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632777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/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هي معادلة محور التماثل للدالة الممثلة بيانيا؟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س =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س = - 3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س = 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س = صفر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7EAAF3EF-549B-C448-B51B-DA1034D05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46" y="2347913"/>
            <a:ext cx="3463354" cy="2988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8ACEFAD3-4998-91C8-3BAD-61F1932AF341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1270797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/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المقطع الصادي للدالة: ص = (س - 3)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3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0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9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- 3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08997EFC-60EA-CF3E-6163-9DE335DF8D56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1396454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/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المقطع الصادي للدالة: ص = (س - 1)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+ 5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6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5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4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77EE4DAD-8F6A-0931-E949-E25E058F2A20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349810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/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المقطع الصادي للقطع المكافئ الذي قاعدة دالته هي: ص = (س - 5)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- 3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25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3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- 3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5392A702-66D7-8278-926C-B3D283BEA516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3217933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/>
        </p:nvGraphicFramePr>
        <p:xfrm>
          <a:off x="185738" y="961742"/>
          <a:ext cx="11820525" cy="493451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endParaRPr lang="ar-SA" sz="3600" b="1" dirty="0">
                        <a:solidFill>
                          <a:srgbClr val="FF0000"/>
                        </a:solidFill>
                        <a:cs typeface="Akhbar MT" pitchFamily="2" charset="-78"/>
                      </a:endParaRPr>
                    </a:p>
                    <a:p>
                      <a:pPr algn="ctr" rtl="1"/>
                      <a:endParaRPr lang="ar-SA" sz="3600" b="1" dirty="0">
                        <a:solidFill>
                          <a:srgbClr val="FF0000"/>
                        </a:solidFill>
                        <a:cs typeface="Akhbar MT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2.5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64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6F0A0679-7F01-AEE8-8FC4-4AB1FB6DD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46" y="990318"/>
            <a:ext cx="9099243" cy="1008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ADCE3455-5FFA-52D4-B337-C8A18E3E0D12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3252166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904041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أيّ المعادلات الآتية تعبّر عن الدالة الممثلة بيانيًّا أدناه؟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ص = - 3س</a:t>
                      </a:r>
                      <a:r>
                        <a:rPr lang="ar-SA" sz="3600" b="1" baseline="30000" dirty="0">
                          <a:cs typeface="Akhbar MT" pitchFamily="2" charset="-78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ص = 3س</a:t>
                      </a:r>
                      <a:r>
                        <a:rPr lang="ar-SA" sz="3600" b="1" baseline="30000" dirty="0"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+ 1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ص = س</a:t>
                      </a:r>
                      <a:r>
                        <a:rPr lang="ar-SA" sz="3600" b="1" baseline="30000" dirty="0"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+ 2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ص = - 3س</a:t>
                      </a:r>
                      <a:r>
                        <a:rPr lang="ar-SA" sz="3600" b="1" baseline="30000" dirty="0"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+ 2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5BE5C2C5-E3C7-C1E4-AD23-EADB8129E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3" y="2119050"/>
            <a:ext cx="3464240" cy="342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D54BDB33-295E-2051-5B00-1B4C5ED89437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8 - 2 حل المعادلات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1617343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128256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التمثيل البياني للدالة: ص = 2س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- 3س + 1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مفتوحٌ إلى أعلى وله قيمة عُظْمَى.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مفتوحٌ إلى أعلى وله قيمة صُغْرَى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مفتوحٌ إلى أسفل وله قيمة عُظْمَى.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مفتوحٌ إلى أسفل وله قيمة صُغْرَى.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3445E9E2-3FFF-CADC-9DF2-0A04A39B8F78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27372621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256617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جذرا المعادلة الممثلة بيانيا أدناه؟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3 وَ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3 وَ - 1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- 3 وَ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- 3 وَ - 1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B8A93BCE-BE3C-23DC-D603-9178FFB617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13" y="2052636"/>
            <a:ext cx="4196895" cy="360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DBAD6B39-F205-5C0D-D626-32E03EEBB79A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8 - 2 حل المعادلات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21590628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278771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عدد حلول المعادلة الممثلة بيانيا أدناه؟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ثلاثة حلول حقيقية.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حلان حقيقيان.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حل حقيقي واحد.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لا توجد حلول حقيقية.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E5670612-662B-8AC8-8C26-3C554C436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3" y="2062162"/>
            <a:ext cx="3648882" cy="360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FF9C93F-C961-2505-B6B5-0AA5927AC120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8 - 2 حل المعادلات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35563612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109848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أحد جذرا المعادلة الممثلة بيانيا أدناه.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بين 4 وَ 5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بين 3 وَ 4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بين 2 وَ 3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بين 1 وَ 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E5670612-662B-8AC8-8C26-3C554C436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3" y="2062162"/>
            <a:ext cx="3648882" cy="360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4062A7E6-5643-DAA1-72CE-77FB0325C10A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8 - 2 حل المعادلات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26738360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/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عدد حلول المعادلة الممثلة بيانيا أدناه؟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ثلاثة حلول حقيقية.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حلان حقيقيان.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حل حقيقي واحد.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لا توجد حلول حقيقية.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7EAAF3EF-549B-C448-B51B-DA1034D05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46" y="2347913"/>
            <a:ext cx="3463354" cy="2988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16CD1B16-E589-1D1E-0FDE-E0F7E5C35E16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8 - 2 حل المعادلات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29025134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433711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حل المعادلة الممثلة بيانيا أدناه؟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- 3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- 8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7EAAF3EF-549B-C448-B51B-DA1034D05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46" y="2347913"/>
            <a:ext cx="3463354" cy="2988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805D9591-5127-943A-E182-39D0BF28B7AF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8 - 2 حل المعادلات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16024880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064443"/>
              </p:ext>
            </p:extLst>
          </p:nvPr>
        </p:nvGraphicFramePr>
        <p:xfrm>
          <a:off x="185738" y="961742"/>
          <a:ext cx="11820525" cy="493451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استعملي الشكل المجاور لتعيين عددين صحيحين متتالين يقع بينهما جذر للمعادلة الممثلة بيانيا أدناه.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 ،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- 4 ، - 3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- 3 ، - 2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-2 ، - 1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75432185-4AE4-CB69-9333-81FDDB800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66" y="2368258"/>
            <a:ext cx="3612392" cy="3528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65BBFF7D-ADB2-233B-4531-C42DE7F9F6C1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8 - 2 حل المعادلات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7601703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029515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جذور المعادلة التربيعية المرتبطة بالدالة الممثلة في الشكل أدناه؟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0 ،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- 2 ،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 ،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- 4 ، 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F2BFC3C4-83B0-B1BC-70E6-B00420227F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64" y="2501888"/>
            <a:ext cx="3237729" cy="234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B56B4CEB-E23E-2D05-C5F6-2498D074069C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8 - 2 حل المعادلات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11936993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736881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هي العبارة التي تختلف عن العبارات الثلاث الأخرى؟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ن</a:t>
                      </a:r>
                      <a:r>
                        <a:rPr lang="ar-SA" sz="3600" b="1" baseline="30000" dirty="0"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+ 4ن + 4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ن</a:t>
                      </a:r>
                      <a:r>
                        <a:rPr lang="ar-SA" sz="3600" b="1" baseline="30000" dirty="0"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+ 6ن + 8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ن</a:t>
                      </a:r>
                      <a:r>
                        <a:rPr lang="ar-SA" sz="3600" b="1" baseline="30000" dirty="0"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+ 8ن + 16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ن</a:t>
                      </a:r>
                      <a:r>
                        <a:rPr lang="ar-SA" sz="3600" b="1" baseline="30000" dirty="0"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+ 10ن + 25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D475B352-1867-DEC4-6F48-3E389473DADE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8 - 3 حل المعادلات التربيعية بإكمال المربع</a:t>
            </a:r>
          </a:p>
        </p:txBody>
      </p:sp>
    </p:spTree>
    <p:extLst>
      <p:ext uri="{BB962C8B-B14F-4D97-AF65-F5344CB8AC3E}">
        <p14:creationId xmlns:p14="http://schemas.microsoft.com/office/powerpoint/2010/main" val="20529382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/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هي قيمة جـ التي تجعل العبارة التالية: 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+ 6 س + جـ مربعًا كاملًا؟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DD1FAC22-20D8-15C9-BC48-F87DF39A7CE9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8 - 3 حل المعادلات التربيعية بإكمال المربع</a:t>
            </a:r>
          </a:p>
        </p:txBody>
      </p:sp>
    </p:spTree>
    <p:extLst>
      <p:ext uri="{BB962C8B-B14F-4D97-AF65-F5344CB8AC3E}">
        <p14:creationId xmlns:p14="http://schemas.microsoft.com/office/powerpoint/2010/main" val="20627255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5738" y="1087878"/>
              <a:ext cx="11820525" cy="4888210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هي قيمة ك التي تجعل العبارة التالية: س</a:t>
                          </a:r>
                          <a:r>
                            <a:rPr lang="ar-SA" sz="3600" b="1" baseline="30000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2</a:t>
                          </a:r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 - 5 س + ك مربعًا كاملًا؟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25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100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36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36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٢٥</m:t>
                                    </m:r>
                                  </m:num>
                                  <m:den>
                                    <m:r>
                                      <a:rPr lang="ku-Arab-IQ" sz="36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٤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36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36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١٠</m:t>
                                    </m:r>
                                  </m:num>
                                  <m:den>
                                    <m:r>
                                      <a:rPr lang="ku-Arab-IQ" sz="3600" b="1" i="1" dirty="0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٤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02492825"/>
                  </p:ext>
                </p:extLst>
              </p:nvPr>
            </p:nvGraphicFramePr>
            <p:xfrm>
              <a:off x="185738" y="1087878"/>
              <a:ext cx="11820525" cy="4888210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هي قيمة ك التي تجعل العبارة التالية: س</a:t>
                          </a:r>
                          <a:r>
                            <a:rPr lang="ar-SA" sz="3600" b="1" baseline="30000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2</a:t>
                          </a:r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 - 5 س + ك مربعًا كاملًا؟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25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100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1038860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270175" r="-109" b="-1023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1040003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370175" r="-109" b="-23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مربع نص 2">
            <a:extLst>
              <a:ext uri="{FF2B5EF4-FFF2-40B4-BE49-F238E27FC236}">
                <a16:creationId xmlns:a16="http://schemas.microsoft.com/office/drawing/2014/main" id="{01DCBA12-7B82-E3FD-16E2-71D26E644259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8 - 3 حل المعادلات التربيعية بإكمال المربع</a:t>
            </a:r>
          </a:p>
        </p:txBody>
      </p:sp>
    </p:spTree>
    <p:extLst>
      <p:ext uri="{BB962C8B-B14F-4D97-AF65-F5344CB8AC3E}">
        <p14:creationId xmlns:p14="http://schemas.microsoft.com/office/powerpoint/2010/main" val="1445731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072452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التمثيل البياني للدالة: ص = - 5س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- 3س + 1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مفتوحٌ إلى أعلى وله قيمة عُظْمَى.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مفتوحٌ إلى أعلى وله قيمة صُغْرَى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مفتوحٌ إلى أسفل وله قيمة عُظْمَى.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مفتوحٌ إلى أسفل وله قيمة صُغْرَى.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688AF198-DFC1-D70F-4745-7A7FED2FC7A5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23165455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06266853"/>
                  </p:ext>
                </p:extLst>
              </p:nvPr>
            </p:nvGraphicFramePr>
            <p:xfrm>
              <a:off x="185738" y="1087878"/>
              <a:ext cx="11820525" cy="4682245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حل المعادلة التربيعية: س</a:t>
                          </a:r>
                          <a:r>
                            <a:rPr lang="ar-SA" sz="3600" b="1" baseline="30000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2</a:t>
                          </a:r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 - 2س - 15 = 0؟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- 1 ، 4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- 3 ، 5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3 ، - 5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SA" sz="36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khbar MT" pitchFamily="2" charset="-78"/>
                                  </a:rPr>
                                  <m:t>∅</m:t>
                                </m:r>
                              </m:oMath>
                            </m:oMathPara>
                          </a14:m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06266853"/>
                  </p:ext>
                </p:extLst>
              </p:nvPr>
            </p:nvGraphicFramePr>
            <p:xfrm>
              <a:off x="185738" y="1087878"/>
              <a:ext cx="11820525" cy="4682245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حل المعادلة التربيعية: س</a:t>
                          </a:r>
                          <a:r>
                            <a:rPr lang="ar-SA" sz="3600" b="1" baseline="30000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2</a:t>
                          </a:r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 - 2س - 15 = 0؟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- 1 ، 4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- 3 ، 5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3 ، - 5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400000" r="-109" b="-77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مربع نص 2">
            <a:extLst>
              <a:ext uri="{FF2B5EF4-FFF2-40B4-BE49-F238E27FC236}">
                <a16:creationId xmlns:a16="http://schemas.microsoft.com/office/drawing/2014/main" id="{B89716E9-9DE4-34BE-FFD9-5D49F44D3A06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8 - 3 حل المعادلات التربيعية بإكمال المربع</a:t>
            </a:r>
          </a:p>
        </p:txBody>
      </p:sp>
    </p:spTree>
    <p:extLst>
      <p:ext uri="{BB962C8B-B14F-4D97-AF65-F5344CB8AC3E}">
        <p14:creationId xmlns:p14="http://schemas.microsoft.com/office/powerpoint/2010/main" val="18701253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656543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أي الخطوات الآتية لا تُنفَّذ عند حل المعادلة: ن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- 12ن - 10 = 0 بطريقة إكمال المربع؟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جمع العدد 10 إلى كلا الطرفين.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جمع العدد 36 إلى كلا الطرفين.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تحليل ن</a:t>
                      </a:r>
                      <a:r>
                        <a:rPr lang="ar-SA" sz="3600" b="1" baseline="30000" dirty="0"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- 12 ن - 10 = 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أخذ الجذر التربيعي لكلا الطرفين.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B89716E9-9DE4-34BE-FFD9-5D49F44D3A06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8 - 3 حل المعادلات التربيعية بإكمال المربع</a:t>
            </a:r>
          </a:p>
        </p:txBody>
      </p:sp>
    </p:spTree>
    <p:extLst>
      <p:ext uri="{BB962C8B-B14F-4D97-AF65-F5344CB8AC3E}">
        <p14:creationId xmlns:p14="http://schemas.microsoft.com/office/powerpoint/2010/main" val="8396032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619021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طريقة حلّ المعادلة التربيعية التي تكون إحدى خطواتها أخذ الجذر التربيعي لكلا الطرفين؟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التمثيل البياني.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القانون العام.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التحليل إلى العوامل.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إكمال المربع.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B89716E9-9DE4-34BE-FFD9-5D49F44D3A06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8 - 3 حل المعادلات التربيعية بإكمال المربع</a:t>
            </a:r>
          </a:p>
        </p:txBody>
      </p:sp>
    </p:spTree>
    <p:extLst>
      <p:ext uri="{BB962C8B-B14F-4D97-AF65-F5344CB8AC3E}">
        <p14:creationId xmlns:p14="http://schemas.microsoft.com/office/powerpoint/2010/main" val="9778950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647540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أي الخطوات الآتية لا تُنفَّذ عند حل المعادلة: ر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+ 8ر + 5 = 0 بطريقة إكمال المربع؟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طرح العدد 5 من كلا الطرفين.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تحليل ر</a:t>
                      </a:r>
                      <a:r>
                        <a:rPr lang="ar-SA" sz="3600" b="1" baseline="30000" dirty="0"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+ 8 ر  إلى العوامل.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جمع العدد 16 إلى كلا الطرفين.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أخذ الجذر التربيعي لكلا الطرفين.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B89716E9-9DE4-34BE-FFD9-5D49F44D3A06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8 - 3 حل المعادلات التربيعية بإكمال المربع</a:t>
            </a:r>
          </a:p>
        </p:txBody>
      </p:sp>
    </p:spTree>
    <p:extLst>
      <p:ext uri="{BB962C8B-B14F-4D97-AF65-F5344CB8AC3E}">
        <p14:creationId xmlns:p14="http://schemas.microsoft.com/office/powerpoint/2010/main" val="28546107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80584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مجموعة حلّ المعادلة التربيعية: 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- 14س + 49 = 64؟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6  ، 22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 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- 1  ، 15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 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- 15  ، 1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 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- 1  ، 1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 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E3C3CD68-A8C0-40B5-1130-112054ED2323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</p:spTree>
    <p:extLst>
      <p:ext uri="{BB962C8B-B14F-4D97-AF65-F5344CB8AC3E}">
        <p14:creationId xmlns:p14="http://schemas.microsoft.com/office/powerpoint/2010/main" val="27352538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270379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مجموعة حلّ المعادلة التربيعية: 2س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+ 72 = 24 س؟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2  ، 6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 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- 6  ، 2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 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6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- 6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 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8F2ADD81-054E-EDFC-793F-CAA3274BF4DE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</p:spTree>
    <p:extLst>
      <p:ext uri="{BB962C8B-B14F-4D97-AF65-F5344CB8AC3E}">
        <p14:creationId xmlns:p14="http://schemas.microsoft.com/office/powerpoint/2010/main" val="10336515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820668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مجموعة حلّ المعادلة التربيعية: ص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= 15ص - 56؟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8  ، 7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 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- 7  ، - 8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 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- 8  ، 7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 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cs typeface="Akhbar MT" pitchFamily="2" charset="-78"/>
                        </a:rPr>
                        <a:t>}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7 ، - 8</a:t>
                      </a:r>
                      <a:r>
                        <a:rPr lang="en-US" sz="3600" b="1" dirty="0">
                          <a:cs typeface="Akhbar MT" pitchFamily="2" charset="-78"/>
                        </a:rPr>
                        <a:t> {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A8205AA3-8F2B-364A-7275-394C7DB034E1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</p:spTree>
    <p:extLst>
      <p:ext uri="{BB962C8B-B14F-4D97-AF65-F5344CB8AC3E}">
        <p14:creationId xmlns:p14="http://schemas.microsoft.com/office/powerpoint/2010/main" val="42553802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38054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عدد الحلول الحقيقية للمعادلة: 6س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+ 19 س + 14 = 0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عدد لانهائي.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029AA783-C5F3-B0BE-A1ED-446CCE6B4D48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</p:spTree>
    <p:extLst>
      <p:ext uri="{BB962C8B-B14F-4D97-AF65-F5344CB8AC3E}">
        <p14:creationId xmlns:p14="http://schemas.microsoft.com/office/powerpoint/2010/main" val="23060577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437120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هي قيمة المميز للمعادلة: 2س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+ 11 س + 15 = 0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صفر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18E5BB96-8C33-2DAF-5FA9-F0161B68E154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</p:spTree>
    <p:extLst>
      <p:ext uri="{BB962C8B-B14F-4D97-AF65-F5344CB8AC3E}">
        <p14:creationId xmlns:p14="http://schemas.microsoft.com/office/powerpoint/2010/main" val="38833978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941425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عدد حلول المعادلة: 2س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- 3 س - 5 = 0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ثلاثة حلول حقيقية.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حلان حقيقيان.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حل حقيقي واحد.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لا توجد حلول حقيقية.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A8A98F2E-799F-A976-7C5E-3823BB701726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</p:spTree>
    <p:extLst>
      <p:ext uri="{BB962C8B-B14F-4D97-AF65-F5344CB8AC3E}">
        <p14:creationId xmlns:p14="http://schemas.microsoft.com/office/powerpoint/2010/main" val="24900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727478"/>
              </p:ext>
            </p:extLst>
          </p:nvPr>
        </p:nvGraphicFramePr>
        <p:xfrm>
          <a:off x="185738" y="961742"/>
          <a:ext cx="11820525" cy="493451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أوجدي إحداثيَّي الرأس للدالة: ص = 3 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- 6، وحدّدي ما إذا كان للدالة نقطة قيمة عظمى أم نقطة صغرى.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(0 ، - 6) ، عظمى.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(-6 ، 0) ، صغرى.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(0 ، - 6) ، صغرى.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(6 ، 0) ، صغرى.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C1ABC436-5536-64E0-1186-5567EF94FF92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15776183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262949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عدد حلول المعادلة: 2س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- 3 س + 5 = 0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ثلاثة حلول حقيقية.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حلان حقيقيان.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حل حقيقي واحد.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لا توجد حلول حقيقية.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64922D28-6082-C9F6-931B-046207085ADF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</p:spTree>
    <p:extLst>
      <p:ext uri="{BB962C8B-B14F-4D97-AF65-F5344CB8AC3E}">
        <p14:creationId xmlns:p14="http://schemas.microsoft.com/office/powerpoint/2010/main" val="5347059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715574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عدد حلول المعادلة: 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- 4 س + 4 = 0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ثلاثة حلول حقيقية.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حلان حقيقيان.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حل حقيقي واحد.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لا توجد حلول حقيقية.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2B02CB9B-1C29-4E36-AA4F-622DEB51DE70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</p:spTree>
    <p:extLst>
      <p:ext uri="{BB962C8B-B14F-4D97-AF65-F5344CB8AC3E}">
        <p14:creationId xmlns:p14="http://schemas.microsoft.com/office/powerpoint/2010/main" val="27105966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990086"/>
              </p:ext>
            </p:extLst>
          </p:nvPr>
        </p:nvGraphicFramePr>
        <p:xfrm>
          <a:off x="185738" y="1087878"/>
          <a:ext cx="11820525" cy="493451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إذا كان مميز المعادلة: أس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+ ب س + جـ = 0، يساوي صفرًا، فما عدد الحلول الحقيقية للمعادلة؟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عدد لانهائي من الحلول.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454B78C3-90E7-5724-4473-4C960AD01E53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</p:spTree>
    <p:extLst>
      <p:ext uri="{BB962C8B-B14F-4D97-AF65-F5344CB8AC3E}">
        <p14:creationId xmlns:p14="http://schemas.microsoft.com/office/powerpoint/2010/main" val="13237901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520321"/>
              </p:ext>
            </p:extLst>
          </p:nvPr>
        </p:nvGraphicFramePr>
        <p:xfrm>
          <a:off x="185738" y="1087878"/>
          <a:ext cx="11820525" cy="493451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إذا كان مميز المعادلة: أس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+ ب س + جـ = 0، عدد موجب، فما عدد الحلول الحقيقية للمعادلة؟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عدد لانهائي من الحلول.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3F05560A-2E76-6285-0A3A-BD00C0B20193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</p:spTree>
    <p:extLst>
      <p:ext uri="{BB962C8B-B14F-4D97-AF65-F5344CB8AC3E}">
        <p14:creationId xmlns:p14="http://schemas.microsoft.com/office/powerpoint/2010/main" val="35300768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669721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إذا كان مميز المعادلة: أس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+ ب س + جـ = 0، عدد سالب، فما عدد الحلول الحقيقية للمعادلة؟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عدد لانهائي من الحلول.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A6E4DF92-9074-E316-7106-484C4C01B4AE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</p:spTree>
    <p:extLst>
      <p:ext uri="{BB962C8B-B14F-4D97-AF65-F5344CB8AC3E}">
        <p14:creationId xmlns:p14="http://schemas.microsoft.com/office/powerpoint/2010/main" val="13297161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696205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حل المعادلة: 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+ س - 7 = 0، مستعملة القانون العام.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baseline="0" dirty="0">
                          <a:cs typeface="Akhbar MT" pitchFamily="2" charset="-78"/>
                        </a:rPr>
                        <a:t>6 ، 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A6E4DF92-9074-E316-7106-484C4C01B4AE}"/>
              </a:ext>
            </a:extLst>
          </p:cNvPr>
          <p:cNvSpPr txBox="1"/>
          <p:nvPr/>
        </p:nvSpPr>
        <p:spPr>
          <a:xfrm>
            <a:off x="1987154" y="157162"/>
            <a:ext cx="82176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8 - 4 حل المعادلات التربيعية باستعمال القانون العام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3587683-689B-6AAB-AAF7-2AE14FA671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675" t="28011" r="59159" b="37052"/>
          <a:stretch/>
        </p:blipFill>
        <p:spPr>
          <a:xfrm>
            <a:off x="4878089" y="3061693"/>
            <a:ext cx="1855947" cy="7200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CD85B432-B8C1-5C67-856A-8C668DBFDF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563" t="59333" r="58404"/>
          <a:stretch/>
        </p:blipFill>
        <p:spPr>
          <a:xfrm>
            <a:off x="5379105" y="4961031"/>
            <a:ext cx="1433790" cy="720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151960C-4652-12D7-7803-73F94039FA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398" t="59333" r="7090"/>
          <a:stretch/>
        </p:blipFill>
        <p:spPr>
          <a:xfrm>
            <a:off x="5184121" y="4063052"/>
            <a:ext cx="1243884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952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351390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بسطي: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614F2790-4E42-24E5-F7DF-1E6049007DA9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9 - 1 تبسيط العبارات الجذرية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3EE4D79-799F-A5B8-F5CC-F7324A5543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828" b="48705"/>
          <a:stretch/>
        </p:blipFill>
        <p:spPr>
          <a:xfrm>
            <a:off x="4295776" y="1219884"/>
            <a:ext cx="1384897" cy="66478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719846A-F81B-6AB4-A07B-FDB318AF94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1137" r="85129"/>
          <a:stretch/>
        </p:blipFill>
        <p:spPr>
          <a:xfrm>
            <a:off x="5314255" y="4890986"/>
            <a:ext cx="1563491" cy="76286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5BB5191-17FA-4D78-8F72-37C3F9897C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1890" t="44206" r="6151"/>
          <a:stretch/>
        </p:blipFill>
        <p:spPr>
          <a:xfrm>
            <a:off x="5467350" y="2104149"/>
            <a:ext cx="1257300" cy="72308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61594BD-1610-1325-AD09-5B51ADC18D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983" t="36289" r="33058"/>
          <a:stretch/>
        </p:blipFill>
        <p:spPr>
          <a:xfrm>
            <a:off x="5467350" y="3016153"/>
            <a:ext cx="1257300" cy="82569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32147BB-36D3-0A8F-A01E-6F3E3B4192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114" t="44206" r="59241" b="8223"/>
          <a:stretch/>
        </p:blipFill>
        <p:spPr>
          <a:xfrm>
            <a:off x="5536407" y="4030768"/>
            <a:ext cx="1119187" cy="61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69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677222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أيُّ القيم التالية تساوي           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2C77CDC0-D01F-0EDD-958E-B30527190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4462" y="3962132"/>
            <a:ext cx="581538" cy="7200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63F3C5F-CCC5-0F04-6E77-3210762EF2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4462" y="2154141"/>
            <a:ext cx="448525" cy="7200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41F3AFE-A6A0-2AE4-596D-6C4F7C4B86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218" y="1242827"/>
            <a:ext cx="802580" cy="72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614F2790-4E42-24E5-F7DF-1E6049007DA9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9 - 1 تبسيط العبارات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8888174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735446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أي العبارات الآتية تكافئ           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6" name="صورة 5">
            <a:extLst>
              <a:ext uri="{FF2B5EF4-FFF2-40B4-BE49-F238E27FC236}">
                <a16:creationId xmlns:a16="http://schemas.microsoft.com/office/drawing/2014/main" id="{65986498-6B00-D4B9-15AB-2AA96FACA4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868" b="21946"/>
          <a:stretch/>
        </p:blipFill>
        <p:spPr>
          <a:xfrm>
            <a:off x="5162428" y="2116904"/>
            <a:ext cx="1238423" cy="75723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A4D9AEF-4D6A-2D29-A2B6-EB6338BD22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399" y="4030363"/>
            <a:ext cx="762106" cy="75258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A8EBED1F-1A3E-6EB5-7D1D-39B2CCCACA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7595" y="1102165"/>
            <a:ext cx="962159" cy="8954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46A26965-5413-D9C8-E73E-6436C8D4E2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2060" y="3062236"/>
            <a:ext cx="828791" cy="733527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C1C37E0B-AA7D-DEEF-FA9B-D81917EBED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43481" y="4847848"/>
            <a:ext cx="857370" cy="85737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6D646956-DAF3-61F6-8FF4-C2945F740FFA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9 - 1 تبسيط العبارات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29795648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784895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بسطي: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5C53E20B-5E2C-69C4-C189-BB70934CB3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7490" y="1223804"/>
            <a:ext cx="958992" cy="7200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9FC0875-CFEA-6848-2416-D4288A12FB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1413" y="2122594"/>
            <a:ext cx="944587" cy="7200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1662E21-1F69-FFB8-4259-2590072EC2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6971" y="3047568"/>
            <a:ext cx="1153469" cy="72000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550C8136-4AB2-AFFA-F05E-9B9ADE07F2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0649" y="4887390"/>
            <a:ext cx="1124051" cy="72000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4C9F454D-E23A-E932-A1D0-8BF9A7C3E5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0039" y="3972542"/>
            <a:ext cx="1078172" cy="72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D15F852B-4B03-9C14-27CD-CA60873DA523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9 - 1 تبسيط العبارات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2081629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589076"/>
              </p:ext>
            </p:extLst>
          </p:nvPr>
        </p:nvGraphicFramePr>
        <p:xfrm>
          <a:off x="185738" y="961742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إحداثيَّي الرأس للدالة: ص = 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- 2 س + 1؟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(0 ، 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(1 ، 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(1 ، 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>
                          <a:cs typeface="Akhbar MT" pitchFamily="2" charset="-78"/>
                        </a:rPr>
                        <a:t>(0 ، 0)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8EA7CCE9-1B10-68E7-BFFE-CCCB61666F6D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97203536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/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تبسيط العبارة:           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D1FF2FA0-489E-129C-794A-971CA4DD5DF8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9 - 1 تبسيط العبارات الجذرية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060F9FF-A3EF-AA56-95A8-B53C48E96C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163" t="66530" r="5165" b="10150"/>
          <a:stretch/>
        </p:blipFill>
        <p:spPr>
          <a:xfrm>
            <a:off x="5684109" y="2089272"/>
            <a:ext cx="823782" cy="720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0CE43C84-32BE-567B-2337-831B97167C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76" t="62073" r="85052" b="10112"/>
          <a:stretch/>
        </p:blipFill>
        <p:spPr>
          <a:xfrm>
            <a:off x="5750679" y="4926221"/>
            <a:ext cx="690641" cy="720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D3962C1-9621-A5EF-B5F3-8751E478CC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278" t="66692" r="59050" b="12475"/>
          <a:stretch/>
        </p:blipFill>
        <p:spPr>
          <a:xfrm>
            <a:off x="5545931" y="3976204"/>
            <a:ext cx="1100139" cy="85896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8AC6953E-A7FE-B2EF-873C-2DFCFE83D8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9437" t="54598" b="30143"/>
          <a:stretch/>
        </p:blipFill>
        <p:spPr>
          <a:xfrm>
            <a:off x="4782078" y="1161297"/>
            <a:ext cx="1201476" cy="629142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DFC7996D-0137-CE73-93B3-112E1939F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796" t="62173" r="32359" b="10150"/>
          <a:stretch/>
        </p:blipFill>
        <p:spPr>
          <a:xfrm>
            <a:off x="5706865" y="3060281"/>
            <a:ext cx="77826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7049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455250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تبسيط العبارة:           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FD5F00DD-88D7-B6A0-4DFF-B194DAC372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852" t="51775" r="53692"/>
          <a:stretch/>
        </p:blipFill>
        <p:spPr>
          <a:xfrm>
            <a:off x="5545931" y="3943350"/>
            <a:ext cx="1100138" cy="85896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0578548-83A0-6E30-B609-261EBC133F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100" t="20224" r="6696" b="42076"/>
          <a:stretch/>
        </p:blipFill>
        <p:spPr>
          <a:xfrm>
            <a:off x="4510089" y="1271589"/>
            <a:ext cx="1004888" cy="671511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C6F0C11-FD71-7B36-96EF-5E0AA86C4D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000" r="79349" b="1775"/>
          <a:stretch/>
        </p:blipFill>
        <p:spPr>
          <a:xfrm>
            <a:off x="5310187" y="4914901"/>
            <a:ext cx="1571626" cy="858969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1AE2C00A-EE42-3E79-7AA9-99C4CA30AF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000" t="18579" b="20814"/>
          <a:stretch/>
        </p:blipFill>
        <p:spPr>
          <a:xfrm>
            <a:off x="5245894" y="2229864"/>
            <a:ext cx="1700212" cy="57150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5E691D70-B3A6-27B6-0670-3C2669D3EF6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8053" b="1010"/>
          <a:stretch/>
        </p:blipFill>
        <p:spPr>
          <a:xfrm>
            <a:off x="5382816" y="2953609"/>
            <a:ext cx="1426369" cy="93345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D1FF2FA0-489E-129C-794A-971CA4DD5DF8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9 - 1 تبسيط العبارات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2785501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379188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تبسيط العبارة:      27  ت و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3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9 </a:t>
                      </a:r>
                      <a:r>
                        <a:rPr lang="ar-SA" sz="3600" b="1" dirty="0">
                          <a:cs typeface="+mj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و </a:t>
                      </a:r>
                      <a:r>
                        <a:rPr lang="ar-SA" sz="3600" b="1" dirty="0">
                          <a:cs typeface="+mj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  3 ت و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3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و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  3 ت و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3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و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  3 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9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و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  3 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0393C0D3-743C-CEE2-8CE8-18DDCDA26005}"/>
              </a:ext>
            </a:extLst>
          </p:cNvPr>
          <p:cNvGrpSpPr/>
          <p:nvPr/>
        </p:nvGrpSpPr>
        <p:grpSpPr>
          <a:xfrm>
            <a:off x="4257675" y="1236073"/>
            <a:ext cx="1551897" cy="384135"/>
            <a:chOff x="214313" y="5794080"/>
            <a:chExt cx="2648808" cy="664573"/>
          </a:xfrm>
        </p:grpSpPr>
        <p:cxnSp>
          <p:nvCxnSpPr>
            <p:cNvPr id="5" name="رابط مستقيم 4">
              <a:extLst>
                <a:ext uri="{FF2B5EF4-FFF2-40B4-BE49-F238E27FC236}">
                  <a16:creationId xmlns:a16="http://schemas.microsoft.com/office/drawing/2014/main" id="{0B43615E-6293-B2E9-58A7-D6E28D2A60CC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DEF6FA5C-64F1-04AD-6762-C2171C2A1B4E}"/>
                </a:ext>
              </a:extLst>
            </p:cNvPr>
            <p:cNvCxnSpPr/>
            <p:nvPr/>
          </p:nvCxnSpPr>
          <p:spPr>
            <a:xfrm>
              <a:off x="2574228" y="5794080"/>
              <a:ext cx="0" cy="65028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>
              <a:extLst>
                <a:ext uri="{FF2B5EF4-FFF2-40B4-BE49-F238E27FC236}">
                  <a16:creationId xmlns:a16="http://schemas.microsoft.com/office/drawing/2014/main" id="{9AD3B8FC-3CEC-40BD-7CA9-28F393CA373B}"/>
                </a:ext>
              </a:extLst>
            </p:cNvPr>
            <p:cNvCxnSpPr/>
            <p:nvPr/>
          </p:nvCxnSpPr>
          <p:spPr>
            <a:xfrm flipV="1">
              <a:off x="2574228" y="5981075"/>
              <a:ext cx="288893" cy="47757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96E158F4-E45C-3F32-DEEF-29471632AD0E}"/>
              </a:ext>
            </a:extLst>
          </p:cNvPr>
          <p:cNvGrpSpPr/>
          <p:nvPr/>
        </p:nvGrpSpPr>
        <p:grpSpPr>
          <a:xfrm>
            <a:off x="4583575" y="2158806"/>
            <a:ext cx="1225997" cy="719999"/>
            <a:chOff x="214313" y="5794080"/>
            <a:chExt cx="2648808" cy="664573"/>
          </a:xfrm>
        </p:grpSpPr>
        <p:cxnSp>
          <p:nvCxnSpPr>
            <p:cNvPr id="11" name="رابط مستقيم 10">
              <a:extLst>
                <a:ext uri="{FF2B5EF4-FFF2-40B4-BE49-F238E27FC236}">
                  <a16:creationId xmlns:a16="http://schemas.microsoft.com/office/drawing/2014/main" id="{3ED5325D-944B-1904-A013-5E757A64166C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>
              <a:extLst>
                <a:ext uri="{FF2B5EF4-FFF2-40B4-BE49-F238E27FC236}">
                  <a16:creationId xmlns:a16="http://schemas.microsoft.com/office/drawing/2014/main" id="{DE8CCF3F-FB3C-4F91-A11C-FCA3A2163C10}"/>
                </a:ext>
              </a:extLst>
            </p:cNvPr>
            <p:cNvCxnSpPr/>
            <p:nvPr/>
          </p:nvCxnSpPr>
          <p:spPr>
            <a:xfrm>
              <a:off x="2574228" y="5794080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>
              <a:extLst>
                <a:ext uri="{FF2B5EF4-FFF2-40B4-BE49-F238E27FC236}">
                  <a16:creationId xmlns:a16="http://schemas.microsoft.com/office/drawing/2014/main" id="{9B7F5F9F-149F-67DA-03A4-9C96D79C36E3}"/>
                </a:ext>
              </a:extLst>
            </p:cNvPr>
            <p:cNvCxnSpPr/>
            <p:nvPr/>
          </p:nvCxnSpPr>
          <p:spPr>
            <a:xfrm flipV="1">
              <a:off x="2574228" y="5981075"/>
              <a:ext cx="288893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A61DF8FD-7FB8-1D34-97F7-879DEA3D158F}"/>
              </a:ext>
            </a:extLst>
          </p:cNvPr>
          <p:cNvGrpSpPr/>
          <p:nvPr/>
        </p:nvGrpSpPr>
        <p:grpSpPr>
          <a:xfrm>
            <a:off x="4642097" y="3065916"/>
            <a:ext cx="1225997" cy="719999"/>
            <a:chOff x="214313" y="5794079"/>
            <a:chExt cx="2648809" cy="664573"/>
          </a:xfrm>
        </p:grpSpPr>
        <p:cxnSp>
          <p:nvCxnSpPr>
            <p:cNvPr id="17" name="رابط مستقيم 16">
              <a:extLst>
                <a:ext uri="{FF2B5EF4-FFF2-40B4-BE49-F238E27FC236}">
                  <a16:creationId xmlns:a16="http://schemas.microsoft.com/office/drawing/2014/main" id="{7BE93187-98D2-69EB-3CF7-0F1D9BC61F8C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رابط مستقيم 17">
              <a:extLst>
                <a:ext uri="{FF2B5EF4-FFF2-40B4-BE49-F238E27FC236}">
                  <a16:creationId xmlns:a16="http://schemas.microsoft.com/office/drawing/2014/main" id="{BEE2ED55-9D90-1383-813C-19B7F90DE9D4}"/>
                </a:ext>
              </a:extLst>
            </p:cNvPr>
            <p:cNvCxnSpPr/>
            <p:nvPr/>
          </p:nvCxnSpPr>
          <p:spPr>
            <a:xfrm>
              <a:off x="2574228" y="5794079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رابط مستقيم 18">
              <a:extLst>
                <a:ext uri="{FF2B5EF4-FFF2-40B4-BE49-F238E27FC236}">
                  <a16:creationId xmlns:a16="http://schemas.microsoft.com/office/drawing/2014/main" id="{C6A0680F-CC84-7EBA-D108-5F98085EE2F2}"/>
                </a:ext>
              </a:extLst>
            </p:cNvPr>
            <p:cNvCxnSpPr/>
            <p:nvPr/>
          </p:nvCxnSpPr>
          <p:spPr>
            <a:xfrm flipV="1">
              <a:off x="2574228" y="5981074"/>
              <a:ext cx="288894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FDCA817F-032E-0BD6-6D92-170E847B6A91}"/>
              </a:ext>
            </a:extLst>
          </p:cNvPr>
          <p:cNvGrpSpPr/>
          <p:nvPr/>
        </p:nvGrpSpPr>
        <p:grpSpPr>
          <a:xfrm>
            <a:off x="4550931" y="4003225"/>
            <a:ext cx="1225997" cy="719999"/>
            <a:chOff x="214313" y="5794079"/>
            <a:chExt cx="2648809" cy="664573"/>
          </a:xfrm>
        </p:grpSpPr>
        <p:cxnSp>
          <p:nvCxnSpPr>
            <p:cNvPr id="21" name="رابط مستقيم 20">
              <a:extLst>
                <a:ext uri="{FF2B5EF4-FFF2-40B4-BE49-F238E27FC236}">
                  <a16:creationId xmlns:a16="http://schemas.microsoft.com/office/drawing/2014/main" id="{A070F412-C101-A34A-AF98-025FFE95E096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رابط مستقيم 21">
              <a:extLst>
                <a:ext uri="{FF2B5EF4-FFF2-40B4-BE49-F238E27FC236}">
                  <a16:creationId xmlns:a16="http://schemas.microsoft.com/office/drawing/2014/main" id="{F7F443A1-1A38-1AB5-8A38-243C120E7218}"/>
                </a:ext>
              </a:extLst>
            </p:cNvPr>
            <p:cNvCxnSpPr/>
            <p:nvPr/>
          </p:nvCxnSpPr>
          <p:spPr>
            <a:xfrm>
              <a:off x="2574228" y="5794079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رابط مستقيم 22">
              <a:extLst>
                <a:ext uri="{FF2B5EF4-FFF2-40B4-BE49-F238E27FC236}">
                  <a16:creationId xmlns:a16="http://schemas.microsoft.com/office/drawing/2014/main" id="{5574010D-CED8-6790-1330-97DA8D71BCC5}"/>
                </a:ext>
              </a:extLst>
            </p:cNvPr>
            <p:cNvCxnSpPr/>
            <p:nvPr/>
          </p:nvCxnSpPr>
          <p:spPr>
            <a:xfrm flipV="1">
              <a:off x="2574228" y="5981074"/>
              <a:ext cx="288894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مجموعة 23">
            <a:extLst>
              <a:ext uri="{FF2B5EF4-FFF2-40B4-BE49-F238E27FC236}">
                <a16:creationId xmlns:a16="http://schemas.microsoft.com/office/drawing/2014/main" id="{68F17E51-8CA3-4E16-888A-A3490DD9B13E}"/>
              </a:ext>
            </a:extLst>
          </p:cNvPr>
          <p:cNvGrpSpPr/>
          <p:nvPr/>
        </p:nvGrpSpPr>
        <p:grpSpPr>
          <a:xfrm>
            <a:off x="4516718" y="4940535"/>
            <a:ext cx="1225997" cy="719999"/>
            <a:chOff x="214313" y="5794079"/>
            <a:chExt cx="2648809" cy="664573"/>
          </a:xfrm>
        </p:grpSpPr>
        <p:cxnSp>
          <p:nvCxnSpPr>
            <p:cNvPr id="25" name="رابط مستقيم 24">
              <a:extLst>
                <a:ext uri="{FF2B5EF4-FFF2-40B4-BE49-F238E27FC236}">
                  <a16:creationId xmlns:a16="http://schemas.microsoft.com/office/drawing/2014/main" id="{7ADF1141-DB4D-8792-A475-828D6E080284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رابط مستقيم 25">
              <a:extLst>
                <a:ext uri="{FF2B5EF4-FFF2-40B4-BE49-F238E27FC236}">
                  <a16:creationId xmlns:a16="http://schemas.microsoft.com/office/drawing/2014/main" id="{A53FE993-14D0-999E-6070-5146711163CB}"/>
                </a:ext>
              </a:extLst>
            </p:cNvPr>
            <p:cNvCxnSpPr/>
            <p:nvPr/>
          </p:nvCxnSpPr>
          <p:spPr>
            <a:xfrm>
              <a:off x="2574228" y="5794079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رابط مستقيم 26">
              <a:extLst>
                <a:ext uri="{FF2B5EF4-FFF2-40B4-BE49-F238E27FC236}">
                  <a16:creationId xmlns:a16="http://schemas.microsoft.com/office/drawing/2014/main" id="{6A210089-3610-9C6D-4083-B070D56C4225}"/>
                </a:ext>
              </a:extLst>
            </p:cNvPr>
            <p:cNvCxnSpPr/>
            <p:nvPr/>
          </p:nvCxnSpPr>
          <p:spPr>
            <a:xfrm flipV="1">
              <a:off x="2574228" y="5981074"/>
              <a:ext cx="288894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71C03EDA-FD05-5B3A-9078-DE7D9EEF3528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9 - 1 تبسيط العبارات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220900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077139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تبسيط العبارة:      20  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3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ص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5 × 2 س </a:t>
                      </a:r>
                      <a:r>
                        <a:rPr lang="ar-SA" sz="3600" b="1" dirty="0">
                          <a:cs typeface="+mj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ص</a:t>
                      </a:r>
                      <a:r>
                        <a:rPr lang="ar-SA" sz="3600" b="1" dirty="0">
                          <a:cs typeface="+mj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     س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س ص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  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khbar MT" pitchFamily="2" charset="-78"/>
                        </a:rPr>
                        <a:t>5س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س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khbar MT" pitchFamily="2" charset="-78"/>
                        </a:rPr>
                        <a:t>ص    5س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5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ar-SA" sz="3600" b="1" dirty="0">
                          <a:cs typeface="Akhbar MT" pitchFamily="2" charset="-78"/>
                        </a:rPr>
                        <a:t> س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 </a:t>
                      </a:r>
                      <a:r>
                        <a:rPr lang="ar-S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khbar MT" pitchFamily="2" charset="-78"/>
                        </a:rPr>
                        <a:t>ص    2س</a:t>
                      </a: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0393C0D3-743C-CEE2-8CE8-18DDCDA26005}"/>
              </a:ext>
            </a:extLst>
          </p:cNvPr>
          <p:cNvGrpSpPr/>
          <p:nvPr/>
        </p:nvGrpSpPr>
        <p:grpSpPr>
          <a:xfrm>
            <a:off x="3843347" y="1236073"/>
            <a:ext cx="1966226" cy="384135"/>
            <a:chOff x="214313" y="5794080"/>
            <a:chExt cx="2648808" cy="664573"/>
          </a:xfrm>
        </p:grpSpPr>
        <p:cxnSp>
          <p:nvCxnSpPr>
            <p:cNvPr id="5" name="رابط مستقيم 4">
              <a:extLst>
                <a:ext uri="{FF2B5EF4-FFF2-40B4-BE49-F238E27FC236}">
                  <a16:creationId xmlns:a16="http://schemas.microsoft.com/office/drawing/2014/main" id="{0B43615E-6293-B2E9-58A7-D6E28D2A60CC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DEF6FA5C-64F1-04AD-6762-C2171C2A1B4E}"/>
                </a:ext>
              </a:extLst>
            </p:cNvPr>
            <p:cNvCxnSpPr/>
            <p:nvPr/>
          </p:nvCxnSpPr>
          <p:spPr>
            <a:xfrm>
              <a:off x="2574228" y="5794080"/>
              <a:ext cx="0" cy="65028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>
              <a:extLst>
                <a:ext uri="{FF2B5EF4-FFF2-40B4-BE49-F238E27FC236}">
                  <a16:creationId xmlns:a16="http://schemas.microsoft.com/office/drawing/2014/main" id="{9AD3B8FC-3CEC-40BD-7CA9-28F393CA373B}"/>
                </a:ext>
              </a:extLst>
            </p:cNvPr>
            <p:cNvCxnSpPr/>
            <p:nvPr/>
          </p:nvCxnSpPr>
          <p:spPr>
            <a:xfrm flipV="1">
              <a:off x="2574228" y="5981075"/>
              <a:ext cx="288893" cy="47757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96E158F4-E45C-3F32-DEEF-29471632AD0E}"/>
              </a:ext>
            </a:extLst>
          </p:cNvPr>
          <p:cNvGrpSpPr/>
          <p:nvPr/>
        </p:nvGrpSpPr>
        <p:grpSpPr>
          <a:xfrm>
            <a:off x="3969212" y="2133446"/>
            <a:ext cx="1225997" cy="719999"/>
            <a:chOff x="214313" y="5794080"/>
            <a:chExt cx="2648808" cy="664573"/>
          </a:xfrm>
        </p:grpSpPr>
        <p:cxnSp>
          <p:nvCxnSpPr>
            <p:cNvPr id="11" name="رابط مستقيم 10">
              <a:extLst>
                <a:ext uri="{FF2B5EF4-FFF2-40B4-BE49-F238E27FC236}">
                  <a16:creationId xmlns:a16="http://schemas.microsoft.com/office/drawing/2014/main" id="{3ED5325D-944B-1904-A013-5E757A64166C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>
              <a:extLst>
                <a:ext uri="{FF2B5EF4-FFF2-40B4-BE49-F238E27FC236}">
                  <a16:creationId xmlns:a16="http://schemas.microsoft.com/office/drawing/2014/main" id="{DE8CCF3F-FB3C-4F91-A11C-FCA3A2163C10}"/>
                </a:ext>
              </a:extLst>
            </p:cNvPr>
            <p:cNvCxnSpPr/>
            <p:nvPr/>
          </p:nvCxnSpPr>
          <p:spPr>
            <a:xfrm>
              <a:off x="2574228" y="5794080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>
              <a:extLst>
                <a:ext uri="{FF2B5EF4-FFF2-40B4-BE49-F238E27FC236}">
                  <a16:creationId xmlns:a16="http://schemas.microsoft.com/office/drawing/2014/main" id="{9B7F5F9F-149F-67DA-03A4-9C96D79C36E3}"/>
                </a:ext>
              </a:extLst>
            </p:cNvPr>
            <p:cNvCxnSpPr/>
            <p:nvPr/>
          </p:nvCxnSpPr>
          <p:spPr>
            <a:xfrm flipV="1">
              <a:off x="2574228" y="5981075"/>
              <a:ext cx="288893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A61DF8FD-7FB8-1D34-97F7-879DEA3D158F}"/>
              </a:ext>
            </a:extLst>
          </p:cNvPr>
          <p:cNvGrpSpPr/>
          <p:nvPr/>
        </p:nvGrpSpPr>
        <p:grpSpPr>
          <a:xfrm>
            <a:off x="4270617" y="3065916"/>
            <a:ext cx="1225997" cy="719999"/>
            <a:chOff x="214313" y="5794079"/>
            <a:chExt cx="2648809" cy="664573"/>
          </a:xfrm>
        </p:grpSpPr>
        <p:cxnSp>
          <p:nvCxnSpPr>
            <p:cNvPr id="17" name="رابط مستقيم 16">
              <a:extLst>
                <a:ext uri="{FF2B5EF4-FFF2-40B4-BE49-F238E27FC236}">
                  <a16:creationId xmlns:a16="http://schemas.microsoft.com/office/drawing/2014/main" id="{7BE93187-98D2-69EB-3CF7-0F1D9BC61F8C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رابط مستقيم 17">
              <a:extLst>
                <a:ext uri="{FF2B5EF4-FFF2-40B4-BE49-F238E27FC236}">
                  <a16:creationId xmlns:a16="http://schemas.microsoft.com/office/drawing/2014/main" id="{BEE2ED55-9D90-1383-813C-19B7F90DE9D4}"/>
                </a:ext>
              </a:extLst>
            </p:cNvPr>
            <p:cNvCxnSpPr/>
            <p:nvPr/>
          </p:nvCxnSpPr>
          <p:spPr>
            <a:xfrm>
              <a:off x="2574228" y="5794079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رابط مستقيم 18">
              <a:extLst>
                <a:ext uri="{FF2B5EF4-FFF2-40B4-BE49-F238E27FC236}">
                  <a16:creationId xmlns:a16="http://schemas.microsoft.com/office/drawing/2014/main" id="{C6A0680F-CC84-7EBA-D108-5F98085EE2F2}"/>
                </a:ext>
              </a:extLst>
            </p:cNvPr>
            <p:cNvCxnSpPr/>
            <p:nvPr/>
          </p:nvCxnSpPr>
          <p:spPr>
            <a:xfrm flipV="1">
              <a:off x="2574228" y="5981074"/>
              <a:ext cx="288894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FDCA817F-032E-0BD6-6D92-170E847B6A91}"/>
              </a:ext>
            </a:extLst>
          </p:cNvPr>
          <p:cNvGrpSpPr/>
          <p:nvPr/>
        </p:nvGrpSpPr>
        <p:grpSpPr>
          <a:xfrm>
            <a:off x="4265183" y="4003225"/>
            <a:ext cx="1225997" cy="719999"/>
            <a:chOff x="214313" y="5794079"/>
            <a:chExt cx="2648809" cy="664573"/>
          </a:xfrm>
        </p:grpSpPr>
        <p:cxnSp>
          <p:nvCxnSpPr>
            <p:cNvPr id="21" name="رابط مستقيم 20">
              <a:extLst>
                <a:ext uri="{FF2B5EF4-FFF2-40B4-BE49-F238E27FC236}">
                  <a16:creationId xmlns:a16="http://schemas.microsoft.com/office/drawing/2014/main" id="{A070F412-C101-A34A-AF98-025FFE95E096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رابط مستقيم 21">
              <a:extLst>
                <a:ext uri="{FF2B5EF4-FFF2-40B4-BE49-F238E27FC236}">
                  <a16:creationId xmlns:a16="http://schemas.microsoft.com/office/drawing/2014/main" id="{F7F443A1-1A38-1AB5-8A38-243C120E7218}"/>
                </a:ext>
              </a:extLst>
            </p:cNvPr>
            <p:cNvCxnSpPr/>
            <p:nvPr/>
          </p:nvCxnSpPr>
          <p:spPr>
            <a:xfrm>
              <a:off x="2574228" y="5794079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رابط مستقيم 22">
              <a:extLst>
                <a:ext uri="{FF2B5EF4-FFF2-40B4-BE49-F238E27FC236}">
                  <a16:creationId xmlns:a16="http://schemas.microsoft.com/office/drawing/2014/main" id="{5574010D-CED8-6790-1330-97DA8D71BCC5}"/>
                </a:ext>
              </a:extLst>
            </p:cNvPr>
            <p:cNvCxnSpPr/>
            <p:nvPr/>
          </p:nvCxnSpPr>
          <p:spPr>
            <a:xfrm flipV="1">
              <a:off x="2574228" y="5981074"/>
              <a:ext cx="288894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مجموعة 23">
            <a:extLst>
              <a:ext uri="{FF2B5EF4-FFF2-40B4-BE49-F238E27FC236}">
                <a16:creationId xmlns:a16="http://schemas.microsoft.com/office/drawing/2014/main" id="{68F17E51-8CA3-4E16-888A-A3490DD9B13E}"/>
              </a:ext>
            </a:extLst>
          </p:cNvPr>
          <p:cNvGrpSpPr/>
          <p:nvPr/>
        </p:nvGrpSpPr>
        <p:grpSpPr>
          <a:xfrm>
            <a:off x="4257675" y="4885817"/>
            <a:ext cx="1225997" cy="719999"/>
            <a:chOff x="214313" y="5794079"/>
            <a:chExt cx="2648809" cy="664573"/>
          </a:xfrm>
        </p:grpSpPr>
        <p:cxnSp>
          <p:nvCxnSpPr>
            <p:cNvPr id="25" name="رابط مستقيم 24">
              <a:extLst>
                <a:ext uri="{FF2B5EF4-FFF2-40B4-BE49-F238E27FC236}">
                  <a16:creationId xmlns:a16="http://schemas.microsoft.com/office/drawing/2014/main" id="{7ADF1141-DB4D-8792-A475-828D6E080284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رابط مستقيم 25">
              <a:extLst>
                <a:ext uri="{FF2B5EF4-FFF2-40B4-BE49-F238E27FC236}">
                  <a16:creationId xmlns:a16="http://schemas.microsoft.com/office/drawing/2014/main" id="{A53FE993-14D0-999E-6070-5146711163CB}"/>
                </a:ext>
              </a:extLst>
            </p:cNvPr>
            <p:cNvCxnSpPr/>
            <p:nvPr/>
          </p:nvCxnSpPr>
          <p:spPr>
            <a:xfrm>
              <a:off x="2574228" y="5794079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رابط مستقيم 26">
              <a:extLst>
                <a:ext uri="{FF2B5EF4-FFF2-40B4-BE49-F238E27FC236}">
                  <a16:creationId xmlns:a16="http://schemas.microsoft.com/office/drawing/2014/main" id="{6A210089-3610-9C6D-4083-B070D56C4225}"/>
                </a:ext>
              </a:extLst>
            </p:cNvPr>
            <p:cNvCxnSpPr/>
            <p:nvPr/>
          </p:nvCxnSpPr>
          <p:spPr>
            <a:xfrm flipV="1">
              <a:off x="2574228" y="5981074"/>
              <a:ext cx="288894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71C03EDA-FD05-5B3A-9078-DE7D9EEF3528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9 - 1 تبسيط العبارات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3340160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563063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مرافق المقدار: 4 +             ؟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- 4 + 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- 4 -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4  +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4 -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9A6BAD7E-A2A1-BA49-AF32-20AD913F0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75" y="1236074"/>
            <a:ext cx="892961" cy="720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1915BF5-20B8-51E5-D84D-990DBE25F1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097" y="4901927"/>
            <a:ext cx="767425" cy="720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F507B870-D1C4-4328-E838-7A6695A06C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3575" y="4033731"/>
            <a:ext cx="767425" cy="72000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BC5002-C2C6-AE40-C5F1-8E3C985C8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3575" y="3069000"/>
            <a:ext cx="767425" cy="720000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8EC7E3CE-7A4C-8D7D-9158-1287131E37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3574" y="2152537"/>
            <a:ext cx="767425" cy="72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8A669C9D-0C9B-BAFE-606F-541F3DAB432A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9 - 1 تبسيط العبارات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20361040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253911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3             ×  ................ =  24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3    6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6   2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4    2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3   2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9A6BAD7E-A2A1-BA49-AF32-20AD913F0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6072" y="1230668"/>
            <a:ext cx="892961" cy="720000"/>
          </a:xfrm>
          <a:prstGeom prst="rect">
            <a:avLst/>
          </a:prstGeom>
        </p:spPr>
      </p:pic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B06815F0-EAF6-D9F2-4449-38002DDCD335}"/>
              </a:ext>
            </a:extLst>
          </p:cNvPr>
          <p:cNvGrpSpPr/>
          <p:nvPr/>
        </p:nvGrpSpPr>
        <p:grpSpPr>
          <a:xfrm>
            <a:off x="5114925" y="2158806"/>
            <a:ext cx="694647" cy="719999"/>
            <a:chOff x="214313" y="5794080"/>
            <a:chExt cx="2648808" cy="664573"/>
          </a:xfrm>
        </p:grpSpPr>
        <p:cxnSp>
          <p:nvCxnSpPr>
            <p:cNvPr id="5" name="رابط مستقيم 4">
              <a:extLst>
                <a:ext uri="{FF2B5EF4-FFF2-40B4-BE49-F238E27FC236}">
                  <a16:creationId xmlns:a16="http://schemas.microsoft.com/office/drawing/2014/main" id="{66310B64-A968-7694-AFF4-7CCE4CECC424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4A101536-1F9D-98C6-9F92-BB70E1B580B5}"/>
                </a:ext>
              </a:extLst>
            </p:cNvPr>
            <p:cNvCxnSpPr/>
            <p:nvPr/>
          </p:nvCxnSpPr>
          <p:spPr>
            <a:xfrm>
              <a:off x="2574228" y="5794080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>
              <a:extLst>
                <a:ext uri="{FF2B5EF4-FFF2-40B4-BE49-F238E27FC236}">
                  <a16:creationId xmlns:a16="http://schemas.microsoft.com/office/drawing/2014/main" id="{4C3F0781-A5F7-56A8-CA5E-F7C3BD6863AE}"/>
                </a:ext>
              </a:extLst>
            </p:cNvPr>
            <p:cNvCxnSpPr/>
            <p:nvPr/>
          </p:nvCxnSpPr>
          <p:spPr>
            <a:xfrm flipV="1">
              <a:off x="2574228" y="5981075"/>
              <a:ext cx="288893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E0112EE8-F597-3C1D-3FA4-DC9087F354E6}"/>
              </a:ext>
            </a:extLst>
          </p:cNvPr>
          <p:cNvGrpSpPr/>
          <p:nvPr/>
        </p:nvGrpSpPr>
        <p:grpSpPr>
          <a:xfrm>
            <a:off x="5114925" y="3035717"/>
            <a:ext cx="694647" cy="719999"/>
            <a:chOff x="214313" y="5794080"/>
            <a:chExt cx="2648808" cy="664573"/>
          </a:xfrm>
        </p:grpSpPr>
        <p:cxnSp>
          <p:nvCxnSpPr>
            <p:cNvPr id="11" name="رابط مستقيم 10">
              <a:extLst>
                <a:ext uri="{FF2B5EF4-FFF2-40B4-BE49-F238E27FC236}">
                  <a16:creationId xmlns:a16="http://schemas.microsoft.com/office/drawing/2014/main" id="{0D870270-785E-E8A7-824D-1CEFD2BEC483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>
              <a:extLst>
                <a:ext uri="{FF2B5EF4-FFF2-40B4-BE49-F238E27FC236}">
                  <a16:creationId xmlns:a16="http://schemas.microsoft.com/office/drawing/2014/main" id="{F69D748C-86FD-DC53-7315-29C273E8589F}"/>
                </a:ext>
              </a:extLst>
            </p:cNvPr>
            <p:cNvCxnSpPr/>
            <p:nvPr/>
          </p:nvCxnSpPr>
          <p:spPr>
            <a:xfrm>
              <a:off x="2574228" y="5794080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>
              <a:extLst>
                <a:ext uri="{FF2B5EF4-FFF2-40B4-BE49-F238E27FC236}">
                  <a16:creationId xmlns:a16="http://schemas.microsoft.com/office/drawing/2014/main" id="{F309A5E4-4357-33ED-A631-BD82A9A2B49A}"/>
                </a:ext>
              </a:extLst>
            </p:cNvPr>
            <p:cNvCxnSpPr/>
            <p:nvPr/>
          </p:nvCxnSpPr>
          <p:spPr>
            <a:xfrm flipV="1">
              <a:off x="2574228" y="5981075"/>
              <a:ext cx="288893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15D13765-BFD4-4A92-0026-C3287BADDDA5}"/>
              </a:ext>
            </a:extLst>
          </p:cNvPr>
          <p:cNvGrpSpPr/>
          <p:nvPr/>
        </p:nvGrpSpPr>
        <p:grpSpPr>
          <a:xfrm>
            <a:off x="5114925" y="4012341"/>
            <a:ext cx="694647" cy="719999"/>
            <a:chOff x="214313" y="5794080"/>
            <a:chExt cx="2648808" cy="664573"/>
          </a:xfrm>
        </p:grpSpPr>
        <p:cxnSp>
          <p:nvCxnSpPr>
            <p:cNvPr id="17" name="رابط مستقيم 16">
              <a:extLst>
                <a:ext uri="{FF2B5EF4-FFF2-40B4-BE49-F238E27FC236}">
                  <a16:creationId xmlns:a16="http://schemas.microsoft.com/office/drawing/2014/main" id="{726758BC-D384-01B1-E7B9-C8A472605316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رابط مستقيم 17">
              <a:extLst>
                <a:ext uri="{FF2B5EF4-FFF2-40B4-BE49-F238E27FC236}">
                  <a16:creationId xmlns:a16="http://schemas.microsoft.com/office/drawing/2014/main" id="{DC31F293-86C7-B1BA-3A26-BB4599857A56}"/>
                </a:ext>
              </a:extLst>
            </p:cNvPr>
            <p:cNvCxnSpPr/>
            <p:nvPr/>
          </p:nvCxnSpPr>
          <p:spPr>
            <a:xfrm>
              <a:off x="2574228" y="5794080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رابط مستقيم 18">
              <a:extLst>
                <a:ext uri="{FF2B5EF4-FFF2-40B4-BE49-F238E27FC236}">
                  <a16:creationId xmlns:a16="http://schemas.microsoft.com/office/drawing/2014/main" id="{0A895E68-0E44-4786-C3B0-E9BF7DDCB47C}"/>
                </a:ext>
              </a:extLst>
            </p:cNvPr>
            <p:cNvCxnSpPr/>
            <p:nvPr/>
          </p:nvCxnSpPr>
          <p:spPr>
            <a:xfrm flipV="1">
              <a:off x="2574228" y="5981075"/>
              <a:ext cx="288893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D7BD6F2D-B892-7BE8-5E4F-C46C2ABD9D5C}"/>
              </a:ext>
            </a:extLst>
          </p:cNvPr>
          <p:cNvGrpSpPr/>
          <p:nvPr/>
        </p:nvGrpSpPr>
        <p:grpSpPr>
          <a:xfrm>
            <a:off x="5114925" y="5003683"/>
            <a:ext cx="694647" cy="719999"/>
            <a:chOff x="214313" y="5794080"/>
            <a:chExt cx="2648808" cy="664573"/>
          </a:xfrm>
        </p:grpSpPr>
        <p:cxnSp>
          <p:nvCxnSpPr>
            <p:cNvPr id="21" name="رابط مستقيم 20">
              <a:extLst>
                <a:ext uri="{FF2B5EF4-FFF2-40B4-BE49-F238E27FC236}">
                  <a16:creationId xmlns:a16="http://schemas.microsoft.com/office/drawing/2014/main" id="{C1C6D609-552A-EB9A-AD60-E265B903CFEF}"/>
                </a:ext>
              </a:extLst>
            </p:cNvPr>
            <p:cNvCxnSpPr/>
            <p:nvPr/>
          </p:nvCxnSpPr>
          <p:spPr>
            <a:xfrm>
              <a:off x="214313" y="5821953"/>
              <a:ext cx="23599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رابط مستقيم 21">
              <a:extLst>
                <a:ext uri="{FF2B5EF4-FFF2-40B4-BE49-F238E27FC236}">
                  <a16:creationId xmlns:a16="http://schemas.microsoft.com/office/drawing/2014/main" id="{0F50859E-B40D-D90B-EE1B-5504BF78209B}"/>
                </a:ext>
              </a:extLst>
            </p:cNvPr>
            <p:cNvCxnSpPr/>
            <p:nvPr/>
          </p:nvCxnSpPr>
          <p:spPr>
            <a:xfrm>
              <a:off x="2574228" y="5794080"/>
              <a:ext cx="0" cy="6502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رابط مستقيم 22">
              <a:extLst>
                <a:ext uri="{FF2B5EF4-FFF2-40B4-BE49-F238E27FC236}">
                  <a16:creationId xmlns:a16="http://schemas.microsoft.com/office/drawing/2014/main" id="{C844CBA0-F4C1-746A-6CCC-2B19FD66BDA5}"/>
                </a:ext>
              </a:extLst>
            </p:cNvPr>
            <p:cNvCxnSpPr/>
            <p:nvPr/>
          </p:nvCxnSpPr>
          <p:spPr>
            <a:xfrm flipV="1">
              <a:off x="2574228" y="5981075"/>
              <a:ext cx="288893" cy="4775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E3FEDAA-ACC3-E244-3AD6-204D993E0E48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9 - 2 العمليات على العبارات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183532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683828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أيّ العبارات الآتية لا يمكن تبسيطها؟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3512A04D-FC9A-9BBE-137F-C8A8FA9B40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839" t="49894"/>
          <a:stretch/>
        </p:blipFill>
        <p:spPr>
          <a:xfrm>
            <a:off x="4320823" y="4044299"/>
            <a:ext cx="3550354" cy="720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2530C31F-6321-40AE-096C-38444CC992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307" b="43011"/>
          <a:stretch/>
        </p:blipFill>
        <p:spPr>
          <a:xfrm>
            <a:off x="4589573" y="2146794"/>
            <a:ext cx="3012854" cy="720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1F15C28-6544-F9D5-AB50-67750A4B01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3764" r="59980"/>
          <a:stretch/>
        </p:blipFill>
        <p:spPr>
          <a:xfrm>
            <a:off x="4269957" y="4956823"/>
            <a:ext cx="3652087" cy="72000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D1DFFF11-5C19-64C7-F2C8-C16437A107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9042" b="43857"/>
          <a:stretch/>
        </p:blipFill>
        <p:spPr>
          <a:xfrm>
            <a:off x="4556929" y="3059318"/>
            <a:ext cx="3078142" cy="72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FD4C6A5-F174-91A5-53E4-875ABB64EEE3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9 - 2 العمليات على العبارات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159237307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116759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مساحة المستطيل أدناه؟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30D16E60-C25B-D335-3506-B5B1C01B05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1" y="2606172"/>
            <a:ext cx="3960000" cy="19800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1FEF635-37F0-BEF6-E368-ED02877363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6672" y="2143012"/>
            <a:ext cx="1052632" cy="7200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07295BBC-C332-A874-7116-866473F113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0518" y="3069000"/>
            <a:ext cx="1048786" cy="72000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C6E59C8A-391E-EEF3-7C38-515E040616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0511" y="4975870"/>
            <a:ext cx="1043787" cy="72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B5BF5C25-A20C-2D32-48C8-9DF67D266BE4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9 - 2 العمليات على العبارات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257648337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/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مساحة المثلث أدناه؟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4B35D55A-41D6-9629-1DBB-A959F8C8C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" y="2673000"/>
            <a:ext cx="3586859" cy="15120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240FC4AC-8D54-7AB6-03A9-E28EFCDD9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4562" y="2152537"/>
            <a:ext cx="2155739" cy="720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F85C4EB-BF33-6BB6-2847-D65BFB00F4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4562" y="3069000"/>
            <a:ext cx="1854830" cy="7200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38C18D19-75EC-AF72-D581-47A1F48B65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1456" y="4058530"/>
            <a:ext cx="2181950" cy="72000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39DFC8F3-903A-1FD8-89CD-547600D1C3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8112" y="4993721"/>
            <a:ext cx="1987730" cy="72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250E46F-5B23-8951-6CBE-C6849CFD0C8A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9 - 2 العمليات على العبارات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21775708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690211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حل المعادلة:                      + 7 = 12؟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79D61999-9CBF-0BAC-D0C9-768C84C00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92" y="1102165"/>
            <a:ext cx="1429688" cy="900000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54DCC87-F276-8CF0-8387-5CEC3F3EBA40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9 - 3 المعادلات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1405695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183584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إذا كانت نقطة رأس قطع مكافئ مفتوح إلى الأسفل هي (- 2 ، 1)، فما معادلة محور تماثله؟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س =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س = - 2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ص =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ص = - 2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0850D5E5-F85A-F286-7350-E17772007B00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262437555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/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حل المعادلة: س + 1 =                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0,3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صفر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ليس لها حل.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9A56532C-BBFA-BB83-CE07-CEC858944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2707" y="1209558"/>
            <a:ext cx="1172570" cy="72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BC78C6C6-B192-5158-7964-CF4293D7F8A8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9 - 3 المعادلات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12749265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/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حل المعادلة:                - 1 = س - 4؟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 ، 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- 1 ، 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47F9F4FE-E467-50B5-30E3-97DE800A3E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482"/>
          <a:stretch/>
        </p:blipFill>
        <p:spPr>
          <a:xfrm>
            <a:off x="5351662" y="1130741"/>
            <a:ext cx="1488675" cy="850866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15DDE42A-ADDF-4C47-989C-DD772A1EEE24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9 - 3 المعادلات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151228332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5738" y="1087878"/>
              <a:ext cx="11820525" cy="4889099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حل المعادلة:                 + 4 = 8؟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12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6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3600" b="1" i="1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3600" b="1" i="1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٢</m:t>
                                    </m:r>
                                  </m:num>
                                  <m:den>
                                    <m:r>
                                      <a:rPr lang="ku-Arab-IQ" sz="3600" b="1" i="1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٣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3600" b="1" i="1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3600" b="1" i="1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٣</m:t>
                                    </m:r>
                                  </m:num>
                                  <m:den>
                                    <m:r>
                                      <a:rPr lang="ku-Arab-IQ" sz="3600" b="1" i="1" smtClean="0">
                                        <a:latin typeface="Cambria Math" panose="02040503050406030204" pitchFamily="18" charset="0"/>
                                        <a:cs typeface="Akhbar MT" pitchFamily="2" charset="-78"/>
                                      </a:rPr>
                                      <m:t>٢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64828606"/>
                  </p:ext>
                </p:extLst>
              </p:nvPr>
            </p:nvGraphicFramePr>
            <p:xfrm>
              <a:off x="185738" y="1087878"/>
              <a:ext cx="11820525" cy="4889099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حل المعادلة:                 + 4 = 8؟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12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6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1038860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270175" r="-109" b="-1023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1040892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370175" r="-109" b="-23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4" name="صورة 3">
            <a:extLst>
              <a:ext uri="{FF2B5EF4-FFF2-40B4-BE49-F238E27FC236}">
                <a16:creationId xmlns:a16="http://schemas.microsoft.com/office/drawing/2014/main" id="{D52B2AFB-B964-E478-7150-337A00D1C3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0862" y="1238210"/>
            <a:ext cx="1198749" cy="72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36DAAE4E-A445-63CD-247C-92ECFD28EDDC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9 - 3 المعادلات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207534369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5738" y="1087878"/>
              <a:ext cx="11820525" cy="4682245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حل المعادلة:                    = س + 2؟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- 1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-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SA" sz="3600" b="1" i="1" smtClean="0">
                                      <a:latin typeface="Cambria Math" panose="02040503050406030204" pitchFamily="18" charset="0"/>
                                      <a:cs typeface="Akhbar MT" pitchFamily="2" charset="-78"/>
                                    </a:rPr>
                                  </m:ctrlPr>
                                </m:fPr>
                                <m:num>
                                  <m:r>
                                    <a:rPr lang="ku-Arab-IQ" sz="3600" b="1" i="1" smtClean="0">
                                      <a:latin typeface="Cambria Math" panose="02040503050406030204" pitchFamily="18" charset="0"/>
                                      <a:cs typeface="Akhbar MT" pitchFamily="2" charset="-78"/>
                                    </a:rPr>
                                    <m:t>٢</m:t>
                                  </m:r>
                                </m:num>
                                <m:den>
                                  <m:r>
                                    <a:rPr lang="ku-Arab-IQ" sz="3600" b="1" i="1" smtClean="0">
                                      <a:latin typeface="Cambria Math" panose="02040503050406030204" pitchFamily="18" charset="0"/>
                                      <a:cs typeface="Akhbar MT" pitchFamily="2" charset="-78"/>
                                    </a:rPr>
                                    <m:t>٣</m:t>
                                  </m:r>
                                </m:den>
                              </m:f>
                            </m:oMath>
                          </a14:m>
                          <a:r>
                            <a:rPr lang="ar-SA" sz="3600" b="1" dirty="0">
                              <a:cs typeface="Akhbar MT" pitchFamily="2" charset="-78"/>
                            </a:rPr>
                            <a:t>  ، - 2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ليس لها حل.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جدول 1">
                <a:extLst>
                  <a:ext uri="{FF2B5EF4-FFF2-40B4-BE49-F238E27FC236}">
                    <a16:creationId xmlns:a16="http://schemas.microsoft.com/office/drawing/2014/main" id="{2E51E0DC-9CA2-516F-A85B-15DCC498C2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65232290"/>
                  </p:ext>
                </p:extLst>
              </p:nvPr>
            </p:nvGraphicFramePr>
            <p:xfrm>
              <a:off x="185738" y="1087878"/>
              <a:ext cx="11820525" cy="4682245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91026">
                      <a:extLst>
                        <a:ext uri="{9D8B030D-6E8A-4147-A177-3AD203B41FA5}">
                          <a16:colId xmlns:a16="http://schemas.microsoft.com/office/drawing/2014/main" val="596184822"/>
                        </a:ext>
                      </a:extLst>
                    </a:gridCol>
                    <a:gridCol w="11229499">
                      <a:extLst>
                        <a:ext uri="{9D8B030D-6E8A-4147-A177-3AD203B41FA5}">
                          <a16:colId xmlns:a16="http://schemas.microsoft.com/office/drawing/2014/main" val="1837761265"/>
                        </a:ext>
                      </a:extLst>
                    </a:gridCol>
                  </a:tblGrid>
                  <a:tr h="936449">
                    <a:tc gridSpan="2"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solidFill>
                                <a:srgbClr val="FF0000"/>
                              </a:solidFill>
                              <a:cs typeface="Akhbar MT" pitchFamily="2" charset="-78"/>
                            </a:rPr>
                            <a:t>ما حل المعادلة:                    = س + 2؟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3600" b="1" dirty="0">
                            <a:cs typeface="Akhbar MT" pitchFamily="2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97567985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أ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- 1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11619136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ب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993344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ج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17" t="-300000" r="-109" b="-1077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337212"/>
                      </a:ext>
                    </a:extLst>
                  </a:tr>
                  <a:tr h="936449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3600" b="1" dirty="0">
                              <a:cs typeface="Akhbar MT" pitchFamily="2" charset="-78"/>
                            </a:rPr>
                            <a:t>د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ar-SA" sz="3600" b="1" dirty="0">
                              <a:cs typeface="Akhbar MT" pitchFamily="2" charset="-78"/>
                            </a:rPr>
                            <a:t>ليس لها حل.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05319863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5" name="صورة 4">
            <a:extLst>
              <a:ext uri="{FF2B5EF4-FFF2-40B4-BE49-F238E27FC236}">
                <a16:creationId xmlns:a16="http://schemas.microsoft.com/office/drawing/2014/main" id="{0911DC55-4A24-65B0-FC99-61679ADA25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364" y="1190506"/>
            <a:ext cx="1423911" cy="72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8013509E-1FE4-E8D6-2BD9-16ABF0DCE963}"/>
              </a:ext>
            </a:extLst>
          </p:cNvPr>
          <p:cNvSpPr txBox="1"/>
          <p:nvPr/>
        </p:nvSpPr>
        <p:spPr>
          <a:xfrm>
            <a:off x="2555082" y="157162"/>
            <a:ext cx="70818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Akhbar MT" pitchFamily="2" charset="-78"/>
              </a:rPr>
              <a:t>درس 9 - 3 المعادلات الجذرية</a:t>
            </a:r>
          </a:p>
        </p:txBody>
      </p:sp>
    </p:spTree>
    <p:extLst>
      <p:ext uri="{BB962C8B-B14F-4D97-AF65-F5344CB8AC3E}">
        <p14:creationId xmlns:p14="http://schemas.microsoft.com/office/powerpoint/2010/main" val="3830340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726129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معادلة محور التماثل للدالة: ص = س</a:t>
                      </a:r>
                      <a:r>
                        <a:rPr lang="ar-SA" sz="3600" b="1" baseline="30000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2</a:t>
                      </a:r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 + 6س - 7؟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س = 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س = - 3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س =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س = - 6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0AFACAB1-07E3-0058-1B2C-54A409DBF588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3080217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459989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إحداثيا رأس القطع المكافئ الممثل أدناه؟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(2 ، 0)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(0 ، 2)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(-2 ، 2)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(2 ، -2)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E5670612-662B-8AC8-8C26-3C554C436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3" y="2062162"/>
            <a:ext cx="3648882" cy="360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A1D7402-2550-4921-C66F-B98AB0D25C62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2624613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51E0DC-9CA2-516F-A85B-15DCC498C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413369"/>
              </p:ext>
            </p:extLst>
          </p:nvPr>
        </p:nvGraphicFramePr>
        <p:xfrm>
          <a:off x="185738" y="1087878"/>
          <a:ext cx="11820525" cy="468224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91026">
                  <a:extLst>
                    <a:ext uri="{9D8B030D-6E8A-4147-A177-3AD203B41FA5}">
                      <a16:colId xmlns:a16="http://schemas.microsoft.com/office/drawing/2014/main" val="596184822"/>
                    </a:ext>
                  </a:extLst>
                </a:gridCol>
                <a:gridCol w="11229499">
                  <a:extLst>
                    <a:ext uri="{9D8B030D-6E8A-4147-A177-3AD203B41FA5}">
                      <a16:colId xmlns:a16="http://schemas.microsoft.com/office/drawing/2014/main" val="1837761265"/>
                    </a:ext>
                  </a:extLst>
                </a:gridCol>
              </a:tblGrid>
              <a:tr h="93644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FF0000"/>
                          </a:solidFill>
                          <a:cs typeface="Akhbar MT" pitchFamily="2" charset="-78"/>
                        </a:rPr>
                        <a:t>ما معادلة محور التماثل للقطع المكافئ الممثل أدناه؟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1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7567985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س = 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619136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س = - 2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93344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ص = 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337212"/>
                  </a:ext>
                </a:extLst>
              </a:tr>
              <a:tr h="93644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cs typeface="Akhbar MT" pitchFamily="2" charset="-78"/>
                        </a:rPr>
                        <a:t>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cs typeface="Akhbar MT" pitchFamily="2" charset="-78"/>
                        </a:rPr>
                        <a:t>ص = - 2</a:t>
                      </a:r>
                      <a:endParaRPr lang="ar-SA" sz="3600" b="1" baseline="30000" dirty="0">
                        <a:cs typeface="Akhbar MT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5319863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E5670612-662B-8AC8-8C26-3C554C436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3" y="2062162"/>
            <a:ext cx="3648882" cy="3600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719FD9D-D05B-9751-ADB8-F689D95E9D23}"/>
              </a:ext>
            </a:extLst>
          </p:cNvPr>
          <p:cNvSpPr txBox="1"/>
          <p:nvPr/>
        </p:nvSpPr>
        <p:spPr>
          <a:xfrm>
            <a:off x="3124200" y="157162"/>
            <a:ext cx="5943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7030A0"/>
                </a:solidFill>
                <a:cs typeface="Akhbar MT" pitchFamily="2" charset="-78"/>
              </a:rPr>
              <a:t>درس 8 - 1 تمثيل الدوال التربيعية بيانيًّا</a:t>
            </a:r>
          </a:p>
        </p:txBody>
      </p:sp>
    </p:spTree>
    <p:extLst>
      <p:ext uri="{BB962C8B-B14F-4D97-AF65-F5344CB8AC3E}">
        <p14:creationId xmlns:p14="http://schemas.microsoft.com/office/powerpoint/2010/main" val="156136830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2231</Words>
  <Application>Microsoft Office PowerPoint</Application>
  <PresentationFormat>شاشة عريضة</PresentationFormat>
  <Paragraphs>587</Paragraphs>
  <Slides>63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63</vt:i4>
      </vt:variant>
    </vt:vector>
  </HeadingPairs>
  <TitlesOfParts>
    <vt:vector size="70" baseType="lpstr">
      <vt:lpstr>(A) Arslan Wessam B</vt:lpstr>
      <vt:lpstr>Akhbar MT</vt:lpstr>
      <vt:lpstr>Arial</vt:lpstr>
      <vt:lpstr>Calibri</vt:lpstr>
      <vt:lpstr>Calibri Light</vt:lpstr>
      <vt:lpstr>Cambria Math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THE PINK DREAM</dc:creator>
  <cp:lastModifiedBy>THE PINK DREAM</cp:lastModifiedBy>
  <cp:revision>89</cp:revision>
  <dcterms:created xsi:type="dcterms:W3CDTF">2024-04-21T15:41:59Z</dcterms:created>
  <dcterms:modified xsi:type="dcterms:W3CDTF">2024-04-24T10:34:30Z</dcterms:modified>
</cp:coreProperties>
</file>