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5"/>
    <p:sldMasterId id="214748366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6858000" cx="9144000"/>
  <p:notesSz cx="68818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928">
          <p15:clr>
            <a:srgbClr val="000000"/>
          </p15:clr>
        </p15:guide>
        <p15:guide id="2" pos="216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C747217-03D7-4772-8A0D-675B81A4E440}">
  <a:tblStyle styleId="{3C747217-03D7-4772-8A0D-675B81A4E44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16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97312" y="0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97312" y="8829675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1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2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4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8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9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type="ctrTitle"/>
          </p:nvPr>
        </p:nvSpPr>
        <p:spPr>
          <a:xfrm>
            <a:off x="2057400" y="1143000"/>
            <a:ext cx="6629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371600" y="3962400"/>
            <a:ext cx="68580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Google Shape;90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2880"/>
              <a:buFont typeface="Noto Sans Symbols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3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114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2880"/>
              <a:buFont typeface="Noto Sans Symbols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241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32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3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13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576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1464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576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1464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4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14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8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6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16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Google Shape;44;p4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4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" type="body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5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able" type="tbl">
  <p:cSld name="TAB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/>
          <p:nvPr>
            <p:ph type="title"/>
          </p:nvPr>
        </p:nvSpPr>
        <p:spPr>
          <a:xfrm>
            <a:off x="2117725" y="0"/>
            <a:ext cx="6867525" cy="1065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 over Content" type="txOverObj">
  <p:cSld name="TEXT_OVER_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914400" y="1600200"/>
            <a:ext cx="7772400" cy="218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2" type="body"/>
          </p:nvPr>
        </p:nvSpPr>
        <p:spPr>
          <a:xfrm>
            <a:off x="914400" y="3941763"/>
            <a:ext cx="7772400" cy="218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 rot="5400000">
            <a:off x="4788694" y="2232819"/>
            <a:ext cx="5853112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 rot="5400000">
            <a:off x="826294" y="365919"/>
            <a:ext cx="5853112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 rot="5400000">
            <a:off x="2535237" y="-20638"/>
            <a:ext cx="4530725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8763000" cy="5943600"/>
            <a:chOff x="0" y="0"/>
            <a:chExt cx="8763000" cy="5943600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0" y="0"/>
              <a:ext cx="1752600" cy="487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0" y="3505200"/>
              <a:ext cx="8763000" cy="2438400"/>
              <a:chOff x="0" y="3505200"/>
              <a:chExt cx="8763000" cy="2438400"/>
            </a:xfrm>
          </p:grpSpPr>
          <p:sp>
            <p:nvSpPr>
              <p:cNvPr id="13" name="Google Shape;13;p1"/>
              <p:cNvSpPr txBox="1"/>
              <p:nvPr/>
            </p:nvSpPr>
            <p:spPr>
              <a:xfrm>
                <a:off x="990600" y="3505200"/>
                <a:ext cx="7772400" cy="2438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 txBox="1"/>
              <p:nvPr/>
            </p:nvSpPr>
            <p:spPr>
              <a:xfrm>
                <a:off x="1038225" y="3733800"/>
                <a:ext cx="7648575" cy="213836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5" name="Google Shape;15;p1"/>
              <p:cNvCxnSpPr/>
              <p:nvPr/>
            </p:nvCxnSpPr>
            <p:spPr>
              <a:xfrm>
                <a:off x="0" y="4876800"/>
                <a:ext cx="990600" cy="0"/>
              </a:xfrm>
              <a:prstGeom prst="straightConnector1">
                <a:avLst/>
              </a:prstGeom>
              <a:noFill/>
              <a:ln cap="flat" cmpd="sng" w="50800">
                <a:solidFill>
                  <a:schemeClr val="lt2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  <p:grpSp>
          <p:nvGrpSpPr>
            <p:cNvPr id="16" name="Google Shape;16;p1"/>
            <p:cNvGrpSpPr/>
            <p:nvPr/>
          </p:nvGrpSpPr>
          <p:grpSpPr>
            <a:xfrm>
              <a:off x="635000" y="533400"/>
              <a:ext cx="8077200" cy="304800"/>
              <a:chOff x="635000" y="533400"/>
              <a:chExt cx="8077200" cy="304800"/>
            </a:xfrm>
          </p:grpSpPr>
          <p:sp>
            <p:nvSpPr>
              <p:cNvPr id="17" name="Google Shape;17;p1"/>
              <p:cNvSpPr txBox="1"/>
              <p:nvPr/>
            </p:nvSpPr>
            <p:spPr>
              <a:xfrm>
                <a:off x="6273800" y="533400"/>
                <a:ext cx="2438400" cy="3048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8" name="Google Shape;18;p1"/>
              <p:cNvCxnSpPr/>
              <p:nvPr/>
            </p:nvCxnSpPr>
            <p:spPr>
              <a:xfrm>
                <a:off x="635000" y="685800"/>
                <a:ext cx="8077200" cy="0"/>
              </a:xfrm>
              <a:prstGeom prst="straightConnector1">
                <a:avLst/>
              </a:prstGeom>
              <a:noFill/>
              <a:ln cap="flat" cmpd="sng" w="44450">
                <a:solidFill>
                  <a:schemeClr val="lt2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19" name="Google Shape;19;p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" type="body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0" type="dt"/>
          </p:nvPr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1" type="ftr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>
            <a:off x="0" y="0"/>
            <a:ext cx="8686800" cy="4876800"/>
            <a:chOff x="0" y="0"/>
            <a:chExt cx="8686800" cy="4876800"/>
          </a:xfrm>
        </p:grpSpPr>
        <p:sp>
          <p:nvSpPr>
            <p:cNvPr id="32" name="Google Shape;32;p3"/>
            <p:cNvSpPr txBox="1"/>
            <p:nvPr/>
          </p:nvSpPr>
          <p:spPr>
            <a:xfrm>
              <a:off x="0" y="0"/>
              <a:ext cx="609600" cy="487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3" name="Google Shape;33;p3"/>
            <p:cNvGrpSpPr/>
            <p:nvPr/>
          </p:nvGrpSpPr>
          <p:grpSpPr>
            <a:xfrm>
              <a:off x="381000" y="1417637"/>
              <a:ext cx="8305800" cy="182562"/>
              <a:chOff x="381000" y="1417637"/>
              <a:chExt cx="8305800" cy="182562"/>
            </a:xfrm>
          </p:grpSpPr>
          <p:sp>
            <p:nvSpPr>
              <p:cNvPr id="34" name="Google Shape;34;p3"/>
              <p:cNvSpPr txBox="1"/>
              <p:nvPr/>
            </p:nvSpPr>
            <p:spPr>
              <a:xfrm>
                <a:off x="6858000" y="1417637"/>
                <a:ext cx="1828800" cy="18256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5" name="Google Shape;35;p3"/>
              <p:cNvCxnSpPr/>
              <p:nvPr/>
            </p:nvCxnSpPr>
            <p:spPr>
              <a:xfrm>
                <a:off x="381000" y="1493837"/>
                <a:ext cx="8305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2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36" name="Google Shape;36;p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" type="body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cxnSp>
        <p:nvCxnSpPr>
          <p:cNvPr id="41" name="Google Shape;41;p3"/>
          <p:cNvCxnSpPr/>
          <p:nvPr/>
        </p:nvCxnSpPr>
        <p:spPr>
          <a:xfrm>
            <a:off x="0" y="4876800"/>
            <a:ext cx="609600" cy="0"/>
          </a:xfrm>
          <a:prstGeom prst="straightConnector1">
            <a:avLst/>
          </a:prstGeom>
          <a:noFill/>
          <a:ln cap="flat" cmpd="sng" w="4445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Relationship Id="rId4" Type="http://schemas.openxmlformats.org/officeDocument/2006/relationships/image" Target="../media/image12.jpg"/><Relationship Id="rId5" Type="http://schemas.openxmlformats.org/officeDocument/2006/relationships/image" Target="../media/image6.jpg"/><Relationship Id="rId6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ctrTitle"/>
          </p:nvPr>
        </p:nvSpPr>
        <p:spPr>
          <a:xfrm>
            <a:off x="1828800" y="0"/>
            <a:ext cx="4724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b="1" i="1" lang="en-US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Chemistry</a:t>
            </a:r>
            <a:endParaRPr/>
          </a:p>
        </p:txBody>
      </p:sp>
      <p:sp>
        <p:nvSpPr>
          <p:cNvPr id="129" name="Google Shape;129;p17"/>
          <p:cNvSpPr txBox="1"/>
          <p:nvPr>
            <p:ph idx="4294967295" type="subTitle"/>
          </p:nvPr>
        </p:nvSpPr>
        <p:spPr>
          <a:xfrm>
            <a:off x="1371600" y="3638550"/>
            <a:ext cx="6858000" cy="2549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4860"/>
              <a:buFont typeface="Noto Sans Symbols"/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CHAPTER 5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folHlink"/>
              </a:buClr>
              <a:buSzPts val="4860"/>
              <a:buFont typeface="Noto Sans Symbols"/>
              <a:buNone/>
            </a:pPr>
            <a:r>
              <a:rPr b="1" i="0" lang="en-US" sz="54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LECTURE 10</a:t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1828800" y="838200"/>
            <a:ext cx="6858000" cy="2514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chemeClr val="dk2"/>
                </a:solidFill>
                <a:latin typeface="Times New Roman"/>
              </a:rPr>
              <a:t>Solutions &amp; Colloids </a:t>
            </a:r>
          </a:p>
        </p:txBody>
      </p:sp>
      <p:pic>
        <p:nvPicPr>
          <p:cNvPr id="131" name="Google Shape;13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204787"/>
            <a:ext cx="1143000" cy="1497012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7"/>
          <p:cNvSpPr txBox="1"/>
          <p:nvPr/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  <p:sp>
        <p:nvSpPr>
          <p:cNvPr id="133" name="Google Shape;133;p17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4" name="Google Shape;134;p17"/>
          <p:cNvSpPr txBox="1"/>
          <p:nvPr/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Tyndall Effect &amp; Brownian Motion</a:t>
            </a:r>
            <a:endParaRPr/>
          </a:p>
        </p:txBody>
      </p:sp>
      <p:sp>
        <p:nvSpPr>
          <p:cNvPr id="204" name="Google Shape;204;p26"/>
          <p:cNvSpPr txBox="1"/>
          <p:nvPr>
            <p:ph idx="1" type="body"/>
          </p:nvPr>
        </p:nvSpPr>
        <p:spPr>
          <a:xfrm>
            <a:off x="533400" y="16002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Tyndall Effect: </a:t>
            </a: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light passing through and scattered by a colloid viewed at a right angle.</a:t>
            </a:r>
            <a:endParaRPr/>
          </a:p>
        </p:txBody>
      </p:sp>
      <p:sp>
        <p:nvSpPr>
          <p:cNvPr id="205" name="Google Shape;205;p26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grpSp>
        <p:nvGrpSpPr>
          <p:cNvPr id="206" name="Google Shape;206;p26"/>
          <p:cNvGrpSpPr/>
          <p:nvPr/>
        </p:nvGrpSpPr>
        <p:grpSpPr>
          <a:xfrm>
            <a:off x="4800600" y="2790825"/>
            <a:ext cx="4057650" cy="3228975"/>
            <a:chOff x="0" y="0"/>
            <a:chExt cx="2147483647" cy="2147483647"/>
          </a:xfrm>
        </p:grpSpPr>
        <p:pic>
          <p:nvPicPr>
            <p:cNvPr id="207" name="Google Shape;207;p26"/>
            <p:cNvPicPr preferRelativeResize="0"/>
            <p:nvPr/>
          </p:nvPicPr>
          <p:blipFill rotWithShape="1">
            <a:blip r:embed="rId3">
              <a:alphaModFix/>
            </a:blip>
            <a:srcRect b="13333" l="36389" r="30139" t="45442"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8" name="Google Shape;208;p26"/>
            <p:cNvSpPr txBox="1"/>
            <p:nvPr/>
          </p:nvSpPr>
          <p:spPr>
            <a:xfrm>
              <a:off x="604925704" y="1452879912"/>
              <a:ext cx="1248504710" cy="4707913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(a)           (b)</a:t>
              </a:r>
              <a:endParaRPr/>
            </a:p>
            <a:p>
              <a:pPr indent="-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Colloid    Solution</a:t>
              </a:r>
              <a:endParaRPr/>
            </a:p>
          </p:txBody>
        </p:sp>
      </p:grpSp>
      <p:sp>
        <p:nvSpPr>
          <p:cNvPr id="209" name="Google Shape;209;p26"/>
          <p:cNvSpPr txBox="1"/>
          <p:nvPr/>
        </p:nvSpPr>
        <p:spPr>
          <a:xfrm>
            <a:off x="685800" y="2498725"/>
            <a:ext cx="3962400" cy="169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a shine light through a colloid and look at the system from a 90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angle, the light pathway is seen without seeing the individual particles.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0" name="Google Shape;210;p26"/>
          <p:cNvSpPr txBox="1"/>
          <p:nvPr/>
        </p:nvSpPr>
        <p:spPr>
          <a:xfrm>
            <a:off x="533400" y="4297362"/>
            <a:ext cx="419100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Brownian Motion: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is the random motion of any particle suspended in colloidal solutions.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7"/>
          <p:cNvSpPr txBox="1"/>
          <p:nvPr>
            <p:ph type="title"/>
          </p:nvPr>
        </p:nvSpPr>
        <p:spPr>
          <a:xfrm>
            <a:off x="6858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 of Colloidal Systems</a:t>
            </a:r>
            <a:endParaRPr/>
          </a:p>
        </p:txBody>
      </p:sp>
      <p:graphicFrame>
        <p:nvGraphicFramePr>
          <p:cNvPr id="216" name="Google Shape;216;p27"/>
          <p:cNvGraphicFramePr/>
          <p:nvPr/>
        </p:nvGraphicFramePr>
        <p:xfrm>
          <a:off x="6858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{3C747217-03D7-4772-8A0D-675B81A4E440}</a:tableStyleId>
              </a:tblPr>
              <a:tblGrid>
                <a:gridCol w="2238375"/>
                <a:gridCol w="2486025"/>
              </a:tblGrid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E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E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Type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E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E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Example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0000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Gas in liquid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Whipped cream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Gas in solid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Marshmallows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Liquid in gas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Cloud, fog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Liquid in liquid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Milk, mayonnaise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Liquid in solid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Cheese, butter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Solid in gas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Smoke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Solid in liquid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Jelly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Solid in solid</a:t>
                      </a:r>
                      <a:endParaRPr/>
                    </a:p>
                  </a:txBody>
                  <a:tcPr marT="0" marB="0" marR="0" marL="0"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Dried paint</a:t>
                      </a:r>
                      <a:endParaRPr/>
                    </a:p>
                  </a:txBody>
                  <a:tcPr marT="0" marB="0" marR="0" marL="0"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17" name="Google Shape;217;p27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6202-almarai" id="218" name="Google Shape;21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1600200"/>
            <a:ext cx="1414462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Mayonnaise Jar 550x900.JPG" id="219" name="Google Shape;21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15200" y="3886200"/>
            <a:ext cx="1371600" cy="2244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ood%20transfusion%20pic" id="220" name="Google Shape;22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53050" y="4267200"/>
            <a:ext cx="2114550" cy="169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s\Desktop\download.jpg" id="221" name="Google Shape;221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62600" y="1524000"/>
            <a:ext cx="16764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8"/>
          <p:cNvSpPr txBox="1"/>
          <p:nvPr>
            <p:ph type="title"/>
          </p:nvPr>
        </p:nvSpPr>
        <p:spPr>
          <a:xfrm>
            <a:off x="685800" y="228600"/>
            <a:ext cx="8229600" cy="912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 Between Solutions, Colloids, and Suspensions</a:t>
            </a:r>
            <a:endParaRPr/>
          </a:p>
        </p:txBody>
      </p:sp>
      <p:pic>
        <p:nvPicPr>
          <p:cNvPr id="227" name="Google Shape;227;p28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325" y="1584325"/>
            <a:ext cx="7839075" cy="48355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8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34" name="Google Shape;234;p29"/>
          <p:cNvSpPr txBox="1"/>
          <p:nvPr/>
        </p:nvSpPr>
        <p:spPr>
          <a:xfrm>
            <a:off x="1219200" y="2514600"/>
            <a:ext cx="63246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 of Lecture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914400" y="277812"/>
            <a:ext cx="7772400" cy="560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1" lang="en-US" sz="4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Solubility</a:t>
            </a:r>
            <a:endParaRPr/>
          </a:p>
        </p:txBody>
      </p:sp>
      <p:sp>
        <p:nvSpPr>
          <p:cNvPr id="140" name="Google Shape;140;p18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1" name="Google Shape;141;p18"/>
          <p:cNvSpPr txBox="1"/>
          <p:nvPr/>
        </p:nvSpPr>
        <p:spPr>
          <a:xfrm>
            <a:off x="533400" y="914400"/>
            <a:ext cx="8305800" cy="5848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3200"/>
              <a:buFont typeface="Noto Sans Symbols"/>
              <a:buChar char="❑"/>
            </a:pPr>
            <a:r>
              <a:rPr b="0" i="0" lang="en-US" sz="32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Solubility: </a:t>
            </a:r>
            <a:r>
              <a:rPr b="1" i="0" lang="en-US" sz="2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maximum amount of a solute that dissolves in a given amount of solvent at a given temperature.</a:t>
            </a:r>
            <a:endParaRPr/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Solubility is </a:t>
            </a:r>
            <a:r>
              <a:rPr b="1" i="0" lang="en-US" sz="2600" u="non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a physical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constant.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one substance (solute) dissolves in another (solvent) it is said to be </a:t>
            </a:r>
            <a:r>
              <a:rPr b="1" i="0" lang="en-US" sz="26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soluble</a:t>
            </a:r>
            <a:r>
              <a:rPr b="1" i="0" lang="en-US" sz="2600" u="none">
                <a:solidFill>
                  <a:srgbClr val="AD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table salt or table sugar in water).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one substance does not dissolve in another it is said to be </a:t>
            </a:r>
            <a:r>
              <a:rPr b="1" i="0" lang="en-US" sz="26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insoluble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(e.g., sand in H</a:t>
            </a:r>
            <a:r>
              <a:rPr b="1" baseline="-2500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both the solvent and solute are liquids the terms </a:t>
            </a:r>
            <a:r>
              <a:rPr b="1" i="0" lang="en-US" sz="26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miscible/immiscible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used.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6096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Factors Affecting Solubility</a:t>
            </a:r>
            <a:b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i="0" lang="en-US" sz="3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Nature of solute/solvent</a:t>
            </a:r>
            <a:endParaRPr/>
          </a:p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228600" y="1524000"/>
            <a:ext cx="8610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rule is </a:t>
            </a:r>
            <a:r>
              <a:rPr b="1" i="1" lang="en-US" sz="3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“like dissolves like”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compounds dissolve in 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compounds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C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OH or C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11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in 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O)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Nonpolar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compounds dissolve in 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nonpolar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compounds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C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in CCl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ionic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compounds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NaCl)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dissolve in 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dissociation into their ions.</a:t>
            </a:r>
            <a:endParaRPr b="1" i="0" sz="28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Small covalent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compounds that can hydrogen bond dissolve in water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NH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in 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O)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54330" lvl="0" marL="5143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9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i="0" lang="en-US" sz="3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Temperature </a:t>
            </a:r>
            <a:endParaRPr/>
          </a:p>
        </p:txBody>
      </p:sp>
      <p:sp>
        <p:nvSpPr>
          <p:cNvPr id="154" name="Google Shape;154;p20"/>
          <p:cNvSpPr txBox="1"/>
          <p:nvPr>
            <p:ph idx="1" type="body"/>
          </p:nvPr>
        </p:nvSpPr>
        <p:spPr>
          <a:xfrm>
            <a:off x="0" y="1524000"/>
            <a:ext cx="5105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AutoNum type="alphaLcPeriod"/>
            </a:pPr>
            <a:r>
              <a:rPr b="1" i="1" lang="en-US" sz="24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Solids or liquids in liquids: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1" i="1" sz="2800" u="sng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Solubility </a:t>
            </a:r>
            <a:r>
              <a:rPr b="1" i="0" lang="en-US" sz="2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increases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increasing temperature.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MOST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salts have greater solubility in hot water.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A FEW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salts become less soluble with increasing temperature.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1524000"/>
            <a:ext cx="350520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0"/>
          <p:cNvSpPr/>
          <p:nvPr/>
        </p:nvSpPr>
        <p:spPr>
          <a:xfrm>
            <a:off x="4648200" y="2286000"/>
            <a:ext cx="228600" cy="685800"/>
          </a:xfrm>
          <a:prstGeom prst="upArrow">
            <a:avLst>
              <a:gd fmla="val 36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95956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685800" y="1600200"/>
            <a:ext cx="8001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520"/>
              <a:buFont typeface="Noto Sans Symbols"/>
              <a:buChar char="❑"/>
            </a:pPr>
            <a:r>
              <a:rPr b="1" i="0" lang="en-US" sz="28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Example: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solution containing 71.3 g of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 in 100 g of water at 90 °C will be saturated.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temperature drops to 20 °C, the saturation level of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 drops to 37.2 g.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Therefore, 24.1 g of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 will precipitate.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❑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Crystallization: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purify a solid, chemists often make a saturated soln of it at high temperature; when it cools, the precipitated solid will have much less impurity than before. </a:t>
            </a:r>
            <a:r>
              <a:rPr b="1" i="0" lang="en-US" sz="2800" u="none" cap="none" strike="noStrik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4" name="Google Shape;164;p2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Temperature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609600" y="1295400"/>
            <a:ext cx="79248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rPr b="1" i="0" lang="en-US" sz="28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b. </a:t>
            </a:r>
            <a:r>
              <a:rPr b="1" i="0" lang="en-US" sz="28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Gases in liquids: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0D0D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Solubility </a:t>
            </a:r>
            <a:r>
              <a:rPr b="1" i="0" lang="en-US" sz="2400" u="non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decreases</a:t>
            </a:r>
            <a:r>
              <a:rPr b="1" i="0" lang="en-US" sz="24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with increasing temperature.</a:t>
            </a:r>
            <a:endParaRPr/>
          </a:p>
        </p:txBody>
      </p:sp>
      <p:sp>
        <p:nvSpPr>
          <p:cNvPr id="170" name="Google Shape;170;p22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1" name="Google Shape;171;p2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Temperature </a:t>
            </a:r>
            <a:endParaRPr/>
          </a:p>
        </p:txBody>
      </p:sp>
      <p:pic>
        <p:nvPicPr>
          <p:cNvPr id="172" name="Google Shape;172;p22"/>
          <p:cNvPicPr preferRelativeResize="0"/>
          <p:nvPr/>
        </p:nvPicPr>
        <p:blipFill rotWithShape="1">
          <a:blip r:embed="rId3">
            <a:alphaModFix/>
          </a:blip>
          <a:srcRect b="12997" l="2246" r="2999" t="12998"/>
          <a:stretch/>
        </p:blipFill>
        <p:spPr>
          <a:xfrm>
            <a:off x="2895600" y="2524125"/>
            <a:ext cx="5791200" cy="395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/>
          <p:nvPr/>
        </p:nvSpPr>
        <p:spPr>
          <a:xfrm>
            <a:off x="8382000" y="1676400"/>
            <a:ext cx="381000" cy="762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95956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i108.photobucket.com/albums/n10/OMFG_JENNA/Thermal%20Pollution/th_china-pollution-prob-001.jpg" id="178" name="Google Shape;17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19562" y="2590800"/>
            <a:ext cx="4719637" cy="353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3"/>
          <p:cNvSpPr txBox="1"/>
          <p:nvPr>
            <p:ph idx="1" type="body"/>
          </p:nvPr>
        </p:nvSpPr>
        <p:spPr>
          <a:xfrm>
            <a:off x="457200" y="1600200"/>
            <a:ext cx="3657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520"/>
              <a:buFont typeface="Noto Sans Symbols"/>
              <a:buChar char="❑"/>
            </a:pPr>
            <a:r>
              <a:rPr b="1" i="1" lang="en-US" sz="28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Thermal Pollution: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rPr b="1" i="0" lang="en-US" sz="28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When the temperature of water increases, because of output from, e.g., a power plant, O</a:t>
            </a:r>
            <a:r>
              <a:rPr b="1" baseline="-25000" i="0" lang="en-US" sz="28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solubility decreases and may become so low that fish die.</a:t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/>
          <p:nvPr>
            <p:ph idx="1" type="body"/>
          </p:nvPr>
        </p:nvSpPr>
        <p:spPr>
          <a:xfrm>
            <a:off x="0" y="1524000"/>
            <a:ext cx="4953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0987" lvl="0" marL="2809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160"/>
              <a:buFont typeface="Noto Sans Symbols"/>
              <a:buChar char="❑"/>
            </a:pPr>
            <a:r>
              <a:rPr b="0" i="0" lang="en-US" sz="24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Liquids and solids</a:t>
            </a:r>
            <a:endParaRPr/>
          </a:p>
          <a:p>
            <a:pPr indent="-280987" lvl="0" marL="280987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0D0D"/>
              </a:buClr>
              <a:buSzPts val="2160"/>
              <a:buFont typeface="Noto Sans Symbols"/>
              <a:buChar char="❑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Pressure has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little effect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the solubility of </a:t>
            </a:r>
            <a:r>
              <a:rPr b="0" i="0" lang="en-US" sz="2400" u="non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liquids and solids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86" name="Google Shape;186;p24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87" name="Google Shape;187;p24"/>
          <p:cNvSpPr txBox="1"/>
          <p:nvPr>
            <p:ph type="title"/>
          </p:nvPr>
        </p:nvSpPr>
        <p:spPr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858"/>
              </a:buClr>
              <a:buSzPts val="3600"/>
              <a:buFont typeface="Arial"/>
              <a:buNone/>
            </a:pPr>
            <a:r>
              <a:rPr b="1" i="0" lang="en-US" sz="3600" u="sng" cap="none" strike="noStrik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3. Pressure </a:t>
            </a:r>
            <a:endParaRPr/>
          </a:p>
        </p:txBody>
      </p:sp>
      <p:pic>
        <p:nvPicPr>
          <p:cNvPr id="188" name="Google Shape;18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524000"/>
            <a:ext cx="3505200" cy="4419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89" name="Google Shape;189;p24"/>
          <p:cNvSpPr txBox="1"/>
          <p:nvPr/>
        </p:nvSpPr>
        <p:spPr>
          <a:xfrm>
            <a:off x="0" y="3048000"/>
            <a:ext cx="5181600" cy="267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858"/>
              </a:buClr>
              <a:buSzPts val="2400"/>
              <a:buFont typeface="Noto Sans Symbols"/>
              <a:buChar char="❑"/>
            </a:pPr>
            <a:r>
              <a:rPr b="1" i="0" lang="en-US" sz="24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Gases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400"/>
              <a:buFont typeface="Noto Sans Symbols"/>
              <a:buChar char="❑"/>
            </a:pP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Henry’s Law: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solubility (S</a:t>
            </a:r>
            <a:r>
              <a:rPr b="0" baseline="-25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of a gas in a liquid is directly proportional to the pressure (P</a:t>
            </a:r>
            <a:r>
              <a:rPr b="0" baseline="-25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    S</a:t>
            </a:r>
            <a:r>
              <a:rPr b="1" baseline="-25000" i="0" lang="en-US" sz="24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1" i="1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= kP</a:t>
            </a:r>
            <a:r>
              <a:rPr b="1" baseline="-25000" i="0" lang="en-US" sz="24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constant.</a:t>
            </a:r>
            <a:endParaRPr/>
          </a:p>
        </p:txBody>
      </p:sp>
      <p:pic>
        <p:nvPicPr>
          <p:cNvPr id="190" name="Google Shape;19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0312" y="6297612"/>
            <a:ext cx="1246187" cy="280987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4"/>
          <p:cNvSpPr/>
          <p:nvPr/>
        </p:nvSpPr>
        <p:spPr>
          <a:xfrm>
            <a:off x="3810000" y="3276600"/>
            <a:ext cx="762000" cy="609600"/>
          </a:xfrm>
          <a:prstGeom prst="up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95956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Colloids</a:t>
            </a:r>
            <a:endParaRPr/>
          </a:p>
        </p:txBody>
      </p:sp>
      <p:sp>
        <p:nvSpPr>
          <p:cNvPr id="197" name="Google Shape;197;p25"/>
          <p:cNvSpPr txBox="1"/>
          <p:nvPr>
            <p:ph idx="1" type="body"/>
          </p:nvPr>
        </p:nvSpPr>
        <p:spPr>
          <a:xfrm>
            <a:off x="685800" y="1600200"/>
            <a:ext cx="80010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60"/>
              <a:buFont typeface="Noto Sans Symbols"/>
              <a:buChar char="❑"/>
            </a:pPr>
            <a:r>
              <a:rPr b="0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Are homogeneous mixtures containing particles ranging from 1 to 1000 nm.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rgbClr val="AD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sng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Characteristics of colloidal systems: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Times New Roman"/>
              <a:buAutoNum type="arabicPeriod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scatter light and therefore appear turbid, cloudy, or milky.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Times New Roman"/>
              <a:buAutoNum type="arabicPeriod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form stable dispersions; i.e., they do not form separate phases that settle out.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size of colloidal particles is &gt;  ̴ 1000 nm, the system is unstable and separates into phases which called </a:t>
            </a: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suspension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98" name="Google Shape;198;p25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