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sldIdLst>
    <p:sldId id="327" r:id="rId2"/>
    <p:sldId id="328" r:id="rId3"/>
    <p:sldId id="329" r:id="rId4"/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331" r:id="rId25"/>
    <p:sldId id="333" r:id="rId26"/>
    <p:sldId id="334" r:id="rId27"/>
    <p:sldId id="335" r:id="rId28"/>
    <p:sldId id="336" r:id="rId29"/>
    <p:sldId id="337" r:id="rId30"/>
    <p:sldId id="338" r:id="rId31"/>
    <p:sldId id="339" r:id="rId32"/>
    <p:sldId id="340" r:id="rId33"/>
    <p:sldId id="276" r:id="rId34"/>
    <p:sldId id="277" r:id="rId35"/>
    <p:sldId id="278" r:id="rId36"/>
    <p:sldId id="279" r:id="rId37"/>
    <p:sldId id="280" r:id="rId38"/>
    <p:sldId id="281" r:id="rId39"/>
    <p:sldId id="282" r:id="rId40"/>
    <p:sldId id="283" r:id="rId41"/>
    <p:sldId id="284" r:id="rId42"/>
    <p:sldId id="285" r:id="rId43"/>
    <p:sldId id="286" r:id="rId44"/>
    <p:sldId id="287" r:id="rId45"/>
    <p:sldId id="288" r:id="rId46"/>
    <p:sldId id="341" r:id="rId47"/>
    <p:sldId id="342" r:id="rId48"/>
    <p:sldId id="343" r:id="rId49"/>
    <p:sldId id="344" r:id="rId50"/>
    <p:sldId id="345" r:id="rId51"/>
    <p:sldId id="346" r:id="rId52"/>
    <p:sldId id="289" r:id="rId53"/>
    <p:sldId id="290" r:id="rId54"/>
    <p:sldId id="291" r:id="rId55"/>
    <p:sldId id="292" r:id="rId56"/>
    <p:sldId id="293" r:id="rId57"/>
    <p:sldId id="294" r:id="rId58"/>
    <p:sldId id="295" r:id="rId59"/>
    <p:sldId id="296" r:id="rId60"/>
    <p:sldId id="297" r:id="rId61"/>
    <p:sldId id="298" r:id="rId62"/>
    <p:sldId id="299" r:id="rId63"/>
    <p:sldId id="300" r:id="rId64"/>
    <p:sldId id="347" r:id="rId65"/>
    <p:sldId id="348" r:id="rId66"/>
    <p:sldId id="349" r:id="rId67"/>
    <p:sldId id="350" r:id="rId68"/>
    <p:sldId id="351" r:id="rId69"/>
    <p:sldId id="352" r:id="rId70"/>
    <p:sldId id="353" r:id="rId71"/>
    <p:sldId id="355" r:id="rId72"/>
    <p:sldId id="354" r:id="rId73"/>
    <p:sldId id="301" r:id="rId74"/>
    <p:sldId id="302" r:id="rId75"/>
    <p:sldId id="303" r:id="rId76"/>
    <p:sldId id="304" r:id="rId77"/>
    <p:sldId id="305" r:id="rId78"/>
    <p:sldId id="306" r:id="rId79"/>
    <p:sldId id="307" r:id="rId80"/>
    <p:sldId id="308" r:id="rId81"/>
    <p:sldId id="309" r:id="rId82"/>
    <p:sldId id="310" r:id="rId83"/>
    <p:sldId id="311" r:id="rId84"/>
    <p:sldId id="312" r:id="rId85"/>
    <p:sldId id="313" r:id="rId86"/>
    <p:sldId id="314" r:id="rId87"/>
    <p:sldId id="315" r:id="rId88"/>
    <p:sldId id="316" r:id="rId89"/>
    <p:sldId id="317" r:id="rId90"/>
    <p:sldId id="318" r:id="rId91"/>
    <p:sldId id="319" r:id="rId92"/>
    <p:sldId id="320" r:id="rId93"/>
    <p:sldId id="321" r:id="rId94"/>
    <p:sldId id="322" r:id="rId95"/>
    <p:sldId id="323" r:id="rId96"/>
    <p:sldId id="324" r:id="rId97"/>
    <p:sldId id="325" r:id="rId98"/>
    <p:sldId id="326" r:id="rId99"/>
    <p:sldId id="356" r:id="rId100"/>
    <p:sldId id="357" r:id="rId101"/>
    <p:sldId id="358" r:id="rId102"/>
    <p:sldId id="359" r:id="rId103"/>
    <p:sldId id="360" r:id="rId104"/>
    <p:sldId id="361" r:id="rId105"/>
    <p:sldId id="362" r:id="rId106"/>
    <p:sldId id="363" r:id="rId107"/>
    <p:sldId id="364" r:id="rId108"/>
    <p:sldId id="365" r:id="rId109"/>
    <p:sldId id="366" r:id="rId110"/>
    <p:sldId id="367" r:id="rId111"/>
    <p:sldId id="368" r:id="rId112"/>
    <p:sldId id="369" r:id="rId113"/>
    <p:sldId id="330" r:id="rId1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85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theme" Target="theme/theme1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110" Type="http://schemas.openxmlformats.org/officeDocument/2006/relationships/slide" Target="slides/slide109.xml"/><Relationship Id="rId115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118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10/25/2025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10/25/2025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10/25/2025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10/25/2025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10/25/2025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10/25/2025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10/25/2025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10/25/2025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10/25/2025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10/25/2025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10/25/2025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10/25/2025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1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r" defTabSz="914400" rtl="1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r" defTabSz="914400" rtl="1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r" defTabSz="914400" rtl="1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r" defTabSz="914400" rtl="1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r" defTabSz="914400" rtl="1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r" defTabSz="914400" rtl="1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r" defTabSz="914400" rtl="1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r" defTabSz="914400" rtl="1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مستطيل 9">
            <a:extLst>
              <a:ext uri="{FF2B5EF4-FFF2-40B4-BE49-F238E27FC236}">
                <a16:creationId xmlns:a16="http://schemas.microsoft.com/office/drawing/2014/main" id="{54763F7F-7E5F-8E02-B9C5-9973D3ADA7CA}"/>
              </a:ext>
            </a:extLst>
          </p:cNvPr>
          <p:cNvSpPr/>
          <p:nvPr/>
        </p:nvSpPr>
        <p:spPr>
          <a:xfrm>
            <a:off x="1045029" y="1619795"/>
            <a:ext cx="9692640" cy="28738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6600" dirty="0"/>
              <a:t>السلام عليكم ورحمة الله وبركاته </a:t>
            </a:r>
          </a:p>
          <a:p>
            <a:pPr algn="ctr"/>
            <a:r>
              <a:rPr lang="ar-SA" sz="5400" dirty="0">
                <a:solidFill>
                  <a:srgbClr val="0070C0"/>
                </a:solidFill>
              </a:rPr>
              <a:t>أهلا وسهلا بكم طالباتي العزيزات</a:t>
            </a:r>
            <a:r>
              <a:rPr lang="en-US" sz="5400" dirty="0">
                <a:solidFill>
                  <a:srgbClr val="0070C0"/>
                </a:solidFill>
              </a:rPr>
              <a:t>  </a:t>
            </a:r>
          </a:p>
          <a:p>
            <a:pPr algn="ctr"/>
            <a:r>
              <a:rPr lang="ar-SA" sz="5400" dirty="0">
                <a:solidFill>
                  <a:srgbClr val="0070C0"/>
                </a:solidFill>
              </a:rPr>
              <a:t>الأستاذة : خلود العتيبي </a:t>
            </a:r>
            <a:endParaRPr lang="en-US" sz="5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78572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8628" y="507492"/>
            <a:ext cx="7729728" cy="1188720"/>
          </a:xfrm>
        </p:spPr>
        <p:txBody>
          <a:bodyPr>
            <a:normAutofit/>
          </a:bodyPr>
          <a:lstStyle/>
          <a:p>
            <a:r>
              <a:rPr lang="ar-SA" sz="4800" dirty="0"/>
              <a:t>من الأمثلة الدالة على توحيد الألوهية   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255140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الصلاة</a:t>
            </a: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255140" y="353224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الملك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55140" y="4855029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المحي والمميت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F9B2DECE-FF8F-382D-BAE1-87814B0D1B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2218" y="2467410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976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70332"/>
            <a:ext cx="7729728" cy="1188720"/>
          </a:xfrm>
        </p:spPr>
        <p:txBody>
          <a:bodyPr>
            <a:normAutofit/>
          </a:bodyPr>
          <a:lstStyle/>
          <a:p>
            <a:r>
              <a:rPr lang="ar-SA" sz="4800" b="1" dirty="0">
                <a:solidFill>
                  <a:schemeClr val="tx1"/>
                </a:solidFill>
                <a:latin typeface="hafs"/>
              </a:rPr>
              <a:t>أجتنب النجاسة عند الصلاة في  </a:t>
            </a:r>
            <a:r>
              <a:rPr lang="ar-SA" sz="4800" dirty="0">
                <a:solidFill>
                  <a:schemeClr val="tx1"/>
                </a:solidFill>
                <a:latin typeface="hafs"/>
              </a:rPr>
              <a:t>   </a:t>
            </a:r>
            <a:endParaRPr lang="ar-SA" sz="48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22597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في </a:t>
            </a:r>
            <a:r>
              <a:rPr lang="ar-SA" sz="2800" kern="0" dirty="0">
                <a:solidFill>
                  <a:prstClr val="black"/>
                </a:solidFill>
              </a:rPr>
              <a:t>وموضع صلاتي وملابسي دني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469132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2/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ملابسي فقط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4712293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بدني فقط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8256A98D-ADC9-9047-F403-411B342214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9579" y="2334223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119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70332"/>
            <a:ext cx="7729728" cy="1188720"/>
          </a:xfrm>
        </p:spPr>
        <p:txBody>
          <a:bodyPr>
            <a:normAutofit/>
          </a:bodyPr>
          <a:lstStyle/>
          <a:p>
            <a:r>
              <a:rPr lang="ar-SA" sz="4800" b="1" dirty="0">
                <a:solidFill>
                  <a:schemeClr val="tx1"/>
                </a:solidFill>
                <a:latin typeface="hafs"/>
              </a:rPr>
              <a:t>محل النية في </a:t>
            </a:r>
            <a:endParaRPr lang="ar-SA" sz="48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22597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القلب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469132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2/   القلب واللسان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4712293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اللسان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8256A98D-ADC9-9047-F403-411B342214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9579" y="2334223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293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70332"/>
            <a:ext cx="7729728" cy="1188720"/>
          </a:xfrm>
        </p:spPr>
        <p:txBody>
          <a:bodyPr>
            <a:normAutofit/>
          </a:bodyPr>
          <a:lstStyle/>
          <a:p>
            <a:r>
              <a:rPr lang="ar-SA" sz="4800" b="1" dirty="0">
                <a:solidFill>
                  <a:schemeClr val="tx1"/>
                </a:solidFill>
                <a:latin typeface="hafs"/>
              </a:rPr>
              <a:t>من أركان الصلاة </a:t>
            </a:r>
            <a:endParaRPr lang="ar-SA" sz="48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22597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تكبيرة الإحرام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469132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2/ 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رب اغفر لي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4712293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سبحان ربي الأعلى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8256A98D-ADC9-9047-F403-411B342214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9579" y="2334223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403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70332"/>
            <a:ext cx="7729728" cy="1188720"/>
          </a:xfrm>
        </p:spPr>
        <p:txBody>
          <a:bodyPr>
            <a:normAutofit/>
          </a:bodyPr>
          <a:lstStyle/>
          <a:p>
            <a:r>
              <a:rPr lang="ar-SA" sz="4800" b="1" dirty="0">
                <a:solidFill>
                  <a:schemeClr val="tx1"/>
                </a:solidFill>
                <a:latin typeface="hafs"/>
              </a:rPr>
              <a:t>عدد أركان الصلاة  </a:t>
            </a:r>
            <a:endParaRPr lang="ar-SA" sz="48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22597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أربعة عشر ركنا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469132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2/   خمسة عشر ركنا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4712293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ستة عشر ركنا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8256A98D-ADC9-9047-F403-411B342214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9579" y="2334223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104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70332"/>
            <a:ext cx="7729728" cy="1188720"/>
          </a:xfrm>
        </p:spPr>
        <p:txBody>
          <a:bodyPr>
            <a:normAutofit/>
          </a:bodyPr>
          <a:lstStyle/>
          <a:p>
            <a:r>
              <a:rPr lang="ar-SA" sz="4800" b="1" dirty="0">
                <a:solidFill>
                  <a:schemeClr val="tx1"/>
                </a:solidFill>
                <a:latin typeface="hafs"/>
              </a:rPr>
              <a:t>من واجبات الصلاة   </a:t>
            </a:r>
            <a:endParaRPr lang="ar-SA" sz="48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207622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قول سبحان ربي الأعلى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469132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2/ 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الركوع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4712293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قراءة الفاتحة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8256A98D-ADC9-9047-F403-411B342214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9579" y="2334223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786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55583"/>
            <a:ext cx="7729728" cy="1188720"/>
          </a:xfrm>
        </p:spPr>
        <p:txBody>
          <a:bodyPr>
            <a:normAutofit fontScale="90000"/>
          </a:bodyPr>
          <a:lstStyle/>
          <a:p>
            <a:r>
              <a:rPr lang="ar-SA" sz="4800" b="1">
                <a:solidFill>
                  <a:schemeClr val="tx1"/>
                </a:solidFill>
                <a:latin typeface="hafs"/>
              </a:rPr>
              <a:t>جميع التكبيرات غير تكبيرة الإحرام من </a:t>
            </a:r>
            <a:endParaRPr lang="ar-SA" sz="48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207622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شروط الصلاة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469132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2/  واجبات الصلاة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4712293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أركان الصلاة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8256A98D-ADC9-9047-F403-411B342214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4352" y="3618418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076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55583"/>
            <a:ext cx="7729728" cy="1188720"/>
          </a:xfrm>
        </p:spPr>
        <p:txBody>
          <a:bodyPr>
            <a:normAutofit/>
          </a:bodyPr>
          <a:lstStyle/>
          <a:p>
            <a:r>
              <a:rPr lang="ar-SA" sz="4800" b="1" dirty="0">
                <a:solidFill>
                  <a:schemeClr val="tx1"/>
                </a:solidFill>
                <a:latin typeface="hafs"/>
              </a:rPr>
              <a:t>استقبال القبلة من </a:t>
            </a:r>
            <a:endParaRPr lang="ar-SA" sz="48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207622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شروط الصلاة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469132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2/  واجبات الصلاة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4712293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أركان الصلاة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8256A98D-ADC9-9047-F403-411B342214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4352" y="2270922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403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55583"/>
            <a:ext cx="7729728" cy="1188720"/>
          </a:xfrm>
        </p:spPr>
        <p:txBody>
          <a:bodyPr>
            <a:normAutofit/>
          </a:bodyPr>
          <a:lstStyle/>
          <a:p>
            <a:r>
              <a:rPr lang="ar-SA" sz="4800" b="1" dirty="0">
                <a:solidFill>
                  <a:schemeClr val="tx1"/>
                </a:solidFill>
                <a:latin typeface="hafs"/>
              </a:rPr>
              <a:t>للصلاة شروط وعددها </a:t>
            </a:r>
            <a:endParaRPr lang="ar-SA" sz="48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207622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ستة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469132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2/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سبعة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4712293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تسعة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8256A98D-ADC9-9047-F403-411B342214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4352" y="2270922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886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55583"/>
            <a:ext cx="7729728" cy="1188720"/>
          </a:xfrm>
        </p:spPr>
        <p:txBody>
          <a:bodyPr>
            <a:normAutofit fontScale="90000"/>
          </a:bodyPr>
          <a:lstStyle/>
          <a:p>
            <a:r>
              <a:rPr lang="ar-SA" sz="4800" b="1" dirty="0">
                <a:solidFill>
                  <a:schemeClr val="tx1"/>
                </a:solidFill>
                <a:latin typeface="hafs"/>
              </a:rPr>
              <a:t>يبدأ وقت صلاة المغرب من غروب الشمس إلى</a:t>
            </a:r>
            <a:endParaRPr lang="ar-SA" sz="48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207622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مغيب الشفق الأحمر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469132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2/  نصف الليل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4712293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قبل مغيب الشفق الأحمر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8256A98D-ADC9-9047-F403-411B342214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4352" y="2270922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48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55583"/>
            <a:ext cx="7729728" cy="1188720"/>
          </a:xfrm>
        </p:spPr>
        <p:txBody>
          <a:bodyPr>
            <a:normAutofit/>
          </a:bodyPr>
          <a:lstStyle/>
          <a:p>
            <a:r>
              <a:rPr lang="ar-SA" sz="4800" b="1" dirty="0">
                <a:solidFill>
                  <a:schemeClr val="tx1"/>
                </a:solidFill>
                <a:latin typeface="hafs"/>
              </a:rPr>
              <a:t>للصلاة واجبات وعددها </a:t>
            </a:r>
            <a:endParaRPr lang="ar-SA" sz="48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207622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ثمانية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469132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2/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عشرة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4712293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خمسة 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8256A98D-ADC9-9047-F403-411B342214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4352" y="2270922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856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82745"/>
            <a:ext cx="7729728" cy="1188720"/>
          </a:xfrm>
        </p:spPr>
        <p:txBody>
          <a:bodyPr>
            <a:normAutofit/>
          </a:bodyPr>
          <a:lstStyle/>
          <a:p>
            <a:r>
              <a:rPr lang="ar-SA" sz="4800" dirty="0"/>
              <a:t>من الأمثلة الدالة على توحيد الربوبية   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50177" y="2278222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الخالق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50177" y="344594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الدعاء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50177" y="4776652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الخوف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CF056AB6-8101-E2B7-8413-293A9A8FF7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9695" y="2302131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990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55583"/>
            <a:ext cx="7729728" cy="1188720"/>
          </a:xfrm>
        </p:spPr>
        <p:txBody>
          <a:bodyPr>
            <a:normAutofit/>
          </a:bodyPr>
          <a:lstStyle/>
          <a:p>
            <a:r>
              <a:rPr lang="ar-SA" sz="4800" b="1" dirty="0">
                <a:solidFill>
                  <a:schemeClr val="tx1"/>
                </a:solidFill>
                <a:latin typeface="hafs"/>
              </a:rPr>
              <a:t>قراءة الفاتحة في الصلاة </a:t>
            </a:r>
            <a:endParaRPr lang="ar-SA" sz="48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207622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ركن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469132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2/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واجب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4712293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سنة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8256A98D-ADC9-9047-F403-411B342214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4352" y="2270922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795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55583"/>
            <a:ext cx="7729728" cy="1188720"/>
          </a:xfrm>
        </p:spPr>
        <p:txBody>
          <a:bodyPr>
            <a:normAutofit/>
          </a:bodyPr>
          <a:lstStyle/>
          <a:p>
            <a:r>
              <a:rPr lang="ar-SA" sz="4800" b="1" dirty="0">
                <a:solidFill>
                  <a:schemeClr val="tx1"/>
                </a:solidFill>
                <a:latin typeface="hafs"/>
              </a:rPr>
              <a:t>قول سبحان ربي العظيم في الركوع  </a:t>
            </a:r>
            <a:endParaRPr lang="ar-SA" sz="48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207622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ركن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469132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2/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واجب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4712293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سنة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8256A98D-ADC9-9047-F403-411B342214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4352" y="3469132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474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55583"/>
            <a:ext cx="7729728" cy="1188720"/>
          </a:xfrm>
        </p:spPr>
        <p:txBody>
          <a:bodyPr>
            <a:normAutofit/>
          </a:bodyPr>
          <a:lstStyle/>
          <a:p>
            <a:r>
              <a:rPr lang="ar-SA" sz="4800" b="1" dirty="0">
                <a:solidFill>
                  <a:schemeClr val="tx1"/>
                </a:solidFill>
                <a:latin typeface="hafs"/>
              </a:rPr>
              <a:t>السجود على الأعضاء السبعة  </a:t>
            </a:r>
            <a:endParaRPr lang="ar-SA" sz="48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207622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ركن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469132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2/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واجب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4712293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سنة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8256A98D-ADC9-9047-F403-411B342214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4352" y="2311218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972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نتيجة بحث الصور عن تم بحمد الله">
            <a:extLst>
              <a:ext uri="{FF2B5EF4-FFF2-40B4-BE49-F238E27FC236}">
                <a16:creationId xmlns:a16="http://schemas.microsoft.com/office/drawing/2014/main" id="{0502526D-1932-663C-60DB-8806A19F43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ln w="38100" cap="sq">
            <a:solidFill>
              <a:schemeClr val="accent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640235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8171" y="419855"/>
            <a:ext cx="9588137" cy="1564006"/>
          </a:xfrm>
        </p:spPr>
        <p:txBody>
          <a:bodyPr>
            <a:normAutofit/>
          </a:bodyPr>
          <a:lstStyle/>
          <a:p>
            <a:r>
              <a:rPr lang="ar-SA" sz="4000" dirty="0"/>
              <a:t>قال تعالى ( </a:t>
            </a:r>
            <a:r>
              <a:rPr lang="ar-SA" sz="4000" b="1" i="0" dirty="0">
                <a:solidFill>
                  <a:srgbClr val="468847"/>
                </a:solidFill>
                <a:effectLst/>
                <a:latin typeface="hafs"/>
              </a:rPr>
              <a:t>لَيْسَ كَمِثْلِهِ شَيْءٌ ۖ وَهُوَ السَّمِيعُ الْبَصِيرُ</a:t>
            </a:r>
            <a:r>
              <a:rPr lang="ar-SA" sz="4000" b="1" i="0" dirty="0">
                <a:solidFill>
                  <a:schemeClr val="tx1"/>
                </a:solidFill>
                <a:effectLst/>
                <a:latin typeface="hafs"/>
              </a:rPr>
              <a:t>) دليل على توحيد .</a:t>
            </a:r>
            <a:endParaRPr lang="ar-SA" sz="40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الأسماء والصفات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71254" y="353224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الربوبية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14129" y="4789714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الألوهية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9562E681-C0EF-5810-70A4-53D0D5B6BF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5192" y="2467410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473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5639" y="370332"/>
            <a:ext cx="7729728" cy="1188720"/>
          </a:xfrm>
        </p:spPr>
        <p:txBody>
          <a:bodyPr>
            <a:normAutofit/>
          </a:bodyPr>
          <a:lstStyle/>
          <a:p>
            <a:r>
              <a:rPr lang="ar-SA" sz="5400" b="1" i="0" dirty="0">
                <a:solidFill>
                  <a:schemeClr val="tx1"/>
                </a:solidFill>
                <a:effectLst/>
                <a:latin typeface="hafs"/>
              </a:rPr>
              <a:t>من أهمية التوحيد .</a:t>
            </a:r>
            <a:endParaRPr lang="ar-SA" sz="5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62151" y="217734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التوحيد أول الواجب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ات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62151" y="329940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تكفير الذنوب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00400" y="4421462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الأمن في الدنيا والآخرة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27C5B9E1-2417-1419-435E-3D1449ED81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4082" y="2249951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300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8628" y="370332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لتوحيد الله تعالى فضائل كثيرة منها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445871" y="229992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تكفير الذنوب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514995" y="357202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أول الواجبات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514995" y="4844117"/>
            <a:ext cx="6276704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أعظم حقوق الله على عباده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15473EDA-9350-4872-43E2-5C5F3FD19D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67713" y="2363225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306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3362" y="256446"/>
            <a:ext cx="9900775" cy="1302363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حكم طاعة غير الله في تحليل الحرام أو تحريم الحلال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155159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شرك أكبر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33555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محرم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4515949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شرك أصغر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CBF9187-4CA4-435D-061D-79E69917F2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4380" y="2218459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373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7444" y="382745"/>
            <a:ext cx="7729728" cy="1188720"/>
          </a:xfrm>
        </p:spPr>
        <p:txBody>
          <a:bodyPr>
            <a:no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الشهادتان هما الركن ............ من أركان الإسلام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12782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الأول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67048" y="339206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الثاني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05297" y="4656302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الثالث 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ACECF20B-7489-AA31-321D-A516EB60C1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5887" y="2127820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774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7598" y="370332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حكم النطق بالشهادتين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278223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واجب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71254" y="353224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مستحب 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18360" y="4786267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مباح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55EE7748-5C53-4C7C-9709-626DDC003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47958" y="2386887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30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7598" y="481366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لشهادة أن </a:t>
            </a:r>
            <a:r>
              <a:rPr lang="ar-SA" sz="4400" b="1" dirty="0" err="1">
                <a:solidFill>
                  <a:schemeClr val="tx1"/>
                </a:solidFill>
                <a:latin typeface="hafs"/>
              </a:rPr>
              <a:t>لاإله</a:t>
            </a:r>
            <a:r>
              <a:rPr lang="ar-SA" sz="4400" b="1" dirty="0">
                <a:solidFill>
                  <a:schemeClr val="tx1"/>
                </a:solidFill>
                <a:latin typeface="hafs"/>
              </a:rPr>
              <a:t> إلا الله ركنان هما 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النفي والإثبات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53985" y="364727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التوكل والرجاء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92234" y="4890432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المحبة والرجاء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CE98B738-6700-A0EA-D995-400BE232AB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4352" y="2493313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619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533617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لشهادة أن </a:t>
            </a:r>
            <a:r>
              <a:rPr lang="ar-SA" sz="4400" b="1" dirty="0" err="1">
                <a:solidFill>
                  <a:schemeClr val="tx1"/>
                </a:solidFill>
                <a:latin typeface="hafs"/>
              </a:rPr>
              <a:t>لاإله</a:t>
            </a:r>
            <a:r>
              <a:rPr lang="ar-SA" sz="4400" b="1" dirty="0">
                <a:solidFill>
                  <a:schemeClr val="tx1"/>
                </a:solidFill>
                <a:latin typeface="hafs"/>
              </a:rPr>
              <a:t> إلا الله شروط وعددها 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460683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سبعة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79501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خمسة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65838" y="4907281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ستة 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8D60A9FA-0BDF-D97E-79D2-F6390022D1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4769" y="2484090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79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قوانين صفيه ممغنطة تصميم بسيط">
            <a:extLst>
              <a:ext uri="{FF2B5EF4-FFF2-40B4-BE49-F238E27FC236}">
                <a16:creationId xmlns:a16="http://schemas.microsoft.com/office/drawing/2014/main" id="{6D2CEE45-312E-275F-6E88-2FD783393B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714" y="0"/>
            <a:ext cx="10450286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66824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546681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من شروط </a:t>
            </a:r>
            <a:r>
              <a:rPr lang="ar-SA" sz="4400" b="1" dirty="0" err="1">
                <a:solidFill>
                  <a:schemeClr val="tx1"/>
                </a:solidFill>
                <a:latin typeface="hafs"/>
              </a:rPr>
              <a:t>لاإله</a:t>
            </a:r>
            <a:r>
              <a:rPr lang="ar-SA" sz="4400" b="1" dirty="0">
                <a:solidFill>
                  <a:schemeClr val="tx1"/>
                </a:solidFill>
                <a:latin typeface="hafs"/>
              </a:rPr>
              <a:t> إلا الله  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15491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العلم بمعناها المنافي للجهل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15491" y="353224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النفي والإثبات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53740" y="4740620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الإثبات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1ACEBC7E-35D2-6987-5CED-AB0F8D84AB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2195" y="2496675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651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533618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من الأمثلة الدالة على الشرك الأكبر 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الذبح لغير الله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43982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الحلف بغير الله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4588993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قول لولا الله وفلان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142A7C75-4CCA-1C1B-3A45-2D68B0EBD0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4352" y="2528752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960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370332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حكم دعاء غير الله  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89365" y="2121613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شرك أكبر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267618" y="342900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شرك أصغر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405867" y="4737438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محرم 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B3ABA239-2D47-BAB5-93BC-0BA2053275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6069" y="2227508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307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494429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من الأمثلة الدالة على الشرك الأصغر 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29128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قول </a:t>
            </a:r>
            <a:r>
              <a:rPr lang="ar-SA" sz="2800" kern="0" dirty="0" err="1">
                <a:solidFill>
                  <a:prstClr val="black"/>
                </a:solidFill>
                <a:latin typeface="Gill Sans MT" panose="020B0502020104020203"/>
              </a:rPr>
              <a:t>ماشاء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الله وشئت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71131" y="3459383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الذبح لغير الله 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09380" y="4717722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دعاء غير الله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6B5349A-3399-4D5F-72E8-125626417F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4352" y="2354586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022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494429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dirty="0"/>
              <a:t>أعظم الذنوب الذي </a:t>
            </a:r>
            <a:r>
              <a:rPr lang="ar-SA" sz="4400" dirty="0" err="1"/>
              <a:t>لايغفر</a:t>
            </a:r>
            <a:r>
              <a:rPr lang="ar-SA" sz="4400" dirty="0"/>
              <a:t> الله لصاحبه </a:t>
            </a:r>
            <a:r>
              <a:rPr lang="ar-SA" sz="4400" b="1" dirty="0">
                <a:solidFill>
                  <a:schemeClr val="tx1"/>
                </a:solidFill>
                <a:latin typeface="hafs"/>
              </a:rPr>
              <a:t>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29128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الشرك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71131" y="3459383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عقوق الوالدين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09380" y="4717722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 الكذب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6B5349A-3399-4D5F-72E8-125626417F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4352" y="2354586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835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494429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dirty="0"/>
              <a:t>من مات وهو مشرك بالله شركا أكبر فإنه </a:t>
            </a:r>
            <a:r>
              <a:rPr lang="ar-SA" sz="4400" b="1" dirty="0">
                <a:solidFill>
                  <a:schemeClr val="tx1"/>
                </a:solidFill>
                <a:latin typeface="hafs"/>
              </a:rPr>
              <a:t>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29128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تحت مشيئة الله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71131" y="3453248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2/ يعذب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في النار ثم يدخل الجنة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09380" y="4678511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خالد مخلدا في النار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6B5349A-3399-4D5F-72E8-125626417F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1932" y="4861185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720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3832" y="494429"/>
            <a:ext cx="8188743" cy="1685060"/>
          </a:xfrm>
        </p:spPr>
        <p:txBody>
          <a:bodyPr>
            <a:normAutofit fontScale="90000"/>
          </a:bodyPr>
          <a:lstStyle/>
          <a:p>
            <a:r>
              <a:rPr lang="ar-SA" sz="4400" dirty="0"/>
              <a:t>قال الرسول صلى الله عليه وسلم ( أخاف </a:t>
            </a:r>
            <a:r>
              <a:rPr lang="ar-SA" sz="4400" dirty="0" err="1"/>
              <a:t>ماأخاف</a:t>
            </a:r>
            <a:r>
              <a:rPr lang="ar-SA" sz="4400" dirty="0"/>
              <a:t> عليكم الشرك الأصغر فسئل عنه فقال ؟ </a:t>
            </a:r>
            <a:r>
              <a:rPr lang="ar-SA" sz="4400" b="1" dirty="0">
                <a:solidFill>
                  <a:schemeClr val="tx1"/>
                </a:solidFill>
                <a:latin typeface="hafs"/>
              </a:rPr>
              <a:t>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888523" y="266521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الكذب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888523" y="402580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2/  النفاق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26772" y="5386397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الرياء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6B5349A-3399-4D5F-72E8-125626417F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3363" y="5487999"/>
            <a:ext cx="581285" cy="560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203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3832" y="494429"/>
            <a:ext cx="8188743" cy="1685060"/>
          </a:xfrm>
        </p:spPr>
        <p:txBody>
          <a:bodyPr>
            <a:normAutofit/>
          </a:bodyPr>
          <a:lstStyle/>
          <a:p>
            <a:r>
              <a:rPr lang="ar-SA" sz="4400" dirty="0"/>
              <a:t>الاعتقاد بأن لبعض الأولياء أو الصالحين أو الأئمة التصرف في الكون وتدبيره هو شرك في </a:t>
            </a:r>
            <a:r>
              <a:rPr lang="ar-SA" sz="4400" b="1" dirty="0">
                <a:solidFill>
                  <a:schemeClr val="tx1"/>
                </a:solidFill>
                <a:latin typeface="hafs"/>
              </a:rPr>
              <a:t>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888523" y="266521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الألوهية 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888523" y="402580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2/  العبادة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26772" y="5386397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الربوبية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6B5349A-3399-4D5F-72E8-125626417F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3363" y="5487999"/>
            <a:ext cx="581285" cy="560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050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3832" y="494429"/>
            <a:ext cx="8188743" cy="1685060"/>
          </a:xfrm>
        </p:spPr>
        <p:txBody>
          <a:bodyPr>
            <a:normAutofit/>
          </a:bodyPr>
          <a:lstStyle/>
          <a:p>
            <a:r>
              <a:rPr lang="ar-SA" sz="4400" dirty="0"/>
              <a:t>صرف شي من العبادة لغير الله هو  </a:t>
            </a:r>
            <a:r>
              <a:rPr lang="ar-SA" sz="4400" b="1" dirty="0">
                <a:solidFill>
                  <a:schemeClr val="tx1"/>
                </a:solidFill>
                <a:latin typeface="hafs"/>
              </a:rPr>
              <a:t>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888523" y="266521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الشرك في الألوهية 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888523" y="402580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2/  الشرك في الأسماء والصفات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26772" y="5386397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الشرك في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الربوبية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6B5349A-3399-4D5F-72E8-125626417F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5227" y="2738781"/>
            <a:ext cx="581285" cy="560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887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3832" y="494429"/>
            <a:ext cx="8188743" cy="1685060"/>
          </a:xfrm>
        </p:spPr>
        <p:txBody>
          <a:bodyPr>
            <a:normAutofit/>
          </a:bodyPr>
          <a:lstStyle/>
          <a:p>
            <a:r>
              <a:rPr lang="ar-SA" sz="4400" dirty="0"/>
              <a:t>من الأمثلة الدالة على الشرك في الألوهية  </a:t>
            </a:r>
            <a:r>
              <a:rPr lang="ar-SA" sz="4400" b="1" dirty="0">
                <a:solidFill>
                  <a:schemeClr val="tx1"/>
                </a:solidFill>
                <a:latin typeface="hafs"/>
              </a:rPr>
              <a:t>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888523" y="266521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دعاء غير الله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888523" y="402580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2/ اعتقاد وجود خالق مع الله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26772" y="5386397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اعتقاد أن أحد يعلم الغيب المطلق غير الله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6B5349A-3399-4D5F-72E8-125626417F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5227" y="2738781"/>
            <a:ext cx="581285" cy="560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338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>
            <a:extLst>
              <a:ext uri="{FF2B5EF4-FFF2-40B4-BE49-F238E27FC236}">
                <a16:creationId xmlns:a16="http://schemas.microsoft.com/office/drawing/2014/main" id="{FEB2AC7C-9148-C0DC-3A51-82FDC1507947}"/>
              </a:ext>
            </a:extLst>
          </p:cNvPr>
          <p:cNvSpPr/>
          <p:nvPr/>
        </p:nvSpPr>
        <p:spPr>
          <a:xfrm>
            <a:off x="1981200" y="1045029"/>
            <a:ext cx="7680960" cy="19071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7200" dirty="0">
                <a:solidFill>
                  <a:srgbClr val="0070C0"/>
                </a:solidFill>
              </a:rPr>
              <a:t>موضوع الدرس </a:t>
            </a:r>
            <a:r>
              <a:rPr lang="ar-SA" sz="7200" dirty="0"/>
              <a:t>:  مراجعة   </a:t>
            </a:r>
          </a:p>
        </p:txBody>
      </p:sp>
      <p:pic>
        <p:nvPicPr>
          <p:cNvPr id="1028" name="Picture 4" descr="كتاب الدراسات الاسلامية الصف الاول المتوسط الفصل الاول للعام 1443 هـ -  مدونة المناهج السعودية">
            <a:extLst>
              <a:ext uri="{FF2B5EF4-FFF2-40B4-BE49-F238E27FC236}">
                <a16:creationId xmlns:a16="http://schemas.microsoft.com/office/drawing/2014/main" id="{9128107D-B644-17C5-2174-5226BC15EE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1703" y="4088675"/>
            <a:ext cx="2638697" cy="2769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020339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3832" y="494429"/>
            <a:ext cx="8188743" cy="1685060"/>
          </a:xfrm>
        </p:spPr>
        <p:txBody>
          <a:bodyPr>
            <a:normAutofit/>
          </a:bodyPr>
          <a:lstStyle/>
          <a:p>
            <a:r>
              <a:rPr lang="ar-SA" sz="4400" dirty="0"/>
              <a:t>جميع الأنبياء بعثوا بالدعوة إلى توحيد   </a:t>
            </a:r>
            <a:r>
              <a:rPr lang="ar-SA" sz="4400" b="1" dirty="0">
                <a:solidFill>
                  <a:schemeClr val="tx1"/>
                </a:solidFill>
                <a:latin typeface="hafs"/>
              </a:rPr>
              <a:t>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888523" y="266521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توحيد الألوهية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888523" y="402580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2/ توحيد الربوبية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26772" y="5386397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توحيد الأسماء والصفات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6B5349A-3399-4D5F-72E8-125626417F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5227" y="2738781"/>
            <a:ext cx="581285" cy="560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990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3832" y="494429"/>
            <a:ext cx="8188743" cy="1685060"/>
          </a:xfrm>
        </p:spPr>
        <p:txBody>
          <a:bodyPr>
            <a:normAutofit/>
          </a:bodyPr>
          <a:lstStyle/>
          <a:p>
            <a:r>
              <a:rPr lang="ar-SA" sz="4400" dirty="0"/>
              <a:t>حكم الحذر من الشرك   </a:t>
            </a:r>
            <a:r>
              <a:rPr lang="ar-SA" sz="4400" b="1" dirty="0">
                <a:solidFill>
                  <a:schemeClr val="tx1"/>
                </a:solidFill>
                <a:latin typeface="hafs"/>
              </a:rPr>
              <a:t>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888523" y="266521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واجب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888523" y="402580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2/  مكروه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26772" y="5386397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مستحب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6B5349A-3399-4D5F-72E8-125626417F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5227" y="2738781"/>
            <a:ext cx="581285" cy="560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701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3832" y="494429"/>
            <a:ext cx="8188743" cy="1685060"/>
          </a:xfrm>
        </p:spPr>
        <p:txBody>
          <a:bodyPr>
            <a:normAutofit/>
          </a:bodyPr>
          <a:lstStyle/>
          <a:p>
            <a:r>
              <a:rPr lang="ar-SA" sz="4400" dirty="0"/>
              <a:t>حكم اتخاذ قبر النبي صلى الله عليه وسلم عيدا   </a:t>
            </a:r>
            <a:r>
              <a:rPr lang="ar-SA" sz="4400" b="1" dirty="0">
                <a:solidFill>
                  <a:schemeClr val="tx1"/>
                </a:solidFill>
                <a:latin typeface="hafs"/>
              </a:rPr>
              <a:t>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888523" y="266521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سنة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888523" y="402580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2/  مكروه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26772" y="5386397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محرم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6B5349A-3399-4D5F-72E8-125626417F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3214" y="5487999"/>
            <a:ext cx="581285" cy="560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91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444137"/>
            <a:ext cx="7729728" cy="1500269"/>
          </a:xfrm>
        </p:spPr>
        <p:txBody>
          <a:bodyPr>
            <a:no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معنى الفلق في قوله تعالى (</a:t>
            </a:r>
            <a:r>
              <a:rPr lang="ar-SA" sz="4400" b="1" i="0" dirty="0">
                <a:solidFill>
                  <a:srgbClr val="000000"/>
                </a:solidFill>
                <a:effectLst/>
                <a:latin typeface="Traditional Arabic" panose="02020603050405020304" pitchFamily="18" charset="-78"/>
                <a:cs typeface="Traditional Arabic" panose="02020603050405020304" pitchFamily="18" charset="-78"/>
              </a:rPr>
              <a:t>قُلْ أَعُوذُ بِرَبِّ الْفَلَقِ ) </a:t>
            </a:r>
            <a:r>
              <a:rPr lang="ar-SA" sz="4400" b="1" dirty="0">
                <a:solidFill>
                  <a:schemeClr val="tx1"/>
                </a:solidFill>
                <a:latin typeface="hafs"/>
              </a:rPr>
              <a:t>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64252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الصبح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58069" y="3694579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الليل 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313883" y="4913595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العصر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5724DC08-07CF-CB8E-A516-A723B68973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4773" y="2705821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614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520555"/>
            <a:ext cx="7729728" cy="1188720"/>
          </a:xfrm>
        </p:spPr>
        <p:txBody>
          <a:bodyPr>
            <a:no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معنى غاسق في قوله تعالى </a:t>
            </a:r>
            <a:r>
              <a:rPr lang="ar-SA" sz="4400" b="1" i="0" dirty="0">
                <a:solidFill>
                  <a:srgbClr val="000000"/>
                </a:solidFill>
                <a:effectLst/>
                <a:latin typeface="Traditional Arabic" panose="02020603050405020304" pitchFamily="18" charset="-78"/>
                <a:cs typeface="Traditional Arabic" panose="02020603050405020304" pitchFamily="18" charset="-78"/>
              </a:rPr>
              <a:t>( </a:t>
            </a:r>
            <a:r>
              <a:rPr lang="ar-SA" sz="4400" b="1" dirty="0">
                <a:solidFill>
                  <a:schemeClr val="tx1"/>
                </a:solidFill>
                <a:latin typeface="hafs"/>
              </a:rPr>
              <a:t>وَمِنْ شَرِّ غَاسِقٍ إِذَا وَقَبَ)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828107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الليل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53224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الصبح 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4815841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العصر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EAA97C2A-38C6-24F9-0DBC-9D73BDD5F2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1290" y="2467410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047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572807"/>
            <a:ext cx="7729728" cy="1188720"/>
          </a:xfrm>
        </p:spPr>
        <p:txBody>
          <a:bodyPr>
            <a:no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تميزت سورة الإخلاص بفضل عظيم حيث أنها تعدل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50177" y="2460683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ثلث القرآن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50177" y="372280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سدس القرآن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88426" y="4900174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ربع القرآن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8CFC975-5A7D-D980-65E4-186E57C816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6881" y="2523983"/>
            <a:ext cx="675460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651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382745"/>
            <a:ext cx="7729728" cy="1188720"/>
          </a:xfrm>
        </p:spPr>
        <p:txBody>
          <a:bodyPr>
            <a:noAutofit/>
          </a:bodyPr>
          <a:lstStyle/>
          <a:p>
            <a:r>
              <a:rPr lang="ar-SA" sz="3600" b="1" dirty="0">
                <a:solidFill>
                  <a:schemeClr val="tx1"/>
                </a:solidFill>
                <a:latin typeface="hafs"/>
              </a:rPr>
              <a:t>سورة ذكرت بعض الصفات الذميمة للمكذبين بيوم الدين وتوعدهم الله بسوء العاقبة </a:t>
            </a:r>
            <a:endParaRPr lang="ar-SA" sz="36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304348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الماعون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93174" y="351989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قريش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335925" y="4735444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ال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فيل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662D4ED4-3249-CCEA-B91C-A8D5CF68B6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4352" y="2409247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207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6999" y="352697"/>
            <a:ext cx="7729728" cy="1866093"/>
          </a:xfrm>
        </p:spPr>
        <p:txBody>
          <a:bodyPr>
            <a:noAutofit/>
          </a:bodyPr>
          <a:lstStyle/>
          <a:p>
            <a:r>
              <a:rPr lang="ar-SA" sz="3600" b="1" dirty="0">
                <a:solidFill>
                  <a:schemeClr val="tx1"/>
                </a:solidFill>
                <a:latin typeface="hafs"/>
              </a:rPr>
              <a:t>النعم التي أنعم الله بها على محمد صلى الله عليه وسلم كثيرة منها بأن أعطاه الله نهر في الجنة يسمى نهر </a:t>
            </a:r>
            <a:endParaRPr lang="ar-SA" sz="36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64252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الكوثر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52788" y="387515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الريان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91037" y="5107793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زمزم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33874BD5-503A-CE1F-E7CE-C5AF2CBB14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4352" y="2642521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930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8628" y="382745"/>
            <a:ext cx="7729728" cy="1188720"/>
          </a:xfrm>
        </p:spPr>
        <p:txBody>
          <a:bodyPr>
            <a:noAutofit/>
          </a:bodyPr>
          <a:lstStyle/>
          <a:p>
            <a:r>
              <a:rPr lang="ar-SA" sz="4000" b="1" dirty="0">
                <a:solidFill>
                  <a:schemeClr val="tx1"/>
                </a:solidFill>
                <a:latin typeface="hafs"/>
              </a:rPr>
              <a:t>معنى قوله تعالى (َمِنْ شَرِّ غَاسِقٍ إِذَا وَقَبَ) أي من شر</a:t>
            </a:r>
            <a:endParaRPr lang="ar-SA" sz="40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54679" y="2278223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دخول الليل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54679" y="344594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الجن والشياطين 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324264" y="4763589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طلوع الصباح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E9531B6A-43F4-EBFD-3A37-A3ACCE3D5B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1383" y="2381754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919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484671"/>
            <a:ext cx="7729728" cy="1188720"/>
          </a:xfrm>
        </p:spPr>
        <p:txBody>
          <a:bodyPr>
            <a:no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عاقب الله سبحانه وتعالى أصحاب الفيل بأن أرسل عليهم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289823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طيرا أبابيل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46187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الصيحة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4633927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الريح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9DB059C4-2EF7-E666-7DE6-C75644B582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4352" y="2302902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736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1">
            <a:extLst>
              <a:ext uri="{FF2B5EF4-FFF2-40B4-BE49-F238E27FC236}">
                <a16:creationId xmlns:a16="http://schemas.microsoft.com/office/drawing/2014/main" id="{E5FE4CA1-9B19-1AAE-4BF1-A9E339D05A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9166" y="702155"/>
            <a:ext cx="9324702" cy="2459055"/>
          </a:xfrm>
        </p:spPr>
        <p:txBody>
          <a:bodyPr>
            <a:normAutofit/>
          </a:bodyPr>
          <a:lstStyle/>
          <a:p>
            <a:r>
              <a:rPr lang="ar-SA" sz="6600" dirty="0"/>
              <a:t>من خلال إستراتيجية إصابة الهدف صوبي الإجابة الصحيــحة ؟</a:t>
            </a:r>
          </a:p>
        </p:txBody>
      </p:sp>
      <p:pic>
        <p:nvPicPr>
          <p:cNvPr id="5" name="عنصر نائب للمحتوى 6">
            <a:extLst>
              <a:ext uri="{FF2B5EF4-FFF2-40B4-BE49-F238E27FC236}">
                <a16:creationId xmlns:a16="http://schemas.microsoft.com/office/drawing/2014/main" id="{7557B37B-121C-48DB-43DE-A8D8BDE3DF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9714" y="2122720"/>
            <a:ext cx="1626325" cy="162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83396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546681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من الصفات المذمومة في سورة الهمزة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الهمز واللمز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64672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الكذب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4740620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النفاق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50A3C875-DC87-DFD2-18F1-3486B90AE3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4352" y="2467410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58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585869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أقسم الله تعالى في سورة العصر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بالدهر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712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بالفجر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4980869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بالخيل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1516B9B5-0680-1815-7371-322E375F02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4352" y="2467410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614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7598" y="520554"/>
            <a:ext cx="7729728" cy="1269057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عين اليقين هو </a:t>
            </a:r>
            <a:r>
              <a:rPr lang="ar-SA" sz="4400" b="1" dirty="0" err="1">
                <a:solidFill>
                  <a:schemeClr val="tx1"/>
                </a:solidFill>
                <a:latin typeface="hafs"/>
              </a:rPr>
              <a:t>مايدرك</a:t>
            </a:r>
            <a:r>
              <a:rPr lang="ar-SA" sz="4400" b="1" dirty="0">
                <a:solidFill>
                  <a:schemeClr val="tx1"/>
                </a:solidFill>
                <a:latin typeface="hafs"/>
              </a:rPr>
              <a:t> عن طريق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البصر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58489" y="3556762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الخبر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96738" y="4686410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السمع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3C4E4705-EF2A-CEB7-E5F9-7C5D306AB5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4352" y="2507706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659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7445" y="533618"/>
            <a:ext cx="7729728" cy="1188720"/>
          </a:xfrm>
        </p:spPr>
        <p:txBody>
          <a:bodyPr>
            <a:noAutofit/>
          </a:bodyPr>
          <a:lstStyle/>
          <a:p>
            <a:r>
              <a:rPr lang="ar-SA" sz="4000" b="1" dirty="0">
                <a:solidFill>
                  <a:schemeClr val="tx1"/>
                </a:solidFill>
                <a:latin typeface="hafs"/>
              </a:rPr>
              <a:t>معنى العهن في قوله تعالى (وَتَكُونُ الجبال كالعهن المنفوش)</a:t>
            </a:r>
            <a:endParaRPr lang="ar-SA" sz="40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50176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الصوف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50176" y="364727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الفراش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88425" y="4753683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الطين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620CA81E-2919-8982-28B5-4457DD8BE2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6880" y="2502868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059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572807"/>
            <a:ext cx="7729728" cy="1188720"/>
          </a:xfrm>
        </p:spPr>
        <p:txBody>
          <a:bodyPr>
            <a:noAutofit/>
          </a:bodyPr>
          <a:lstStyle/>
          <a:p>
            <a:r>
              <a:rPr lang="ar-SA" sz="4000" b="1" dirty="0">
                <a:solidFill>
                  <a:schemeClr val="tx1"/>
                </a:solidFill>
                <a:latin typeface="hafs"/>
              </a:rPr>
              <a:t>معنى حشر في قوله تعالى (وَحُشِرَ </a:t>
            </a:r>
            <a:r>
              <a:rPr lang="ar-SA" sz="4000" b="1" dirty="0" err="1">
                <a:solidFill>
                  <a:schemeClr val="tx1"/>
                </a:solidFill>
                <a:latin typeface="hafs"/>
              </a:rPr>
              <a:t>لِسُلَيْمَٰنَ</a:t>
            </a:r>
            <a:r>
              <a:rPr lang="ar-SA" sz="4000" b="1" dirty="0">
                <a:solidFill>
                  <a:schemeClr val="tx1"/>
                </a:solidFill>
                <a:latin typeface="hafs"/>
              </a:rPr>
              <a:t> جُنُودُهُ) </a:t>
            </a:r>
            <a:endParaRPr lang="ar-SA" sz="40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719359" y="2460683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جمع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831917" y="3689432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ضيق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26772" y="4714494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بسط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416C9CD0-1690-8F34-F05D-83B45CFD82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1195" y="2523983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46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4560" y="235131"/>
            <a:ext cx="7766304" cy="1265342"/>
          </a:xfrm>
        </p:spPr>
        <p:txBody>
          <a:bodyPr>
            <a:noAutofit/>
          </a:bodyPr>
          <a:lstStyle/>
          <a:p>
            <a:r>
              <a:rPr lang="ar-SA" sz="4000" b="1" dirty="0">
                <a:solidFill>
                  <a:schemeClr val="tx1"/>
                </a:solidFill>
                <a:latin typeface="hafs"/>
              </a:rPr>
              <a:t>معنى زلزلت في قوله تعالى (إِذَا زُلْزِلَتِ الْأَرْضُ زِلْزَالَهَا) </a:t>
            </a:r>
            <a:endParaRPr lang="ar-SA" sz="40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357438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اضطربت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53985" y="3564498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مالت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83675" y="4894218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انقلبت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D6B0FE14-C901-B9E6-14E7-5951E91723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4352" y="2442984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470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4560" y="235131"/>
            <a:ext cx="7766304" cy="1265342"/>
          </a:xfrm>
        </p:spPr>
        <p:txBody>
          <a:bodyPr>
            <a:noAutofit/>
          </a:bodyPr>
          <a:lstStyle/>
          <a:p>
            <a:r>
              <a:rPr lang="ar-SA" sz="4000" dirty="0">
                <a:solidFill>
                  <a:schemeClr val="tx1"/>
                </a:solidFill>
              </a:rPr>
              <a:t>المراد باليم الذي أمرت أم موسى بإلقائه فيه هو 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357438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نهر النيل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53985" y="3564498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نهر الفرات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83675" y="4894218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البحر الأبيض المتوسط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D6B0FE14-C901-B9E6-14E7-5951E91723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4352" y="2442984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231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4560" y="235131"/>
            <a:ext cx="7766304" cy="1265342"/>
          </a:xfrm>
        </p:spPr>
        <p:txBody>
          <a:bodyPr>
            <a:noAutofit/>
          </a:bodyPr>
          <a:lstStyle/>
          <a:p>
            <a:r>
              <a:rPr lang="ar-SA" sz="4000" b="1" dirty="0">
                <a:solidFill>
                  <a:schemeClr val="tx1"/>
                </a:solidFill>
                <a:latin typeface="hafs"/>
              </a:rPr>
              <a:t>منزلة هامان من فرعون </a:t>
            </a:r>
            <a:r>
              <a:rPr lang="ar-SA" sz="40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357438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وزيره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53985" y="3564498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خادمه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83675" y="4894218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أخاه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D6B0FE14-C901-B9E6-14E7-5951E91723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4352" y="2442984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711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4560" y="235131"/>
            <a:ext cx="7766304" cy="1265342"/>
          </a:xfrm>
        </p:spPr>
        <p:txBody>
          <a:bodyPr>
            <a:noAutofit/>
          </a:bodyPr>
          <a:lstStyle/>
          <a:p>
            <a:r>
              <a:rPr lang="ar-SA" sz="4000" b="1" dirty="0">
                <a:solidFill>
                  <a:schemeClr val="tx1"/>
                </a:solidFill>
                <a:latin typeface="hafs"/>
              </a:rPr>
              <a:t>امرأة فرعون هي </a:t>
            </a:r>
            <a:r>
              <a:rPr lang="ar-SA" sz="40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357438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آسية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53985" y="3564498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فاطمة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83675" y="4894218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زينب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D6B0FE14-C901-B9E6-14E7-5951E91723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4352" y="2442984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029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4560" y="235131"/>
            <a:ext cx="7766304" cy="1265342"/>
          </a:xfrm>
        </p:spPr>
        <p:txBody>
          <a:bodyPr>
            <a:noAutofit/>
          </a:bodyPr>
          <a:lstStyle/>
          <a:p>
            <a:r>
              <a:rPr lang="ar-SA" sz="4000" b="1" dirty="0">
                <a:solidFill>
                  <a:schemeClr val="tx1"/>
                </a:solidFill>
                <a:latin typeface="hafs"/>
              </a:rPr>
              <a:t>عاقب الله قارون في الدنيا  </a:t>
            </a:r>
            <a:r>
              <a:rPr lang="ar-SA" sz="40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357438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الخسف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53985" y="3564498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الطوفان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83675" y="4894218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الغرق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D6B0FE14-C901-B9E6-14E7-5951E91723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4352" y="2442984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860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5657" y="382744"/>
            <a:ext cx="9615841" cy="1380741"/>
          </a:xfrm>
        </p:spPr>
        <p:txBody>
          <a:bodyPr>
            <a:normAutofit/>
          </a:bodyPr>
          <a:lstStyle/>
          <a:p>
            <a:r>
              <a:rPr lang="ar-SA" sz="3600" dirty="0"/>
              <a:t>هو إفراد الله في ربوبيته وألوهيته وأسمائه الحسنى وصفاته العلى .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788919" y="245483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التوحيد</a:t>
            </a: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788919" y="3840743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توحيد الألوهية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2788919" y="5226652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توحيد الأسماء والصفات </a:t>
            </a: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5BA7BD18-773F-3C12-5715-3F77CD6A93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9249" y="2581435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801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4560" y="235131"/>
            <a:ext cx="7766304" cy="1265342"/>
          </a:xfrm>
        </p:spPr>
        <p:txBody>
          <a:bodyPr>
            <a:noAutofit/>
          </a:bodyPr>
          <a:lstStyle/>
          <a:p>
            <a:r>
              <a:rPr lang="ar-SA" sz="4000" b="1" dirty="0">
                <a:solidFill>
                  <a:schemeClr val="tx1"/>
                </a:solidFill>
                <a:latin typeface="hafs"/>
              </a:rPr>
              <a:t>كان قارون من قوم  </a:t>
            </a:r>
            <a:r>
              <a:rPr lang="ar-SA" sz="40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357438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موسى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53985" y="3564498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لوط 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83675" y="4894218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عيسى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D6B0FE14-C901-B9E6-14E7-5951E91723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4352" y="2442984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30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4560" y="235131"/>
            <a:ext cx="7766304" cy="1265342"/>
          </a:xfrm>
        </p:spPr>
        <p:txBody>
          <a:bodyPr>
            <a:noAutofit/>
          </a:bodyPr>
          <a:lstStyle/>
          <a:p>
            <a:r>
              <a:rPr lang="ar-SA" sz="4000" b="1" dirty="0">
                <a:solidFill>
                  <a:schemeClr val="tx1"/>
                </a:solidFill>
                <a:latin typeface="hafs"/>
              </a:rPr>
              <a:t>التقوى هي</a:t>
            </a:r>
            <a:r>
              <a:rPr lang="ar-SA" sz="40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357438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فعل </a:t>
            </a:r>
            <a:r>
              <a:rPr lang="ar-SA" sz="2800" kern="0" dirty="0" err="1">
                <a:solidFill>
                  <a:prstClr val="black"/>
                </a:solidFill>
                <a:latin typeface="Gill Sans MT" panose="020B0502020104020203"/>
              </a:rPr>
              <a:t>الآوامر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lang="ar-SA" sz="2800" kern="0" dirty="0" err="1">
                <a:solidFill>
                  <a:prstClr val="black"/>
                </a:solidFill>
                <a:latin typeface="Gill Sans MT" panose="020B0502020104020203"/>
              </a:rPr>
              <a:t>وأجتناب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النواهي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53985" y="3564498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فعل </a:t>
            </a:r>
            <a:r>
              <a:rPr lang="ar-SA" sz="2800" kern="0" dirty="0" err="1">
                <a:solidFill>
                  <a:prstClr val="black"/>
                </a:solidFill>
                <a:latin typeface="Gill Sans MT" panose="020B0502020104020203"/>
              </a:rPr>
              <a:t>الآوامر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فقط   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83675" y="4894218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اجتناب النواهي فقط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D6B0FE14-C901-B9E6-14E7-5951E91723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4352" y="2442984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766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0508" y="507492"/>
            <a:ext cx="7729728" cy="1188720"/>
          </a:xfrm>
        </p:spPr>
        <p:txBody>
          <a:bodyPr>
            <a:no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معنى عاب  في قوله صلى الله عليه وسلم  (</a:t>
            </a:r>
            <a:r>
              <a:rPr lang="ar-SA" sz="4400" b="1" dirty="0" err="1">
                <a:solidFill>
                  <a:schemeClr val="tx1"/>
                </a:solidFill>
                <a:latin typeface="hafs"/>
              </a:rPr>
              <a:t>ماعاب</a:t>
            </a:r>
            <a:r>
              <a:rPr lang="ar-SA" sz="4400" b="1" dirty="0">
                <a:solidFill>
                  <a:schemeClr val="tx1"/>
                </a:solidFill>
                <a:latin typeface="hafs"/>
              </a:rPr>
              <a:t> طعاما قط)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460683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ذم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58069" y="357909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كره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96318" y="4697511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مدح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13FD3D5-3710-1D01-96F4-33661153DF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48951" y="2541297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430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5887" y="382415"/>
            <a:ext cx="7491439" cy="1164554"/>
          </a:xfrm>
        </p:spPr>
        <p:txBody>
          <a:bodyPr>
            <a:noAutofit/>
          </a:bodyPr>
          <a:lstStyle/>
          <a:p>
            <a:r>
              <a:rPr lang="ar-SA" sz="4000" b="1" dirty="0">
                <a:solidFill>
                  <a:schemeClr val="tx1"/>
                </a:solidFill>
                <a:latin typeface="hafs"/>
              </a:rPr>
              <a:t>معنى قط  في قوله صلى الله عليه وسلم  (</a:t>
            </a:r>
            <a:r>
              <a:rPr lang="ar-SA" sz="4000" b="1" dirty="0" err="1">
                <a:solidFill>
                  <a:schemeClr val="tx1"/>
                </a:solidFill>
                <a:latin typeface="hafs"/>
              </a:rPr>
              <a:t>ماعاب</a:t>
            </a:r>
            <a:r>
              <a:rPr lang="ar-SA" sz="4000" b="1" dirty="0">
                <a:solidFill>
                  <a:schemeClr val="tx1"/>
                </a:solidFill>
                <a:latin typeface="hafs"/>
              </a:rPr>
              <a:t> طعاما قط)</a:t>
            </a:r>
            <a:endParaRPr lang="ar-SA" sz="40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76302" y="217837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أبدا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261087" y="335040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جمع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399336" y="4522444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حقا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291C6F39-7D47-D930-8E87-FC3BFB633B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3006" y="2241670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449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3506" y="508064"/>
            <a:ext cx="7618258" cy="1229868"/>
          </a:xfrm>
        </p:spPr>
        <p:txBody>
          <a:bodyPr>
            <a:noAutofit/>
          </a:bodyPr>
          <a:lstStyle/>
          <a:p>
            <a:r>
              <a:rPr lang="ar-SA" sz="4000" b="1" dirty="0">
                <a:solidFill>
                  <a:schemeClr val="tx1"/>
                </a:solidFill>
                <a:latin typeface="hafs"/>
              </a:rPr>
              <a:t>معنى شطر في قوله صلى الله عليه وسلم(الطهور شطر الإيمان) </a:t>
            </a:r>
            <a:endParaRPr lang="ar-SA" sz="40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نصف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53224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ثلث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4738089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ربع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30671DB2-B7BF-EBFF-D2D8-9288837D2B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4352" y="2467410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613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3932" y="611994"/>
            <a:ext cx="7766304" cy="1190679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الأسباب التي تحميك من الأذى  هما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89365" y="2460683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مادية وشرعية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89365" y="370384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مادية فقط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27614" y="4790914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شرعية فقط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D8387C5F-B973-E361-5B71-07447A2F69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6069" y="2580333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737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572806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ملازمة المسجد لانتظار الصلاة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الرباط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53224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تحية المسجد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4548187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الدعاء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697BF697-7E29-A998-074F-754E9BF1D3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4352" y="2467410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665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3570" y="533618"/>
            <a:ext cx="7729728" cy="1188720"/>
          </a:xfrm>
        </p:spPr>
        <p:txBody>
          <a:bodyPr>
            <a:noAutofit/>
          </a:bodyPr>
          <a:lstStyle/>
          <a:p>
            <a:r>
              <a:rPr lang="ar-SA" sz="4000" b="1" dirty="0">
                <a:solidFill>
                  <a:schemeClr val="tx1"/>
                </a:solidFill>
                <a:latin typeface="hafs"/>
              </a:rPr>
              <a:t>الاعتراف بنعم الله </a:t>
            </a:r>
            <a:r>
              <a:rPr lang="ar-SA" sz="4000" b="1" dirty="0" err="1">
                <a:solidFill>
                  <a:schemeClr val="tx1"/>
                </a:solidFill>
                <a:latin typeface="hafs"/>
              </a:rPr>
              <a:t>والثناءعليه</a:t>
            </a:r>
            <a:r>
              <a:rPr lang="ar-SA" sz="4000" b="1" dirty="0">
                <a:solidFill>
                  <a:schemeClr val="tx1"/>
                </a:solidFill>
                <a:latin typeface="hafs"/>
              </a:rPr>
              <a:t> بها والاستعانة بها على طاعته تعريف </a:t>
            </a:r>
            <a:endParaRPr lang="ar-SA" sz="40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50177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الشكر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248024" y="364727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lang="ar-SA" sz="2800" kern="0" dirty="0" err="1">
                <a:solidFill>
                  <a:prstClr val="black"/>
                </a:solidFill>
                <a:latin typeface="Gill Sans MT" panose="020B0502020104020203"/>
              </a:rPr>
              <a:t>الاستعانه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386273" y="4890432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الرجاء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5A86CAD4-A1FF-AF7C-E732-0ACF6DEC65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6881" y="2467410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371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493878"/>
            <a:ext cx="7729728" cy="1188720"/>
          </a:xfrm>
        </p:spPr>
        <p:txBody>
          <a:bodyPr>
            <a:noAutofit/>
          </a:bodyPr>
          <a:lstStyle/>
          <a:p>
            <a:r>
              <a:rPr lang="ar-SA" sz="3600" b="1" dirty="0">
                <a:solidFill>
                  <a:schemeClr val="tx1"/>
                </a:solidFill>
                <a:latin typeface="hafs"/>
              </a:rPr>
              <a:t>قال له الرسول صلى الله عليه وسلم ( لقد أوتيت مزمارا من مزامير آل داود ) هو الصحابي . </a:t>
            </a:r>
            <a:endParaRPr lang="ar-SA" sz="36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30409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أبو موسى الأشعري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49208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أبو هريرة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4680071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سلمان الفارسي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2ABC119-0C42-B145-5E56-B91A6DA768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4352" y="2430692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457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533618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المراد بالمكاره في الوضوء.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76302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شدة البرد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261087" y="364727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ترتيب الغسل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399336" y="4753683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الشعور بالتعب والإرهاق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16C37FBE-A0BA-A350-42F9-98F178A8CD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9579" y="2502868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724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5639" y="370332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dirty="0"/>
              <a:t>الحكمة من خلق الخلق .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62151" y="222524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للعبادة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62151" y="346840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للتكاثر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62151" y="4746402"/>
            <a:ext cx="6276704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للتفاخر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3EA2F18F-89CA-CD22-CA24-B82B8A3D23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4082" y="2280799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100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520555"/>
            <a:ext cx="7729728" cy="1188720"/>
          </a:xfrm>
        </p:spPr>
        <p:txBody>
          <a:bodyPr>
            <a:noAutofit/>
          </a:bodyPr>
          <a:lstStyle/>
          <a:p>
            <a:r>
              <a:rPr lang="ar-SA" sz="4000" b="1" dirty="0">
                <a:solidFill>
                  <a:schemeClr val="tx1"/>
                </a:solidFill>
                <a:latin typeface="hafs"/>
              </a:rPr>
              <a:t>أشار على النبي صلى الله عليه وسلم بحفر الخندق هو الصحابي . </a:t>
            </a:r>
            <a:endParaRPr lang="ar-SA" sz="40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سلمان الفارسي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23110" y="358937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أبو هريرة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92235" y="4711338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عمر بن الخطاب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E918840F-DCD4-7A8E-656D-214229B3D7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4352" y="2467410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018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481367"/>
            <a:ext cx="7729728" cy="1188720"/>
          </a:xfrm>
        </p:spPr>
        <p:txBody>
          <a:bodyPr>
            <a:normAutofit/>
          </a:bodyPr>
          <a:lstStyle/>
          <a:p>
            <a:r>
              <a:rPr lang="ar-SA" sz="5400" b="1" dirty="0">
                <a:solidFill>
                  <a:schemeClr val="tx1"/>
                </a:solidFill>
                <a:latin typeface="hafs"/>
              </a:rPr>
              <a:t>معنى أدلجوا   </a:t>
            </a:r>
            <a:endParaRPr lang="ar-SA" sz="5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201760" y="224832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ساروا أول الليل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201760" y="353444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ساروا أول الصبح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340009" y="4777608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ساروا آخر الليل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E0431207-EEFE-0215-2B11-D6D45A0237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8464" y="2373401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901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2131" y="520554"/>
            <a:ext cx="7605195" cy="1308245"/>
          </a:xfrm>
        </p:spPr>
        <p:txBody>
          <a:bodyPr/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تميزت بالعلم والذكاء وقوة الحفظ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460683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عائشة بنت أبي بكر رضي الله عنها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60451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خديجة بنت خويلد رضي الله عنها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4748339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أم سلمة رضي الله عنها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5BCC3D42-478F-25D1-BACB-635DFAA100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9249" y="2538232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41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9696" y="520555"/>
            <a:ext cx="7729728" cy="1188720"/>
          </a:xfrm>
        </p:spPr>
        <p:txBody>
          <a:bodyPr/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عرف بالتواضع هو الصحابي   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93868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الأغر بن عبد الله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319870" y="364727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عبد الله بن مسعود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458119" y="4889234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أبو هريرة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D68880ED-4D3E-1090-FF28-712864AD6A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0572" y="2467410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588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9696" y="520555"/>
            <a:ext cx="7729728" cy="1188720"/>
          </a:xfrm>
        </p:spPr>
        <p:txBody>
          <a:bodyPr/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من صفات الجليس الصالح   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93868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</a:t>
            </a:r>
            <a:r>
              <a:rPr lang="ar-SA" sz="2800" kern="0" dirty="0" err="1">
                <a:solidFill>
                  <a:prstClr val="black"/>
                </a:solidFill>
                <a:latin typeface="Gill Sans MT" panose="020B0502020104020203"/>
              </a:rPr>
              <a:t>الأ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lang="ar-SA" sz="2800" kern="0" dirty="0" err="1">
                <a:solidFill>
                  <a:prstClr val="black"/>
                </a:solidFill>
                <a:latin typeface="Gill Sans MT" panose="020B0502020104020203"/>
              </a:rPr>
              <a:t>مانة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319870" y="364727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الخيانة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458119" y="4889234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الكب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D68880ED-4D3E-1090-FF28-712864AD6A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0572" y="2467410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511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9696" y="520555"/>
            <a:ext cx="7729728" cy="1188720"/>
          </a:xfrm>
        </p:spPr>
        <p:txBody>
          <a:bodyPr/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من أثر الجليس السوء في الآخرة   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93868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الندم والحسرة 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319870" y="364882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سوء الخلق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458119" y="4889234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فعل المعاصي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D68880ED-4D3E-1090-FF28-712864AD6A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0572" y="2467410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216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9696" y="520555"/>
            <a:ext cx="7729728" cy="1188720"/>
          </a:xfrm>
        </p:spPr>
        <p:txBody>
          <a:bodyPr/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معنى الثرثارون  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93868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كثرة الكلام بغير فائدة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319870" y="374600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2/ الذين يتكلمون باستعلاء وتكبر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458119" y="4889234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3/ الذي يستعلي على غيره إظهار لفصاحته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D68880ED-4D3E-1090-FF28-712864AD6A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0572" y="2467410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842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9696" y="520555"/>
            <a:ext cx="7729728" cy="1188720"/>
          </a:xfrm>
        </p:spPr>
        <p:txBody>
          <a:bodyPr/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أن المؤمن ليدرك بحسن خلقه درجة   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93868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الصابر المرابط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319870" y="374600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2/ القارئ الماهر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458119" y="4889234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الصائم القائم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D68880ED-4D3E-1090-FF28-712864AD6A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8321" y="5027767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08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9696" y="520555"/>
            <a:ext cx="7729728" cy="1188720"/>
          </a:xfrm>
        </p:spPr>
        <p:txBody>
          <a:bodyPr/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 </a:t>
            </a:r>
            <a:r>
              <a:rPr lang="ar-SA" sz="4400" dirty="0">
                <a:solidFill>
                  <a:schemeClr val="tx1"/>
                </a:solidFill>
              </a:rPr>
              <a:t>معنى </a:t>
            </a:r>
            <a:r>
              <a:rPr lang="ar-SA" sz="4400" dirty="0" err="1">
                <a:solidFill>
                  <a:schemeClr val="tx1"/>
                </a:solidFill>
              </a:rPr>
              <a:t>يحذيك</a:t>
            </a:r>
            <a:r>
              <a:rPr lang="ar-SA" sz="4400" dirty="0">
                <a:solidFill>
                  <a:schemeClr val="tx1"/>
                </a:solidFill>
              </a:rPr>
              <a:t> </a:t>
            </a:r>
            <a:r>
              <a:rPr lang="ar-SA" sz="4400" b="1" dirty="0">
                <a:solidFill>
                  <a:schemeClr val="tx1"/>
                </a:solidFill>
                <a:latin typeface="hafs"/>
              </a:rPr>
              <a:t> 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93868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تشتري منه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319870" y="374600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2/ يمنعك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458119" y="4889234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يعطيك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D68880ED-4D3E-1090-FF28-712864AD6A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8321" y="5027767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684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9696" y="520555"/>
            <a:ext cx="7729728" cy="1188720"/>
          </a:xfrm>
        </p:spPr>
        <p:txBody>
          <a:bodyPr>
            <a:normAutofit fontScale="90000"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اسم جامع لكل </a:t>
            </a:r>
            <a:r>
              <a:rPr lang="ar-SA" sz="4400" b="1" dirty="0" err="1">
                <a:solidFill>
                  <a:schemeClr val="tx1"/>
                </a:solidFill>
                <a:latin typeface="hafs"/>
              </a:rPr>
              <a:t>مايحبه</a:t>
            </a:r>
            <a:r>
              <a:rPr lang="ar-SA" sz="4400" b="1" dirty="0">
                <a:solidFill>
                  <a:schemeClr val="tx1"/>
                </a:solidFill>
                <a:latin typeface="hafs"/>
              </a:rPr>
              <a:t>  الله </a:t>
            </a:r>
            <a:r>
              <a:rPr lang="ar-SA" sz="4400" b="1" dirty="0" err="1">
                <a:solidFill>
                  <a:schemeClr val="tx1"/>
                </a:solidFill>
                <a:latin typeface="hafs"/>
              </a:rPr>
              <a:t>ويرضاه</a:t>
            </a:r>
            <a:r>
              <a:rPr lang="ar-SA" sz="4400" b="1" dirty="0">
                <a:solidFill>
                  <a:schemeClr val="tx1"/>
                </a:solidFill>
                <a:latin typeface="hafs"/>
              </a:rPr>
              <a:t> من الاقوال والأعمال الظاهرة والباطنة</a:t>
            </a:r>
            <a:r>
              <a:rPr lang="ar-SA" sz="4400" dirty="0">
                <a:solidFill>
                  <a:schemeClr val="tx1"/>
                </a:solidFill>
              </a:rPr>
              <a:t> </a:t>
            </a:r>
            <a:r>
              <a:rPr lang="ar-SA" sz="4400" b="1" dirty="0">
                <a:solidFill>
                  <a:schemeClr val="tx1"/>
                </a:solidFill>
                <a:latin typeface="hafs"/>
              </a:rPr>
              <a:t> 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93868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التوبة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319870" y="374600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2/  الحياء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458119" y="4889234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العبادة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D68880ED-4D3E-1090-FF28-712864AD6A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8321" y="5027767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271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82745"/>
            <a:ext cx="7729728" cy="1188720"/>
          </a:xfrm>
        </p:spPr>
        <p:txBody>
          <a:bodyPr>
            <a:normAutofit/>
          </a:bodyPr>
          <a:lstStyle/>
          <a:p>
            <a:r>
              <a:rPr lang="ar-SA" sz="4800" dirty="0"/>
              <a:t>الخضوع والتذلل لله تعالى 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405852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العبودية</a:t>
            </a: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65854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الدعاء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4911236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التوكل 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A7684C0B-6B05-40A0-EF33-7172CD6EEC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9579" y="2469152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156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9696" y="520555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أعلم الأمة بالحلال والحرام هو الصحابي</a:t>
            </a:r>
            <a:r>
              <a:rPr lang="ar-SA" sz="4400" dirty="0">
                <a:solidFill>
                  <a:schemeClr val="tx1"/>
                </a:solidFill>
              </a:rPr>
              <a:t> </a:t>
            </a:r>
            <a:r>
              <a:rPr lang="ar-SA" sz="4400" b="1" dirty="0">
                <a:solidFill>
                  <a:schemeClr val="tx1"/>
                </a:solidFill>
                <a:latin typeface="hafs"/>
              </a:rPr>
              <a:t> 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93868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ابن عباس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319870" y="374600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2/  أنس بن مالك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458119" y="4845093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معاذ بن جبل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D68880ED-4D3E-1090-FF28-712864AD6A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8321" y="5027767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253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9696" y="520555"/>
            <a:ext cx="7729728" cy="1188720"/>
          </a:xfrm>
        </p:spPr>
        <p:txBody>
          <a:bodyPr>
            <a:normAutofit fontScale="90000"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اسم من أسماء الله ومن معانيه السالم من المعايب والآفات والنقائص هو</a:t>
            </a:r>
            <a:r>
              <a:rPr lang="ar-SA" sz="4400" dirty="0">
                <a:solidFill>
                  <a:schemeClr val="tx1"/>
                </a:solidFill>
              </a:rPr>
              <a:t> </a:t>
            </a:r>
            <a:r>
              <a:rPr lang="ar-SA" sz="4400" b="1" dirty="0">
                <a:solidFill>
                  <a:schemeClr val="tx1"/>
                </a:solidFill>
                <a:latin typeface="hafs"/>
              </a:rPr>
              <a:t> 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93868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الرحيم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319870" y="374600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2/  الرحمن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458119" y="4845093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السلام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D68880ED-4D3E-1090-FF28-712864AD6A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8321" y="5027767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823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4116" y="520555"/>
            <a:ext cx="8645308" cy="1309678"/>
          </a:xfrm>
        </p:spPr>
        <p:txBody>
          <a:bodyPr>
            <a:normAutofit fontScale="90000"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ثالث الخلفاء الراشدين وأحد العشرة المبشرين بالجنة لقب بذي النورين هو الصحابي 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93868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أبو موسى الأشعري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319870" y="374600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2/  ابن عباس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458119" y="4845093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عثمان بن عفان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D68880ED-4D3E-1090-FF28-712864AD6A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8321" y="5027767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380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382745"/>
            <a:ext cx="7729728" cy="1188720"/>
          </a:xfrm>
        </p:spPr>
        <p:txBody>
          <a:bodyPr/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رفع الحدث وإزالة النجاسة   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15835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الطهارة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71131" y="341840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النجاسة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09380" y="4678461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الاستجمار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BF1A6886-11E4-6BD2-80E8-245FB61798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4352" y="2284161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729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481366"/>
            <a:ext cx="7729728" cy="1188720"/>
          </a:xfrm>
        </p:spPr>
        <p:txBody>
          <a:bodyPr/>
          <a:lstStyle/>
          <a:p>
            <a:r>
              <a:rPr lang="ar-SA" sz="4800" b="1" dirty="0" err="1">
                <a:solidFill>
                  <a:schemeClr val="tx1"/>
                </a:solidFill>
                <a:latin typeface="hafs"/>
              </a:rPr>
              <a:t>مايجب</a:t>
            </a:r>
            <a:r>
              <a:rPr lang="ar-SA" sz="4800" b="1" dirty="0">
                <a:solidFill>
                  <a:schemeClr val="tx1"/>
                </a:solidFill>
                <a:latin typeface="hafs"/>
              </a:rPr>
              <a:t> عند قضاء الحاجة     </a:t>
            </a:r>
            <a:r>
              <a:rPr lang="ar-SA" b="1" dirty="0">
                <a:solidFill>
                  <a:schemeClr val="tx1"/>
                </a:solidFill>
                <a:latin typeface="hafs"/>
              </a:rPr>
              <a:t>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06237" y="217713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ستر العورة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276054" y="344594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عدم استقبال القبلة واستدبارها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414303" y="4724987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عدم التبول في الماء الراكد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94EE97C9-87CA-4B6A-0D89-61D977C677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82941" y="2298669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130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7445" y="382745"/>
            <a:ext cx="7729728" cy="1188720"/>
          </a:xfrm>
        </p:spPr>
        <p:txBody>
          <a:bodyPr/>
          <a:lstStyle/>
          <a:p>
            <a:r>
              <a:rPr lang="ar-SA" sz="4800" b="1" dirty="0">
                <a:solidFill>
                  <a:schemeClr val="tx1"/>
                </a:solidFill>
                <a:latin typeface="hafs"/>
              </a:rPr>
              <a:t>نجاسة عينية مثل    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12782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البول والكلب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58069" y="336046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الثوب إذا أصابه البول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96318" y="4614142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الماء إذا مات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فيه حيوان وتغيرت رائحته 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4C41BEC-4E32-DBC6-8859-A0C8B2D536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5888" y="2243858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020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4317" y="349758"/>
            <a:ext cx="7618258" cy="1229868"/>
          </a:xfrm>
        </p:spPr>
        <p:txBody>
          <a:bodyPr/>
          <a:lstStyle/>
          <a:p>
            <a:r>
              <a:rPr lang="ar-SA" sz="4800" b="1" dirty="0">
                <a:solidFill>
                  <a:schemeClr val="tx1"/>
                </a:solidFill>
                <a:latin typeface="hafs"/>
              </a:rPr>
              <a:t>نجاسة مخففة مثل      </a:t>
            </a:r>
            <a:r>
              <a:rPr lang="ar-SA" b="1" dirty="0">
                <a:solidFill>
                  <a:schemeClr val="tx1"/>
                </a:solidFill>
                <a:latin typeface="hafs"/>
              </a:rPr>
              <a:t>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93173" y="213190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بول الصبي الرضيع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269522" y="351524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kumimoji="0" lang="ar-SA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ماولغ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فيه الكلب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407771" y="4775406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بول الآدمي وغائطه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29BD4EF-824C-2C93-A681-EA744734EC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80217" y="2255086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327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5438" y="382745"/>
            <a:ext cx="7729728" cy="1188720"/>
          </a:xfrm>
        </p:spPr>
        <p:txBody>
          <a:bodyPr/>
          <a:lstStyle/>
          <a:p>
            <a:r>
              <a:rPr lang="ar-SA" sz="4800" b="1" dirty="0" err="1">
                <a:solidFill>
                  <a:schemeClr val="tx1"/>
                </a:solidFill>
                <a:latin typeface="hafs"/>
              </a:rPr>
              <a:t>مايحرم</a:t>
            </a:r>
            <a:r>
              <a:rPr lang="ar-SA" sz="4800" b="1" dirty="0">
                <a:solidFill>
                  <a:schemeClr val="tx1"/>
                </a:solidFill>
                <a:latin typeface="hafs"/>
              </a:rPr>
              <a:t> عند قضاء الحاجة      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53985" y="212782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التبول في الماء الراكد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58488" y="335040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السلام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96737" y="4652639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ستر العورة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A48B02D7-348E-5723-7AD1-74CF234207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0689" y="2262017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125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2576" y="550195"/>
            <a:ext cx="7729728" cy="1071562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إزالة الخارج من السبيلين بالماء     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49088" y="215296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الاستنجاء  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49088" y="3355063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الاستجمار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320415" y="4557160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النجاسة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C884E357-5A50-2ECA-4D25-01CE34EAB4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5792" y="2216266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998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3570" y="417510"/>
            <a:ext cx="7729728" cy="1188720"/>
          </a:xfrm>
        </p:spPr>
        <p:txBody>
          <a:bodyPr/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يجب الوضوء لثلاث عبادات منها        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19300" y="2145202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1/الصلاة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19300" y="348458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عند النوم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362051" y="4672149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عند ذكر الله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75CFD9E7-4F1C-A032-2829-7FFF8E1707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6004" y="2225364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895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70332"/>
            <a:ext cx="7729728" cy="1188720"/>
          </a:xfrm>
        </p:spPr>
        <p:txBody>
          <a:bodyPr>
            <a:normAutofit/>
          </a:bodyPr>
          <a:lstStyle/>
          <a:p>
            <a:r>
              <a:rPr lang="ar-SA" sz="5400" dirty="0"/>
              <a:t>إفراد الله بأفعاله  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76302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توحيد الربوبية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76302" y="360311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توحيد الألوهية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76302" y="4802112"/>
            <a:ext cx="6276704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التوحيد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2CBB4D28-73A3-75D1-D9CF-F9ED64448F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9695" y="2404110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581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0745" y="677309"/>
            <a:ext cx="7670510" cy="1188720"/>
          </a:xfrm>
        </p:spPr>
        <p:txBody>
          <a:bodyPr/>
          <a:lstStyle/>
          <a:p>
            <a:r>
              <a:rPr lang="ar-SA" sz="5400" b="1" dirty="0">
                <a:solidFill>
                  <a:schemeClr val="tx1"/>
                </a:solidFill>
                <a:latin typeface="hafs"/>
              </a:rPr>
              <a:t>من شروط الوضوء          </a:t>
            </a:r>
            <a:r>
              <a:rPr lang="ar-SA" b="1" dirty="0">
                <a:solidFill>
                  <a:schemeClr val="tx1"/>
                </a:solidFill>
                <a:latin typeface="hafs"/>
              </a:rPr>
              <a:t>.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93174" y="2460683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النية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93174" y="370384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 err="1">
                <a:solidFill>
                  <a:prstClr val="black"/>
                </a:solidFill>
                <a:latin typeface="Gill Sans MT" panose="020B0502020104020203"/>
              </a:rPr>
              <a:t>التيامن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348988" y="4947005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غسل الأعضاء ثلاثا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94874633-672D-34AA-4A72-C4F0EA6CD6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52064" y="2534589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416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6633" y="382745"/>
            <a:ext cx="7729728" cy="1188720"/>
          </a:xfrm>
        </p:spPr>
        <p:txBody>
          <a:bodyPr/>
          <a:lstStyle/>
          <a:p>
            <a:r>
              <a:rPr lang="ar-SA" sz="4800" b="1" dirty="0">
                <a:solidFill>
                  <a:schemeClr val="tx1"/>
                </a:solidFill>
                <a:latin typeface="hafs"/>
              </a:rPr>
              <a:t>من سنن الوضوء         </a:t>
            </a:r>
            <a:r>
              <a:rPr lang="ar-SA" b="1" dirty="0">
                <a:solidFill>
                  <a:schemeClr val="tx1"/>
                </a:solidFill>
                <a:latin typeface="hafs"/>
              </a:rPr>
              <a:t>.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45425" y="212782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</a:t>
            </a:r>
            <a:r>
              <a:rPr lang="ar-SA" sz="2800" kern="0" dirty="0" err="1">
                <a:solidFill>
                  <a:prstClr val="black"/>
                </a:solidFill>
                <a:latin typeface="Gill Sans MT" panose="020B0502020104020203"/>
              </a:rPr>
              <a:t>التسوك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295648" y="327464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طهارة الماء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433897" y="4421462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النية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B0AD9C0D-C9FB-DA28-3587-2C86A7F49B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9001" y="2254421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539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6633" y="382745"/>
            <a:ext cx="7729728" cy="1188720"/>
          </a:xfrm>
        </p:spPr>
        <p:txBody>
          <a:bodyPr/>
          <a:lstStyle/>
          <a:p>
            <a:r>
              <a:rPr lang="ar-SA" sz="5400" b="1" dirty="0">
                <a:solidFill>
                  <a:schemeClr val="tx1"/>
                </a:solidFill>
                <a:latin typeface="hafs"/>
              </a:rPr>
              <a:t>حكم السواك       </a:t>
            </a:r>
            <a:r>
              <a:rPr lang="ar-SA" b="1" dirty="0">
                <a:solidFill>
                  <a:schemeClr val="tx1"/>
                </a:solidFill>
                <a:latin typeface="hafs"/>
              </a:rPr>
              <a:t>.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145288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سنة مؤكدة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80111" y="329694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فرض كفاية  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18360" y="4578650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واجب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A26A2A33-8EE7-DB42-23A0-5642D898F1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4352" y="2279350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8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7444" y="520554"/>
            <a:ext cx="7729728" cy="1188720"/>
          </a:xfrm>
        </p:spPr>
        <p:txBody>
          <a:bodyPr/>
          <a:lstStyle/>
          <a:p>
            <a:r>
              <a:rPr lang="ar-SA" sz="4000" b="1" dirty="0" err="1">
                <a:solidFill>
                  <a:schemeClr val="tx1"/>
                </a:solidFill>
                <a:latin typeface="hafs"/>
              </a:rPr>
              <a:t>مايشد</a:t>
            </a:r>
            <a:r>
              <a:rPr lang="ar-SA" sz="4000" b="1" dirty="0">
                <a:solidFill>
                  <a:schemeClr val="tx1"/>
                </a:solidFill>
                <a:latin typeface="hafs"/>
              </a:rPr>
              <a:t> على الكسور من جبس أو أعواد        </a:t>
            </a:r>
            <a:r>
              <a:rPr lang="ar-SA" b="1" dirty="0">
                <a:solidFill>
                  <a:schemeClr val="tx1"/>
                </a:solidFill>
                <a:latin typeface="hafs"/>
              </a:rPr>
              <a:t>.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53985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الجبيرة 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53985" y="356710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اللصوق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92234" y="4768089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العصابة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F9CF8376-8B8D-5192-085F-80DBAAAE55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0689" y="2467623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685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520555"/>
            <a:ext cx="7729728" cy="1188720"/>
          </a:xfrm>
        </p:spPr>
        <p:txBody>
          <a:bodyPr/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مد</a:t>
            </a:r>
            <a:r>
              <a:rPr lang="ar-SA" sz="4800" b="1" dirty="0">
                <a:solidFill>
                  <a:schemeClr val="tx1"/>
                </a:solidFill>
                <a:latin typeface="hafs"/>
              </a:rPr>
              <a:t>ة المسح للمقيم    </a:t>
            </a:r>
            <a:endParaRPr lang="ar-SA" sz="48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32362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يوم وليلة  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219992" y="364727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ثلاث أيام  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358241" y="4890432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ثلاث ساعات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C87693B3-00C1-D38D-30EA-0E7E819655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2128" y="2467410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116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82745"/>
            <a:ext cx="7729728" cy="1188720"/>
          </a:xfrm>
        </p:spPr>
        <p:txBody>
          <a:bodyPr>
            <a:normAutofit/>
          </a:bodyPr>
          <a:lstStyle/>
          <a:p>
            <a:r>
              <a:rPr lang="ar-SA" sz="4800" b="1" dirty="0">
                <a:solidFill>
                  <a:schemeClr val="tx1"/>
                </a:solidFill>
                <a:latin typeface="hafs"/>
              </a:rPr>
              <a:t>مدة المسح للمسافر </a:t>
            </a:r>
            <a:endParaRPr lang="ar-SA" sz="48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19300" y="216501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ثلاث أيام بلياليهن  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282586" y="335893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يوم وليلة 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420835" y="4552857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خمس ساعات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F9B589B8-2732-D15B-19FD-22CC69E509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1932" y="2228315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133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5063" y="523883"/>
            <a:ext cx="7683573" cy="1148695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من مبطلات المسح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93174" y="229128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انتهاء مدة المسح  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269523" y="3448812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حصول الحدث الأصغر  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407772" y="4705738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أن يكون المسح في الوضوء دون الغسل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330E6641-4F5A-B265-C315-6014D1C200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9878" y="2388012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886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9724" y="304368"/>
            <a:ext cx="7729728" cy="1188720"/>
          </a:xfrm>
        </p:spPr>
        <p:txBody>
          <a:bodyPr>
            <a:normAutofit/>
          </a:bodyPr>
          <a:lstStyle/>
          <a:p>
            <a:r>
              <a:rPr lang="ar-SA" sz="4800" b="1" dirty="0">
                <a:solidFill>
                  <a:schemeClr val="tx1"/>
                </a:solidFill>
                <a:latin typeface="hafs"/>
              </a:rPr>
              <a:t>مدة المسح على الجبيرة </a:t>
            </a:r>
            <a:endParaRPr lang="ar-SA" sz="48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10735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حتى يستغنى عنها  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06236" y="32644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يوم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44485" y="4421463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ثلاث أيام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FBF4941D-1FB5-78A2-4811-AF975D97D2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4352" y="2174127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981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4213" y="585869"/>
            <a:ext cx="7683573" cy="1188720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حكم الآذان والإقامة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45426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فرض كفاية    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218903" y="355302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واجب   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357152" y="4765240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مستحب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7E3CF9B5-C6FE-28FD-3A03-471C0D8A93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2130" y="2467411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5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533618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التيمم أن يضرب بيده الصعيد الطاهر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84614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ضربة واحدة     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84614" y="353224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ضربتين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 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322863" y="4753683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ثلاث ضربات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B10DE666-5688-E335-EABA-6594E20F70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2758" y="2477649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195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82745"/>
            <a:ext cx="7729728" cy="1188720"/>
          </a:xfrm>
        </p:spPr>
        <p:txBody>
          <a:bodyPr>
            <a:normAutofit/>
          </a:bodyPr>
          <a:lstStyle/>
          <a:p>
            <a:r>
              <a:rPr lang="ar-SA" sz="5400" dirty="0"/>
              <a:t>إفراد الله بالعبادة  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02428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توحيد الألوهية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02428" y="364727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توحيد الربوبية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71552" y="4820764"/>
            <a:ext cx="6207580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توحيد الأسماء والصفات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B06E300-BA06-4273-2594-29E940CFA7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2757" y="2491517"/>
            <a:ext cx="533071" cy="533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282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546680"/>
            <a:ext cx="7729728" cy="1188720"/>
          </a:xfrm>
        </p:spPr>
        <p:txBody>
          <a:bodyPr>
            <a:noAutofit/>
          </a:bodyPr>
          <a:lstStyle/>
          <a:p>
            <a:r>
              <a:rPr lang="ar-SA" sz="4000" b="1" dirty="0">
                <a:solidFill>
                  <a:schemeClr val="tx1"/>
                </a:solidFill>
                <a:latin typeface="hafs"/>
              </a:rPr>
              <a:t>مسح الوجه والكفين بالتراب الطاهر بقصد الطهارة </a:t>
            </a:r>
            <a:endParaRPr lang="ar-SA" sz="40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71551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التيمم   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71551" y="364727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الطهارة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 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309800" y="4740621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الاستجمار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D3F4C4E9-6B11-BBE8-4ADD-FEF4DF3252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8255" y="2492962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10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6633" y="546681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فروض التيمم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304348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مسح الوجه والكفين 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32635" y="352248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مسح الوجه والرجلين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70884" y="4623054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مسح الوجه والرأس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41F7C0A4-11C9-6A04-AEF5-DF30B4296F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5076" y="2407944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928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494429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من شروط الآذان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183662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أن يكون المؤذن ذكرا 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25856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أن يكون ذات صوت حسن  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4333472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أن يضع أصبعيه في أذنيه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95955004-D7A4-C072-2DEF-E48AD87B90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4352" y="2269877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523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507492"/>
            <a:ext cx="7729728" cy="1188720"/>
          </a:xfrm>
        </p:spPr>
        <p:txBody>
          <a:bodyPr>
            <a:noAutofit/>
          </a:bodyPr>
          <a:lstStyle/>
          <a:p>
            <a:r>
              <a:rPr lang="ar-SA" sz="4000" b="1" dirty="0">
                <a:solidFill>
                  <a:schemeClr val="tx1"/>
                </a:solidFill>
                <a:latin typeface="hafs"/>
              </a:rPr>
              <a:t>الصلاة هي الركن ...............من أركان الإسلام </a:t>
            </a:r>
            <a:endParaRPr lang="ar-SA" sz="40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93174" y="2304349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الثاني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200398" y="3475148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الثالث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338647" y="4669658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الرابع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88664F9-40EA-CE26-3EDA-6EE7FD4259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9878" y="2407239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472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546680"/>
            <a:ext cx="7729728" cy="1188720"/>
          </a:xfrm>
        </p:spPr>
        <p:txBody>
          <a:bodyPr>
            <a:normAutofit/>
          </a:bodyPr>
          <a:lstStyle/>
          <a:p>
            <a:r>
              <a:rPr lang="ar-SA" sz="4800" b="1" dirty="0">
                <a:solidFill>
                  <a:schemeClr val="tx1"/>
                </a:solidFill>
                <a:latin typeface="hafs"/>
              </a:rPr>
              <a:t>قراءة الفاتحة في الصلاة  </a:t>
            </a:r>
            <a:endParaRPr lang="ar-SA" sz="48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460683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ركن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539909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2/ واجب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4740621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سنة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B1CC0D16-E2F1-2BCB-F798-04D4BDCD75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4352" y="2542789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123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7444" y="382745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قول سبحان ربي العظيم في الركوع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واجب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44594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2/ ركن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4619897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سنة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E6A2D08D-FEE8-E58A-8325-085CCE10EA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5887" y="2513830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034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546680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السجود على الأعضاء السبعة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67049" y="240535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ركن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67049" y="353224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2/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واجب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05298" y="4740621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سنة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355DB709-FC7F-3B7D-81DA-53CEBB07DB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1932" y="2497607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627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70332"/>
            <a:ext cx="7729728" cy="1188720"/>
          </a:xfrm>
        </p:spPr>
        <p:txBody>
          <a:bodyPr>
            <a:normAutofit/>
          </a:bodyPr>
          <a:lstStyle/>
          <a:p>
            <a:r>
              <a:rPr lang="ar-SA" sz="4000" b="1" dirty="0">
                <a:solidFill>
                  <a:schemeClr val="tx1"/>
                </a:solidFill>
                <a:latin typeface="hafs"/>
              </a:rPr>
              <a:t>يكون نظر المصلي في صلاته إلى   </a:t>
            </a:r>
            <a:endParaRPr lang="ar-SA" sz="40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32362" y="216501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موضع سجوده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32362" y="347886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2/ موضع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قدميه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70611" y="4792713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الصف الذي أمامه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C4E63F45-9B75-BE55-9931-7CB68F82B2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09066" y="2236467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898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70332"/>
            <a:ext cx="7729728" cy="1188720"/>
          </a:xfrm>
        </p:spPr>
        <p:txBody>
          <a:bodyPr>
            <a:normAutofit/>
          </a:bodyPr>
          <a:lstStyle/>
          <a:p>
            <a:r>
              <a:rPr lang="ar-SA" sz="4800" dirty="0">
                <a:solidFill>
                  <a:schemeClr val="tx1"/>
                </a:solidFill>
                <a:latin typeface="hafs"/>
              </a:rPr>
              <a:t>يجعل المصلي يديه مفرجتي الأصابع في   </a:t>
            </a:r>
            <a:endParaRPr lang="ar-SA" sz="48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22597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ركوعه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469132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2/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سجوده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4712293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قيامه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8256A98D-ADC9-9047-F403-411B342214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9579" y="2334223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084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70332"/>
            <a:ext cx="7729728" cy="1188720"/>
          </a:xfrm>
        </p:spPr>
        <p:txBody>
          <a:bodyPr>
            <a:normAutofit fontScale="90000"/>
          </a:bodyPr>
          <a:lstStyle/>
          <a:p>
            <a:r>
              <a:rPr lang="ar-SA" sz="4800" b="1" dirty="0">
                <a:solidFill>
                  <a:schemeClr val="tx1"/>
                </a:solidFill>
                <a:latin typeface="hafs"/>
              </a:rPr>
              <a:t>كل أرض طاهرة تصح الصلاة فيها ماعدا </a:t>
            </a:r>
            <a:r>
              <a:rPr lang="ar-SA" sz="4800" dirty="0">
                <a:solidFill>
                  <a:schemeClr val="tx1"/>
                </a:solidFill>
                <a:latin typeface="hafs"/>
              </a:rPr>
              <a:t>   </a:t>
            </a:r>
            <a:endParaRPr lang="ar-SA" sz="48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22597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المقبرة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469132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2/  الصحراء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4712293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ظل الأشجار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8256A98D-ADC9-9047-F403-411B342214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9579" y="2334223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41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رزمة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رزمة</Template>
  <TotalTime>517</TotalTime>
  <Words>1985</Words>
  <Application>Microsoft Office PowerPoint</Application>
  <PresentationFormat>شاشة عريضة</PresentationFormat>
  <Paragraphs>437</Paragraphs>
  <Slides>113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113</vt:i4>
      </vt:variant>
    </vt:vector>
  </HeadingPairs>
  <TitlesOfParts>
    <vt:vector size="118" baseType="lpstr">
      <vt:lpstr>Arial</vt:lpstr>
      <vt:lpstr>Gill Sans MT</vt:lpstr>
      <vt:lpstr>hafs</vt:lpstr>
      <vt:lpstr>Traditional Arabic</vt:lpstr>
      <vt:lpstr>رزمة</vt:lpstr>
      <vt:lpstr>عرض تقديمي في PowerPoint</vt:lpstr>
      <vt:lpstr>عرض تقديمي في PowerPoint</vt:lpstr>
      <vt:lpstr>عرض تقديمي في PowerPoint</vt:lpstr>
      <vt:lpstr>من خلال إستراتيجية إصابة الهدف صوبي الإجابة الصحيــحة ؟</vt:lpstr>
      <vt:lpstr>هو إفراد الله في ربوبيته وألوهيته وأسمائه الحسنى وصفاته العلى .</vt:lpstr>
      <vt:lpstr>الحكمة من خلق الخلق .</vt:lpstr>
      <vt:lpstr>الخضوع والتذلل لله تعالى </vt:lpstr>
      <vt:lpstr>إفراد الله بأفعاله  </vt:lpstr>
      <vt:lpstr>إفراد الله بالعبادة  </vt:lpstr>
      <vt:lpstr>من الأمثلة الدالة على توحيد الألوهية   </vt:lpstr>
      <vt:lpstr>من الأمثلة الدالة على توحيد الربوبية   </vt:lpstr>
      <vt:lpstr>قال تعالى ( لَيْسَ كَمِثْلِهِ شَيْءٌ ۖ وَهُوَ السَّمِيعُ الْبَصِيرُ) دليل على توحيد .</vt:lpstr>
      <vt:lpstr>من أهمية التوحيد .</vt:lpstr>
      <vt:lpstr>لتوحيد الله تعالى فضائل كثيرة منها  </vt:lpstr>
      <vt:lpstr>حكم طاعة غير الله في تحليل الحرام أو تحريم الحلال  </vt:lpstr>
      <vt:lpstr>الشهادتان هما الركن ............ من أركان الإسلام   </vt:lpstr>
      <vt:lpstr>حكم النطق بالشهادتين   </vt:lpstr>
      <vt:lpstr>لشهادة أن لاإله إلا الله ركنان هما    </vt:lpstr>
      <vt:lpstr>لشهادة أن لاإله إلا الله شروط وعددها    </vt:lpstr>
      <vt:lpstr>من شروط لاإله إلا الله     </vt:lpstr>
      <vt:lpstr>من الأمثلة الدالة على الشرك الأكبر    </vt:lpstr>
      <vt:lpstr>حكم دعاء غير الله     </vt:lpstr>
      <vt:lpstr>من الأمثلة الدالة على الشرك الأصغر    </vt:lpstr>
      <vt:lpstr>أعظم الذنوب الذي لايغفر الله لصاحبه    </vt:lpstr>
      <vt:lpstr>من مات وهو مشرك بالله شركا أكبر فإنه    </vt:lpstr>
      <vt:lpstr>قال الرسول صلى الله عليه وسلم ( أخاف ماأخاف عليكم الشرك الأصغر فسئل عنه فقال ؟    </vt:lpstr>
      <vt:lpstr>الاعتقاد بأن لبعض الأولياء أو الصالحين أو الأئمة التصرف في الكون وتدبيره هو شرك في  </vt:lpstr>
      <vt:lpstr>صرف شي من العبادة لغير الله هو   </vt:lpstr>
      <vt:lpstr>من الأمثلة الدالة على الشرك في الألوهية   </vt:lpstr>
      <vt:lpstr>جميع الأنبياء بعثوا بالدعوة إلى توحيد    </vt:lpstr>
      <vt:lpstr>حكم الحذر من الشرك    </vt:lpstr>
      <vt:lpstr>حكم اتخاذ قبر النبي صلى الله عليه وسلم عيدا    </vt:lpstr>
      <vt:lpstr>معنى الفلق في قوله تعالى (قُلْ أَعُوذُ بِرَبِّ الْفَلَقِ )   </vt:lpstr>
      <vt:lpstr>معنى غاسق في قوله تعالى ( وَمِنْ شَرِّ غَاسِقٍ إِذَا وَقَبَ)</vt:lpstr>
      <vt:lpstr>تميزت سورة الإخلاص بفضل عظيم حيث أنها تعدل</vt:lpstr>
      <vt:lpstr>سورة ذكرت بعض الصفات الذميمة للمكذبين بيوم الدين وتوعدهم الله بسوء العاقبة </vt:lpstr>
      <vt:lpstr>النعم التي أنعم الله بها على محمد صلى الله عليه وسلم كثيرة منها بأن أعطاه الله نهر في الجنة يسمى نهر </vt:lpstr>
      <vt:lpstr>معنى قوله تعالى (َمِنْ شَرِّ غَاسِقٍ إِذَا وَقَبَ) أي من شر</vt:lpstr>
      <vt:lpstr>عاقب الله سبحانه وتعالى أصحاب الفيل بأن أرسل عليهم </vt:lpstr>
      <vt:lpstr>من الصفات المذمومة في سورة الهمزة  </vt:lpstr>
      <vt:lpstr>أقسم الله تعالى في سورة العصر   </vt:lpstr>
      <vt:lpstr>عين اليقين هو مايدرك عن طريق   </vt:lpstr>
      <vt:lpstr>معنى العهن في قوله تعالى (وَتَكُونُ الجبال كالعهن المنفوش)</vt:lpstr>
      <vt:lpstr>معنى حشر في قوله تعالى (وَحُشِرَ لِسُلَيْمَٰنَ جُنُودُهُ) </vt:lpstr>
      <vt:lpstr>معنى زلزلت في قوله تعالى (إِذَا زُلْزِلَتِ الْأَرْضُ زِلْزَالَهَا) </vt:lpstr>
      <vt:lpstr>المراد باليم الذي أمرت أم موسى بإلقائه فيه هو </vt:lpstr>
      <vt:lpstr>منزلة هامان من فرعون  </vt:lpstr>
      <vt:lpstr>امرأة فرعون هي  </vt:lpstr>
      <vt:lpstr>عاقب الله قارون في الدنيا   </vt:lpstr>
      <vt:lpstr>كان قارون من قوم   </vt:lpstr>
      <vt:lpstr>التقوى هي </vt:lpstr>
      <vt:lpstr>معنى عاب  في قوله صلى الله عليه وسلم  (ماعاب طعاما قط)</vt:lpstr>
      <vt:lpstr>معنى قط  في قوله صلى الله عليه وسلم  (ماعاب طعاما قط)</vt:lpstr>
      <vt:lpstr>معنى شطر في قوله صلى الله عليه وسلم(الطهور شطر الإيمان) </vt:lpstr>
      <vt:lpstr>الأسباب التي تحميك من الأذى  هما</vt:lpstr>
      <vt:lpstr>ملازمة المسجد لانتظار الصلاة </vt:lpstr>
      <vt:lpstr>الاعتراف بنعم الله والثناءعليه بها والاستعانة بها على طاعته تعريف </vt:lpstr>
      <vt:lpstr>قال له الرسول صلى الله عليه وسلم ( لقد أوتيت مزمارا من مزامير آل داود ) هو الصحابي . </vt:lpstr>
      <vt:lpstr>المراد بالمكاره في الوضوء. </vt:lpstr>
      <vt:lpstr>أشار على النبي صلى الله عليه وسلم بحفر الخندق هو الصحابي . </vt:lpstr>
      <vt:lpstr>معنى أدلجوا   </vt:lpstr>
      <vt:lpstr>تميزت بالعلم والذكاء وقوة الحفظ </vt:lpstr>
      <vt:lpstr>عرف بالتواضع هو الصحابي    </vt:lpstr>
      <vt:lpstr>من صفات الجليس الصالح    </vt:lpstr>
      <vt:lpstr>من أثر الجليس السوء في الآخرة    </vt:lpstr>
      <vt:lpstr>معنى الثرثارون   </vt:lpstr>
      <vt:lpstr>أن المؤمن ليدرك بحسن خلقه درجة    </vt:lpstr>
      <vt:lpstr> معنى يحذيك   </vt:lpstr>
      <vt:lpstr>اسم جامع لكل مايحبه  الله ويرضاه من الاقوال والأعمال الظاهرة والباطنة   </vt:lpstr>
      <vt:lpstr>أعلم الأمة بالحلال والحرام هو الصحابي   </vt:lpstr>
      <vt:lpstr>اسم من أسماء الله ومن معانيه السالم من المعايب والآفات والنقائص هو   </vt:lpstr>
      <vt:lpstr>ثالث الخلفاء الراشدين وأحد العشرة المبشرين بالجنة لقب بذي النورين هو الصحابي  </vt:lpstr>
      <vt:lpstr>رفع الحدث وإزالة النجاسة    </vt:lpstr>
      <vt:lpstr>مايجب عند قضاء الحاجة      </vt:lpstr>
      <vt:lpstr>نجاسة عينية مثل     </vt:lpstr>
      <vt:lpstr>نجاسة مخففة مثل       </vt:lpstr>
      <vt:lpstr>مايحرم عند قضاء الحاجة       </vt:lpstr>
      <vt:lpstr>إزالة الخارج من السبيلين بالماء        </vt:lpstr>
      <vt:lpstr>يجب الوضوء لثلاث عبادات منها         </vt:lpstr>
      <vt:lpstr>من شروط الوضوء          . </vt:lpstr>
      <vt:lpstr>من سنن الوضوء         . </vt:lpstr>
      <vt:lpstr>حكم السواك       . </vt:lpstr>
      <vt:lpstr>مايشد على الكسور من جبس أو أعواد        . </vt:lpstr>
      <vt:lpstr>مدة المسح للمقيم    </vt:lpstr>
      <vt:lpstr>مدة المسح للمسافر </vt:lpstr>
      <vt:lpstr>من مبطلات المسح  </vt:lpstr>
      <vt:lpstr>مدة المسح على الجبيرة </vt:lpstr>
      <vt:lpstr>حكم الآذان والإقامة  </vt:lpstr>
      <vt:lpstr>التيمم أن يضرب بيده الصعيد الطاهر </vt:lpstr>
      <vt:lpstr>مسح الوجه والكفين بالتراب الطاهر بقصد الطهارة </vt:lpstr>
      <vt:lpstr>فروض التيمم </vt:lpstr>
      <vt:lpstr>من شروط الآذان  </vt:lpstr>
      <vt:lpstr>الصلاة هي الركن ...............من أركان الإسلام </vt:lpstr>
      <vt:lpstr>قراءة الفاتحة في الصلاة  </vt:lpstr>
      <vt:lpstr>قول سبحان ربي العظيم في الركوع   </vt:lpstr>
      <vt:lpstr>السجود على الأعضاء السبعة   </vt:lpstr>
      <vt:lpstr>يكون نظر المصلي في صلاته إلى   </vt:lpstr>
      <vt:lpstr>يجعل المصلي يديه مفرجتي الأصابع في   </vt:lpstr>
      <vt:lpstr>كل أرض طاهرة تصح الصلاة فيها ماعدا    </vt:lpstr>
      <vt:lpstr>أجتنب النجاسة عند الصلاة في     </vt:lpstr>
      <vt:lpstr>محل النية في </vt:lpstr>
      <vt:lpstr>من أركان الصلاة </vt:lpstr>
      <vt:lpstr>عدد أركان الصلاة  </vt:lpstr>
      <vt:lpstr>من واجبات الصلاة   </vt:lpstr>
      <vt:lpstr>جميع التكبيرات غير تكبيرة الإحرام من </vt:lpstr>
      <vt:lpstr>استقبال القبلة من </vt:lpstr>
      <vt:lpstr>للصلاة شروط وعددها </vt:lpstr>
      <vt:lpstr>يبدأ وقت صلاة المغرب من غروب الشمس إلى</vt:lpstr>
      <vt:lpstr>للصلاة واجبات وعددها </vt:lpstr>
      <vt:lpstr>قراءة الفاتحة في الصلاة </vt:lpstr>
      <vt:lpstr>قول سبحان ربي العظيم في الركوع  </vt:lpstr>
      <vt:lpstr>السجود على الأعضاء السبعة  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من خلال إستراتيجية إصابة الهدف صوبي الإجابة الصحيــحة ؟</dc:title>
  <dc:creator>خلود بنت الغربي</dc:creator>
  <cp:lastModifiedBy>خلود الغربي</cp:lastModifiedBy>
  <cp:revision>7</cp:revision>
  <dcterms:created xsi:type="dcterms:W3CDTF">2022-11-03T17:13:04Z</dcterms:created>
  <dcterms:modified xsi:type="dcterms:W3CDTF">2025-10-25T20:35:32Z</dcterms:modified>
</cp:coreProperties>
</file>