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57" r:id="rId2"/>
    <p:sldId id="258" r:id="rId3"/>
    <p:sldId id="259" r:id="rId4"/>
    <p:sldId id="261" r:id="rId5"/>
    <p:sldId id="319" r:id="rId6"/>
    <p:sldId id="373" r:id="rId7"/>
    <p:sldId id="385" r:id="rId8"/>
    <p:sldId id="423" r:id="rId9"/>
    <p:sldId id="315" r:id="rId10"/>
    <p:sldId id="374" r:id="rId11"/>
    <p:sldId id="375" r:id="rId12"/>
    <p:sldId id="377" r:id="rId13"/>
    <p:sldId id="378" r:id="rId14"/>
    <p:sldId id="424" r:id="rId15"/>
    <p:sldId id="426" r:id="rId16"/>
    <p:sldId id="425" r:id="rId17"/>
    <p:sldId id="376" r:id="rId18"/>
    <p:sldId id="380" r:id="rId19"/>
    <p:sldId id="415" r:id="rId20"/>
    <p:sldId id="416" r:id="rId21"/>
  </p:sldIdLst>
  <p:sldSz cx="18288000" cy="10287000"/>
  <p:notesSz cx="6858000" cy="9144000"/>
  <p:embeddedFontLst>
    <p:embeddedFont>
      <p:font typeface="29LT Azer" panose="00000500000000000000" pitchFamily="2" charset="-78"/>
      <p:italic r:id="rId23"/>
    </p:embeddedFont>
    <p:embeddedFont>
      <p:font typeface="29LT Bukra Bold" panose="000B0903020204020204" pitchFamily="34" charset="-78"/>
      <p:bold r:id="rId24"/>
    </p:embeddedFont>
    <p:embeddedFont>
      <p:font typeface="29LT Zarid Serif Rg" panose="00000100000000000000" pitchFamily="2" charset="-78"/>
      <p:regular r:id="rId25"/>
    </p:embeddedFont>
    <p:embeddedFont>
      <p:font typeface="Ara Hamah AlFidaa" panose="00000500000000000000" pitchFamily="50" charset="-78"/>
      <p:regular r:id="rId26"/>
    </p:embeddedFont>
    <p:embeddedFont>
      <p:font typeface="Barlow Condensed SemiBold" panose="00000706000000000000" pitchFamily="2" charset="0"/>
      <p:bold r:id="rId27"/>
      <p:boldItalic r:id="rId28"/>
    </p:embeddedFont>
    <p:embeddedFont>
      <p:font typeface="Calibri" panose="020F0502020204030204" pitchFamily="34" charset="0"/>
      <p:regular r:id="rId29"/>
      <p:bold r:id="rId30"/>
    </p:embeddedFont>
    <p:embeddedFont>
      <p:font typeface="Calibri Light" panose="020F0302020204030204" pitchFamily="34" charset="0"/>
      <p:regular r:id="rId31"/>
    </p:embeddedFont>
    <p:embeddedFont>
      <p:font typeface="Traditional Arabic" panose="02020603050405020304" pitchFamily="18" charset="-78"/>
      <p:regular r:id="rId32"/>
      <p:bold r:id="rId33"/>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نمط فاتح 1 - تميي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5BA0570-65A0-4031-9D79-78F813C24DCE}" type="datetimeFigureOut">
              <a:rPr lang="ar-SA" smtClean="0"/>
              <a:t>17/02/45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D10EE8A-6809-49D8-A6A1-BE51CFFD6309}" type="slidenum">
              <a:rPr lang="ar-SA" smtClean="0"/>
              <a:t>‹#›</a:t>
            </a:fld>
            <a:endParaRPr lang="ar-SA"/>
          </a:p>
        </p:txBody>
      </p:sp>
    </p:spTree>
    <p:extLst>
      <p:ext uri="{BB962C8B-B14F-4D97-AF65-F5344CB8AC3E}">
        <p14:creationId xmlns:p14="http://schemas.microsoft.com/office/powerpoint/2010/main" val="274764891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 </a:t>
            </a:r>
          </a:p>
        </p:txBody>
      </p:sp>
      <p:sp>
        <p:nvSpPr>
          <p:cNvPr id="4" name="عنصر نائب لرقم الشريحة 3"/>
          <p:cNvSpPr>
            <a:spLocks noGrp="1"/>
          </p:cNvSpPr>
          <p:nvPr>
            <p:ph type="sldNum" sz="quarter" idx="5"/>
          </p:nvPr>
        </p:nvSpPr>
        <p:spPr/>
        <p:txBody>
          <a:bodyPr/>
          <a:lstStyle/>
          <a:p>
            <a:fld id="{5D10EE8A-6809-49D8-A6A1-BE51CFFD6309}" type="slidenum">
              <a:rPr lang="ar-SA" smtClean="0"/>
              <a:t>20</a:t>
            </a:fld>
            <a:endParaRPr lang="ar-SA"/>
          </a:p>
        </p:txBody>
      </p:sp>
    </p:spTree>
    <p:extLst>
      <p:ext uri="{BB962C8B-B14F-4D97-AF65-F5344CB8AC3E}">
        <p14:creationId xmlns:p14="http://schemas.microsoft.com/office/powerpoint/2010/main" val="66489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1472456-2349-2D9F-6E3B-C4697B9D41C6}"/>
              </a:ext>
            </a:extLst>
          </p:cNvPr>
          <p:cNvSpPr>
            <a:spLocks noGrp="1"/>
          </p:cNvSpPr>
          <p:nvPr>
            <p:ph type="ctrTitle"/>
          </p:nvPr>
        </p:nvSpPr>
        <p:spPr>
          <a:xfrm>
            <a:off x="2286000" y="1683545"/>
            <a:ext cx="13716000" cy="3581400"/>
          </a:xfrm>
        </p:spPr>
        <p:txBody>
          <a:bodyPr anchor="b"/>
          <a:lstStyle>
            <a:lvl1pPr algn="ctr">
              <a:defRPr sz="9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1D72AC8-AED1-81E3-F25D-B81917333CC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D8185562-0CF3-DF25-0B48-1348B7120D3E}"/>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عنصر نائب للتذييل 4">
            <a:extLst>
              <a:ext uri="{FF2B5EF4-FFF2-40B4-BE49-F238E27FC236}">
                <a16:creationId xmlns:a16="http://schemas.microsoft.com/office/drawing/2014/main" id="{3D76CBAC-1AD6-AD3E-537B-05F6AEA5E943}"/>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2F657372-6272-BB6A-5F28-6F293368E1E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662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9E71217-11B6-6723-71A7-4DB919A7A01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67CD245-0A7E-CB50-45A5-A0874FC3DF5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00EEE6E-62E4-88F6-714F-DCC01D282E11}"/>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عنصر نائب للتذييل 4">
            <a:extLst>
              <a:ext uri="{FF2B5EF4-FFF2-40B4-BE49-F238E27FC236}">
                <a16:creationId xmlns:a16="http://schemas.microsoft.com/office/drawing/2014/main" id="{DF704AD4-E701-0715-2914-1706F8967A89}"/>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CDA8E391-8F2E-7403-C439-806AA1D37EC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55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7D2D6B4C-8277-869A-C348-23D35CF08799}"/>
              </a:ext>
            </a:extLst>
          </p:cNvPr>
          <p:cNvSpPr>
            <a:spLocks noGrp="1"/>
          </p:cNvSpPr>
          <p:nvPr>
            <p:ph type="title" orient="vert"/>
          </p:nvPr>
        </p:nvSpPr>
        <p:spPr>
          <a:xfrm>
            <a:off x="13087350" y="547688"/>
            <a:ext cx="3943350" cy="8717757"/>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EB4670B3-A9FE-DD47-E6F0-B263A3553B14}"/>
              </a:ext>
            </a:extLst>
          </p:cNvPr>
          <p:cNvSpPr>
            <a:spLocks noGrp="1"/>
          </p:cNvSpPr>
          <p:nvPr>
            <p:ph type="body" orient="vert" idx="1"/>
          </p:nvPr>
        </p:nvSpPr>
        <p:spPr>
          <a:xfrm>
            <a:off x="1257300" y="547688"/>
            <a:ext cx="11601450" cy="8717757"/>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7B5AC3E-A2DD-048D-9807-C306D2EE444B}"/>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عنصر نائب للتذييل 4">
            <a:extLst>
              <a:ext uri="{FF2B5EF4-FFF2-40B4-BE49-F238E27FC236}">
                <a16:creationId xmlns:a16="http://schemas.microsoft.com/office/drawing/2014/main" id="{67FA811F-95F1-0AA2-0012-E12BAF07CE4B}"/>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60D929E4-FC02-318A-631A-B3F9E2DACE3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8542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F2A072-F47B-B24A-A2F4-B15416779594}"/>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E5F55AC-C386-9308-961F-6F28BBC25D58}"/>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8A1838C-2AC8-F747-5E0C-89B03F9A682D}"/>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عنصر نائب للتذييل 4">
            <a:extLst>
              <a:ext uri="{FF2B5EF4-FFF2-40B4-BE49-F238E27FC236}">
                <a16:creationId xmlns:a16="http://schemas.microsoft.com/office/drawing/2014/main" id="{398C8C4C-5030-B9F0-F493-28930202A68B}"/>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CA330405-D012-5E55-9682-DF6EA6E6129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624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C2E833-6DBD-AEDC-BDC1-ECA8CEAC6C52}"/>
              </a:ext>
            </a:extLst>
          </p:cNvPr>
          <p:cNvSpPr>
            <a:spLocks noGrp="1"/>
          </p:cNvSpPr>
          <p:nvPr>
            <p:ph type="title"/>
          </p:nvPr>
        </p:nvSpPr>
        <p:spPr>
          <a:xfrm>
            <a:off x="1247775" y="2564608"/>
            <a:ext cx="15773400" cy="4279106"/>
          </a:xfrm>
        </p:spPr>
        <p:txBody>
          <a:bodyPr anchor="b"/>
          <a:lstStyle>
            <a:lvl1pPr>
              <a:defRPr sz="9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F459C44-7A52-046B-40A4-73288572FB0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F100E6CC-FF4D-EF5F-B3C8-D7B8A2145ED6}"/>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عنصر نائب للتذييل 4">
            <a:extLst>
              <a:ext uri="{FF2B5EF4-FFF2-40B4-BE49-F238E27FC236}">
                <a16:creationId xmlns:a16="http://schemas.microsoft.com/office/drawing/2014/main" id="{69BF5134-C1C8-3A24-5CB8-5E3AADFCE88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2F556667-5090-F924-77CC-5F237EF6365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470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88CF73-AA28-1784-2604-1E8F0511829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6DB13A3-F710-A4B3-522C-1D95450E922F}"/>
              </a:ext>
            </a:extLst>
          </p:cNvPr>
          <p:cNvSpPr>
            <a:spLocks noGrp="1"/>
          </p:cNvSpPr>
          <p:nvPr>
            <p:ph sz="half" idx="1"/>
          </p:nvPr>
        </p:nvSpPr>
        <p:spPr>
          <a:xfrm>
            <a:off x="1257300" y="2738438"/>
            <a:ext cx="7772400" cy="652700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916AFFA-9855-40CA-422E-0525004089FD}"/>
              </a:ext>
            </a:extLst>
          </p:cNvPr>
          <p:cNvSpPr>
            <a:spLocks noGrp="1"/>
          </p:cNvSpPr>
          <p:nvPr>
            <p:ph sz="half" idx="2"/>
          </p:nvPr>
        </p:nvSpPr>
        <p:spPr>
          <a:xfrm>
            <a:off x="9258300" y="2738438"/>
            <a:ext cx="7772400" cy="652700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797E5F53-6B72-1378-3AA6-8CD5367E9551}"/>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عنصر نائب للتذييل 5">
            <a:extLst>
              <a:ext uri="{FF2B5EF4-FFF2-40B4-BE49-F238E27FC236}">
                <a16:creationId xmlns:a16="http://schemas.microsoft.com/office/drawing/2014/main" id="{73A787C4-BA87-21D5-694D-BC9BC25514C1}"/>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220245BD-0C01-5985-74D0-80EA7FA18C7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790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4E788B2-3298-8243-2C27-B9B902F0A3F6}"/>
              </a:ext>
            </a:extLst>
          </p:cNvPr>
          <p:cNvSpPr>
            <a:spLocks noGrp="1"/>
          </p:cNvSpPr>
          <p:nvPr>
            <p:ph type="title"/>
          </p:nvPr>
        </p:nvSpPr>
        <p:spPr>
          <a:xfrm>
            <a:off x="1259682" y="547688"/>
            <a:ext cx="15773400" cy="1988345"/>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023074B-3668-F09A-3116-6AD0887BD44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D2336BC4-A713-B07B-8378-EAB1ED5A0A3C}"/>
              </a:ext>
            </a:extLst>
          </p:cNvPr>
          <p:cNvSpPr>
            <a:spLocks noGrp="1"/>
          </p:cNvSpPr>
          <p:nvPr>
            <p:ph sz="half" idx="2"/>
          </p:nvPr>
        </p:nvSpPr>
        <p:spPr>
          <a:xfrm>
            <a:off x="1259683" y="3757613"/>
            <a:ext cx="7736681" cy="552688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8AA04B64-B046-B0BF-07E6-DE4908C447C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DDEF91B1-D7D1-9175-5D1C-6170CE637C2D}"/>
              </a:ext>
            </a:extLst>
          </p:cNvPr>
          <p:cNvSpPr>
            <a:spLocks noGrp="1"/>
          </p:cNvSpPr>
          <p:nvPr>
            <p:ph sz="quarter" idx="4"/>
          </p:nvPr>
        </p:nvSpPr>
        <p:spPr>
          <a:xfrm>
            <a:off x="9258300" y="3757613"/>
            <a:ext cx="7774782" cy="552688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1BEB65BA-0837-3E4D-5922-5E936A2A40CA}"/>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8" name="عنصر نائب للتذييل 7">
            <a:extLst>
              <a:ext uri="{FF2B5EF4-FFF2-40B4-BE49-F238E27FC236}">
                <a16:creationId xmlns:a16="http://schemas.microsoft.com/office/drawing/2014/main" id="{B08DCC67-0D84-D4DC-5F58-AC070972538C}"/>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F9F7010A-C2F0-832C-A80C-0973A010620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730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CF09C6-D079-DCC0-C7C8-8ED81D3E47DA}"/>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2C64FB0-827A-3EFC-2D37-AF7E7F6296BB}"/>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4" name="عنصر نائب للتذييل 3">
            <a:extLst>
              <a:ext uri="{FF2B5EF4-FFF2-40B4-BE49-F238E27FC236}">
                <a16:creationId xmlns:a16="http://schemas.microsoft.com/office/drawing/2014/main" id="{F7394270-DC11-DF53-1728-5C4BF5FB0520}"/>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6C2AD65E-12F9-473E-32A5-38320599136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1763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6DDBEB63-FBF3-8669-90D4-C0EAC4B4C102}"/>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3" name="عنصر نائب للتذييل 2">
            <a:extLst>
              <a:ext uri="{FF2B5EF4-FFF2-40B4-BE49-F238E27FC236}">
                <a16:creationId xmlns:a16="http://schemas.microsoft.com/office/drawing/2014/main" id="{65CB33C0-F172-3A49-FD9D-020F7103C18B}"/>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6E261AFD-064A-F1D2-D3B8-1FEAD96E6E0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341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1D13ECE-7AB2-FCEE-3EB7-C47E2213D6D5}"/>
              </a:ext>
            </a:extLst>
          </p:cNvPr>
          <p:cNvSpPr>
            <a:spLocks noGrp="1"/>
          </p:cNvSpPr>
          <p:nvPr>
            <p:ph type="title"/>
          </p:nvPr>
        </p:nvSpPr>
        <p:spPr>
          <a:xfrm>
            <a:off x="1259683" y="685800"/>
            <a:ext cx="5898356" cy="2400300"/>
          </a:xfrm>
        </p:spPr>
        <p:txBody>
          <a:bodyPr anchor="b"/>
          <a:lstStyle>
            <a:lvl1pPr>
              <a:defRPr sz="48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422AFD-81A5-A00B-B97D-FFD5884A39D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AB48BAC2-4FDF-F24E-358B-CBB2CD34DD7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7908941-03E3-4F7C-5816-86052608174A}"/>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عنصر نائب للتذييل 5">
            <a:extLst>
              <a:ext uri="{FF2B5EF4-FFF2-40B4-BE49-F238E27FC236}">
                <a16:creationId xmlns:a16="http://schemas.microsoft.com/office/drawing/2014/main" id="{98D68BB7-8CD2-FECD-E148-C667C6533D67}"/>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33A49224-94DF-8E32-2227-DB29DA2BEEB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99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8E0254-6F87-EA5C-D7B8-C2FBBD6D0493}"/>
              </a:ext>
            </a:extLst>
          </p:cNvPr>
          <p:cNvSpPr>
            <a:spLocks noGrp="1"/>
          </p:cNvSpPr>
          <p:nvPr>
            <p:ph type="title"/>
          </p:nvPr>
        </p:nvSpPr>
        <p:spPr>
          <a:xfrm>
            <a:off x="1259683" y="685800"/>
            <a:ext cx="5898356" cy="2400300"/>
          </a:xfrm>
        </p:spPr>
        <p:txBody>
          <a:bodyPr anchor="b"/>
          <a:lstStyle>
            <a:lvl1pPr>
              <a:defRPr sz="48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BEC70F95-112B-DF28-4993-E68459A1E48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ar-SA"/>
          </a:p>
        </p:txBody>
      </p:sp>
      <p:sp>
        <p:nvSpPr>
          <p:cNvPr id="4" name="عنصر نائب للنص 3">
            <a:extLst>
              <a:ext uri="{FF2B5EF4-FFF2-40B4-BE49-F238E27FC236}">
                <a16:creationId xmlns:a16="http://schemas.microsoft.com/office/drawing/2014/main" id="{240467A8-560F-C0BF-61E3-32F9F1AE3A8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A900A29-2608-0FD9-827B-3494D224F1C4}"/>
              </a:ext>
            </a:extLst>
          </p:cNvPr>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عنصر نائب للتذييل 5">
            <a:extLst>
              <a:ext uri="{FF2B5EF4-FFF2-40B4-BE49-F238E27FC236}">
                <a16:creationId xmlns:a16="http://schemas.microsoft.com/office/drawing/2014/main" id="{D8E9C89F-BC77-6902-9C2E-4B19AB7FEB48}"/>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35811B2C-154E-432B-4058-9D0DE5ECF33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800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A52E31F-203A-2201-A4BA-8D5B7422932B}"/>
              </a:ext>
            </a:extLst>
          </p:cNvPr>
          <p:cNvSpPr>
            <a:spLocks noGrp="1"/>
          </p:cNvSpPr>
          <p:nvPr>
            <p:ph type="title"/>
          </p:nvPr>
        </p:nvSpPr>
        <p:spPr>
          <a:xfrm>
            <a:off x="1257300" y="547688"/>
            <a:ext cx="15773400" cy="1988345"/>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7207DA3-C073-22F1-3E5E-75D3F80DAA82}"/>
              </a:ext>
            </a:extLst>
          </p:cNvPr>
          <p:cNvSpPr>
            <a:spLocks noGrp="1"/>
          </p:cNvSpPr>
          <p:nvPr>
            <p:ph type="body" idx="1"/>
          </p:nvPr>
        </p:nvSpPr>
        <p:spPr>
          <a:xfrm>
            <a:off x="1257300" y="2738438"/>
            <a:ext cx="15773400" cy="6527007"/>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D7BCE31-E4DC-8B06-50F0-185E214043C0}"/>
              </a:ext>
            </a:extLst>
          </p:cNvPr>
          <p:cNvSpPr>
            <a:spLocks noGrp="1"/>
          </p:cNvSpPr>
          <p:nvPr>
            <p:ph type="dt" sz="half" idx="2"/>
          </p:nvPr>
        </p:nvSpPr>
        <p:spPr>
          <a:xfrm>
            <a:off x="12915900" y="9534526"/>
            <a:ext cx="4114800" cy="547688"/>
          </a:xfrm>
          <a:prstGeom prst="rect">
            <a:avLst/>
          </a:prstGeom>
        </p:spPr>
        <p:txBody>
          <a:bodyPr vert="horz" lIns="91440" tIns="45720" rIns="91440" bIns="45720" rtlCol="1" anchor="ctr"/>
          <a:lstStyle>
            <a:lvl1pPr algn="r">
              <a:defRPr sz="1800">
                <a:solidFill>
                  <a:schemeClr val="tx1">
                    <a:tint val="75000"/>
                  </a:schemeClr>
                </a:solidFill>
              </a:defRPr>
            </a:lvl1pPr>
          </a:lstStyle>
          <a:p>
            <a:fld id="{1D8BD707-D9CF-40AE-B4C6-C98DA3205C09}" type="datetimeFigureOut">
              <a:rPr lang="en-US" smtClean="0"/>
              <a:pPr/>
              <a:t>9/2/2023</a:t>
            </a:fld>
            <a:endParaRPr lang="en-US"/>
          </a:p>
        </p:txBody>
      </p:sp>
      <p:sp>
        <p:nvSpPr>
          <p:cNvPr id="5" name="عنصر نائب للتذييل 4">
            <a:extLst>
              <a:ext uri="{FF2B5EF4-FFF2-40B4-BE49-F238E27FC236}">
                <a16:creationId xmlns:a16="http://schemas.microsoft.com/office/drawing/2014/main" id="{5D363CD5-5C8B-6B93-E7AD-8CC232343F6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1" anchor="ctr"/>
          <a:lstStyle>
            <a:lvl1pPr algn="ctr">
              <a:defRPr sz="1800">
                <a:solidFill>
                  <a:schemeClr val="tx1">
                    <a:tint val="75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ED71DDD1-A548-C46E-ADCA-ACA31109AD2B}"/>
              </a:ext>
            </a:extLst>
          </p:cNvPr>
          <p:cNvSpPr>
            <a:spLocks noGrp="1"/>
          </p:cNvSpPr>
          <p:nvPr>
            <p:ph type="sldNum" sz="quarter" idx="4"/>
          </p:nvPr>
        </p:nvSpPr>
        <p:spPr>
          <a:xfrm>
            <a:off x="1257300" y="9534526"/>
            <a:ext cx="4114800" cy="547688"/>
          </a:xfrm>
          <a:prstGeom prst="rect">
            <a:avLst/>
          </a:prstGeom>
        </p:spPr>
        <p:txBody>
          <a:bodyPr vert="horz" lIns="91440" tIns="45720" rIns="91440" bIns="45720" rtlCol="1" anchor="ctr"/>
          <a:lstStyle>
            <a:lvl1pPr algn="l">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1049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r" defTabSz="1371600" rtl="1"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r" defTabSz="1371600" rtl="1"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r" defTabSz="1371600" rtl="1"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r" defTabSz="1371600" rtl="1"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ar-SA"/>
      </a:defPPr>
      <a:lvl1pPr marL="0" algn="r" defTabSz="1371600" rtl="1" eaLnBrk="1" latinLnBrk="0" hangingPunct="1">
        <a:defRPr sz="2700" kern="1200">
          <a:solidFill>
            <a:schemeClr val="tx1"/>
          </a:solidFill>
          <a:latin typeface="+mn-lt"/>
          <a:ea typeface="+mn-ea"/>
          <a:cs typeface="+mn-cs"/>
        </a:defRPr>
      </a:lvl1pPr>
      <a:lvl2pPr marL="685800" algn="r" defTabSz="1371600" rtl="1" eaLnBrk="1" latinLnBrk="0" hangingPunct="1">
        <a:defRPr sz="2700" kern="1200">
          <a:solidFill>
            <a:schemeClr val="tx1"/>
          </a:solidFill>
          <a:latin typeface="+mn-lt"/>
          <a:ea typeface="+mn-ea"/>
          <a:cs typeface="+mn-cs"/>
        </a:defRPr>
      </a:lvl2pPr>
      <a:lvl3pPr marL="1371600" algn="r" defTabSz="1371600" rtl="1" eaLnBrk="1" latinLnBrk="0" hangingPunct="1">
        <a:defRPr sz="2700" kern="1200">
          <a:solidFill>
            <a:schemeClr val="tx1"/>
          </a:solidFill>
          <a:latin typeface="+mn-lt"/>
          <a:ea typeface="+mn-ea"/>
          <a:cs typeface="+mn-cs"/>
        </a:defRPr>
      </a:lvl3pPr>
      <a:lvl4pPr marL="2057400" algn="r" defTabSz="1371600" rtl="1" eaLnBrk="1" latinLnBrk="0" hangingPunct="1">
        <a:defRPr sz="2700" kern="1200">
          <a:solidFill>
            <a:schemeClr val="tx1"/>
          </a:solidFill>
          <a:latin typeface="+mn-lt"/>
          <a:ea typeface="+mn-ea"/>
          <a:cs typeface="+mn-cs"/>
        </a:defRPr>
      </a:lvl4pPr>
      <a:lvl5pPr marL="2743200" algn="r" defTabSz="1371600" rtl="1" eaLnBrk="1" latinLnBrk="0" hangingPunct="1">
        <a:defRPr sz="2700" kern="1200">
          <a:solidFill>
            <a:schemeClr val="tx1"/>
          </a:solidFill>
          <a:latin typeface="+mn-lt"/>
          <a:ea typeface="+mn-ea"/>
          <a:cs typeface="+mn-cs"/>
        </a:defRPr>
      </a:lvl5pPr>
      <a:lvl6pPr marL="3429000" algn="r" defTabSz="1371600" rtl="1" eaLnBrk="1" latinLnBrk="0" hangingPunct="1">
        <a:defRPr sz="2700" kern="1200">
          <a:solidFill>
            <a:schemeClr val="tx1"/>
          </a:solidFill>
          <a:latin typeface="+mn-lt"/>
          <a:ea typeface="+mn-ea"/>
          <a:cs typeface="+mn-cs"/>
        </a:defRPr>
      </a:lvl6pPr>
      <a:lvl7pPr marL="4114800" algn="r" defTabSz="1371600" rtl="1" eaLnBrk="1" latinLnBrk="0" hangingPunct="1">
        <a:defRPr sz="2700" kern="1200">
          <a:solidFill>
            <a:schemeClr val="tx1"/>
          </a:solidFill>
          <a:latin typeface="+mn-lt"/>
          <a:ea typeface="+mn-ea"/>
          <a:cs typeface="+mn-cs"/>
        </a:defRPr>
      </a:lvl7pPr>
      <a:lvl8pPr marL="4800600" algn="r" defTabSz="1371600" rtl="1" eaLnBrk="1" latinLnBrk="0" hangingPunct="1">
        <a:defRPr sz="2700" kern="1200">
          <a:solidFill>
            <a:schemeClr val="tx1"/>
          </a:solidFill>
          <a:latin typeface="+mn-lt"/>
          <a:ea typeface="+mn-ea"/>
          <a:cs typeface="+mn-cs"/>
        </a:defRPr>
      </a:lvl8pPr>
      <a:lvl9pPr marL="5486400" algn="r" defTabSz="1371600" rtl="1"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me/albayan_12"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t.me/albayan_1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descr="صورة تحتوي على حائط, داخلي, زهرة, قيشان&#10;&#10;تم إنشاء الوصف تلقائياً">
            <a:extLst>
              <a:ext uri="{FF2B5EF4-FFF2-40B4-BE49-F238E27FC236}">
                <a16:creationId xmlns:a16="http://schemas.microsoft.com/office/drawing/2014/main" id="{D8CBDABF-39BC-2D72-5976-D114BFF1C366}"/>
              </a:ext>
            </a:extLst>
          </p:cNvPr>
          <p:cNvPicPr>
            <a:picLocks noChangeAspect="1"/>
          </p:cNvPicPr>
          <p:nvPr/>
        </p:nvPicPr>
        <p:blipFill>
          <a:blip r:embed="rId2"/>
          <a:stretch>
            <a:fillRect/>
          </a:stretch>
        </p:blipFill>
        <p:spPr>
          <a:xfrm>
            <a:off x="10127085" y="913113"/>
            <a:ext cx="6895696" cy="85576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Google Shape;176;p29">
            <a:extLst>
              <a:ext uri="{FF2B5EF4-FFF2-40B4-BE49-F238E27FC236}">
                <a16:creationId xmlns:a16="http://schemas.microsoft.com/office/drawing/2014/main" id="{58819CE0-82A0-10DA-9941-1C627F419786}"/>
              </a:ext>
            </a:extLst>
          </p:cNvPr>
          <p:cNvSpPr txBox="1">
            <a:spLocks/>
          </p:cNvSpPr>
          <p:nvPr/>
        </p:nvSpPr>
        <p:spPr>
          <a:xfrm>
            <a:off x="1627320" y="2924141"/>
            <a:ext cx="5730645" cy="1102456"/>
          </a:xfrm>
          <a:prstGeom prst="rect">
            <a:avLst/>
          </a:prstGeom>
          <a:noFill/>
          <a:ln>
            <a:noFill/>
          </a:ln>
        </p:spPr>
        <p:txBody>
          <a:bodyPr spcFirstLastPara="1" wrap="square" lIns="121900" tIns="121900" rIns="121900" bIns="121900" anchor="b" anchorCtr="0">
            <a:noAutofit/>
          </a:bodyPr>
          <a:lstStyle/>
          <a:p>
            <a:pPr algn="ctr" defTabSz="1219170" eaLnBrk="1" fontAlgn="auto" hangingPunct="1">
              <a:spcBef>
                <a:spcPts val="0"/>
              </a:spcBef>
              <a:spcAft>
                <a:spcPts val="0"/>
              </a:spcAft>
              <a:buClr>
                <a:srgbClr val="434343"/>
              </a:buClr>
              <a:buSzPts val="2800"/>
              <a:defRPr/>
            </a:pPr>
            <a:r>
              <a:rPr lang="ar-SA" sz="4800"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الفصل الدراسي الأول</a:t>
            </a:r>
            <a:br>
              <a:rPr lang="ar-SA" sz="4800" kern="0"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br>
            <a:r>
              <a:rPr lang="ar-SA" sz="4000" kern="0"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حديث الصف الثالث متوسط </a:t>
            </a:r>
          </a:p>
        </p:txBody>
      </p:sp>
      <p:sp>
        <p:nvSpPr>
          <p:cNvPr id="20" name="Google Shape;176;p29">
            <a:extLst>
              <a:ext uri="{FF2B5EF4-FFF2-40B4-BE49-F238E27FC236}">
                <a16:creationId xmlns:a16="http://schemas.microsoft.com/office/drawing/2014/main" id="{B292AF47-9BE1-9118-BA7A-1F67992D18D9}"/>
              </a:ext>
            </a:extLst>
          </p:cNvPr>
          <p:cNvSpPr txBox="1">
            <a:spLocks/>
          </p:cNvSpPr>
          <p:nvPr/>
        </p:nvSpPr>
        <p:spPr>
          <a:xfrm>
            <a:off x="1248890" y="7664083"/>
            <a:ext cx="5088565" cy="742126"/>
          </a:xfrm>
          <a:prstGeom prst="rect">
            <a:avLst/>
          </a:prstGeom>
          <a:noFill/>
          <a:ln>
            <a:noFill/>
          </a:ln>
        </p:spPr>
        <p:txBody>
          <a:bodyPr spcFirstLastPara="1" wrap="square" lIns="121900" tIns="121900" rIns="121900" bIns="121900" anchor="b" anchorCtr="0">
            <a:noAutofit/>
          </a:bodyPr>
          <a:lstStyle/>
          <a:p>
            <a:pPr algn="ctr" defTabSz="1219170" eaLnBrk="1" fontAlgn="auto" hangingPunct="1">
              <a:spcBef>
                <a:spcPts val="0"/>
              </a:spcBef>
              <a:spcAft>
                <a:spcPts val="0"/>
              </a:spcAft>
              <a:buClr>
                <a:srgbClr val="434343"/>
              </a:buClr>
              <a:buSzPts val="2800"/>
              <a:defRPr/>
            </a:pPr>
            <a:r>
              <a:rPr lang="ar-SA" sz="4400" dirty="0">
                <a:ln w="0"/>
                <a:solidFill>
                  <a:srgbClr val="C00000"/>
                </a:solidFill>
                <a:effectLst>
                  <a:outerShdw blurRad="50800" dist="38100" dir="5400000" algn="t" rotWithShape="0">
                    <a:prstClr val="black">
                      <a:alpha val="40000"/>
                    </a:prstClr>
                  </a:outerShdw>
                </a:effectLst>
                <a:latin typeface="Calibri" pitchFamily="34" charset="0"/>
                <a:ea typeface="Fira Sans Extra Condensed Medium"/>
                <a:cs typeface="Calibri" pitchFamily="34" charset="0"/>
                <a:sym typeface="Fira Sans Extra Condensed Medium"/>
              </a:rPr>
              <a:t>إعداد أ .لؤلؤة العتيق </a:t>
            </a:r>
            <a:endParaRPr lang="ar-SA" sz="3600" kern="0" dirty="0">
              <a:ln w="0"/>
              <a:solidFill>
                <a:srgbClr val="C00000"/>
              </a:solidFill>
              <a:effectLst>
                <a:outerShdw blurRad="50800" dist="38100" dir="5400000" algn="t" rotWithShape="0">
                  <a:prstClr val="black">
                    <a:alpha val="40000"/>
                  </a:prstClr>
                </a:outerShdw>
              </a:effectLst>
              <a:latin typeface="Calibri" pitchFamily="34" charset="0"/>
              <a:ea typeface="Fira Sans Extra Condensed Medium"/>
              <a:cs typeface="Calibri" pitchFamily="34" charset="0"/>
              <a:sym typeface="Fira Sans Extra Condensed Medium"/>
            </a:endParaRPr>
          </a:p>
        </p:txBody>
      </p:sp>
      <p:sp>
        <p:nvSpPr>
          <p:cNvPr id="21"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CDDC1C07-F9C9-301F-EC46-FB5B6D73F835}"/>
              </a:ext>
            </a:extLst>
          </p:cNvPr>
          <p:cNvSpPr txBox="1">
            <a:spLocks/>
          </p:cNvSpPr>
          <p:nvPr/>
        </p:nvSpPr>
        <p:spPr>
          <a:xfrm>
            <a:off x="1243448" y="8314778"/>
            <a:ext cx="5547297" cy="66593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6933" tIns="16933" rIns="16933" bIns="16933" anchor="ctr">
            <a:normAutofit fontScale="92500"/>
          </a:bodyPr>
          <a:lstStyle/>
          <a:p>
            <a:pPr defTabSz="164558">
              <a:defRPr sz="3956" b="0" spc="0">
                <a:solidFill>
                  <a:srgbClr val="FFFFFF"/>
                </a:solidFill>
                <a:latin typeface="Khalid Art bold"/>
                <a:ea typeface="Khalid Art bold"/>
                <a:cs typeface="Khalid Art bold"/>
                <a:sym typeface="Khalid Art bold"/>
              </a:defRPr>
            </a:pPr>
            <a:r>
              <a:rPr lang="ar-SA" sz="4000" dirty="0">
                <a:ln w="0"/>
                <a:solidFill>
                  <a:schemeClr val="tx2"/>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قناة البيان للعروض والعلوم الشرعية </a:t>
            </a:r>
            <a:r>
              <a:rPr lang="ar-SA" sz="4000" kern="0" dirty="0">
                <a:ln w="0"/>
                <a:solidFill>
                  <a:schemeClr val="tx2"/>
                </a:solidFill>
                <a:effectLst>
                  <a:outerShdw blurRad="38100" dist="19050" dir="2700000" algn="tl" rotWithShape="0">
                    <a:schemeClr val="dk1">
                      <a:alpha val="40000"/>
                    </a:schemeClr>
                  </a:outerShdw>
                </a:effectLst>
                <a:latin typeface="Khalid Art bold"/>
                <a:ea typeface="Khalid Art bold"/>
                <a:cs typeface="Khalid Art bold"/>
                <a:sym typeface="Khalid Art bold"/>
              </a:rPr>
              <a:t> </a:t>
            </a:r>
          </a:p>
        </p:txBody>
      </p:sp>
      <p:pic>
        <p:nvPicPr>
          <p:cNvPr id="22" name="884AEA23-EA58-47EB-8C88-9CE646949802-L0-001.png" descr="884AEA23-EA58-47EB-8C88-9CE646949802-L0-001.png">
            <a:hlinkClick r:id="rId3"/>
            <a:extLst>
              <a:ext uri="{FF2B5EF4-FFF2-40B4-BE49-F238E27FC236}">
                <a16:creationId xmlns:a16="http://schemas.microsoft.com/office/drawing/2014/main" id="{A2D22A47-8723-25CF-00E5-650984EEBA25}"/>
              </a:ext>
            </a:extLst>
          </p:cNvPr>
          <p:cNvPicPr>
            <a:picLocks noChangeAspect="1"/>
          </p:cNvPicPr>
          <p:nvPr/>
        </p:nvPicPr>
        <p:blipFill>
          <a:blip r:embed="rId4" cstate="print">
            <a:duotone>
              <a:schemeClr val="accent5">
                <a:shade val="45000"/>
                <a:satMod val="135000"/>
              </a:schemeClr>
              <a:prstClr val="white"/>
            </a:duotone>
          </a:blip>
          <a:stretch>
            <a:fillRect/>
          </a:stretch>
        </p:blipFill>
        <p:spPr>
          <a:xfrm>
            <a:off x="3684130" y="6751410"/>
            <a:ext cx="665931" cy="665936"/>
          </a:xfrm>
          <a:prstGeom prst="rect">
            <a:avLst/>
          </a:prstGeom>
          <a:ln w="12700" cap="flat">
            <a:noFill/>
            <a:miter lim="400000"/>
          </a:ln>
          <a:effectLst/>
        </p:spPr>
      </p:pic>
      <p:sp>
        <p:nvSpPr>
          <p:cNvPr id="23" name="مربع نص 22">
            <a:extLst>
              <a:ext uri="{FF2B5EF4-FFF2-40B4-BE49-F238E27FC236}">
                <a16:creationId xmlns:a16="http://schemas.microsoft.com/office/drawing/2014/main" id="{5E8F0D21-AF75-AF1C-3950-1A2CE586BA14}"/>
              </a:ext>
            </a:extLst>
          </p:cNvPr>
          <p:cNvSpPr txBox="1"/>
          <p:nvPr/>
        </p:nvSpPr>
        <p:spPr>
          <a:xfrm>
            <a:off x="1094698" y="4346055"/>
            <a:ext cx="6795888" cy="2123658"/>
          </a:xfrm>
          <a:prstGeom prst="rect">
            <a:avLst/>
          </a:prstGeom>
          <a:noFill/>
        </p:spPr>
        <p:txBody>
          <a:bodyPr wrap="square">
            <a:spAutoFit/>
          </a:bodyPr>
          <a:lstStyle/>
          <a:p>
            <a:pPr algn="ctr"/>
            <a:r>
              <a:rPr lang="ar-SA" sz="6600" b="1" dirty="0">
                <a:ln w="0"/>
                <a:solidFill>
                  <a:schemeClr val="accent5">
                    <a:lumMod val="50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درس</a:t>
            </a:r>
          </a:p>
          <a:p>
            <a:pPr algn="ctr"/>
            <a:r>
              <a:rPr lang="ar-SA" sz="6600" b="1" dirty="0">
                <a:ln w="0"/>
                <a:solidFill>
                  <a:schemeClr val="accent5">
                    <a:lumMod val="50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استغلال أوقات الفراغ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82;p29">
            <a:extLst>
              <a:ext uri="{FF2B5EF4-FFF2-40B4-BE49-F238E27FC236}">
                <a16:creationId xmlns:a16="http://schemas.microsoft.com/office/drawing/2014/main" id="{734E95B9-8E2E-431D-4883-19DD4694CC24}"/>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8" name="عنوان 1">
            <a:extLst>
              <a:ext uri="{FF2B5EF4-FFF2-40B4-BE49-F238E27FC236}">
                <a16:creationId xmlns:a16="http://schemas.microsoft.com/office/drawing/2014/main" id="{AD09143C-633A-86FF-3422-D2A94FA1531A}"/>
              </a:ext>
            </a:extLst>
          </p:cNvPr>
          <p:cNvSpPr txBox="1">
            <a:spLocks/>
          </p:cNvSpPr>
          <p:nvPr/>
        </p:nvSpPr>
        <p:spPr>
          <a:xfrm flipH="1">
            <a:off x="12455853" y="46631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4000" b="1" dirty="0">
                <a:solidFill>
                  <a:schemeClr val="bg1"/>
                </a:solidFill>
                <a:latin typeface="29LT Zarid Serif Rg" panose="00000100000000000000" pitchFamily="2" charset="-78"/>
                <a:cs typeface="29LT Zarid Serif Rg" panose="00000100000000000000" pitchFamily="2" charset="-78"/>
              </a:rPr>
              <a:t>بإستراتيجية المفردات</a:t>
            </a:r>
          </a:p>
        </p:txBody>
      </p:sp>
      <p:graphicFrame>
        <p:nvGraphicFramePr>
          <p:cNvPr id="2" name="جدول 2">
            <a:extLst>
              <a:ext uri="{FF2B5EF4-FFF2-40B4-BE49-F238E27FC236}">
                <a16:creationId xmlns:a16="http://schemas.microsoft.com/office/drawing/2014/main" id="{22A9A7C8-EA07-451D-224A-CDC0B3CDA8E7}"/>
              </a:ext>
            </a:extLst>
          </p:cNvPr>
          <p:cNvGraphicFramePr>
            <a:graphicFrameLocks noGrp="1"/>
          </p:cNvGraphicFramePr>
          <p:nvPr>
            <p:extLst>
              <p:ext uri="{D42A27DB-BD31-4B8C-83A1-F6EECF244321}">
                <p14:modId xmlns:p14="http://schemas.microsoft.com/office/powerpoint/2010/main" val="157902864"/>
              </p:ext>
            </p:extLst>
          </p:nvPr>
        </p:nvGraphicFramePr>
        <p:xfrm>
          <a:off x="1295400" y="1738120"/>
          <a:ext cx="15697200" cy="6309360"/>
        </p:xfrm>
        <a:graphic>
          <a:graphicData uri="http://schemas.openxmlformats.org/drawingml/2006/table">
            <a:tbl>
              <a:tblPr rtl="1" firstRow="1" bandRow="1">
                <a:tableStyleId>{5FD0F851-EC5A-4D38-B0AD-8093EC10F338}</a:tableStyleId>
              </a:tblPr>
              <a:tblGrid>
                <a:gridCol w="4053348">
                  <a:extLst>
                    <a:ext uri="{9D8B030D-6E8A-4147-A177-3AD203B41FA5}">
                      <a16:colId xmlns:a16="http://schemas.microsoft.com/office/drawing/2014/main" val="4250161687"/>
                    </a:ext>
                  </a:extLst>
                </a:gridCol>
                <a:gridCol w="11643852">
                  <a:extLst>
                    <a:ext uri="{9D8B030D-6E8A-4147-A177-3AD203B41FA5}">
                      <a16:colId xmlns:a16="http://schemas.microsoft.com/office/drawing/2014/main" val="2306261626"/>
                    </a:ext>
                  </a:extLst>
                </a:gridCol>
              </a:tblGrid>
              <a:tr h="370840">
                <a:tc>
                  <a:txBody>
                    <a:bodyPr/>
                    <a:lstStyle/>
                    <a:p>
                      <a:pPr algn="ctr" rtl="1"/>
                      <a:r>
                        <a:rPr lang="ar-SA" sz="3200" b="0" dirty="0">
                          <a:solidFill>
                            <a:schemeClr val="tx1"/>
                          </a:solidFill>
                          <a:latin typeface="29LT Bukra Bold" panose="000B0903020204020204" pitchFamily="34" charset="-78"/>
                          <a:cs typeface="29LT Bukra Bold" panose="000B0903020204020204" pitchFamily="34" charset="-78"/>
                        </a:rPr>
                        <a:t>الكلمة</a:t>
                      </a:r>
                      <a:r>
                        <a:rPr lang="ar-SA" sz="3200" b="1" dirty="0">
                          <a:solidFill>
                            <a:schemeClr val="accent2"/>
                          </a:solidFill>
                          <a:latin typeface="29LT Bukra Bold" panose="000B0903020204020204" pitchFamily="34" charset="-78"/>
                          <a:cs typeface="29LT Bukra Bold" panose="000B0903020204020204" pitchFamily="34" charset="-78"/>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3200" b="1" dirty="0">
                          <a:solidFill>
                            <a:schemeClr val="tx1"/>
                          </a:solidFill>
                          <a:latin typeface="29LT Bukra Bold" panose="000B0903020204020204" pitchFamily="34" charset="-78"/>
                          <a:cs typeface="29LT Bukra Bold" panose="000B0903020204020204" pitchFamily="34" charset="-78"/>
                        </a:rPr>
                        <a:t>معناها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096133"/>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200" b="1" dirty="0">
                        <a:solidFill>
                          <a:schemeClr val="accent2">
                            <a:lumMod val="50000"/>
                          </a:schemeClr>
                        </a:solidFill>
                        <a:latin typeface="29LT Bukra Bold" panose="000B0903020204020204" pitchFamily="34" charset="-78"/>
                        <a:ea typeface="Majalla UI"/>
                        <a:cs typeface="29LT Bukra Bold" panose="000B0903020204020204" pitchFamily="34"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dirty="0">
                          <a:solidFill>
                            <a:schemeClr val="accent2">
                              <a:lumMod val="50000"/>
                            </a:schemeClr>
                          </a:solidFill>
                          <a:latin typeface="29LT Bukra Bold" panose="000B0903020204020204" pitchFamily="34" charset="-78"/>
                          <a:ea typeface="Majalla UI"/>
                          <a:cs typeface="29LT Bukra Bold" panose="000B0903020204020204" pitchFamily="34" charset="-78"/>
                        </a:rPr>
                        <a:t>بمنكبي</a:t>
                      </a:r>
                    </a:p>
                    <a:p>
                      <a:pPr algn="ctr" rtl="1"/>
                      <a:endParaRPr lang="ar-SA" sz="3200" b="1" dirty="0">
                        <a:solidFill>
                          <a:schemeClr val="accent2">
                            <a:lumMod val="50000"/>
                          </a:schemeClr>
                        </a:solidFill>
                        <a:latin typeface="29LT Bukra Bold" panose="000B0903020204020204" pitchFamily="34" charset="-78"/>
                        <a:cs typeface="29LT Bukra Bold" panose="000B0903020204020204" pitchFamily="34"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ar-SA" sz="32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4861962"/>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chemeClr val="accent2">
                              <a:lumMod val="50000"/>
                            </a:schemeClr>
                          </a:solidFill>
                          <a:latin typeface="29LT Bukra Bold" panose="000B0903020204020204" pitchFamily="34" charset="-78"/>
                          <a:ea typeface="Majalla UI"/>
                          <a:cs typeface="29LT Bukra Bold" panose="000B0903020204020204" pitchFamily="34" charset="-78"/>
                        </a:rPr>
                        <a:t>عابر سبيل</a:t>
                      </a:r>
                    </a:p>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200" b="1" dirty="0">
                        <a:solidFill>
                          <a:schemeClr val="accent2">
                            <a:lumMod val="50000"/>
                          </a:schemeClr>
                        </a:solidFill>
                        <a:latin typeface="29LT Bukra Bold" panose="000B0903020204020204" pitchFamily="34" charset="-78"/>
                        <a:ea typeface="Majalla UI"/>
                        <a:cs typeface="29LT Bukra Bold" panose="000B0903020204020204" pitchFamily="34"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ar-SA" sz="32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3013542"/>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chemeClr val="accent2">
                              <a:lumMod val="50000"/>
                            </a:schemeClr>
                          </a:solidFill>
                          <a:latin typeface="29LT Bukra Bold" panose="000B0903020204020204" pitchFamily="34" charset="-78"/>
                          <a:ea typeface="Majalla UI"/>
                          <a:cs typeface="29LT Bukra Bold" panose="000B0903020204020204" pitchFamily="34" charset="-78"/>
                        </a:rPr>
                        <a:t>خذ من صحتك لمرضك</a:t>
                      </a:r>
                    </a:p>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200" b="1" dirty="0">
                        <a:solidFill>
                          <a:schemeClr val="accent2">
                            <a:lumMod val="50000"/>
                          </a:schemeClr>
                        </a:solidFill>
                        <a:latin typeface="29LT Bukra Bold" panose="000B0903020204020204" pitchFamily="34" charset="-78"/>
                        <a:ea typeface="Majalla UI"/>
                        <a:cs typeface="29LT Bukra Bold" panose="000B0903020204020204" pitchFamily="34" charset="-78"/>
                      </a:endParaRPr>
                    </a:p>
                    <a:p>
                      <a:pPr algn="ctr" rtl="1"/>
                      <a:endParaRPr lang="ar-SA" sz="3200" b="1" dirty="0">
                        <a:solidFill>
                          <a:schemeClr val="accent2">
                            <a:lumMod val="50000"/>
                          </a:schemeClr>
                        </a:solidFill>
                        <a:latin typeface="29LT Bukra Bold" panose="000B0903020204020204" pitchFamily="34" charset="-78"/>
                        <a:cs typeface="29LT Bukra Bold" panose="000B0903020204020204" pitchFamily="34"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ar-SA" sz="32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0203619"/>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dirty="0">
                          <a:solidFill>
                            <a:schemeClr val="accent2">
                              <a:lumMod val="50000"/>
                            </a:schemeClr>
                          </a:solidFill>
                          <a:latin typeface="29LT Bukra Bold" panose="000B0903020204020204" pitchFamily="34" charset="-78"/>
                          <a:ea typeface="Majalla UI"/>
                          <a:cs typeface="29LT Bukra Bold" panose="000B0903020204020204" pitchFamily="34" charset="-78"/>
                        </a:rPr>
                        <a:t>ومن حياتك لموتك</a:t>
                      </a:r>
                    </a:p>
                    <a:p>
                      <a:pPr algn="ctr" rtl="1"/>
                      <a:endParaRPr lang="ar-SA" sz="3200" b="1" dirty="0">
                        <a:solidFill>
                          <a:schemeClr val="accent2">
                            <a:lumMod val="50000"/>
                          </a:schemeClr>
                        </a:solidFill>
                        <a:latin typeface="29LT Bukra Bold" panose="000B0903020204020204" pitchFamily="34" charset="-78"/>
                        <a:cs typeface="29LT Bukra Bold" panose="000B0903020204020204" pitchFamily="34"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ar-SA" sz="32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092138"/>
                  </a:ext>
                </a:extLst>
              </a:tr>
            </a:tbl>
          </a:graphicData>
        </a:graphic>
      </p:graphicFrame>
      <p:sp>
        <p:nvSpPr>
          <p:cNvPr id="9" name="مربع نص 8">
            <a:extLst>
              <a:ext uri="{FF2B5EF4-FFF2-40B4-BE49-F238E27FC236}">
                <a16:creationId xmlns:a16="http://schemas.microsoft.com/office/drawing/2014/main" id="{BDC2F4B9-6979-68BE-3B59-EB38A242AE02}"/>
              </a:ext>
            </a:extLst>
          </p:cNvPr>
          <p:cNvSpPr txBox="1">
            <a:spLocks noChangeArrowheads="1"/>
          </p:cNvSpPr>
          <p:nvPr/>
        </p:nvSpPr>
        <p:spPr bwMode="auto">
          <a:xfrm>
            <a:off x="2085974" y="2730921"/>
            <a:ext cx="11020425" cy="646331"/>
          </a:xfrm>
          <a:prstGeom prst="rect">
            <a:avLst/>
          </a:prstGeom>
          <a:noFill/>
          <a:ln w="9525">
            <a:noFill/>
            <a:miter lim="800000"/>
            <a:headEnd/>
            <a:tailEnd/>
          </a:ln>
        </p:spPr>
        <p:txBody>
          <a:bodyPr wrap="square">
            <a:spAutoFit/>
          </a:bodyPr>
          <a:lstStyle/>
          <a:p>
            <a:pPr algn="ctr"/>
            <a:r>
              <a:rPr lang="ar-EG" sz="3600" b="1" dirty="0">
                <a:solidFill>
                  <a:schemeClr val="tx2"/>
                </a:solidFill>
                <a:latin typeface="29LT Zarid Serif Rg" panose="00000100000000000000" pitchFamily="2" charset="-78"/>
                <a:ea typeface="Majalla UI"/>
                <a:cs typeface="29LT Zarid Serif Rg" panose="00000100000000000000" pitchFamily="2" charset="-78"/>
              </a:rPr>
              <a:t>المنكب: مجتمع رأس الكتف والعضد.</a:t>
            </a:r>
          </a:p>
        </p:txBody>
      </p:sp>
      <p:sp>
        <p:nvSpPr>
          <p:cNvPr id="10" name="مربع نص 9">
            <a:extLst>
              <a:ext uri="{FF2B5EF4-FFF2-40B4-BE49-F238E27FC236}">
                <a16:creationId xmlns:a16="http://schemas.microsoft.com/office/drawing/2014/main" id="{8AAFA1E0-B9F8-0AA3-4464-1EE580DFB11C}"/>
              </a:ext>
            </a:extLst>
          </p:cNvPr>
          <p:cNvSpPr txBox="1">
            <a:spLocks noChangeArrowheads="1"/>
          </p:cNvSpPr>
          <p:nvPr/>
        </p:nvSpPr>
        <p:spPr bwMode="auto">
          <a:xfrm>
            <a:off x="5698330" y="4016109"/>
            <a:ext cx="3000375" cy="646331"/>
          </a:xfrm>
          <a:prstGeom prst="rect">
            <a:avLst/>
          </a:prstGeom>
          <a:noFill/>
          <a:ln w="9525">
            <a:noFill/>
            <a:miter lim="800000"/>
            <a:headEnd/>
            <a:tailEnd/>
          </a:ln>
        </p:spPr>
        <p:txBody>
          <a:bodyPr>
            <a:spAutoFit/>
          </a:bodyPr>
          <a:lstStyle/>
          <a:p>
            <a:pPr algn="ctr"/>
            <a:r>
              <a:rPr lang="ar-EG" sz="3600" b="1" dirty="0">
                <a:solidFill>
                  <a:schemeClr val="tx2"/>
                </a:solidFill>
                <a:latin typeface="29LT Zarid Serif Rg" panose="00000100000000000000" pitchFamily="2" charset="-78"/>
                <a:ea typeface="Majalla UI"/>
                <a:cs typeface="29LT Zarid Serif Rg" panose="00000100000000000000" pitchFamily="2" charset="-78"/>
              </a:rPr>
              <a:t>مسافر.</a:t>
            </a:r>
          </a:p>
        </p:txBody>
      </p:sp>
      <p:sp>
        <p:nvSpPr>
          <p:cNvPr id="11" name="مربع نص 10">
            <a:extLst>
              <a:ext uri="{FF2B5EF4-FFF2-40B4-BE49-F238E27FC236}">
                <a16:creationId xmlns:a16="http://schemas.microsoft.com/office/drawing/2014/main" id="{CD2F6398-E84A-7596-1D80-23BD20145D34}"/>
              </a:ext>
            </a:extLst>
          </p:cNvPr>
          <p:cNvSpPr txBox="1">
            <a:spLocks noChangeArrowheads="1"/>
          </p:cNvSpPr>
          <p:nvPr/>
        </p:nvSpPr>
        <p:spPr bwMode="auto">
          <a:xfrm>
            <a:off x="2499852" y="4997589"/>
            <a:ext cx="9584471" cy="646331"/>
          </a:xfrm>
          <a:prstGeom prst="rect">
            <a:avLst/>
          </a:prstGeom>
          <a:noFill/>
          <a:ln w="9525">
            <a:noFill/>
            <a:miter lim="800000"/>
            <a:headEnd/>
            <a:tailEnd/>
          </a:ln>
        </p:spPr>
        <p:txBody>
          <a:bodyPr wrap="square">
            <a:spAutoFit/>
          </a:bodyPr>
          <a:lstStyle/>
          <a:p>
            <a:pPr algn="ctr"/>
            <a:r>
              <a:rPr lang="ar-EG" sz="3600" b="1" dirty="0">
                <a:solidFill>
                  <a:schemeClr val="tx2"/>
                </a:solidFill>
                <a:latin typeface="29LT Zarid Serif Rg" panose="00000100000000000000" pitchFamily="2" charset="-78"/>
                <a:ea typeface="Majalla UI"/>
                <a:cs typeface="29LT Zarid Serif Rg" panose="00000100000000000000" pitchFamily="2" charset="-78"/>
              </a:rPr>
              <a:t>اعمل الصالحات زمن صحتك قبل أن تمرضَ فلا تستطيع العمل.</a:t>
            </a:r>
          </a:p>
        </p:txBody>
      </p:sp>
      <p:sp>
        <p:nvSpPr>
          <p:cNvPr id="13" name="مربع نص 12">
            <a:extLst>
              <a:ext uri="{FF2B5EF4-FFF2-40B4-BE49-F238E27FC236}">
                <a16:creationId xmlns:a16="http://schemas.microsoft.com/office/drawing/2014/main" id="{3D0DA1D7-2824-5290-0EFC-C2B3E428A5D2}"/>
              </a:ext>
            </a:extLst>
          </p:cNvPr>
          <p:cNvSpPr txBox="1">
            <a:spLocks noChangeArrowheads="1"/>
          </p:cNvSpPr>
          <p:nvPr/>
        </p:nvSpPr>
        <p:spPr bwMode="auto">
          <a:xfrm>
            <a:off x="3047998" y="7171925"/>
            <a:ext cx="8301037" cy="646331"/>
          </a:xfrm>
          <a:prstGeom prst="rect">
            <a:avLst/>
          </a:prstGeom>
          <a:noFill/>
          <a:ln w="9525">
            <a:noFill/>
            <a:miter lim="800000"/>
            <a:headEnd/>
            <a:tailEnd/>
          </a:ln>
        </p:spPr>
        <p:txBody>
          <a:bodyPr wrap="square">
            <a:spAutoFit/>
          </a:bodyPr>
          <a:lstStyle/>
          <a:p>
            <a:pPr algn="ctr"/>
            <a:r>
              <a:rPr lang="ar-EG" sz="3600" b="1" dirty="0">
                <a:solidFill>
                  <a:schemeClr val="tx2"/>
                </a:solidFill>
                <a:latin typeface="29LT Zarid Serif Rg" panose="00000100000000000000" pitchFamily="2" charset="-78"/>
                <a:ea typeface="Majalla UI"/>
                <a:cs typeface="29LT Zarid Serif Rg" panose="00000100000000000000" pitchFamily="2" charset="-78"/>
              </a:rPr>
              <a:t>اعمل في حياتك ما ينفعك في آخرتك.</a:t>
            </a:r>
          </a:p>
        </p:txBody>
      </p:sp>
      <p:sp>
        <p:nvSpPr>
          <p:cNvPr id="16" name="مستطيل 15">
            <a:extLst>
              <a:ext uri="{FF2B5EF4-FFF2-40B4-BE49-F238E27FC236}">
                <a16:creationId xmlns:a16="http://schemas.microsoft.com/office/drawing/2014/main" id="{89A45B48-B2C7-FCD0-9393-2D9C0647354A}"/>
              </a:ext>
            </a:extLst>
          </p:cNvPr>
          <p:cNvSpPr/>
          <p:nvPr/>
        </p:nvSpPr>
        <p:spPr>
          <a:xfrm>
            <a:off x="1492483" y="491029"/>
            <a:ext cx="12190179" cy="903542"/>
          </a:xfrm>
          <a:prstGeom prst="rect">
            <a:avLst/>
          </a:prstGeom>
          <a:noFill/>
          <a:ln>
            <a:noFill/>
          </a:ln>
        </p:spPr>
        <p:txBody>
          <a:bodyPr wrap="square" lIns="163282" tIns="81642" rIns="163282" bIns="81642">
            <a:spAutoFit/>
          </a:bodyPr>
          <a:lstStyle/>
          <a:p>
            <a:pPr algn="ctr"/>
            <a:r>
              <a:rPr lang="ar-SA" sz="4800" b="1" dirty="0">
                <a:solidFill>
                  <a:srgbClr val="C00000"/>
                </a:solidFill>
                <a:latin typeface="29LT Zarid Serif Rg" panose="00000100000000000000" pitchFamily="2" charset="-78"/>
                <a:cs typeface="29LT Zarid Serif Rg" panose="00000100000000000000" pitchFamily="2" charset="-78"/>
              </a:rPr>
              <a:t>عزيزتي الطالبة وضحي معاني الكلمات التالية </a:t>
            </a:r>
            <a:endParaRPr lang="ar-SA" sz="4800" b="1" baseline="0" dirty="0">
              <a:solidFill>
                <a:schemeClr val="tx1">
                  <a:lumMod val="50000"/>
                </a:schemeClr>
              </a:solidFill>
              <a:latin typeface="29LT Zarid Serif Rg" panose="00000100000000000000" pitchFamily="2" charset="-78"/>
              <a:cs typeface="29LT Zarid Serif Rg" panose="00000100000000000000" pitchFamily="2" charset="-78"/>
            </a:endParaRPr>
          </a:p>
        </p:txBody>
      </p:sp>
    </p:spTree>
    <p:extLst>
      <p:ext uri="{BB962C8B-B14F-4D97-AF65-F5344CB8AC3E}">
        <p14:creationId xmlns:p14="http://schemas.microsoft.com/office/powerpoint/2010/main" val="2821455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ADEA694D-9875-C707-C2E1-305E106FB8DC}"/>
              </a:ext>
            </a:extLst>
          </p:cNvPr>
          <p:cNvSpPr txBox="1"/>
          <p:nvPr/>
        </p:nvSpPr>
        <p:spPr>
          <a:xfrm>
            <a:off x="1382623" y="3924300"/>
            <a:ext cx="16660948" cy="2862322"/>
          </a:xfrm>
          <a:prstGeom prst="rect">
            <a:avLst/>
          </a:prstGeom>
          <a:noFill/>
        </p:spPr>
        <p:txBody>
          <a:bodyPr wrap="square">
            <a:spAutoFit/>
          </a:bodyPr>
          <a:lstStyle/>
          <a:p>
            <a:pPr marL="1771650" lvl="2" indent="-857250" algn="ctr">
              <a:buFont typeface="Wingdings" panose="05000000000000000000" pitchFamily="2" charset="2"/>
              <a:buChar char="Ø"/>
            </a:pPr>
            <a:r>
              <a:rPr lang="ar-SA" sz="6000" b="1" dirty="0">
                <a:ln w="0"/>
                <a:solidFill>
                  <a:schemeClr val="accent5">
                    <a:lumMod val="50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حال المؤمن في الدنيا كالغريب عن بلده الذي لا يأنس ولا يستقر حتى يصل إلى منزله في الآخرة، بل هو كالمسافر الذي يقطع الطريق ولا يتوقف حتى يصلَ إلى منزله في الآخرة.</a:t>
            </a:r>
          </a:p>
        </p:txBody>
      </p:sp>
      <p:sp>
        <p:nvSpPr>
          <p:cNvPr id="11" name="مستطيل 10">
            <a:extLst>
              <a:ext uri="{FF2B5EF4-FFF2-40B4-BE49-F238E27FC236}">
                <a16:creationId xmlns:a16="http://schemas.microsoft.com/office/drawing/2014/main" id="{7D488462-7DB0-B26A-9C82-D5BD3342EAEB}"/>
              </a:ext>
            </a:extLst>
          </p:cNvPr>
          <p:cNvSpPr/>
          <p:nvPr/>
        </p:nvSpPr>
        <p:spPr>
          <a:xfrm>
            <a:off x="2204440" y="2449453"/>
            <a:ext cx="13879120" cy="830997"/>
          </a:xfrm>
          <a:prstGeom prst="rect">
            <a:avLst/>
          </a:prstGeom>
        </p:spPr>
        <p:txBody>
          <a:bodyPr wrap="none">
            <a:spAutoFit/>
          </a:bodyPr>
          <a:lstStyle/>
          <a:p>
            <a:r>
              <a:rPr lang="ar-SA" sz="4800" b="1" dirty="0">
                <a:solidFill>
                  <a:srgbClr val="C00000"/>
                </a:solidFill>
                <a:latin typeface="Calibri" panose="020F0502020204030204" pitchFamily="34" charset="0"/>
                <a:cs typeface="Calibri" panose="020F0502020204030204" pitchFamily="34" charset="0"/>
              </a:rPr>
              <a:t>طالبتي الغالية بما شبه النبي عليه السلام حال الأنسان في هذه الدنيا </a:t>
            </a:r>
          </a:p>
        </p:txBody>
      </p:sp>
      <p:pic>
        <p:nvPicPr>
          <p:cNvPr id="5" name="Google Shape;182;p29">
            <a:extLst>
              <a:ext uri="{FF2B5EF4-FFF2-40B4-BE49-F238E27FC236}">
                <a16:creationId xmlns:a16="http://schemas.microsoft.com/office/drawing/2014/main" id="{273C8FD4-845B-F80D-5DCE-F03CE5EF79AE}"/>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39600" y="-266700"/>
            <a:ext cx="7173430" cy="2256112"/>
          </a:xfrm>
          <a:prstGeom prst="rect">
            <a:avLst/>
          </a:prstGeom>
          <a:noFill/>
          <a:ln>
            <a:noFill/>
          </a:ln>
        </p:spPr>
      </p:pic>
      <p:sp>
        <p:nvSpPr>
          <p:cNvPr id="10" name="عنوان 1">
            <a:extLst>
              <a:ext uri="{FF2B5EF4-FFF2-40B4-BE49-F238E27FC236}">
                <a16:creationId xmlns:a16="http://schemas.microsoft.com/office/drawing/2014/main" id="{7B687C9D-E888-81F8-31B8-2D55E4F53A8F}"/>
              </a:ext>
            </a:extLst>
          </p:cNvPr>
          <p:cNvSpPr txBox="1">
            <a:spLocks/>
          </p:cNvSpPr>
          <p:nvPr/>
        </p:nvSpPr>
        <p:spPr>
          <a:xfrm flipH="1">
            <a:off x="12375877" y="42800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200" b="1" dirty="0">
                <a:solidFill>
                  <a:schemeClr val="bg1"/>
                </a:solidFill>
                <a:latin typeface="Calibri" panose="020F0502020204030204" pitchFamily="34" charset="0"/>
                <a:cs typeface="Calibri" panose="020F0502020204030204" pitchFamily="34" charset="0"/>
              </a:rPr>
              <a:t>استراتيجية المناقشة</a:t>
            </a:r>
          </a:p>
        </p:txBody>
      </p:sp>
    </p:spTree>
    <p:extLst>
      <p:ext uri="{BB962C8B-B14F-4D97-AF65-F5344CB8AC3E}">
        <p14:creationId xmlns:p14="http://schemas.microsoft.com/office/powerpoint/2010/main" val="166070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82;p29">
            <a:extLst>
              <a:ext uri="{FF2B5EF4-FFF2-40B4-BE49-F238E27FC236}">
                <a16:creationId xmlns:a16="http://schemas.microsoft.com/office/drawing/2014/main" id="{EF0E592C-F1B4-8E56-3935-C32D18653F90}"/>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11" name="عنوان 1">
            <a:extLst>
              <a:ext uri="{FF2B5EF4-FFF2-40B4-BE49-F238E27FC236}">
                <a16:creationId xmlns:a16="http://schemas.microsoft.com/office/drawing/2014/main" id="{D3F2F3AD-0410-05A3-265F-8B7C2734E336}"/>
              </a:ext>
            </a:extLst>
          </p:cNvPr>
          <p:cNvSpPr txBox="1">
            <a:spLocks/>
          </p:cNvSpPr>
          <p:nvPr/>
        </p:nvSpPr>
        <p:spPr>
          <a:xfrm flipH="1">
            <a:off x="12420600" y="413480"/>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200" b="1" dirty="0">
                <a:solidFill>
                  <a:schemeClr val="bg1"/>
                </a:solidFill>
                <a:latin typeface="Calibri" panose="020F0502020204030204" pitchFamily="34" charset="0"/>
                <a:cs typeface="Calibri" panose="020F0502020204030204" pitchFamily="34" charset="0"/>
              </a:rPr>
              <a:t>بإستراتيجية المشاهدة والاستنباط</a:t>
            </a:r>
          </a:p>
        </p:txBody>
      </p:sp>
      <p:sp>
        <p:nvSpPr>
          <p:cNvPr id="12" name="عنوان 1">
            <a:extLst>
              <a:ext uri="{FF2B5EF4-FFF2-40B4-BE49-F238E27FC236}">
                <a16:creationId xmlns:a16="http://schemas.microsoft.com/office/drawing/2014/main" id="{2BE11757-8817-B0A9-FCD2-1898735F5CC2}"/>
              </a:ext>
            </a:extLst>
          </p:cNvPr>
          <p:cNvSpPr txBox="1">
            <a:spLocks/>
          </p:cNvSpPr>
          <p:nvPr/>
        </p:nvSpPr>
        <p:spPr bwMode="auto">
          <a:xfrm>
            <a:off x="9448800" y="6057900"/>
            <a:ext cx="7820438" cy="990600"/>
          </a:xfrm>
          <a:prstGeom prst="rect">
            <a:avLst/>
          </a:prstGeom>
          <a:noFill/>
          <a:ln w="9525">
            <a:noFill/>
            <a:miter lim="800000"/>
            <a:headEnd/>
            <a:tailEnd/>
          </a:ln>
        </p:spPr>
        <p:txBody>
          <a:bodyPr anchor="ctr"/>
          <a:lstStyle/>
          <a:p>
            <a:pPr marL="857250" indent="-857250" algn="justLow" rtl="1" eaLnBrk="1" hangingPunct="1">
              <a:buFont typeface="Wingdings" panose="05000000000000000000" pitchFamily="2" charset="2"/>
              <a:buChar char="§"/>
            </a:pPr>
            <a:r>
              <a:rPr lang="ar-SA" sz="6000" b="1" dirty="0">
                <a:ln w="0"/>
                <a:solidFill>
                  <a:schemeClr val="accent5">
                    <a:lumMod val="75000"/>
                  </a:schemeClr>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rPr>
              <a:t>عدم الا </a:t>
            </a:r>
            <a:r>
              <a:rPr lang="ar-SA" sz="6000" b="1" dirty="0" err="1">
                <a:ln w="0"/>
                <a:solidFill>
                  <a:schemeClr val="accent5">
                    <a:lumMod val="75000"/>
                  </a:schemeClr>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rPr>
              <a:t>غترار</a:t>
            </a:r>
            <a:r>
              <a:rPr lang="ar-SA" sz="6000" b="1" dirty="0">
                <a:ln w="0"/>
                <a:solidFill>
                  <a:schemeClr val="accent5">
                    <a:lumMod val="75000"/>
                  </a:schemeClr>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rPr>
              <a:t>  بالدنيا و طولها فإن مآلها إلى الزوال</a:t>
            </a:r>
            <a:endParaRPr lang="en-US" sz="6000" b="1" dirty="0">
              <a:ln w="0"/>
              <a:solidFill>
                <a:schemeClr val="accent5">
                  <a:lumMod val="75000"/>
                </a:schemeClr>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endParaRPr>
          </a:p>
        </p:txBody>
      </p:sp>
      <p:pic>
        <p:nvPicPr>
          <p:cNvPr id="4" name="صورة 3" descr="صورة تحتوي على نص, خارجي&#10;&#10;تم إنشاء الوصف تلقائياً">
            <a:extLst>
              <a:ext uri="{FF2B5EF4-FFF2-40B4-BE49-F238E27FC236}">
                <a16:creationId xmlns:a16="http://schemas.microsoft.com/office/drawing/2014/main" id="{2C3A1444-E5B9-1611-C9D4-43E112AC7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676399"/>
            <a:ext cx="6633733" cy="66337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مستطيل 1">
            <a:extLst>
              <a:ext uri="{FF2B5EF4-FFF2-40B4-BE49-F238E27FC236}">
                <a16:creationId xmlns:a16="http://schemas.microsoft.com/office/drawing/2014/main" id="{C343A8DA-83B6-31E8-FD6D-3CE819E9E5DD}"/>
              </a:ext>
            </a:extLst>
          </p:cNvPr>
          <p:cNvSpPr/>
          <p:nvPr/>
        </p:nvSpPr>
        <p:spPr>
          <a:xfrm>
            <a:off x="8761973" y="1974887"/>
            <a:ext cx="8840227" cy="2308324"/>
          </a:xfrm>
          <a:prstGeom prst="rect">
            <a:avLst/>
          </a:prstGeom>
        </p:spPr>
        <p:txBody>
          <a:bodyPr wrap="square">
            <a:spAutoFit/>
          </a:bodyPr>
          <a:lstStyle/>
          <a:p>
            <a:r>
              <a:rPr lang="ar-SA" sz="4800" b="1" dirty="0">
                <a:solidFill>
                  <a:srgbClr val="860000"/>
                </a:solidFill>
                <a:latin typeface="Calibri" panose="020F0502020204030204" pitchFamily="34" charset="0"/>
                <a:cs typeface="Calibri" panose="020F0502020204030204" pitchFamily="34" charset="0"/>
              </a:rPr>
              <a:t>طالبتي الغالية ما الفرق بين حال الغريب والمسافر وحال من يؤمل البقاء في الدنيا من حيث الاستعداد للرحيل .</a:t>
            </a:r>
          </a:p>
        </p:txBody>
      </p:sp>
    </p:spTree>
    <p:extLst>
      <p:ext uri="{BB962C8B-B14F-4D97-AF65-F5344CB8AC3E}">
        <p14:creationId xmlns:p14="http://schemas.microsoft.com/office/powerpoint/2010/main" val="76358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F7FDFEBE-0450-9722-278A-989D5DC9B85D}"/>
              </a:ext>
            </a:extLst>
          </p:cNvPr>
          <p:cNvSpPr txBox="1"/>
          <p:nvPr/>
        </p:nvSpPr>
        <p:spPr>
          <a:xfrm>
            <a:off x="457200" y="1752934"/>
            <a:ext cx="16938897" cy="1938992"/>
          </a:xfrm>
          <a:prstGeom prst="rect">
            <a:avLst/>
          </a:prstGeom>
          <a:noFill/>
        </p:spPr>
        <p:txBody>
          <a:bodyPr wrap="square">
            <a:spAutoFit/>
          </a:bodyPr>
          <a:lstStyle/>
          <a:p>
            <a:pPr algn="ctr" eaLnBrk="1" hangingPunct="1">
              <a:defRPr/>
            </a:pPr>
            <a:r>
              <a:rPr lang="ar-SA" sz="6000" b="1" dirty="0">
                <a:solidFill>
                  <a:srgbClr val="860000"/>
                </a:solidFill>
                <a:latin typeface="29LT Zarid Serif Rg" panose="00000100000000000000" pitchFamily="2" charset="-78"/>
                <a:cs typeface="29LT Zarid Serif Rg" panose="00000100000000000000" pitchFamily="2" charset="-78"/>
              </a:rPr>
              <a:t>طالبتي المميزة  لماذا قال النبي عليه السلام </a:t>
            </a:r>
          </a:p>
          <a:p>
            <a:pPr algn="ctr" eaLnBrk="1" hangingPunct="1">
              <a:defRPr/>
            </a:pPr>
            <a:r>
              <a:rPr lang="ar-SA" sz="6000" b="1" dirty="0">
                <a:solidFill>
                  <a:srgbClr val="C00000"/>
                </a:solidFill>
                <a:latin typeface="29LT Zarid Serif Rg" panose="00000100000000000000" pitchFamily="2" charset="-78"/>
                <a:cs typeface="29LT Zarid Serif Rg" panose="00000100000000000000" pitchFamily="2" charset="-78"/>
              </a:rPr>
              <a:t>( </a:t>
            </a:r>
            <a:r>
              <a:rPr lang="ar-EG" sz="6000" b="1" dirty="0">
                <a:solidFill>
                  <a:schemeClr val="tx2"/>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وَخُذْ مِنْ صِحَّتِكَ لِمَرَضِكَ وَمِنْ حَيَاتِكَ لِمَوْتِكَ</a:t>
            </a:r>
            <a:r>
              <a:rPr lang="ar-SA" sz="6000" b="1" dirty="0">
                <a:solidFill>
                  <a:srgbClr val="C0000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a:t>
            </a:r>
            <a:r>
              <a:rPr lang="ar-SA" sz="6000" b="1" dirty="0">
                <a:solidFill>
                  <a:schemeClr val="tx2"/>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 </a:t>
            </a:r>
            <a:endParaRPr lang="en-US" sz="6000" dirty="0">
              <a:latin typeface="29LT Zarid Serif Rg" panose="00000100000000000000" pitchFamily="2" charset="-78"/>
              <a:cs typeface="29LT Zarid Serif Rg" panose="00000100000000000000" pitchFamily="2" charset="-78"/>
            </a:endParaRPr>
          </a:p>
        </p:txBody>
      </p:sp>
      <p:pic>
        <p:nvPicPr>
          <p:cNvPr id="23" name="Google Shape;182;p29">
            <a:extLst>
              <a:ext uri="{FF2B5EF4-FFF2-40B4-BE49-F238E27FC236}">
                <a16:creationId xmlns:a16="http://schemas.microsoft.com/office/drawing/2014/main" id="{ED95BEE6-9D7A-1F42-84F0-350D4C32B239}"/>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24" name="عنوان 1">
            <a:extLst>
              <a:ext uri="{FF2B5EF4-FFF2-40B4-BE49-F238E27FC236}">
                <a16:creationId xmlns:a16="http://schemas.microsoft.com/office/drawing/2014/main" id="{E89B1A8D-58F1-71CE-E33A-E3B2EB6DEEB3}"/>
              </a:ext>
            </a:extLst>
          </p:cNvPr>
          <p:cNvSpPr txBox="1">
            <a:spLocks/>
          </p:cNvSpPr>
          <p:nvPr/>
        </p:nvSpPr>
        <p:spPr>
          <a:xfrm flipH="1">
            <a:off x="12455853" y="46631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600" b="1" dirty="0">
                <a:solidFill>
                  <a:schemeClr val="bg1"/>
                </a:solidFill>
                <a:latin typeface="Calibri" panose="020F0502020204030204" pitchFamily="34" charset="0"/>
                <a:cs typeface="Calibri" panose="020F0502020204030204" pitchFamily="34" charset="0"/>
              </a:rPr>
              <a:t>بإستراتيجية مهارة التفكير </a:t>
            </a:r>
          </a:p>
        </p:txBody>
      </p:sp>
      <p:sp>
        <p:nvSpPr>
          <p:cNvPr id="18" name="عنوان 1">
            <a:extLst>
              <a:ext uri="{FF2B5EF4-FFF2-40B4-BE49-F238E27FC236}">
                <a16:creationId xmlns:a16="http://schemas.microsoft.com/office/drawing/2014/main" id="{1CB3E233-B88C-57A2-23EB-D8D06873FA74}"/>
              </a:ext>
            </a:extLst>
          </p:cNvPr>
          <p:cNvSpPr txBox="1">
            <a:spLocks/>
          </p:cNvSpPr>
          <p:nvPr/>
        </p:nvSpPr>
        <p:spPr bwMode="auto">
          <a:xfrm>
            <a:off x="2057400" y="4710315"/>
            <a:ext cx="14880431" cy="1905000"/>
          </a:xfrm>
          <a:prstGeom prst="rect">
            <a:avLst/>
          </a:prstGeom>
          <a:noFill/>
          <a:ln w="9525">
            <a:noFill/>
            <a:miter lim="800000"/>
            <a:headEnd/>
            <a:tailEnd/>
          </a:ln>
        </p:spPr>
        <p:txBody>
          <a:bodyPr anchor="ctr"/>
          <a:lstStyle/>
          <a:p>
            <a:pPr marL="685800" indent="-685800" algn="ctr" rtl="1" eaLnBrk="1" hangingPunct="1">
              <a:buFont typeface="Wingdings" panose="05000000000000000000" pitchFamily="2" charset="2"/>
              <a:buChar char="§"/>
            </a:pPr>
            <a:r>
              <a:rPr lang="ar-SA" sz="5400" b="1" dirty="0">
                <a:solidFill>
                  <a:schemeClr val="tx2"/>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rPr>
              <a:t>الاستفادة من وقت الصحة قبل المرض الذي عادة يحول بين الانسان والأعمال الصالحة الدنيوية والأخروية .</a:t>
            </a:r>
            <a:endParaRPr lang="ar-EG" sz="5400" b="1" dirty="0">
              <a:solidFill>
                <a:schemeClr val="tx2"/>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endParaRPr>
          </a:p>
        </p:txBody>
      </p:sp>
    </p:spTree>
    <p:extLst>
      <p:ext uri="{BB962C8B-B14F-4D97-AF65-F5344CB8AC3E}">
        <p14:creationId xmlns:p14="http://schemas.microsoft.com/office/powerpoint/2010/main" val="232947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82;p29">
            <a:extLst>
              <a:ext uri="{FF2B5EF4-FFF2-40B4-BE49-F238E27FC236}">
                <a16:creationId xmlns:a16="http://schemas.microsoft.com/office/drawing/2014/main" id="{ED95BEE6-9D7A-1F42-84F0-350D4C32B239}"/>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24" name="عنوان 1">
            <a:extLst>
              <a:ext uri="{FF2B5EF4-FFF2-40B4-BE49-F238E27FC236}">
                <a16:creationId xmlns:a16="http://schemas.microsoft.com/office/drawing/2014/main" id="{E89B1A8D-58F1-71CE-E33A-E3B2EB6DEEB3}"/>
              </a:ext>
            </a:extLst>
          </p:cNvPr>
          <p:cNvSpPr txBox="1">
            <a:spLocks/>
          </p:cNvSpPr>
          <p:nvPr/>
        </p:nvSpPr>
        <p:spPr>
          <a:xfrm flipH="1">
            <a:off x="12455853" y="46631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600" b="1" dirty="0">
                <a:solidFill>
                  <a:schemeClr val="bg1"/>
                </a:solidFill>
                <a:latin typeface="Calibri" panose="020F0502020204030204" pitchFamily="34" charset="0"/>
                <a:cs typeface="Calibri" panose="020F0502020204030204" pitchFamily="34" charset="0"/>
              </a:rPr>
              <a:t>استراتيجية المهارات العليا </a:t>
            </a:r>
          </a:p>
        </p:txBody>
      </p:sp>
      <p:sp>
        <p:nvSpPr>
          <p:cNvPr id="18" name="عنوان 1">
            <a:extLst>
              <a:ext uri="{FF2B5EF4-FFF2-40B4-BE49-F238E27FC236}">
                <a16:creationId xmlns:a16="http://schemas.microsoft.com/office/drawing/2014/main" id="{1CB3E233-B88C-57A2-23EB-D8D06873FA74}"/>
              </a:ext>
            </a:extLst>
          </p:cNvPr>
          <p:cNvSpPr txBox="1">
            <a:spLocks/>
          </p:cNvSpPr>
          <p:nvPr/>
        </p:nvSpPr>
        <p:spPr bwMode="auto">
          <a:xfrm>
            <a:off x="2107254" y="2624298"/>
            <a:ext cx="14880431" cy="4572000"/>
          </a:xfrm>
          <a:prstGeom prst="rect">
            <a:avLst/>
          </a:prstGeom>
          <a:solidFill>
            <a:schemeClr val="bg2"/>
          </a:solidFill>
          <a:ln w="38100">
            <a:solidFill>
              <a:schemeClr val="tx1"/>
            </a:solidFill>
            <a:miter lim="800000"/>
            <a:headEnd/>
            <a:tailEnd/>
          </a:ln>
        </p:spPr>
        <p:txBody>
          <a:bodyPr anchor="ctr"/>
          <a:lstStyle/>
          <a:p>
            <a:pPr marL="685800" indent="-685800" algn="ctr">
              <a:buFont typeface="Wingdings" panose="05000000000000000000" pitchFamily="2" charset="2"/>
              <a:buChar char="§"/>
            </a:pPr>
            <a:r>
              <a:rPr lang="ar-SA" sz="4000" b="1" dirty="0">
                <a:solidFill>
                  <a:schemeClr val="tx2"/>
                </a:solidFill>
                <a:latin typeface="29LT Zarid Serif Rg" panose="00000100000000000000" pitchFamily="2" charset="-78"/>
                <a:ea typeface="Majalla UI"/>
                <a:cs typeface="29LT Zarid Serif Rg" panose="00000100000000000000" pitchFamily="2" charset="-78"/>
              </a:rPr>
              <a:t>جَاءَ ثَلَاثَةُ رَهْطٍ إلى بُيُوتِ أزْوَاجِ النَّبيِّ صلَّى اللهُ عليه وسلَّم، يَسْأَلُونَ عن عِبَادَةِ النَّبيِّ صلَّى اللهُ عليه وسلَّم، فَلَمَّا أُخْبِرُوا كَأنَّهُمْ تَقَالُّوهَا، فَقالوا: وأَيْنَ نَحْنُ مِنَ النَّبيِّ صلَّى اللهُ عليه وسلَّم؟! قدْ غُفِرَ له ما تَقَدَّمَ مِن ذَنْبِهِ وما تَأَخَّرَ، قالَ أحَدُهُمْ: أمَّا أنَا فإنِّي أُصَلِّي اللَّيْلَ أبَدًا، وقالَ آخَرُ: أنَا أصُومُ الدَّهْرَ ولَا أُفْطِرُ، وقالَ آخَرُ: أنَا أعْتَزِلُ النِّسَاءَ فلا أتَزَوَّجُ أبَدًا، فَجَاءَ رَسولُ اللَّهِ صلَّى اللهُ عليه وسلَّم إليهِم، فَقالَ: أنْتُمُ الَّذِينَ قُلتُمْ كَذَا وكَذَا؟! أَمَا واللَّهِ إنِّي لَأَخْشَاكُمْ لِلَّهِ وأَتْقَاكُمْ له، لَكِنِّي أصُومُ وأُفْطِرُ، وأُصَلِّي وأَرْقُدُ، وأَتَزَوَّجُ النِّسَاءَ، فمَن رَغِبَ عن سُنَّتي فليسَ مِنِّي.</a:t>
            </a:r>
            <a:endParaRPr lang="ar-EG" sz="4000" b="1" dirty="0">
              <a:solidFill>
                <a:schemeClr val="tx2"/>
              </a:solidFill>
              <a:latin typeface="29LT Zarid Serif Rg" panose="00000100000000000000" pitchFamily="2" charset="-78"/>
              <a:ea typeface="Majalla UI"/>
              <a:cs typeface="29LT Zarid Serif Rg" panose="00000100000000000000" pitchFamily="2" charset="-78"/>
            </a:endParaRPr>
          </a:p>
        </p:txBody>
      </p:sp>
      <p:sp>
        <p:nvSpPr>
          <p:cNvPr id="3" name="مربع نص 2">
            <a:extLst>
              <a:ext uri="{FF2B5EF4-FFF2-40B4-BE49-F238E27FC236}">
                <a16:creationId xmlns:a16="http://schemas.microsoft.com/office/drawing/2014/main" id="{5D906D36-48B8-50C1-3074-011DFE2FF51E}"/>
              </a:ext>
            </a:extLst>
          </p:cNvPr>
          <p:cNvSpPr txBox="1"/>
          <p:nvPr/>
        </p:nvSpPr>
        <p:spPr>
          <a:xfrm>
            <a:off x="2362541" y="1714739"/>
            <a:ext cx="13425607" cy="769441"/>
          </a:xfrm>
          <a:prstGeom prst="rect">
            <a:avLst/>
          </a:prstGeom>
          <a:noFill/>
        </p:spPr>
        <p:txBody>
          <a:bodyPr wrap="square">
            <a:spAutoFit/>
          </a:bodyPr>
          <a:lstStyle/>
          <a:p>
            <a:r>
              <a:rPr lang="ar-SA" sz="4400" b="1" dirty="0">
                <a:solidFill>
                  <a:srgbClr val="C00000"/>
                </a:solidFill>
                <a:latin typeface="29LT Zarid Serif Rg" panose="00000100000000000000" pitchFamily="2" charset="-78"/>
                <a:cs typeface="29LT Zarid Serif Rg" panose="00000100000000000000" pitchFamily="2" charset="-78"/>
              </a:rPr>
              <a:t>طالبتي المميز استنبط من حديث النبي عليه السلام  علا ما تكون العبادة ....... </a:t>
            </a:r>
            <a:endParaRPr lang="ar-SA" sz="4400" dirty="0"/>
          </a:p>
        </p:txBody>
      </p:sp>
      <p:sp>
        <p:nvSpPr>
          <p:cNvPr id="5" name="مربع نص 4">
            <a:extLst>
              <a:ext uri="{FF2B5EF4-FFF2-40B4-BE49-F238E27FC236}">
                <a16:creationId xmlns:a16="http://schemas.microsoft.com/office/drawing/2014/main" id="{3671B82C-1987-F2BC-48E2-A9D575039045}"/>
              </a:ext>
            </a:extLst>
          </p:cNvPr>
          <p:cNvSpPr txBox="1"/>
          <p:nvPr/>
        </p:nvSpPr>
        <p:spPr>
          <a:xfrm>
            <a:off x="4495800" y="7840266"/>
            <a:ext cx="8850345" cy="1015663"/>
          </a:xfrm>
          <a:prstGeom prst="rect">
            <a:avLst/>
          </a:prstGeom>
          <a:noFill/>
        </p:spPr>
        <p:txBody>
          <a:bodyPr wrap="square">
            <a:spAutoFit/>
          </a:bodyPr>
          <a:lstStyle/>
          <a:p>
            <a:r>
              <a:rPr lang="ar-SA" sz="6000" b="1" dirty="0">
                <a:solidFill>
                  <a:schemeClr val="tx2"/>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التوازن والوسطية وعدم المشقة </a:t>
            </a:r>
            <a:endParaRPr lang="ar-SA" sz="6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4225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82;p29">
            <a:extLst>
              <a:ext uri="{FF2B5EF4-FFF2-40B4-BE49-F238E27FC236}">
                <a16:creationId xmlns:a16="http://schemas.microsoft.com/office/drawing/2014/main" id="{ED95BEE6-9D7A-1F42-84F0-350D4C32B239}"/>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24" name="عنوان 1">
            <a:extLst>
              <a:ext uri="{FF2B5EF4-FFF2-40B4-BE49-F238E27FC236}">
                <a16:creationId xmlns:a16="http://schemas.microsoft.com/office/drawing/2014/main" id="{E89B1A8D-58F1-71CE-E33A-E3B2EB6DEEB3}"/>
              </a:ext>
            </a:extLst>
          </p:cNvPr>
          <p:cNvSpPr txBox="1">
            <a:spLocks/>
          </p:cNvSpPr>
          <p:nvPr/>
        </p:nvSpPr>
        <p:spPr>
          <a:xfrm flipH="1">
            <a:off x="12455853" y="46631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600" b="1" dirty="0">
                <a:solidFill>
                  <a:schemeClr val="bg1"/>
                </a:solidFill>
                <a:latin typeface="Calibri" panose="020F0502020204030204" pitchFamily="34" charset="0"/>
                <a:cs typeface="Calibri" panose="020F0502020204030204" pitchFamily="34" charset="0"/>
              </a:rPr>
              <a:t>نشاط 1</a:t>
            </a:r>
          </a:p>
        </p:txBody>
      </p:sp>
      <p:pic>
        <p:nvPicPr>
          <p:cNvPr id="4" name="صورة 3" descr="صورة تحتوي على نص&#10;&#10;تم إنشاء الوصف تلقائياً">
            <a:extLst>
              <a:ext uri="{FF2B5EF4-FFF2-40B4-BE49-F238E27FC236}">
                <a16:creationId xmlns:a16="http://schemas.microsoft.com/office/drawing/2014/main" id="{12FE9CCD-37A3-AB3F-9AF4-87A6C3775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722430"/>
            <a:ext cx="12192000" cy="3857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1548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82;p29">
            <a:extLst>
              <a:ext uri="{FF2B5EF4-FFF2-40B4-BE49-F238E27FC236}">
                <a16:creationId xmlns:a16="http://schemas.microsoft.com/office/drawing/2014/main" id="{ED95BEE6-9D7A-1F42-84F0-350D4C32B239}"/>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24" name="عنوان 1">
            <a:extLst>
              <a:ext uri="{FF2B5EF4-FFF2-40B4-BE49-F238E27FC236}">
                <a16:creationId xmlns:a16="http://schemas.microsoft.com/office/drawing/2014/main" id="{E89B1A8D-58F1-71CE-E33A-E3B2EB6DEEB3}"/>
              </a:ext>
            </a:extLst>
          </p:cNvPr>
          <p:cNvSpPr txBox="1">
            <a:spLocks/>
          </p:cNvSpPr>
          <p:nvPr/>
        </p:nvSpPr>
        <p:spPr>
          <a:xfrm flipH="1">
            <a:off x="12455853" y="46631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600" b="1" dirty="0">
                <a:solidFill>
                  <a:schemeClr val="bg1"/>
                </a:solidFill>
                <a:latin typeface="Calibri" panose="020F0502020204030204" pitchFamily="34" charset="0"/>
                <a:cs typeface="Calibri" panose="020F0502020204030204" pitchFamily="34" charset="0"/>
              </a:rPr>
              <a:t>تطبيقات سلوكية </a:t>
            </a:r>
          </a:p>
        </p:txBody>
      </p:sp>
      <p:sp>
        <p:nvSpPr>
          <p:cNvPr id="18" name="عنوان 1">
            <a:extLst>
              <a:ext uri="{FF2B5EF4-FFF2-40B4-BE49-F238E27FC236}">
                <a16:creationId xmlns:a16="http://schemas.microsoft.com/office/drawing/2014/main" id="{1CB3E233-B88C-57A2-23EB-D8D06873FA74}"/>
              </a:ext>
            </a:extLst>
          </p:cNvPr>
          <p:cNvSpPr txBox="1">
            <a:spLocks/>
          </p:cNvSpPr>
          <p:nvPr/>
        </p:nvSpPr>
        <p:spPr bwMode="auto">
          <a:xfrm>
            <a:off x="1600200" y="3619500"/>
            <a:ext cx="16175831" cy="1905000"/>
          </a:xfrm>
          <a:prstGeom prst="rect">
            <a:avLst/>
          </a:prstGeom>
          <a:noFill/>
          <a:ln w="9525">
            <a:noFill/>
            <a:miter lim="800000"/>
            <a:headEnd/>
            <a:tailEnd/>
          </a:ln>
        </p:spPr>
        <p:txBody>
          <a:bodyPr anchor="ctr"/>
          <a:lstStyle/>
          <a:p>
            <a:pPr marL="685800" indent="-685800" algn="ctr" rtl="1" eaLnBrk="1" hangingPunct="1">
              <a:buFont typeface="Wingdings" panose="05000000000000000000" pitchFamily="2" charset="2"/>
              <a:buChar char="§"/>
            </a:pPr>
            <a:r>
              <a:rPr lang="ar-SA" sz="5400" b="1" dirty="0">
                <a:solidFill>
                  <a:schemeClr val="tx2"/>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rPr>
              <a:t>أعمل بوصية النبي عليه الصلاة والسلام لابن عمر رضي الله عنه </a:t>
            </a:r>
          </a:p>
          <a:p>
            <a:pPr marL="685800" indent="-685800" algn="ctr" rtl="1" eaLnBrk="1" hangingPunct="1">
              <a:buFont typeface="Wingdings" panose="05000000000000000000" pitchFamily="2" charset="2"/>
              <a:buChar char="§"/>
            </a:pPr>
            <a:r>
              <a:rPr lang="ar-SA" sz="5400" b="1" dirty="0">
                <a:solidFill>
                  <a:schemeClr val="tx2"/>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rPr>
              <a:t>أحرص في حياتي على التوازن والوسطية وعدم المشقة الزائدة على النفس </a:t>
            </a:r>
            <a:endParaRPr lang="ar-EG" sz="5400" b="1" dirty="0">
              <a:solidFill>
                <a:schemeClr val="tx2"/>
              </a:solidFill>
              <a:effectLst>
                <a:outerShdw blurRad="38100" dist="38100" dir="2700000" algn="tl">
                  <a:srgbClr val="000000">
                    <a:alpha val="43137"/>
                  </a:srgbClr>
                </a:outerShdw>
              </a:effectLst>
              <a:latin typeface="29LT Zarid Serif Rg" panose="00000100000000000000" pitchFamily="2" charset="-78"/>
              <a:ea typeface="Majalla UI"/>
              <a:cs typeface="29LT Zarid Serif Rg" panose="00000100000000000000" pitchFamily="2" charset="-78"/>
            </a:endParaRPr>
          </a:p>
        </p:txBody>
      </p:sp>
    </p:spTree>
    <p:extLst>
      <p:ext uri="{BB962C8B-B14F-4D97-AF65-F5344CB8AC3E}">
        <p14:creationId xmlns:p14="http://schemas.microsoft.com/office/powerpoint/2010/main" val="2772610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2;p29">
            <a:extLst>
              <a:ext uri="{FF2B5EF4-FFF2-40B4-BE49-F238E27FC236}">
                <a16:creationId xmlns:a16="http://schemas.microsoft.com/office/drawing/2014/main" id="{4F92DE84-5D81-A091-E0BF-6BE0B4CCA88E}"/>
              </a:ext>
            </a:extLst>
          </p:cNvPr>
          <p:cNvPicPr preferRelativeResize="0"/>
          <p:nvPr/>
        </p:nvPicPr>
        <p:blipFill rotWithShape="1">
          <a:blip r:embed="rId4"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5" name="عنوان 1">
            <a:extLst>
              <a:ext uri="{FF2B5EF4-FFF2-40B4-BE49-F238E27FC236}">
                <a16:creationId xmlns:a16="http://schemas.microsoft.com/office/drawing/2014/main" id="{1374AF87-29DE-DA24-07F0-ABCBABE99602}"/>
              </a:ext>
            </a:extLst>
          </p:cNvPr>
          <p:cNvSpPr txBox="1">
            <a:spLocks/>
          </p:cNvSpPr>
          <p:nvPr/>
        </p:nvSpPr>
        <p:spPr>
          <a:xfrm flipH="1">
            <a:off x="12455853" y="46631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600" b="1" dirty="0">
                <a:solidFill>
                  <a:schemeClr val="bg1"/>
                </a:solidFill>
                <a:latin typeface="Calibri" panose="020F0502020204030204" pitchFamily="34" charset="0"/>
                <a:cs typeface="Calibri" panose="020F0502020204030204" pitchFamily="34" charset="0"/>
              </a:rPr>
              <a:t>غلق الدرس </a:t>
            </a:r>
          </a:p>
        </p:txBody>
      </p:sp>
      <p:pic>
        <p:nvPicPr>
          <p:cNvPr id="3" name="حقيقة الدنيا-موعظة مؤثرة لكل غافل">
            <a:hlinkClick r:id="" action="ppaction://media"/>
            <a:extLst>
              <a:ext uri="{FF2B5EF4-FFF2-40B4-BE49-F238E27FC236}">
                <a16:creationId xmlns:a16="http://schemas.microsoft.com/office/drawing/2014/main" id="{EB0B6049-5D21-0A85-45DC-270B6B198E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8933" y="1752600"/>
            <a:ext cx="14190133" cy="67818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5261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A64617DA-F3B4-8A90-795C-417387604326}"/>
              </a:ext>
            </a:extLst>
          </p:cNvPr>
          <p:cNvSpPr/>
          <p:nvPr/>
        </p:nvSpPr>
        <p:spPr>
          <a:xfrm>
            <a:off x="934810" y="669471"/>
            <a:ext cx="16418379" cy="8314514"/>
          </a:xfrm>
          <a:prstGeom prst="roundRect">
            <a:avLst/>
          </a:prstGeom>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a:t>
            </a:r>
          </a:p>
          <a:p>
            <a:pPr algn="ctr"/>
            <a:endParaRPr lang="ar-SA" dirty="0"/>
          </a:p>
          <a:p>
            <a:pPr algn="ctr"/>
            <a:r>
              <a:rPr lang="ar-SA" dirty="0"/>
              <a:t>..............................................................................................................................</a:t>
            </a:r>
          </a:p>
          <a:p>
            <a:pPr algn="ctr"/>
            <a:endParaRPr lang="ar-SA" dirty="0"/>
          </a:p>
          <a:p>
            <a:pPr algn="ctr"/>
            <a:r>
              <a:rPr lang="ar-SA" dirty="0"/>
              <a:t>..............................................................................................................................</a:t>
            </a:r>
          </a:p>
          <a:p>
            <a:pPr algn="ctr"/>
            <a:endParaRPr lang="ar-SA" dirty="0"/>
          </a:p>
          <a:p>
            <a:pPr algn="ctr"/>
            <a:r>
              <a:rPr lang="ar-SA" dirty="0"/>
              <a:t>..............................................................................................................................</a:t>
            </a:r>
          </a:p>
          <a:p>
            <a:pPr algn="ctr"/>
            <a:endParaRPr lang="ar-SA" dirty="0"/>
          </a:p>
          <a:p>
            <a:pPr algn="ctr"/>
            <a:r>
              <a:rPr lang="ar-SA" dirty="0"/>
              <a:t>...........................................................................................................................</a:t>
            </a:r>
          </a:p>
        </p:txBody>
      </p:sp>
      <p:sp>
        <p:nvSpPr>
          <p:cNvPr id="5" name="مربع نص 4">
            <a:extLst>
              <a:ext uri="{FF2B5EF4-FFF2-40B4-BE49-F238E27FC236}">
                <a16:creationId xmlns:a16="http://schemas.microsoft.com/office/drawing/2014/main" id="{40BA2829-1799-7E67-7A94-5D6E4AC45686}"/>
              </a:ext>
            </a:extLst>
          </p:cNvPr>
          <p:cNvSpPr txBox="1"/>
          <p:nvPr/>
        </p:nvSpPr>
        <p:spPr>
          <a:xfrm>
            <a:off x="635013" y="1485900"/>
            <a:ext cx="17017972" cy="1015663"/>
          </a:xfrm>
          <a:prstGeom prst="rect">
            <a:avLst/>
          </a:prstGeom>
          <a:noFill/>
        </p:spPr>
        <p:txBody>
          <a:bodyPr wrap="square">
            <a:spAutoFit/>
          </a:bodyPr>
          <a:lstStyle/>
          <a:p>
            <a:pPr algn="ctr" rtl="1" fontAlgn="auto">
              <a:spcBef>
                <a:spcPts val="0"/>
              </a:spcBef>
              <a:spcAft>
                <a:spcPts val="0"/>
              </a:spcAft>
              <a:defRPr/>
            </a:pPr>
            <a:r>
              <a:rPr lang="ar-SA" sz="6000" b="1" dirty="0">
                <a:solidFill>
                  <a:srgbClr val="C0000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طالبتي الحبيبة لخصي وصيا النبي عليه الصلاة والسلام </a:t>
            </a:r>
          </a:p>
        </p:txBody>
      </p:sp>
      <p:pic>
        <p:nvPicPr>
          <p:cNvPr id="6" name="صورة 5">
            <a:extLst>
              <a:ext uri="{FF2B5EF4-FFF2-40B4-BE49-F238E27FC236}">
                <a16:creationId xmlns:a16="http://schemas.microsoft.com/office/drawing/2014/main" id="{90EB43EF-0305-4FF5-A72F-0969F1957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560" y="6725753"/>
            <a:ext cx="4708016" cy="3075588"/>
          </a:xfrm>
          <a:prstGeom prst="rect">
            <a:avLst/>
          </a:prstGeom>
        </p:spPr>
      </p:pic>
      <p:pic>
        <p:nvPicPr>
          <p:cNvPr id="7" name="صورة 6">
            <a:extLst>
              <a:ext uri="{FF2B5EF4-FFF2-40B4-BE49-F238E27FC236}">
                <a16:creationId xmlns:a16="http://schemas.microsoft.com/office/drawing/2014/main" id="{9836E738-AF8A-8DAD-8F5B-3D82698E0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905169"/>
            <a:ext cx="2314575" cy="23294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مربع نص 9">
            <a:extLst>
              <a:ext uri="{FF2B5EF4-FFF2-40B4-BE49-F238E27FC236}">
                <a16:creationId xmlns:a16="http://schemas.microsoft.com/office/drawing/2014/main" id="{9A6B3AB3-B329-E954-E992-AA412649B2BD}"/>
              </a:ext>
            </a:extLst>
          </p:cNvPr>
          <p:cNvSpPr txBox="1"/>
          <p:nvPr/>
        </p:nvSpPr>
        <p:spPr>
          <a:xfrm>
            <a:off x="5562600" y="4199425"/>
            <a:ext cx="9144000" cy="1200329"/>
          </a:xfrm>
          <a:prstGeom prst="rect">
            <a:avLst/>
          </a:prstGeom>
          <a:noFill/>
        </p:spPr>
        <p:txBody>
          <a:bodyPr wrap="square">
            <a:spAutoFit/>
          </a:bodyPr>
          <a:lstStyle/>
          <a:p>
            <a:pPr algn="ctr"/>
            <a:r>
              <a:rPr lang="ar-SA" sz="7200" dirty="0">
                <a:ln w="0"/>
                <a:effectLst>
                  <a:outerShdw blurRad="38100" dist="19050" dir="2700000" algn="tl" rotWithShape="0">
                    <a:schemeClr val="dk1">
                      <a:alpha val="40000"/>
                    </a:schemeClr>
                  </a:outerShdw>
                </a:effectLst>
                <a:latin typeface="Ara Hamah AlFidaa" panose="00000500000000000000" pitchFamily="50" charset="-78"/>
                <a:cs typeface="Ara Hamah AlFidaa" panose="00000500000000000000" pitchFamily="50" charset="-78"/>
              </a:rPr>
              <a:t>مهمه أدائية </a:t>
            </a:r>
          </a:p>
        </p:txBody>
      </p:sp>
    </p:spTree>
    <p:extLst>
      <p:ext uri="{BB962C8B-B14F-4D97-AF65-F5344CB8AC3E}">
        <p14:creationId xmlns:p14="http://schemas.microsoft.com/office/powerpoint/2010/main" val="257394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7BAC128A-28C8-31EB-141B-B3C15FB664E9}"/>
              </a:ext>
            </a:extLst>
          </p:cNvPr>
          <p:cNvSpPr txBox="1"/>
          <p:nvPr/>
        </p:nvSpPr>
        <p:spPr>
          <a:xfrm>
            <a:off x="8154278" y="5005300"/>
            <a:ext cx="7200800" cy="2123658"/>
          </a:xfrm>
          <a:prstGeom prst="rect">
            <a:avLst/>
          </a:prstGeom>
          <a:noFill/>
        </p:spPr>
        <p:txBody>
          <a:bodyPr wrap="square">
            <a:spAutoFit/>
          </a:bodyPr>
          <a:lstStyle/>
          <a:p>
            <a:pPr algn="r" rtl="1" eaLnBrk="1" hangingPunct="1">
              <a:defRPr/>
            </a:pPr>
            <a:r>
              <a:rPr lang="ar-SA" sz="13200" dirty="0">
                <a:ln w="0"/>
                <a:effectLst>
                  <a:outerShdw blurRad="38100" dist="19050" dir="2700000" algn="tl" rotWithShape="0">
                    <a:schemeClr val="dk1">
                      <a:alpha val="40000"/>
                    </a:schemeClr>
                  </a:outerShdw>
                </a:effectLst>
                <a:latin typeface="Calibri" pitchFamily="34" charset="0"/>
              </a:rPr>
              <a:t>التقويم </a:t>
            </a:r>
            <a:endParaRPr lang="en-US" sz="13200" dirty="0">
              <a:ln w="0"/>
              <a:effectLst>
                <a:outerShdw blurRad="38100" dist="19050" dir="2700000" algn="tl" rotWithShape="0">
                  <a:schemeClr val="dk1">
                    <a:alpha val="40000"/>
                  </a:schemeClr>
                </a:outerShdw>
              </a:effectLst>
              <a:latin typeface="Calibri" pitchFamily="34" charset="0"/>
            </a:endParaRPr>
          </a:p>
        </p:txBody>
      </p:sp>
      <p:pic>
        <p:nvPicPr>
          <p:cNvPr id="6" name="صورة 5" descr="صورة تحتوي على نص, لقطة شاشة, التصميم, الخط&#10;&#10;تم إنشاء الوصف تلقائياً">
            <a:extLst>
              <a:ext uri="{FF2B5EF4-FFF2-40B4-BE49-F238E27FC236}">
                <a16:creationId xmlns:a16="http://schemas.microsoft.com/office/drawing/2014/main" id="{21B73B7B-0904-D9C6-656E-3C9B71A081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440"/>
          <a:stretch/>
        </p:blipFill>
        <p:spPr>
          <a:xfrm>
            <a:off x="4114800" y="2628900"/>
            <a:ext cx="6401738" cy="5029200"/>
          </a:xfrm>
          <a:prstGeom prst="rect">
            <a:avLst/>
          </a:prstGeom>
        </p:spPr>
      </p:pic>
    </p:spTree>
    <p:extLst>
      <p:ext uri="{BB962C8B-B14F-4D97-AF65-F5344CB8AC3E}">
        <p14:creationId xmlns:p14="http://schemas.microsoft.com/office/powerpoint/2010/main" val="2135974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FE952B1-534A-9F84-7FE6-ABCCB5F9ABF1}"/>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3047999" y="4152900"/>
            <a:ext cx="10780880" cy="1590181"/>
          </a:xfrm>
          <a:prstGeom prst="rect">
            <a:avLst/>
          </a:prstGeom>
        </p:spPr>
      </p:pic>
      <p:pic>
        <p:nvPicPr>
          <p:cNvPr id="3" name="صورة 2" descr="صورة تحتوي على نص&#10;&#10;تم إنشاء الوصف تلقائياً">
            <a:extLst>
              <a:ext uri="{FF2B5EF4-FFF2-40B4-BE49-F238E27FC236}">
                <a16:creationId xmlns:a16="http://schemas.microsoft.com/office/drawing/2014/main" id="{7961F2FD-2AF0-4297-17A5-E1807656F1CC}"/>
              </a:ext>
            </a:extLst>
          </p:cNvPr>
          <p:cNvPicPr>
            <a:picLocks noChangeAspect="1"/>
          </p:cNvPicPr>
          <p:nvPr/>
        </p:nvPicPr>
        <p:blipFill>
          <a:blip r:embed="rId3">
            <a:grayscl/>
            <a:alphaModFix amt="70000"/>
            <a:extLst>
              <a:ext uri="{28A0092B-C50C-407E-A947-70E740481C1C}">
                <a14:useLocalDpi xmlns:a14="http://schemas.microsoft.com/office/drawing/2010/main" val="0"/>
              </a:ext>
            </a:extLst>
          </a:blip>
          <a:stretch>
            <a:fillRect/>
          </a:stretch>
        </p:blipFill>
        <p:spPr>
          <a:xfrm>
            <a:off x="2350846" y="342900"/>
            <a:ext cx="12175187" cy="3434026"/>
          </a:xfrm>
          <a:prstGeom prst="rect">
            <a:avLst/>
          </a:prstGeom>
        </p:spPr>
      </p:pic>
      <p:sp>
        <p:nvSpPr>
          <p:cNvPr id="4" name="مربع نص 3">
            <a:extLst>
              <a:ext uri="{FF2B5EF4-FFF2-40B4-BE49-F238E27FC236}">
                <a16:creationId xmlns:a16="http://schemas.microsoft.com/office/drawing/2014/main" id="{DABD6391-E57C-EE16-96FB-DEE5DA71E7B3}"/>
              </a:ext>
            </a:extLst>
          </p:cNvPr>
          <p:cNvSpPr txBox="1"/>
          <p:nvPr/>
        </p:nvSpPr>
        <p:spPr>
          <a:xfrm>
            <a:off x="5379146" y="6669536"/>
            <a:ext cx="7529707" cy="1323439"/>
          </a:xfrm>
          <a:prstGeom prst="rect">
            <a:avLst/>
          </a:prstGeom>
          <a:noFill/>
        </p:spPr>
        <p:txBody>
          <a:bodyPr wrap="square">
            <a:spAutoFit/>
          </a:bodyPr>
          <a:lstStyle/>
          <a:p>
            <a:pPr algn="ctr"/>
            <a:r>
              <a:rPr lang="ar-SA" sz="8000" b="1" dirty="0">
                <a:ln w="0"/>
                <a:solidFill>
                  <a:schemeClr val="accent5">
                    <a:lumMod val="50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استغلال أوقات الفراغ </a:t>
            </a:r>
          </a:p>
        </p:txBody>
      </p:sp>
    </p:spTree>
    <p:extLst>
      <p:ext uri="{BB962C8B-B14F-4D97-AF65-F5344CB8AC3E}">
        <p14:creationId xmlns:p14="http://schemas.microsoft.com/office/powerpoint/2010/main" val="597698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photo_2021-01-20_12-38-27.jpg">
            <a:extLst>
              <a:ext uri="{FF2B5EF4-FFF2-40B4-BE49-F238E27FC236}">
                <a16:creationId xmlns:a16="http://schemas.microsoft.com/office/drawing/2014/main" id="{6C9711E9-B4A3-85B0-2E78-1644845041DC}"/>
              </a:ext>
            </a:extLst>
          </p:cNvPr>
          <p:cNvPicPr>
            <a:picLocks noChangeAspect="1"/>
          </p:cNvPicPr>
          <p:nvPr/>
        </p:nvPicPr>
        <p:blipFill>
          <a:blip r:embed="rId3"/>
          <a:stretch>
            <a:fillRect/>
          </a:stretch>
        </p:blipFill>
        <p:spPr>
          <a:xfrm>
            <a:off x="11559358" y="1912144"/>
            <a:ext cx="5257468" cy="52574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مستطيل 3">
            <a:extLst>
              <a:ext uri="{FF2B5EF4-FFF2-40B4-BE49-F238E27FC236}">
                <a16:creationId xmlns:a16="http://schemas.microsoft.com/office/drawing/2014/main" id="{45C514D4-4BBB-54D8-C7D5-50A3F1784AD4}"/>
              </a:ext>
            </a:extLst>
          </p:cNvPr>
          <p:cNvSpPr/>
          <p:nvPr/>
        </p:nvSpPr>
        <p:spPr>
          <a:xfrm>
            <a:off x="414290" y="3024067"/>
            <a:ext cx="10657085" cy="775597"/>
          </a:xfrm>
          <a:prstGeom prst="rect">
            <a:avLst/>
          </a:prstGeom>
          <a:noFill/>
        </p:spPr>
        <p:txBody>
          <a:bodyPr wrap="none">
            <a:spAutoFit/>
          </a:bodyPr>
          <a:lstStyle/>
          <a:p>
            <a:pPr algn="r" defTabSz="1371670">
              <a:lnSpc>
                <a:spcPct val="90000"/>
              </a:lnSpc>
              <a:spcAft>
                <a:spcPts val="900"/>
              </a:spcAft>
            </a:pPr>
            <a:r>
              <a:rPr lang="ar-SA" sz="4800"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”الحمد لله الذ هدانا لهذا وما كنا لنهتدي لولا أن هدانا الله  ”</a:t>
            </a:r>
            <a:endParaRPr lang="en-US" sz="4800"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endParaRPr>
          </a:p>
        </p:txBody>
      </p:sp>
      <p:sp>
        <p:nvSpPr>
          <p:cNvPr id="5" name="مستطيل 4">
            <a:extLst>
              <a:ext uri="{FF2B5EF4-FFF2-40B4-BE49-F238E27FC236}">
                <a16:creationId xmlns:a16="http://schemas.microsoft.com/office/drawing/2014/main" id="{AF78CF86-6B1B-2F77-B7C2-287F7843EF52}"/>
              </a:ext>
            </a:extLst>
          </p:cNvPr>
          <p:cNvSpPr/>
          <p:nvPr/>
        </p:nvSpPr>
        <p:spPr>
          <a:xfrm>
            <a:off x="1292908" y="3891996"/>
            <a:ext cx="9044464" cy="3116238"/>
          </a:xfrm>
          <a:prstGeom prst="rect">
            <a:avLst/>
          </a:prstGeom>
          <a:noFill/>
        </p:spPr>
        <p:txBody>
          <a:bodyPr wrap="none">
            <a:spAutoFit/>
          </a:bodyPr>
          <a:lstStyle/>
          <a:p>
            <a:pPr algn="ctr" defTabSz="1371670">
              <a:lnSpc>
                <a:spcPct val="90000"/>
              </a:lnSpc>
              <a:spcAft>
                <a:spcPts val="900"/>
              </a:spcAft>
            </a:pPr>
            <a:r>
              <a:rPr lang="ar-SA" sz="4800" b="1" dirty="0">
                <a:ln w="12700">
                  <a:noFill/>
                  <a:prstDash val="solid"/>
                </a:ln>
                <a:solidFill>
                  <a:schemeClr val="accent5">
                    <a:lumMod val="25000"/>
                  </a:schemeClr>
                </a:solidFill>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لا تنسوني ووالدي ولجميع المسلمين من دعواتكم</a:t>
            </a:r>
          </a:p>
          <a:p>
            <a:pPr algn="ctr" defTabSz="1371670">
              <a:lnSpc>
                <a:spcPct val="90000"/>
              </a:lnSpc>
              <a:spcAft>
                <a:spcPts val="900"/>
              </a:spcAft>
            </a:pPr>
            <a:r>
              <a:rPr lang="ar-SA" sz="4800" b="1" dirty="0">
                <a:ln w="12700">
                  <a:noFill/>
                  <a:prstDash val="solid"/>
                </a:ln>
                <a:solidFill>
                  <a:schemeClr val="accent5">
                    <a:lumMod val="25000"/>
                  </a:schemeClr>
                </a:solidFill>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  </a:t>
            </a:r>
          </a:p>
          <a:p>
            <a:pPr algn="ctr" defTabSz="1371670">
              <a:lnSpc>
                <a:spcPct val="90000"/>
              </a:lnSpc>
              <a:spcAft>
                <a:spcPts val="900"/>
              </a:spcAft>
            </a:pPr>
            <a:r>
              <a:rPr lang="ar-SA" sz="4800" b="1" dirty="0">
                <a:ln w="12700">
                  <a:noFill/>
                  <a:prstDash val="solid"/>
                </a:ln>
                <a:solidFill>
                  <a:schemeClr val="accent5">
                    <a:lumMod val="25000"/>
                  </a:schemeClr>
                </a:solidFill>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أختكم صاحبة قناة البيان</a:t>
            </a:r>
          </a:p>
          <a:p>
            <a:pPr algn="ctr" defTabSz="1371670">
              <a:lnSpc>
                <a:spcPct val="90000"/>
              </a:lnSpc>
              <a:spcAft>
                <a:spcPts val="900"/>
              </a:spcAft>
            </a:pPr>
            <a:r>
              <a:rPr lang="ar-SA" sz="4800" b="1" dirty="0">
                <a:ln w="12700">
                  <a:noFill/>
                  <a:prstDash val="solid"/>
                </a:ln>
                <a:solidFill>
                  <a:schemeClr val="accent5">
                    <a:lumMod val="25000"/>
                  </a:schemeClr>
                </a:solidFill>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لؤلؤة العتيق   </a:t>
            </a:r>
            <a:endParaRPr lang="en-US" sz="4800" b="1" dirty="0">
              <a:ln w="12700">
                <a:noFill/>
                <a:prstDash val="solid"/>
              </a:ln>
              <a:solidFill>
                <a:schemeClr val="accent5">
                  <a:lumMod val="25000"/>
                </a:schemeClr>
              </a:solidFill>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endParaRPr>
          </a:p>
        </p:txBody>
      </p:sp>
      <p:sp>
        <p:nvSpPr>
          <p:cNvPr id="6"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E719081D-E47B-3EC2-3028-10DBB15BF1A2}"/>
              </a:ext>
            </a:extLst>
          </p:cNvPr>
          <p:cNvSpPr txBox="1">
            <a:spLocks/>
          </p:cNvSpPr>
          <p:nvPr/>
        </p:nvSpPr>
        <p:spPr>
          <a:xfrm>
            <a:off x="2925821" y="8741617"/>
            <a:ext cx="5778642" cy="810090"/>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normAutofit fontScale="92500"/>
          </a:bodyPr>
          <a:lstStyle/>
          <a:p>
            <a:pPr algn="ctr" defTabSz="370254" rtl="1">
              <a:defRPr sz="3956" b="0" spc="0">
                <a:solidFill>
                  <a:srgbClr val="FFFFFF"/>
                </a:solidFill>
                <a:latin typeface="Khalid Art bold"/>
                <a:ea typeface="Khalid Art bold"/>
                <a:cs typeface="Khalid Art bold"/>
                <a:sym typeface="Khalid Art bold"/>
              </a:defRPr>
            </a:pPr>
            <a:r>
              <a:rPr lang="ar-SA" sz="4000" dirty="0">
                <a:ln w="0"/>
                <a:solidFill>
                  <a:schemeClr val="accent5">
                    <a:lumMod val="25000"/>
                  </a:schemeClr>
                </a:solidFill>
                <a:effectLst>
                  <a:outerShdw blurRad="38100" dist="25400" dir="5400000" algn="ctr" rotWithShape="0">
                    <a:srgbClr val="6E747A">
                      <a:alpha val="43000"/>
                    </a:srgbClr>
                  </a:outerShdw>
                </a:effectLst>
                <a:latin typeface="Khalid Art bold"/>
                <a:ea typeface="Khalid Art bold"/>
                <a:cs typeface="Khalid Art bold"/>
                <a:sym typeface="Khalid Art bold"/>
              </a:rPr>
              <a:t>قناة البيان للعروض والعلوم الشرعية  </a:t>
            </a:r>
          </a:p>
        </p:txBody>
      </p:sp>
      <p:pic>
        <p:nvPicPr>
          <p:cNvPr id="7" name="884AEA23-EA58-47EB-8C88-9CE646949802-L0-001.png" descr="884AEA23-EA58-47EB-8C88-9CE646949802-L0-001.png">
            <a:hlinkClick r:id="rId4"/>
            <a:extLst>
              <a:ext uri="{FF2B5EF4-FFF2-40B4-BE49-F238E27FC236}">
                <a16:creationId xmlns:a16="http://schemas.microsoft.com/office/drawing/2014/main" id="{5110378A-BDFF-5E2F-5CBB-062542C0EABF}"/>
              </a:ext>
            </a:extLst>
          </p:cNvPr>
          <p:cNvPicPr>
            <a:picLocks noChangeAspect="1"/>
          </p:cNvPicPr>
          <p:nvPr/>
        </p:nvPicPr>
        <p:blipFill>
          <a:blip r:embed="rId5" cstate="print"/>
          <a:stretch>
            <a:fillRect/>
          </a:stretch>
        </p:blipFill>
        <p:spPr>
          <a:xfrm>
            <a:off x="5087822" y="7139039"/>
            <a:ext cx="1454636" cy="1454646"/>
          </a:xfrm>
          <a:prstGeom prst="rect">
            <a:avLst/>
          </a:prstGeom>
          <a:ln w="12700" cap="flat">
            <a:noFill/>
            <a:miter lim="400000"/>
          </a:ln>
          <a:effectLst/>
        </p:spPr>
      </p:pic>
    </p:spTree>
    <p:extLst>
      <p:ext uri="{BB962C8B-B14F-4D97-AF65-F5344CB8AC3E}">
        <p14:creationId xmlns:p14="http://schemas.microsoft.com/office/powerpoint/2010/main" val="1849429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a:extLst>
              <a:ext uri="{FF2B5EF4-FFF2-40B4-BE49-F238E27FC236}">
                <a16:creationId xmlns:a16="http://schemas.microsoft.com/office/drawing/2014/main" id="{1E42692C-3E02-C228-4EEE-D835D5DAF713}"/>
              </a:ext>
            </a:extLst>
          </p:cNvPr>
          <p:cNvSpPr/>
          <p:nvPr/>
        </p:nvSpPr>
        <p:spPr>
          <a:xfrm>
            <a:off x="2819400" y="3467100"/>
            <a:ext cx="18642715" cy="2585323"/>
          </a:xfrm>
          <a:prstGeom prst="rect">
            <a:avLst/>
          </a:prstGeom>
          <a:noFill/>
        </p:spPr>
        <p:txBody>
          <a:bodyPr wrap="square">
            <a:spAutoFit/>
          </a:bodyPr>
          <a:lstStyle/>
          <a:p>
            <a:pPr algn="ctr">
              <a:defRPr/>
            </a:pPr>
            <a:endParaRPr lang="ar-SA" sz="5400" dirty="0">
              <a:ln w="0"/>
              <a:solidFill>
                <a:srgbClr val="C00000"/>
              </a:solidFill>
              <a:effectLst>
                <a:outerShdw blurRad="38100" dist="19050" dir="2700000" algn="tl" rotWithShape="0">
                  <a:schemeClr val="dk1">
                    <a:alpha val="40000"/>
                  </a:schemeClr>
                </a:outerShdw>
              </a:effectLst>
            </a:endParaRPr>
          </a:p>
          <a:p>
            <a:pPr algn="ctr">
              <a:defRPr/>
            </a:pPr>
            <a:r>
              <a:rPr lang="ar-SA" sz="5400" dirty="0">
                <a:ln w="0"/>
                <a:solidFill>
                  <a:srgbClr val="C00000"/>
                </a:solidFill>
                <a:effectLst>
                  <a:outerShdw blurRad="38100" dist="19050" dir="2700000" algn="tl" rotWithShape="0">
                    <a:schemeClr val="dk1">
                      <a:alpha val="40000"/>
                    </a:schemeClr>
                  </a:outerShdw>
                </a:effectLst>
              </a:rPr>
              <a:t>طالبتي الغالية استرجعي أهم الأفكار</a:t>
            </a:r>
          </a:p>
          <a:p>
            <a:pPr algn="ctr">
              <a:defRPr/>
            </a:pPr>
            <a:r>
              <a:rPr lang="ar-SA" sz="5400" dirty="0">
                <a:ln w="0"/>
                <a:solidFill>
                  <a:srgbClr val="C00000"/>
                </a:solidFill>
                <a:effectLst>
                  <a:outerShdw blurRad="38100" dist="19050" dir="2700000" algn="tl" rotWithShape="0">
                    <a:schemeClr val="dk1">
                      <a:alpha val="40000"/>
                    </a:schemeClr>
                  </a:outerShdw>
                </a:effectLst>
              </a:rPr>
              <a:t> التي تعرفنا عليها  في الدرس السابق</a:t>
            </a:r>
            <a:endParaRPr lang="en-US" sz="5400" dirty="0">
              <a:ln w="0"/>
              <a:solidFill>
                <a:srgbClr val="C00000"/>
              </a:solidFill>
              <a:effectLst>
                <a:outerShdw blurRad="38100" dist="19050" dir="2700000" algn="tl" rotWithShape="0">
                  <a:schemeClr val="dk1">
                    <a:alpha val="40000"/>
                  </a:schemeClr>
                </a:outerShdw>
              </a:effectLst>
            </a:endParaRPr>
          </a:p>
        </p:txBody>
      </p:sp>
      <p:pic>
        <p:nvPicPr>
          <p:cNvPr id="9" name="صورة 8" descr="صورة تحتوي على عالي&#10;&#10;تم إنشاء الوصف تلقائياً">
            <a:extLst>
              <a:ext uri="{FF2B5EF4-FFF2-40B4-BE49-F238E27FC236}">
                <a16:creationId xmlns:a16="http://schemas.microsoft.com/office/drawing/2014/main" id="{67D1A3E0-5405-61EC-ED38-595542073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086100"/>
            <a:ext cx="5867400" cy="5349418"/>
          </a:xfrm>
          <a:prstGeom prst="rect">
            <a:avLst/>
          </a:prstGeom>
        </p:spPr>
      </p:pic>
    </p:spTree>
    <p:extLst>
      <p:ext uri="{BB962C8B-B14F-4D97-AF65-F5344CB8AC3E}">
        <p14:creationId xmlns:p14="http://schemas.microsoft.com/office/powerpoint/2010/main" val="875749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82;p29">
            <a:extLst>
              <a:ext uri="{FF2B5EF4-FFF2-40B4-BE49-F238E27FC236}">
                <a16:creationId xmlns:a16="http://schemas.microsoft.com/office/drawing/2014/main" id="{BA0665F7-16DA-21DE-659A-317AD39997F3}"/>
              </a:ext>
            </a:extLst>
          </p:cNvPr>
          <p:cNvPicPr preferRelativeResize="0"/>
          <p:nvPr/>
        </p:nvPicPr>
        <p:blipFill rotWithShape="1">
          <a:blip r:embed="rId4" cstate="print">
            <a:alphaModFix/>
            <a:duotone>
              <a:prstClr val="black"/>
              <a:schemeClr val="accent5">
                <a:tint val="45000"/>
                <a:satMod val="400000"/>
              </a:schemeClr>
            </a:duotone>
          </a:blip>
          <a:srcRect t="16734" r="8892" b="18300"/>
          <a:stretch/>
        </p:blipFill>
        <p:spPr>
          <a:xfrm rot="10800000" flipH="1">
            <a:off x="13335000" y="495300"/>
            <a:ext cx="5725027" cy="1600200"/>
          </a:xfrm>
          <a:prstGeom prst="rect">
            <a:avLst/>
          </a:prstGeom>
          <a:noFill/>
          <a:ln>
            <a:noFill/>
          </a:ln>
        </p:spPr>
      </p:pic>
      <p:sp>
        <p:nvSpPr>
          <p:cNvPr id="3" name="مربع نص 2">
            <a:extLst>
              <a:ext uri="{FF2B5EF4-FFF2-40B4-BE49-F238E27FC236}">
                <a16:creationId xmlns:a16="http://schemas.microsoft.com/office/drawing/2014/main" id="{19A5E3B7-2F92-91DB-4CD9-ED89EC1CDD04}"/>
              </a:ext>
            </a:extLst>
          </p:cNvPr>
          <p:cNvSpPr txBox="1"/>
          <p:nvPr/>
        </p:nvSpPr>
        <p:spPr>
          <a:xfrm>
            <a:off x="762000" y="1932605"/>
            <a:ext cx="17242973" cy="769441"/>
          </a:xfrm>
          <a:prstGeom prst="rect">
            <a:avLst/>
          </a:prstGeom>
          <a:noFill/>
        </p:spPr>
        <p:txBody>
          <a:bodyPr wrap="square">
            <a:spAutoFit/>
          </a:bodyPr>
          <a:lstStyle/>
          <a:p>
            <a:pPr algn="ctr" defTabSz="594360" rtl="1">
              <a:defRPr sz="8064" b="0">
                <a:solidFill>
                  <a:srgbClr val="000000"/>
                </a:solidFill>
                <a:latin typeface="Waseem Regular"/>
                <a:ea typeface="Waseem Regular"/>
                <a:cs typeface="Waseem Regular"/>
                <a:sym typeface="Waseem Regular"/>
              </a:defRPr>
            </a:pPr>
            <a:r>
              <a:rPr lang="ar-SA" sz="4400" dirty="0">
                <a:solidFill>
                  <a:srgbClr val="C00000"/>
                </a:solidFill>
              </a:rPr>
              <a:t>طالبتي الحبيبة تأملي القصة التالية واستنتجي عنوان الدرس  </a:t>
            </a:r>
          </a:p>
        </p:txBody>
      </p:sp>
      <p:sp>
        <p:nvSpPr>
          <p:cNvPr id="4" name="مربع نص 3">
            <a:extLst>
              <a:ext uri="{FF2B5EF4-FFF2-40B4-BE49-F238E27FC236}">
                <a16:creationId xmlns:a16="http://schemas.microsoft.com/office/drawing/2014/main" id="{F25F1BCE-121A-EF05-C9D8-7F91548CFD97}"/>
              </a:ext>
            </a:extLst>
          </p:cNvPr>
          <p:cNvSpPr txBox="1"/>
          <p:nvPr/>
        </p:nvSpPr>
        <p:spPr>
          <a:xfrm>
            <a:off x="15849600" y="1003012"/>
            <a:ext cx="1610360" cy="707886"/>
          </a:xfrm>
          <a:prstGeom prst="rect">
            <a:avLst/>
          </a:prstGeom>
          <a:noFill/>
        </p:spPr>
        <p:txBody>
          <a:bodyPr wrap="square">
            <a:spAutoFit/>
          </a:bodyPr>
          <a:lstStyle/>
          <a:p>
            <a:r>
              <a:rPr lang="ar-SA" sz="4000" dirty="0">
                <a:solidFill>
                  <a:schemeClr val="bg1"/>
                </a:solidFill>
              </a:rPr>
              <a:t>تمهيد </a:t>
            </a:r>
          </a:p>
        </p:txBody>
      </p:sp>
      <p:pic>
        <p:nvPicPr>
          <p:cNvPr id="5" name="حقيقة الدنيا فى دقيقتين - اجمل ما قال الباهلى">
            <a:hlinkClick r:id="" action="ppaction://media"/>
            <a:extLst>
              <a:ext uri="{FF2B5EF4-FFF2-40B4-BE49-F238E27FC236}">
                <a16:creationId xmlns:a16="http://schemas.microsoft.com/office/drawing/2014/main" id="{BF3B1969-4038-6C83-6DE4-C261EFBF5B8D}"/>
              </a:ext>
            </a:extLst>
          </p:cNvPr>
          <p:cNvPicPr>
            <a:picLocks noChangeAspect="1"/>
          </p:cNvPicPr>
          <p:nvPr>
            <a:videoFile r:link="rId1"/>
            <p:extLst>
              <p:ext uri="{DAA4B4D4-6D71-4841-9C94-3DE7FCFB9230}">
                <p14:media xmlns:p14="http://schemas.microsoft.com/office/powerpoint/2010/main" r:embed="rId2">
                  <p14:trim st="99608"/>
                </p14:media>
              </p:ext>
            </p:extLst>
          </p:nvPr>
        </p:nvPicPr>
        <p:blipFill>
          <a:blip r:embed="rId5"/>
          <a:stretch>
            <a:fillRect/>
          </a:stretch>
        </p:blipFill>
        <p:spPr>
          <a:xfrm>
            <a:off x="3505200" y="2923753"/>
            <a:ext cx="10922000" cy="6143625"/>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07744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a:extLst>
              <a:ext uri="{FF2B5EF4-FFF2-40B4-BE49-F238E27FC236}">
                <a16:creationId xmlns:a16="http://schemas.microsoft.com/office/drawing/2014/main" id="{320D643F-F7D5-4EFA-A029-5BA232EA90E6}"/>
              </a:ext>
            </a:extLst>
          </p:cNvPr>
          <p:cNvGraphicFramePr>
            <a:graphicFrameLocks noGrp="1"/>
          </p:cNvGraphicFramePr>
          <p:nvPr/>
        </p:nvGraphicFramePr>
        <p:xfrm>
          <a:off x="3210886" y="3032854"/>
          <a:ext cx="12954860" cy="6309360"/>
        </p:xfrm>
        <a:graphic>
          <a:graphicData uri="http://schemas.openxmlformats.org/drawingml/2006/table">
            <a:tbl>
              <a:tblPr rtl="1" firstRow="1" bandRow="1"/>
              <a:tblGrid>
                <a:gridCol w="3079724">
                  <a:extLst>
                    <a:ext uri="{9D8B030D-6E8A-4147-A177-3AD203B41FA5}">
                      <a16:colId xmlns:a16="http://schemas.microsoft.com/office/drawing/2014/main" val="20000"/>
                    </a:ext>
                  </a:extLst>
                </a:gridCol>
                <a:gridCol w="3291712">
                  <a:extLst>
                    <a:ext uri="{9D8B030D-6E8A-4147-A177-3AD203B41FA5}">
                      <a16:colId xmlns:a16="http://schemas.microsoft.com/office/drawing/2014/main" val="20001"/>
                    </a:ext>
                  </a:extLst>
                </a:gridCol>
                <a:gridCol w="3291712">
                  <a:extLst>
                    <a:ext uri="{9D8B030D-6E8A-4147-A177-3AD203B41FA5}">
                      <a16:colId xmlns:a16="http://schemas.microsoft.com/office/drawing/2014/main" val="20002"/>
                    </a:ext>
                  </a:extLst>
                </a:gridCol>
                <a:gridCol w="3291712">
                  <a:extLst>
                    <a:ext uri="{9D8B030D-6E8A-4147-A177-3AD203B41FA5}">
                      <a16:colId xmlns:a16="http://schemas.microsoft.com/office/drawing/2014/main" val="20003"/>
                    </a:ext>
                  </a:extLst>
                </a:gridCol>
              </a:tblGrid>
              <a:tr h="1533740">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9pPr>
                    </a:lstStyle>
                    <a:p>
                      <a:pPr algn="ctr" rtl="1"/>
                      <a:endParaRPr lang="ar-SA" sz="3000" dirty="0">
                        <a:solidFill>
                          <a:srgbClr val="C00000"/>
                        </a:solidFill>
                        <a:latin typeface="29LT Azer" panose="00000500000000000000" pitchFamily="2" charset="-78"/>
                        <a:cs typeface="29LT Azer" panose="00000500000000000000" pitchFamily="2" charset="-78"/>
                      </a:endParaRPr>
                    </a:p>
                    <a:p>
                      <a:pPr algn="ctr" rtl="1"/>
                      <a:r>
                        <a:rPr lang="ar-SA" sz="3000" dirty="0">
                          <a:solidFill>
                            <a:srgbClr val="C00000"/>
                          </a:solidFill>
                          <a:latin typeface="29LT Azer" panose="00000500000000000000" pitchFamily="2" charset="-78"/>
                          <a:cs typeface="29LT Azer" panose="00000500000000000000" pitchFamily="2" charset="-78"/>
                        </a:rPr>
                        <a:t>ماذا أعرف </a:t>
                      </a:r>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9pPr>
                    </a:lstStyle>
                    <a:p>
                      <a:pPr algn="ctr" rtl="1"/>
                      <a:endParaRPr lang="ar-SA" sz="3000" dirty="0">
                        <a:solidFill>
                          <a:srgbClr val="C00000"/>
                        </a:solidFill>
                        <a:latin typeface="29LT Azer" panose="00000500000000000000" pitchFamily="2" charset="-78"/>
                        <a:cs typeface="29LT Azer" panose="00000500000000000000" pitchFamily="2" charset="-78"/>
                      </a:endParaRPr>
                    </a:p>
                    <a:p>
                      <a:pPr algn="ctr" rtl="1"/>
                      <a:r>
                        <a:rPr lang="ar-SA" sz="3000" dirty="0">
                          <a:solidFill>
                            <a:srgbClr val="C00000"/>
                          </a:solidFill>
                          <a:latin typeface="29LT Azer" panose="00000500000000000000" pitchFamily="2" charset="-78"/>
                          <a:cs typeface="29LT Azer" panose="00000500000000000000" pitchFamily="2" charset="-78"/>
                        </a:rPr>
                        <a:t>ماذا أريد أن أتعلم </a:t>
                      </a:r>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9pPr>
                    </a:lstStyle>
                    <a:p>
                      <a:pPr algn="ctr" rtl="1"/>
                      <a:endParaRPr lang="ar-SA" sz="3000" dirty="0">
                        <a:solidFill>
                          <a:srgbClr val="C00000"/>
                        </a:solidFill>
                        <a:latin typeface="29LT Azer" panose="00000500000000000000" pitchFamily="2" charset="-78"/>
                        <a:cs typeface="29LT Azer" panose="00000500000000000000" pitchFamily="2" charset="-78"/>
                      </a:endParaRPr>
                    </a:p>
                    <a:p>
                      <a:pPr algn="ctr" rtl="1"/>
                      <a:r>
                        <a:rPr lang="ar-SA" sz="3000" dirty="0">
                          <a:solidFill>
                            <a:srgbClr val="C00000"/>
                          </a:solidFill>
                          <a:latin typeface="29LT Azer" panose="00000500000000000000" pitchFamily="2" charset="-78"/>
                          <a:cs typeface="29LT Azer" panose="00000500000000000000" pitchFamily="2" charset="-78"/>
                        </a:rPr>
                        <a:t>ماذا تعلمت </a:t>
                      </a:r>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
                          <a:cs typeface=""/>
                          <a:sym typeface="Arial"/>
                        </a:defRPr>
                      </a:lvl9pPr>
                    </a:lstStyle>
                    <a:p>
                      <a:pPr algn="ctr" rtl="1"/>
                      <a:endParaRPr lang="ar-SA" sz="3000" dirty="0">
                        <a:solidFill>
                          <a:srgbClr val="C00000"/>
                        </a:solidFill>
                        <a:latin typeface="29LT Azer" panose="00000500000000000000" pitchFamily="2" charset="-78"/>
                        <a:cs typeface="29LT Azer" panose="00000500000000000000" pitchFamily="2" charset="-78"/>
                      </a:endParaRPr>
                    </a:p>
                    <a:p>
                      <a:pPr algn="ctr" rtl="1"/>
                      <a:r>
                        <a:rPr lang="ar-SA" sz="3000" dirty="0">
                          <a:solidFill>
                            <a:srgbClr val="C00000"/>
                          </a:solidFill>
                          <a:latin typeface="29LT Azer" panose="00000500000000000000" pitchFamily="2" charset="-78"/>
                          <a:cs typeface="29LT Azer" panose="00000500000000000000" pitchFamily="2" charset="-78"/>
                        </a:rPr>
                        <a:t> ماذا أريد أن أتعلم أكثر </a:t>
                      </a:r>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extLst>
                  <a:ext uri="{0D108BD9-81ED-4DB2-BD59-A6C34878D82A}">
                    <a16:rowId xmlns:a16="http://schemas.microsoft.com/office/drawing/2014/main" val="10000"/>
                  </a:ext>
                </a:extLst>
              </a:tr>
              <a:tr h="47756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9pPr>
                    </a:lstStyle>
                    <a:p>
                      <a:pPr rtl="1"/>
                      <a:endParaRPr lang="ar-SA" sz="2200" dirty="0"/>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9pPr>
                    </a:lstStyle>
                    <a:p>
                      <a:pPr rtl="1"/>
                      <a:endParaRPr lang="ar-SA" sz="2200" dirty="0"/>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9pPr>
                    </a:lstStyle>
                    <a:p>
                      <a:pPr rtl="1"/>
                      <a:endParaRPr lang="ar-SA" sz="2200" dirty="0"/>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
                          <a:cs typeface=""/>
                          <a:sym typeface="Arial"/>
                        </a:defRPr>
                      </a:lvl9pPr>
                    </a:lstStyle>
                    <a:p>
                      <a:pPr rtl="1"/>
                      <a:endParaRPr lang="ar-SA" sz="2200" dirty="0"/>
                    </a:p>
                  </a:txBody>
                  <a:tcPr marL="102870" marR="102870" marT="51436" marB="514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8000"/>
                      </a:schemeClr>
                    </a:solidFill>
                  </a:tcPr>
                </a:tc>
                <a:extLst>
                  <a:ext uri="{0D108BD9-81ED-4DB2-BD59-A6C34878D82A}">
                    <a16:rowId xmlns:a16="http://schemas.microsoft.com/office/drawing/2014/main" val="10001"/>
                  </a:ext>
                </a:extLst>
              </a:tr>
            </a:tbl>
          </a:graphicData>
        </a:graphic>
      </p:graphicFrame>
      <p:sp>
        <p:nvSpPr>
          <p:cNvPr id="7" name="مستطيل 6">
            <a:extLst>
              <a:ext uri="{FF2B5EF4-FFF2-40B4-BE49-F238E27FC236}">
                <a16:creationId xmlns:a16="http://schemas.microsoft.com/office/drawing/2014/main" id="{77954258-8291-4D44-BB95-AD11BB2A1D76}"/>
              </a:ext>
            </a:extLst>
          </p:cNvPr>
          <p:cNvSpPr/>
          <p:nvPr/>
        </p:nvSpPr>
        <p:spPr>
          <a:xfrm>
            <a:off x="13338050" y="5148791"/>
            <a:ext cx="2690536" cy="1615827"/>
          </a:xfrm>
          <a:prstGeom prst="rect">
            <a:avLst/>
          </a:prstGeom>
        </p:spPr>
        <p:txBody>
          <a:bodyPr wrap="square">
            <a:spAutoFit/>
          </a:bodyPr>
          <a:lstStyle/>
          <a:p>
            <a:pPr algn="ctr">
              <a:buClrTx/>
              <a:buFontTx/>
              <a:buNone/>
            </a:pPr>
            <a:r>
              <a:rPr lang="ar-SA" sz="24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ماذا تعرفين</a:t>
            </a:r>
          </a:p>
          <a:p>
            <a:pPr algn="ctr">
              <a:buClrTx/>
              <a:buFontTx/>
              <a:buNone/>
            </a:pPr>
            <a:r>
              <a:rPr lang="ar-SA" sz="24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عن الموضوع</a:t>
            </a:r>
          </a:p>
          <a:p>
            <a:pPr algn="ctr">
              <a:buClrTx/>
              <a:buFontTx/>
              <a:buNone/>
            </a:pPr>
            <a:r>
              <a:rPr lang="ar-SA" sz="24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من خلال </a:t>
            </a:r>
          </a:p>
          <a:p>
            <a:pPr algn="ctr">
              <a:buClrTx/>
              <a:buFontTx/>
              <a:buNone/>
            </a:pPr>
            <a:r>
              <a:rPr lang="ar-SA" sz="24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معلوماتك السابقة</a:t>
            </a:r>
            <a:r>
              <a:rPr lang="ar-SA" sz="2700" b="1" dirty="0">
                <a:ln w="0"/>
                <a:effectLst>
                  <a:outerShdw blurRad="38100" dist="19050" dir="2700000" algn="tl" rotWithShape="0">
                    <a:schemeClr val="dk1">
                      <a:alpha val="40000"/>
                    </a:schemeClr>
                  </a:outerShdw>
                </a:effectLst>
                <a:latin typeface="Calibri"/>
                <a:cs typeface="Arial" panose="020B0604020202020204" pitchFamily="34" charset="0"/>
              </a:rPr>
              <a:t> </a:t>
            </a:r>
          </a:p>
        </p:txBody>
      </p:sp>
      <p:sp>
        <p:nvSpPr>
          <p:cNvPr id="8" name="مربع نص 7">
            <a:extLst>
              <a:ext uri="{FF2B5EF4-FFF2-40B4-BE49-F238E27FC236}">
                <a16:creationId xmlns:a16="http://schemas.microsoft.com/office/drawing/2014/main" id="{A5E80F18-E32E-41A5-B397-A504513271AE}"/>
              </a:ext>
            </a:extLst>
          </p:cNvPr>
          <p:cNvSpPr txBox="1"/>
          <p:nvPr/>
        </p:nvSpPr>
        <p:spPr>
          <a:xfrm>
            <a:off x="10226043" y="5194957"/>
            <a:ext cx="2229810" cy="1938992"/>
          </a:xfrm>
          <a:prstGeom prst="rect">
            <a:avLst/>
          </a:prstGeom>
          <a:noFill/>
        </p:spPr>
        <p:txBody>
          <a:bodyPr wrap="square" rtlCol="1">
            <a:spAutoFit/>
          </a:bodyPr>
          <a:lstStyle/>
          <a:p>
            <a:pPr algn="ctr">
              <a:buClrTx/>
              <a:buFontTx/>
              <a:buNone/>
            </a:pPr>
            <a:r>
              <a:rPr lang="ar-SA" sz="3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اقرئي الدرس</a:t>
            </a:r>
          </a:p>
          <a:p>
            <a:pPr algn="ctr">
              <a:buClrTx/>
              <a:buFontTx/>
              <a:buNone/>
            </a:pPr>
            <a:r>
              <a:rPr lang="ar-SA" sz="3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قراءة صامته</a:t>
            </a:r>
          </a:p>
          <a:p>
            <a:pPr algn="ctr">
              <a:buClrTx/>
              <a:buFontTx/>
              <a:buNone/>
            </a:pPr>
            <a:r>
              <a:rPr lang="ar-SA" sz="3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ثم استنتجي </a:t>
            </a:r>
          </a:p>
          <a:p>
            <a:pPr algn="ctr">
              <a:buClrTx/>
              <a:buFontTx/>
              <a:buNone/>
            </a:pPr>
            <a:r>
              <a:rPr lang="ar-SA" sz="3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الأهداف </a:t>
            </a:r>
          </a:p>
        </p:txBody>
      </p:sp>
      <p:sp>
        <p:nvSpPr>
          <p:cNvPr id="9" name="مستطيل 8">
            <a:extLst>
              <a:ext uri="{FF2B5EF4-FFF2-40B4-BE49-F238E27FC236}">
                <a16:creationId xmlns:a16="http://schemas.microsoft.com/office/drawing/2014/main" id="{C590E79D-981D-4C5E-BA43-02A1927E2335}"/>
              </a:ext>
            </a:extLst>
          </p:cNvPr>
          <p:cNvSpPr/>
          <p:nvPr/>
        </p:nvSpPr>
        <p:spPr>
          <a:xfrm>
            <a:off x="1282186" y="1711229"/>
            <a:ext cx="16304464" cy="769441"/>
          </a:xfrm>
          <a:prstGeom prst="rect">
            <a:avLst/>
          </a:prstGeom>
        </p:spPr>
        <p:txBody>
          <a:bodyPr wrap="none">
            <a:spAutoFit/>
          </a:bodyPr>
          <a:lstStyle/>
          <a:p>
            <a:pPr algn="ctr"/>
            <a:r>
              <a:rPr lang="ar-SA" sz="44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طالبتي الغالية تصفحي الدرس على عجل ثم أخبريني بما تعرفين عنه مدونة أهداف الدرس  </a:t>
            </a:r>
          </a:p>
        </p:txBody>
      </p:sp>
      <p:pic>
        <p:nvPicPr>
          <p:cNvPr id="10" name="Google Shape;182;p29">
            <a:extLst>
              <a:ext uri="{FF2B5EF4-FFF2-40B4-BE49-F238E27FC236}">
                <a16:creationId xmlns:a16="http://schemas.microsoft.com/office/drawing/2014/main" id="{96A660AE-BB3C-2188-6A29-05D54BAEF302}"/>
              </a:ext>
            </a:extLst>
          </p:cNvPr>
          <p:cNvPicPr preferRelativeResize="0"/>
          <p:nvPr/>
        </p:nvPicPr>
        <p:blipFill rotWithShape="1">
          <a:blip r:embed="rId2" cstate="print">
            <a:alphaModFix/>
            <a:duotone>
              <a:prstClr val="black"/>
              <a:schemeClr val="accent5">
                <a:tint val="45000"/>
                <a:satMod val="400000"/>
              </a:schemeClr>
            </a:duotone>
          </a:blip>
          <a:srcRect t="16734" r="8892" b="18300"/>
          <a:stretch/>
        </p:blipFill>
        <p:spPr>
          <a:xfrm rot="10800000" flipH="1">
            <a:off x="12084323" y="-281226"/>
            <a:ext cx="7173430" cy="2256112"/>
          </a:xfrm>
          <a:prstGeom prst="rect">
            <a:avLst/>
          </a:prstGeom>
          <a:noFill/>
          <a:ln>
            <a:noFill/>
          </a:ln>
        </p:spPr>
      </p:pic>
      <p:sp>
        <p:nvSpPr>
          <p:cNvPr id="5" name="عنوان 1">
            <a:extLst>
              <a:ext uri="{FF2B5EF4-FFF2-40B4-BE49-F238E27FC236}">
                <a16:creationId xmlns:a16="http://schemas.microsoft.com/office/drawing/2014/main" id="{E1E101E1-FEB9-41D4-BEFC-80CC40BCD3BB}"/>
              </a:ext>
            </a:extLst>
          </p:cNvPr>
          <p:cNvSpPr txBox="1">
            <a:spLocks/>
          </p:cNvSpPr>
          <p:nvPr/>
        </p:nvSpPr>
        <p:spPr>
          <a:xfrm flipH="1">
            <a:off x="12455853" y="466316"/>
            <a:ext cx="6664590" cy="866700"/>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000"/>
              <a:buFont typeface="Barlow Condensed SemiBold"/>
              <a:buNone/>
              <a:defRPr sz="3000" b="0" i="0" u="none" strike="noStrike" cap="none">
                <a:solidFill>
                  <a:srgbClr val="434343"/>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2pPr>
            <a:lvl3pPr marR="0" lvl="2"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3pPr>
            <a:lvl4pPr marR="0" lvl="3"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4pPr>
            <a:lvl5pPr marR="0" lvl="4"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5pPr>
            <a:lvl6pPr marR="0" lvl="5"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6pPr>
            <a:lvl7pPr marR="0" lvl="6"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7pPr>
            <a:lvl8pPr marR="0" lvl="7"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8pPr>
            <a:lvl9pPr marR="0" lvl="8" algn="l" rtl="0">
              <a:lnSpc>
                <a:spcPct val="100000"/>
              </a:lnSpc>
              <a:spcBef>
                <a:spcPts val="0"/>
              </a:spcBef>
              <a:spcAft>
                <a:spcPts val="0"/>
              </a:spcAft>
              <a:buClr>
                <a:srgbClr val="434343"/>
              </a:buClr>
              <a:buSzPts val="1600"/>
              <a:buFont typeface="Barlow Condensed SemiBold"/>
              <a:buNone/>
              <a:defRPr sz="1600" b="0" i="0" u="none" strike="noStrike" cap="none">
                <a:solidFill>
                  <a:srgbClr val="434343"/>
                </a:solidFill>
                <a:latin typeface="Barlow Condensed SemiBold"/>
                <a:ea typeface="Barlow Condensed SemiBold"/>
                <a:cs typeface="Barlow Condensed SemiBold"/>
                <a:sym typeface="Barlow Condensed SemiBold"/>
              </a:defRPr>
            </a:lvl9pPr>
          </a:lstStyle>
          <a:p>
            <a:pPr algn="ctr"/>
            <a:r>
              <a:rPr lang="ar-SA" sz="3600" b="1" dirty="0">
                <a:solidFill>
                  <a:schemeClr val="bg1"/>
                </a:solidFill>
                <a:latin typeface="Calibri" panose="020F0502020204030204" pitchFamily="34" charset="0"/>
                <a:cs typeface="Calibri" panose="020F0502020204030204" pitchFamily="34" charset="0"/>
              </a:rPr>
              <a:t>استراتيجية جدول التعلم </a:t>
            </a:r>
          </a:p>
        </p:txBody>
      </p:sp>
    </p:spTree>
    <p:extLst>
      <p:ext uri="{BB962C8B-B14F-4D97-AF65-F5344CB8AC3E}">
        <p14:creationId xmlns:p14="http://schemas.microsoft.com/office/powerpoint/2010/main" val="2667966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2;p29">
            <a:extLst>
              <a:ext uri="{FF2B5EF4-FFF2-40B4-BE49-F238E27FC236}">
                <a16:creationId xmlns:a16="http://schemas.microsoft.com/office/drawing/2014/main" id="{A7A68288-014D-41BD-BBE2-9C7BEE2541CA}"/>
              </a:ext>
            </a:extLst>
          </p:cNvPr>
          <p:cNvPicPr preferRelativeResize="0"/>
          <p:nvPr/>
        </p:nvPicPr>
        <p:blipFill rotWithShape="1">
          <a:blip r:embed="rId2" cstate="print">
            <a:alphaModFix/>
            <a:duotone>
              <a:schemeClr val="accent5">
                <a:shade val="45000"/>
                <a:satMod val="135000"/>
              </a:schemeClr>
              <a:prstClr val="white"/>
            </a:duotone>
          </a:blip>
          <a:srcRect t="16734" r="8892" b="18300"/>
          <a:stretch/>
        </p:blipFill>
        <p:spPr>
          <a:xfrm flipH="1">
            <a:off x="4590285" y="498805"/>
            <a:ext cx="15861322" cy="2246118"/>
          </a:xfrm>
          <a:prstGeom prst="rect">
            <a:avLst/>
          </a:prstGeom>
          <a:noFill/>
          <a:ln>
            <a:noFill/>
          </a:ln>
        </p:spPr>
      </p:pic>
      <p:sp>
        <p:nvSpPr>
          <p:cNvPr id="6" name="مربع نص 5">
            <a:extLst>
              <a:ext uri="{FF2B5EF4-FFF2-40B4-BE49-F238E27FC236}">
                <a16:creationId xmlns:a16="http://schemas.microsoft.com/office/drawing/2014/main" id="{728947AB-648A-429D-9DC2-A054B9D42A28}"/>
              </a:ext>
            </a:extLst>
          </p:cNvPr>
          <p:cNvSpPr txBox="1"/>
          <p:nvPr/>
        </p:nvSpPr>
        <p:spPr>
          <a:xfrm>
            <a:off x="4590285" y="1144810"/>
            <a:ext cx="11649456" cy="954107"/>
          </a:xfrm>
          <a:prstGeom prst="rect">
            <a:avLst/>
          </a:prstGeom>
          <a:noFill/>
        </p:spPr>
        <p:txBody>
          <a:bodyPr wrap="square">
            <a:spAutoFit/>
          </a:bodyPr>
          <a:lstStyle/>
          <a:p>
            <a:pPr algn="r" rtl="1"/>
            <a:r>
              <a:rPr lang="ar-SA" sz="5600" b="1" dirty="0">
                <a:ln w="0"/>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الأهداف التعليمية ومخرجات التعلم</a:t>
            </a:r>
          </a:p>
        </p:txBody>
      </p:sp>
      <p:sp>
        <p:nvSpPr>
          <p:cNvPr id="9" name="مربع نص 8">
            <a:extLst>
              <a:ext uri="{FF2B5EF4-FFF2-40B4-BE49-F238E27FC236}">
                <a16:creationId xmlns:a16="http://schemas.microsoft.com/office/drawing/2014/main" id="{E5990E25-C7DD-41F0-A6E4-4CBA3492B65A}"/>
              </a:ext>
            </a:extLst>
          </p:cNvPr>
          <p:cNvSpPr txBox="1"/>
          <p:nvPr/>
        </p:nvSpPr>
        <p:spPr>
          <a:xfrm>
            <a:off x="4267200" y="2407326"/>
            <a:ext cx="13178787" cy="6740307"/>
          </a:xfrm>
          <a:prstGeom prst="rect">
            <a:avLst/>
          </a:prstGeom>
          <a:noFill/>
        </p:spPr>
        <p:txBody>
          <a:bodyPr wrap="square">
            <a:spAutoFit/>
          </a:bodyPr>
          <a:lstStyle/>
          <a:p>
            <a:pPr marL="685800" indent="-685800">
              <a:buFont typeface="Wingdings" panose="05000000000000000000" pitchFamily="2" charset="2"/>
              <a:buChar char="v"/>
            </a:pPr>
            <a:r>
              <a:rPr lang="ar-SA" sz="4800" b="1" dirty="0">
                <a:ln w="0"/>
                <a:solidFill>
                  <a:schemeClr val="accent2">
                    <a:lumMod val="2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 تشرح الطالبة معنى قول النبي ـصل الله عليه وسلم(كن في الدنيا كأنك غريب أو عابر سبيل) )</a:t>
            </a:r>
          </a:p>
          <a:p>
            <a:pPr marL="685800" indent="-685800">
              <a:buFont typeface="Wingdings" panose="05000000000000000000" pitchFamily="2" charset="2"/>
              <a:buChar char="v"/>
            </a:pPr>
            <a:r>
              <a:rPr lang="ar-SA" sz="4800" b="1" dirty="0">
                <a:ln w="0"/>
                <a:solidFill>
                  <a:schemeClr val="accent2">
                    <a:lumMod val="2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 تذكر الطالبة ترجمة راوي الحديث عبدالله بن عمر .</a:t>
            </a:r>
          </a:p>
          <a:p>
            <a:pPr marL="685800" indent="-685800">
              <a:buFont typeface="Wingdings" panose="05000000000000000000" pitchFamily="2" charset="2"/>
              <a:buChar char="v"/>
            </a:pPr>
            <a:r>
              <a:rPr lang="ar-SA" sz="4800" b="1" dirty="0">
                <a:ln w="0"/>
                <a:solidFill>
                  <a:schemeClr val="accent2">
                    <a:lumMod val="2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 توجد الطالبة وجه الشبه بين حال المؤمن في الدنيا وعابر السبيل .</a:t>
            </a:r>
          </a:p>
          <a:p>
            <a:pPr marL="685800" indent="-685800">
              <a:buFont typeface="Wingdings" panose="05000000000000000000" pitchFamily="2" charset="2"/>
              <a:buChar char="v"/>
            </a:pPr>
            <a:r>
              <a:rPr lang="ar-SA" sz="4800" b="1" dirty="0">
                <a:ln w="0"/>
                <a:solidFill>
                  <a:schemeClr val="accent2">
                    <a:lumMod val="2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 تكتب الطالبة كيف دل الحديث على استغلال الأوقات .</a:t>
            </a:r>
          </a:p>
          <a:p>
            <a:pPr marL="685800" indent="-685800">
              <a:buFont typeface="Wingdings" panose="05000000000000000000" pitchFamily="2" charset="2"/>
              <a:buChar char="v"/>
            </a:pPr>
            <a:r>
              <a:rPr lang="ar-SA" sz="4800" b="1" dirty="0">
                <a:ln w="0"/>
                <a:solidFill>
                  <a:schemeClr val="accent2">
                    <a:lumMod val="2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 تستنبط الطالبة فائدتين من الحديث .</a:t>
            </a:r>
          </a:p>
          <a:p>
            <a:pPr marL="685800" indent="-685800">
              <a:buFont typeface="Wingdings" panose="05000000000000000000" pitchFamily="2" charset="2"/>
              <a:buChar char="v"/>
            </a:pPr>
            <a:r>
              <a:rPr lang="ar-SA" sz="4800" b="1" dirty="0">
                <a:ln w="0"/>
                <a:solidFill>
                  <a:schemeClr val="accent2">
                    <a:lumMod val="2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 تفرق الطالبة بين حال الغريب والمسافر وحال من يؤمل البقاء في الدنيا ممن حيث الاستعداد للرحيل .</a:t>
            </a:r>
          </a:p>
          <a:p>
            <a:pPr marL="685800" indent="-685800">
              <a:buFont typeface="Wingdings" panose="05000000000000000000" pitchFamily="2" charset="2"/>
              <a:buChar char="v"/>
            </a:pPr>
            <a:r>
              <a:rPr lang="ar-SA" sz="4800" b="1" dirty="0">
                <a:ln w="0"/>
                <a:solidFill>
                  <a:schemeClr val="accent2">
                    <a:lumMod val="2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 تعدد الطالبة بعض من ثمرات التفكر .</a:t>
            </a:r>
          </a:p>
        </p:txBody>
      </p:sp>
      <p:pic>
        <p:nvPicPr>
          <p:cNvPr id="3" name="صورة 2">
            <a:extLst>
              <a:ext uri="{FF2B5EF4-FFF2-40B4-BE49-F238E27FC236}">
                <a16:creationId xmlns:a16="http://schemas.microsoft.com/office/drawing/2014/main" id="{F9ACDFB0-49A9-7F56-3748-6EBBDB74DF3C}"/>
              </a:ext>
            </a:extLst>
          </p:cNvPr>
          <p:cNvPicPr>
            <a:picLocks noChangeAspect="1"/>
          </p:cNvPicPr>
          <p:nvPr/>
        </p:nvPicPr>
        <p:blipFill>
          <a:blip r:embed="rId3"/>
          <a:stretch>
            <a:fillRect/>
          </a:stretch>
        </p:blipFill>
        <p:spPr>
          <a:xfrm>
            <a:off x="533400" y="0"/>
            <a:ext cx="3611274" cy="3793526"/>
          </a:xfrm>
          <a:prstGeom prst="rect">
            <a:avLst/>
          </a:prstGeom>
        </p:spPr>
      </p:pic>
    </p:spTree>
    <p:extLst>
      <p:ext uri="{BB962C8B-B14F-4D97-AF65-F5344CB8AC3E}">
        <p14:creationId xmlns:p14="http://schemas.microsoft.com/office/powerpoint/2010/main" val="3067534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9132AAC-5FAB-45A9-B68C-0BF0DB064F8A}"/>
              </a:ext>
            </a:extLst>
          </p:cNvPr>
          <p:cNvSpPr txBox="1"/>
          <p:nvPr/>
        </p:nvSpPr>
        <p:spPr>
          <a:xfrm>
            <a:off x="3704844" y="1155767"/>
            <a:ext cx="12603480" cy="830997"/>
          </a:xfrm>
          <a:prstGeom prst="rect">
            <a:avLst/>
          </a:prstGeom>
          <a:noFill/>
          <a:ln>
            <a:solidFill>
              <a:schemeClr val="bg1"/>
            </a:solidFill>
          </a:ln>
        </p:spPr>
        <p:txBody>
          <a:bodyPr wrap="square">
            <a:spAutoFit/>
          </a:bodyPr>
          <a:lstStyle/>
          <a:p>
            <a:r>
              <a:rPr lang="ar-SA" sz="4800" dirty="0">
                <a:solidFill>
                  <a:srgbClr val="C00000"/>
                </a:solidFill>
              </a:rPr>
              <a:t>عزيزتي استمعي للحديث جيدا لتتمكني من القراءة بطلاقة</a:t>
            </a:r>
          </a:p>
        </p:txBody>
      </p:sp>
      <p:pic>
        <p:nvPicPr>
          <p:cNvPr id="5" name="Google Shape;182;p29">
            <a:extLst>
              <a:ext uri="{FF2B5EF4-FFF2-40B4-BE49-F238E27FC236}">
                <a16:creationId xmlns:a16="http://schemas.microsoft.com/office/drawing/2014/main" id="{3B6FA918-357C-D6D4-2310-4BDDC8EBAE2B}"/>
              </a:ext>
            </a:extLst>
          </p:cNvPr>
          <p:cNvPicPr preferRelativeResize="0"/>
          <p:nvPr/>
        </p:nvPicPr>
        <p:blipFill rotWithShape="1">
          <a:blip r:embed="rId4" cstate="print">
            <a:alphaModFix/>
            <a:duotone>
              <a:schemeClr val="accent6">
                <a:shade val="45000"/>
                <a:satMod val="135000"/>
              </a:schemeClr>
              <a:prstClr val="white"/>
            </a:duotone>
          </a:blip>
          <a:srcRect t="16734" r="8892" b="18300"/>
          <a:stretch/>
        </p:blipFill>
        <p:spPr>
          <a:xfrm flipH="1">
            <a:off x="14802861" y="41934"/>
            <a:ext cx="4035054" cy="1269063"/>
          </a:xfrm>
          <a:prstGeom prst="rect">
            <a:avLst/>
          </a:prstGeom>
          <a:noFill/>
          <a:ln>
            <a:noFill/>
          </a:ln>
        </p:spPr>
      </p:pic>
      <p:sp>
        <p:nvSpPr>
          <p:cNvPr id="7" name="مربع نص 6">
            <a:extLst>
              <a:ext uri="{FF2B5EF4-FFF2-40B4-BE49-F238E27FC236}">
                <a16:creationId xmlns:a16="http://schemas.microsoft.com/office/drawing/2014/main" id="{DD6FA92A-B775-4219-9B31-1C851EF27067}"/>
              </a:ext>
            </a:extLst>
          </p:cNvPr>
          <p:cNvSpPr txBox="1"/>
          <p:nvPr/>
        </p:nvSpPr>
        <p:spPr>
          <a:xfrm>
            <a:off x="14532069" y="390065"/>
            <a:ext cx="3780420" cy="369332"/>
          </a:xfrm>
          <a:prstGeom prst="rect">
            <a:avLst/>
          </a:prstGeom>
          <a:noFill/>
        </p:spPr>
        <p:txBody>
          <a:bodyPr wrap="square">
            <a:spAutoFit/>
          </a:bodyPr>
          <a:lstStyle/>
          <a:p>
            <a:pPr algn="r"/>
            <a:r>
              <a:rPr lang="ar-SA" b="1" dirty="0">
                <a:latin typeface="Calibri" pitchFamily="34" charset="0"/>
                <a:cs typeface="Calibri" pitchFamily="34" charset="0"/>
              </a:rPr>
              <a:t>استراتيجية القراءة الصامتة</a:t>
            </a:r>
          </a:p>
        </p:txBody>
      </p:sp>
      <p:grpSp>
        <p:nvGrpSpPr>
          <p:cNvPr id="8" name="Google Shape;1188;p60">
            <a:extLst>
              <a:ext uri="{FF2B5EF4-FFF2-40B4-BE49-F238E27FC236}">
                <a16:creationId xmlns:a16="http://schemas.microsoft.com/office/drawing/2014/main" id="{44415661-F3D7-57B4-999A-543BC6D1FBF0}"/>
              </a:ext>
            </a:extLst>
          </p:cNvPr>
          <p:cNvGrpSpPr/>
          <p:nvPr/>
        </p:nvGrpSpPr>
        <p:grpSpPr>
          <a:xfrm>
            <a:off x="1453898" y="2441414"/>
            <a:ext cx="16075151" cy="7455521"/>
            <a:chOff x="3910836" y="1609975"/>
            <a:chExt cx="4179779" cy="2500800"/>
          </a:xfrm>
        </p:grpSpPr>
        <p:sp>
          <p:nvSpPr>
            <p:cNvPr id="9" name="Google Shape;1189;p60">
              <a:extLst>
                <a:ext uri="{FF2B5EF4-FFF2-40B4-BE49-F238E27FC236}">
                  <a16:creationId xmlns:a16="http://schemas.microsoft.com/office/drawing/2014/main" id="{80220E80-2FFC-F2FE-0E95-C8C9A39849F4}"/>
                </a:ext>
              </a:extLst>
            </p:cNvPr>
            <p:cNvSpPr/>
            <p:nvPr/>
          </p:nvSpPr>
          <p:spPr>
            <a:xfrm>
              <a:off x="4159752" y="1609975"/>
              <a:ext cx="3685075" cy="2265094"/>
            </a:xfrm>
            <a:custGeom>
              <a:avLst/>
              <a:gdLst/>
              <a:ahLst/>
              <a:cxnLst/>
              <a:rect l="l" t="t" r="r" b="b"/>
              <a:pathLst>
                <a:path w="89449" h="53084" extrusionOk="0">
                  <a:moveTo>
                    <a:pt x="3139" y="0"/>
                  </a:moveTo>
                  <a:cubicBezTo>
                    <a:pt x="1528" y="0"/>
                    <a:pt x="0" y="775"/>
                    <a:pt x="0" y="2407"/>
                  </a:cubicBezTo>
                  <a:lnTo>
                    <a:pt x="0" y="53084"/>
                  </a:lnTo>
                  <a:lnTo>
                    <a:pt x="89449" y="53084"/>
                  </a:lnTo>
                  <a:lnTo>
                    <a:pt x="89449" y="2407"/>
                  </a:lnTo>
                  <a:cubicBezTo>
                    <a:pt x="89449" y="775"/>
                    <a:pt x="88549" y="0"/>
                    <a:pt x="86938" y="0"/>
                  </a:cubicBezTo>
                  <a:close/>
                </a:path>
              </a:pathLst>
            </a:custGeom>
            <a:solidFill>
              <a:schemeClr val="bg1">
                <a:lumMod val="75000"/>
              </a:schemeClr>
            </a:solidFill>
            <a:ln>
              <a:noFill/>
            </a:ln>
          </p:spPr>
          <p:txBody>
            <a:bodyPr spcFirstLastPara="1" wrap="square" lIns="137138" tIns="137138" rIns="137138" bIns="137138" anchor="ctr" anchorCtr="0">
              <a:noAutofit/>
            </a:bodyPr>
            <a:lstStyle/>
            <a:p>
              <a:pPr algn="l" rtl="0"/>
              <a:endParaRPr sz="2700"/>
            </a:p>
          </p:txBody>
        </p:sp>
        <p:sp>
          <p:nvSpPr>
            <p:cNvPr id="10" name="Google Shape;1190;p60">
              <a:extLst>
                <a:ext uri="{FF2B5EF4-FFF2-40B4-BE49-F238E27FC236}">
                  <a16:creationId xmlns:a16="http://schemas.microsoft.com/office/drawing/2014/main" id="{7B0F1C8A-3E8C-168C-8735-BA894B4CCBCA}"/>
                </a:ext>
              </a:extLst>
            </p:cNvPr>
            <p:cNvSpPr/>
            <p:nvPr/>
          </p:nvSpPr>
          <p:spPr>
            <a:xfrm>
              <a:off x="4343367" y="1810866"/>
              <a:ext cx="3318706" cy="1907946"/>
            </a:xfrm>
            <a:custGeom>
              <a:avLst/>
              <a:gdLst/>
              <a:ahLst/>
              <a:cxnLst/>
              <a:rect l="l" t="t" r="r" b="b"/>
              <a:pathLst>
                <a:path w="80556" h="44714" extrusionOk="0">
                  <a:moveTo>
                    <a:pt x="0" y="0"/>
                  </a:moveTo>
                  <a:lnTo>
                    <a:pt x="0" y="44714"/>
                  </a:lnTo>
                  <a:lnTo>
                    <a:pt x="80556" y="44714"/>
                  </a:lnTo>
                  <a:lnTo>
                    <a:pt x="80556" y="0"/>
                  </a:lnTo>
                  <a:close/>
                </a:path>
              </a:pathLst>
            </a:custGeom>
            <a:solidFill>
              <a:schemeClr val="lt1"/>
            </a:solidFill>
            <a:ln>
              <a:noFill/>
            </a:ln>
          </p:spPr>
          <p:txBody>
            <a:bodyPr spcFirstLastPara="1" wrap="square" lIns="137138" tIns="137138" rIns="137138" bIns="137138" anchor="ctr" anchorCtr="0">
              <a:noAutofit/>
            </a:bodyPr>
            <a:lstStyle/>
            <a:p>
              <a:pPr algn="l" rtl="0"/>
              <a:endParaRPr sz="2700" dirty="0"/>
            </a:p>
          </p:txBody>
        </p:sp>
        <p:sp>
          <p:nvSpPr>
            <p:cNvPr id="11" name="Google Shape;1191;p60">
              <a:extLst>
                <a:ext uri="{FF2B5EF4-FFF2-40B4-BE49-F238E27FC236}">
                  <a16:creationId xmlns:a16="http://schemas.microsoft.com/office/drawing/2014/main" id="{E7E7D08D-8079-AE8F-C259-52BB7DF7E8E1}"/>
                </a:ext>
              </a:extLst>
            </p:cNvPr>
            <p:cNvSpPr/>
            <p:nvPr/>
          </p:nvSpPr>
          <p:spPr>
            <a:xfrm rot="10800000">
              <a:off x="3910836" y="4006075"/>
              <a:ext cx="4175400" cy="104700"/>
            </a:xfrm>
            <a:prstGeom prst="trapezoid">
              <a:avLst>
                <a:gd name="adj" fmla="val 150191"/>
              </a:avLst>
            </a:prstGeom>
            <a:solidFill>
              <a:schemeClr val="bg1">
                <a:lumMod val="95000"/>
              </a:schemeClr>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algn="l" rtl="0"/>
              <a:endParaRPr sz="2700"/>
            </a:p>
          </p:txBody>
        </p:sp>
        <p:sp>
          <p:nvSpPr>
            <p:cNvPr id="12" name="Google Shape;1192;p60">
              <a:extLst>
                <a:ext uri="{FF2B5EF4-FFF2-40B4-BE49-F238E27FC236}">
                  <a16:creationId xmlns:a16="http://schemas.microsoft.com/office/drawing/2014/main" id="{C3DEC8B1-A95E-8AD1-81D9-D960B7AA160F}"/>
                </a:ext>
              </a:extLst>
            </p:cNvPr>
            <p:cNvSpPr/>
            <p:nvPr/>
          </p:nvSpPr>
          <p:spPr>
            <a:xfrm>
              <a:off x="3915214" y="3858925"/>
              <a:ext cx="4175400" cy="147900"/>
            </a:xfrm>
            <a:prstGeom prst="rect">
              <a:avLst/>
            </a:prstGeom>
            <a:solidFill>
              <a:srgbClr val="CAC4D3"/>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algn="l" rtl="0"/>
              <a:endParaRPr sz="2700" dirty="0"/>
            </a:p>
          </p:txBody>
        </p:sp>
      </p:grpSp>
      <p:pic>
        <p:nvPicPr>
          <p:cNvPr id="6" name="صورة 5" descr="صورة تحتوي على نبات, شجرة, راحة اليد&#10;&#10;تم إنشاء الوصف تلقائياً">
            <a:extLst>
              <a:ext uri="{FF2B5EF4-FFF2-40B4-BE49-F238E27FC236}">
                <a16:creationId xmlns:a16="http://schemas.microsoft.com/office/drawing/2014/main" id="{D9AC562E-7C8B-4AE3-AEFA-88F013416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122" y="735164"/>
            <a:ext cx="2955989" cy="1420410"/>
          </a:xfrm>
          <a:prstGeom prst="rect">
            <a:avLst/>
          </a:prstGeom>
        </p:spPr>
      </p:pic>
      <p:pic>
        <p:nvPicPr>
          <p:cNvPr id="3" name="حديث 3 م ف1 ( كن في الدنيا كأنك غريب ...)">
            <a:hlinkClick r:id="" action="ppaction://media"/>
            <a:extLst>
              <a:ext uri="{FF2B5EF4-FFF2-40B4-BE49-F238E27FC236}">
                <a16:creationId xmlns:a16="http://schemas.microsoft.com/office/drawing/2014/main" id="{2FA0C3C5-80C8-4991-39A0-D028FCDACF6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95600" y="2924316"/>
            <a:ext cx="13157200" cy="6052980"/>
          </a:xfrm>
          <a:prstGeom prst="rect">
            <a:avLst/>
          </a:prstGeom>
        </p:spPr>
      </p:pic>
    </p:spTree>
    <p:extLst>
      <p:ext uri="{BB962C8B-B14F-4D97-AF65-F5344CB8AC3E}">
        <p14:creationId xmlns:p14="http://schemas.microsoft.com/office/powerpoint/2010/main" val="3364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188;p60">
            <a:extLst>
              <a:ext uri="{FF2B5EF4-FFF2-40B4-BE49-F238E27FC236}">
                <a16:creationId xmlns:a16="http://schemas.microsoft.com/office/drawing/2014/main" id="{5499C4B9-0180-C43F-D76F-CD402C8CE7A9}"/>
              </a:ext>
            </a:extLst>
          </p:cNvPr>
          <p:cNvGrpSpPr/>
          <p:nvPr/>
        </p:nvGrpSpPr>
        <p:grpSpPr>
          <a:xfrm>
            <a:off x="1295400" y="1562100"/>
            <a:ext cx="16075151" cy="7455521"/>
            <a:chOff x="3910836" y="1609975"/>
            <a:chExt cx="4179779" cy="2500800"/>
          </a:xfrm>
        </p:grpSpPr>
        <p:sp>
          <p:nvSpPr>
            <p:cNvPr id="4" name="Google Shape;1189;p60">
              <a:extLst>
                <a:ext uri="{FF2B5EF4-FFF2-40B4-BE49-F238E27FC236}">
                  <a16:creationId xmlns:a16="http://schemas.microsoft.com/office/drawing/2014/main" id="{9C15AECB-9167-7282-2796-F395AF8EB8AD}"/>
                </a:ext>
              </a:extLst>
            </p:cNvPr>
            <p:cNvSpPr/>
            <p:nvPr/>
          </p:nvSpPr>
          <p:spPr>
            <a:xfrm>
              <a:off x="4159752" y="1609975"/>
              <a:ext cx="3685075" cy="2265094"/>
            </a:xfrm>
            <a:custGeom>
              <a:avLst/>
              <a:gdLst/>
              <a:ahLst/>
              <a:cxnLst/>
              <a:rect l="l" t="t" r="r" b="b"/>
              <a:pathLst>
                <a:path w="89449" h="53084" extrusionOk="0">
                  <a:moveTo>
                    <a:pt x="3139" y="0"/>
                  </a:moveTo>
                  <a:cubicBezTo>
                    <a:pt x="1528" y="0"/>
                    <a:pt x="0" y="775"/>
                    <a:pt x="0" y="2407"/>
                  </a:cubicBezTo>
                  <a:lnTo>
                    <a:pt x="0" y="53084"/>
                  </a:lnTo>
                  <a:lnTo>
                    <a:pt x="89449" y="53084"/>
                  </a:lnTo>
                  <a:lnTo>
                    <a:pt x="89449" y="2407"/>
                  </a:lnTo>
                  <a:cubicBezTo>
                    <a:pt x="89449" y="775"/>
                    <a:pt x="88549" y="0"/>
                    <a:pt x="86938" y="0"/>
                  </a:cubicBezTo>
                  <a:close/>
                </a:path>
              </a:pathLst>
            </a:custGeom>
            <a:solidFill>
              <a:schemeClr val="bg1">
                <a:lumMod val="75000"/>
              </a:schemeClr>
            </a:solidFill>
            <a:ln>
              <a:noFill/>
            </a:ln>
          </p:spPr>
          <p:txBody>
            <a:bodyPr spcFirstLastPara="1" wrap="square" lIns="137138" tIns="137138" rIns="137138" bIns="137138" anchor="ctr" anchorCtr="0">
              <a:noAutofit/>
            </a:bodyPr>
            <a:lstStyle/>
            <a:p>
              <a:pPr algn="l" rtl="0"/>
              <a:endParaRPr sz="2700"/>
            </a:p>
          </p:txBody>
        </p:sp>
        <p:sp>
          <p:nvSpPr>
            <p:cNvPr id="5" name="Google Shape;1190;p60">
              <a:extLst>
                <a:ext uri="{FF2B5EF4-FFF2-40B4-BE49-F238E27FC236}">
                  <a16:creationId xmlns:a16="http://schemas.microsoft.com/office/drawing/2014/main" id="{6784F15C-0AAB-BE49-621E-E250F6B5E5D5}"/>
                </a:ext>
              </a:extLst>
            </p:cNvPr>
            <p:cNvSpPr/>
            <p:nvPr/>
          </p:nvSpPr>
          <p:spPr>
            <a:xfrm>
              <a:off x="4343367" y="1810866"/>
              <a:ext cx="3318706" cy="1907946"/>
            </a:xfrm>
            <a:custGeom>
              <a:avLst/>
              <a:gdLst/>
              <a:ahLst/>
              <a:cxnLst/>
              <a:rect l="l" t="t" r="r" b="b"/>
              <a:pathLst>
                <a:path w="80556" h="44714" extrusionOk="0">
                  <a:moveTo>
                    <a:pt x="0" y="0"/>
                  </a:moveTo>
                  <a:lnTo>
                    <a:pt x="0" y="44714"/>
                  </a:lnTo>
                  <a:lnTo>
                    <a:pt x="80556" y="44714"/>
                  </a:lnTo>
                  <a:lnTo>
                    <a:pt x="80556" y="0"/>
                  </a:lnTo>
                  <a:close/>
                </a:path>
              </a:pathLst>
            </a:custGeom>
            <a:solidFill>
              <a:schemeClr val="lt1"/>
            </a:solidFill>
            <a:ln>
              <a:noFill/>
            </a:ln>
          </p:spPr>
          <p:txBody>
            <a:bodyPr spcFirstLastPara="1" wrap="square" lIns="137138" tIns="137138" rIns="137138" bIns="137138" anchor="ctr" anchorCtr="0">
              <a:noAutofit/>
            </a:bodyPr>
            <a:lstStyle/>
            <a:p>
              <a:pPr algn="l" rtl="0"/>
              <a:endParaRPr sz="2700" dirty="0"/>
            </a:p>
          </p:txBody>
        </p:sp>
        <p:sp>
          <p:nvSpPr>
            <p:cNvPr id="6" name="Google Shape;1191;p60">
              <a:extLst>
                <a:ext uri="{FF2B5EF4-FFF2-40B4-BE49-F238E27FC236}">
                  <a16:creationId xmlns:a16="http://schemas.microsoft.com/office/drawing/2014/main" id="{E336D690-CBA7-B2AC-5D2B-D6F527078D1A}"/>
                </a:ext>
              </a:extLst>
            </p:cNvPr>
            <p:cNvSpPr/>
            <p:nvPr/>
          </p:nvSpPr>
          <p:spPr>
            <a:xfrm rot="10800000">
              <a:off x="3910836" y="4006075"/>
              <a:ext cx="4175400" cy="104700"/>
            </a:xfrm>
            <a:prstGeom prst="trapezoid">
              <a:avLst>
                <a:gd name="adj" fmla="val 150191"/>
              </a:avLst>
            </a:prstGeom>
            <a:solidFill>
              <a:schemeClr val="bg1">
                <a:lumMod val="95000"/>
              </a:schemeClr>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algn="l" rtl="0"/>
              <a:endParaRPr sz="2700"/>
            </a:p>
          </p:txBody>
        </p:sp>
        <p:sp>
          <p:nvSpPr>
            <p:cNvPr id="7" name="Google Shape;1192;p60">
              <a:extLst>
                <a:ext uri="{FF2B5EF4-FFF2-40B4-BE49-F238E27FC236}">
                  <a16:creationId xmlns:a16="http://schemas.microsoft.com/office/drawing/2014/main" id="{D09800C2-79DA-DB0F-9E5C-DA7E61D7C6AE}"/>
                </a:ext>
              </a:extLst>
            </p:cNvPr>
            <p:cNvSpPr/>
            <p:nvPr/>
          </p:nvSpPr>
          <p:spPr>
            <a:xfrm>
              <a:off x="3915214" y="3858925"/>
              <a:ext cx="4175400" cy="147900"/>
            </a:xfrm>
            <a:prstGeom prst="rect">
              <a:avLst/>
            </a:prstGeom>
            <a:solidFill>
              <a:srgbClr val="CAC4D3"/>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algn="l" rtl="0"/>
              <a:endParaRPr sz="2700" dirty="0"/>
            </a:p>
          </p:txBody>
        </p:sp>
      </p:grpSp>
      <p:sp>
        <p:nvSpPr>
          <p:cNvPr id="3" name="مربع نص 2">
            <a:extLst>
              <a:ext uri="{FF2B5EF4-FFF2-40B4-BE49-F238E27FC236}">
                <a16:creationId xmlns:a16="http://schemas.microsoft.com/office/drawing/2014/main" id="{09E75A70-5BC6-6074-A092-124F83931D0A}"/>
              </a:ext>
            </a:extLst>
          </p:cNvPr>
          <p:cNvSpPr txBox="1"/>
          <p:nvPr/>
        </p:nvSpPr>
        <p:spPr>
          <a:xfrm>
            <a:off x="3048000" y="2705100"/>
            <a:ext cx="11887200" cy="4247317"/>
          </a:xfrm>
          <a:prstGeom prst="rect">
            <a:avLst/>
          </a:prstGeom>
          <a:noFill/>
        </p:spPr>
        <p:txBody>
          <a:bodyPr wrap="square">
            <a:spAutoFit/>
          </a:bodyPr>
          <a:lstStyle/>
          <a:p>
            <a:r>
              <a:rPr lang="ar-EG" sz="5400" b="1" dirty="0">
                <a:solidFill>
                  <a:srgbClr val="00206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عَنْ عَبْد اللهِ بْنِ عُمَرَ </a:t>
            </a:r>
            <a:r>
              <a:rPr lang="ar-EG" sz="5400" b="1" dirty="0">
                <a:solidFill>
                  <a:srgbClr val="C0000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رَضِيَ اللهُ عَنْهُمَا </a:t>
            </a:r>
            <a:r>
              <a:rPr lang="ar-EG" sz="5400" b="1" dirty="0">
                <a:solidFill>
                  <a:srgbClr val="00206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قَالَ: "أَخَذَ رَسُولُ اللهِ </a:t>
            </a:r>
            <a:r>
              <a:rPr lang="ar-EG" sz="5400" b="1" dirty="0">
                <a:solidFill>
                  <a:srgbClr val="C0000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صَلَّى اللهُ عَلَيْهِ وَسَلَّمَ</a:t>
            </a:r>
            <a:r>
              <a:rPr lang="ar-EG" sz="5400" b="1" dirty="0">
                <a:solidFill>
                  <a:srgbClr val="00206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 بِمَنْكِبِي، فَقَالَ: "</a:t>
            </a:r>
            <a:r>
              <a:rPr lang="ar-EG" sz="5400" b="1" dirty="0">
                <a:solidFill>
                  <a:srgbClr val="0070C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كُنْ فِي الدُّنْيَا كَأَنَّكَ غَرِيبٌ أَوْ عَابِرُ سَبِيلٍ</a:t>
            </a:r>
            <a:r>
              <a:rPr lang="ar-EG" sz="5400" b="1" dirty="0">
                <a:solidFill>
                  <a:srgbClr val="00206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 وَكَانَ ابْنُ عُمَرَ يَقُولُ: "</a:t>
            </a:r>
            <a:r>
              <a:rPr lang="ar-EG" sz="5400" b="1" dirty="0">
                <a:solidFill>
                  <a:schemeClr val="tx2"/>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إذَا أَمْسَيْتَ فَلاَ تَنْتَظِرِ الصَّبَاحَ وَإِذَا أَصْبَحْتَ فَلَا تَنْتَظِرِ الْمَسَاءَ وَخُذْ مِنْ صِحَّتِكَ لِمَرَضِكَ وَمِنْ حَيَاتِكَ لِمَوْتِكَ"</a:t>
            </a:r>
            <a:endParaRPr lang="ar-SA" sz="5400" dirty="0">
              <a:solidFill>
                <a:schemeClr val="tx2"/>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endParaRPr>
          </a:p>
        </p:txBody>
      </p:sp>
    </p:spTree>
    <p:extLst>
      <p:ext uri="{BB962C8B-B14F-4D97-AF65-F5344CB8AC3E}">
        <p14:creationId xmlns:p14="http://schemas.microsoft.com/office/powerpoint/2010/main" val="258683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5"/>
          <p:cNvSpPr>
            <a:spLocks noGrp="1"/>
          </p:cNvSpPr>
          <p:nvPr>
            <p:ph type="ctrTitle"/>
          </p:nvPr>
        </p:nvSpPr>
        <p:spPr/>
        <p:txBody>
          <a:bodyPr/>
          <a:lstStyle/>
          <a:p>
            <a:br>
              <a:rPr lang="ar-SA" dirty="0"/>
            </a:br>
            <a:endParaRPr lang="ar-SA" dirty="0"/>
          </a:p>
        </p:txBody>
      </p:sp>
      <p:sp>
        <p:nvSpPr>
          <p:cNvPr id="4" name="مستطيل 3"/>
          <p:cNvSpPr/>
          <p:nvPr/>
        </p:nvSpPr>
        <p:spPr>
          <a:xfrm>
            <a:off x="70318" y="342900"/>
            <a:ext cx="18217682" cy="1519095"/>
          </a:xfrm>
          <a:prstGeom prst="rect">
            <a:avLst/>
          </a:prstGeom>
          <a:noFill/>
          <a:ln>
            <a:noFill/>
          </a:ln>
        </p:spPr>
        <p:txBody>
          <a:bodyPr wrap="square" lIns="163282" tIns="81642" rIns="163282" bIns="81642">
            <a:spAutoFit/>
          </a:bodyPr>
          <a:lstStyle/>
          <a:p>
            <a:pPr algn="ctr"/>
            <a:r>
              <a:rPr lang="ar-SA" sz="4400" dirty="0">
                <a:solidFill>
                  <a:srgbClr val="C00000"/>
                </a:solidFill>
                <a:latin typeface="Calibri" panose="020F0502020204030204" pitchFamily="34" charset="0"/>
                <a:cs typeface="Calibri" panose="020F0502020204030204" pitchFamily="34" charset="0"/>
              </a:rPr>
              <a:t>من خلال استراتيجية من أنا  عرفي بالصحابي من هو الصحابي </a:t>
            </a:r>
            <a:r>
              <a:rPr lang="ar-SA" sz="4400" baseline="0" dirty="0">
                <a:solidFill>
                  <a:schemeClr val="tx1">
                    <a:lumMod val="50000"/>
                  </a:schemeClr>
                </a:solidFill>
                <a:latin typeface="Calibri" panose="020F0502020204030204" pitchFamily="34" charset="0"/>
                <a:cs typeface="Calibri" panose="020F0502020204030204" pitchFamily="34" charset="0"/>
              </a:rPr>
              <a:t>عبد الله بن عمر رَضِيَ اللهُ عَنْهُما</a:t>
            </a:r>
          </a:p>
          <a:p>
            <a:pPr algn="ctr"/>
            <a:endParaRPr lang="ar-SA" sz="4400" baseline="0" dirty="0">
              <a:solidFill>
                <a:schemeClr val="tx1">
                  <a:lumMod val="50000"/>
                </a:schemeClr>
              </a:solidFill>
              <a:latin typeface="Calibri" panose="020F0502020204030204" pitchFamily="34" charset="0"/>
              <a:cs typeface="Calibri" panose="020F0502020204030204" pitchFamily="34" charset="0"/>
            </a:endParaRPr>
          </a:p>
        </p:txBody>
      </p:sp>
      <p:graphicFrame>
        <p:nvGraphicFramePr>
          <p:cNvPr id="5" name="عنصر نائب للمحتوى 4"/>
          <p:cNvGraphicFramePr>
            <a:graphicFrameLocks/>
          </p:cNvGraphicFramePr>
          <p:nvPr>
            <p:extLst>
              <p:ext uri="{D42A27DB-BD31-4B8C-83A1-F6EECF244321}">
                <p14:modId xmlns:p14="http://schemas.microsoft.com/office/powerpoint/2010/main" val="2144945220"/>
              </p:ext>
            </p:extLst>
          </p:nvPr>
        </p:nvGraphicFramePr>
        <p:xfrm>
          <a:off x="431031" y="2476500"/>
          <a:ext cx="17425938" cy="6873240"/>
        </p:xfrm>
        <a:graphic>
          <a:graphicData uri="http://schemas.openxmlformats.org/drawingml/2006/table">
            <a:tbl>
              <a:tblPr rtl="1" firstRow="1" bandRow="1">
                <a:tableStyleId>{BC89EF96-8CEA-46FF-86C4-4CE0E7609802}</a:tableStyleId>
              </a:tblPr>
              <a:tblGrid>
                <a:gridCol w="2768226">
                  <a:extLst>
                    <a:ext uri="{9D8B030D-6E8A-4147-A177-3AD203B41FA5}">
                      <a16:colId xmlns:a16="http://schemas.microsoft.com/office/drawing/2014/main" val="20000"/>
                    </a:ext>
                  </a:extLst>
                </a:gridCol>
                <a:gridCol w="10204486">
                  <a:extLst>
                    <a:ext uri="{9D8B030D-6E8A-4147-A177-3AD203B41FA5}">
                      <a16:colId xmlns:a16="http://schemas.microsoft.com/office/drawing/2014/main" val="20001"/>
                    </a:ext>
                  </a:extLst>
                </a:gridCol>
                <a:gridCol w="2326852">
                  <a:extLst>
                    <a:ext uri="{9D8B030D-6E8A-4147-A177-3AD203B41FA5}">
                      <a16:colId xmlns:a16="http://schemas.microsoft.com/office/drawing/2014/main" val="20002"/>
                    </a:ext>
                  </a:extLst>
                </a:gridCol>
                <a:gridCol w="2126374">
                  <a:extLst>
                    <a:ext uri="{9D8B030D-6E8A-4147-A177-3AD203B41FA5}">
                      <a16:colId xmlns:a16="http://schemas.microsoft.com/office/drawing/2014/main" val="20003"/>
                    </a:ext>
                  </a:extLst>
                </a:gridCol>
              </a:tblGrid>
              <a:tr h="1031002">
                <a:tc>
                  <a:txBody>
                    <a:bodyPr/>
                    <a:lstStyle/>
                    <a:p>
                      <a:pPr algn="ctr" rtl="1"/>
                      <a:endParaRPr lang="ar-SA" sz="30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rtl="1"/>
                      <a:r>
                        <a:rPr lang="ar-SA" sz="30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اسم الراوي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SA" sz="30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rtl="1"/>
                      <a:r>
                        <a:rPr lang="ar-SA" sz="30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الترجمة</a:t>
                      </a:r>
                      <a:r>
                        <a:rPr lang="ar-SA" sz="3000" b="1" baseline="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ar-SA" sz="30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SA" sz="36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rtl="1"/>
                      <a:r>
                        <a:rPr lang="ar-SA" sz="36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مواطن القدوة</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36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rtl="1"/>
                      <a:r>
                        <a:rPr lang="ar-SA" sz="36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كيفية </a:t>
                      </a:r>
                    </a:p>
                    <a:p>
                      <a:pPr rtl="1"/>
                      <a:r>
                        <a:rPr lang="ar-SA" sz="36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الاقتداء</a:t>
                      </a:r>
                      <a:r>
                        <a:rPr lang="ar-SA" sz="3600" b="1" baseline="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SA" sz="3600" b="1" baseline="0" dirty="0" err="1">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به</a:t>
                      </a:r>
                      <a:endParaRPr lang="ar-SA" sz="3600" b="1"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5800">
                <a:tc rowSpan="3">
                  <a:txBody>
                    <a:bodyPr/>
                    <a:lstStyle/>
                    <a:p>
                      <a:pPr algn="r" rtl="1"/>
                      <a:r>
                        <a:rPr lang="ar-SA" sz="3600" b="1" baseline="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هو الصحابي الجليل عبد الله بن عمر بن الخطاب القرشي، أبو عبد الرحمن رَضِيَ اللهُ عَنْهُما،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1"/>
                      <a:r>
                        <a:rPr lang="ar-SA" sz="3600" b="1" dirty="0">
                          <a:solidFill>
                            <a:schemeClr val="tx1">
                              <a:lumMod val="50000"/>
                            </a:schemeClr>
                          </a:solidFill>
                          <a:effectLst>
                            <a:outerShdw blurRad="38100" dist="38100" dir="2700000" algn="tl">
                              <a:srgbClr val="000000">
                                <a:alpha val="43137"/>
                              </a:srgbClr>
                            </a:outerShdw>
                          </a:effectLst>
                        </a:rPr>
                        <a:t>..</a:t>
                      </a:r>
                      <a:r>
                        <a:rPr lang="ar-SA" sz="3600" b="1" baseline="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فضائله</a:t>
                      </a:r>
                      <a:endParaRPr lang="ar-SA" sz="3600" b="1" dirty="0">
                        <a:solidFill>
                          <a:schemeClr val="tx1">
                            <a:lumMod val="50000"/>
                          </a:schemeClr>
                        </a:solidFill>
                        <a:effectLst>
                          <a:outerShdw blurRad="38100" dist="38100" dir="2700000" algn="tl">
                            <a:srgbClr val="000000">
                              <a:alpha val="43137"/>
                            </a:srgbClr>
                          </a:outerShdw>
                        </a:effectLst>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C4D3">
                        <a:alpha val="20000"/>
                      </a:srgbClr>
                    </a:solidFill>
                  </a:tcPr>
                </a:tc>
                <a:tc rowSpan="3">
                  <a:txBody>
                    <a:bodyPr/>
                    <a:lstStyle/>
                    <a:p>
                      <a:pPr rtl="1"/>
                      <a:endParaRPr lang="ar-SA" sz="3600" b="1" dirty="0">
                        <a:effectLst>
                          <a:outerShdw blurRad="38100" dist="38100" dir="2700000" algn="tl">
                            <a:srgbClr val="000000">
                              <a:alpha val="43137"/>
                            </a:srgbClr>
                          </a:outerShdw>
                        </a:effectLst>
                      </a:endParaRPr>
                    </a:p>
                    <a:p>
                      <a:pPr rtl="1"/>
                      <a:endParaRPr lang="ar-SA" sz="3600" b="1" dirty="0">
                        <a:effectLst>
                          <a:outerShdw blurRad="38100" dist="38100" dir="2700000" algn="tl">
                            <a:srgbClr val="000000">
                              <a:alpha val="43137"/>
                            </a:srgbClr>
                          </a:outerShdw>
                        </a:effectLst>
                      </a:endParaRPr>
                    </a:p>
                    <a:p>
                      <a:pPr algn="ctr" rtl="1"/>
                      <a:r>
                        <a:rPr lang="ar-SA" sz="3600" b="1" dirty="0">
                          <a:effectLst>
                            <a:outerShdw blurRad="38100" dist="38100" dir="2700000" algn="tl">
                              <a:srgbClr val="000000">
                                <a:alpha val="43137"/>
                              </a:srgbClr>
                            </a:outerShdw>
                          </a:effectLst>
                        </a:rPr>
                        <a:t> </a:t>
                      </a:r>
                      <a:endParaRPr lang="ar-SA" sz="3000" b="1" dirty="0">
                        <a:solidFill>
                          <a:schemeClr val="accent6">
                            <a:lumMod val="50000"/>
                          </a:schemeClr>
                        </a:solidFill>
                        <a:effectLst>
                          <a:outerShdw blurRad="38100" dist="38100" dir="2700000" algn="tl">
                            <a:srgbClr val="000000">
                              <a:alpha val="43137"/>
                            </a:srgbClr>
                          </a:outerShdw>
                        </a:effectLst>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rtl="1"/>
                      <a:endParaRPr lang="ar-SA" sz="3600" b="1" dirty="0">
                        <a:effectLst>
                          <a:outerShdw blurRad="38100" dist="38100" dir="2700000" algn="tl">
                            <a:srgbClr val="000000">
                              <a:alpha val="43137"/>
                            </a:srgbClr>
                          </a:outerShdw>
                        </a:effectLst>
                      </a:endParaRPr>
                    </a:p>
                    <a:p>
                      <a:pPr rtl="1"/>
                      <a:endParaRPr lang="ar-SA" sz="3600" b="1" dirty="0">
                        <a:effectLst>
                          <a:outerShdw blurRad="38100" dist="38100" dir="2700000" algn="tl">
                            <a:srgbClr val="000000">
                              <a:alpha val="43137"/>
                            </a:srgbClr>
                          </a:outerShdw>
                        </a:effectLst>
                      </a:endParaRPr>
                    </a:p>
                    <a:p>
                      <a:pPr rtl="1"/>
                      <a:endParaRPr lang="ar-SA" sz="3600" b="1" dirty="0">
                        <a:effectLst>
                          <a:outerShdw blurRad="38100" dist="38100" dir="2700000" algn="tl">
                            <a:srgbClr val="000000">
                              <a:alpha val="43137"/>
                            </a:srgbClr>
                          </a:outerShdw>
                        </a:effectLst>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69920">
                <a:tc vMerge="1">
                  <a:txBody>
                    <a:bodyPr/>
                    <a:lstStyle/>
                    <a:p>
                      <a:pPr rtl="1"/>
                      <a:endParaRPr lang="ar-SA" dirty="0"/>
                    </a:p>
                  </a:txBody>
                  <a:tcPr/>
                </a:tc>
                <a:tc>
                  <a:txBody>
                    <a:bodyPr/>
                    <a:lstStyle/>
                    <a:p>
                      <a:pPr algn="r" rtl="1"/>
                      <a:r>
                        <a:rPr lang="ar-SA" sz="3200" b="1" baseline="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أحد المكثرين من رواية الحديث عن النبي صَلَّى اللهُ عَلَيْهِ وَسَلَّمَ، روى (2630) حديثاً، أسلم قديمًا مع أبيه وهو صغير لم يبلغ الحلم، وهاجر معه، لم يشهد أحدًا لصغر سنه، وشهد الخندق وما بعدها من المشاهد مع رسول الله صَلَّى اللهُ عَلَيْهِ وَسَلَّمَ وشهد فتح مصر، قال رسول الله صَلَّى اللهُ عَلَيْهِ وَسَلَّمَ: "إنَّ عبدَ اللهِ رَجُلٌ صالحٌ ،كان متواضعًا لا يلقي صغيرًا ولا كبيرًا إلا سَلَّمَ عليه،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vMerge="1">
                  <a:txBody>
                    <a:bodyPr/>
                    <a:lstStyle/>
                    <a:p>
                      <a:pPr rtl="1"/>
                      <a:endParaRPr lang="ar-SA" dirty="0"/>
                    </a:p>
                  </a:txBody>
                  <a:tcPr/>
                </a:tc>
                <a:tc vMerge="1">
                  <a:txBody>
                    <a:bodyPr/>
                    <a:lstStyle/>
                    <a:p>
                      <a:pPr rtl="1"/>
                      <a:endParaRPr lang="ar-SA" dirty="0"/>
                    </a:p>
                  </a:txBody>
                  <a:tcPr/>
                </a:tc>
                <a:extLst>
                  <a:ext uri="{0D108BD9-81ED-4DB2-BD59-A6C34878D82A}">
                    <a16:rowId xmlns:a16="http://schemas.microsoft.com/office/drawing/2014/main" val="10002"/>
                  </a:ext>
                </a:extLst>
              </a:tr>
              <a:tr h="1234440">
                <a:tc vMerge="1">
                  <a:txBody>
                    <a:bodyPr/>
                    <a:lstStyle/>
                    <a:p>
                      <a:pPr rtl="1"/>
                      <a:endParaRPr lang="ar-SA" dirty="0"/>
                    </a:p>
                  </a:txBody>
                  <a:tcPr/>
                </a:tc>
                <a:tc>
                  <a:txBody>
                    <a:bodyPr/>
                    <a:lstStyle/>
                    <a:p>
                      <a:pPr algn="r" rtl="1"/>
                      <a:r>
                        <a:rPr lang="ar-SA" sz="3600" b="1" baseline="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مات بمكة رَضِيَ اللهُ عَنْهُ سنة (73) من الهجرة.</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rtl="1"/>
                      <a:endParaRPr lang="ar-SA" dirty="0"/>
                    </a:p>
                  </a:txBody>
                  <a:tcPr/>
                </a:tc>
                <a:tc vMerge="1">
                  <a:txBody>
                    <a:bodyPr/>
                    <a:lstStyle/>
                    <a:p>
                      <a:pPr rtl="1"/>
                      <a:endParaRPr lang="ar-SA" dirty="0"/>
                    </a:p>
                  </a:txBody>
                  <a:tcPr/>
                </a:tc>
                <a:extLst>
                  <a:ext uri="{0D108BD9-81ED-4DB2-BD59-A6C34878D82A}">
                    <a16:rowId xmlns:a16="http://schemas.microsoft.com/office/drawing/2014/main" val="10003"/>
                  </a:ext>
                </a:extLst>
              </a:tr>
            </a:tbl>
          </a:graphicData>
        </a:graphic>
      </p:graphicFrame>
      <p:sp>
        <p:nvSpPr>
          <p:cNvPr id="7" name="مربع نص 6">
            <a:extLst>
              <a:ext uri="{FF2B5EF4-FFF2-40B4-BE49-F238E27FC236}">
                <a16:creationId xmlns:a16="http://schemas.microsoft.com/office/drawing/2014/main" id="{75B7123A-CD0A-7BCE-72F5-9BBC44C955CD}"/>
              </a:ext>
            </a:extLst>
          </p:cNvPr>
          <p:cNvSpPr txBox="1"/>
          <p:nvPr/>
        </p:nvSpPr>
        <p:spPr>
          <a:xfrm>
            <a:off x="5257800" y="1303713"/>
            <a:ext cx="6789964" cy="707886"/>
          </a:xfrm>
          <a:prstGeom prst="rect">
            <a:avLst/>
          </a:prstGeom>
          <a:solidFill>
            <a:schemeClr val="accent1"/>
          </a:solidFill>
        </p:spPr>
        <p:txBody>
          <a:bodyPr wrap="square">
            <a:spAutoFit/>
          </a:bodyPr>
          <a:lstStyle/>
          <a:p>
            <a:pPr algn="ctr"/>
            <a:r>
              <a:rPr lang="ar-SA" dirty="0">
                <a:solidFill>
                  <a:schemeClr val="bg1"/>
                </a:solidFill>
                <a:latin typeface="Calibri" panose="020F0502020204030204" pitchFamily="34" charset="0"/>
                <a:cs typeface="Calibri" panose="020F0502020204030204" pitchFamily="34" charset="0"/>
              </a:rPr>
              <a:t> </a:t>
            </a:r>
            <a:r>
              <a:rPr lang="ar-SA" sz="400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منظم تراجم الصاحبة</a:t>
            </a:r>
            <a:endParaRPr lang="ar-SA" sz="4000"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TotalTime>
  <Words>777</Words>
  <Application>Microsoft Office PowerPoint</Application>
  <PresentationFormat>مخصص</PresentationFormat>
  <Paragraphs>112</Paragraphs>
  <Slides>20</Slides>
  <Notes>1</Notes>
  <HiddenSlides>0</HiddenSlides>
  <MMClips>3</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20</vt:i4>
      </vt:variant>
    </vt:vector>
  </HeadingPairs>
  <TitlesOfParts>
    <vt:vector size="33" baseType="lpstr">
      <vt:lpstr>Calibri Light</vt:lpstr>
      <vt:lpstr>Barlow Condensed SemiBold</vt:lpstr>
      <vt:lpstr>Arial</vt:lpstr>
      <vt:lpstr>Traditional Arabic</vt:lpstr>
      <vt:lpstr>29LT Bukra Bold</vt:lpstr>
      <vt:lpstr>29LT Zarid Serif Rg</vt:lpstr>
      <vt:lpstr>Waseem Regular</vt:lpstr>
      <vt:lpstr>Khalid Art bold</vt:lpstr>
      <vt:lpstr>29LT Azer</vt:lpstr>
      <vt:lpstr>Wingdings</vt:lpstr>
      <vt:lpstr>Ara Hamah AlFidaa</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لؤلؤة حديث 3م فــ1</dc:title>
  <dc:creator>l q;أ/لؤلؤة العتيق</dc:creator>
  <cp:keywords>قناة البيان للعروض والعلوم الشرعية</cp:keywords>
  <cp:lastModifiedBy>لؤلؤة العتيق</cp:lastModifiedBy>
  <cp:revision>14</cp:revision>
  <dcterms:created xsi:type="dcterms:W3CDTF">2006-08-16T00:00:00Z</dcterms:created>
  <dcterms:modified xsi:type="dcterms:W3CDTF">2023-09-02T16:16:06Z</dcterms:modified>
  <dc:identifier>DAFA9TP9B4c</dc:identifier>
</cp:coreProperties>
</file>