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82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80" r:id="rId13"/>
    <p:sldId id="281" r:id="rId14"/>
    <p:sldId id="282" r:id="rId15"/>
    <p:sldId id="283" r:id="rId16"/>
    <p:sldId id="284" r:id="rId17"/>
    <p:sldId id="285" r:id="rId18"/>
    <p:sldId id="286" r:id="rId19"/>
    <p:sldId id="287" r:id="rId20"/>
    <p:sldId id="288" r:id="rId21"/>
    <p:sldId id="289" r:id="rId22"/>
    <p:sldId id="290" r:id="rId23"/>
    <p:sldId id="291" r:id="rId24"/>
    <p:sldId id="292" r:id="rId25"/>
    <p:sldId id="293" r:id="rId26"/>
    <p:sldId id="294" r:id="rId27"/>
    <p:sldId id="295" r:id="rId28"/>
    <p:sldId id="296" r:id="rId29"/>
    <p:sldId id="297" r:id="rId30"/>
    <p:sldId id="298" r:id="rId31"/>
    <p:sldId id="299" r:id="rId32"/>
    <p:sldId id="267" r:id="rId33"/>
  </p:sldIdLst>
  <p:sldSz cx="9144000" cy="6858000" type="screen4x3"/>
  <p:notesSz cx="6858000" cy="9144000"/>
  <p:defaultText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66" d="100"/>
          <a:sy n="66" d="100"/>
        </p:scale>
        <p:origin x="-1506" y="-11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EG"/>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EC6DFA01-3000-4730-A6F3-E398B6D8B992}" type="datetimeFigureOut">
              <a:rPr lang="ar-EG" smtClean="0"/>
              <a:t>21/11/1437</a:t>
            </a:fld>
            <a:endParaRPr lang="ar-EG"/>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EG"/>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EG"/>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4075FBE6-8D72-42AF-9AB2-F9732BC12379}" type="slidenum">
              <a:rPr lang="ar-EG" smtClean="0"/>
              <a:t>‹#›</a:t>
            </a:fld>
            <a:endParaRPr lang="ar-EG"/>
          </a:p>
        </p:txBody>
      </p:sp>
    </p:spTree>
    <p:extLst>
      <p:ext uri="{BB962C8B-B14F-4D97-AF65-F5344CB8AC3E}">
        <p14:creationId xmlns:p14="http://schemas.microsoft.com/office/powerpoint/2010/main" val="4110994037"/>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ar-EG" dirty="0"/>
          </a:p>
        </p:txBody>
      </p:sp>
      <p:sp>
        <p:nvSpPr>
          <p:cNvPr id="4" name="Slide Number Placeholder 3"/>
          <p:cNvSpPr>
            <a:spLocks noGrp="1"/>
          </p:cNvSpPr>
          <p:nvPr>
            <p:ph type="sldNum" sz="quarter" idx="10"/>
          </p:nvPr>
        </p:nvSpPr>
        <p:spPr/>
        <p:txBody>
          <a:bodyPr/>
          <a:lstStyle/>
          <a:p>
            <a:fld id="{2AAD7A00-6010-4C75-9088-966345409B63}" type="slidenum">
              <a:rPr lang="ar-EG" smtClean="0">
                <a:solidFill>
                  <a:prstClr val="black"/>
                </a:solidFill>
              </a:rPr>
              <a:pPr/>
              <a:t>23</a:t>
            </a:fld>
            <a:endParaRPr lang="ar-EG">
              <a:solidFill>
                <a:prstClr val="black"/>
              </a:solidFill>
            </a:endParaRPr>
          </a:p>
        </p:txBody>
      </p:sp>
    </p:spTree>
    <p:extLst>
      <p:ext uri="{BB962C8B-B14F-4D97-AF65-F5344CB8AC3E}">
        <p14:creationId xmlns:p14="http://schemas.microsoft.com/office/powerpoint/2010/main" val="40835809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ound Diagonal Corner Rectangle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Title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0" name="Date Placeholder 9"/>
          <p:cNvSpPr>
            <a:spLocks noGrp="1"/>
          </p:cNvSpPr>
          <p:nvPr>
            <p:ph type="dt" sz="half" idx="10"/>
          </p:nvPr>
        </p:nvSpPr>
        <p:spPr>
          <a:xfrm>
            <a:off x="5562600" y="6509004"/>
            <a:ext cx="3002280" cy="274320"/>
          </a:xfrm>
        </p:spPr>
        <p:txBody>
          <a:bodyPr vert="horz" rtlCol="0"/>
          <a:lstStyle>
            <a:extLst/>
          </a:lstStyle>
          <a:p>
            <a:fld id="{0496D2BE-0ACF-4218-A3B2-26372C166987}" type="datetimeFigureOut">
              <a:rPr lang="ar-EG" smtClean="0">
                <a:solidFill>
                  <a:srgbClr val="FEFAC9"/>
                </a:solidFill>
              </a:rPr>
              <a:pPr/>
              <a:t>21/11/1437</a:t>
            </a:fld>
            <a:endParaRPr lang="ar-EG">
              <a:solidFill>
                <a:srgbClr val="FEFAC9"/>
              </a:solidFill>
            </a:endParaRPr>
          </a:p>
        </p:txBody>
      </p:sp>
      <p:sp>
        <p:nvSpPr>
          <p:cNvPr id="11" name="Slide Number Placeholder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EA40C7A6-C12F-4E2A-8F3F-C7C6A005C6AC}" type="slidenum">
              <a:rPr lang="ar-EG" smtClean="0">
                <a:solidFill>
                  <a:srgbClr val="FEFAC9"/>
                </a:solidFill>
              </a:rPr>
              <a:pPr/>
              <a:t>‹#›</a:t>
            </a:fld>
            <a:endParaRPr lang="ar-EG">
              <a:solidFill>
                <a:srgbClr val="FEFAC9"/>
              </a:solidFill>
            </a:endParaRPr>
          </a:p>
        </p:txBody>
      </p:sp>
      <p:sp>
        <p:nvSpPr>
          <p:cNvPr id="12" name="Footer Placeholder 11"/>
          <p:cNvSpPr>
            <a:spLocks noGrp="1"/>
          </p:cNvSpPr>
          <p:nvPr>
            <p:ph type="ftr" sz="quarter" idx="12"/>
          </p:nvPr>
        </p:nvSpPr>
        <p:spPr>
          <a:xfrm>
            <a:off x="1600200" y="6509004"/>
            <a:ext cx="3907464" cy="274320"/>
          </a:xfrm>
        </p:spPr>
        <p:txBody>
          <a:bodyPr vert="horz" rtlCol="0"/>
          <a:lstStyle>
            <a:extLst/>
          </a:lstStyle>
          <a:p>
            <a:endParaRPr lang="ar-EG">
              <a:solidFill>
                <a:srgbClr val="FEFAC9"/>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496D2BE-0ACF-4218-A3B2-26372C166987}" type="datetimeFigureOut">
              <a:rPr lang="ar-EG" smtClean="0">
                <a:solidFill>
                  <a:srgbClr val="FEFAC9"/>
                </a:solidFill>
              </a:rPr>
              <a:pPr/>
              <a:t>21/11/1437</a:t>
            </a:fld>
            <a:endParaRPr lang="ar-EG">
              <a:solidFill>
                <a:srgbClr val="FEFAC9"/>
              </a:solidFill>
            </a:endParaRPr>
          </a:p>
        </p:txBody>
      </p:sp>
      <p:sp>
        <p:nvSpPr>
          <p:cNvPr id="5" name="Footer Placeholder 4"/>
          <p:cNvSpPr>
            <a:spLocks noGrp="1"/>
          </p:cNvSpPr>
          <p:nvPr>
            <p:ph type="ftr" sz="quarter" idx="11"/>
          </p:nvPr>
        </p:nvSpPr>
        <p:spPr/>
        <p:txBody>
          <a:bodyPr/>
          <a:lstStyle>
            <a:extLst/>
          </a:lstStyle>
          <a:p>
            <a:endParaRPr lang="ar-EG">
              <a:solidFill>
                <a:srgbClr val="FEFAC9"/>
              </a:solidFill>
            </a:endParaRPr>
          </a:p>
        </p:txBody>
      </p:sp>
      <p:sp>
        <p:nvSpPr>
          <p:cNvPr id="6" name="Slide Number Placeholder 5"/>
          <p:cNvSpPr>
            <a:spLocks noGrp="1"/>
          </p:cNvSpPr>
          <p:nvPr>
            <p:ph type="sldNum" sz="quarter" idx="12"/>
          </p:nvPr>
        </p:nvSpPr>
        <p:spPr/>
        <p:txBody>
          <a:bodyPr/>
          <a:lstStyle>
            <a:extLst/>
          </a:lstStyle>
          <a:p>
            <a:fld id="{EA40C7A6-C12F-4E2A-8F3F-C7C6A005C6AC}" type="slidenum">
              <a:rPr lang="ar-EG" smtClean="0">
                <a:solidFill>
                  <a:srgbClr val="FEFAC9"/>
                </a:solidFill>
              </a:rPr>
              <a:pPr/>
              <a:t>‹#›</a:t>
            </a:fld>
            <a:endParaRPr lang="ar-EG">
              <a:solidFill>
                <a:srgbClr val="FEFAC9"/>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lgn="l">
              <a:defRPr/>
            </a:lvl1pPr>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496D2BE-0ACF-4218-A3B2-26372C166987}" type="datetimeFigureOut">
              <a:rPr lang="ar-EG" smtClean="0">
                <a:solidFill>
                  <a:srgbClr val="FEFAC9"/>
                </a:solidFill>
              </a:rPr>
              <a:pPr/>
              <a:t>21/11/1437</a:t>
            </a:fld>
            <a:endParaRPr lang="ar-EG">
              <a:solidFill>
                <a:srgbClr val="FEFAC9"/>
              </a:solidFill>
            </a:endParaRPr>
          </a:p>
        </p:txBody>
      </p:sp>
      <p:sp>
        <p:nvSpPr>
          <p:cNvPr id="5" name="Footer Placeholder 4"/>
          <p:cNvSpPr>
            <a:spLocks noGrp="1"/>
          </p:cNvSpPr>
          <p:nvPr>
            <p:ph type="ftr" sz="quarter" idx="11"/>
          </p:nvPr>
        </p:nvSpPr>
        <p:spPr/>
        <p:txBody>
          <a:bodyPr/>
          <a:lstStyle>
            <a:extLst/>
          </a:lstStyle>
          <a:p>
            <a:endParaRPr lang="ar-EG">
              <a:solidFill>
                <a:srgbClr val="FEFAC9"/>
              </a:solidFill>
            </a:endParaRPr>
          </a:p>
        </p:txBody>
      </p:sp>
      <p:sp>
        <p:nvSpPr>
          <p:cNvPr id="6" name="Slide Number Placeholder 5"/>
          <p:cNvSpPr>
            <a:spLocks noGrp="1"/>
          </p:cNvSpPr>
          <p:nvPr>
            <p:ph type="sldNum" sz="quarter" idx="12"/>
          </p:nvPr>
        </p:nvSpPr>
        <p:spPr/>
        <p:txBody>
          <a:bodyPr/>
          <a:lstStyle>
            <a:extLst/>
          </a:lstStyle>
          <a:p>
            <a:fld id="{EA40C7A6-C12F-4E2A-8F3F-C7C6A005C6AC}" type="slidenum">
              <a:rPr lang="ar-EG" smtClean="0">
                <a:solidFill>
                  <a:srgbClr val="FEFAC9"/>
                </a:solidFill>
              </a:rPr>
              <a:pPr/>
              <a:t>‹#›</a:t>
            </a:fld>
            <a:endParaRPr lang="ar-EG">
              <a:solidFill>
                <a:srgbClr val="FEFAC9"/>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496D2BE-0ACF-4218-A3B2-26372C166987}" type="datetimeFigureOut">
              <a:rPr lang="ar-EG" smtClean="0">
                <a:solidFill>
                  <a:srgbClr val="FEFAC9"/>
                </a:solidFill>
              </a:rPr>
              <a:pPr/>
              <a:t>21/11/1437</a:t>
            </a:fld>
            <a:endParaRPr lang="ar-EG">
              <a:solidFill>
                <a:srgbClr val="FEFAC9"/>
              </a:solidFill>
            </a:endParaRPr>
          </a:p>
        </p:txBody>
      </p:sp>
      <p:sp>
        <p:nvSpPr>
          <p:cNvPr id="5" name="Footer Placeholder 4"/>
          <p:cNvSpPr>
            <a:spLocks noGrp="1"/>
          </p:cNvSpPr>
          <p:nvPr>
            <p:ph type="ftr" sz="quarter" idx="11"/>
          </p:nvPr>
        </p:nvSpPr>
        <p:spPr/>
        <p:txBody>
          <a:bodyPr/>
          <a:lstStyle>
            <a:extLst/>
          </a:lstStyle>
          <a:p>
            <a:endParaRPr lang="ar-EG">
              <a:solidFill>
                <a:srgbClr val="FEFAC9"/>
              </a:solidFill>
            </a:endParaRPr>
          </a:p>
        </p:txBody>
      </p:sp>
      <p:sp>
        <p:nvSpPr>
          <p:cNvPr id="6" name="Slide Number Placeholder 5"/>
          <p:cNvSpPr>
            <a:spLocks noGrp="1"/>
          </p:cNvSpPr>
          <p:nvPr>
            <p:ph type="sldNum" sz="quarter" idx="12"/>
          </p:nvPr>
        </p:nvSpPr>
        <p:spPr/>
        <p:txBody>
          <a:bodyPr/>
          <a:lstStyle>
            <a:extLst/>
          </a:lstStyle>
          <a:p>
            <a:fld id="{EA40C7A6-C12F-4E2A-8F3F-C7C6A005C6AC}" type="slidenum">
              <a:rPr lang="ar-EG" smtClean="0">
                <a:solidFill>
                  <a:srgbClr val="FEFAC9"/>
                </a:solidFill>
              </a:rPr>
              <a:pPr/>
              <a:t>‹#›</a:t>
            </a:fld>
            <a:endParaRPr lang="ar-EG">
              <a:solidFill>
                <a:srgbClr val="FEFAC9"/>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7" name="Rectangle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a:xfrm>
            <a:off x="5562600" y="6513670"/>
            <a:ext cx="3002280" cy="274320"/>
          </a:xfrm>
        </p:spPr>
        <p:txBody>
          <a:bodyPr vert="horz" rtlCol="0"/>
          <a:lstStyle>
            <a:extLst/>
          </a:lstStyle>
          <a:p>
            <a:fld id="{0496D2BE-0ACF-4218-A3B2-26372C166987}" type="datetimeFigureOut">
              <a:rPr lang="ar-EG" smtClean="0">
                <a:solidFill>
                  <a:srgbClr val="FEFAC9"/>
                </a:solidFill>
              </a:rPr>
              <a:pPr/>
              <a:t>21/11/1437</a:t>
            </a:fld>
            <a:endParaRPr lang="ar-EG">
              <a:solidFill>
                <a:srgbClr val="FEFAC9"/>
              </a:solidFill>
            </a:endParaRPr>
          </a:p>
        </p:txBody>
      </p:sp>
      <p:sp>
        <p:nvSpPr>
          <p:cNvPr id="9" name="Slide Number Placeholder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EA40C7A6-C12F-4E2A-8F3F-C7C6A005C6AC}" type="slidenum">
              <a:rPr lang="ar-EG" smtClean="0">
                <a:solidFill>
                  <a:srgbClr val="FEFAC9"/>
                </a:solidFill>
              </a:rPr>
              <a:pPr/>
              <a:t>‹#›</a:t>
            </a:fld>
            <a:endParaRPr lang="ar-EG">
              <a:solidFill>
                <a:srgbClr val="FEFAC9"/>
              </a:solidFill>
            </a:endParaRPr>
          </a:p>
        </p:txBody>
      </p:sp>
      <p:sp>
        <p:nvSpPr>
          <p:cNvPr id="10" name="Footer Placeholder 9"/>
          <p:cNvSpPr>
            <a:spLocks noGrp="1"/>
          </p:cNvSpPr>
          <p:nvPr>
            <p:ph type="ftr" sz="quarter" idx="12"/>
          </p:nvPr>
        </p:nvSpPr>
        <p:spPr>
          <a:xfrm>
            <a:off x="1600200" y="6513670"/>
            <a:ext cx="3907464" cy="274320"/>
          </a:xfrm>
        </p:spPr>
        <p:txBody>
          <a:bodyPr vert="horz" rtlCol="0"/>
          <a:lstStyle>
            <a:extLst/>
          </a:lstStyle>
          <a:p>
            <a:endParaRPr lang="ar-EG">
              <a:solidFill>
                <a:srgbClr val="FEFAC9"/>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0496D2BE-0ACF-4218-A3B2-26372C166987}" type="datetimeFigureOut">
              <a:rPr lang="ar-EG" smtClean="0">
                <a:solidFill>
                  <a:srgbClr val="FEFAC9"/>
                </a:solidFill>
              </a:rPr>
              <a:pPr/>
              <a:t>21/11/1437</a:t>
            </a:fld>
            <a:endParaRPr lang="ar-EG">
              <a:solidFill>
                <a:srgbClr val="FEFAC9"/>
              </a:solidFill>
            </a:endParaRPr>
          </a:p>
        </p:txBody>
      </p:sp>
      <p:sp>
        <p:nvSpPr>
          <p:cNvPr id="6" name="Footer Placeholder 5"/>
          <p:cNvSpPr>
            <a:spLocks noGrp="1"/>
          </p:cNvSpPr>
          <p:nvPr>
            <p:ph type="ftr" sz="quarter" idx="11"/>
          </p:nvPr>
        </p:nvSpPr>
        <p:spPr/>
        <p:txBody>
          <a:bodyPr/>
          <a:lstStyle>
            <a:extLst/>
          </a:lstStyle>
          <a:p>
            <a:endParaRPr lang="ar-EG">
              <a:solidFill>
                <a:srgbClr val="FEFAC9"/>
              </a:solidFill>
            </a:endParaRPr>
          </a:p>
        </p:txBody>
      </p:sp>
      <p:sp>
        <p:nvSpPr>
          <p:cNvPr id="7" name="Slide Number Placeholder 6"/>
          <p:cNvSpPr>
            <a:spLocks noGrp="1"/>
          </p:cNvSpPr>
          <p:nvPr>
            <p:ph type="sldNum" sz="quarter" idx="12"/>
          </p:nvPr>
        </p:nvSpPr>
        <p:spPr>
          <a:xfrm>
            <a:off x="8641080" y="6514568"/>
            <a:ext cx="464288" cy="274320"/>
          </a:xfrm>
        </p:spPr>
        <p:txBody>
          <a:bodyPr/>
          <a:lstStyle>
            <a:extLst/>
          </a:lstStyle>
          <a:p>
            <a:fld id="{EA40C7A6-C12F-4E2A-8F3F-C7C6A005C6AC}" type="slidenum">
              <a:rPr lang="ar-EG" smtClean="0">
                <a:solidFill>
                  <a:srgbClr val="FEFAC9"/>
                </a:solidFill>
              </a:rPr>
              <a:pPr/>
              <a:t>‹#›</a:t>
            </a:fld>
            <a:endParaRPr lang="ar-EG">
              <a:solidFill>
                <a:srgbClr val="FEFAC9"/>
              </a:solidFill>
            </a:endParaRPr>
          </a:p>
        </p:txBody>
      </p:sp>
      <p:sp>
        <p:nvSpPr>
          <p:cNvPr id="10" name="Rectangle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Rectangle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Title 1"/>
          <p:cNvSpPr>
            <a:spLocks noGrp="1"/>
          </p:cNvSpPr>
          <p:nvPr>
            <p:ph type="title"/>
          </p:nvPr>
        </p:nvSpPr>
        <p:spPr>
          <a:xfrm>
            <a:off x="457200" y="251948"/>
            <a:ext cx="8229600"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0496D2BE-0ACF-4218-A3B2-26372C166987}" type="datetimeFigureOut">
              <a:rPr lang="ar-EG" smtClean="0">
                <a:solidFill>
                  <a:srgbClr val="FEFAC9"/>
                </a:solidFill>
              </a:rPr>
              <a:pPr/>
              <a:t>21/11/1437</a:t>
            </a:fld>
            <a:endParaRPr lang="ar-EG">
              <a:solidFill>
                <a:srgbClr val="FEFAC9"/>
              </a:solidFill>
            </a:endParaRPr>
          </a:p>
        </p:txBody>
      </p:sp>
      <p:sp>
        <p:nvSpPr>
          <p:cNvPr id="8" name="Footer Placeholder 7"/>
          <p:cNvSpPr>
            <a:spLocks noGrp="1"/>
          </p:cNvSpPr>
          <p:nvPr>
            <p:ph type="ftr" sz="quarter" idx="11"/>
          </p:nvPr>
        </p:nvSpPr>
        <p:spPr/>
        <p:txBody>
          <a:bodyPr/>
          <a:lstStyle>
            <a:extLst/>
          </a:lstStyle>
          <a:p>
            <a:endParaRPr lang="ar-EG">
              <a:solidFill>
                <a:srgbClr val="FEFAC9"/>
              </a:solidFill>
            </a:endParaRPr>
          </a:p>
        </p:txBody>
      </p:sp>
      <p:sp>
        <p:nvSpPr>
          <p:cNvPr id="9" name="Slide Number Placeholder 8"/>
          <p:cNvSpPr>
            <a:spLocks noGrp="1"/>
          </p:cNvSpPr>
          <p:nvPr>
            <p:ph type="sldNum" sz="quarter" idx="12"/>
          </p:nvPr>
        </p:nvSpPr>
        <p:spPr>
          <a:xfrm>
            <a:off x="8641080" y="6514568"/>
            <a:ext cx="464288" cy="274320"/>
          </a:xfrm>
        </p:spPr>
        <p:txBody>
          <a:bodyPr/>
          <a:lstStyle>
            <a:extLst/>
          </a:lstStyle>
          <a:p>
            <a:fld id="{EA40C7A6-C12F-4E2A-8F3F-C7C6A005C6AC}" type="slidenum">
              <a:rPr lang="ar-EG" smtClean="0">
                <a:solidFill>
                  <a:srgbClr val="FEFAC9"/>
                </a:solidFill>
              </a:rPr>
              <a:pPr/>
              <a:t>‹#›</a:t>
            </a:fld>
            <a:endParaRPr lang="ar-EG">
              <a:solidFill>
                <a:srgbClr val="FEFAC9"/>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53218"/>
            <a:ext cx="8229600"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0496D2BE-0ACF-4218-A3B2-26372C166987}" type="datetimeFigureOut">
              <a:rPr lang="ar-EG" smtClean="0">
                <a:solidFill>
                  <a:srgbClr val="FEFAC9"/>
                </a:solidFill>
              </a:rPr>
              <a:pPr/>
              <a:t>21/11/1437</a:t>
            </a:fld>
            <a:endParaRPr lang="ar-EG">
              <a:solidFill>
                <a:srgbClr val="FEFAC9"/>
              </a:solidFill>
            </a:endParaRPr>
          </a:p>
        </p:txBody>
      </p:sp>
      <p:sp>
        <p:nvSpPr>
          <p:cNvPr id="4" name="Footer Placeholder 3"/>
          <p:cNvSpPr>
            <a:spLocks noGrp="1"/>
          </p:cNvSpPr>
          <p:nvPr>
            <p:ph type="ftr" sz="quarter" idx="11"/>
          </p:nvPr>
        </p:nvSpPr>
        <p:spPr/>
        <p:txBody>
          <a:bodyPr/>
          <a:lstStyle>
            <a:extLst/>
          </a:lstStyle>
          <a:p>
            <a:endParaRPr lang="ar-EG">
              <a:solidFill>
                <a:srgbClr val="FEFAC9"/>
              </a:solidFill>
            </a:endParaRPr>
          </a:p>
        </p:txBody>
      </p:sp>
      <p:sp>
        <p:nvSpPr>
          <p:cNvPr id="5" name="Slide Number Placeholder 4"/>
          <p:cNvSpPr>
            <a:spLocks noGrp="1"/>
          </p:cNvSpPr>
          <p:nvPr>
            <p:ph type="sldNum" sz="quarter" idx="12"/>
          </p:nvPr>
        </p:nvSpPr>
        <p:spPr/>
        <p:txBody>
          <a:bodyPr/>
          <a:lstStyle>
            <a:extLst/>
          </a:lstStyle>
          <a:p>
            <a:fld id="{EA40C7A6-C12F-4E2A-8F3F-C7C6A005C6AC}" type="slidenum">
              <a:rPr lang="ar-EG" smtClean="0">
                <a:solidFill>
                  <a:srgbClr val="FEFAC9"/>
                </a:solidFill>
              </a:rPr>
              <a:pPr/>
              <a:t>‹#›</a:t>
            </a:fld>
            <a:endParaRPr lang="ar-EG">
              <a:solidFill>
                <a:srgbClr val="FEFAC9"/>
              </a:solidFill>
            </a:endParaRPr>
          </a:p>
        </p:txBody>
      </p:sp>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0496D2BE-0ACF-4218-A3B2-26372C166987}" type="datetimeFigureOut">
              <a:rPr lang="ar-EG" smtClean="0">
                <a:solidFill>
                  <a:srgbClr val="FEFAC9"/>
                </a:solidFill>
              </a:rPr>
              <a:pPr/>
              <a:t>21/11/1437</a:t>
            </a:fld>
            <a:endParaRPr lang="ar-EG">
              <a:solidFill>
                <a:srgbClr val="FEFAC9"/>
              </a:solidFill>
            </a:endParaRPr>
          </a:p>
        </p:txBody>
      </p:sp>
      <p:sp>
        <p:nvSpPr>
          <p:cNvPr id="3" name="Footer Placeholder 2"/>
          <p:cNvSpPr>
            <a:spLocks noGrp="1"/>
          </p:cNvSpPr>
          <p:nvPr>
            <p:ph type="ftr" sz="quarter" idx="11"/>
          </p:nvPr>
        </p:nvSpPr>
        <p:spPr/>
        <p:txBody>
          <a:bodyPr/>
          <a:lstStyle>
            <a:extLst/>
          </a:lstStyle>
          <a:p>
            <a:endParaRPr lang="ar-EG">
              <a:solidFill>
                <a:srgbClr val="FEFAC9"/>
              </a:solidFill>
            </a:endParaRPr>
          </a:p>
        </p:txBody>
      </p:sp>
      <p:sp>
        <p:nvSpPr>
          <p:cNvPr id="4" name="Slide Number Placeholder 3"/>
          <p:cNvSpPr>
            <a:spLocks noGrp="1"/>
          </p:cNvSpPr>
          <p:nvPr>
            <p:ph type="sldNum" sz="quarter" idx="12"/>
          </p:nvPr>
        </p:nvSpPr>
        <p:spPr/>
        <p:txBody>
          <a:bodyPr/>
          <a:lstStyle>
            <a:extLst/>
          </a:lstStyle>
          <a:p>
            <a:fld id="{EA40C7A6-C12F-4E2A-8F3F-C7C6A005C6AC}" type="slidenum">
              <a:rPr lang="ar-EG" smtClean="0">
                <a:solidFill>
                  <a:srgbClr val="FEFAC9"/>
                </a:solidFill>
              </a:rPr>
              <a:pPr/>
              <a:t>‹#›</a:t>
            </a:fld>
            <a:endParaRPr lang="ar-EG">
              <a:solidFill>
                <a:srgbClr val="FEFAC9"/>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963136" y="304800"/>
            <a:ext cx="3931920" cy="762000"/>
          </a:xfrm>
        </p:spPr>
        <p:txBody>
          <a:bodyPr anchor="b"/>
          <a:lstStyle>
            <a:lvl1pPr marL="0" algn="r">
              <a:buNone/>
              <a:defRPr sz="2000" b="1"/>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9" name="Date Placeholder 8"/>
          <p:cNvSpPr>
            <a:spLocks noGrp="1"/>
          </p:cNvSpPr>
          <p:nvPr>
            <p:ph type="dt" sz="half" idx="10"/>
          </p:nvPr>
        </p:nvSpPr>
        <p:spPr>
          <a:xfrm>
            <a:off x="5562600" y="6513670"/>
            <a:ext cx="3002280" cy="274320"/>
          </a:xfrm>
        </p:spPr>
        <p:txBody>
          <a:bodyPr vert="horz" rtlCol="0"/>
          <a:lstStyle>
            <a:extLst/>
          </a:lstStyle>
          <a:p>
            <a:fld id="{0496D2BE-0ACF-4218-A3B2-26372C166987}" type="datetimeFigureOut">
              <a:rPr lang="ar-EG" smtClean="0">
                <a:solidFill>
                  <a:srgbClr val="FEFAC9"/>
                </a:solidFill>
              </a:rPr>
              <a:pPr/>
              <a:t>21/11/1437</a:t>
            </a:fld>
            <a:endParaRPr lang="ar-EG">
              <a:solidFill>
                <a:srgbClr val="FEFAC9"/>
              </a:solidFill>
            </a:endParaRPr>
          </a:p>
        </p:txBody>
      </p:sp>
      <p:sp>
        <p:nvSpPr>
          <p:cNvPr id="10" name="Slide Number Placeholder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EA40C7A6-C12F-4E2A-8F3F-C7C6A005C6AC}" type="slidenum">
              <a:rPr lang="ar-EG" smtClean="0">
                <a:solidFill>
                  <a:srgbClr val="FEFAC9"/>
                </a:solidFill>
              </a:rPr>
              <a:pPr/>
              <a:t>‹#›</a:t>
            </a:fld>
            <a:endParaRPr lang="ar-EG">
              <a:solidFill>
                <a:srgbClr val="FEFAC9"/>
              </a:solidFill>
            </a:endParaRPr>
          </a:p>
        </p:txBody>
      </p:sp>
      <p:sp>
        <p:nvSpPr>
          <p:cNvPr id="11" name="Footer Placeholder 10"/>
          <p:cNvSpPr>
            <a:spLocks noGrp="1"/>
          </p:cNvSpPr>
          <p:nvPr>
            <p:ph type="ftr" sz="quarter" idx="12"/>
          </p:nvPr>
        </p:nvSpPr>
        <p:spPr>
          <a:xfrm>
            <a:off x="1600200" y="6513670"/>
            <a:ext cx="3907464" cy="274320"/>
          </a:xfrm>
        </p:spPr>
        <p:txBody>
          <a:bodyPr vert="horz" rtlCol="0"/>
          <a:lstStyle>
            <a:extLst/>
          </a:lstStyle>
          <a:p>
            <a:endParaRPr lang="ar-EG">
              <a:solidFill>
                <a:srgbClr val="FEFAC9"/>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0443" y="4724400"/>
            <a:ext cx="5486400" cy="664536"/>
          </a:xfrm>
        </p:spPr>
        <p:txBody>
          <a:bodyPr anchor="b"/>
          <a:lstStyle>
            <a:lvl1pPr marL="0" algn="r">
              <a:buNone/>
              <a:defRPr sz="2000" b="1"/>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13" name="Picture Placeholder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8" name="Date Placeholder 7"/>
          <p:cNvSpPr>
            <a:spLocks noGrp="1"/>
          </p:cNvSpPr>
          <p:nvPr>
            <p:ph type="dt" sz="half" idx="10"/>
          </p:nvPr>
        </p:nvSpPr>
        <p:spPr>
          <a:xfrm>
            <a:off x="5562600" y="6509004"/>
            <a:ext cx="3002280" cy="274320"/>
          </a:xfrm>
        </p:spPr>
        <p:txBody>
          <a:bodyPr vert="horz" rtlCol="0"/>
          <a:lstStyle>
            <a:extLst/>
          </a:lstStyle>
          <a:p>
            <a:fld id="{0496D2BE-0ACF-4218-A3B2-26372C166987}" type="datetimeFigureOut">
              <a:rPr lang="ar-EG" smtClean="0">
                <a:solidFill>
                  <a:srgbClr val="FEFAC9"/>
                </a:solidFill>
              </a:rPr>
              <a:pPr/>
              <a:t>21/11/1437</a:t>
            </a:fld>
            <a:endParaRPr lang="ar-EG">
              <a:solidFill>
                <a:srgbClr val="FEFAC9"/>
              </a:solidFill>
            </a:endParaRPr>
          </a:p>
        </p:txBody>
      </p:sp>
      <p:sp>
        <p:nvSpPr>
          <p:cNvPr id="9" name="Slide Number Placeholder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EA40C7A6-C12F-4E2A-8F3F-C7C6A005C6AC}" type="slidenum">
              <a:rPr lang="ar-EG" smtClean="0">
                <a:solidFill>
                  <a:srgbClr val="FEFAC9"/>
                </a:solidFill>
              </a:rPr>
              <a:pPr/>
              <a:t>‹#›</a:t>
            </a:fld>
            <a:endParaRPr lang="ar-EG">
              <a:solidFill>
                <a:srgbClr val="FEFAC9"/>
              </a:solidFill>
            </a:endParaRPr>
          </a:p>
        </p:txBody>
      </p:sp>
      <p:sp>
        <p:nvSpPr>
          <p:cNvPr id="10" name="Footer Placeholder 9"/>
          <p:cNvSpPr>
            <a:spLocks noGrp="1"/>
          </p:cNvSpPr>
          <p:nvPr>
            <p:ph type="ftr" sz="quarter" idx="12"/>
          </p:nvPr>
        </p:nvSpPr>
        <p:spPr>
          <a:xfrm>
            <a:off x="1600200" y="6509004"/>
            <a:ext cx="3907464" cy="274320"/>
          </a:xfrm>
        </p:spPr>
        <p:txBody>
          <a:bodyPr vert="horz" rtlCol="0"/>
          <a:lstStyle>
            <a:extLst/>
          </a:lstStyle>
          <a:p>
            <a:endParaRPr lang="ar-EG">
              <a:solidFill>
                <a:srgbClr val="FEFAC9"/>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ound Diagonal Corner Rectangle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Footer Placeholder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ar-EG"/>
          </a:p>
        </p:txBody>
      </p:sp>
      <p:sp>
        <p:nvSpPr>
          <p:cNvPr id="14" name="Date Placeholder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8A94379D-8D38-4446-A3C0-4248AAA572D0}" type="datetimeFigureOut">
              <a:rPr lang="ar-EG" smtClean="0"/>
              <a:t>21/11/1437</a:t>
            </a:fld>
            <a:endParaRPr lang="ar-EG"/>
          </a:p>
        </p:txBody>
      </p:sp>
      <p:sp>
        <p:nvSpPr>
          <p:cNvPr id="23" name="Slide Number Placeholder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11924157-3054-41EB-A121-F92B35B9051C}" type="slidenum">
              <a:rPr lang="ar-EG" smtClean="0"/>
              <a:t>‹#›</a:t>
            </a:fld>
            <a:endParaRPr lang="ar-EG"/>
          </a:p>
        </p:txBody>
      </p:sp>
      <p:sp>
        <p:nvSpPr>
          <p:cNvPr id="22" name="Title Placeholder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dk1" tx1="lt1" bg2="dk2" tx2="lt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marL="54864" algn="r" rtl="1"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r" rtl="1"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r" rtl="1"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r" rtl="1"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r" rtl="1"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r" rtl="1"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r" rtl="1"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r" rtl="1"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r" rtl="1"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r" rtl="1"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4234" y="499120"/>
            <a:ext cx="8229600" cy="2209800"/>
          </a:xfrm>
        </p:spPr>
        <p:txBody>
          <a:bodyPr>
            <a:normAutofit/>
          </a:bodyPr>
          <a:lstStyle/>
          <a:p>
            <a:r>
              <a:rPr lang="ar-EG" sz="6600" b="1" dirty="0" smtClean="0"/>
              <a:t>المحاضره الثالثه</a:t>
            </a:r>
            <a:endParaRPr lang="ar-EG" sz="6600" b="1" dirty="0"/>
          </a:p>
        </p:txBody>
      </p:sp>
      <p:sp>
        <p:nvSpPr>
          <p:cNvPr id="3" name="Subtitle 2"/>
          <p:cNvSpPr>
            <a:spLocks noGrp="1"/>
          </p:cNvSpPr>
          <p:nvPr>
            <p:ph type="subTitle" idx="1"/>
          </p:nvPr>
        </p:nvSpPr>
        <p:spPr/>
        <p:txBody>
          <a:bodyPr>
            <a:noAutofit/>
          </a:bodyPr>
          <a:lstStyle/>
          <a:p>
            <a:r>
              <a:rPr lang="ar-EG" sz="7200" b="1" dirty="0" smtClean="0">
                <a:solidFill>
                  <a:schemeClr val="tx1"/>
                </a:solidFill>
              </a:rPr>
              <a:t>الري والتسميد والعزيق</a:t>
            </a:r>
            <a:endParaRPr lang="ar-EG" sz="7200" b="1" dirty="0">
              <a:solidFill>
                <a:schemeClr val="tx1"/>
              </a:solidFill>
            </a:endParaRPr>
          </a:p>
        </p:txBody>
      </p:sp>
    </p:spTree>
    <p:extLst>
      <p:ext uri="{BB962C8B-B14F-4D97-AF65-F5344CB8AC3E}">
        <p14:creationId xmlns:p14="http://schemas.microsoft.com/office/powerpoint/2010/main" val="81930297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EG"/>
          </a:p>
        </p:txBody>
      </p:sp>
      <p:pic>
        <p:nvPicPr>
          <p:cNvPr id="6146" name="Picture 2" descr="E:\hessssen\التّنزيلات\البساتين\كتب انتاج محاصيل مستديمة الخضرة\النخيل\صور وووووووووورررررر\صورررر   رى وتسميد النخيل\تاثير العناصر الغذائية على النخلة.jp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775126" y="1646238"/>
            <a:ext cx="3593748" cy="4525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041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circle(in)">
                                      <p:cBhvr>
                                        <p:cTn id="7" dur="20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45719"/>
          </a:xfrm>
        </p:spPr>
        <p:txBody>
          <a:bodyPr>
            <a:normAutofit fontScale="90000"/>
          </a:bodyPr>
          <a:lstStyle/>
          <a:p>
            <a:endParaRPr lang="ar-EG" dirty="0"/>
          </a:p>
        </p:txBody>
      </p:sp>
      <p:sp>
        <p:nvSpPr>
          <p:cNvPr id="3" name="Content Placeholder 2"/>
          <p:cNvSpPr>
            <a:spLocks noGrp="1"/>
          </p:cNvSpPr>
          <p:nvPr>
            <p:ph idx="1"/>
          </p:nvPr>
        </p:nvSpPr>
        <p:spPr>
          <a:xfrm>
            <a:off x="0" y="0"/>
            <a:ext cx="9144000" cy="6858000"/>
          </a:xfrm>
        </p:spPr>
        <p:txBody>
          <a:bodyPr>
            <a:normAutofit lnSpcReduction="10000"/>
          </a:bodyPr>
          <a:lstStyle/>
          <a:p>
            <a:pPr marL="0" indent="0" algn="r" rtl="1">
              <a:spcBef>
                <a:spcPts val="0"/>
              </a:spcBef>
              <a:buNone/>
            </a:pPr>
            <a:r>
              <a:rPr lang="ar-EG" sz="2800" b="1" dirty="0">
                <a:solidFill>
                  <a:srgbClr val="7030A0"/>
                </a:solidFill>
              </a:rPr>
              <a:t> 3- السماد البوتاسى :</a:t>
            </a:r>
            <a:endParaRPr lang="ar-EG" b="1" dirty="0">
              <a:solidFill>
                <a:srgbClr val="7030A0"/>
              </a:solidFill>
            </a:endParaRPr>
          </a:p>
          <a:p>
            <a:pPr marL="0" indent="0" algn="r" rtl="1">
              <a:spcBef>
                <a:spcPts val="0"/>
              </a:spcBef>
              <a:buNone/>
            </a:pPr>
            <a:r>
              <a:rPr lang="ar-EG" sz="2800" dirty="0"/>
              <a:t>يضاف بالتبادل مع السماد الازوتى ويفصل بينهما ريتين بالمعدلات الآتية </a:t>
            </a:r>
          </a:p>
          <a:p>
            <a:pPr marL="0" indent="0" algn="r" rtl="1">
              <a:spcBef>
                <a:spcPts val="0"/>
              </a:spcBef>
              <a:buNone/>
            </a:pPr>
            <a:r>
              <a:rPr lang="ar-EG" sz="2800" dirty="0"/>
              <a:t>الاشجار الكبيرة المثمرة    1-1.5 كجم سلفات بوتاسيوم على دفعتين فى مارس ومايو </a:t>
            </a:r>
            <a:r>
              <a:rPr lang="ar-EG" sz="2800" dirty="0" smtClean="0"/>
              <a:t>الاشجار </a:t>
            </a:r>
            <a:r>
              <a:rPr lang="ar-EG" sz="2800" dirty="0"/>
              <a:t>الصغيرة نفس المعدلات السابقة ولكن على خمس دفعات شهرية من مارس حتى يوليو </a:t>
            </a:r>
            <a:r>
              <a:rPr lang="ar-EG" sz="2800" dirty="0" smtClean="0"/>
              <a:t> </a:t>
            </a:r>
            <a:endParaRPr lang="ar-EG" sz="2800" dirty="0"/>
          </a:p>
          <a:p>
            <a:pPr marL="0" indent="0" algn="r" rtl="1">
              <a:spcBef>
                <a:spcPts val="0"/>
              </a:spcBef>
              <a:buNone/>
            </a:pPr>
            <a:r>
              <a:rPr lang="ar-EG" b="1" dirty="0">
                <a:solidFill>
                  <a:schemeClr val="accent6">
                    <a:lumMod val="75000"/>
                  </a:schemeClr>
                </a:solidFill>
              </a:rPr>
              <a:t>ب)- التسميد فى حالة الرى بالتنقيط : </a:t>
            </a:r>
            <a:endParaRPr lang="ar-EG" sz="3600" b="1" dirty="0">
              <a:solidFill>
                <a:schemeClr val="accent6">
                  <a:lumMod val="75000"/>
                </a:schemeClr>
              </a:solidFill>
            </a:endParaRPr>
          </a:p>
          <a:p>
            <a:pPr marL="0" indent="0" algn="r" rtl="1">
              <a:spcBef>
                <a:spcPts val="0"/>
              </a:spcBef>
              <a:buNone/>
            </a:pPr>
            <a:r>
              <a:rPr lang="ar-EG" sz="2800" b="1" dirty="0">
                <a:solidFill>
                  <a:srgbClr val="7030A0"/>
                </a:solidFill>
              </a:rPr>
              <a:t>1- الخدمة الشتوية </a:t>
            </a:r>
            <a:r>
              <a:rPr lang="ar-EG" sz="2800" dirty="0"/>
              <a:t>: يفضل أن تضاف نفس المعدلات السابقة فى حالة الرى بالغمر .</a:t>
            </a:r>
          </a:p>
          <a:p>
            <a:pPr marL="0" indent="0" algn="r" rtl="1">
              <a:spcBef>
                <a:spcPts val="0"/>
              </a:spcBef>
              <a:buNone/>
            </a:pPr>
            <a:r>
              <a:rPr lang="ar-EG" sz="2800" b="1" dirty="0">
                <a:solidFill>
                  <a:srgbClr val="7030A0"/>
                </a:solidFill>
              </a:rPr>
              <a:t>2- السماد الازوتى </a:t>
            </a:r>
            <a:r>
              <a:rPr lang="ar-EG" sz="2800" dirty="0">
                <a:solidFill>
                  <a:srgbClr val="7030A0"/>
                </a:solidFill>
              </a:rPr>
              <a:t>: </a:t>
            </a:r>
            <a:r>
              <a:rPr lang="ar-EG" sz="2800" dirty="0"/>
              <a:t>تحتاج الاشجار من 800 – 1200 جم نترات نشادر وذلك على دفعات اسبوعية فى الفترة من مارس حتى اغسطس وفى الاشجار الصغيرة تضاف على دفعات اسبوعية من مارس إلى اكتوبر ويمتنع اضافة السماد فى الاشهر شديدة الحرارة </a:t>
            </a:r>
          </a:p>
          <a:p>
            <a:pPr marL="0" indent="0" algn="r" rtl="1">
              <a:spcBef>
                <a:spcPts val="0"/>
              </a:spcBef>
              <a:buNone/>
            </a:pPr>
            <a:r>
              <a:rPr lang="ar-EG" sz="2800" b="1" dirty="0">
                <a:solidFill>
                  <a:srgbClr val="7030A0"/>
                </a:solidFill>
              </a:rPr>
              <a:t>3- السماد البوتاسى والماغنسيوم </a:t>
            </a:r>
            <a:r>
              <a:rPr lang="ar-EG" sz="2800" b="1" dirty="0"/>
              <a:t>: </a:t>
            </a:r>
            <a:r>
              <a:rPr lang="ar-EG" sz="2800" dirty="0"/>
              <a:t>يمكن إضافتهما معاً على صورة سلفات بوتاسيوم وسلفات ماغنسيوم بالتبادل مع السماد الازوتى بالمعدلات التالية : </a:t>
            </a:r>
          </a:p>
          <a:p>
            <a:pPr marL="0" indent="0" algn="r" rtl="1">
              <a:spcBef>
                <a:spcPts val="0"/>
              </a:spcBef>
              <a:buNone/>
            </a:pPr>
            <a:r>
              <a:rPr lang="ar-EG" sz="2800" dirty="0"/>
              <a:t> 1.5- 2 كجم سلفات بوتاسيوم لكل شجرة على دفعتين فى مارس واغسطس مع معدلات من 0.5 – 1 كجم سلفات ماغنسيوم وتضاف نفس الكميات مع اشجار النخيل الصغيرة الغير مثمرة وعلى دفعات شهرية من مارس حتى اكتوبر . </a:t>
            </a:r>
          </a:p>
          <a:p>
            <a:pPr marL="0" indent="0" algn="r" rtl="1">
              <a:spcBef>
                <a:spcPts val="0"/>
              </a:spcBef>
              <a:buNone/>
            </a:pPr>
            <a:endParaRPr lang="ar-EG" sz="2400" dirty="0"/>
          </a:p>
        </p:txBody>
      </p:sp>
    </p:spTree>
    <p:extLst>
      <p:ext uri="{BB962C8B-B14F-4D97-AF65-F5344CB8AC3E}">
        <p14:creationId xmlns:p14="http://schemas.microsoft.com/office/powerpoint/2010/main" val="876265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580">
                                          <p:stCondLst>
                                            <p:cond delay="0"/>
                                          </p:stCondLst>
                                        </p:cTn>
                                        <p:tgtEl>
                                          <p:spTgt spid="3">
                                            <p:txEl>
                                              <p:pRg st="1" end="1"/>
                                            </p:txEl>
                                          </p:spTgt>
                                        </p:tgtEl>
                                      </p:cBhvr>
                                    </p:animEffect>
                                    <p:anim calcmode="lin" valueType="num">
                                      <p:cBhvr>
                                        <p:cTn id="26"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1" end="1"/>
                                            </p:txEl>
                                          </p:spTgt>
                                        </p:tgtEl>
                                      </p:cBhvr>
                                      <p:to x="100000" y="60000"/>
                                    </p:animScale>
                                    <p:animScale>
                                      <p:cBhvr>
                                        <p:cTn id="32" dur="166" decel="50000">
                                          <p:stCondLst>
                                            <p:cond delay="676"/>
                                          </p:stCondLst>
                                        </p:cTn>
                                        <p:tgtEl>
                                          <p:spTgt spid="3">
                                            <p:txEl>
                                              <p:pRg st="1" end="1"/>
                                            </p:txEl>
                                          </p:spTgt>
                                        </p:tgtEl>
                                      </p:cBhvr>
                                      <p:to x="100000" y="100000"/>
                                    </p:animScale>
                                    <p:animScale>
                                      <p:cBhvr>
                                        <p:cTn id="33" dur="26">
                                          <p:stCondLst>
                                            <p:cond delay="1312"/>
                                          </p:stCondLst>
                                        </p:cTn>
                                        <p:tgtEl>
                                          <p:spTgt spid="3">
                                            <p:txEl>
                                              <p:pRg st="1" end="1"/>
                                            </p:txEl>
                                          </p:spTgt>
                                        </p:tgtEl>
                                      </p:cBhvr>
                                      <p:to x="100000" y="80000"/>
                                    </p:animScale>
                                    <p:animScale>
                                      <p:cBhvr>
                                        <p:cTn id="34" dur="166" decel="50000">
                                          <p:stCondLst>
                                            <p:cond delay="1338"/>
                                          </p:stCondLst>
                                        </p:cTn>
                                        <p:tgtEl>
                                          <p:spTgt spid="3">
                                            <p:txEl>
                                              <p:pRg st="1" end="1"/>
                                            </p:txEl>
                                          </p:spTgt>
                                        </p:tgtEl>
                                      </p:cBhvr>
                                      <p:to x="100000" y="100000"/>
                                    </p:animScale>
                                    <p:animScale>
                                      <p:cBhvr>
                                        <p:cTn id="35" dur="26">
                                          <p:stCondLst>
                                            <p:cond delay="1642"/>
                                          </p:stCondLst>
                                        </p:cTn>
                                        <p:tgtEl>
                                          <p:spTgt spid="3">
                                            <p:txEl>
                                              <p:pRg st="1" end="1"/>
                                            </p:txEl>
                                          </p:spTgt>
                                        </p:tgtEl>
                                      </p:cBhvr>
                                      <p:to x="100000" y="90000"/>
                                    </p:animScale>
                                    <p:animScale>
                                      <p:cBhvr>
                                        <p:cTn id="36" dur="166" decel="50000">
                                          <p:stCondLst>
                                            <p:cond delay="1668"/>
                                          </p:stCondLst>
                                        </p:cTn>
                                        <p:tgtEl>
                                          <p:spTgt spid="3">
                                            <p:txEl>
                                              <p:pRg st="1" end="1"/>
                                            </p:txEl>
                                          </p:spTgt>
                                        </p:tgtEl>
                                      </p:cBhvr>
                                      <p:to x="100000" y="100000"/>
                                    </p:animScale>
                                    <p:animScale>
                                      <p:cBhvr>
                                        <p:cTn id="37" dur="26">
                                          <p:stCondLst>
                                            <p:cond delay="1808"/>
                                          </p:stCondLst>
                                        </p:cTn>
                                        <p:tgtEl>
                                          <p:spTgt spid="3">
                                            <p:txEl>
                                              <p:pRg st="1" end="1"/>
                                            </p:txEl>
                                          </p:spTgt>
                                        </p:tgtEl>
                                      </p:cBhvr>
                                      <p:to x="100000" y="95000"/>
                                    </p:animScale>
                                    <p:animScale>
                                      <p:cBhvr>
                                        <p:cTn id="38" dur="166" decel="50000">
                                          <p:stCondLst>
                                            <p:cond delay="1834"/>
                                          </p:stCondLst>
                                        </p:cTn>
                                        <p:tgtEl>
                                          <p:spTgt spid="3">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animEffect transition="in" filter="wipe(down)">
                                      <p:cBhvr>
                                        <p:cTn id="43" dur="580">
                                          <p:stCondLst>
                                            <p:cond delay="0"/>
                                          </p:stCondLst>
                                        </p:cTn>
                                        <p:tgtEl>
                                          <p:spTgt spid="3">
                                            <p:txEl>
                                              <p:pRg st="2" end="2"/>
                                            </p:txEl>
                                          </p:spTgt>
                                        </p:tgtEl>
                                      </p:cBhvr>
                                    </p:animEffect>
                                    <p:anim calcmode="lin" valueType="num">
                                      <p:cBhvr>
                                        <p:cTn id="44"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2" end="2"/>
                                            </p:txEl>
                                          </p:spTgt>
                                        </p:tgtEl>
                                      </p:cBhvr>
                                      <p:to x="100000" y="60000"/>
                                    </p:animScale>
                                    <p:animScale>
                                      <p:cBhvr>
                                        <p:cTn id="50" dur="166" decel="50000">
                                          <p:stCondLst>
                                            <p:cond delay="676"/>
                                          </p:stCondLst>
                                        </p:cTn>
                                        <p:tgtEl>
                                          <p:spTgt spid="3">
                                            <p:txEl>
                                              <p:pRg st="2" end="2"/>
                                            </p:txEl>
                                          </p:spTgt>
                                        </p:tgtEl>
                                      </p:cBhvr>
                                      <p:to x="100000" y="100000"/>
                                    </p:animScale>
                                    <p:animScale>
                                      <p:cBhvr>
                                        <p:cTn id="51" dur="26">
                                          <p:stCondLst>
                                            <p:cond delay="1312"/>
                                          </p:stCondLst>
                                        </p:cTn>
                                        <p:tgtEl>
                                          <p:spTgt spid="3">
                                            <p:txEl>
                                              <p:pRg st="2" end="2"/>
                                            </p:txEl>
                                          </p:spTgt>
                                        </p:tgtEl>
                                      </p:cBhvr>
                                      <p:to x="100000" y="80000"/>
                                    </p:animScale>
                                    <p:animScale>
                                      <p:cBhvr>
                                        <p:cTn id="52" dur="166" decel="50000">
                                          <p:stCondLst>
                                            <p:cond delay="1338"/>
                                          </p:stCondLst>
                                        </p:cTn>
                                        <p:tgtEl>
                                          <p:spTgt spid="3">
                                            <p:txEl>
                                              <p:pRg st="2" end="2"/>
                                            </p:txEl>
                                          </p:spTgt>
                                        </p:tgtEl>
                                      </p:cBhvr>
                                      <p:to x="100000" y="100000"/>
                                    </p:animScale>
                                    <p:animScale>
                                      <p:cBhvr>
                                        <p:cTn id="53" dur="26">
                                          <p:stCondLst>
                                            <p:cond delay="1642"/>
                                          </p:stCondLst>
                                        </p:cTn>
                                        <p:tgtEl>
                                          <p:spTgt spid="3">
                                            <p:txEl>
                                              <p:pRg st="2" end="2"/>
                                            </p:txEl>
                                          </p:spTgt>
                                        </p:tgtEl>
                                      </p:cBhvr>
                                      <p:to x="100000" y="90000"/>
                                    </p:animScale>
                                    <p:animScale>
                                      <p:cBhvr>
                                        <p:cTn id="54" dur="166" decel="50000">
                                          <p:stCondLst>
                                            <p:cond delay="1668"/>
                                          </p:stCondLst>
                                        </p:cTn>
                                        <p:tgtEl>
                                          <p:spTgt spid="3">
                                            <p:txEl>
                                              <p:pRg st="2" end="2"/>
                                            </p:txEl>
                                          </p:spTgt>
                                        </p:tgtEl>
                                      </p:cBhvr>
                                      <p:to x="100000" y="100000"/>
                                    </p:animScale>
                                    <p:animScale>
                                      <p:cBhvr>
                                        <p:cTn id="55" dur="26">
                                          <p:stCondLst>
                                            <p:cond delay="1808"/>
                                          </p:stCondLst>
                                        </p:cTn>
                                        <p:tgtEl>
                                          <p:spTgt spid="3">
                                            <p:txEl>
                                              <p:pRg st="2" end="2"/>
                                            </p:txEl>
                                          </p:spTgt>
                                        </p:tgtEl>
                                      </p:cBhvr>
                                      <p:to x="100000" y="95000"/>
                                    </p:animScale>
                                    <p:animScale>
                                      <p:cBhvr>
                                        <p:cTn id="56" dur="166" decel="50000">
                                          <p:stCondLst>
                                            <p:cond delay="1834"/>
                                          </p:stCondLst>
                                        </p:cTn>
                                        <p:tgtEl>
                                          <p:spTgt spid="3">
                                            <p:txEl>
                                              <p:pRg st="2" end="2"/>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3">
                                            <p:txEl>
                                              <p:pRg st="3" end="3"/>
                                            </p:txEl>
                                          </p:spTgt>
                                        </p:tgtEl>
                                        <p:attrNameLst>
                                          <p:attrName>style.visibility</p:attrName>
                                        </p:attrNameLst>
                                      </p:cBhvr>
                                      <p:to>
                                        <p:strVal val="visible"/>
                                      </p:to>
                                    </p:set>
                                    <p:animEffect transition="in" filter="wipe(down)">
                                      <p:cBhvr>
                                        <p:cTn id="61" dur="580">
                                          <p:stCondLst>
                                            <p:cond delay="0"/>
                                          </p:stCondLst>
                                        </p:cTn>
                                        <p:tgtEl>
                                          <p:spTgt spid="3">
                                            <p:txEl>
                                              <p:pRg st="3" end="3"/>
                                            </p:txEl>
                                          </p:spTgt>
                                        </p:tgtEl>
                                      </p:cBhvr>
                                    </p:animEffect>
                                    <p:anim calcmode="lin" valueType="num">
                                      <p:cBhvr>
                                        <p:cTn id="62"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3">
                                            <p:txEl>
                                              <p:pRg st="3" end="3"/>
                                            </p:txEl>
                                          </p:spTgt>
                                        </p:tgtEl>
                                      </p:cBhvr>
                                      <p:to x="100000" y="60000"/>
                                    </p:animScale>
                                    <p:animScale>
                                      <p:cBhvr>
                                        <p:cTn id="68" dur="166" decel="50000">
                                          <p:stCondLst>
                                            <p:cond delay="676"/>
                                          </p:stCondLst>
                                        </p:cTn>
                                        <p:tgtEl>
                                          <p:spTgt spid="3">
                                            <p:txEl>
                                              <p:pRg st="3" end="3"/>
                                            </p:txEl>
                                          </p:spTgt>
                                        </p:tgtEl>
                                      </p:cBhvr>
                                      <p:to x="100000" y="100000"/>
                                    </p:animScale>
                                    <p:animScale>
                                      <p:cBhvr>
                                        <p:cTn id="69" dur="26">
                                          <p:stCondLst>
                                            <p:cond delay="1312"/>
                                          </p:stCondLst>
                                        </p:cTn>
                                        <p:tgtEl>
                                          <p:spTgt spid="3">
                                            <p:txEl>
                                              <p:pRg st="3" end="3"/>
                                            </p:txEl>
                                          </p:spTgt>
                                        </p:tgtEl>
                                      </p:cBhvr>
                                      <p:to x="100000" y="80000"/>
                                    </p:animScale>
                                    <p:animScale>
                                      <p:cBhvr>
                                        <p:cTn id="70" dur="166" decel="50000">
                                          <p:stCondLst>
                                            <p:cond delay="1338"/>
                                          </p:stCondLst>
                                        </p:cTn>
                                        <p:tgtEl>
                                          <p:spTgt spid="3">
                                            <p:txEl>
                                              <p:pRg st="3" end="3"/>
                                            </p:txEl>
                                          </p:spTgt>
                                        </p:tgtEl>
                                      </p:cBhvr>
                                      <p:to x="100000" y="100000"/>
                                    </p:animScale>
                                    <p:animScale>
                                      <p:cBhvr>
                                        <p:cTn id="71" dur="26">
                                          <p:stCondLst>
                                            <p:cond delay="1642"/>
                                          </p:stCondLst>
                                        </p:cTn>
                                        <p:tgtEl>
                                          <p:spTgt spid="3">
                                            <p:txEl>
                                              <p:pRg st="3" end="3"/>
                                            </p:txEl>
                                          </p:spTgt>
                                        </p:tgtEl>
                                      </p:cBhvr>
                                      <p:to x="100000" y="90000"/>
                                    </p:animScale>
                                    <p:animScale>
                                      <p:cBhvr>
                                        <p:cTn id="72" dur="166" decel="50000">
                                          <p:stCondLst>
                                            <p:cond delay="1668"/>
                                          </p:stCondLst>
                                        </p:cTn>
                                        <p:tgtEl>
                                          <p:spTgt spid="3">
                                            <p:txEl>
                                              <p:pRg st="3" end="3"/>
                                            </p:txEl>
                                          </p:spTgt>
                                        </p:tgtEl>
                                      </p:cBhvr>
                                      <p:to x="100000" y="100000"/>
                                    </p:animScale>
                                    <p:animScale>
                                      <p:cBhvr>
                                        <p:cTn id="73" dur="26">
                                          <p:stCondLst>
                                            <p:cond delay="1808"/>
                                          </p:stCondLst>
                                        </p:cTn>
                                        <p:tgtEl>
                                          <p:spTgt spid="3">
                                            <p:txEl>
                                              <p:pRg st="3" end="3"/>
                                            </p:txEl>
                                          </p:spTgt>
                                        </p:tgtEl>
                                      </p:cBhvr>
                                      <p:to x="100000" y="95000"/>
                                    </p:animScale>
                                    <p:animScale>
                                      <p:cBhvr>
                                        <p:cTn id="74" dur="166" decel="50000">
                                          <p:stCondLst>
                                            <p:cond delay="1834"/>
                                          </p:stCondLst>
                                        </p:cTn>
                                        <p:tgtEl>
                                          <p:spTgt spid="3">
                                            <p:txEl>
                                              <p:pRg st="3" end="3"/>
                                            </p:txEl>
                                          </p:spTgt>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3">
                                            <p:txEl>
                                              <p:pRg st="4" end="4"/>
                                            </p:txEl>
                                          </p:spTgt>
                                        </p:tgtEl>
                                        <p:attrNameLst>
                                          <p:attrName>style.visibility</p:attrName>
                                        </p:attrNameLst>
                                      </p:cBhvr>
                                      <p:to>
                                        <p:strVal val="visible"/>
                                      </p:to>
                                    </p:set>
                                    <p:animEffect transition="in" filter="wipe(down)">
                                      <p:cBhvr>
                                        <p:cTn id="79" dur="580">
                                          <p:stCondLst>
                                            <p:cond delay="0"/>
                                          </p:stCondLst>
                                        </p:cTn>
                                        <p:tgtEl>
                                          <p:spTgt spid="3">
                                            <p:txEl>
                                              <p:pRg st="4" end="4"/>
                                            </p:txEl>
                                          </p:spTgt>
                                        </p:tgtEl>
                                      </p:cBhvr>
                                    </p:animEffect>
                                    <p:anim calcmode="lin" valueType="num">
                                      <p:cBhvr>
                                        <p:cTn id="80"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85" dur="26">
                                          <p:stCondLst>
                                            <p:cond delay="650"/>
                                          </p:stCondLst>
                                        </p:cTn>
                                        <p:tgtEl>
                                          <p:spTgt spid="3">
                                            <p:txEl>
                                              <p:pRg st="4" end="4"/>
                                            </p:txEl>
                                          </p:spTgt>
                                        </p:tgtEl>
                                      </p:cBhvr>
                                      <p:to x="100000" y="60000"/>
                                    </p:animScale>
                                    <p:animScale>
                                      <p:cBhvr>
                                        <p:cTn id="86" dur="166" decel="50000">
                                          <p:stCondLst>
                                            <p:cond delay="676"/>
                                          </p:stCondLst>
                                        </p:cTn>
                                        <p:tgtEl>
                                          <p:spTgt spid="3">
                                            <p:txEl>
                                              <p:pRg st="4" end="4"/>
                                            </p:txEl>
                                          </p:spTgt>
                                        </p:tgtEl>
                                      </p:cBhvr>
                                      <p:to x="100000" y="100000"/>
                                    </p:animScale>
                                    <p:animScale>
                                      <p:cBhvr>
                                        <p:cTn id="87" dur="26">
                                          <p:stCondLst>
                                            <p:cond delay="1312"/>
                                          </p:stCondLst>
                                        </p:cTn>
                                        <p:tgtEl>
                                          <p:spTgt spid="3">
                                            <p:txEl>
                                              <p:pRg st="4" end="4"/>
                                            </p:txEl>
                                          </p:spTgt>
                                        </p:tgtEl>
                                      </p:cBhvr>
                                      <p:to x="100000" y="80000"/>
                                    </p:animScale>
                                    <p:animScale>
                                      <p:cBhvr>
                                        <p:cTn id="88" dur="166" decel="50000">
                                          <p:stCondLst>
                                            <p:cond delay="1338"/>
                                          </p:stCondLst>
                                        </p:cTn>
                                        <p:tgtEl>
                                          <p:spTgt spid="3">
                                            <p:txEl>
                                              <p:pRg st="4" end="4"/>
                                            </p:txEl>
                                          </p:spTgt>
                                        </p:tgtEl>
                                      </p:cBhvr>
                                      <p:to x="100000" y="100000"/>
                                    </p:animScale>
                                    <p:animScale>
                                      <p:cBhvr>
                                        <p:cTn id="89" dur="26">
                                          <p:stCondLst>
                                            <p:cond delay="1642"/>
                                          </p:stCondLst>
                                        </p:cTn>
                                        <p:tgtEl>
                                          <p:spTgt spid="3">
                                            <p:txEl>
                                              <p:pRg st="4" end="4"/>
                                            </p:txEl>
                                          </p:spTgt>
                                        </p:tgtEl>
                                      </p:cBhvr>
                                      <p:to x="100000" y="90000"/>
                                    </p:animScale>
                                    <p:animScale>
                                      <p:cBhvr>
                                        <p:cTn id="90" dur="166" decel="50000">
                                          <p:stCondLst>
                                            <p:cond delay="1668"/>
                                          </p:stCondLst>
                                        </p:cTn>
                                        <p:tgtEl>
                                          <p:spTgt spid="3">
                                            <p:txEl>
                                              <p:pRg st="4" end="4"/>
                                            </p:txEl>
                                          </p:spTgt>
                                        </p:tgtEl>
                                      </p:cBhvr>
                                      <p:to x="100000" y="100000"/>
                                    </p:animScale>
                                    <p:animScale>
                                      <p:cBhvr>
                                        <p:cTn id="91" dur="26">
                                          <p:stCondLst>
                                            <p:cond delay="1808"/>
                                          </p:stCondLst>
                                        </p:cTn>
                                        <p:tgtEl>
                                          <p:spTgt spid="3">
                                            <p:txEl>
                                              <p:pRg st="4" end="4"/>
                                            </p:txEl>
                                          </p:spTgt>
                                        </p:tgtEl>
                                      </p:cBhvr>
                                      <p:to x="100000" y="95000"/>
                                    </p:animScale>
                                    <p:animScale>
                                      <p:cBhvr>
                                        <p:cTn id="92" dur="166" decel="50000">
                                          <p:stCondLst>
                                            <p:cond delay="1834"/>
                                          </p:stCondLst>
                                        </p:cTn>
                                        <p:tgtEl>
                                          <p:spTgt spid="3">
                                            <p:txEl>
                                              <p:pRg st="4" end="4"/>
                                            </p:txEl>
                                          </p:spTgt>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grpId="0" nodeType="clickEffect">
                                  <p:stCondLst>
                                    <p:cond delay="0"/>
                                  </p:stCondLst>
                                  <p:childTnLst>
                                    <p:set>
                                      <p:cBhvr>
                                        <p:cTn id="96" dur="1" fill="hold">
                                          <p:stCondLst>
                                            <p:cond delay="0"/>
                                          </p:stCondLst>
                                        </p:cTn>
                                        <p:tgtEl>
                                          <p:spTgt spid="3">
                                            <p:txEl>
                                              <p:pRg st="5" end="5"/>
                                            </p:txEl>
                                          </p:spTgt>
                                        </p:tgtEl>
                                        <p:attrNameLst>
                                          <p:attrName>style.visibility</p:attrName>
                                        </p:attrNameLst>
                                      </p:cBhvr>
                                      <p:to>
                                        <p:strVal val="visible"/>
                                      </p:to>
                                    </p:set>
                                    <p:animEffect transition="in" filter="wipe(down)">
                                      <p:cBhvr>
                                        <p:cTn id="97" dur="580">
                                          <p:stCondLst>
                                            <p:cond delay="0"/>
                                          </p:stCondLst>
                                        </p:cTn>
                                        <p:tgtEl>
                                          <p:spTgt spid="3">
                                            <p:txEl>
                                              <p:pRg st="5" end="5"/>
                                            </p:txEl>
                                          </p:spTgt>
                                        </p:tgtEl>
                                      </p:cBhvr>
                                    </p:animEffect>
                                    <p:anim calcmode="lin" valueType="num">
                                      <p:cBhvr>
                                        <p:cTn id="98"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103" dur="26">
                                          <p:stCondLst>
                                            <p:cond delay="650"/>
                                          </p:stCondLst>
                                        </p:cTn>
                                        <p:tgtEl>
                                          <p:spTgt spid="3">
                                            <p:txEl>
                                              <p:pRg st="5" end="5"/>
                                            </p:txEl>
                                          </p:spTgt>
                                        </p:tgtEl>
                                      </p:cBhvr>
                                      <p:to x="100000" y="60000"/>
                                    </p:animScale>
                                    <p:animScale>
                                      <p:cBhvr>
                                        <p:cTn id="104" dur="166" decel="50000">
                                          <p:stCondLst>
                                            <p:cond delay="676"/>
                                          </p:stCondLst>
                                        </p:cTn>
                                        <p:tgtEl>
                                          <p:spTgt spid="3">
                                            <p:txEl>
                                              <p:pRg st="5" end="5"/>
                                            </p:txEl>
                                          </p:spTgt>
                                        </p:tgtEl>
                                      </p:cBhvr>
                                      <p:to x="100000" y="100000"/>
                                    </p:animScale>
                                    <p:animScale>
                                      <p:cBhvr>
                                        <p:cTn id="105" dur="26">
                                          <p:stCondLst>
                                            <p:cond delay="1312"/>
                                          </p:stCondLst>
                                        </p:cTn>
                                        <p:tgtEl>
                                          <p:spTgt spid="3">
                                            <p:txEl>
                                              <p:pRg st="5" end="5"/>
                                            </p:txEl>
                                          </p:spTgt>
                                        </p:tgtEl>
                                      </p:cBhvr>
                                      <p:to x="100000" y="80000"/>
                                    </p:animScale>
                                    <p:animScale>
                                      <p:cBhvr>
                                        <p:cTn id="106" dur="166" decel="50000">
                                          <p:stCondLst>
                                            <p:cond delay="1338"/>
                                          </p:stCondLst>
                                        </p:cTn>
                                        <p:tgtEl>
                                          <p:spTgt spid="3">
                                            <p:txEl>
                                              <p:pRg st="5" end="5"/>
                                            </p:txEl>
                                          </p:spTgt>
                                        </p:tgtEl>
                                      </p:cBhvr>
                                      <p:to x="100000" y="100000"/>
                                    </p:animScale>
                                    <p:animScale>
                                      <p:cBhvr>
                                        <p:cTn id="107" dur="26">
                                          <p:stCondLst>
                                            <p:cond delay="1642"/>
                                          </p:stCondLst>
                                        </p:cTn>
                                        <p:tgtEl>
                                          <p:spTgt spid="3">
                                            <p:txEl>
                                              <p:pRg st="5" end="5"/>
                                            </p:txEl>
                                          </p:spTgt>
                                        </p:tgtEl>
                                      </p:cBhvr>
                                      <p:to x="100000" y="90000"/>
                                    </p:animScale>
                                    <p:animScale>
                                      <p:cBhvr>
                                        <p:cTn id="108" dur="166" decel="50000">
                                          <p:stCondLst>
                                            <p:cond delay="1668"/>
                                          </p:stCondLst>
                                        </p:cTn>
                                        <p:tgtEl>
                                          <p:spTgt spid="3">
                                            <p:txEl>
                                              <p:pRg st="5" end="5"/>
                                            </p:txEl>
                                          </p:spTgt>
                                        </p:tgtEl>
                                      </p:cBhvr>
                                      <p:to x="100000" y="100000"/>
                                    </p:animScale>
                                    <p:animScale>
                                      <p:cBhvr>
                                        <p:cTn id="109" dur="26">
                                          <p:stCondLst>
                                            <p:cond delay="1808"/>
                                          </p:stCondLst>
                                        </p:cTn>
                                        <p:tgtEl>
                                          <p:spTgt spid="3">
                                            <p:txEl>
                                              <p:pRg st="5" end="5"/>
                                            </p:txEl>
                                          </p:spTgt>
                                        </p:tgtEl>
                                      </p:cBhvr>
                                      <p:to x="100000" y="95000"/>
                                    </p:animScale>
                                    <p:animScale>
                                      <p:cBhvr>
                                        <p:cTn id="110" dur="166" decel="50000">
                                          <p:stCondLst>
                                            <p:cond delay="1834"/>
                                          </p:stCondLst>
                                        </p:cTn>
                                        <p:tgtEl>
                                          <p:spTgt spid="3">
                                            <p:txEl>
                                              <p:pRg st="5" end="5"/>
                                            </p:txEl>
                                          </p:spTgt>
                                        </p:tgtEl>
                                      </p:cBhvr>
                                      <p:to x="100000" y="100000"/>
                                    </p:animScale>
                                  </p:childTnLst>
                                </p:cTn>
                              </p:par>
                            </p:childTnLst>
                          </p:cTn>
                        </p:par>
                      </p:childTnLst>
                    </p:cTn>
                  </p:par>
                  <p:par>
                    <p:cTn id="111" fill="hold">
                      <p:stCondLst>
                        <p:cond delay="indefinite"/>
                      </p:stCondLst>
                      <p:childTnLst>
                        <p:par>
                          <p:cTn id="112" fill="hold">
                            <p:stCondLst>
                              <p:cond delay="0"/>
                            </p:stCondLst>
                            <p:childTnLst>
                              <p:par>
                                <p:cTn id="113" presetID="26" presetClass="entr" presetSubtype="0" fill="hold" grpId="0" nodeType="clickEffect">
                                  <p:stCondLst>
                                    <p:cond delay="0"/>
                                  </p:stCondLst>
                                  <p:childTnLst>
                                    <p:set>
                                      <p:cBhvr>
                                        <p:cTn id="114" dur="1" fill="hold">
                                          <p:stCondLst>
                                            <p:cond delay="0"/>
                                          </p:stCondLst>
                                        </p:cTn>
                                        <p:tgtEl>
                                          <p:spTgt spid="3">
                                            <p:txEl>
                                              <p:pRg st="6" end="6"/>
                                            </p:txEl>
                                          </p:spTgt>
                                        </p:tgtEl>
                                        <p:attrNameLst>
                                          <p:attrName>style.visibility</p:attrName>
                                        </p:attrNameLst>
                                      </p:cBhvr>
                                      <p:to>
                                        <p:strVal val="visible"/>
                                      </p:to>
                                    </p:set>
                                    <p:animEffect transition="in" filter="wipe(down)">
                                      <p:cBhvr>
                                        <p:cTn id="115" dur="580">
                                          <p:stCondLst>
                                            <p:cond delay="0"/>
                                          </p:stCondLst>
                                        </p:cTn>
                                        <p:tgtEl>
                                          <p:spTgt spid="3">
                                            <p:txEl>
                                              <p:pRg st="6" end="6"/>
                                            </p:txEl>
                                          </p:spTgt>
                                        </p:tgtEl>
                                      </p:cBhvr>
                                    </p:animEffect>
                                    <p:anim calcmode="lin" valueType="num">
                                      <p:cBhvr>
                                        <p:cTn id="116"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121" dur="26">
                                          <p:stCondLst>
                                            <p:cond delay="650"/>
                                          </p:stCondLst>
                                        </p:cTn>
                                        <p:tgtEl>
                                          <p:spTgt spid="3">
                                            <p:txEl>
                                              <p:pRg st="6" end="6"/>
                                            </p:txEl>
                                          </p:spTgt>
                                        </p:tgtEl>
                                      </p:cBhvr>
                                      <p:to x="100000" y="60000"/>
                                    </p:animScale>
                                    <p:animScale>
                                      <p:cBhvr>
                                        <p:cTn id="122" dur="166" decel="50000">
                                          <p:stCondLst>
                                            <p:cond delay="676"/>
                                          </p:stCondLst>
                                        </p:cTn>
                                        <p:tgtEl>
                                          <p:spTgt spid="3">
                                            <p:txEl>
                                              <p:pRg st="6" end="6"/>
                                            </p:txEl>
                                          </p:spTgt>
                                        </p:tgtEl>
                                      </p:cBhvr>
                                      <p:to x="100000" y="100000"/>
                                    </p:animScale>
                                    <p:animScale>
                                      <p:cBhvr>
                                        <p:cTn id="123" dur="26">
                                          <p:stCondLst>
                                            <p:cond delay="1312"/>
                                          </p:stCondLst>
                                        </p:cTn>
                                        <p:tgtEl>
                                          <p:spTgt spid="3">
                                            <p:txEl>
                                              <p:pRg st="6" end="6"/>
                                            </p:txEl>
                                          </p:spTgt>
                                        </p:tgtEl>
                                      </p:cBhvr>
                                      <p:to x="100000" y="80000"/>
                                    </p:animScale>
                                    <p:animScale>
                                      <p:cBhvr>
                                        <p:cTn id="124" dur="166" decel="50000">
                                          <p:stCondLst>
                                            <p:cond delay="1338"/>
                                          </p:stCondLst>
                                        </p:cTn>
                                        <p:tgtEl>
                                          <p:spTgt spid="3">
                                            <p:txEl>
                                              <p:pRg st="6" end="6"/>
                                            </p:txEl>
                                          </p:spTgt>
                                        </p:tgtEl>
                                      </p:cBhvr>
                                      <p:to x="100000" y="100000"/>
                                    </p:animScale>
                                    <p:animScale>
                                      <p:cBhvr>
                                        <p:cTn id="125" dur="26">
                                          <p:stCondLst>
                                            <p:cond delay="1642"/>
                                          </p:stCondLst>
                                        </p:cTn>
                                        <p:tgtEl>
                                          <p:spTgt spid="3">
                                            <p:txEl>
                                              <p:pRg st="6" end="6"/>
                                            </p:txEl>
                                          </p:spTgt>
                                        </p:tgtEl>
                                      </p:cBhvr>
                                      <p:to x="100000" y="90000"/>
                                    </p:animScale>
                                    <p:animScale>
                                      <p:cBhvr>
                                        <p:cTn id="126" dur="166" decel="50000">
                                          <p:stCondLst>
                                            <p:cond delay="1668"/>
                                          </p:stCondLst>
                                        </p:cTn>
                                        <p:tgtEl>
                                          <p:spTgt spid="3">
                                            <p:txEl>
                                              <p:pRg st="6" end="6"/>
                                            </p:txEl>
                                          </p:spTgt>
                                        </p:tgtEl>
                                      </p:cBhvr>
                                      <p:to x="100000" y="100000"/>
                                    </p:animScale>
                                    <p:animScale>
                                      <p:cBhvr>
                                        <p:cTn id="127" dur="26">
                                          <p:stCondLst>
                                            <p:cond delay="1808"/>
                                          </p:stCondLst>
                                        </p:cTn>
                                        <p:tgtEl>
                                          <p:spTgt spid="3">
                                            <p:txEl>
                                              <p:pRg st="6" end="6"/>
                                            </p:txEl>
                                          </p:spTgt>
                                        </p:tgtEl>
                                      </p:cBhvr>
                                      <p:to x="100000" y="95000"/>
                                    </p:animScale>
                                    <p:animScale>
                                      <p:cBhvr>
                                        <p:cTn id="128" dur="166" decel="50000">
                                          <p:stCondLst>
                                            <p:cond delay="1834"/>
                                          </p:stCondLst>
                                        </p:cTn>
                                        <p:tgtEl>
                                          <p:spTgt spid="3">
                                            <p:txEl>
                                              <p:pRg st="6" end="6"/>
                                            </p:txEl>
                                          </p:spTgt>
                                        </p:tgtEl>
                                      </p:cBhvr>
                                      <p:to x="100000" y="100000"/>
                                    </p:animScale>
                                  </p:childTnLst>
                                </p:cTn>
                              </p:par>
                            </p:childTnLst>
                          </p:cTn>
                        </p:par>
                      </p:childTnLst>
                    </p:cTn>
                  </p:par>
                  <p:par>
                    <p:cTn id="129" fill="hold">
                      <p:stCondLst>
                        <p:cond delay="indefinite"/>
                      </p:stCondLst>
                      <p:childTnLst>
                        <p:par>
                          <p:cTn id="130" fill="hold">
                            <p:stCondLst>
                              <p:cond delay="0"/>
                            </p:stCondLst>
                            <p:childTnLst>
                              <p:par>
                                <p:cTn id="131" presetID="26" presetClass="entr" presetSubtype="0" fill="hold" grpId="0" nodeType="clickEffect">
                                  <p:stCondLst>
                                    <p:cond delay="0"/>
                                  </p:stCondLst>
                                  <p:childTnLst>
                                    <p:set>
                                      <p:cBhvr>
                                        <p:cTn id="132" dur="1" fill="hold">
                                          <p:stCondLst>
                                            <p:cond delay="0"/>
                                          </p:stCondLst>
                                        </p:cTn>
                                        <p:tgtEl>
                                          <p:spTgt spid="3">
                                            <p:txEl>
                                              <p:pRg st="7" end="7"/>
                                            </p:txEl>
                                          </p:spTgt>
                                        </p:tgtEl>
                                        <p:attrNameLst>
                                          <p:attrName>style.visibility</p:attrName>
                                        </p:attrNameLst>
                                      </p:cBhvr>
                                      <p:to>
                                        <p:strVal val="visible"/>
                                      </p:to>
                                    </p:set>
                                    <p:animEffect transition="in" filter="wipe(down)">
                                      <p:cBhvr>
                                        <p:cTn id="133" dur="580">
                                          <p:stCondLst>
                                            <p:cond delay="0"/>
                                          </p:stCondLst>
                                        </p:cTn>
                                        <p:tgtEl>
                                          <p:spTgt spid="3">
                                            <p:txEl>
                                              <p:pRg st="7" end="7"/>
                                            </p:txEl>
                                          </p:spTgt>
                                        </p:tgtEl>
                                      </p:cBhvr>
                                    </p:animEffect>
                                    <p:anim calcmode="lin" valueType="num">
                                      <p:cBhvr>
                                        <p:cTn id="134" dur="1822" tmFilter="0,0; 0.14,0.36; 0.43,0.73; 0.71,0.91; 1.0,1.0">
                                          <p:stCondLst>
                                            <p:cond delay="0"/>
                                          </p:stCondLst>
                                        </p:cTn>
                                        <p:tgtEl>
                                          <p:spTgt spid="3">
                                            <p:txEl>
                                              <p:pRg st="7" end="7"/>
                                            </p:txEl>
                                          </p:spTgt>
                                        </p:tgtEl>
                                        <p:attrNameLst>
                                          <p:attrName>ppt_x</p:attrName>
                                        </p:attrNameLst>
                                      </p:cBhvr>
                                      <p:tavLst>
                                        <p:tav tm="0">
                                          <p:val>
                                            <p:strVal val="#ppt_x-0.25"/>
                                          </p:val>
                                        </p:tav>
                                        <p:tav tm="100000">
                                          <p:val>
                                            <p:strVal val="#ppt_x"/>
                                          </p:val>
                                        </p:tav>
                                      </p:tavLst>
                                    </p:anim>
                                    <p:anim calcmode="lin" valueType="num">
                                      <p:cBhvr>
                                        <p:cTn id="135" dur="664" tmFilter="0.0,0.0; 0.25,0.07; 0.50,0.2; 0.75,0.467; 1.0,1.0">
                                          <p:stCondLst>
                                            <p:cond delay="0"/>
                                          </p:stCondLst>
                                        </p:cTn>
                                        <p:tgtEl>
                                          <p:spTgt spid="3">
                                            <p:txEl>
                                              <p:pRg st="7" end="7"/>
                                            </p:txEl>
                                          </p:spTgt>
                                        </p:tgtEl>
                                        <p:attrNameLst>
                                          <p:attrName>ppt_y</p:attrName>
                                        </p:attrNameLst>
                                      </p:cBhvr>
                                      <p:tavLst>
                                        <p:tav tm="0" fmla="#ppt_y-sin(pi*$)/3">
                                          <p:val>
                                            <p:fltVal val="0.5"/>
                                          </p:val>
                                        </p:tav>
                                        <p:tav tm="100000">
                                          <p:val>
                                            <p:fltVal val="1"/>
                                          </p:val>
                                        </p:tav>
                                      </p:tavLst>
                                    </p:anim>
                                    <p:anim calcmode="lin" valueType="num">
                                      <p:cBhvr>
                                        <p:cTn id="136" dur="664" tmFilter="0, 0; 0.125,0.2665; 0.25,0.4; 0.375,0.465; 0.5,0.5;  0.625,0.535; 0.75,0.6; 0.875,0.7335; 1,1">
                                          <p:stCondLst>
                                            <p:cond delay="664"/>
                                          </p:stCondLst>
                                        </p:cTn>
                                        <p:tgtEl>
                                          <p:spTgt spid="3">
                                            <p:txEl>
                                              <p:pRg st="7" end="7"/>
                                            </p:txEl>
                                          </p:spTgt>
                                        </p:tgtEl>
                                        <p:attrNameLst>
                                          <p:attrName>ppt_y</p:attrName>
                                        </p:attrNameLst>
                                      </p:cBhvr>
                                      <p:tavLst>
                                        <p:tav tm="0" fmla="#ppt_y-sin(pi*$)/9">
                                          <p:val>
                                            <p:fltVal val="0"/>
                                          </p:val>
                                        </p:tav>
                                        <p:tav tm="100000">
                                          <p:val>
                                            <p:fltVal val="1"/>
                                          </p:val>
                                        </p:tav>
                                      </p:tavLst>
                                    </p:anim>
                                    <p:anim calcmode="lin" valueType="num">
                                      <p:cBhvr>
                                        <p:cTn id="137" dur="332" tmFilter="0, 0; 0.125,0.2665; 0.25,0.4; 0.375,0.465; 0.5,0.5;  0.625,0.535; 0.75,0.6; 0.875,0.7335; 1,1">
                                          <p:stCondLst>
                                            <p:cond delay="1324"/>
                                          </p:stCondLst>
                                        </p:cTn>
                                        <p:tgtEl>
                                          <p:spTgt spid="3">
                                            <p:txEl>
                                              <p:pRg st="7" end="7"/>
                                            </p:txEl>
                                          </p:spTgt>
                                        </p:tgtEl>
                                        <p:attrNameLst>
                                          <p:attrName>ppt_y</p:attrName>
                                        </p:attrNameLst>
                                      </p:cBhvr>
                                      <p:tavLst>
                                        <p:tav tm="0" fmla="#ppt_y-sin(pi*$)/27">
                                          <p:val>
                                            <p:fltVal val="0"/>
                                          </p:val>
                                        </p:tav>
                                        <p:tav tm="100000">
                                          <p:val>
                                            <p:fltVal val="1"/>
                                          </p:val>
                                        </p:tav>
                                      </p:tavLst>
                                    </p:anim>
                                    <p:anim calcmode="lin" valueType="num">
                                      <p:cBhvr>
                                        <p:cTn id="138" dur="164" tmFilter="0, 0; 0.125,0.2665; 0.25,0.4; 0.375,0.465; 0.5,0.5;  0.625,0.535; 0.75,0.6; 0.875,0.7335; 1,1">
                                          <p:stCondLst>
                                            <p:cond delay="1656"/>
                                          </p:stCondLst>
                                        </p:cTn>
                                        <p:tgtEl>
                                          <p:spTgt spid="3">
                                            <p:txEl>
                                              <p:pRg st="7" end="7"/>
                                            </p:txEl>
                                          </p:spTgt>
                                        </p:tgtEl>
                                        <p:attrNameLst>
                                          <p:attrName>ppt_y</p:attrName>
                                        </p:attrNameLst>
                                      </p:cBhvr>
                                      <p:tavLst>
                                        <p:tav tm="0" fmla="#ppt_y-sin(pi*$)/81">
                                          <p:val>
                                            <p:fltVal val="0"/>
                                          </p:val>
                                        </p:tav>
                                        <p:tav tm="100000">
                                          <p:val>
                                            <p:fltVal val="1"/>
                                          </p:val>
                                        </p:tav>
                                      </p:tavLst>
                                    </p:anim>
                                    <p:animScale>
                                      <p:cBhvr>
                                        <p:cTn id="139" dur="26">
                                          <p:stCondLst>
                                            <p:cond delay="650"/>
                                          </p:stCondLst>
                                        </p:cTn>
                                        <p:tgtEl>
                                          <p:spTgt spid="3">
                                            <p:txEl>
                                              <p:pRg st="7" end="7"/>
                                            </p:txEl>
                                          </p:spTgt>
                                        </p:tgtEl>
                                      </p:cBhvr>
                                      <p:to x="100000" y="60000"/>
                                    </p:animScale>
                                    <p:animScale>
                                      <p:cBhvr>
                                        <p:cTn id="140" dur="166" decel="50000">
                                          <p:stCondLst>
                                            <p:cond delay="676"/>
                                          </p:stCondLst>
                                        </p:cTn>
                                        <p:tgtEl>
                                          <p:spTgt spid="3">
                                            <p:txEl>
                                              <p:pRg st="7" end="7"/>
                                            </p:txEl>
                                          </p:spTgt>
                                        </p:tgtEl>
                                      </p:cBhvr>
                                      <p:to x="100000" y="100000"/>
                                    </p:animScale>
                                    <p:animScale>
                                      <p:cBhvr>
                                        <p:cTn id="141" dur="26">
                                          <p:stCondLst>
                                            <p:cond delay="1312"/>
                                          </p:stCondLst>
                                        </p:cTn>
                                        <p:tgtEl>
                                          <p:spTgt spid="3">
                                            <p:txEl>
                                              <p:pRg st="7" end="7"/>
                                            </p:txEl>
                                          </p:spTgt>
                                        </p:tgtEl>
                                      </p:cBhvr>
                                      <p:to x="100000" y="80000"/>
                                    </p:animScale>
                                    <p:animScale>
                                      <p:cBhvr>
                                        <p:cTn id="142" dur="166" decel="50000">
                                          <p:stCondLst>
                                            <p:cond delay="1338"/>
                                          </p:stCondLst>
                                        </p:cTn>
                                        <p:tgtEl>
                                          <p:spTgt spid="3">
                                            <p:txEl>
                                              <p:pRg st="7" end="7"/>
                                            </p:txEl>
                                          </p:spTgt>
                                        </p:tgtEl>
                                      </p:cBhvr>
                                      <p:to x="100000" y="100000"/>
                                    </p:animScale>
                                    <p:animScale>
                                      <p:cBhvr>
                                        <p:cTn id="143" dur="26">
                                          <p:stCondLst>
                                            <p:cond delay="1642"/>
                                          </p:stCondLst>
                                        </p:cTn>
                                        <p:tgtEl>
                                          <p:spTgt spid="3">
                                            <p:txEl>
                                              <p:pRg st="7" end="7"/>
                                            </p:txEl>
                                          </p:spTgt>
                                        </p:tgtEl>
                                      </p:cBhvr>
                                      <p:to x="100000" y="90000"/>
                                    </p:animScale>
                                    <p:animScale>
                                      <p:cBhvr>
                                        <p:cTn id="144" dur="166" decel="50000">
                                          <p:stCondLst>
                                            <p:cond delay="1668"/>
                                          </p:stCondLst>
                                        </p:cTn>
                                        <p:tgtEl>
                                          <p:spTgt spid="3">
                                            <p:txEl>
                                              <p:pRg st="7" end="7"/>
                                            </p:txEl>
                                          </p:spTgt>
                                        </p:tgtEl>
                                      </p:cBhvr>
                                      <p:to x="100000" y="100000"/>
                                    </p:animScale>
                                    <p:animScale>
                                      <p:cBhvr>
                                        <p:cTn id="145" dur="26">
                                          <p:stCondLst>
                                            <p:cond delay="1808"/>
                                          </p:stCondLst>
                                        </p:cTn>
                                        <p:tgtEl>
                                          <p:spTgt spid="3">
                                            <p:txEl>
                                              <p:pRg st="7" end="7"/>
                                            </p:txEl>
                                          </p:spTgt>
                                        </p:tgtEl>
                                      </p:cBhvr>
                                      <p:to x="100000" y="95000"/>
                                    </p:animScale>
                                    <p:animScale>
                                      <p:cBhvr>
                                        <p:cTn id="146" dur="166" decel="50000">
                                          <p:stCondLst>
                                            <p:cond delay="1834"/>
                                          </p:stCondLst>
                                        </p:cTn>
                                        <p:tgtEl>
                                          <p:spTgt spid="3">
                                            <p:txEl>
                                              <p:pRg st="7" end="7"/>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229600" cy="1219200"/>
          </a:xfrm>
        </p:spPr>
        <p:txBody>
          <a:bodyPr>
            <a:noAutofit/>
          </a:bodyPr>
          <a:lstStyle/>
          <a:p>
            <a:r>
              <a:rPr lang="ar-EG" sz="5400" dirty="0" smtClean="0">
                <a:solidFill>
                  <a:srgbClr val="FF0000"/>
                </a:solidFill>
              </a:rPr>
              <a:t>رى </a:t>
            </a:r>
            <a:r>
              <a:rPr lang="ar-EG" sz="5400" dirty="0">
                <a:solidFill>
                  <a:srgbClr val="FF0000"/>
                </a:solidFill>
              </a:rPr>
              <a:t>النخيـل </a:t>
            </a:r>
            <a:br>
              <a:rPr lang="ar-EG" sz="5400" dirty="0">
                <a:solidFill>
                  <a:srgbClr val="FF0000"/>
                </a:solidFill>
              </a:rPr>
            </a:br>
            <a:endParaRPr lang="ar-EG" sz="5400" dirty="0">
              <a:solidFill>
                <a:srgbClr val="FF0000"/>
              </a:solidFill>
            </a:endParaRPr>
          </a:p>
        </p:txBody>
      </p:sp>
      <p:sp>
        <p:nvSpPr>
          <p:cNvPr id="3" name="Content Placeholder 2"/>
          <p:cNvSpPr>
            <a:spLocks noGrp="1"/>
          </p:cNvSpPr>
          <p:nvPr>
            <p:ph idx="1"/>
          </p:nvPr>
        </p:nvSpPr>
        <p:spPr/>
        <p:txBody>
          <a:bodyPr>
            <a:noAutofit/>
          </a:bodyPr>
          <a:lstStyle/>
          <a:p>
            <a:r>
              <a:rPr lang="ar-EG" sz="2800" b="1" dirty="0" smtClean="0"/>
              <a:t>على </a:t>
            </a:r>
            <a:r>
              <a:rPr lang="ar-EG" sz="2800" b="1" dirty="0"/>
              <a:t>الرغم من تحمل أشجار النخيل للجفاف إلا أنه إذا تعرض للعطش مدة طويلة فإن معدل النمو الخضرى للأوراق يقل بوضوح وتقل صفات الثمار وينخفض محصولها بدرجة كبيرة وعلى العكس من ذلك حيث تستطيع جذور النخيل أن تتحمل غمر التربة بالماء لمدة طويلة أيضاً ولكنها لاتفضل الحالتين إذا أردنا لها النمو والإثمار بدرجة جيدة وبالرغم من تحمل الشجرة للجفاف إلا أن احتياجاتها المائية مرتفعة وتختلف الاحتياجات المائية للنخيل باختلاف نوعية التربة والماء المضاف وطريقة الإضافة والظروف الجوية المحيطة وحالة النشاط الفسيولوچى للنخلة ومراحل </a:t>
            </a:r>
            <a:r>
              <a:rPr lang="ar-EG" sz="2800" b="1" dirty="0" smtClean="0"/>
              <a:t>نموها</a:t>
            </a:r>
            <a:endParaRPr lang="ar-EG" sz="2800" b="1" dirty="0"/>
          </a:p>
        </p:txBody>
      </p:sp>
    </p:spTree>
    <p:extLst>
      <p:ext uri="{BB962C8B-B14F-4D97-AF65-F5344CB8AC3E}">
        <p14:creationId xmlns:p14="http://schemas.microsoft.com/office/powerpoint/2010/main" val="30938350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r>
              <a:rPr lang="ar-EG" sz="2800" b="1" dirty="0"/>
              <a:t>والتى يمكن تقسيمها كالتالى: </a:t>
            </a:r>
          </a:p>
          <a:p>
            <a:r>
              <a:rPr lang="ar-EG" sz="2800" b="1" dirty="0" smtClean="0"/>
              <a:t>فترة </a:t>
            </a:r>
            <a:r>
              <a:rPr lang="ar-EG" sz="2800" b="1" dirty="0"/>
              <a:t>مابعد جمع </a:t>
            </a:r>
            <a:r>
              <a:rPr lang="ar-EG" sz="2800" b="1" dirty="0" smtClean="0"/>
              <a:t>المحصول</a:t>
            </a:r>
            <a:endParaRPr lang="ar-EG" sz="2800" b="1" dirty="0"/>
          </a:p>
          <a:p>
            <a:r>
              <a:rPr lang="ar-EG" sz="2800" b="1" dirty="0" smtClean="0"/>
              <a:t>يراعى عدم إهمال الرى فى هذه الفترة للمساعدة فى تكوين الطلع الجديد ويكون الرى على فترات متباعدة شتاءاً . </a:t>
            </a:r>
          </a:p>
          <a:p>
            <a:r>
              <a:rPr lang="ar-EG" sz="2800" b="1" dirty="0" smtClean="0"/>
              <a:t>بداية </a:t>
            </a:r>
            <a:r>
              <a:rPr lang="ar-EG" sz="2800" b="1" dirty="0"/>
              <a:t>مرحلة النمو الخضرى والنشاط قبل فترة </a:t>
            </a:r>
            <a:r>
              <a:rPr lang="ar-EG" sz="2800" b="1" dirty="0" smtClean="0"/>
              <a:t>التلقيح</a:t>
            </a:r>
            <a:endParaRPr lang="ar-EG" sz="2800" b="1" dirty="0"/>
          </a:p>
          <a:p>
            <a:r>
              <a:rPr lang="ar-EG" sz="2800" b="1" dirty="0"/>
              <a:t>يكون الرى على فترات متقاربة حيث أن عدم الرى يقلل من نشاط النمو الخضرى والزهرى مما يؤثر على المحصول وصفات الثمار الناتجة . </a:t>
            </a:r>
          </a:p>
        </p:txBody>
      </p:sp>
    </p:spTree>
    <p:extLst>
      <p:ext uri="{BB962C8B-B14F-4D97-AF65-F5344CB8AC3E}">
        <p14:creationId xmlns:p14="http://schemas.microsoft.com/office/powerpoint/2010/main" val="36297825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r>
              <a:rPr lang="ar-EG" sz="2800" b="1" dirty="0"/>
              <a:t>فترة التزهير والعقد </a:t>
            </a:r>
          </a:p>
          <a:p>
            <a:r>
              <a:rPr lang="ar-EG" sz="2800" b="1" dirty="0"/>
              <a:t>يكون الرى خفيف على الحامى مع تجنب العطش أو الإسراف حيث أن انخفاض أو زيادة الرى فى هذه الفترة تسبب تساقط جزء كبير من الأزهار والعقد الصغير . </a:t>
            </a:r>
          </a:p>
          <a:p>
            <a:r>
              <a:rPr lang="ar-EG" sz="2800" b="1" dirty="0"/>
              <a:t>فترة نمو وتكون الثمار وتلوينها </a:t>
            </a:r>
          </a:p>
          <a:p>
            <a:r>
              <a:rPr lang="ar-EG" sz="2800" b="1" dirty="0"/>
              <a:t>يجب أن يكون الرى على فترات متقاربة حتى فترة اكتمال نمو الثمار حيث أن نقص الماء بعد العقد يسبب انخفاض فى سرعة نمو الثمار ويؤدى إلى سقوط الكثير منها وصغر حجمها . وفى بعض الأصناف ذات الحساسية الكبيرة للرطوبة والتى تؤدى إلى حدوث ظاهرة التشطيب فى </a:t>
            </a:r>
            <a:r>
              <a:rPr lang="ar-EG" sz="2800" b="1" dirty="0" smtClean="0"/>
              <a:t>الثمار</a:t>
            </a:r>
            <a:endParaRPr lang="ar-EG" sz="2800" b="1" dirty="0"/>
          </a:p>
        </p:txBody>
      </p:sp>
    </p:spTree>
    <p:extLst>
      <p:ext uri="{BB962C8B-B14F-4D97-AF65-F5344CB8AC3E}">
        <p14:creationId xmlns:p14="http://schemas.microsoft.com/office/powerpoint/2010/main" val="11417703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r>
              <a:rPr lang="ar-EG" sz="2800" b="1" dirty="0"/>
              <a:t>( تكوين خطوط غير منتظمة الشكل طولية وعرضية على جلد الثمرة ) يجب تقليل كميات ماء الرى فى المراحل الأخيرة من تكوين الثمار وقبل تلوينها كما يجب عدم زراعة محاصيل بينية بين أشجار النخيل حتى لاتسمح بزيادة الرطوبة الجوية حول الثمار فى تلك المرحلة . </a:t>
            </a:r>
          </a:p>
          <a:p>
            <a:r>
              <a:rPr lang="ar-EG" sz="2800" b="1" dirty="0"/>
              <a:t>وفى بعض الأصناف مثل البارحى يعتبر تقليل كمية المياه والتحكم فى الرى خلال هذه الفترة ذات أهمية بالغة لتفادى التأثير السيئ للرطوبة على الثمار . </a:t>
            </a:r>
          </a:p>
          <a:p>
            <a:r>
              <a:rPr lang="ar-EG" sz="2800" b="1" dirty="0"/>
              <a:t>فترة نضج الثمار </a:t>
            </a:r>
          </a:p>
          <a:p>
            <a:r>
              <a:rPr lang="ar-EG" sz="2800" b="1" dirty="0"/>
              <a:t>يكون الرى على فترات متباعدة وخفيف للعمل على سرعة نضج الثمار وتلوينها وزيادة حلاوة سكرياتها ويحافظ على صلابتها </a:t>
            </a:r>
            <a:r>
              <a:rPr lang="ar-EG" sz="2800" b="1" dirty="0" smtClean="0"/>
              <a:t>فتكون</a:t>
            </a:r>
            <a:endParaRPr lang="ar-EG" sz="2800" b="1" dirty="0"/>
          </a:p>
        </p:txBody>
      </p:sp>
    </p:spTree>
    <p:extLst>
      <p:ext uri="{BB962C8B-B14F-4D97-AF65-F5344CB8AC3E}">
        <p14:creationId xmlns:p14="http://schemas.microsoft.com/office/powerpoint/2010/main" val="21458767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r>
              <a:rPr lang="ar-EG" sz="2800" b="1" dirty="0"/>
              <a:t>أكثر تحملاً للنقل والتسويق وعلى العكس من ذلك فالرى الغزير خلال هذه الفترة يؤدى إلى تأخر نضج الثمار وزيادة رطوبتها وقلة صلابتها مما يؤدى إلى سرعة تلفها . </a:t>
            </a:r>
          </a:p>
          <a:p>
            <a:r>
              <a:rPr lang="ar-EG" sz="2800" b="1" dirty="0"/>
              <a:t>تنجح زراعة أشجار النخيل فى أراضى لاتنجح بها زراعة أنواع أخرى من أشجار الفاكهة ، وتتميز أشجار النخيل بمجموع جذرى كبير يمتد لمسافات كبيرة بالتربة مما يمكنها من الحصول على الكميات المناسبة من الماء والعناصر الغذائية . </a:t>
            </a:r>
          </a:p>
          <a:p>
            <a:r>
              <a:rPr lang="ar-EG" sz="2800" b="1" dirty="0"/>
              <a:t>وقد أكدت معظم الدراسات المائية أنه لعمل برنامج للنخيل يجب دراسة احتياجات الأشجار تحت ظروف كل منطقة لتقدير الحاجة للرى ومعدله وتوقيته مع الأخذ فى الاعتبار تفاعل العوامل </a:t>
            </a:r>
            <a:r>
              <a:rPr lang="ar-EG" sz="2800" b="1" dirty="0" smtClean="0"/>
              <a:t>المختلفة</a:t>
            </a:r>
            <a:endParaRPr lang="ar-EG" sz="2800" b="1" dirty="0"/>
          </a:p>
        </p:txBody>
      </p:sp>
    </p:spTree>
    <p:extLst>
      <p:ext uri="{BB962C8B-B14F-4D97-AF65-F5344CB8AC3E}">
        <p14:creationId xmlns:p14="http://schemas.microsoft.com/office/powerpoint/2010/main" val="30662446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r>
              <a:rPr lang="ar-EG" sz="2800" b="1" dirty="0"/>
              <a:t>والمؤثرة حتى نستطيع رسم سياسة إرشادية للرى فى كل منطقة وفيما يلى نعرض برنامج استرشادى لرى أشجار النخيل . </a:t>
            </a:r>
          </a:p>
          <a:p>
            <a:endParaRPr lang="ar-EG" sz="2800" b="1" dirty="0"/>
          </a:p>
          <a:p>
            <a:r>
              <a:rPr lang="ar-EG" sz="2800" b="1" dirty="0"/>
              <a:t>الـرى بالغمـر </a:t>
            </a:r>
          </a:p>
          <a:p>
            <a:r>
              <a:rPr lang="ar-EG" sz="2800" b="1" dirty="0"/>
              <a:t>رى الفسائل والنخيل الصغير الغير مثمر</a:t>
            </a:r>
          </a:p>
          <a:p>
            <a:r>
              <a:rPr lang="ar-EG" sz="2800" b="1" dirty="0"/>
              <a:t>تختلف كمية ومواعيد إضافة الماء حسب ظروف التربة والمناخ ويفضل توفر الكميات المناسبة من الماء حول الجذور خاصة أثناء فصل النمو التى تتكون فيه الأوراق حتى يمكن تشجيع وإسراع النمو الخضرى </a:t>
            </a:r>
          </a:p>
          <a:p>
            <a:endParaRPr lang="ar-EG" sz="2800" b="1" dirty="0"/>
          </a:p>
        </p:txBody>
      </p:sp>
    </p:spTree>
    <p:extLst>
      <p:ext uri="{BB962C8B-B14F-4D97-AF65-F5344CB8AC3E}">
        <p14:creationId xmlns:p14="http://schemas.microsoft.com/office/powerpoint/2010/main" val="18364463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ar-EG" sz="4400" dirty="0">
                <a:solidFill>
                  <a:schemeClr val="bg1">
                    <a:lumMod val="95000"/>
                    <a:lumOff val="5000"/>
                  </a:schemeClr>
                </a:solidFill>
              </a:rPr>
              <a:t>الطرق المستخدمة لرى أشجار نخيل البلح : </a:t>
            </a:r>
            <a:br>
              <a:rPr lang="ar-EG" sz="4400" dirty="0">
                <a:solidFill>
                  <a:schemeClr val="bg1">
                    <a:lumMod val="95000"/>
                    <a:lumOff val="5000"/>
                  </a:schemeClr>
                </a:solidFill>
              </a:rPr>
            </a:br>
            <a:endParaRPr lang="ar-EG" dirty="0">
              <a:solidFill>
                <a:schemeClr val="bg1">
                  <a:lumMod val="95000"/>
                  <a:lumOff val="5000"/>
                </a:schemeClr>
              </a:solidFill>
            </a:endParaRPr>
          </a:p>
        </p:txBody>
      </p:sp>
      <p:sp>
        <p:nvSpPr>
          <p:cNvPr id="3" name="Content Placeholder 2"/>
          <p:cNvSpPr>
            <a:spLocks noGrp="1"/>
          </p:cNvSpPr>
          <p:nvPr>
            <p:ph idx="1"/>
          </p:nvPr>
        </p:nvSpPr>
        <p:spPr/>
        <p:txBody>
          <a:bodyPr>
            <a:noAutofit/>
          </a:bodyPr>
          <a:lstStyle/>
          <a:p>
            <a:r>
              <a:rPr lang="ar-EG" sz="2800" dirty="0" smtClean="0"/>
              <a:t>اولا </a:t>
            </a:r>
            <a:r>
              <a:rPr lang="ar-EG" sz="2800" dirty="0"/>
              <a:t>: رى الفسائل حديثة الغرس</a:t>
            </a:r>
          </a:p>
          <a:p>
            <a:r>
              <a:rPr lang="ar-EG" sz="2800" dirty="0"/>
              <a:t>(أ) طريقة البواكى </a:t>
            </a:r>
          </a:p>
          <a:p>
            <a:r>
              <a:rPr lang="ar-EG" sz="2800" dirty="0"/>
              <a:t>وتستخدم هذه الطريقة فى رى الفسائل حديثة الغرس فى الأرض المستديمة وتتلخص فى حصر صف من أشجار النخيل فى حوض عرضه حوالى 1.5 - 2 متر تسمى باكية وتحتل الفسائل وسط الحوض تماماً وتطلق فيه مياه الرى أما طول الحوض فيكون أقصر فى الأراضى الرملية الخفيفة لايتعدى 50 متر بينما فى الأراضى الطينية الثقيلة عادة يكون طوله 100 متر أو أكثر ويفضل استعمال هذه الطريقة فى الأراضى الخفيفة ولمدة سنتين أو ثلاثة ثم يستعاض عنها بالطرق الأخرى . </a:t>
            </a:r>
          </a:p>
          <a:p>
            <a:endParaRPr lang="ar-EG" sz="2800" dirty="0"/>
          </a:p>
        </p:txBody>
      </p:sp>
    </p:spTree>
    <p:extLst>
      <p:ext uri="{BB962C8B-B14F-4D97-AF65-F5344CB8AC3E}">
        <p14:creationId xmlns:p14="http://schemas.microsoft.com/office/powerpoint/2010/main" val="12236003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r>
              <a:rPr lang="ar-EG" sz="2800" b="1" dirty="0"/>
              <a:t>(ب) طريقة الأحواض </a:t>
            </a:r>
            <a:r>
              <a:rPr lang="ar-EG" sz="2800" b="1" dirty="0" smtClean="0"/>
              <a:t>الفردي</a:t>
            </a:r>
            <a:endParaRPr lang="ar-EG" sz="2800" b="1" dirty="0"/>
          </a:p>
          <a:p>
            <a:r>
              <a:rPr lang="ar-EG" sz="2800" b="1" dirty="0" smtClean="0"/>
              <a:t>ويشمل </a:t>
            </a:r>
            <a:r>
              <a:rPr lang="ar-EG" sz="2800" b="1" dirty="0"/>
              <a:t>الحوض نخلة واحدة ويكون شكل الأحواض إما دائرياً أو مربعاً وهذه الطريقة تتطلب الدقة فى تسوية التربة ويفضل اتباعها فى الأراضى الخفيفة وفى حالة النخيل البالغ . </a:t>
            </a:r>
          </a:p>
          <a:p>
            <a:pPr marL="0" indent="0">
              <a:buNone/>
            </a:pPr>
            <a:endParaRPr lang="ar-EG" sz="2800" b="1" dirty="0"/>
          </a:p>
          <a:p>
            <a:r>
              <a:rPr lang="ar-EG" sz="2800" b="1" dirty="0"/>
              <a:t>(ج) طريقة المصاطب أو </a:t>
            </a:r>
            <a:r>
              <a:rPr lang="ar-EG" sz="2800" b="1" dirty="0" smtClean="0"/>
              <a:t>الخطوط</a:t>
            </a:r>
            <a:endParaRPr lang="ar-EG" sz="2800" b="1" dirty="0"/>
          </a:p>
          <a:p>
            <a:r>
              <a:rPr lang="ar-EG" sz="2800" b="1" dirty="0"/>
              <a:t>وتجرى بعمل خطوط أو مصاطب عرضها حوالى 1 متر وارتفاعها حوالى 30 سم وتوجد الأشجار فى وسطها وتروى الأرض المتروكة بين المصاطب أو الخطوط على أن يزداد عرض المصطبة مع زيادة سمك الجذع . وتفضل هذه الطريقة فى ري الأراضى الثقيلة . </a:t>
            </a:r>
          </a:p>
        </p:txBody>
      </p:sp>
    </p:spTree>
    <p:extLst>
      <p:ext uri="{BB962C8B-B14F-4D97-AF65-F5344CB8AC3E}">
        <p14:creationId xmlns:p14="http://schemas.microsoft.com/office/powerpoint/2010/main" val="39747317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ar-EG" dirty="0"/>
          </a:p>
        </p:txBody>
      </p:sp>
      <p:sp>
        <p:nvSpPr>
          <p:cNvPr id="3" name="Subtitle 2"/>
          <p:cNvSpPr>
            <a:spLocks noGrp="1"/>
          </p:cNvSpPr>
          <p:nvPr>
            <p:ph type="subTitle" idx="1"/>
          </p:nvPr>
        </p:nvSpPr>
        <p:spPr/>
        <p:txBody>
          <a:bodyPr/>
          <a:lstStyle/>
          <a:p>
            <a:endParaRPr lang="ar-EG"/>
          </a:p>
        </p:txBody>
      </p:sp>
      <p:pic>
        <p:nvPicPr>
          <p:cNvPr id="1026" name="Picture 2" descr="E:\hessssen\التّنزيلات\البساتين\كتب انتاج محاصيل مستديمة الخضرة\النخيل\صور وووووووووورررررر\صورررر   رى وتسميد النخيل\صور غلاف م 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51896"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73314" y="4648200"/>
            <a:ext cx="7961087" cy="1477328"/>
          </a:xfrm>
          <a:prstGeom prst="rect">
            <a:avLst/>
          </a:prstGeom>
          <a:noFill/>
        </p:spPr>
        <p:txBody>
          <a:bodyPr wrap="square" rtlCol="1">
            <a:spAutoFit/>
          </a:bodyPr>
          <a:lstStyle/>
          <a:p>
            <a:pPr algn="ctr" rtl="0"/>
            <a:r>
              <a:rPr lang="ar-SA" sz="3600" b="1" dirty="0">
                <a:solidFill>
                  <a:srgbClr val="000000"/>
                </a:solidFill>
              </a:rPr>
              <a:t> </a:t>
            </a:r>
          </a:p>
          <a:p>
            <a:pPr algn="ctr" rtl="0"/>
            <a:r>
              <a:rPr lang="ar-SA" sz="5400" b="1" dirty="0">
                <a:solidFill>
                  <a:srgbClr val="0070C0"/>
                </a:solidFill>
              </a:rPr>
              <a:t> </a:t>
            </a:r>
            <a:endParaRPr lang="ar-EG" sz="5400" b="1" dirty="0">
              <a:solidFill>
                <a:srgbClr val="0070C0"/>
              </a:solidFill>
            </a:endParaRPr>
          </a:p>
        </p:txBody>
      </p:sp>
    </p:spTree>
    <p:extLst>
      <p:ext uri="{BB962C8B-B14F-4D97-AF65-F5344CB8AC3E}">
        <p14:creationId xmlns:p14="http://schemas.microsoft.com/office/powerpoint/2010/main" val="278828709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wheel(1)">
                                      <p:cBhvr>
                                        <p:cTn id="7" dur="20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calcmode="lin" valueType="num">
                                      <p:cBhvr additive="base">
                                        <p:cTn id="12"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4">
                                            <p:txEl>
                                              <p:pRg st="1" end="1"/>
                                            </p:txEl>
                                          </p:spTgt>
                                        </p:tgtEl>
                                        <p:attrNameLst>
                                          <p:attrName>style.visibility</p:attrName>
                                        </p:attrNameLst>
                                      </p:cBhvr>
                                      <p:to>
                                        <p:strVal val="visible"/>
                                      </p:to>
                                    </p:set>
                                    <p:anim calcmode="lin" valueType="num">
                                      <p:cBhvr>
                                        <p:cTn id="18" dur="500" fill="hold"/>
                                        <p:tgtEl>
                                          <p:spTgt spid="4">
                                            <p:txEl>
                                              <p:pRg st="1" end="1"/>
                                            </p:txEl>
                                          </p:spTgt>
                                        </p:tgtEl>
                                        <p:attrNameLst>
                                          <p:attrName>ppt_w</p:attrName>
                                        </p:attrNameLst>
                                      </p:cBhvr>
                                      <p:tavLst>
                                        <p:tav tm="0">
                                          <p:val>
                                            <p:fltVal val="0"/>
                                          </p:val>
                                        </p:tav>
                                        <p:tav tm="100000">
                                          <p:val>
                                            <p:strVal val="#ppt_w"/>
                                          </p:val>
                                        </p:tav>
                                      </p:tavLst>
                                    </p:anim>
                                    <p:anim calcmode="lin" valueType="num">
                                      <p:cBhvr>
                                        <p:cTn id="19" dur="5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20"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r>
              <a:rPr lang="ar-EG" sz="2800" b="1" dirty="0"/>
              <a:t>ثانيا : رى نخيل البلح البالغ ( المثمر ) </a:t>
            </a:r>
          </a:p>
          <a:p>
            <a:r>
              <a:rPr lang="ar-EG" sz="2800" b="1" dirty="0"/>
              <a:t>1- الرى السطحى </a:t>
            </a:r>
          </a:p>
          <a:p>
            <a:r>
              <a:rPr lang="ar-EG" sz="2800" b="1" dirty="0"/>
              <a:t>(أ) طريقة </a:t>
            </a:r>
            <a:r>
              <a:rPr lang="ar-EG" sz="2800" b="1" dirty="0" smtClean="0"/>
              <a:t>الأحواض</a:t>
            </a:r>
            <a:endParaRPr lang="ar-EG" sz="2800" b="1" dirty="0"/>
          </a:p>
          <a:p>
            <a:r>
              <a:rPr lang="ar-EG" sz="2800" b="1" dirty="0"/>
              <a:t>تقسم الأرض إلى أحواض ويضم الحوض نخلة واحدة أو أكثر وتحتاج هذه الطريقة كمية كبيرة من الماء ويفضل أن تكون الأرض مستوية ذات انحدار خفيف حتى يعم الماء سطح الأرض فى سهولة ويسر وانتظام </a:t>
            </a:r>
            <a:r>
              <a:rPr lang="ar-EG" sz="2800" b="1" dirty="0" smtClean="0"/>
              <a:t>.</a:t>
            </a:r>
            <a:endParaRPr lang="ar-EG" sz="2800" b="1" dirty="0"/>
          </a:p>
        </p:txBody>
      </p:sp>
    </p:spTree>
    <p:extLst>
      <p:ext uri="{BB962C8B-B14F-4D97-AF65-F5344CB8AC3E}">
        <p14:creationId xmlns:p14="http://schemas.microsoft.com/office/powerpoint/2010/main" val="33150771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r>
              <a:rPr lang="ar-EG" sz="2800" b="1" dirty="0"/>
              <a:t>(ب) طريقة </a:t>
            </a:r>
            <a:r>
              <a:rPr lang="ar-EG" sz="2800" b="1" dirty="0" smtClean="0"/>
              <a:t>المصاطب</a:t>
            </a:r>
            <a:endParaRPr lang="ar-EG" sz="2800" b="1" dirty="0"/>
          </a:p>
          <a:p>
            <a:r>
              <a:rPr lang="ar-EG" sz="2800" b="1" dirty="0"/>
              <a:t>يتم عمل مصاطب عرضها 1 متر وارتفاعها 25 سم حيث تزرع الأشجار فى وسطها وتروى الأرض المتروكة بين المصاطب ويزداد عرض المصاطب بزيادة سمك جذع النخلة . </a:t>
            </a:r>
          </a:p>
          <a:p>
            <a:endParaRPr lang="ar-EG" sz="2800" b="1" dirty="0"/>
          </a:p>
          <a:p>
            <a:r>
              <a:rPr lang="ar-EG" sz="2800" b="1" dirty="0"/>
              <a:t>(ج) طريقة </a:t>
            </a:r>
            <a:r>
              <a:rPr lang="ar-EG" sz="2800" b="1" dirty="0" smtClean="0"/>
              <a:t>الخطوط</a:t>
            </a:r>
            <a:endParaRPr lang="ar-EG" sz="2800" b="1" dirty="0"/>
          </a:p>
          <a:p>
            <a:r>
              <a:rPr lang="ar-EG" sz="2800" b="1" dirty="0"/>
              <a:t>تعمل خطوط بين صفوف الأشجار حوالى 5 - 6 خطوط ويطلق ماء الري فى هذه الخطوط وتفضل هذه الطريقة فى الأراضى الثقيلة وتكون متمشية مع خطوط الكونتور فى الأراضى الغير مستوية . </a:t>
            </a:r>
          </a:p>
          <a:p>
            <a:endParaRPr lang="ar-EG" sz="2800" b="1" dirty="0"/>
          </a:p>
          <a:p>
            <a:pPr marL="0" indent="0">
              <a:buNone/>
            </a:pPr>
            <a:endParaRPr lang="ar-EG" sz="2800" b="1" dirty="0"/>
          </a:p>
          <a:p>
            <a:endParaRPr lang="ar-EG" sz="2800" b="1" dirty="0"/>
          </a:p>
          <a:p>
            <a:endParaRPr lang="ar-EG" sz="2800" b="1" dirty="0"/>
          </a:p>
          <a:p>
            <a:endParaRPr lang="ar-EG" sz="2800" b="1" dirty="0"/>
          </a:p>
          <a:p>
            <a:endParaRPr lang="ar-EG" sz="2800" b="1" dirty="0"/>
          </a:p>
          <a:p>
            <a:endParaRPr lang="ar-EG" sz="2800" b="1" dirty="0"/>
          </a:p>
          <a:p>
            <a:endParaRPr lang="ar-EG" sz="2800" dirty="0"/>
          </a:p>
        </p:txBody>
      </p:sp>
    </p:spTree>
    <p:extLst>
      <p:ext uri="{BB962C8B-B14F-4D97-AF65-F5344CB8AC3E}">
        <p14:creationId xmlns:p14="http://schemas.microsoft.com/office/powerpoint/2010/main" val="26902690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ar-EG" b="1" dirty="0" smtClean="0"/>
              <a:t>2- </a:t>
            </a:r>
            <a:r>
              <a:rPr lang="ar-EG" b="1" dirty="0"/>
              <a:t>الرى بالتنقيط </a:t>
            </a:r>
            <a:r>
              <a:rPr lang="en-US" b="1" dirty="0"/>
              <a:t>Drip Irrigation </a:t>
            </a:r>
          </a:p>
          <a:p>
            <a:endParaRPr lang="en-US" b="1" dirty="0"/>
          </a:p>
          <a:p>
            <a:r>
              <a:rPr lang="ar-EG" b="1" dirty="0"/>
              <a:t>هو عبارة عن رى سطح التربة بالماء كنقط على دفعات أو تيار مستمر أو من أنابيب رفيعة من خلال القواذف ( النقاطات ) ، وعلى ذلك فإن التطبيق العملى للرى بالتنقيط يمكن أن يتضمن أيضاً الأنظمة التى لها معدلات تصرف عالية من المياه أكثر من الأنواع الأخرى . ويستخدم الرى بالتنقيط كطريقة لرى أشجار الفاكهة وهى تعتبر من أكثر الطرق شيوعاً فى الأراضى الصحراوية الجديدة من حيث كفاءة استخدام مياه الرى على الرغم من ارتفاع تكاليفها . </a:t>
            </a:r>
          </a:p>
          <a:p>
            <a:endParaRPr lang="ar-EG" b="1" dirty="0"/>
          </a:p>
          <a:p>
            <a:endParaRPr lang="ar-EG" b="1" dirty="0"/>
          </a:p>
          <a:p>
            <a:endParaRPr lang="ar-EG" dirty="0"/>
          </a:p>
        </p:txBody>
      </p:sp>
    </p:spTree>
    <p:extLst>
      <p:ext uri="{BB962C8B-B14F-4D97-AF65-F5344CB8AC3E}">
        <p14:creationId xmlns:p14="http://schemas.microsoft.com/office/powerpoint/2010/main" val="122503649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04664"/>
            <a:ext cx="8229600" cy="1143000"/>
          </a:xfrm>
        </p:spPr>
        <p:txBody>
          <a:bodyPr>
            <a:normAutofit fontScale="90000"/>
          </a:bodyPr>
          <a:lstStyle/>
          <a:p>
            <a:r>
              <a:rPr lang="ar-EG" b="1" dirty="0"/>
              <a:t>بعض العوامل التى يجب مراعاتها فى رى النخيل الحديث والمثمر </a:t>
            </a:r>
            <a:r>
              <a:rPr lang="ar-EG" dirty="0"/>
              <a:t/>
            </a:r>
            <a:br>
              <a:rPr lang="ar-EG" dirty="0"/>
            </a:br>
            <a:endParaRPr lang="ar-EG" dirty="0"/>
          </a:p>
        </p:txBody>
      </p:sp>
      <p:sp>
        <p:nvSpPr>
          <p:cNvPr id="3" name="Content Placeholder 2"/>
          <p:cNvSpPr>
            <a:spLocks noGrp="1"/>
          </p:cNvSpPr>
          <p:nvPr>
            <p:ph idx="1"/>
          </p:nvPr>
        </p:nvSpPr>
        <p:spPr/>
        <p:txBody>
          <a:bodyPr>
            <a:normAutofit fontScale="25000" lnSpcReduction="20000"/>
          </a:bodyPr>
          <a:lstStyle/>
          <a:p>
            <a:r>
              <a:rPr lang="ar-EG" sz="11200" b="1" dirty="0" smtClean="0"/>
              <a:t>يجب </a:t>
            </a:r>
            <a:r>
              <a:rPr lang="ar-EG" sz="11200" b="1" dirty="0"/>
              <a:t>عدم الإفراط فى رى الفسائل الحديثة الزراعة خاصة فى الأراضى الطينية حتى لايتعفن قلب الفسائل قبل إنبات جذورها فى التربة مع عدم تعرض التربة للجفاف الشديد . </a:t>
            </a:r>
          </a:p>
          <a:p>
            <a:r>
              <a:rPr lang="ar-EG" sz="11200" b="1" dirty="0"/>
              <a:t>فى الأراضى الملحية والقلوية من الضرورى الرى المتقارب لتقليل تركيز الأملاح حول الجذور . </a:t>
            </a:r>
          </a:p>
          <a:p>
            <a:r>
              <a:rPr lang="ar-EG" sz="11200" b="1" dirty="0"/>
              <a:t>رى أشجار النخيل قبل بداية موسم التلقيح لتنشيط نمو الطلع والإسراع فى عملية التلقيح ، وبعد عقد الثمار . </a:t>
            </a:r>
          </a:p>
          <a:p>
            <a:r>
              <a:rPr lang="ar-EG" sz="11200" b="1" dirty="0"/>
              <a:t>الإستمرار فى الرى خلال فترة نمو الثمار وتلوينها فى طورى الكمرى والخلال ( اكتمال نمو الثمار ) . يلاحظ أن بعض الأصناف مثل البارحى تكون حساسة جداً للرطوبة الجوية حول الثمار ويؤدى تقليل كميات مياه الرى إلى عدم زيادة الرطوبة الجوية حول الثمار . </a:t>
            </a:r>
          </a:p>
        </p:txBody>
      </p:sp>
    </p:spTree>
    <p:extLst>
      <p:ext uri="{BB962C8B-B14F-4D97-AF65-F5344CB8AC3E}">
        <p14:creationId xmlns:p14="http://schemas.microsoft.com/office/powerpoint/2010/main" val="138244206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r>
              <a:rPr lang="ar-EG" sz="2800" b="1" dirty="0"/>
              <a:t>يجب الإقلال من الرى عند تكامل نضج الثمار حتى لاتؤدى الزيادة فى الرى إلى تأخير نضج الثمار والتأثير على صفات الثمار مما يجعلها عرضة للتلف السريع ومائلة للسواد نتيجة لزيادة الرطوبة أثناء فترة النضج . </a:t>
            </a:r>
          </a:p>
          <a:p>
            <a:r>
              <a:rPr lang="ar-EG" sz="2800" b="1" dirty="0"/>
              <a:t>يجب الاهتمام بعملية الرى عقب جنى المحصول للمساعدة على تكوين الطلع الجديد . </a:t>
            </a:r>
          </a:p>
          <a:p>
            <a:r>
              <a:rPr lang="ar-EG" sz="2800" b="1" dirty="0"/>
              <a:t>يجب أن يكون الرى فى الصباح الباكر أو فى المساء وليس أثناء فترة الظهيرة حيث اشتداد الحرارة . </a:t>
            </a:r>
          </a:p>
          <a:p>
            <a:r>
              <a:rPr lang="ar-EG" sz="2800" b="1" dirty="0"/>
              <a:t>يتوقف الرى فى فصل الشتاء إذا كانت الأرض غير مزروعة ببرسيم أو لوبيا العلف أو أى محاصيل مؤقتة أخرى . </a:t>
            </a:r>
          </a:p>
          <a:p>
            <a:endParaRPr lang="ar-EG" sz="2800" b="1" dirty="0"/>
          </a:p>
          <a:p>
            <a:endParaRPr lang="ar-EG" sz="2800" b="1" dirty="0"/>
          </a:p>
        </p:txBody>
      </p:sp>
    </p:spTree>
    <p:extLst>
      <p:ext uri="{BB962C8B-B14F-4D97-AF65-F5344CB8AC3E}">
        <p14:creationId xmlns:p14="http://schemas.microsoft.com/office/powerpoint/2010/main" val="58310890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EG" dirty="0" smtClean="0">
                <a:solidFill>
                  <a:srgbClr val="FF0000"/>
                </a:solidFill>
              </a:rPr>
              <a:t>التسميد فى النخيل</a:t>
            </a:r>
            <a:endParaRPr lang="ar-EG" dirty="0">
              <a:solidFill>
                <a:srgbClr val="FF0000"/>
              </a:solidFill>
            </a:endParaRPr>
          </a:p>
        </p:txBody>
      </p:sp>
      <p:sp>
        <p:nvSpPr>
          <p:cNvPr id="3" name="Content Placeholder 2"/>
          <p:cNvSpPr>
            <a:spLocks noGrp="1"/>
          </p:cNvSpPr>
          <p:nvPr>
            <p:ph idx="1"/>
          </p:nvPr>
        </p:nvSpPr>
        <p:spPr/>
        <p:txBody>
          <a:bodyPr>
            <a:noAutofit/>
          </a:bodyPr>
          <a:lstStyle/>
          <a:p>
            <a:r>
              <a:rPr lang="ar-EG" sz="2800" b="1" dirty="0"/>
              <a:t>التسميد العضوى والفوسفورى فى حالة الرى بالغمر</a:t>
            </a:r>
          </a:p>
          <a:p>
            <a:r>
              <a:rPr lang="ar-EG" sz="2800" b="1" dirty="0"/>
              <a:t>ويضاف السماد العضوى فى خنادق على شكل نصف دائرة حول جذع النخلة على بعد 100 - 70 سم كما يضاف فى نصف الدائرة المقابل فى العام الذى يليه وهكذا . </a:t>
            </a:r>
          </a:p>
          <a:p>
            <a:r>
              <a:rPr lang="ar-EG" sz="2800" b="1" dirty="0"/>
              <a:t>ويكون الخندق بعرض وعمق من 50 - 40 سم حيث يوضع السماد العضوى المتحلل بمعدل 100 كجم ( 4 مقاطف ) لكل خندق تضاف دفعة واحدة خلال شهرى نوفمبر وديسمبر مع خلطه بالسماد الفوسفورى بمعدل0.5 – 1 كجم سوبر فوسفات الكالسيوم 15٪ للنخلة الواحدة للمساعدة على تحلل المواد العضوية بالسماد البلدى مع إضافة 1– 0.5 كجم من الكبريت القابل للبلل حيث يفيد </a:t>
            </a:r>
            <a:r>
              <a:rPr lang="ar-EG" sz="2800" b="1" dirty="0" smtClean="0"/>
              <a:t>فى</a:t>
            </a:r>
            <a:endParaRPr lang="ar-EG" sz="2800" b="1" dirty="0"/>
          </a:p>
        </p:txBody>
      </p:sp>
    </p:spTree>
    <p:extLst>
      <p:ext uri="{BB962C8B-B14F-4D97-AF65-F5344CB8AC3E}">
        <p14:creationId xmlns:p14="http://schemas.microsoft.com/office/powerpoint/2010/main" val="362651697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r>
              <a:rPr lang="ar-EG" sz="2800" b="1" dirty="0"/>
              <a:t>معالجة التربة القلويةأو الجيرية ويخفض من </a:t>
            </a:r>
            <a:r>
              <a:rPr lang="en-US" sz="2800" b="1" dirty="0"/>
              <a:t>PH </a:t>
            </a:r>
            <a:r>
              <a:rPr lang="ar-EG" sz="2800" b="1" dirty="0"/>
              <a:t>التربة ويسهل فى عملية الامتصاص ويغطى بطبقة من التراب ، وتختلف الكمية المضافة لكل نخلة حسب عمرها وقوتها ونوع السماد المستخدم وتقل هذه الكمية إلى النصف أو الثلث فى حالة سماد الدواجن أو سماد الحمام على الترتيب . </a:t>
            </a:r>
          </a:p>
          <a:p>
            <a:r>
              <a:rPr lang="ar-EG" sz="2800" b="1" dirty="0"/>
              <a:t>ويلاحظ أهمية إضافة المادة العضوية فى الأراضى الرملية حيث تعمل على زيادة حموضة التربة وإذابة العناصر الممسوكة ( الغير ذائبة ) وتحسين الخواص الفيزيائية للتربة . </a:t>
            </a:r>
          </a:p>
        </p:txBody>
      </p:sp>
    </p:spTree>
    <p:extLst>
      <p:ext uri="{BB962C8B-B14F-4D97-AF65-F5344CB8AC3E}">
        <p14:creationId xmlns:p14="http://schemas.microsoft.com/office/powerpoint/2010/main" val="408448740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r>
              <a:rPr lang="ar-EG" sz="2800" b="1" dirty="0"/>
              <a:t>يراعى عدم خلط السوبر فوسفات بأى سماد يحتوى على كالسيوم ذائب مثل نترات الجير المصرى 15٪ أو أى سماد يحتوى على الحديد أو الأمونيوم حتى لايتحول الفوسفات إلى صورة غير ذائبة فتقل الاستفادة منه ) الصورة الثلاثية . </a:t>
            </a:r>
          </a:p>
          <a:p>
            <a:r>
              <a:rPr lang="ar-EG" sz="2800" b="1" dirty="0"/>
              <a:t>التسميـد الآزوتـى </a:t>
            </a:r>
          </a:p>
          <a:p>
            <a:r>
              <a:rPr lang="ar-EG" sz="2800" b="1" dirty="0"/>
              <a:t>أثبتت الدراسات والبحوث أن إضافة الأسمدة النتروچينية للنخيل المثمر أدت إلى زيادة مؤكدة فى المحصول من حيث نمو السعف وزيادة حجم ووزن الثمار وتتراوح احتياجات النخلة من الآزوت الكلى مابين 1200 - 800 جم آزوت للنخلة سنوياً تبعاً لمستوى خصوبة التربة وتوزع على ثلاث دفعات متساوية طول موسم </a:t>
            </a:r>
            <a:r>
              <a:rPr lang="ar-EG" sz="2800" b="1" dirty="0" smtClean="0"/>
              <a:t>النمو</a:t>
            </a:r>
            <a:endParaRPr lang="ar-EG" sz="2800" b="1" dirty="0"/>
          </a:p>
        </p:txBody>
      </p:sp>
    </p:spTree>
    <p:extLst>
      <p:ext uri="{BB962C8B-B14F-4D97-AF65-F5344CB8AC3E}">
        <p14:creationId xmlns:p14="http://schemas.microsoft.com/office/powerpoint/2010/main" val="204701107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r>
              <a:rPr lang="ar-EG" sz="2800" b="1" dirty="0"/>
              <a:t>ابتداء من شهر مارس ( قبل التزهير وعملية التلقيح ) ومايو ويوليو ، تزداد إلى 4 دفعات فى الأراضى الرملية والفقيرة . وفى حالة الأشجار الغير مثمرة يضاف نصف هذه الكمية على دفعات شهرية ابتداء من مارس حتى سبتمبر ، تضاف الأسمدة نثراً حول جذع النخلة وعلى مسافة تتلائم مع مدى انتشار الجذور الحديثة للنخلة ويقلب بالتربة . </a:t>
            </a:r>
          </a:p>
          <a:p>
            <a:r>
              <a:rPr lang="ar-EG" sz="2800" b="1" dirty="0"/>
              <a:t>ويفضل تحت ظروفنا المحلية إضافة سلفات النشادر 20.6٪ حيث أنها تحتاج ريتين بالتربة وذلك بسبب صعوبة غسل النشادر وأهميتها فى خفض درجة </a:t>
            </a:r>
            <a:r>
              <a:rPr lang="ar-EG" sz="2800" b="1" dirty="0" smtClean="0"/>
              <a:t>الحموضة </a:t>
            </a:r>
            <a:r>
              <a:rPr lang="en-US" sz="2800" b="1" dirty="0" smtClean="0"/>
              <a:t> </a:t>
            </a:r>
            <a:r>
              <a:rPr lang="ar-EG" sz="2800" b="1" dirty="0"/>
              <a:t>بينما الأسمدة النتراتية الأخرى سهلة الذوبان والغسيل فى التربة فتذوب وتفقد بسرعة . </a:t>
            </a:r>
          </a:p>
          <a:p>
            <a:endParaRPr lang="ar-EG" sz="2800" b="1" dirty="0"/>
          </a:p>
          <a:p>
            <a:endParaRPr lang="ar-EG" sz="2800" b="1" dirty="0"/>
          </a:p>
          <a:p>
            <a:endParaRPr lang="ar-EG" sz="2800" b="1" dirty="0"/>
          </a:p>
          <a:p>
            <a:endParaRPr lang="ar-EG" sz="2800" dirty="0"/>
          </a:p>
        </p:txBody>
      </p:sp>
    </p:spTree>
    <p:extLst>
      <p:ext uri="{BB962C8B-B14F-4D97-AF65-F5344CB8AC3E}">
        <p14:creationId xmlns:p14="http://schemas.microsoft.com/office/powerpoint/2010/main" val="89027748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Autofit/>
          </a:bodyPr>
          <a:lstStyle/>
          <a:p>
            <a:r>
              <a:rPr lang="ar-EG" sz="2800" b="1" dirty="0"/>
              <a:t>التسميـد البوتاسـى </a:t>
            </a:r>
          </a:p>
          <a:p>
            <a:r>
              <a:rPr lang="ar-EG" sz="2800" b="1" dirty="0"/>
              <a:t>يعتبر عنصر البوتاسيوم من أهم العناصر تأثيراً فى النمو الخضرى والثمرى ، وترجع أهمية البوتاسيوم فى قيامه بدور هام فى تصنيع المواد الكربوهيدراتية والعمل على انتقال السكريات والمواد الذائبة . كما يساعد على عملية امتصاص الجذور للماء والمواد الغذائية الذائبة من التربة كما يعمل على زيادة نشاط التنفس وانقسام الخلايا ويعمل على تحسن لون الثمار وسرعة نضجها . ويراعى عدم الإسراف فى التسميد البوتاسى حيث أن الإسراف يؤدى إلى نقص امتصاص الكالسيوم والماغنسيوم كما يجب تجنب استخدام كلوريد البوتاسيوم عند وجود نسبة من الكلور فى التربة أو ماء الرى . </a:t>
            </a:r>
          </a:p>
        </p:txBody>
      </p:sp>
    </p:spTree>
    <p:extLst>
      <p:ext uri="{BB962C8B-B14F-4D97-AF65-F5344CB8AC3E}">
        <p14:creationId xmlns:p14="http://schemas.microsoft.com/office/powerpoint/2010/main" val="26461006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r>
              <a:rPr lang="ar-SA" b="1" dirty="0" smtClean="0">
                <a:solidFill>
                  <a:srgbClr val="FF0000"/>
                </a:solidFill>
              </a:rPr>
              <a:t>برنامج الخدمة الارضية </a:t>
            </a:r>
            <a:endParaRPr lang="ar-EG" b="1" dirty="0">
              <a:solidFill>
                <a:srgbClr val="FF0000"/>
              </a:solidFill>
            </a:endParaRPr>
          </a:p>
        </p:txBody>
      </p:sp>
      <p:pic>
        <p:nvPicPr>
          <p:cNvPr id="2052" name="Picture 4"/>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32658" y="4103676"/>
            <a:ext cx="3472543" cy="2743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ontent Placeholder 3"/>
          <p:cNvSpPr>
            <a:spLocks noGrp="1"/>
          </p:cNvSpPr>
          <p:nvPr>
            <p:ph sz="half" idx="2"/>
          </p:nvPr>
        </p:nvSpPr>
        <p:spPr>
          <a:xfrm>
            <a:off x="3581400" y="1066800"/>
            <a:ext cx="5562600" cy="5791200"/>
          </a:xfrm>
        </p:spPr>
        <p:txBody>
          <a:bodyPr>
            <a:noAutofit/>
          </a:bodyPr>
          <a:lstStyle/>
          <a:p>
            <a:pPr marL="0" lvl="0" indent="0" algn="just" rtl="1">
              <a:spcBef>
                <a:spcPts val="0"/>
              </a:spcBef>
              <a:buNone/>
            </a:pPr>
            <a:r>
              <a:rPr lang="ar-EG" sz="3200" b="1" dirty="0">
                <a:solidFill>
                  <a:srgbClr val="C00000"/>
                </a:solidFill>
              </a:rPr>
              <a:t> 1- الرى فى نخيل البلح  </a:t>
            </a:r>
          </a:p>
          <a:p>
            <a:pPr marL="0" lvl="0" indent="0" algn="just" rtl="1">
              <a:spcBef>
                <a:spcPts val="0"/>
              </a:spcBef>
              <a:buNone/>
            </a:pPr>
            <a:r>
              <a:rPr lang="ar-EG" b="1" dirty="0">
                <a:solidFill>
                  <a:srgbClr val="0070C0"/>
                </a:solidFill>
              </a:rPr>
              <a:t>الرى بالغمر</a:t>
            </a:r>
          </a:p>
          <a:p>
            <a:pPr marL="0" lvl="0" indent="0" algn="just" rtl="1">
              <a:spcBef>
                <a:spcPts val="0"/>
              </a:spcBef>
              <a:buNone/>
            </a:pPr>
            <a:r>
              <a:rPr lang="ar-SA" sz="2400" b="1" dirty="0">
                <a:solidFill>
                  <a:srgbClr val="00B050"/>
                </a:solidFill>
              </a:rPr>
              <a:t>رى الفسائل والنخيل الصغير الغير مثمر</a:t>
            </a:r>
            <a:r>
              <a:rPr lang="en-US" sz="2400" b="1" dirty="0">
                <a:solidFill>
                  <a:srgbClr val="00B050"/>
                </a:solidFill>
              </a:rPr>
              <a:t> :</a:t>
            </a:r>
            <a:endParaRPr lang="en-US" sz="2400" dirty="0">
              <a:solidFill>
                <a:srgbClr val="00B050"/>
              </a:solidFill>
            </a:endParaRPr>
          </a:p>
          <a:p>
            <a:pPr marL="0" lvl="0" indent="0" algn="just" rtl="1">
              <a:spcBef>
                <a:spcPts val="0"/>
              </a:spcBef>
              <a:buNone/>
            </a:pPr>
            <a:r>
              <a:rPr lang="ar-EG" sz="2400" b="1" dirty="0" smtClean="0">
                <a:solidFill>
                  <a:prstClr val="black"/>
                </a:solidFill>
              </a:rPr>
              <a:t>فسائل</a:t>
            </a:r>
            <a:r>
              <a:rPr lang="ar-EG" sz="2400" dirty="0" smtClean="0">
                <a:solidFill>
                  <a:prstClr val="black"/>
                </a:solidFill>
              </a:rPr>
              <a:t> </a:t>
            </a:r>
            <a:r>
              <a:rPr lang="ar-EG" sz="2400" dirty="0">
                <a:solidFill>
                  <a:prstClr val="black"/>
                </a:solidFill>
              </a:rPr>
              <a:t>النخيل المفصولة بمواصفات </a:t>
            </a:r>
            <a:r>
              <a:rPr lang="ar-EG" sz="2400" b="1" dirty="0">
                <a:solidFill>
                  <a:prstClr val="black"/>
                </a:solidFill>
              </a:rPr>
              <a:t>نموذجية</a:t>
            </a:r>
            <a:r>
              <a:rPr lang="ar-EG" sz="2400" dirty="0">
                <a:solidFill>
                  <a:prstClr val="black"/>
                </a:solidFill>
              </a:rPr>
              <a:t> يكاد يكون الماء هو العامل المحدد لنجاحها بعد الزراعة </a:t>
            </a:r>
          </a:p>
          <a:p>
            <a:pPr marL="0" lvl="0" indent="0" algn="just" rtl="1">
              <a:spcBef>
                <a:spcPts val="0"/>
              </a:spcBef>
              <a:buNone/>
            </a:pPr>
            <a:r>
              <a:rPr lang="ar-EG" sz="2400" dirty="0">
                <a:solidFill>
                  <a:prstClr val="black"/>
                </a:solidFill>
              </a:rPr>
              <a:t>فخلال </a:t>
            </a:r>
            <a:r>
              <a:rPr lang="ar-EG" sz="2400" b="1" dirty="0">
                <a:solidFill>
                  <a:srgbClr val="C00000"/>
                </a:solidFill>
              </a:rPr>
              <a:t>الشهر ونصف </a:t>
            </a:r>
            <a:r>
              <a:rPr lang="ar-EG" sz="2400" dirty="0">
                <a:solidFill>
                  <a:prstClr val="black"/>
                </a:solidFill>
              </a:rPr>
              <a:t>الاولى يجب الاهتمام </a:t>
            </a:r>
            <a:r>
              <a:rPr lang="ar-EG" sz="2400" b="1" dirty="0">
                <a:solidFill>
                  <a:srgbClr val="C00000"/>
                </a:solidFill>
              </a:rPr>
              <a:t>بالرى يومياً </a:t>
            </a:r>
            <a:r>
              <a:rPr lang="ar-EG" sz="2400" dirty="0">
                <a:solidFill>
                  <a:prstClr val="black"/>
                </a:solidFill>
              </a:rPr>
              <a:t>فى </a:t>
            </a:r>
            <a:r>
              <a:rPr lang="ar-EG" sz="2400" b="1" dirty="0">
                <a:solidFill>
                  <a:prstClr val="black"/>
                </a:solidFill>
              </a:rPr>
              <a:t>الاراضى</a:t>
            </a:r>
            <a:r>
              <a:rPr lang="ar-EG" sz="2400" dirty="0">
                <a:solidFill>
                  <a:prstClr val="black"/>
                </a:solidFill>
              </a:rPr>
              <a:t> </a:t>
            </a:r>
            <a:r>
              <a:rPr lang="ar-EG" sz="2400" b="1" dirty="0">
                <a:solidFill>
                  <a:prstClr val="black"/>
                </a:solidFill>
              </a:rPr>
              <a:t>الرملية</a:t>
            </a:r>
            <a:r>
              <a:rPr lang="ar-EG" sz="2400" dirty="0">
                <a:solidFill>
                  <a:prstClr val="black"/>
                </a:solidFill>
              </a:rPr>
              <a:t> ثم </a:t>
            </a:r>
            <a:r>
              <a:rPr lang="ar-EG" sz="2400" b="1" dirty="0">
                <a:solidFill>
                  <a:prstClr val="black"/>
                </a:solidFill>
              </a:rPr>
              <a:t>تتباعد فترات الرى </a:t>
            </a:r>
            <a:r>
              <a:rPr lang="ar-EG" sz="2400" dirty="0">
                <a:solidFill>
                  <a:prstClr val="black"/>
                </a:solidFill>
              </a:rPr>
              <a:t>لتصبح كل </a:t>
            </a:r>
            <a:r>
              <a:rPr lang="ar-EG" sz="2400" b="1" dirty="0">
                <a:solidFill>
                  <a:prstClr val="black"/>
                </a:solidFill>
              </a:rPr>
              <a:t>3-4 يوم </a:t>
            </a:r>
            <a:r>
              <a:rPr lang="ar-EG" sz="2400" dirty="0">
                <a:solidFill>
                  <a:prstClr val="black"/>
                </a:solidFill>
              </a:rPr>
              <a:t>بعد ضمان نجاح الفسائل </a:t>
            </a:r>
          </a:p>
          <a:p>
            <a:pPr marL="0" lvl="0" indent="0" algn="just" rtl="1">
              <a:spcBef>
                <a:spcPts val="0"/>
              </a:spcBef>
              <a:buNone/>
            </a:pPr>
            <a:r>
              <a:rPr lang="ar-EG" sz="2400" dirty="0">
                <a:solidFill>
                  <a:prstClr val="black"/>
                </a:solidFill>
              </a:rPr>
              <a:t>بينما فى </a:t>
            </a:r>
            <a:r>
              <a:rPr lang="ar-EG" sz="2400" b="1" dirty="0">
                <a:solidFill>
                  <a:srgbClr val="00B050"/>
                </a:solidFill>
              </a:rPr>
              <a:t>الاراضى الصفراء </a:t>
            </a:r>
            <a:r>
              <a:rPr lang="ar-EG" sz="2400" dirty="0">
                <a:solidFill>
                  <a:prstClr val="black"/>
                </a:solidFill>
              </a:rPr>
              <a:t>يكون الرى </a:t>
            </a:r>
            <a:r>
              <a:rPr lang="ar-EG" sz="2400" b="1" dirty="0">
                <a:solidFill>
                  <a:srgbClr val="00B050"/>
                </a:solidFill>
              </a:rPr>
              <a:t>كل 3-4 يوم </a:t>
            </a:r>
            <a:r>
              <a:rPr lang="ar-EG" sz="2400" dirty="0">
                <a:solidFill>
                  <a:prstClr val="black"/>
                </a:solidFill>
              </a:rPr>
              <a:t>خلال الفترة الاولى ثم يصبح مرة كل اسبوع حتى تبلغ الاشجار عامها الاول </a:t>
            </a:r>
          </a:p>
          <a:p>
            <a:pPr marL="0" lvl="0" indent="0" algn="just" rtl="1">
              <a:spcBef>
                <a:spcPts val="0"/>
              </a:spcBef>
              <a:buNone/>
            </a:pPr>
            <a:r>
              <a:rPr lang="ar-EG" sz="2400" b="1" dirty="0">
                <a:solidFill>
                  <a:prstClr val="black"/>
                </a:solidFill>
              </a:rPr>
              <a:t>ثم يكتفى بعد ذلك برى الاشجار مرة كل اسبوع صيفاً وكل اسبوعين شتاءاً وقد تقل عن ذلك او تزيد حسب الظروف الجوية ونوع التربة</a:t>
            </a:r>
            <a:endParaRPr lang="ar-EG" sz="2400" b="1" dirty="0"/>
          </a:p>
        </p:txBody>
      </p:sp>
      <p:pic>
        <p:nvPicPr>
          <p:cNvPr id="2051" name="Picture 3" descr="E:\hessssen\التّنزيلات\البساتين\كتب انتاج محاصيل مستديمة الخضرة\النخيل\صور وووووووووورررررر\صورررر   رى وتسميد النخيل\رى النخل.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39" y="1600200"/>
            <a:ext cx="3523939" cy="2476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36405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wipe(down)">
                                      <p:cBhvr>
                                        <p:cTn id="15" dur="580">
                                          <p:stCondLst>
                                            <p:cond delay="0"/>
                                          </p:stCondLst>
                                        </p:cTn>
                                        <p:tgtEl>
                                          <p:spTgt spid="4">
                                            <p:txEl>
                                              <p:pRg st="0" end="0"/>
                                            </p:txEl>
                                          </p:spTgt>
                                        </p:tgtEl>
                                      </p:cBhvr>
                                    </p:animEffect>
                                    <p:anim calcmode="lin" valueType="num">
                                      <p:cBhvr>
                                        <p:cTn id="16" dur="1822" tmFilter="0,0; 0.14,0.36; 0.43,0.73; 0.71,0.91; 1.0,1.0">
                                          <p:stCondLst>
                                            <p:cond delay="0"/>
                                          </p:stCondLst>
                                        </p:cTn>
                                        <p:tgtEl>
                                          <p:spTgt spid="4">
                                            <p:txEl>
                                              <p:pRg st="0" end="0"/>
                                            </p:txEl>
                                          </p:spTgt>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4">
                                            <p:txEl>
                                              <p:pRg st="0" end="0"/>
                                            </p:txEl>
                                          </p:spTgt>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4">
                                            <p:txEl>
                                              <p:pRg st="0" end="0"/>
                                            </p:txEl>
                                          </p:spTgt>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4">
                                            <p:txEl>
                                              <p:pRg st="0" end="0"/>
                                            </p:txEl>
                                          </p:spTgt>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4">
                                            <p:txEl>
                                              <p:pRg st="0" end="0"/>
                                            </p:txEl>
                                          </p:spTgt>
                                        </p:tgtEl>
                                        <p:attrNameLst>
                                          <p:attrName>ppt_y</p:attrName>
                                        </p:attrNameLst>
                                      </p:cBhvr>
                                      <p:tavLst>
                                        <p:tav tm="0" fmla="#ppt_y-sin(pi*$)/81">
                                          <p:val>
                                            <p:fltVal val="0"/>
                                          </p:val>
                                        </p:tav>
                                        <p:tav tm="100000">
                                          <p:val>
                                            <p:fltVal val="1"/>
                                          </p:val>
                                        </p:tav>
                                      </p:tavLst>
                                    </p:anim>
                                    <p:animScale>
                                      <p:cBhvr>
                                        <p:cTn id="21" dur="26">
                                          <p:stCondLst>
                                            <p:cond delay="650"/>
                                          </p:stCondLst>
                                        </p:cTn>
                                        <p:tgtEl>
                                          <p:spTgt spid="4">
                                            <p:txEl>
                                              <p:pRg st="0" end="0"/>
                                            </p:txEl>
                                          </p:spTgt>
                                        </p:tgtEl>
                                      </p:cBhvr>
                                      <p:to x="100000" y="60000"/>
                                    </p:animScale>
                                    <p:animScale>
                                      <p:cBhvr>
                                        <p:cTn id="22" dur="166" decel="50000">
                                          <p:stCondLst>
                                            <p:cond delay="676"/>
                                          </p:stCondLst>
                                        </p:cTn>
                                        <p:tgtEl>
                                          <p:spTgt spid="4">
                                            <p:txEl>
                                              <p:pRg st="0" end="0"/>
                                            </p:txEl>
                                          </p:spTgt>
                                        </p:tgtEl>
                                      </p:cBhvr>
                                      <p:to x="100000" y="100000"/>
                                    </p:animScale>
                                    <p:animScale>
                                      <p:cBhvr>
                                        <p:cTn id="23" dur="26">
                                          <p:stCondLst>
                                            <p:cond delay="1312"/>
                                          </p:stCondLst>
                                        </p:cTn>
                                        <p:tgtEl>
                                          <p:spTgt spid="4">
                                            <p:txEl>
                                              <p:pRg st="0" end="0"/>
                                            </p:txEl>
                                          </p:spTgt>
                                        </p:tgtEl>
                                      </p:cBhvr>
                                      <p:to x="100000" y="80000"/>
                                    </p:animScale>
                                    <p:animScale>
                                      <p:cBhvr>
                                        <p:cTn id="24" dur="166" decel="50000">
                                          <p:stCondLst>
                                            <p:cond delay="1338"/>
                                          </p:stCondLst>
                                        </p:cTn>
                                        <p:tgtEl>
                                          <p:spTgt spid="4">
                                            <p:txEl>
                                              <p:pRg st="0" end="0"/>
                                            </p:txEl>
                                          </p:spTgt>
                                        </p:tgtEl>
                                      </p:cBhvr>
                                      <p:to x="100000" y="100000"/>
                                    </p:animScale>
                                    <p:animScale>
                                      <p:cBhvr>
                                        <p:cTn id="25" dur="26">
                                          <p:stCondLst>
                                            <p:cond delay="1642"/>
                                          </p:stCondLst>
                                        </p:cTn>
                                        <p:tgtEl>
                                          <p:spTgt spid="4">
                                            <p:txEl>
                                              <p:pRg st="0" end="0"/>
                                            </p:txEl>
                                          </p:spTgt>
                                        </p:tgtEl>
                                      </p:cBhvr>
                                      <p:to x="100000" y="90000"/>
                                    </p:animScale>
                                    <p:animScale>
                                      <p:cBhvr>
                                        <p:cTn id="26" dur="166" decel="50000">
                                          <p:stCondLst>
                                            <p:cond delay="1668"/>
                                          </p:stCondLst>
                                        </p:cTn>
                                        <p:tgtEl>
                                          <p:spTgt spid="4">
                                            <p:txEl>
                                              <p:pRg st="0" end="0"/>
                                            </p:txEl>
                                          </p:spTgt>
                                        </p:tgtEl>
                                      </p:cBhvr>
                                      <p:to x="100000" y="100000"/>
                                    </p:animScale>
                                    <p:animScale>
                                      <p:cBhvr>
                                        <p:cTn id="27" dur="26">
                                          <p:stCondLst>
                                            <p:cond delay="1808"/>
                                          </p:stCondLst>
                                        </p:cTn>
                                        <p:tgtEl>
                                          <p:spTgt spid="4">
                                            <p:txEl>
                                              <p:pRg st="0" end="0"/>
                                            </p:txEl>
                                          </p:spTgt>
                                        </p:tgtEl>
                                      </p:cBhvr>
                                      <p:to x="100000" y="95000"/>
                                    </p:animScale>
                                    <p:animScale>
                                      <p:cBhvr>
                                        <p:cTn id="28" dur="166" decel="50000">
                                          <p:stCondLst>
                                            <p:cond delay="1834"/>
                                          </p:stCondLst>
                                        </p:cTn>
                                        <p:tgtEl>
                                          <p:spTgt spid="4">
                                            <p:txEl>
                                              <p:pRg st="0" end="0"/>
                                            </p:txEl>
                                          </p:spTgt>
                                        </p:tgtEl>
                                      </p:cBhvr>
                                      <p:to x="100000" y="100000"/>
                                    </p:animScale>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4">
                                            <p:txEl>
                                              <p:pRg st="1" end="1"/>
                                            </p:txEl>
                                          </p:spTgt>
                                        </p:tgtEl>
                                        <p:attrNameLst>
                                          <p:attrName>style.visibility</p:attrName>
                                        </p:attrNameLst>
                                      </p:cBhvr>
                                      <p:to>
                                        <p:strVal val="visible"/>
                                      </p:to>
                                    </p:set>
                                    <p:anim calcmode="lin" valueType="num">
                                      <p:cBhvr>
                                        <p:cTn id="33" dur="500" fill="hold"/>
                                        <p:tgtEl>
                                          <p:spTgt spid="4">
                                            <p:txEl>
                                              <p:pRg st="1" end="1"/>
                                            </p:txEl>
                                          </p:spTgt>
                                        </p:tgtEl>
                                        <p:attrNameLst>
                                          <p:attrName>ppt_w</p:attrName>
                                        </p:attrNameLst>
                                      </p:cBhvr>
                                      <p:tavLst>
                                        <p:tav tm="0">
                                          <p:val>
                                            <p:fltVal val="0"/>
                                          </p:val>
                                        </p:tav>
                                        <p:tav tm="100000">
                                          <p:val>
                                            <p:strVal val="#ppt_w"/>
                                          </p:val>
                                        </p:tav>
                                      </p:tavLst>
                                    </p:anim>
                                    <p:anim calcmode="lin" valueType="num">
                                      <p:cBhvr>
                                        <p:cTn id="34" dur="5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35" dur="500"/>
                                        <p:tgtEl>
                                          <p:spTgt spid="4">
                                            <p:txEl>
                                              <p:pRg st="1" end="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52" presetClass="entr" presetSubtype="0" fill="hold" nodeType="clickEffect">
                                  <p:stCondLst>
                                    <p:cond delay="0"/>
                                  </p:stCondLst>
                                  <p:childTnLst>
                                    <p:set>
                                      <p:cBhvr>
                                        <p:cTn id="39" dur="1" fill="hold">
                                          <p:stCondLst>
                                            <p:cond delay="0"/>
                                          </p:stCondLst>
                                        </p:cTn>
                                        <p:tgtEl>
                                          <p:spTgt spid="4">
                                            <p:txEl>
                                              <p:pRg st="2" end="2"/>
                                            </p:txEl>
                                          </p:spTgt>
                                        </p:tgtEl>
                                        <p:attrNameLst>
                                          <p:attrName>style.visibility</p:attrName>
                                        </p:attrNameLst>
                                      </p:cBhvr>
                                      <p:to>
                                        <p:strVal val="visible"/>
                                      </p:to>
                                    </p:set>
                                    <p:animScale>
                                      <p:cBhvr>
                                        <p:cTn id="40" dur="1000" decel="50000" fill="hold">
                                          <p:stCondLst>
                                            <p:cond delay="0"/>
                                          </p:stCondLst>
                                        </p:cTn>
                                        <p:tgtEl>
                                          <p:spTgt spid="4">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1" dur="1000" decel="50000" fill="hold">
                                          <p:stCondLst>
                                            <p:cond delay="0"/>
                                          </p:stCondLst>
                                        </p:cTn>
                                        <p:tgtEl>
                                          <p:spTgt spid="4">
                                            <p:txEl>
                                              <p:pRg st="2" end="2"/>
                                            </p:txEl>
                                          </p:spTgt>
                                        </p:tgtEl>
                                        <p:attrNameLst>
                                          <p:attrName>ppt_x</p:attrName>
                                          <p:attrName>ppt_y</p:attrName>
                                        </p:attrNameLst>
                                      </p:cBhvr>
                                    </p:animMotion>
                                    <p:animEffect transition="in" filter="fade">
                                      <p:cBhvr>
                                        <p:cTn id="42" dur="1000"/>
                                        <p:tgtEl>
                                          <p:spTgt spid="4">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nodeType="clickEffect">
                                  <p:stCondLst>
                                    <p:cond delay="0"/>
                                  </p:stCondLst>
                                  <p:childTnLst>
                                    <p:set>
                                      <p:cBhvr>
                                        <p:cTn id="46" dur="1" fill="hold">
                                          <p:stCondLst>
                                            <p:cond delay="0"/>
                                          </p:stCondLst>
                                        </p:cTn>
                                        <p:tgtEl>
                                          <p:spTgt spid="2051"/>
                                        </p:tgtEl>
                                        <p:attrNameLst>
                                          <p:attrName>style.visibility</p:attrName>
                                        </p:attrNameLst>
                                      </p:cBhvr>
                                      <p:to>
                                        <p:strVal val="visible"/>
                                      </p:to>
                                    </p:set>
                                    <p:animEffect transition="in" filter="circle(in)">
                                      <p:cBhvr>
                                        <p:cTn id="47" dur="2000"/>
                                        <p:tgtEl>
                                          <p:spTgt spid="2051"/>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nodeType="clickEffect">
                                  <p:stCondLst>
                                    <p:cond delay="0"/>
                                  </p:stCondLst>
                                  <p:childTnLst>
                                    <p:set>
                                      <p:cBhvr>
                                        <p:cTn id="51" dur="1" fill="hold">
                                          <p:stCondLst>
                                            <p:cond delay="0"/>
                                          </p:stCondLst>
                                        </p:cTn>
                                        <p:tgtEl>
                                          <p:spTgt spid="2052"/>
                                        </p:tgtEl>
                                        <p:attrNameLst>
                                          <p:attrName>style.visibility</p:attrName>
                                        </p:attrNameLst>
                                      </p:cBhvr>
                                      <p:to>
                                        <p:strVal val="visible"/>
                                      </p:to>
                                    </p:set>
                                    <p:animEffect transition="in" filter="circle(in)">
                                      <p:cBhvr>
                                        <p:cTn id="52" dur="2000"/>
                                        <p:tgtEl>
                                          <p:spTgt spid="2052"/>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4">
                                            <p:txEl>
                                              <p:pRg st="3" end="3"/>
                                            </p:txEl>
                                          </p:spTgt>
                                        </p:tgtEl>
                                        <p:attrNameLst>
                                          <p:attrName>style.visibility</p:attrName>
                                        </p:attrNameLst>
                                      </p:cBhvr>
                                      <p:to>
                                        <p:strVal val="visible"/>
                                      </p:to>
                                    </p:set>
                                    <p:anim calcmode="lin" valueType="num">
                                      <p:cBhvr additive="base">
                                        <p:cTn id="57"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1" presetClass="entr" presetSubtype="1" fill="hold" nodeType="clickEffect">
                                  <p:stCondLst>
                                    <p:cond delay="0"/>
                                  </p:stCondLst>
                                  <p:childTnLst>
                                    <p:set>
                                      <p:cBhvr>
                                        <p:cTn id="62" dur="1" fill="hold">
                                          <p:stCondLst>
                                            <p:cond delay="0"/>
                                          </p:stCondLst>
                                        </p:cTn>
                                        <p:tgtEl>
                                          <p:spTgt spid="4">
                                            <p:txEl>
                                              <p:pRg st="4" end="4"/>
                                            </p:txEl>
                                          </p:spTgt>
                                        </p:tgtEl>
                                        <p:attrNameLst>
                                          <p:attrName>style.visibility</p:attrName>
                                        </p:attrNameLst>
                                      </p:cBhvr>
                                      <p:to>
                                        <p:strVal val="visible"/>
                                      </p:to>
                                    </p:set>
                                    <p:animEffect transition="in" filter="wheel(1)">
                                      <p:cBhvr>
                                        <p:cTn id="63" dur="2000"/>
                                        <p:tgtEl>
                                          <p:spTgt spid="4">
                                            <p:txEl>
                                              <p:pRg st="4" end="4"/>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42" presetClass="entr" presetSubtype="0" fill="hold" nodeType="clickEffect">
                                  <p:stCondLst>
                                    <p:cond delay="0"/>
                                  </p:stCondLst>
                                  <p:childTnLst>
                                    <p:set>
                                      <p:cBhvr>
                                        <p:cTn id="67" dur="1" fill="hold">
                                          <p:stCondLst>
                                            <p:cond delay="0"/>
                                          </p:stCondLst>
                                        </p:cTn>
                                        <p:tgtEl>
                                          <p:spTgt spid="4">
                                            <p:txEl>
                                              <p:pRg st="5" end="5"/>
                                            </p:txEl>
                                          </p:spTgt>
                                        </p:tgtEl>
                                        <p:attrNameLst>
                                          <p:attrName>style.visibility</p:attrName>
                                        </p:attrNameLst>
                                      </p:cBhvr>
                                      <p:to>
                                        <p:strVal val="visible"/>
                                      </p:to>
                                    </p:set>
                                    <p:animEffect transition="in" filter="fade">
                                      <p:cBhvr>
                                        <p:cTn id="68" dur="1000"/>
                                        <p:tgtEl>
                                          <p:spTgt spid="4">
                                            <p:txEl>
                                              <p:pRg st="5" end="5"/>
                                            </p:txEl>
                                          </p:spTgt>
                                        </p:tgtEl>
                                      </p:cBhvr>
                                    </p:animEffect>
                                    <p:anim calcmode="lin" valueType="num">
                                      <p:cBhvr>
                                        <p:cTn id="69"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70"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nodeType="clickEffect">
                                  <p:stCondLst>
                                    <p:cond delay="0"/>
                                  </p:stCondLst>
                                  <p:childTnLst>
                                    <p:set>
                                      <p:cBhvr>
                                        <p:cTn id="74" dur="1" fill="hold">
                                          <p:stCondLst>
                                            <p:cond delay="0"/>
                                          </p:stCondLst>
                                        </p:cTn>
                                        <p:tgtEl>
                                          <p:spTgt spid="4">
                                            <p:txEl>
                                              <p:pRg st="6" end="6"/>
                                            </p:txEl>
                                          </p:spTgt>
                                        </p:tgtEl>
                                        <p:attrNameLst>
                                          <p:attrName>style.visibility</p:attrName>
                                        </p:attrNameLst>
                                      </p:cBhvr>
                                      <p:to>
                                        <p:strVal val="visible"/>
                                      </p:to>
                                    </p:set>
                                    <p:animEffect transition="in" filter="fade">
                                      <p:cBhvr>
                                        <p:cTn id="75" dur="1000"/>
                                        <p:tgtEl>
                                          <p:spTgt spid="4">
                                            <p:txEl>
                                              <p:pRg st="6" end="6"/>
                                            </p:txEl>
                                          </p:spTgt>
                                        </p:tgtEl>
                                      </p:cBhvr>
                                    </p:animEffect>
                                    <p:anim calcmode="lin" valueType="num">
                                      <p:cBhvr>
                                        <p:cTn id="76"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77"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ar-EG" b="1" dirty="0"/>
              <a:t>وتضاف سلفات البوتاسيوم بمعدل 2 – 1.5 كجم للنخلة سنوياً تبعاً لعمر النخلة وتقسم على 3 دفعات متساوية خلال شهر مارس ومايو ويوليو أثناء موسم النمو ، وفى حالة الأشجار التى لم تثمر بعد يضاف السماد البوتاسى على دفعات شهرية من مارس حتى سبتمبر نثراً حول جذع النخلة ويقلب بالتربة أو يضاف فى الخنادق مع التسميد البلدى شتاءاً. </a:t>
            </a:r>
          </a:p>
          <a:p>
            <a:endParaRPr lang="ar-EG" dirty="0"/>
          </a:p>
        </p:txBody>
      </p:sp>
    </p:spTree>
    <p:extLst>
      <p:ext uri="{BB962C8B-B14F-4D97-AF65-F5344CB8AC3E}">
        <p14:creationId xmlns:p14="http://schemas.microsoft.com/office/powerpoint/2010/main" val="385785915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r>
              <a:rPr lang="ar-EG" b="1" dirty="0"/>
              <a:t>العناصـر الصغـرى </a:t>
            </a:r>
          </a:p>
          <a:p>
            <a:r>
              <a:rPr lang="ar-EG" b="1" dirty="0"/>
              <a:t>لم تثبت الأبحاث والدراسات مدى احتياج النخيل لإضافةهذه العناصر وهذا يرجع إلى الكمية الضئيلة التى تتطلبها أشجار النخيل من هذه العناصر النادرة والتى يمكن للمجموع الجذرى المتعمق والمنتشر أن يمتصها من أعماق التربة كما أن استخدام الأسمدة العضوية قد يوفر كمية لابأس بها من هذه العناصر تلبى احتياجات أشجار النخيل منها . ولكن فى الأراضى الرملية فإن إضافة العناصر الصغرى لمزارع النخيل تحسن كثيراً من نموها وإثمارها وتعتبر عناصر الحديد والزنك والمنجنيز والنحاس والمولبيدنم من أهم العناصر الصغرى التى يظهر أعراض نقصها فى الأراضى المصرية وتعالج بإضافة أملاح الكبريتات لهذه العناصر للتربة أو رشها على الأوراق كما أن بعض الأصناف أظهرت حساسية كبيرة لعنصر البورون والذى يؤدى نقصه إلى فشل العقد فى بعض الأصناف ويعالج بإضافته للتربة قبل التزهير على صورة بوريك آسيد . </a:t>
            </a:r>
          </a:p>
          <a:p>
            <a:endParaRPr lang="ar-EG" dirty="0"/>
          </a:p>
          <a:p>
            <a:endParaRPr lang="ar-EG" dirty="0"/>
          </a:p>
        </p:txBody>
      </p:sp>
    </p:spTree>
    <p:extLst>
      <p:ext uri="{BB962C8B-B14F-4D97-AF65-F5344CB8AC3E}">
        <p14:creationId xmlns:p14="http://schemas.microsoft.com/office/powerpoint/2010/main" val="32520184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124744"/>
            <a:ext cx="8229600" cy="639762"/>
          </a:xfrm>
        </p:spPr>
        <p:txBody>
          <a:bodyPr>
            <a:normAutofit fontScale="90000"/>
          </a:bodyPr>
          <a:lstStyle/>
          <a:p>
            <a:r>
              <a:rPr lang="ar-SA" b="1" dirty="0" smtClean="0">
                <a:solidFill>
                  <a:srgbClr val="FF0000"/>
                </a:solidFill>
                <a:ea typeface="Calibri"/>
              </a:rPr>
              <a:t/>
            </a:r>
            <a:br>
              <a:rPr lang="ar-SA" b="1" dirty="0" smtClean="0">
                <a:solidFill>
                  <a:srgbClr val="FF0000"/>
                </a:solidFill>
                <a:ea typeface="Calibri"/>
              </a:rPr>
            </a:br>
            <a:r>
              <a:rPr lang="ar-SA" b="1" dirty="0" smtClean="0">
                <a:solidFill>
                  <a:srgbClr val="FF0000"/>
                </a:solidFill>
                <a:ea typeface="Calibri"/>
              </a:rPr>
              <a:t>العزيق</a:t>
            </a:r>
            <a:r>
              <a:rPr lang="en-US" sz="4000" dirty="0">
                <a:solidFill>
                  <a:srgbClr val="FF0000"/>
                </a:solidFill>
                <a:ea typeface="Calibri"/>
                <a:cs typeface="Arial"/>
              </a:rPr>
              <a:t/>
            </a:r>
            <a:br>
              <a:rPr lang="en-US" sz="4000" dirty="0">
                <a:solidFill>
                  <a:srgbClr val="FF0000"/>
                </a:solidFill>
                <a:ea typeface="Calibri"/>
                <a:cs typeface="Arial"/>
              </a:rPr>
            </a:br>
            <a:endParaRPr lang="ar-EG" dirty="0">
              <a:solidFill>
                <a:srgbClr val="FF0000"/>
              </a:solidFill>
            </a:endParaRPr>
          </a:p>
        </p:txBody>
      </p:sp>
      <p:sp>
        <p:nvSpPr>
          <p:cNvPr id="3" name="Content Placeholder 2"/>
          <p:cNvSpPr>
            <a:spLocks noGrp="1"/>
          </p:cNvSpPr>
          <p:nvPr>
            <p:ph idx="1"/>
          </p:nvPr>
        </p:nvSpPr>
        <p:spPr>
          <a:xfrm>
            <a:off x="0" y="1772816"/>
            <a:ext cx="9144000" cy="5085184"/>
          </a:xfrm>
        </p:spPr>
        <p:txBody>
          <a:bodyPr>
            <a:normAutofit/>
          </a:bodyPr>
          <a:lstStyle/>
          <a:p>
            <a:pPr lvl="0" algn="just" rtl="1">
              <a:lnSpc>
                <a:spcPct val="115000"/>
              </a:lnSpc>
              <a:buFont typeface="Symbol"/>
              <a:buChar char=""/>
            </a:pPr>
            <a:r>
              <a:rPr lang="ar-SA" dirty="0" smtClean="0">
                <a:ea typeface="Calibri"/>
              </a:rPr>
              <a:t>تعتبر </a:t>
            </a:r>
            <a:r>
              <a:rPr lang="ar-SA" dirty="0">
                <a:ea typeface="Calibri"/>
              </a:rPr>
              <a:t>عملية الشقرفة أو العزيق من العمليات الحيوية والضرورية للنخيل حيث أنها تعمل على تهوية الجذور وتعريض التربة لأشعة الشمس بالإضافة إلى إزالة الحشائش والنباتات الغريبة والمنافسة للنخيل حول منطقة الجذور وتتم مرتين في الشهر وتزيد أو تقل حسب قوام التربة والظروف البيئية السائدة . </a:t>
            </a:r>
            <a:endParaRPr lang="en-US" sz="2800" dirty="0">
              <a:ea typeface="Calibri"/>
              <a:cs typeface="Arial"/>
            </a:endParaRPr>
          </a:p>
          <a:p>
            <a:pPr lvl="0" algn="just" rtl="1">
              <a:lnSpc>
                <a:spcPct val="115000"/>
              </a:lnSpc>
              <a:buFont typeface="Symbol"/>
              <a:buChar char=""/>
            </a:pPr>
            <a:r>
              <a:rPr lang="ar-SA" dirty="0">
                <a:ea typeface="Calibri"/>
              </a:rPr>
              <a:t>يفضل إجراء هذه العملية عند إضافة الأسمدة الكيماوية </a:t>
            </a:r>
            <a:endParaRPr lang="ar-SA" dirty="0" smtClean="0">
              <a:ea typeface="Calibri"/>
            </a:endParaRPr>
          </a:p>
          <a:p>
            <a:pPr lvl="0" algn="just" rtl="1">
              <a:lnSpc>
                <a:spcPct val="115000"/>
              </a:lnSpc>
              <a:buFont typeface="Symbol"/>
              <a:buChar char=""/>
            </a:pPr>
            <a:r>
              <a:rPr lang="ar-SA" dirty="0" smtClean="0">
                <a:ea typeface="Calibri"/>
              </a:rPr>
              <a:t> </a:t>
            </a:r>
            <a:r>
              <a:rPr lang="ar-SA" dirty="0">
                <a:ea typeface="Calibri"/>
              </a:rPr>
              <a:t>وتكون في المنطقة السطحية حول الجذور وتترك التربة بدون ري لمدة يومين بعد إتمام عملية </a:t>
            </a:r>
            <a:r>
              <a:rPr lang="ar-SA" dirty="0" smtClean="0">
                <a:ea typeface="Calibri"/>
              </a:rPr>
              <a:t>الشقرفة</a:t>
            </a:r>
            <a:endParaRPr lang="en-US" sz="2800" dirty="0">
              <a:ea typeface="Calibri"/>
              <a:cs typeface="Arial"/>
            </a:endParaRPr>
          </a:p>
        </p:txBody>
      </p:sp>
    </p:spTree>
    <p:extLst>
      <p:ext uri="{BB962C8B-B14F-4D97-AF65-F5344CB8AC3E}">
        <p14:creationId xmlns:p14="http://schemas.microsoft.com/office/powerpoint/2010/main" val="865985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6"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p:cTn id="22"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3"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4" dur="5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p:cTn id="29"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0"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31"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marL="0" lvl="0" rtl="0">
              <a:spcBef>
                <a:spcPts val="0"/>
              </a:spcBef>
            </a:pPr>
            <a:r>
              <a:rPr lang="ar-EG" sz="4400" b="1" dirty="0">
                <a:solidFill>
                  <a:srgbClr val="FFFF00"/>
                </a:solidFill>
                <a:effectLst/>
                <a:ea typeface="+mn-ea"/>
              </a:rPr>
              <a:t>رى النخيل المثمر </a:t>
            </a:r>
            <a:br>
              <a:rPr lang="ar-EG" sz="4400" b="1" dirty="0">
                <a:solidFill>
                  <a:srgbClr val="FFFF00"/>
                </a:solidFill>
                <a:effectLst/>
                <a:ea typeface="+mn-ea"/>
              </a:rPr>
            </a:br>
            <a:endParaRPr lang="ar-EG" sz="4400" dirty="0"/>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79514" y="1865531"/>
            <a:ext cx="7488831" cy="4659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63024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circle(in)">
                                      <p:cBhvr>
                                        <p:cTn id="7"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pPr algn="r"/>
            <a:r>
              <a:rPr lang="ar-SA" dirty="0" smtClean="0">
                <a:solidFill>
                  <a:srgbClr val="00B050"/>
                </a:solidFill>
              </a:rPr>
              <a:t> </a:t>
            </a:r>
            <a:r>
              <a:rPr lang="ar-EG" sz="6000" b="1" dirty="0">
                <a:solidFill>
                  <a:srgbClr val="00B050"/>
                </a:solidFill>
              </a:rPr>
              <a:t> </a:t>
            </a:r>
            <a:r>
              <a:rPr lang="ar-EG" b="1" dirty="0">
                <a:solidFill>
                  <a:srgbClr val="00B050"/>
                </a:solidFill>
              </a:rPr>
              <a:t>رى النخيل البالغ ( المثمر )</a:t>
            </a:r>
            <a:endParaRPr lang="ar-EG" dirty="0">
              <a:solidFill>
                <a:srgbClr val="00B050"/>
              </a:solidFill>
            </a:endParaRPr>
          </a:p>
        </p:txBody>
      </p:sp>
      <p:sp>
        <p:nvSpPr>
          <p:cNvPr id="3" name="Content Placeholder 2"/>
          <p:cNvSpPr>
            <a:spLocks noGrp="1"/>
          </p:cNvSpPr>
          <p:nvPr>
            <p:ph idx="1"/>
          </p:nvPr>
        </p:nvSpPr>
        <p:spPr>
          <a:xfrm>
            <a:off x="0" y="1066800"/>
            <a:ext cx="9144000" cy="5791200"/>
          </a:xfrm>
        </p:spPr>
        <p:txBody>
          <a:bodyPr>
            <a:normAutofit/>
          </a:bodyPr>
          <a:lstStyle/>
          <a:p>
            <a:pPr marL="0" indent="0" algn="just" rtl="1">
              <a:spcBef>
                <a:spcPts val="0"/>
              </a:spcBef>
            </a:pPr>
            <a:r>
              <a:rPr lang="ar-EG" sz="2400" dirty="0" smtClean="0"/>
              <a:t>لاشجار </a:t>
            </a:r>
            <a:r>
              <a:rPr lang="ar-EG" sz="2400" dirty="0"/>
              <a:t>النخيل </a:t>
            </a:r>
            <a:r>
              <a:rPr lang="ar-EG" sz="2400" b="1" dirty="0" smtClean="0"/>
              <a:t>البالغة</a:t>
            </a:r>
            <a:r>
              <a:rPr lang="ar-EG" sz="2400" dirty="0" smtClean="0"/>
              <a:t> </a:t>
            </a:r>
            <a:r>
              <a:rPr lang="ar-EG" sz="2400" dirty="0"/>
              <a:t>القدرة العالية على </a:t>
            </a:r>
            <a:r>
              <a:rPr lang="ar-EG" sz="2400" b="1" dirty="0"/>
              <a:t>تحمل الجفاف </a:t>
            </a:r>
            <a:r>
              <a:rPr lang="ar-EG" sz="2400" dirty="0"/>
              <a:t>وندرة المياه ولكن ذلك ينعكس أثرة بصورة مباشرة على النمو الخضرى والثمرى </a:t>
            </a:r>
          </a:p>
          <a:p>
            <a:pPr marL="0" indent="0" algn="just" rtl="1">
              <a:spcBef>
                <a:spcPts val="0"/>
              </a:spcBef>
            </a:pPr>
            <a:r>
              <a:rPr lang="ar-EG" sz="2400" dirty="0" smtClean="0"/>
              <a:t> بالرغم </a:t>
            </a:r>
            <a:r>
              <a:rPr lang="ar-EG" sz="2400" dirty="0"/>
              <a:t>من تحمل الشجرة للجفاف إلا أن </a:t>
            </a:r>
            <a:r>
              <a:rPr lang="ar-EG" sz="2400" b="1" dirty="0"/>
              <a:t>احتياجاتها المائية مرتفعة </a:t>
            </a:r>
            <a:r>
              <a:rPr lang="ar-EG" sz="2400" dirty="0"/>
              <a:t>وتختلف الاحتياجات المائية للنخيل باختلاف </a:t>
            </a:r>
            <a:r>
              <a:rPr lang="ar-EG" sz="2400" b="1" dirty="0">
                <a:solidFill>
                  <a:srgbClr val="00B050"/>
                </a:solidFill>
              </a:rPr>
              <a:t>نوعية التربة والماء المضاف وطريقة الإضافة </a:t>
            </a:r>
            <a:r>
              <a:rPr lang="ar-EG" sz="2400" dirty="0">
                <a:solidFill>
                  <a:srgbClr val="00B050"/>
                </a:solidFill>
              </a:rPr>
              <a:t>والظروف الجوية </a:t>
            </a:r>
            <a:r>
              <a:rPr lang="ar-EG" sz="2400" dirty="0"/>
              <a:t>المحيطة </a:t>
            </a:r>
            <a:r>
              <a:rPr lang="ar-EG" sz="2400" b="1" dirty="0">
                <a:solidFill>
                  <a:srgbClr val="FF0000"/>
                </a:solidFill>
              </a:rPr>
              <a:t>وحالة النشاط الفسيولوچى للنخلة </a:t>
            </a:r>
            <a:r>
              <a:rPr lang="ar-EG" sz="2400" b="1" dirty="0"/>
              <a:t>ومراحل نموها </a:t>
            </a:r>
            <a:r>
              <a:rPr lang="ar-EG" sz="2400" dirty="0"/>
              <a:t>والتى يمكن تقسيمها كالتالى :</a:t>
            </a:r>
          </a:p>
          <a:p>
            <a:pPr marL="0" indent="0" algn="just" rtl="1">
              <a:spcBef>
                <a:spcPts val="0"/>
              </a:spcBef>
              <a:buNone/>
            </a:pPr>
            <a:r>
              <a:rPr lang="ar-EG" sz="2800" b="1" dirty="0" smtClean="0"/>
              <a:t>1- فترة </a:t>
            </a:r>
            <a:r>
              <a:rPr lang="ar-EG" sz="2800" b="1" dirty="0"/>
              <a:t>مابعد جمع المحصول :</a:t>
            </a:r>
          </a:p>
          <a:p>
            <a:pPr marL="0" indent="0" algn="just" rtl="1">
              <a:spcBef>
                <a:spcPts val="0"/>
              </a:spcBef>
              <a:buNone/>
            </a:pPr>
            <a:r>
              <a:rPr lang="ar-EG" sz="2400" dirty="0"/>
              <a:t>     يراعى </a:t>
            </a:r>
            <a:r>
              <a:rPr lang="ar-EG" sz="2400" b="1" dirty="0"/>
              <a:t>عدم إهمال </a:t>
            </a:r>
            <a:r>
              <a:rPr lang="ar-EG" sz="2400" dirty="0"/>
              <a:t>الرى</a:t>
            </a:r>
            <a:r>
              <a:rPr lang="ar-EG" sz="2400" b="1" dirty="0"/>
              <a:t> </a:t>
            </a:r>
            <a:r>
              <a:rPr lang="ar-EG" sz="2400" dirty="0"/>
              <a:t>فى هذه الفترة للمساعدة فى تكوين الطلع الجديد ويكون الرى على فترات متباعدة شتاءاً .</a:t>
            </a:r>
          </a:p>
          <a:p>
            <a:pPr marL="0" indent="0" algn="just" rtl="1">
              <a:spcBef>
                <a:spcPts val="0"/>
              </a:spcBef>
              <a:buNone/>
            </a:pPr>
            <a:r>
              <a:rPr lang="ar-EG" sz="2800" b="1" dirty="0" smtClean="0"/>
              <a:t>2- بداية </a:t>
            </a:r>
            <a:r>
              <a:rPr lang="ar-EG" sz="2800" b="1" dirty="0"/>
              <a:t>مرحلة النمو الخضرى والنشاط قبل فترة التلقيح :</a:t>
            </a:r>
          </a:p>
          <a:p>
            <a:pPr marL="0" indent="0" algn="just" rtl="1">
              <a:spcBef>
                <a:spcPts val="0"/>
              </a:spcBef>
              <a:buNone/>
            </a:pPr>
            <a:r>
              <a:rPr lang="ar-EG" sz="2400" dirty="0"/>
              <a:t>     يكون </a:t>
            </a:r>
            <a:r>
              <a:rPr lang="ar-EG" sz="2400" b="1" dirty="0"/>
              <a:t>الرى على فترات متقاربة </a:t>
            </a:r>
            <a:r>
              <a:rPr lang="ar-EG" sz="2400" dirty="0"/>
              <a:t>حيث أن عدم الرى يقلل من نشاط النمو الخضرى والزهرى مما يؤثر على المحصول وصفات الثمار الناتجة .</a:t>
            </a:r>
          </a:p>
          <a:p>
            <a:pPr marL="0" indent="0" algn="just" rtl="1">
              <a:spcBef>
                <a:spcPts val="0"/>
              </a:spcBef>
              <a:buNone/>
            </a:pPr>
            <a:r>
              <a:rPr lang="ar-EG" sz="2800" b="1" dirty="0" smtClean="0"/>
              <a:t>3- فترة </a:t>
            </a:r>
            <a:r>
              <a:rPr lang="ar-EG" sz="2800" b="1" dirty="0"/>
              <a:t>التزهير والعقد :</a:t>
            </a:r>
          </a:p>
          <a:p>
            <a:pPr marL="0" indent="0" algn="just" rtl="1">
              <a:spcBef>
                <a:spcPts val="0"/>
              </a:spcBef>
              <a:buNone/>
            </a:pPr>
            <a:r>
              <a:rPr lang="ar-EG" sz="2400" dirty="0"/>
              <a:t>     يكون الرى </a:t>
            </a:r>
            <a:r>
              <a:rPr lang="ar-EG" sz="2400" b="1" dirty="0"/>
              <a:t>خفيف على الحامى</a:t>
            </a:r>
            <a:r>
              <a:rPr lang="ar-EG" sz="2400" dirty="0"/>
              <a:t> مع تجنب العطش أو الإسراف حيث </a:t>
            </a:r>
            <a:r>
              <a:rPr lang="ar-EG" sz="2400" b="1" dirty="0"/>
              <a:t>أن انخفاض أو زيادة الرى فى هذه الفترة تسبب تساقط جزء كبير من الأزهار والعقد الصغير .</a:t>
            </a:r>
          </a:p>
          <a:p>
            <a:pPr marL="0" indent="0" algn="just" rtl="1">
              <a:spcBef>
                <a:spcPts val="0"/>
              </a:spcBef>
              <a:buNone/>
            </a:pPr>
            <a:endParaRPr lang="ar-EG" sz="2400" dirty="0"/>
          </a:p>
        </p:txBody>
      </p:sp>
    </p:spTree>
    <p:extLst>
      <p:ext uri="{BB962C8B-B14F-4D97-AF65-F5344CB8AC3E}">
        <p14:creationId xmlns:p14="http://schemas.microsoft.com/office/powerpoint/2010/main" val="1492350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6"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p:cTn id="22"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3"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4" dur="5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p:cTn id="29"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0"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31" dur="500"/>
                                        <p:tgtEl>
                                          <p:spTgt spid="3">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3">
                                            <p:txEl>
                                              <p:pRg st="3" end="3"/>
                                            </p:txEl>
                                          </p:spTgt>
                                        </p:tgtEl>
                                        <p:attrNameLst>
                                          <p:attrName>style.visibility</p:attrName>
                                        </p:attrNameLst>
                                      </p:cBhvr>
                                      <p:to>
                                        <p:strVal val="visible"/>
                                      </p:to>
                                    </p:set>
                                    <p:anim calcmode="lin" valueType="num">
                                      <p:cBhvr>
                                        <p:cTn id="36"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7"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8" dur="500"/>
                                        <p:tgtEl>
                                          <p:spTgt spid="3">
                                            <p:txEl>
                                              <p:pRg st="3" end="3"/>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 calcmode="lin" valueType="num">
                                      <p:cBhvr>
                                        <p:cTn id="43"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4"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45" dur="500"/>
                                        <p:tgtEl>
                                          <p:spTgt spid="3">
                                            <p:txEl>
                                              <p:pRg st="4" end="4"/>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3">
                                            <p:txEl>
                                              <p:pRg st="5" end="5"/>
                                            </p:txEl>
                                          </p:spTgt>
                                        </p:tgtEl>
                                        <p:attrNameLst>
                                          <p:attrName>style.visibility</p:attrName>
                                        </p:attrNameLst>
                                      </p:cBhvr>
                                      <p:to>
                                        <p:strVal val="visible"/>
                                      </p:to>
                                    </p:set>
                                    <p:anim calcmode="lin" valueType="num">
                                      <p:cBhvr>
                                        <p:cTn id="50"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51"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52" dur="500"/>
                                        <p:tgtEl>
                                          <p:spTgt spid="3">
                                            <p:txEl>
                                              <p:pRg st="5" end="5"/>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3">
                                            <p:txEl>
                                              <p:pRg st="6" end="6"/>
                                            </p:txEl>
                                          </p:spTgt>
                                        </p:tgtEl>
                                        <p:attrNameLst>
                                          <p:attrName>style.visibility</p:attrName>
                                        </p:attrNameLst>
                                      </p:cBhvr>
                                      <p:to>
                                        <p:strVal val="visible"/>
                                      </p:to>
                                    </p:set>
                                    <p:anim calcmode="lin" valueType="num">
                                      <p:cBhvr>
                                        <p:cTn id="57"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8"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59" dur="500"/>
                                        <p:tgtEl>
                                          <p:spTgt spid="3">
                                            <p:txEl>
                                              <p:pRg st="6" end="6"/>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grpId="0" nodeType="clickEffect">
                                  <p:stCondLst>
                                    <p:cond delay="0"/>
                                  </p:stCondLst>
                                  <p:childTnLst>
                                    <p:set>
                                      <p:cBhvr>
                                        <p:cTn id="63" dur="1" fill="hold">
                                          <p:stCondLst>
                                            <p:cond delay="0"/>
                                          </p:stCondLst>
                                        </p:cTn>
                                        <p:tgtEl>
                                          <p:spTgt spid="3">
                                            <p:txEl>
                                              <p:pRg st="7" end="7"/>
                                            </p:txEl>
                                          </p:spTgt>
                                        </p:tgtEl>
                                        <p:attrNameLst>
                                          <p:attrName>style.visibility</p:attrName>
                                        </p:attrNameLst>
                                      </p:cBhvr>
                                      <p:to>
                                        <p:strVal val="visible"/>
                                      </p:to>
                                    </p:set>
                                    <p:anim calcmode="lin" valueType="num">
                                      <p:cBhvr>
                                        <p:cTn id="64"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65"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66"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pPr algn="r"/>
            <a:r>
              <a:rPr lang="ar-EG" dirty="0" smtClean="0"/>
              <a:t> </a:t>
            </a:r>
            <a:endParaRPr lang="ar-EG" dirty="0"/>
          </a:p>
        </p:txBody>
      </p:sp>
      <p:sp>
        <p:nvSpPr>
          <p:cNvPr id="3" name="Content Placeholder 2"/>
          <p:cNvSpPr>
            <a:spLocks noGrp="1"/>
          </p:cNvSpPr>
          <p:nvPr>
            <p:ph idx="1"/>
          </p:nvPr>
        </p:nvSpPr>
        <p:spPr>
          <a:xfrm>
            <a:off x="0" y="152400"/>
            <a:ext cx="9144000" cy="6705600"/>
          </a:xfrm>
        </p:spPr>
        <p:txBody>
          <a:bodyPr>
            <a:normAutofit/>
          </a:bodyPr>
          <a:lstStyle/>
          <a:p>
            <a:pPr marL="0" indent="0" algn="just" rtl="1">
              <a:spcBef>
                <a:spcPts val="0"/>
              </a:spcBef>
              <a:spcAft>
                <a:spcPts val="0"/>
              </a:spcAft>
              <a:buNone/>
            </a:pPr>
            <a:r>
              <a:rPr lang="ar-SA" sz="2800" b="1" dirty="0" smtClean="0">
                <a:ea typeface="Calibri"/>
              </a:rPr>
              <a:t>4- فترة </a:t>
            </a:r>
            <a:r>
              <a:rPr lang="ar-SA" sz="2800" b="1" dirty="0">
                <a:ea typeface="Calibri"/>
              </a:rPr>
              <a:t>نمو وتكون الثمار وتلوينها</a:t>
            </a:r>
            <a:r>
              <a:rPr lang="en-US" sz="2800" dirty="0">
                <a:latin typeface="Arial"/>
                <a:ea typeface="Calibri"/>
                <a:cs typeface="Arial"/>
              </a:rPr>
              <a:t> :</a:t>
            </a:r>
            <a:endParaRPr lang="en-US" sz="2400" dirty="0">
              <a:ea typeface="Calibri"/>
              <a:cs typeface="Arial"/>
            </a:endParaRPr>
          </a:p>
          <a:p>
            <a:pPr marL="0" indent="0" algn="just" rtl="1">
              <a:spcBef>
                <a:spcPts val="0"/>
              </a:spcBef>
              <a:spcAft>
                <a:spcPts val="0"/>
              </a:spcAft>
            </a:pPr>
            <a:r>
              <a:rPr lang="ar-SA" sz="2400" dirty="0" smtClean="0">
                <a:ea typeface="Calibri"/>
              </a:rPr>
              <a:t> يجب </a:t>
            </a:r>
            <a:r>
              <a:rPr lang="ar-SA" sz="2400" dirty="0">
                <a:ea typeface="Calibri"/>
              </a:rPr>
              <a:t>أن يكون الرى على فترات متقاربة حتى فترة اكتمال نمو الثمار حيث أن نقص الماء بعد العقد يسبب انخفاض فى سرعة نمو الثمار ويؤدى إلى سقوط الكثير منها وصغر حجمها . وفى بعض الأصناف ذات الحساسية الكبيرة للرطوبة والتى تؤدى إلى حدوث ظاهرة التشطيب فى الثمار ( تكوين خطوط غير منتظمة الشكل طولية وعرضية على جلد الثمرة ) يجب تقليل كميات ماء الرى فى المراحل الأخيرة من تكوين الثمار وقبل تلوينها كما يجب عدم زراعة محاصيل بينية بين أشجار النخيل حتى لاتسمح بزيادة الرطوبة الجوية حول الثمار فى تلك المرحلة</a:t>
            </a:r>
            <a:r>
              <a:rPr lang="en-US" sz="2400" dirty="0">
                <a:latin typeface="Arial"/>
                <a:ea typeface="Calibri"/>
                <a:cs typeface="Arial"/>
              </a:rPr>
              <a:t> .</a:t>
            </a:r>
            <a:endParaRPr lang="en-US" sz="2000" dirty="0">
              <a:ea typeface="Calibri"/>
              <a:cs typeface="Arial"/>
            </a:endParaRPr>
          </a:p>
          <a:p>
            <a:pPr marL="0" indent="0" algn="just" rtl="1">
              <a:spcBef>
                <a:spcPts val="0"/>
              </a:spcBef>
              <a:spcAft>
                <a:spcPts val="0"/>
              </a:spcAft>
            </a:pPr>
            <a:r>
              <a:rPr lang="ar-SA" sz="2400" dirty="0" smtClean="0">
                <a:ea typeface="Calibri"/>
              </a:rPr>
              <a:t>وفى </a:t>
            </a:r>
            <a:r>
              <a:rPr lang="ar-SA" sz="2400" dirty="0">
                <a:ea typeface="Calibri"/>
              </a:rPr>
              <a:t>بعض الأصناف مثل البارحى يعتبر تقليل كمية المياه والتحكم فى الرى خلال هذه الفترة ذات أهمية بالغة لتفادى التأثير السيئ للرطوبة على الثمار</a:t>
            </a:r>
            <a:r>
              <a:rPr lang="en-US" sz="2400" dirty="0">
                <a:latin typeface="Arial"/>
                <a:ea typeface="Calibri"/>
                <a:cs typeface="Arial"/>
              </a:rPr>
              <a:t> .</a:t>
            </a:r>
            <a:endParaRPr lang="en-US" sz="2000" dirty="0">
              <a:ea typeface="Calibri"/>
              <a:cs typeface="Arial"/>
            </a:endParaRPr>
          </a:p>
          <a:p>
            <a:pPr marL="0" indent="0" algn="r" rtl="1">
              <a:spcBef>
                <a:spcPts val="0"/>
              </a:spcBef>
            </a:pPr>
            <a:r>
              <a:rPr lang="ar-EG" sz="2800" b="1" dirty="0"/>
              <a:t>فترة نضج الثمار :</a:t>
            </a:r>
          </a:p>
          <a:p>
            <a:pPr marL="0" indent="0" algn="r" rtl="1">
              <a:spcBef>
                <a:spcPts val="0"/>
              </a:spcBef>
            </a:pPr>
            <a:r>
              <a:rPr lang="ar-EG" sz="2400" dirty="0"/>
              <a:t>     يكون الرى على فترات متباعدة وخفيف للعمل على سرعة نضج الثمار وتلوينها وزيادة حلاوة سكرياتها ويحافظ على صلابتها فتكون أكثر تحملاً للنقل والتسويق وعلى العكس من ذلك فالرى الغزير خلال هذه الفترة يؤدى إلى تأخر نضج الثمار وزيادة رطوبتها وقلة صلابتها مما يؤدى إلى سرعة تلفها .</a:t>
            </a:r>
          </a:p>
          <a:p>
            <a:pPr marL="0" indent="0" algn="r" rtl="1">
              <a:spcBef>
                <a:spcPts val="0"/>
              </a:spcBef>
            </a:pPr>
            <a:endParaRPr lang="ar-EG" sz="2400" dirty="0"/>
          </a:p>
        </p:txBody>
      </p:sp>
    </p:spTree>
    <p:extLst>
      <p:ext uri="{BB962C8B-B14F-4D97-AF65-F5344CB8AC3E}">
        <p14:creationId xmlns:p14="http://schemas.microsoft.com/office/powerpoint/2010/main" val="4239054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pPr algn="r"/>
            <a:r>
              <a:rPr lang="ar-SA" dirty="0" smtClean="0">
                <a:solidFill>
                  <a:srgbClr val="0070C0"/>
                </a:solidFill>
              </a:rPr>
              <a:t> </a:t>
            </a:r>
            <a:r>
              <a:rPr lang="ar-EG" b="1" dirty="0" smtClean="0">
                <a:solidFill>
                  <a:srgbClr val="0070C0"/>
                </a:solidFill>
              </a:rPr>
              <a:t/>
            </a:r>
            <a:br>
              <a:rPr lang="ar-EG" b="1" dirty="0" smtClean="0">
                <a:solidFill>
                  <a:srgbClr val="0070C0"/>
                </a:solidFill>
              </a:rPr>
            </a:br>
            <a:r>
              <a:rPr lang="ar-EG" b="1" dirty="0">
                <a:solidFill>
                  <a:srgbClr val="0070C0"/>
                </a:solidFill>
              </a:rPr>
              <a:t>ا</a:t>
            </a:r>
            <a:r>
              <a:rPr lang="ar-EG" b="1" dirty="0" smtClean="0">
                <a:solidFill>
                  <a:srgbClr val="0070C0"/>
                </a:solidFill>
              </a:rPr>
              <a:t>لرى </a:t>
            </a:r>
            <a:r>
              <a:rPr lang="ar-EG" b="1" dirty="0">
                <a:solidFill>
                  <a:srgbClr val="0070C0"/>
                </a:solidFill>
              </a:rPr>
              <a:t>بالتنقيط : </a:t>
            </a:r>
            <a:br>
              <a:rPr lang="ar-EG" b="1" dirty="0">
                <a:solidFill>
                  <a:srgbClr val="0070C0"/>
                </a:solidFill>
              </a:rPr>
            </a:br>
            <a:endParaRPr lang="ar-EG" dirty="0">
              <a:solidFill>
                <a:srgbClr val="0070C0"/>
              </a:solidFill>
            </a:endParaRPr>
          </a:p>
        </p:txBody>
      </p:sp>
      <p:sp>
        <p:nvSpPr>
          <p:cNvPr id="3" name="Content Placeholder 2"/>
          <p:cNvSpPr>
            <a:spLocks noGrp="1"/>
          </p:cNvSpPr>
          <p:nvPr>
            <p:ph idx="1"/>
          </p:nvPr>
        </p:nvSpPr>
        <p:spPr>
          <a:xfrm>
            <a:off x="0" y="838200"/>
            <a:ext cx="9144000" cy="6019800"/>
          </a:xfrm>
        </p:spPr>
        <p:txBody>
          <a:bodyPr>
            <a:normAutofit fontScale="77500" lnSpcReduction="20000"/>
          </a:bodyPr>
          <a:lstStyle/>
          <a:p>
            <a:pPr marL="0" indent="0" algn="r" rtl="1">
              <a:lnSpc>
                <a:spcPct val="120000"/>
              </a:lnSpc>
              <a:spcBef>
                <a:spcPts val="0"/>
              </a:spcBef>
              <a:buNone/>
            </a:pPr>
            <a:r>
              <a:rPr lang="ar-EG" dirty="0" smtClean="0"/>
              <a:t>وفيها  </a:t>
            </a:r>
            <a:r>
              <a:rPr lang="ar-EG" dirty="0"/>
              <a:t>يستخدم عدد 2 نقاط حول كل جانب من جوانب الشجرة وذلك للأشجار الصغيرة ويزداد عدد النقاطات بتقدم العمر لتصل إلى 4-6 نقاط فى الشجرة البالغة ويحاط جذع النخلة بحلقة  من التراب للحفاظ على الماء ويزداد قطر الحلقة بزيادة العمر . </a:t>
            </a:r>
          </a:p>
          <a:p>
            <a:pPr marL="0" indent="0" algn="r" rtl="1">
              <a:lnSpc>
                <a:spcPct val="120000"/>
              </a:lnSpc>
              <a:spcBef>
                <a:spcPts val="0"/>
              </a:spcBef>
              <a:buNone/>
            </a:pPr>
            <a:r>
              <a:rPr lang="ar-EG" b="1" dirty="0"/>
              <a:t>1- فعند زراعة </a:t>
            </a:r>
            <a:r>
              <a:rPr lang="ar-EG" b="1" dirty="0" smtClean="0"/>
              <a:t>الفسائل الحديثة </a:t>
            </a:r>
          </a:p>
          <a:p>
            <a:pPr marL="0" indent="0" algn="r" rtl="1">
              <a:lnSpc>
                <a:spcPct val="120000"/>
              </a:lnSpc>
              <a:spcBef>
                <a:spcPts val="0"/>
              </a:spcBef>
              <a:buNone/>
            </a:pPr>
            <a:r>
              <a:rPr lang="ar-EG" dirty="0" smtClean="0"/>
              <a:t>يتم </a:t>
            </a:r>
            <a:r>
              <a:rPr lang="ar-EG" dirty="0"/>
              <a:t>اعطاء رية غزيرة ويجب أن تكون التربة رطبة  بإستمرار فى محيط الجذور خلال الشهر ونصف الاولى وتحتاج النخلة من 60-80 لتر ماء / يومياً حتى نهاية العام الاول.</a:t>
            </a:r>
          </a:p>
          <a:p>
            <a:pPr marL="0" indent="0" algn="r" rtl="1">
              <a:lnSpc>
                <a:spcPct val="120000"/>
              </a:lnSpc>
              <a:spcBef>
                <a:spcPts val="0"/>
              </a:spcBef>
              <a:buNone/>
            </a:pPr>
            <a:r>
              <a:rPr lang="ar-EG" dirty="0"/>
              <a:t>2</a:t>
            </a:r>
            <a:r>
              <a:rPr lang="ar-EG" sz="3400" b="1" dirty="0"/>
              <a:t>- عند الاثمار </a:t>
            </a:r>
            <a:r>
              <a:rPr lang="ar-EG" dirty="0"/>
              <a:t>يتبع البرنامج الآتى : </a:t>
            </a:r>
          </a:p>
          <a:p>
            <a:pPr marL="0" indent="0" algn="r" rtl="1">
              <a:lnSpc>
                <a:spcPct val="120000"/>
              </a:lnSpc>
              <a:spcBef>
                <a:spcPts val="0"/>
              </a:spcBef>
              <a:buNone/>
            </a:pPr>
            <a:r>
              <a:rPr lang="ar-EG" dirty="0"/>
              <a:t>خلال الشتاء 			40-60  لتر /يومياً .</a:t>
            </a:r>
          </a:p>
          <a:p>
            <a:pPr marL="0" indent="0" algn="r" rtl="1">
              <a:lnSpc>
                <a:spcPct val="120000"/>
              </a:lnSpc>
              <a:spcBef>
                <a:spcPts val="0"/>
              </a:spcBef>
              <a:buNone/>
            </a:pPr>
            <a:r>
              <a:rPr lang="ar-EG" dirty="0"/>
              <a:t>خلال الربيع 	                	 100 لتر/ يومياً .</a:t>
            </a:r>
          </a:p>
          <a:p>
            <a:pPr marL="0" indent="0" algn="r" rtl="1">
              <a:lnSpc>
                <a:spcPct val="120000"/>
              </a:lnSpc>
              <a:spcBef>
                <a:spcPts val="0"/>
              </a:spcBef>
              <a:buNone/>
            </a:pPr>
            <a:r>
              <a:rPr lang="ar-EG" dirty="0"/>
              <a:t>خلال الصيف 			120 لتر ماء / يومياً .</a:t>
            </a:r>
          </a:p>
          <a:p>
            <a:pPr marL="0" indent="0" algn="r" rtl="1">
              <a:lnSpc>
                <a:spcPct val="120000"/>
              </a:lnSpc>
              <a:spcBef>
                <a:spcPts val="0"/>
              </a:spcBef>
              <a:buNone/>
            </a:pPr>
            <a:r>
              <a:rPr lang="ar-EG" dirty="0"/>
              <a:t>خلال الخريف 			80 -100 لتر ماء / يومياً . </a:t>
            </a:r>
          </a:p>
          <a:p>
            <a:pPr marL="0" indent="0" algn="r" rtl="1">
              <a:lnSpc>
                <a:spcPct val="120000"/>
              </a:lnSpc>
              <a:spcBef>
                <a:spcPts val="0"/>
              </a:spcBef>
              <a:buNone/>
            </a:pPr>
            <a:r>
              <a:rPr lang="ar-EG" dirty="0"/>
              <a:t>وبذلك تبلغ الاحتياجات المائية الكلية لفدان النخيل تحت ظروف التنقيط إلى 6800 م3/ف بينما تصل إلى 8000 م3 / ف فى الرى بالغمر من الأخذ فى الاعتبار أن مواعيد وكميات الرى تتوقف على الظروف الجوية وقوام التربة ونسبة الاملاح ومرحلة النضج للثمار .</a:t>
            </a:r>
          </a:p>
          <a:p>
            <a:pPr marL="0" indent="0" algn="r" rtl="1">
              <a:lnSpc>
                <a:spcPct val="120000"/>
              </a:lnSpc>
              <a:spcBef>
                <a:spcPts val="0"/>
              </a:spcBef>
              <a:buNone/>
            </a:pPr>
            <a:endParaRPr lang="ar-EG" dirty="0"/>
          </a:p>
        </p:txBody>
      </p:sp>
    </p:spTree>
    <p:extLst>
      <p:ext uri="{BB962C8B-B14F-4D97-AF65-F5344CB8AC3E}">
        <p14:creationId xmlns:p14="http://schemas.microsoft.com/office/powerpoint/2010/main" val="825866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6"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p:cTn id="22"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3"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4" dur="5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p:cTn id="29"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0"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31" dur="500"/>
                                        <p:tgtEl>
                                          <p:spTgt spid="3">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3">
                                            <p:txEl>
                                              <p:pRg st="3" end="3"/>
                                            </p:txEl>
                                          </p:spTgt>
                                        </p:tgtEl>
                                        <p:attrNameLst>
                                          <p:attrName>style.visibility</p:attrName>
                                        </p:attrNameLst>
                                      </p:cBhvr>
                                      <p:to>
                                        <p:strVal val="visible"/>
                                      </p:to>
                                    </p:set>
                                    <p:anim calcmode="lin" valueType="num">
                                      <p:cBhvr>
                                        <p:cTn id="36"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7"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8" dur="500"/>
                                        <p:tgtEl>
                                          <p:spTgt spid="3">
                                            <p:txEl>
                                              <p:pRg st="3" end="3"/>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 calcmode="lin" valueType="num">
                                      <p:cBhvr>
                                        <p:cTn id="43"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4"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45" dur="500"/>
                                        <p:tgtEl>
                                          <p:spTgt spid="3">
                                            <p:txEl>
                                              <p:pRg st="4" end="4"/>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3">
                                            <p:txEl>
                                              <p:pRg st="5" end="5"/>
                                            </p:txEl>
                                          </p:spTgt>
                                        </p:tgtEl>
                                        <p:attrNameLst>
                                          <p:attrName>style.visibility</p:attrName>
                                        </p:attrNameLst>
                                      </p:cBhvr>
                                      <p:to>
                                        <p:strVal val="visible"/>
                                      </p:to>
                                    </p:set>
                                    <p:anim calcmode="lin" valueType="num">
                                      <p:cBhvr>
                                        <p:cTn id="50"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51"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52" dur="500"/>
                                        <p:tgtEl>
                                          <p:spTgt spid="3">
                                            <p:txEl>
                                              <p:pRg st="5" end="5"/>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3">
                                            <p:txEl>
                                              <p:pRg st="6" end="6"/>
                                            </p:txEl>
                                          </p:spTgt>
                                        </p:tgtEl>
                                        <p:attrNameLst>
                                          <p:attrName>style.visibility</p:attrName>
                                        </p:attrNameLst>
                                      </p:cBhvr>
                                      <p:to>
                                        <p:strVal val="visible"/>
                                      </p:to>
                                    </p:set>
                                    <p:anim calcmode="lin" valueType="num">
                                      <p:cBhvr>
                                        <p:cTn id="57"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8"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59" dur="500"/>
                                        <p:tgtEl>
                                          <p:spTgt spid="3">
                                            <p:txEl>
                                              <p:pRg st="6" end="6"/>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grpId="0" nodeType="clickEffect">
                                  <p:stCondLst>
                                    <p:cond delay="0"/>
                                  </p:stCondLst>
                                  <p:childTnLst>
                                    <p:set>
                                      <p:cBhvr>
                                        <p:cTn id="63" dur="1" fill="hold">
                                          <p:stCondLst>
                                            <p:cond delay="0"/>
                                          </p:stCondLst>
                                        </p:cTn>
                                        <p:tgtEl>
                                          <p:spTgt spid="3">
                                            <p:txEl>
                                              <p:pRg st="7" end="7"/>
                                            </p:txEl>
                                          </p:spTgt>
                                        </p:tgtEl>
                                        <p:attrNameLst>
                                          <p:attrName>style.visibility</p:attrName>
                                        </p:attrNameLst>
                                      </p:cBhvr>
                                      <p:to>
                                        <p:strVal val="visible"/>
                                      </p:to>
                                    </p:set>
                                    <p:anim calcmode="lin" valueType="num">
                                      <p:cBhvr>
                                        <p:cTn id="64"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65"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66" dur="500"/>
                                        <p:tgtEl>
                                          <p:spTgt spid="3">
                                            <p:txEl>
                                              <p:pRg st="7" end="7"/>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53" presetClass="entr" presetSubtype="16" fill="hold" grpId="0" nodeType="clickEffect">
                                  <p:stCondLst>
                                    <p:cond delay="0"/>
                                  </p:stCondLst>
                                  <p:childTnLst>
                                    <p:set>
                                      <p:cBhvr>
                                        <p:cTn id="70" dur="1" fill="hold">
                                          <p:stCondLst>
                                            <p:cond delay="0"/>
                                          </p:stCondLst>
                                        </p:cTn>
                                        <p:tgtEl>
                                          <p:spTgt spid="3">
                                            <p:txEl>
                                              <p:pRg st="8" end="8"/>
                                            </p:txEl>
                                          </p:spTgt>
                                        </p:tgtEl>
                                        <p:attrNameLst>
                                          <p:attrName>style.visibility</p:attrName>
                                        </p:attrNameLst>
                                      </p:cBhvr>
                                      <p:to>
                                        <p:strVal val="visible"/>
                                      </p:to>
                                    </p:set>
                                    <p:anim calcmode="lin" valueType="num">
                                      <p:cBhvr>
                                        <p:cTn id="71"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72"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73"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EG"/>
          </a:p>
        </p:txBody>
      </p:sp>
      <p:sp>
        <p:nvSpPr>
          <p:cNvPr id="3" name="Content Placeholder 2"/>
          <p:cNvSpPr>
            <a:spLocks noGrp="1"/>
          </p:cNvSpPr>
          <p:nvPr>
            <p:ph idx="1"/>
          </p:nvPr>
        </p:nvSpPr>
        <p:spPr/>
        <p:txBody>
          <a:bodyPr/>
          <a:lstStyle/>
          <a:p>
            <a:endParaRPr lang="ar-EG"/>
          </a:p>
        </p:txBody>
      </p:sp>
      <p:pic>
        <p:nvPicPr>
          <p:cNvPr id="5122" name="Picture 2" descr="E:\hessssen\التّنزيلات\البساتين\كتب انتاج محاصيل مستديمة الخضرة\النخيل\صور وووووووووورررررر\صورررر   رى وتسميد النخيل\رى النخيل بالتنقيط.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3" y="2"/>
            <a:ext cx="9296400" cy="685799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886200" y="315464"/>
            <a:ext cx="3124200" cy="646331"/>
          </a:xfrm>
          <a:prstGeom prst="rect">
            <a:avLst/>
          </a:prstGeom>
          <a:noFill/>
        </p:spPr>
        <p:txBody>
          <a:bodyPr wrap="square" rtlCol="1">
            <a:spAutoFit/>
          </a:bodyPr>
          <a:lstStyle/>
          <a:p>
            <a:pPr algn="ctr" rtl="0"/>
            <a:r>
              <a:rPr lang="ar-EG" sz="3600" b="1" dirty="0">
                <a:solidFill>
                  <a:srgbClr val="FFFF00"/>
                </a:solidFill>
              </a:rPr>
              <a:t>الرى بالتنقيط </a:t>
            </a:r>
          </a:p>
        </p:txBody>
      </p:sp>
    </p:spTree>
    <p:extLst>
      <p:ext uri="{BB962C8B-B14F-4D97-AF65-F5344CB8AC3E}">
        <p14:creationId xmlns:p14="http://schemas.microsoft.com/office/powerpoint/2010/main" val="1139777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circle(in)">
                                      <p:cBhvr>
                                        <p:cTn id="7" dur="2000"/>
                                        <p:tgtEl>
                                          <p:spTgt spid="512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1)">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762000"/>
          </a:xfrm>
        </p:spPr>
        <p:txBody>
          <a:bodyPr>
            <a:noAutofit/>
          </a:bodyPr>
          <a:lstStyle/>
          <a:p>
            <a:r>
              <a:rPr lang="ar-EG" sz="5400" b="1" dirty="0" smtClean="0">
                <a:solidFill>
                  <a:srgbClr val="FF0000"/>
                </a:solidFill>
              </a:rPr>
              <a:t/>
            </a:r>
            <a:br>
              <a:rPr lang="ar-EG" sz="5400" b="1" dirty="0" smtClean="0">
                <a:solidFill>
                  <a:srgbClr val="FF0000"/>
                </a:solidFill>
              </a:rPr>
            </a:br>
            <a:r>
              <a:rPr lang="ar-EG" sz="5400" b="1" dirty="0" smtClean="0">
                <a:solidFill>
                  <a:srgbClr val="FF0000"/>
                </a:solidFill>
              </a:rPr>
              <a:t>التسميد</a:t>
            </a:r>
            <a:br>
              <a:rPr lang="ar-EG" sz="5400" b="1" dirty="0" smtClean="0">
                <a:solidFill>
                  <a:srgbClr val="FF0000"/>
                </a:solidFill>
              </a:rPr>
            </a:br>
            <a:endParaRPr lang="ar-EG" sz="5400" b="1" dirty="0">
              <a:solidFill>
                <a:srgbClr val="FF0000"/>
              </a:solidFill>
            </a:endParaRPr>
          </a:p>
        </p:txBody>
      </p:sp>
      <p:sp>
        <p:nvSpPr>
          <p:cNvPr id="3" name="Content Placeholder 2"/>
          <p:cNvSpPr>
            <a:spLocks noGrp="1"/>
          </p:cNvSpPr>
          <p:nvPr>
            <p:ph idx="1"/>
          </p:nvPr>
        </p:nvSpPr>
        <p:spPr>
          <a:xfrm>
            <a:off x="0" y="914400"/>
            <a:ext cx="9144000" cy="5943600"/>
          </a:xfrm>
        </p:spPr>
        <p:txBody>
          <a:bodyPr>
            <a:normAutofit/>
          </a:bodyPr>
          <a:lstStyle/>
          <a:p>
            <a:pPr marL="0" indent="0" algn="r" rtl="1">
              <a:lnSpc>
                <a:spcPct val="110000"/>
              </a:lnSpc>
              <a:spcBef>
                <a:spcPts val="0"/>
              </a:spcBef>
              <a:buNone/>
            </a:pPr>
            <a:r>
              <a:rPr lang="ar-EG" sz="2800" b="1" dirty="0" smtClean="0">
                <a:solidFill>
                  <a:schemeClr val="accent6">
                    <a:lumMod val="75000"/>
                  </a:schemeClr>
                </a:solidFill>
              </a:rPr>
              <a:t>(</a:t>
            </a:r>
            <a:r>
              <a:rPr lang="ar-EG" sz="2800" b="1" dirty="0">
                <a:solidFill>
                  <a:schemeClr val="accent6">
                    <a:lumMod val="75000"/>
                  </a:schemeClr>
                </a:solidFill>
              </a:rPr>
              <a:t>أ)- فى حالة الرى بالغمر : </a:t>
            </a:r>
          </a:p>
          <a:p>
            <a:pPr marL="0" indent="0" algn="r" rtl="1">
              <a:lnSpc>
                <a:spcPct val="110000"/>
              </a:lnSpc>
              <a:spcBef>
                <a:spcPts val="0"/>
              </a:spcBef>
              <a:buNone/>
            </a:pPr>
            <a:r>
              <a:rPr lang="ar-EG" sz="2400" b="1" dirty="0">
                <a:solidFill>
                  <a:srgbClr val="7030A0"/>
                </a:solidFill>
              </a:rPr>
              <a:t>1- الخدمة الشتوية </a:t>
            </a:r>
            <a:r>
              <a:rPr lang="ar-EG" sz="2400" dirty="0">
                <a:solidFill>
                  <a:srgbClr val="7030A0"/>
                </a:solidFill>
              </a:rPr>
              <a:t>: </a:t>
            </a:r>
            <a:r>
              <a:rPr lang="ar-EG" sz="2400" dirty="0"/>
              <a:t>ويضاف فيها السماد البلدى المتحلل مع سماد السوبر فوسفات بالمعدلات التالية : </a:t>
            </a:r>
          </a:p>
          <a:p>
            <a:pPr marL="0" indent="0" algn="r" rtl="1">
              <a:lnSpc>
                <a:spcPct val="110000"/>
              </a:lnSpc>
              <a:spcBef>
                <a:spcPts val="0"/>
              </a:spcBef>
              <a:buNone/>
            </a:pPr>
            <a:r>
              <a:rPr lang="ar-EG" sz="2800" b="1" dirty="0">
                <a:solidFill>
                  <a:srgbClr val="00B0F0"/>
                </a:solidFill>
              </a:rPr>
              <a:t>النخيل الصغير                  </a:t>
            </a:r>
          </a:p>
          <a:p>
            <a:pPr marL="0" indent="0" algn="r" rtl="1">
              <a:lnSpc>
                <a:spcPct val="110000"/>
              </a:lnSpc>
              <a:spcBef>
                <a:spcPts val="0"/>
              </a:spcBef>
              <a:buNone/>
            </a:pPr>
            <a:r>
              <a:rPr lang="ar-EG" sz="2400" dirty="0"/>
              <a:t>3 مقطف سماد بلدى متحلل مع 1/4 كجم سوبر فوسفات + 1/2 كجم كبريت زراعى .</a:t>
            </a:r>
          </a:p>
          <a:p>
            <a:pPr marL="0" indent="0" algn="r" rtl="1">
              <a:lnSpc>
                <a:spcPct val="110000"/>
              </a:lnSpc>
              <a:spcBef>
                <a:spcPts val="0"/>
              </a:spcBef>
              <a:buNone/>
            </a:pPr>
            <a:r>
              <a:rPr lang="ar-EG" sz="2800" b="1" dirty="0">
                <a:solidFill>
                  <a:srgbClr val="00B0F0"/>
                </a:solidFill>
              </a:rPr>
              <a:t>النخيل الكبير</a:t>
            </a:r>
          </a:p>
          <a:p>
            <a:pPr marL="0" indent="0" algn="r" rtl="1">
              <a:lnSpc>
                <a:spcPct val="110000"/>
              </a:lnSpc>
              <a:spcBef>
                <a:spcPts val="0"/>
              </a:spcBef>
              <a:buNone/>
            </a:pPr>
            <a:r>
              <a:rPr lang="ar-EG" sz="2400" dirty="0"/>
              <a:t> 8 مقطف سماد بلدى متحلل + 1/2 كجم سوبر فوسفات +1/2 كجم كبريت زراعى. </a:t>
            </a:r>
          </a:p>
          <a:p>
            <a:pPr marL="0" indent="0" algn="r" rtl="1">
              <a:lnSpc>
                <a:spcPct val="110000"/>
              </a:lnSpc>
              <a:spcBef>
                <a:spcPts val="0"/>
              </a:spcBef>
              <a:buNone/>
            </a:pPr>
            <a:r>
              <a:rPr lang="ar-EG" sz="2400" dirty="0"/>
              <a:t> ويضاف هذا المخلوط فى خندق على بعد 1م من الاشجار فى </a:t>
            </a:r>
            <a:r>
              <a:rPr lang="ar-EG" sz="2400" dirty="0" smtClean="0"/>
              <a:t>الفترة </a:t>
            </a:r>
            <a:r>
              <a:rPr lang="ar-EG" sz="2400" dirty="0"/>
              <a:t>من نوفمبر إلى ديسمبر </a:t>
            </a:r>
            <a:endParaRPr lang="ar-EG" sz="2400" dirty="0" smtClean="0"/>
          </a:p>
          <a:p>
            <a:pPr marL="0" indent="0" algn="r" rtl="1">
              <a:lnSpc>
                <a:spcPct val="110000"/>
              </a:lnSpc>
              <a:spcBef>
                <a:spcPts val="0"/>
              </a:spcBef>
              <a:buNone/>
            </a:pPr>
            <a:r>
              <a:rPr lang="ar-EG" sz="2800" b="1" dirty="0">
                <a:solidFill>
                  <a:srgbClr val="7030A0"/>
                </a:solidFill>
              </a:rPr>
              <a:t>2- السماد الازوتى:</a:t>
            </a:r>
          </a:p>
          <a:p>
            <a:pPr marL="0" indent="0" algn="r" rtl="1">
              <a:lnSpc>
                <a:spcPct val="110000"/>
              </a:lnSpc>
              <a:spcBef>
                <a:spcPts val="0"/>
              </a:spcBef>
              <a:buNone/>
            </a:pPr>
            <a:r>
              <a:rPr lang="ar-EG" sz="2400" dirty="0"/>
              <a:t>يضاف السماد الازوتى فى صورة نترات نشادر وذلك نثراً حول الجذع على بعد 1 م بمعدل 1.25 إلى 1.50 كجم خلال شهرى مارس ويوليو بينما للإشجار الصغير تستخدم نصف هذه الكميات على دفعات شهرية من مارس حتى سبتمبر .</a:t>
            </a:r>
          </a:p>
          <a:p>
            <a:pPr marL="0" indent="0" algn="r" rtl="1">
              <a:lnSpc>
                <a:spcPct val="110000"/>
              </a:lnSpc>
              <a:spcBef>
                <a:spcPts val="0"/>
              </a:spcBef>
              <a:buNone/>
            </a:pPr>
            <a:endParaRPr lang="ar-EG" sz="2400" dirty="0"/>
          </a:p>
        </p:txBody>
      </p:sp>
    </p:spTree>
    <p:extLst>
      <p:ext uri="{BB962C8B-B14F-4D97-AF65-F5344CB8AC3E}">
        <p14:creationId xmlns:p14="http://schemas.microsoft.com/office/powerpoint/2010/main" val="3077931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down)">
                                      <p:cBhvr>
                                        <p:cTn id="15" dur="580">
                                          <p:stCondLst>
                                            <p:cond delay="0"/>
                                          </p:stCondLst>
                                        </p:cTn>
                                        <p:tgtEl>
                                          <p:spTgt spid="3">
                                            <p:txEl>
                                              <p:pRg st="0" end="0"/>
                                            </p:txEl>
                                          </p:spTgt>
                                        </p:tgtEl>
                                      </p:cBhvr>
                                    </p:animEffect>
                                    <p:anim calcmode="lin" valueType="num">
                                      <p:cBhvr>
                                        <p:cTn id="16"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21" dur="26">
                                          <p:stCondLst>
                                            <p:cond delay="650"/>
                                          </p:stCondLst>
                                        </p:cTn>
                                        <p:tgtEl>
                                          <p:spTgt spid="3">
                                            <p:txEl>
                                              <p:pRg st="0" end="0"/>
                                            </p:txEl>
                                          </p:spTgt>
                                        </p:tgtEl>
                                      </p:cBhvr>
                                      <p:to x="100000" y="60000"/>
                                    </p:animScale>
                                    <p:animScale>
                                      <p:cBhvr>
                                        <p:cTn id="22" dur="166" decel="50000">
                                          <p:stCondLst>
                                            <p:cond delay="676"/>
                                          </p:stCondLst>
                                        </p:cTn>
                                        <p:tgtEl>
                                          <p:spTgt spid="3">
                                            <p:txEl>
                                              <p:pRg st="0" end="0"/>
                                            </p:txEl>
                                          </p:spTgt>
                                        </p:tgtEl>
                                      </p:cBhvr>
                                      <p:to x="100000" y="100000"/>
                                    </p:animScale>
                                    <p:animScale>
                                      <p:cBhvr>
                                        <p:cTn id="23" dur="26">
                                          <p:stCondLst>
                                            <p:cond delay="1312"/>
                                          </p:stCondLst>
                                        </p:cTn>
                                        <p:tgtEl>
                                          <p:spTgt spid="3">
                                            <p:txEl>
                                              <p:pRg st="0" end="0"/>
                                            </p:txEl>
                                          </p:spTgt>
                                        </p:tgtEl>
                                      </p:cBhvr>
                                      <p:to x="100000" y="80000"/>
                                    </p:animScale>
                                    <p:animScale>
                                      <p:cBhvr>
                                        <p:cTn id="24" dur="166" decel="50000">
                                          <p:stCondLst>
                                            <p:cond delay="1338"/>
                                          </p:stCondLst>
                                        </p:cTn>
                                        <p:tgtEl>
                                          <p:spTgt spid="3">
                                            <p:txEl>
                                              <p:pRg st="0" end="0"/>
                                            </p:txEl>
                                          </p:spTgt>
                                        </p:tgtEl>
                                      </p:cBhvr>
                                      <p:to x="100000" y="100000"/>
                                    </p:animScale>
                                    <p:animScale>
                                      <p:cBhvr>
                                        <p:cTn id="25" dur="26">
                                          <p:stCondLst>
                                            <p:cond delay="1642"/>
                                          </p:stCondLst>
                                        </p:cTn>
                                        <p:tgtEl>
                                          <p:spTgt spid="3">
                                            <p:txEl>
                                              <p:pRg st="0" end="0"/>
                                            </p:txEl>
                                          </p:spTgt>
                                        </p:tgtEl>
                                      </p:cBhvr>
                                      <p:to x="100000" y="90000"/>
                                    </p:animScale>
                                    <p:animScale>
                                      <p:cBhvr>
                                        <p:cTn id="26" dur="166" decel="50000">
                                          <p:stCondLst>
                                            <p:cond delay="1668"/>
                                          </p:stCondLst>
                                        </p:cTn>
                                        <p:tgtEl>
                                          <p:spTgt spid="3">
                                            <p:txEl>
                                              <p:pRg st="0" end="0"/>
                                            </p:txEl>
                                          </p:spTgt>
                                        </p:tgtEl>
                                      </p:cBhvr>
                                      <p:to x="100000" y="100000"/>
                                    </p:animScale>
                                    <p:animScale>
                                      <p:cBhvr>
                                        <p:cTn id="27" dur="26">
                                          <p:stCondLst>
                                            <p:cond delay="1808"/>
                                          </p:stCondLst>
                                        </p:cTn>
                                        <p:tgtEl>
                                          <p:spTgt spid="3">
                                            <p:txEl>
                                              <p:pRg st="0" end="0"/>
                                            </p:txEl>
                                          </p:spTgt>
                                        </p:tgtEl>
                                      </p:cBhvr>
                                      <p:to x="100000" y="95000"/>
                                    </p:animScale>
                                    <p:animScale>
                                      <p:cBhvr>
                                        <p:cTn id="28" dur="166" decel="50000">
                                          <p:stCondLst>
                                            <p:cond delay="1834"/>
                                          </p:stCondLst>
                                        </p:cTn>
                                        <p:tgtEl>
                                          <p:spTgt spid="3">
                                            <p:txEl>
                                              <p:pRg st="0" end="0"/>
                                            </p:txEl>
                                          </p:spTgt>
                                        </p:tgtEl>
                                      </p:cBhvr>
                                      <p:to x="100000" y="100000"/>
                                    </p:animScale>
                                  </p:childTnLst>
                                </p:cTn>
                              </p:par>
                            </p:childTnLst>
                          </p:cTn>
                        </p:par>
                      </p:childTnLst>
                    </p:cTn>
                  </p:par>
                  <p:par>
                    <p:cTn id="29" fill="hold">
                      <p:stCondLst>
                        <p:cond delay="indefinite"/>
                      </p:stCondLst>
                      <p:childTnLst>
                        <p:par>
                          <p:cTn id="30" fill="hold">
                            <p:stCondLst>
                              <p:cond delay="0"/>
                            </p:stCondLst>
                            <p:childTnLst>
                              <p:par>
                                <p:cTn id="31" presetID="26" presetClass="entr" presetSubtype="0" fill="hold" grpId="0" nodeType="clickEffect">
                                  <p:stCondLst>
                                    <p:cond delay="0"/>
                                  </p:stCondLst>
                                  <p:childTnLst>
                                    <p:set>
                                      <p:cBhvr>
                                        <p:cTn id="32" dur="1" fill="hold">
                                          <p:stCondLst>
                                            <p:cond delay="0"/>
                                          </p:stCondLst>
                                        </p:cTn>
                                        <p:tgtEl>
                                          <p:spTgt spid="3">
                                            <p:txEl>
                                              <p:pRg st="1" end="1"/>
                                            </p:txEl>
                                          </p:spTgt>
                                        </p:tgtEl>
                                        <p:attrNameLst>
                                          <p:attrName>style.visibility</p:attrName>
                                        </p:attrNameLst>
                                      </p:cBhvr>
                                      <p:to>
                                        <p:strVal val="visible"/>
                                      </p:to>
                                    </p:set>
                                    <p:animEffect transition="in" filter="wipe(down)">
                                      <p:cBhvr>
                                        <p:cTn id="33" dur="580">
                                          <p:stCondLst>
                                            <p:cond delay="0"/>
                                          </p:stCondLst>
                                        </p:cTn>
                                        <p:tgtEl>
                                          <p:spTgt spid="3">
                                            <p:txEl>
                                              <p:pRg st="1" end="1"/>
                                            </p:txEl>
                                          </p:spTgt>
                                        </p:tgtEl>
                                      </p:cBhvr>
                                    </p:animEffect>
                                    <p:anim calcmode="lin" valueType="num">
                                      <p:cBhvr>
                                        <p:cTn id="34"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9" dur="26">
                                          <p:stCondLst>
                                            <p:cond delay="650"/>
                                          </p:stCondLst>
                                        </p:cTn>
                                        <p:tgtEl>
                                          <p:spTgt spid="3">
                                            <p:txEl>
                                              <p:pRg st="1" end="1"/>
                                            </p:txEl>
                                          </p:spTgt>
                                        </p:tgtEl>
                                      </p:cBhvr>
                                      <p:to x="100000" y="60000"/>
                                    </p:animScale>
                                    <p:animScale>
                                      <p:cBhvr>
                                        <p:cTn id="40" dur="166" decel="50000">
                                          <p:stCondLst>
                                            <p:cond delay="676"/>
                                          </p:stCondLst>
                                        </p:cTn>
                                        <p:tgtEl>
                                          <p:spTgt spid="3">
                                            <p:txEl>
                                              <p:pRg st="1" end="1"/>
                                            </p:txEl>
                                          </p:spTgt>
                                        </p:tgtEl>
                                      </p:cBhvr>
                                      <p:to x="100000" y="100000"/>
                                    </p:animScale>
                                    <p:animScale>
                                      <p:cBhvr>
                                        <p:cTn id="41" dur="26">
                                          <p:stCondLst>
                                            <p:cond delay="1312"/>
                                          </p:stCondLst>
                                        </p:cTn>
                                        <p:tgtEl>
                                          <p:spTgt spid="3">
                                            <p:txEl>
                                              <p:pRg st="1" end="1"/>
                                            </p:txEl>
                                          </p:spTgt>
                                        </p:tgtEl>
                                      </p:cBhvr>
                                      <p:to x="100000" y="80000"/>
                                    </p:animScale>
                                    <p:animScale>
                                      <p:cBhvr>
                                        <p:cTn id="42" dur="166" decel="50000">
                                          <p:stCondLst>
                                            <p:cond delay="1338"/>
                                          </p:stCondLst>
                                        </p:cTn>
                                        <p:tgtEl>
                                          <p:spTgt spid="3">
                                            <p:txEl>
                                              <p:pRg st="1" end="1"/>
                                            </p:txEl>
                                          </p:spTgt>
                                        </p:tgtEl>
                                      </p:cBhvr>
                                      <p:to x="100000" y="100000"/>
                                    </p:animScale>
                                    <p:animScale>
                                      <p:cBhvr>
                                        <p:cTn id="43" dur="26">
                                          <p:stCondLst>
                                            <p:cond delay="1642"/>
                                          </p:stCondLst>
                                        </p:cTn>
                                        <p:tgtEl>
                                          <p:spTgt spid="3">
                                            <p:txEl>
                                              <p:pRg st="1" end="1"/>
                                            </p:txEl>
                                          </p:spTgt>
                                        </p:tgtEl>
                                      </p:cBhvr>
                                      <p:to x="100000" y="90000"/>
                                    </p:animScale>
                                    <p:animScale>
                                      <p:cBhvr>
                                        <p:cTn id="44" dur="166" decel="50000">
                                          <p:stCondLst>
                                            <p:cond delay="1668"/>
                                          </p:stCondLst>
                                        </p:cTn>
                                        <p:tgtEl>
                                          <p:spTgt spid="3">
                                            <p:txEl>
                                              <p:pRg st="1" end="1"/>
                                            </p:txEl>
                                          </p:spTgt>
                                        </p:tgtEl>
                                      </p:cBhvr>
                                      <p:to x="100000" y="100000"/>
                                    </p:animScale>
                                    <p:animScale>
                                      <p:cBhvr>
                                        <p:cTn id="45" dur="26">
                                          <p:stCondLst>
                                            <p:cond delay="1808"/>
                                          </p:stCondLst>
                                        </p:cTn>
                                        <p:tgtEl>
                                          <p:spTgt spid="3">
                                            <p:txEl>
                                              <p:pRg st="1" end="1"/>
                                            </p:txEl>
                                          </p:spTgt>
                                        </p:tgtEl>
                                      </p:cBhvr>
                                      <p:to x="100000" y="95000"/>
                                    </p:animScale>
                                    <p:animScale>
                                      <p:cBhvr>
                                        <p:cTn id="46" dur="166" decel="50000">
                                          <p:stCondLst>
                                            <p:cond delay="1834"/>
                                          </p:stCondLst>
                                        </p:cTn>
                                        <p:tgtEl>
                                          <p:spTgt spid="3">
                                            <p:txEl>
                                              <p:pRg st="1" end="1"/>
                                            </p:txEl>
                                          </p:spTgt>
                                        </p:tgtEl>
                                      </p:cBhvr>
                                      <p:to x="100000" y="100000"/>
                                    </p:animScale>
                                  </p:childTnLst>
                                </p:cTn>
                              </p:par>
                            </p:childTnLst>
                          </p:cTn>
                        </p:par>
                      </p:childTnLst>
                    </p:cTn>
                  </p:par>
                  <p:par>
                    <p:cTn id="47" fill="hold">
                      <p:stCondLst>
                        <p:cond delay="indefinite"/>
                      </p:stCondLst>
                      <p:childTnLst>
                        <p:par>
                          <p:cTn id="48" fill="hold">
                            <p:stCondLst>
                              <p:cond delay="0"/>
                            </p:stCondLst>
                            <p:childTnLst>
                              <p:par>
                                <p:cTn id="49" presetID="26" presetClass="entr" presetSubtype="0" fill="hold" grpId="0" nodeType="clickEffect">
                                  <p:stCondLst>
                                    <p:cond delay="0"/>
                                  </p:stCondLst>
                                  <p:childTnLst>
                                    <p:set>
                                      <p:cBhvr>
                                        <p:cTn id="50" dur="1" fill="hold">
                                          <p:stCondLst>
                                            <p:cond delay="0"/>
                                          </p:stCondLst>
                                        </p:cTn>
                                        <p:tgtEl>
                                          <p:spTgt spid="3">
                                            <p:txEl>
                                              <p:pRg st="2" end="2"/>
                                            </p:txEl>
                                          </p:spTgt>
                                        </p:tgtEl>
                                        <p:attrNameLst>
                                          <p:attrName>style.visibility</p:attrName>
                                        </p:attrNameLst>
                                      </p:cBhvr>
                                      <p:to>
                                        <p:strVal val="visible"/>
                                      </p:to>
                                    </p:set>
                                    <p:animEffect transition="in" filter="wipe(down)">
                                      <p:cBhvr>
                                        <p:cTn id="51" dur="580">
                                          <p:stCondLst>
                                            <p:cond delay="0"/>
                                          </p:stCondLst>
                                        </p:cTn>
                                        <p:tgtEl>
                                          <p:spTgt spid="3">
                                            <p:txEl>
                                              <p:pRg st="2" end="2"/>
                                            </p:txEl>
                                          </p:spTgt>
                                        </p:tgtEl>
                                      </p:cBhvr>
                                    </p:animEffect>
                                    <p:anim calcmode="lin" valueType="num">
                                      <p:cBhvr>
                                        <p:cTn id="52"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53"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54"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55"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56"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57" dur="26">
                                          <p:stCondLst>
                                            <p:cond delay="650"/>
                                          </p:stCondLst>
                                        </p:cTn>
                                        <p:tgtEl>
                                          <p:spTgt spid="3">
                                            <p:txEl>
                                              <p:pRg st="2" end="2"/>
                                            </p:txEl>
                                          </p:spTgt>
                                        </p:tgtEl>
                                      </p:cBhvr>
                                      <p:to x="100000" y="60000"/>
                                    </p:animScale>
                                    <p:animScale>
                                      <p:cBhvr>
                                        <p:cTn id="58" dur="166" decel="50000">
                                          <p:stCondLst>
                                            <p:cond delay="676"/>
                                          </p:stCondLst>
                                        </p:cTn>
                                        <p:tgtEl>
                                          <p:spTgt spid="3">
                                            <p:txEl>
                                              <p:pRg st="2" end="2"/>
                                            </p:txEl>
                                          </p:spTgt>
                                        </p:tgtEl>
                                      </p:cBhvr>
                                      <p:to x="100000" y="100000"/>
                                    </p:animScale>
                                    <p:animScale>
                                      <p:cBhvr>
                                        <p:cTn id="59" dur="26">
                                          <p:stCondLst>
                                            <p:cond delay="1312"/>
                                          </p:stCondLst>
                                        </p:cTn>
                                        <p:tgtEl>
                                          <p:spTgt spid="3">
                                            <p:txEl>
                                              <p:pRg st="2" end="2"/>
                                            </p:txEl>
                                          </p:spTgt>
                                        </p:tgtEl>
                                      </p:cBhvr>
                                      <p:to x="100000" y="80000"/>
                                    </p:animScale>
                                    <p:animScale>
                                      <p:cBhvr>
                                        <p:cTn id="60" dur="166" decel="50000">
                                          <p:stCondLst>
                                            <p:cond delay="1338"/>
                                          </p:stCondLst>
                                        </p:cTn>
                                        <p:tgtEl>
                                          <p:spTgt spid="3">
                                            <p:txEl>
                                              <p:pRg st="2" end="2"/>
                                            </p:txEl>
                                          </p:spTgt>
                                        </p:tgtEl>
                                      </p:cBhvr>
                                      <p:to x="100000" y="100000"/>
                                    </p:animScale>
                                    <p:animScale>
                                      <p:cBhvr>
                                        <p:cTn id="61" dur="26">
                                          <p:stCondLst>
                                            <p:cond delay="1642"/>
                                          </p:stCondLst>
                                        </p:cTn>
                                        <p:tgtEl>
                                          <p:spTgt spid="3">
                                            <p:txEl>
                                              <p:pRg st="2" end="2"/>
                                            </p:txEl>
                                          </p:spTgt>
                                        </p:tgtEl>
                                      </p:cBhvr>
                                      <p:to x="100000" y="90000"/>
                                    </p:animScale>
                                    <p:animScale>
                                      <p:cBhvr>
                                        <p:cTn id="62" dur="166" decel="50000">
                                          <p:stCondLst>
                                            <p:cond delay="1668"/>
                                          </p:stCondLst>
                                        </p:cTn>
                                        <p:tgtEl>
                                          <p:spTgt spid="3">
                                            <p:txEl>
                                              <p:pRg st="2" end="2"/>
                                            </p:txEl>
                                          </p:spTgt>
                                        </p:tgtEl>
                                      </p:cBhvr>
                                      <p:to x="100000" y="100000"/>
                                    </p:animScale>
                                    <p:animScale>
                                      <p:cBhvr>
                                        <p:cTn id="63" dur="26">
                                          <p:stCondLst>
                                            <p:cond delay="1808"/>
                                          </p:stCondLst>
                                        </p:cTn>
                                        <p:tgtEl>
                                          <p:spTgt spid="3">
                                            <p:txEl>
                                              <p:pRg st="2" end="2"/>
                                            </p:txEl>
                                          </p:spTgt>
                                        </p:tgtEl>
                                      </p:cBhvr>
                                      <p:to x="100000" y="95000"/>
                                    </p:animScale>
                                    <p:animScale>
                                      <p:cBhvr>
                                        <p:cTn id="64" dur="166" decel="50000">
                                          <p:stCondLst>
                                            <p:cond delay="1834"/>
                                          </p:stCondLst>
                                        </p:cTn>
                                        <p:tgtEl>
                                          <p:spTgt spid="3">
                                            <p:txEl>
                                              <p:pRg st="2" end="2"/>
                                            </p:txEl>
                                          </p:spTgt>
                                        </p:tgtEl>
                                      </p:cBhvr>
                                      <p:to x="100000" y="100000"/>
                                    </p:animScale>
                                  </p:childTnLst>
                                </p:cTn>
                              </p:par>
                            </p:childTnLst>
                          </p:cTn>
                        </p:par>
                      </p:childTnLst>
                    </p:cTn>
                  </p:par>
                  <p:par>
                    <p:cTn id="65" fill="hold">
                      <p:stCondLst>
                        <p:cond delay="indefinite"/>
                      </p:stCondLst>
                      <p:childTnLst>
                        <p:par>
                          <p:cTn id="66" fill="hold">
                            <p:stCondLst>
                              <p:cond delay="0"/>
                            </p:stCondLst>
                            <p:childTnLst>
                              <p:par>
                                <p:cTn id="67" presetID="26" presetClass="entr" presetSubtype="0" fill="hold" grpId="0" nodeType="clickEffect">
                                  <p:stCondLst>
                                    <p:cond delay="0"/>
                                  </p:stCondLst>
                                  <p:childTnLst>
                                    <p:set>
                                      <p:cBhvr>
                                        <p:cTn id="68" dur="1" fill="hold">
                                          <p:stCondLst>
                                            <p:cond delay="0"/>
                                          </p:stCondLst>
                                        </p:cTn>
                                        <p:tgtEl>
                                          <p:spTgt spid="3">
                                            <p:txEl>
                                              <p:pRg st="3" end="3"/>
                                            </p:txEl>
                                          </p:spTgt>
                                        </p:tgtEl>
                                        <p:attrNameLst>
                                          <p:attrName>style.visibility</p:attrName>
                                        </p:attrNameLst>
                                      </p:cBhvr>
                                      <p:to>
                                        <p:strVal val="visible"/>
                                      </p:to>
                                    </p:set>
                                    <p:animEffect transition="in" filter="wipe(down)">
                                      <p:cBhvr>
                                        <p:cTn id="69" dur="580">
                                          <p:stCondLst>
                                            <p:cond delay="0"/>
                                          </p:stCondLst>
                                        </p:cTn>
                                        <p:tgtEl>
                                          <p:spTgt spid="3">
                                            <p:txEl>
                                              <p:pRg st="3" end="3"/>
                                            </p:txEl>
                                          </p:spTgt>
                                        </p:tgtEl>
                                      </p:cBhvr>
                                    </p:animEffect>
                                    <p:anim calcmode="lin" valueType="num">
                                      <p:cBhvr>
                                        <p:cTn id="70"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71"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72"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73"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74"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75" dur="26">
                                          <p:stCondLst>
                                            <p:cond delay="650"/>
                                          </p:stCondLst>
                                        </p:cTn>
                                        <p:tgtEl>
                                          <p:spTgt spid="3">
                                            <p:txEl>
                                              <p:pRg st="3" end="3"/>
                                            </p:txEl>
                                          </p:spTgt>
                                        </p:tgtEl>
                                      </p:cBhvr>
                                      <p:to x="100000" y="60000"/>
                                    </p:animScale>
                                    <p:animScale>
                                      <p:cBhvr>
                                        <p:cTn id="76" dur="166" decel="50000">
                                          <p:stCondLst>
                                            <p:cond delay="676"/>
                                          </p:stCondLst>
                                        </p:cTn>
                                        <p:tgtEl>
                                          <p:spTgt spid="3">
                                            <p:txEl>
                                              <p:pRg st="3" end="3"/>
                                            </p:txEl>
                                          </p:spTgt>
                                        </p:tgtEl>
                                      </p:cBhvr>
                                      <p:to x="100000" y="100000"/>
                                    </p:animScale>
                                    <p:animScale>
                                      <p:cBhvr>
                                        <p:cTn id="77" dur="26">
                                          <p:stCondLst>
                                            <p:cond delay="1312"/>
                                          </p:stCondLst>
                                        </p:cTn>
                                        <p:tgtEl>
                                          <p:spTgt spid="3">
                                            <p:txEl>
                                              <p:pRg st="3" end="3"/>
                                            </p:txEl>
                                          </p:spTgt>
                                        </p:tgtEl>
                                      </p:cBhvr>
                                      <p:to x="100000" y="80000"/>
                                    </p:animScale>
                                    <p:animScale>
                                      <p:cBhvr>
                                        <p:cTn id="78" dur="166" decel="50000">
                                          <p:stCondLst>
                                            <p:cond delay="1338"/>
                                          </p:stCondLst>
                                        </p:cTn>
                                        <p:tgtEl>
                                          <p:spTgt spid="3">
                                            <p:txEl>
                                              <p:pRg st="3" end="3"/>
                                            </p:txEl>
                                          </p:spTgt>
                                        </p:tgtEl>
                                      </p:cBhvr>
                                      <p:to x="100000" y="100000"/>
                                    </p:animScale>
                                    <p:animScale>
                                      <p:cBhvr>
                                        <p:cTn id="79" dur="26">
                                          <p:stCondLst>
                                            <p:cond delay="1642"/>
                                          </p:stCondLst>
                                        </p:cTn>
                                        <p:tgtEl>
                                          <p:spTgt spid="3">
                                            <p:txEl>
                                              <p:pRg st="3" end="3"/>
                                            </p:txEl>
                                          </p:spTgt>
                                        </p:tgtEl>
                                      </p:cBhvr>
                                      <p:to x="100000" y="90000"/>
                                    </p:animScale>
                                    <p:animScale>
                                      <p:cBhvr>
                                        <p:cTn id="80" dur="166" decel="50000">
                                          <p:stCondLst>
                                            <p:cond delay="1668"/>
                                          </p:stCondLst>
                                        </p:cTn>
                                        <p:tgtEl>
                                          <p:spTgt spid="3">
                                            <p:txEl>
                                              <p:pRg st="3" end="3"/>
                                            </p:txEl>
                                          </p:spTgt>
                                        </p:tgtEl>
                                      </p:cBhvr>
                                      <p:to x="100000" y="100000"/>
                                    </p:animScale>
                                    <p:animScale>
                                      <p:cBhvr>
                                        <p:cTn id="81" dur="26">
                                          <p:stCondLst>
                                            <p:cond delay="1808"/>
                                          </p:stCondLst>
                                        </p:cTn>
                                        <p:tgtEl>
                                          <p:spTgt spid="3">
                                            <p:txEl>
                                              <p:pRg st="3" end="3"/>
                                            </p:txEl>
                                          </p:spTgt>
                                        </p:tgtEl>
                                      </p:cBhvr>
                                      <p:to x="100000" y="95000"/>
                                    </p:animScale>
                                    <p:animScale>
                                      <p:cBhvr>
                                        <p:cTn id="82" dur="166" decel="50000">
                                          <p:stCondLst>
                                            <p:cond delay="1834"/>
                                          </p:stCondLst>
                                        </p:cTn>
                                        <p:tgtEl>
                                          <p:spTgt spid="3">
                                            <p:txEl>
                                              <p:pRg st="3" end="3"/>
                                            </p:txEl>
                                          </p:spTgt>
                                        </p:tgtEl>
                                      </p:cBhvr>
                                      <p:to x="100000" y="100000"/>
                                    </p:animScale>
                                  </p:childTnLst>
                                </p:cTn>
                              </p:par>
                            </p:childTnLst>
                          </p:cTn>
                        </p:par>
                      </p:childTnLst>
                    </p:cTn>
                  </p:par>
                  <p:par>
                    <p:cTn id="83" fill="hold">
                      <p:stCondLst>
                        <p:cond delay="indefinite"/>
                      </p:stCondLst>
                      <p:childTnLst>
                        <p:par>
                          <p:cTn id="84" fill="hold">
                            <p:stCondLst>
                              <p:cond delay="0"/>
                            </p:stCondLst>
                            <p:childTnLst>
                              <p:par>
                                <p:cTn id="85" presetID="26" presetClass="entr" presetSubtype="0" fill="hold" grpId="0" nodeType="clickEffect">
                                  <p:stCondLst>
                                    <p:cond delay="0"/>
                                  </p:stCondLst>
                                  <p:childTnLst>
                                    <p:set>
                                      <p:cBhvr>
                                        <p:cTn id="86" dur="1" fill="hold">
                                          <p:stCondLst>
                                            <p:cond delay="0"/>
                                          </p:stCondLst>
                                        </p:cTn>
                                        <p:tgtEl>
                                          <p:spTgt spid="3">
                                            <p:txEl>
                                              <p:pRg st="4" end="4"/>
                                            </p:txEl>
                                          </p:spTgt>
                                        </p:tgtEl>
                                        <p:attrNameLst>
                                          <p:attrName>style.visibility</p:attrName>
                                        </p:attrNameLst>
                                      </p:cBhvr>
                                      <p:to>
                                        <p:strVal val="visible"/>
                                      </p:to>
                                    </p:set>
                                    <p:animEffect transition="in" filter="wipe(down)">
                                      <p:cBhvr>
                                        <p:cTn id="87" dur="580">
                                          <p:stCondLst>
                                            <p:cond delay="0"/>
                                          </p:stCondLst>
                                        </p:cTn>
                                        <p:tgtEl>
                                          <p:spTgt spid="3">
                                            <p:txEl>
                                              <p:pRg st="4" end="4"/>
                                            </p:txEl>
                                          </p:spTgt>
                                        </p:tgtEl>
                                      </p:cBhvr>
                                    </p:animEffect>
                                    <p:anim calcmode="lin" valueType="num">
                                      <p:cBhvr>
                                        <p:cTn id="88"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89"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90"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91"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92"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93" dur="26">
                                          <p:stCondLst>
                                            <p:cond delay="650"/>
                                          </p:stCondLst>
                                        </p:cTn>
                                        <p:tgtEl>
                                          <p:spTgt spid="3">
                                            <p:txEl>
                                              <p:pRg st="4" end="4"/>
                                            </p:txEl>
                                          </p:spTgt>
                                        </p:tgtEl>
                                      </p:cBhvr>
                                      <p:to x="100000" y="60000"/>
                                    </p:animScale>
                                    <p:animScale>
                                      <p:cBhvr>
                                        <p:cTn id="94" dur="166" decel="50000">
                                          <p:stCondLst>
                                            <p:cond delay="676"/>
                                          </p:stCondLst>
                                        </p:cTn>
                                        <p:tgtEl>
                                          <p:spTgt spid="3">
                                            <p:txEl>
                                              <p:pRg st="4" end="4"/>
                                            </p:txEl>
                                          </p:spTgt>
                                        </p:tgtEl>
                                      </p:cBhvr>
                                      <p:to x="100000" y="100000"/>
                                    </p:animScale>
                                    <p:animScale>
                                      <p:cBhvr>
                                        <p:cTn id="95" dur="26">
                                          <p:stCondLst>
                                            <p:cond delay="1312"/>
                                          </p:stCondLst>
                                        </p:cTn>
                                        <p:tgtEl>
                                          <p:spTgt spid="3">
                                            <p:txEl>
                                              <p:pRg st="4" end="4"/>
                                            </p:txEl>
                                          </p:spTgt>
                                        </p:tgtEl>
                                      </p:cBhvr>
                                      <p:to x="100000" y="80000"/>
                                    </p:animScale>
                                    <p:animScale>
                                      <p:cBhvr>
                                        <p:cTn id="96" dur="166" decel="50000">
                                          <p:stCondLst>
                                            <p:cond delay="1338"/>
                                          </p:stCondLst>
                                        </p:cTn>
                                        <p:tgtEl>
                                          <p:spTgt spid="3">
                                            <p:txEl>
                                              <p:pRg st="4" end="4"/>
                                            </p:txEl>
                                          </p:spTgt>
                                        </p:tgtEl>
                                      </p:cBhvr>
                                      <p:to x="100000" y="100000"/>
                                    </p:animScale>
                                    <p:animScale>
                                      <p:cBhvr>
                                        <p:cTn id="97" dur="26">
                                          <p:stCondLst>
                                            <p:cond delay="1642"/>
                                          </p:stCondLst>
                                        </p:cTn>
                                        <p:tgtEl>
                                          <p:spTgt spid="3">
                                            <p:txEl>
                                              <p:pRg st="4" end="4"/>
                                            </p:txEl>
                                          </p:spTgt>
                                        </p:tgtEl>
                                      </p:cBhvr>
                                      <p:to x="100000" y="90000"/>
                                    </p:animScale>
                                    <p:animScale>
                                      <p:cBhvr>
                                        <p:cTn id="98" dur="166" decel="50000">
                                          <p:stCondLst>
                                            <p:cond delay="1668"/>
                                          </p:stCondLst>
                                        </p:cTn>
                                        <p:tgtEl>
                                          <p:spTgt spid="3">
                                            <p:txEl>
                                              <p:pRg st="4" end="4"/>
                                            </p:txEl>
                                          </p:spTgt>
                                        </p:tgtEl>
                                      </p:cBhvr>
                                      <p:to x="100000" y="100000"/>
                                    </p:animScale>
                                    <p:animScale>
                                      <p:cBhvr>
                                        <p:cTn id="99" dur="26">
                                          <p:stCondLst>
                                            <p:cond delay="1808"/>
                                          </p:stCondLst>
                                        </p:cTn>
                                        <p:tgtEl>
                                          <p:spTgt spid="3">
                                            <p:txEl>
                                              <p:pRg st="4" end="4"/>
                                            </p:txEl>
                                          </p:spTgt>
                                        </p:tgtEl>
                                      </p:cBhvr>
                                      <p:to x="100000" y="95000"/>
                                    </p:animScale>
                                    <p:animScale>
                                      <p:cBhvr>
                                        <p:cTn id="100" dur="166" decel="50000">
                                          <p:stCondLst>
                                            <p:cond delay="1834"/>
                                          </p:stCondLst>
                                        </p:cTn>
                                        <p:tgtEl>
                                          <p:spTgt spid="3">
                                            <p:txEl>
                                              <p:pRg st="4" end="4"/>
                                            </p:txEl>
                                          </p:spTgt>
                                        </p:tgtEl>
                                      </p:cBhvr>
                                      <p:to x="100000" y="100000"/>
                                    </p:animScale>
                                  </p:childTnLst>
                                </p:cTn>
                              </p:par>
                            </p:childTnLst>
                          </p:cTn>
                        </p:par>
                      </p:childTnLst>
                    </p:cTn>
                  </p:par>
                  <p:par>
                    <p:cTn id="101" fill="hold">
                      <p:stCondLst>
                        <p:cond delay="indefinite"/>
                      </p:stCondLst>
                      <p:childTnLst>
                        <p:par>
                          <p:cTn id="102" fill="hold">
                            <p:stCondLst>
                              <p:cond delay="0"/>
                            </p:stCondLst>
                            <p:childTnLst>
                              <p:par>
                                <p:cTn id="103" presetID="26" presetClass="entr" presetSubtype="0" fill="hold" grpId="0" nodeType="clickEffect">
                                  <p:stCondLst>
                                    <p:cond delay="0"/>
                                  </p:stCondLst>
                                  <p:childTnLst>
                                    <p:set>
                                      <p:cBhvr>
                                        <p:cTn id="104" dur="1" fill="hold">
                                          <p:stCondLst>
                                            <p:cond delay="0"/>
                                          </p:stCondLst>
                                        </p:cTn>
                                        <p:tgtEl>
                                          <p:spTgt spid="3">
                                            <p:txEl>
                                              <p:pRg st="5" end="5"/>
                                            </p:txEl>
                                          </p:spTgt>
                                        </p:tgtEl>
                                        <p:attrNameLst>
                                          <p:attrName>style.visibility</p:attrName>
                                        </p:attrNameLst>
                                      </p:cBhvr>
                                      <p:to>
                                        <p:strVal val="visible"/>
                                      </p:to>
                                    </p:set>
                                    <p:animEffect transition="in" filter="wipe(down)">
                                      <p:cBhvr>
                                        <p:cTn id="105" dur="580">
                                          <p:stCondLst>
                                            <p:cond delay="0"/>
                                          </p:stCondLst>
                                        </p:cTn>
                                        <p:tgtEl>
                                          <p:spTgt spid="3">
                                            <p:txEl>
                                              <p:pRg st="5" end="5"/>
                                            </p:txEl>
                                          </p:spTgt>
                                        </p:tgtEl>
                                      </p:cBhvr>
                                    </p:animEffect>
                                    <p:anim calcmode="lin" valueType="num">
                                      <p:cBhvr>
                                        <p:cTn id="106"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107"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108"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109"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110"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111" dur="26">
                                          <p:stCondLst>
                                            <p:cond delay="650"/>
                                          </p:stCondLst>
                                        </p:cTn>
                                        <p:tgtEl>
                                          <p:spTgt spid="3">
                                            <p:txEl>
                                              <p:pRg st="5" end="5"/>
                                            </p:txEl>
                                          </p:spTgt>
                                        </p:tgtEl>
                                      </p:cBhvr>
                                      <p:to x="100000" y="60000"/>
                                    </p:animScale>
                                    <p:animScale>
                                      <p:cBhvr>
                                        <p:cTn id="112" dur="166" decel="50000">
                                          <p:stCondLst>
                                            <p:cond delay="676"/>
                                          </p:stCondLst>
                                        </p:cTn>
                                        <p:tgtEl>
                                          <p:spTgt spid="3">
                                            <p:txEl>
                                              <p:pRg st="5" end="5"/>
                                            </p:txEl>
                                          </p:spTgt>
                                        </p:tgtEl>
                                      </p:cBhvr>
                                      <p:to x="100000" y="100000"/>
                                    </p:animScale>
                                    <p:animScale>
                                      <p:cBhvr>
                                        <p:cTn id="113" dur="26">
                                          <p:stCondLst>
                                            <p:cond delay="1312"/>
                                          </p:stCondLst>
                                        </p:cTn>
                                        <p:tgtEl>
                                          <p:spTgt spid="3">
                                            <p:txEl>
                                              <p:pRg st="5" end="5"/>
                                            </p:txEl>
                                          </p:spTgt>
                                        </p:tgtEl>
                                      </p:cBhvr>
                                      <p:to x="100000" y="80000"/>
                                    </p:animScale>
                                    <p:animScale>
                                      <p:cBhvr>
                                        <p:cTn id="114" dur="166" decel="50000">
                                          <p:stCondLst>
                                            <p:cond delay="1338"/>
                                          </p:stCondLst>
                                        </p:cTn>
                                        <p:tgtEl>
                                          <p:spTgt spid="3">
                                            <p:txEl>
                                              <p:pRg st="5" end="5"/>
                                            </p:txEl>
                                          </p:spTgt>
                                        </p:tgtEl>
                                      </p:cBhvr>
                                      <p:to x="100000" y="100000"/>
                                    </p:animScale>
                                    <p:animScale>
                                      <p:cBhvr>
                                        <p:cTn id="115" dur="26">
                                          <p:stCondLst>
                                            <p:cond delay="1642"/>
                                          </p:stCondLst>
                                        </p:cTn>
                                        <p:tgtEl>
                                          <p:spTgt spid="3">
                                            <p:txEl>
                                              <p:pRg st="5" end="5"/>
                                            </p:txEl>
                                          </p:spTgt>
                                        </p:tgtEl>
                                      </p:cBhvr>
                                      <p:to x="100000" y="90000"/>
                                    </p:animScale>
                                    <p:animScale>
                                      <p:cBhvr>
                                        <p:cTn id="116" dur="166" decel="50000">
                                          <p:stCondLst>
                                            <p:cond delay="1668"/>
                                          </p:stCondLst>
                                        </p:cTn>
                                        <p:tgtEl>
                                          <p:spTgt spid="3">
                                            <p:txEl>
                                              <p:pRg st="5" end="5"/>
                                            </p:txEl>
                                          </p:spTgt>
                                        </p:tgtEl>
                                      </p:cBhvr>
                                      <p:to x="100000" y="100000"/>
                                    </p:animScale>
                                    <p:animScale>
                                      <p:cBhvr>
                                        <p:cTn id="117" dur="26">
                                          <p:stCondLst>
                                            <p:cond delay="1808"/>
                                          </p:stCondLst>
                                        </p:cTn>
                                        <p:tgtEl>
                                          <p:spTgt spid="3">
                                            <p:txEl>
                                              <p:pRg st="5" end="5"/>
                                            </p:txEl>
                                          </p:spTgt>
                                        </p:tgtEl>
                                      </p:cBhvr>
                                      <p:to x="100000" y="95000"/>
                                    </p:animScale>
                                    <p:animScale>
                                      <p:cBhvr>
                                        <p:cTn id="118" dur="166" decel="50000">
                                          <p:stCondLst>
                                            <p:cond delay="1834"/>
                                          </p:stCondLst>
                                        </p:cTn>
                                        <p:tgtEl>
                                          <p:spTgt spid="3">
                                            <p:txEl>
                                              <p:pRg st="5" end="5"/>
                                            </p:txEl>
                                          </p:spTgt>
                                        </p:tgtEl>
                                      </p:cBhvr>
                                      <p:to x="100000" y="100000"/>
                                    </p:animScale>
                                  </p:childTnLst>
                                </p:cTn>
                              </p:par>
                            </p:childTnLst>
                          </p:cTn>
                        </p:par>
                      </p:childTnLst>
                    </p:cTn>
                  </p:par>
                  <p:par>
                    <p:cTn id="119" fill="hold">
                      <p:stCondLst>
                        <p:cond delay="indefinite"/>
                      </p:stCondLst>
                      <p:childTnLst>
                        <p:par>
                          <p:cTn id="120" fill="hold">
                            <p:stCondLst>
                              <p:cond delay="0"/>
                            </p:stCondLst>
                            <p:childTnLst>
                              <p:par>
                                <p:cTn id="121" presetID="26" presetClass="entr" presetSubtype="0" fill="hold" grpId="0" nodeType="clickEffect">
                                  <p:stCondLst>
                                    <p:cond delay="0"/>
                                  </p:stCondLst>
                                  <p:childTnLst>
                                    <p:set>
                                      <p:cBhvr>
                                        <p:cTn id="122" dur="1" fill="hold">
                                          <p:stCondLst>
                                            <p:cond delay="0"/>
                                          </p:stCondLst>
                                        </p:cTn>
                                        <p:tgtEl>
                                          <p:spTgt spid="3">
                                            <p:txEl>
                                              <p:pRg st="6" end="6"/>
                                            </p:txEl>
                                          </p:spTgt>
                                        </p:tgtEl>
                                        <p:attrNameLst>
                                          <p:attrName>style.visibility</p:attrName>
                                        </p:attrNameLst>
                                      </p:cBhvr>
                                      <p:to>
                                        <p:strVal val="visible"/>
                                      </p:to>
                                    </p:set>
                                    <p:animEffect transition="in" filter="wipe(down)">
                                      <p:cBhvr>
                                        <p:cTn id="123" dur="580">
                                          <p:stCondLst>
                                            <p:cond delay="0"/>
                                          </p:stCondLst>
                                        </p:cTn>
                                        <p:tgtEl>
                                          <p:spTgt spid="3">
                                            <p:txEl>
                                              <p:pRg st="6" end="6"/>
                                            </p:txEl>
                                          </p:spTgt>
                                        </p:tgtEl>
                                      </p:cBhvr>
                                    </p:animEffect>
                                    <p:anim calcmode="lin" valueType="num">
                                      <p:cBhvr>
                                        <p:cTn id="124" dur="1822" tmFilter="0,0; 0.14,0.36; 0.43,0.73; 0.71,0.91; 1.0,1.0">
                                          <p:stCondLst>
                                            <p:cond delay="0"/>
                                          </p:stCondLst>
                                        </p:cTn>
                                        <p:tgtEl>
                                          <p:spTgt spid="3">
                                            <p:txEl>
                                              <p:pRg st="6" end="6"/>
                                            </p:txEl>
                                          </p:spTgt>
                                        </p:tgtEl>
                                        <p:attrNameLst>
                                          <p:attrName>ppt_x</p:attrName>
                                        </p:attrNameLst>
                                      </p:cBhvr>
                                      <p:tavLst>
                                        <p:tav tm="0">
                                          <p:val>
                                            <p:strVal val="#ppt_x-0.25"/>
                                          </p:val>
                                        </p:tav>
                                        <p:tav tm="100000">
                                          <p:val>
                                            <p:strVal val="#ppt_x"/>
                                          </p:val>
                                        </p:tav>
                                      </p:tavLst>
                                    </p:anim>
                                    <p:anim calcmode="lin" valueType="num">
                                      <p:cBhvr>
                                        <p:cTn id="125" dur="664" tmFilter="0.0,0.0; 0.25,0.07; 0.50,0.2; 0.75,0.467; 1.0,1.0">
                                          <p:stCondLst>
                                            <p:cond delay="0"/>
                                          </p:stCondLst>
                                        </p:cTn>
                                        <p:tgtEl>
                                          <p:spTgt spid="3">
                                            <p:txEl>
                                              <p:pRg st="6" end="6"/>
                                            </p:txEl>
                                          </p:spTgt>
                                        </p:tgtEl>
                                        <p:attrNameLst>
                                          <p:attrName>ppt_y</p:attrName>
                                        </p:attrNameLst>
                                      </p:cBhvr>
                                      <p:tavLst>
                                        <p:tav tm="0" fmla="#ppt_y-sin(pi*$)/3">
                                          <p:val>
                                            <p:fltVal val="0.5"/>
                                          </p:val>
                                        </p:tav>
                                        <p:tav tm="100000">
                                          <p:val>
                                            <p:fltVal val="1"/>
                                          </p:val>
                                        </p:tav>
                                      </p:tavLst>
                                    </p:anim>
                                    <p:anim calcmode="lin" valueType="num">
                                      <p:cBhvr>
                                        <p:cTn id="126" dur="664" tmFilter="0, 0; 0.125,0.2665; 0.25,0.4; 0.375,0.465; 0.5,0.5;  0.625,0.535; 0.75,0.6; 0.875,0.7335; 1,1">
                                          <p:stCondLst>
                                            <p:cond delay="664"/>
                                          </p:stCondLst>
                                        </p:cTn>
                                        <p:tgtEl>
                                          <p:spTgt spid="3">
                                            <p:txEl>
                                              <p:pRg st="6" end="6"/>
                                            </p:txEl>
                                          </p:spTgt>
                                        </p:tgtEl>
                                        <p:attrNameLst>
                                          <p:attrName>ppt_y</p:attrName>
                                        </p:attrNameLst>
                                      </p:cBhvr>
                                      <p:tavLst>
                                        <p:tav tm="0" fmla="#ppt_y-sin(pi*$)/9">
                                          <p:val>
                                            <p:fltVal val="0"/>
                                          </p:val>
                                        </p:tav>
                                        <p:tav tm="100000">
                                          <p:val>
                                            <p:fltVal val="1"/>
                                          </p:val>
                                        </p:tav>
                                      </p:tavLst>
                                    </p:anim>
                                    <p:anim calcmode="lin" valueType="num">
                                      <p:cBhvr>
                                        <p:cTn id="127" dur="332" tmFilter="0, 0; 0.125,0.2665; 0.25,0.4; 0.375,0.465; 0.5,0.5;  0.625,0.535; 0.75,0.6; 0.875,0.7335; 1,1">
                                          <p:stCondLst>
                                            <p:cond delay="1324"/>
                                          </p:stCondLst>
                                        </p:cTn>
                                        <p:tgtEl>
                                          <p:spTgt spid="3">
                                            <p:txEl>
                                              <p:pRg st="6" end="6"/>
                                            </p:txEl>
                                          </p:spTgt>
                                        </p:tgtEl>
                                        <p:attrNameLst>
                                          <p:attrName>ppt_y</p:attrName>
                                        </p:attrNameLst>
                                      </p:cBhvr>
                                      <p:tavLst>
                                        <p:tav tm="0" fmla="#ppt_y-sin(pi*$)/27">
                                          <p:val>
                                            <p:fltVal val="0"/>
                                          </p:val>
                                        </p:tav>
                                        <p:tav tm="100000">
                                          <p:val>
                                            <p:fltVal val="1"/>
                                          </p:val>
                                        </p:tav>
                                      </p:tavLst>
                                    </p:anim>
                                    <p:anim calcmode="lin" valueType="num">
                                      <p:cBhvr>
                                        <p:cTn id="128" dur="164" tmFilter="0, 0; 0.125,0.2665; 0.25,0.4; 0.375,0.465; 0.5,0.5;  0.625,0.535; 0.75,0.6; 0.875,0.7335; 1,1">
                                          <p:stCondLst>
                                            <p:cond delay="1656"/>
                                          </p:stCondLst>
                                        </p:cTn>
                                        <p:tgtEl>
                                          <p:spTgt spid="3">
                                            <p:txEl>
                                              <p:pRg st="6" end="6"/>
                                            </p:txEl>
                                          </p:spTgt>
                                        </p:tgtEl>
                                        <p:attrNameLst>
                                          <p:attrName>ppt_y</p:attrName>
                                        </p:attrNameLst>
                                      </p:cBhvr>
                                      <p:tavLst>
                                        <p:tav tm="0" fmla="#ppt_y-sin(pi*$)/81">
                                          <p:val>
                                            <p:fltVal val="0"/>
                                          </p:val>
                                        </p:tav>
                                        <p:tav tm="100000">
                                          <p:val>
                                            <p:fltVal val="1"/>
                                          </p:val>
                                        </p:tav>
                                      </p:tavLst>
                                    </p:anim>
                                    <p:animScale>
                                      <p:cBhvr>
                                        <p:cTn id="129" dur="26">
                                          <p:stCondLst>
                                            <p:cond delay="650"/>
                                          </p:stCondLst>
                                        </p:cTn>
                                        <p:tgtEl>
                                          <p:spTgt spid="3">
                                            <p:txEl>
                                              <p:pRg st="6" end="6"/>
                                            </p:txEl>
                                          </p:spTgt>
                                        </p:tgtEl>
                                      </p:cBhvr>
                                      <p:to x="100000" y="60000"/>
                                    </p:animScale>
                                    <p:animScale>
                                      <p:cBhvr>
                                        <p:cTn id="130" dur="166" decel="50000">
                                          <p:stCondLst>
                                            <p:cond delay="676"/>
                                          </p:stCondLst>
                                        </p:cTn>
                                        <p:tgtEl>
                                          <p:spTgt spid="3">
                                            <p:txEl>
                                              <p:pRg st="6" end="6"/>
                                            </p:txEl>
                                          </p:spTgt>
                                        </p:tgtEl>
                                      </p:cBhvr>
                                      <p:to x="100000" y="100000"/>
                                    </p:animScale>
                                    <p:animScale>
                                      <p:cBhvr>
                                        <p:cTn id="131" dur="26">
                                          <p:stCondLst>
                                            <p:cond delay="1312"/>
                                          </p:stCondLst>
                                        </p:cTn>
                                        <p:tgtEl>
                                          <p:spTgt spid="3">
                                            <p:txEl>
                                              <p:pRg st="6" end="6"/>
                                            </p:txEl>
                                          </p:spTgt>
                                        </p:tgtEl>
                                      </p:cBhvr>
                                      <p:to x="100000" y="80000"/>
                                    </p:animScale>
                                    <p:animScale>
                                      <p:cBhvr>
                                        <p:cTn id="132" dur="166" decel="50000">
                                          <p:stCondLst>
                                            <p:cond delay="1338"/>
                                          </p:stCondLst>
                                        </p:cTn>
                                        <p:tgtEl>
                                          <p:spTgt spid="3">
                                            <p:txEl>
                                              <p:pRg st="6" end="6"/>
                                            </p:txEl>
                                          </p:spTgt>
                                        </p:tgtEl>
                                      </p:cBhvr>
                                      <p:to x="100000" y="100000"/>
                                    </p:animScale>
                                    <p:animScale>
                                      <p:cBhvr>
                                        <p:cTn id="133" dur="26">
                                          <p:stCondLst>
                                            <p:cond delay="1642"/>
                                          </p:stCondLst>
                                        </p:cTn>
                                        <p:tgtEl>
                                          <p:spTgt spid="3">
                                            <p:txEl>
                                              <p:pRg st="6" end="6"/>
                                            </p:txEl>
                                          </p:spTgt>
                                        </p:tgtEl>
                                      </p:cBhvr>
                                      <p:to x="100000" y="90000"/>
                                    </p:animScale>
                                    <p:animScale>
                                      <p:cBhvr>
                                        <p:cTn id="134" dur="166" decel="50000">
                                          <p:stCondLst>
                                            <p:cond delay="1668"/>
                                          </p:stCondLst>
                                        </p:cTn>
                                        <p:tgtEl>
                                          <p:spTgt spid="3">
                                            <p:txEl>
                                              <p:pRg st="6" end="6"/>
                                            </p:txEl>
                                          </p:spTgt>
                                        </p:tgtEl>
                                      </p:cBhvr>
                                      <p:to x="100000" y="100000"/>
                                    </p:animScale>
                                    <p:animScale>
                                      <p:cBhvr>
                                        <p:cTn id="135" dur="26">
                                          <p:stCondLst>
                                            <p:cond delay="1808"/>
                                          </p:stCondLst>
                                        </p:cTn>
                                        <p:tgtEl>
                                          <p:spTgt spid="3">
                                            <p:txEl>
                                              <p:pRg st="6" end="6"/>
                                            </p:txEl>
                                          </p:spTgt>
                                        </p:tgtEl>
                                      </p:cBhvr>
                                      <p:to x="100000" y="95000"/>
                                    </p:animScale>
                                    <p:animScale>
                                      <p:cBhvr>
                                        <p:cTn id="136" dur="166" decel="50000">
                                          <p:stCondLst>
                                            <p:cond delay="1834"/>
                                          </p:stCondLst>
                                        </p:cTn>
                                        <p:tgtEl>
                                          <p:spTgt spid="3">
                                            <p:txEl>
                                              <p:pRg st="6" end="6"/>
                                            </p:txEl>
                                          </p:spTgt>
                                        </p:tgtEl>
                                      </p:cBhvr>
                                      <p:to x="100000" y="100000"/>
                                    </p:animScale>
                                  </p:childTnLst>
                                </p:cTn>
                              </p:par>
                            </p:childTnLst>
                          </p:cTn>
                        </p:par>
                      </p:childTnLst>
                    </p:cTn>
                  </p:par>
                  <p:par>
                    <p:cTn id="137" fill="hold">
                      <p:stCondLst>
                        <p:cond delay="indefinite"/>
                      </p:stCondLst>
                      <p:childTnLst>
                        <p:par>
                          <p:cTn id="138" fill="hold">
                            <p:stCondLst>
                              <p:cond delay="0"/>
                            </p:stCondLst>
                            <p:childTnLst>
                              <p:par>
                                <p:cTn id="139" presetID="26" presetClass="entr" presetSubtype="0" fill="hold" grpId="0" nodeType="clickEffect">
                                  <p:stCondLst>
                                    <p:cond delay="0"/>
                                  </p:stCondLst>
                                  <p:childTnLst>
                                    <p:set>
                                      <p:cBhvr>
                                        <p:cTn id="140" dur="1" fill="hold">
                                          <p:stCondLst>
                                            <p:cond delay="0"/>
                                          </p:stCondLst>
                                        </p:cTn>
                                        <p:tgtEl>
                                          <p:spTgt spid="3">
                                            <p:txEl>
                                              <p:pRg st="7" end="7"/>
                                            </p:txEl>
                                          </p:spTgt>
                                        </p:tgtEl>
                                        <p:attrNameLst>
                                          <p:attrName>style.visibility</p:attrName>
                                        </p:attrNameLst>
                                      </p:cBhvr>
                                      <p:to>
                                        <p:strVal val="visible"/>
                                      </p:to>
                                    </p:set>
                                    <p:animEffect transition="in" filter="wipe(down)">
                                      <p:cBhvr>
                                        <p:cTn id="141" dur="580">
                                          <p:stCondLst>
                                            <p:cond delay="0"/>
                                          </p:stCondLst>
                                        </p:cTn>
                                        <p:tgtEl>
                                          <p:spTgt spid="3">
                                            <p:txEl>
                                              <p:pRg st="7" end="7"/>
                                            </p:txEl>
                                          </p:spTgt>
                                        </p:tgtEl>
                                      </p:cBhvr>
                                    </p:animEffect>
                                    <p:anim calcmode="lin" valueType="num">
                                      <p:cBhvr>
                                        <p:cTn id="142" dur="1822" tmFilter="0,0; 0.14,0.36; 0.43,0.73; 0.71,0.91; 1.0,1.0">
                                          <p:stCondLst>
                                            <p:cond delay="0"/>
                                          </p:stCondLst>
                                        </p:cTn>
                                        <p:tgtEl>
                                          <p:spTgt spid="3">
                                            <p:txEl>
                                              <p:pRg st="7" end="7"/>
                                            </p:txEl>
                                          </p:spTgt>
                                        </p:tgtEl>
                                        <p:attrNameLst>
                                          <p:attrName>ppt_x</p:attrName>
                                        </p:attrNameLst>
                                      </p:cBhvr>
                                      <p:tavLst>
                                        <p:tav tm="0">
                                          <p:val>
                                            <p:strVal val="#ppt_x-0.25"/>
                                          </p:val>
                                        </p:tav>
                                        <p:tav tm="100000">
                                          <p:val>
                                            <p:strVal val="#ppt_x"/>
                                          </p:val>
                                        </p:tav>
                                      </p:tavLst>
                                    </p:anim>
                                    <p:anim calcmode="lin" valueType="num">
                                      <p:cBhvr>
                                        <p:cTn id="143" dur="664" tmFilter="0.0,0.0; 0.25,0.07; 0.50,0.2; 0.75,0.467; 1.0,1.0">
                                          <p:stCondLst>
                                            <p:cond delay="0"/>
                                          </p:stCondLst>
                                        </p:cTn>
                                        <p:tgtEl>
                                          <p:spTgt spid="3">
                                            <p:txEl>
                                              <p:pRg st="7" end="7"/>
                                            </p:txEl>
                                          </p:spTgt>
                                        </p:tgtEl>
                                        <p:attrNameLst>
                                          <p:attrName>ppt_y</p:attrName>
                                        </p:attrNameLst>
                                      </p:cBhvr>
                                      <p:tavLst>
                                        <p:tav tm="0" fmla="#ppt_y-sin(pi*$)/3">
                                          <p:val>
                                            <p:fltVal val="0.5"/>
                                          </p:val>
                                        </p:tav>
                                        <p:tav tm="100000">
                                          <p:val>
                                            <p:fltVal val="1"/>
                                          </p:val>
                                        </p:tav>
                                      </p:tavLst>
                                    </p:anim>
                                    <p:anim calcmode="lin" valueType="num">
                                      <p:cBhvr>
                                        <p:cTn id="144" dur="664" tmFilter="0, 0; 0.125,0.2665; 0.25,0.4; 0.375,0.465; 0.5,0.5;  0.625,0.535; 0.75,0.6; 0.875,0.7335; 1,1">
                                          <p:stCondLst>
                                            <p:cond delay="664"/>
                                          </p:stCondLst>
                                        </p:cTn>
                                        <p:tgtEl>
                                          <p:spTgt spid="3">
                                            <p:txEl>
                                              <p:pRg st="7" end="7"/>
                                            </p:txEl>
                                          </p:spTgt>
                                        </p:tgtEl>
                                        <p:attrNameLst>
                                          <p:attrName>ppt_y</p:attrName>
                                        </p:attrNameLst>
                                      </p:cBhvr>
                                      <p:tavLst>
                                        <p:tav tm="0" fmla="#ppt_y-sin(pi*$)/9">
                                          <p:val>
                                            <p:fltVal val="0"/>
                                          </p:val>
                                        </p:tav>
                                        <p:tav tm="100000">
                                          <p:val>
                                            <p:fltVal val="1"/>
                                          </p:val>
                                        </p:tav>
                                      </p:tavLst>
                                    </p:anim>
                                    <p:anim calcmode="lin" valueType="num">
                                      <p:cBhvr>
                                        <p:cTn id="145" dur="332" tmFilter="0, 0; 0.125,0.2665; 0.25,0.4; 0.375,0.465; 0.5,0.5;  0.625,0.535; 0.75,0.6; 0.875,0.7335; 1,1">
                                          <p:stCondLst>
                                            <p:cond delay="1324"/>
                                          </p:stCondLst>
                                        </p:cTn>
                                        <p:tgtEl>
                                          <p:spTgt spid="3">
                                            <p:txEl>
                                              <p:pRg st="7" end="7"/>
                                            </p:txEl>
                                          </p:spTgt>
                                        </p:tgtEl>
                                        <p:attrNameLst>
                                          <p:attrName>ppt_y</p:attrName>
                                        </p:attrNameLst>
                                      </p:cBhvr>
                                      <p:tavLst>
                                        <p:tav tm="0" fmla="#ppt_y-sin(pi*$)/27">
                                          <p:val>
                                            <p:fltVal val="0"/>
                                          </p:val>
                                        </p:tav>
                                        <p:tav tm="100000">
                                          <p:val>
                                            <p:fltVal val="1"/>
                                          </p:val>
                                        </p:tav>
                                      </p:tavLst>
                                    </p:anim>
                                    <p:anim calcmode="lin" valueType="num">
                                      <p:cBhvr>
                                        <p:cTn id="146" dur="164" tmFilter="0, 0; 0.125,0.2665; 0.25,0.4; 0.375,0.465; 0.5,0.5;  0.625,0.535; 0.75,0.6; 0.875,0.7335; 1,1">
                                          <p:stCondLst>
                                            <p:cond delay="1656"/>
                                          </p:stCondLst>
                                        </p:cTn>
                                        <p:tgtEl>
                                          <p:spTgt spid="3">
                                            <p:txEl>
                                              <p:pRg st="7" end="7"/>
                                            </p:txEl>
                                          </p:spTgt>
                                        </p:tgtEl>
                                        <p:attrNameLst>
                                          <p:attrName>ppt_y</p:attrName>
                                        </p:attrNameLst>
                                      </p:cBhvr>
                                      <p:tavLst>
                                        <p:tav tm="0" fmla="#ppt_y-sin(pi*$)/81">
                                          <p:val>
                                            <p:fltVal val="0"/>
                                          </p:val>
                                        </p:tav>
                                        <p:tav tm="100000">
                                          <p:val>
                                            <p:fltVal val="1"/>
                                          </p:val>
                                        </p:tav>
                                      </p:tavLst>
                                    </p:anim>
                                    <p:animScale>
                                      <p:cBhvr>
                                        <p:cTn id="147" dur="26">
                                          <p:stCondLst>
                                            <p:cond delay="650"/>
                                          </p:stCondLst>
                                        </p:cTn>
                                        <p:tgtEl>
                                          <p:spTgt spid="3">
                                            <p:txEl>
                                              <p:pRg st="7" end="7"/>
                                            </p:txEl>
                                          </p:spTgt>
                                        </p:tgtEl>
                                      </p:cBhvr>
                                      <p:to x="100000" y="60000"/>
                                    </p:animScale>
                                    <p:animScale>
                                      <p:cBhvr>
                                        <p:cTn id="148" dur="166" decel="50000">
                                          <p:stCondLst>
                                            <p:cond delay="676"/>
                                          </p:stCondLst>
                                        </p:cTn>
                                        <p:tgtEl>
                                          <p:spTgt spid="3">
                                            <p:txEl>
                                              <p:pRg st="7" end="7"/>
                                            </p:txEl>
                                          </p:spTgt>
                                        </p:tgtEl>
                                      </p:cBhvr>
                                      <p:to x="100000" y="100000"/>
                                    </p:animScale>
                                    <p:animScale>
                                      <p:cBhvr>
                                        <p:cTn id="149" dur="26">
                                          <p:stCondLst>
                                            <p:cond delay="1312"/>
                                          </p:stCondLst>
                                        </p:cTn>
                                        <p:tgtEl>
                                          <p:spTgt spid="3">
                                            <p:txEl>
                                              <p:pRg st="7" end="7"/>
                                            </p:txEl>
                                          </p:spTgt>
                                        </p:tgtEl>
                                      </p:cBhvr>
                                      <p:to x="100000" y="80000"/>
                                    </p:animScale>
                                    <p:animScale>
                                      <p:cBhvr>
                                        <p:cTn id="150" dur="166" decel="50000">
                                          <p:stCondLst>
                                            <p:cond delay="1338"/>
                                          </p:stCondLst>
                                        </p:cTn>
                                        <p:tgtEl>
                                          <p:spTgt spid="3">
                                            <p:txEl>
                                              <p:pRg st="7" end="7"/>
                                            </p:txEl>
                                          </p:spTgt>
                                        </p:tgtEl>
                                      </p:cBhvr>
                                      <p:to x="100000" y="100000"/>
                                    </p:animScale>
                                    <p:animScale>
                                      <p:cBhvr>
                                        <p:cTn id="151" dur="26">
                                          <p:stCondLst>
                                            <p:cond delay="1642"/>
                                          </p:stCondLst>
                                        </p:cTn>
                                        <p:tgtEl>
                                          <p:spTgt spid="3">
                                            <p:txEl>
                                              <p:pRg st="7" end="7"/>
                                            </p:txEl>
                                          </p:spTgt>
                                        </p:tgtEl>
                                      </p:cBhvr>
                                      <p:to x="100000" y="90000"/>
                                    </p:animScale>
                                    <p:animScale>
                                      <p:cBhvr>
                                        <p:cTn id="152" dur="166" decel="50000">
                                          <p:stCondLst>
                                            <p:cond delay="1668"/>
                                          </p:stCondLst>
                                        </p:cTn>
                                        <p:tgtEl>
                                          <p:spTgt spid="3">
                                            <p:txEl>
                                              <p:pRg st="7" end="7"/>
                                            </p:txEl>
                                          </p:spTgt>
                                        </p:tgtEl>
                                      </p:cBhvr>
                                      <p:to x="100000" y="100000"/>
                                    </p:animScale>
                                    <p:animScale>
                                      <p:cBhvr>
                                        <p:cTn id="153" dur="26">
                                          <p:stCondLst>
                                            <p:cond delay="1808"/>
                                          </p:stCondLst>
                                        </p:cTn>
                                        <p:tgtEl>
                                          <p:spTgt spid="3">
                                            <p:txEl>
                                              <p:pRg st="7" end="7"/>
                                            </p:txEl>
                                          </p:spTgt>
                                        </p:tgtEl>
                                      </p:cBhvr>
                                      <p:to x="100000" y="95000"/>
                                    </p:animScale>
                                    <p:animScale>
                                      <p:cBhvr>
                                        <p:cTn id="154" dur="166" decel="50000">
                                          <p:stCondLst>
                                            <p:cond delay="1834"/>
                                          </p:stCondLst>
                                        </p:cTn>
                                        <p:tgtEl>
                                          <p:spTgt spid="3">
                                            <p:txEl>
                                              <p:pRg st="7" end="7"/>
                                            </p:txEl>
                                          </p:spTgt>
                                        </p:tgtEl>
                                      </p:cBhvr>
                                      <p:to x="100000" y="100000"/>
                                    </p:animScale>
                                  </p:childTnLst>
                                </p:cTn>
                              </p:par>
                            </p:childTnLst>
                          </p:cTn>
                        </p:par>
                      </p:childTnLst>
                    </p:cTn>
                  </p:par>
                  <p:par>
                    <p:cTn id="155" fill="hold">
                      <p:stCondLst>
                        <p:cond delay="indefinite"/>
                      </p:stCondLst>
                      <p:childTnLst>
                        <p:par>
                          <p:cTn id="156" fill="hold">
                            <p:stCondLst>
                              <p:cond delay="0"/>
                            </p:stCondLst>
                            <p:childTnLst>
                              <p:par>
                                <p:cTn id="157" presetID="26" presetClass="entr" presetSubtype="0" fill="hold" grpId="0" nodeType="clickEffect">
                                  <p:stCondLst>
                                    <p:cond delay="0"/>
                                  </p:stCondLst>
                                  <p:childTnLst>
                                    <p:set>
                                      <p:cBhvr>
                                        <p:cTn id="158" dur="1" fill="hold">
                                          <p:stCondLst>
                                            <p:cond delay="0"/>
                                          </p:stCondLst>
                                        </p:cTn>
                                        <p:tgtEl>
                                          <p:spTgt spid="3">
                                            <p:txEl>
                                              <p:pRg st="8" end="8"/>
                                            </p:txEl>
                                          </p:spTgt>
                                        </p:tgtEl>
                                        <p:attrNameLst>
                                          <p:attrName>style.visibility</p:attrName>
                                        </p:attrNameLst>
                                      </p:cBhvr>
                                      <p:to>
                                        <p:strVal val="visible"/>
                                      </p:to>
                                    </p:set>
                                    <p:animEffect transition="in" filter="wipe(down)">
                                      <p:cBhvr>
                                        <p:cTn id="159" dur="580">
                                          <p:stCondLst>
                                            <p:cond delay="0"/>
                                          </p:stCondLst>
                                        </p:cTn>
                                        <p:tgtEl>
                                          <p:spTgt spid="3">
                                            <p:txEl>
                                              <p:pRg st="8" end="8"/>
                                            </p:txEl>
                                          </p:spTgt>
                                        </p:tgtEl>
                                      </p:cBhvr>
                                    </p:animEffect>
                                    <p:anim calcmode="lin" valueType="num">
                                      <p:cBhvr>
                                        <p:cTn id="160" dur="1822" tmFilter="0,0; 0.14,0.36; 0.43,0.73; 0.71,0.91; 1.0,1.0">
                                          <p:stCondLst>
                                            <p:cond delay="0"/>
                                          </p:stCondLst>
                                        </p:cTn>
                                        <p:tgtEl>
                                          <p:spTgt spid="3">
                                            <p:txEl>
                                              <p:pRg st="8" end="8"/>
                                            </p:txEl>
                                          </p:spTgt>
                                        </p:tgtEl>
                                        <p:attrNameLst>
                                          <p:attrName>ppt_x</p:attrName>
                                        </p:attrNameLst>
                                      </p:cBhvr>
                                      <p:tavLst>
                                        <p:tav tm="0">
                                          <p:val>
                                            <p:strVal val="#ppt_x-0.25"/>
                                          </p:val>
                                        </p:tav>
                                        <p:tav tm="100000">
                                          <p:val>
                                            <p:strVal val="#ppt_x"/>
                                          </p:val>
                                        </p:tav>
                                      </p:tavLst>
                                    </p:anim>
                                    <p:anim calcmode="lin" valueType="num">
                                      <p:cBhvr>
                                        <p:cTn id="161" dur="664" tmFilter="0.0,0.0; 0.25,0.07; 0.50,0.2; 0.75,0.467; 1.0,1.0">
                                          <p:stCondLst>
                                            <p:cond delay="0"/>
                                          </p:stCondLst>
                                        </p:cTn>
                                        <p:tgtEl>
                                          <p:spTgt spid="3">
                                            <p:txEl>
                                              <p:pRg st="8" end="8"/>
                                            </p:txEl>
                                          </p:spTgt>
                                        </p:tgtEl>
                                        <p:attrNameLst>
                                          <p:attrName>ppt_y</p:attrName>
                                        </p:attrNameLst>
                                      </p:cBhvr>
                                      <p:tavLst>
                                        <p:tav tm="0" fmla="#ppt_y-sin(pi*$)/3">
                                          <p:val>
                                            <p:fltVal val="0.5"/>
                                          </p:val>
                                        </p:tav>
                                        <p:tav tm="100000">
                                          <p:val>
                                            <p:fltVal val="1"/>
                                          </p:val>
                                        </p:tav>
                                      </p:tavLst>
                                    </p:anim>
                                    <p:anim calcmode="lin" valueType="num">
                                      <p:cBhvr>
                                        <p:cTn id="162" dur="664" tmFilter="0, 0; 0.125,0.2665; 0.25,0.4; 0.375,0.465; 0.5,0.5;  0.625,0.535; 0.75,0.6; 0.875,0.7335; 1,1">
                                          <p:stCondLst>
                                            <p:cond delay="664"/>
                                          </p:stCondLst>
                                        </p:cTn>
                                        <p:tgtEl>
                                          <p:spTgt spid="3">
                                            <p:txEl>
                                              <p:pRg st="8" end="8"/>
                                            </p:txEl>
                                          </p:spTgt>
                                        </p:tgtEl>
                                        <p:attrNameLst>
                                          <p:attrName>ppt_y</p:attrName>
                                        </p:attrNameLst>
                                      </p:cBhvr>
                                      <p:tavLst>
                                        <p:tav tm="0" fmla="#ppt_y-sin(pi*$)/9">
                                          <p:val>
                                            <p:fltVal val="0"/>
                                          </p:val>
                                        </p:tav>
                                        <p:tav tm="100000">
                                          <p:val>
                                            <p:fltVal val="1"/>
                                          </p:val>
                                        </p:tav>
                                      </p:tavLst>
                                    </p:anim>
                                    <p:anim calcmode="lin" valueType="num">
                                      <p:cBhvr>
                                        <p:cTn id="163" dur="332" tmFilter="0, 0; 0.125,0.2665; 0.25,0.4; 0.375,0.465; 0.5,0.5;  0.625,0.535; 0.75,0.6; 0.875,0.7335; 1,1">
                                          <p:stCondLst>
                                            <p:cond delay="1324"/>
                                          </p:stCondLst>
                                        </p:cTn>
                                        <p:tgtEl>
                                          <p:spTgt spid="3">
                                            <p:txEl>
                                              <p:pRg st="8" end="8"/>
                                            </p:txEl>
                                          </p:spTgt>
                                        </p:tgtEl>
                                        <p:attrNameLst>
                                          <p:attrName>ppt_y</p:attrName>
                                        </p:attrNameLst>
                                      </p:cBhvr>
                                      <p:tavLst>
                                        <p:tav tm="0" fmla="#ppt_y-sin(pi*$)/27">
                                          <p:val>
                                            <p:fltVal val="0"/>
                                          </p:val>
                                        </p:tav>
                                        <p:tav tm="100000">
                                          <p:val>
                                            <p:fltVal val="1"/>
                                          </p:val>
                                        </p:tav>
                                      </p:tavLst>
                                    </p:anim>
                                    <p:anim calcmode="lin" valueType="num">
                                      <p:cBhvr>
                                        <p:cTn id="164" dur="164" tmFilter="0, 0; 0.125,0.2665; 0.25,0.4; 0.375,0.465; 0.5,0.5;  0.625,0.535; 0.75,0.6; 0.875,0.7335; 1,1">
                                          <p:stCondLst>
                                            <p:cond delay="1656"/>
                                          </p:stCondLst>
                                        </p:cTn>
                                        <p:tgtEl>
                                          <p:spTgt spid="3">
                                            <p:txEl>
                                              <p:pRg st="8" end="8"/>
                                            </p:txEl>
                                          </p:spTgt>
                                        </p:tgtEl>
                                        <p:attrNameLst>
                                          <p:attrName>ppt_y</p:attrName>
                                        </p:attrNameLst>
                                      </p:cBhvr>
                                      <p:tavLst>
                                        <p:tav tm="0" fmla="#ppt_y-sin(pi*$)/81">
                                          <p:val>
                                            <p:fltVal val="0"/>
                                          </p:val>
                                        </p:tav>
                                        <p:tav tm="100000">
                                          <p:val>
                                            <p:fltVal val="1"/>
                                          </p:val>
                                        </p:tav>
                                      </p:tavLst>
                                    </p:anim>
                                    <p:animScale>
                                      <p:cBhvr>
                                        <p:cTn id="165" dur="26">
                                          <p:stCondLst>
                                            <p:cond delay="650"/>
                                          </p:stCondLst>
                                        </p:cTn>
                                        <p:tgtEl>
                                          <p:spTgt spid="3">
                                            <p:txEl>
                                              <p:pRg st="8" end="8"/>
                                            </p:txEl>
                                          </p:spTgt>
                                        </p:tgtEl>
                                      </p:cBhvr>
                                      <p:to x="100000" y="60000"/>
                                    </p:animScale>
                                    <p:animScale>
                                      <p:cBhvr>
                                        <p:cTn id="166" dur="166" decel="50000">
                                          <p:stCondLst>
                                            <p:cond delay="676"/>
                                          </p:stCondLst>
                                        </p:cTn>
                                        <p:tgtEl>
                                          <p:spTgt spid="3">
                                            <p:txEl>
                                              <p:pRg st="8" end="8"/>
                                            </p:txEl>
                                          </p:spTgt>
                                        </p:tgtEl>
                                      </p:cBhvr>
                                      <p:to x="100000" y="100000"/>
                                    </p:animScale>
                                    <p:animScale>
                                      <p:cBhvr>
                                        <p:cTn id="167" dur="26">
                                          <p:stCondLst>
                                            <p:cond delay="1312"/>
                                          </p:stCondLst>
                                        </p:cTn>
                                        <p:tgtEl>
                                          <p:spTgt spid="3">
                                            <p:txEl>
                                              <p:pRg st="8" end="8"/>
                                            </p:txEl>
                                          </p:spTgt>
                                        </p:tgtEl>
                                      </p:cBhvr>
                                      <p:to x="100000" y="80000"/>
                                    </p:animScale>
                                    <p:animScale>
                                      <p:cBhvr>
                                        <p:cTn id="168" dur="166" decel="50000">
                                          <p:stCondLst>
                                            <p:cond delay="1338"/>
                                          </p:stCondLst>
                                        </p:cTn>
                                        <p:tgtEl>
                                          <p:spTgt spid="3">
                                            <p:txEl>
                                              <p:pRg st="8" end="8"/>
                                            </p:txEl>
                                          </p:spTgt>
                                        </p:tgtEl>
                                      </p:cBhvr>
                                      <p:to x="100000" y="100000"/>
                                    </p:animScale>
                                    <p:animScale>
                                      <p:cBhvr>
                                        <p:cTn id="169" dur="26">
                                          <p:stCondLst>
                                            <p:cond delay="1642"/>
                                          </p:stCondLst>
                                        </p:cTn>
                                        <p:tgtEl>
                                          <p:spTgt spid="3">
                                            <p:txEl>
                                              <p:pRg st="8" end="8"/>
                                            </p:txEl>
                                          </p:spTgt>
                                        </p:tgtEl>
                                      </p:cBhvr>
                                      <p:to x="100000" y="90000"/>
                                    </p:animScale>
                                    <p:animScale>
                                      <p:cBhvr>
                                        <p:cTn id="170" dur="166" decel="50000">
                                          <p:stCondLst>
                                            <p:cond delay="1668"/>
                                          </p:stCondLst>
                                        </p:cTn>
                                        <p:tgtEl>
                                          <p:spTgt spid="3">
                                            <p:txEl>
                                              <p:pRg st="8" end="8"/>
                                            </p:txEl>
                                          </p:spTgt>
                                        </p:tgtEl>
                                      </p:cBhvr>
                                      <p:to x="100000" y="100000"/>
                                    </p:animScale>
                                    <p:animScale>
                                      <p:cBhvr>
                                        <p:cTn id="171" dur="26">
                                          <p:stCondLst>
                                            <p:cond delay="1808"/>
                                          </p:stCondLst>
                                        </p:cTn>
                                        <p:tgtEl>
                                          <p:spTgt spid="3">
                                            <p:txEl>
                                              <p:pRg st="8" end="8"/>
                                            </p:txEl>
                                          </p:spTgt>
                                        </p:tgtEl>
                                      </p:cBhvr>
                                      <p:to x="100000" y="95000"/>
                                    </p:animScale>
                                    <p:animScale>
                                      <p:cBhvr>
                                        <p:cTn id="172" dur="166" decel="50000">
                                          <p:stCondLst>
                                            <p:cond delay="1834"/>
                                          </p:stCondLst>
                                        </p:cTn>
                                        <p:tgtEl>
                                          <p:spTgt spid="3">
                                            <p:txEl>
                                              <p:pRg st="8" end="8"/>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undry">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Foundry">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463</TotalTime>
  <Words>2419</Words>
  <Application>Microsoft Office PowerPoint</Application>
  <PresentationFormat>On-screen Show (4:3)</PresentationFormat>
  <Paragraphs>140</Paragraphs>
  <Slides>32</Slides>
  <Notes>1</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Foundry</vt:lpstr>
      <vt:lpstr>المحاضره الثالثه</vt:lpstr>
      <vt:lpstr>PowerPoint Presentation</vt:lpstr>
      <vt:lpstr>برنامج الخدمة الارضية </vt:lpstr>
      <vt:lpstr>رى النخيل المثمر  </vt:lpstr>
      <vt:lpstr>  رى النخيل البالغ ( المثمر )</vt:lpstr>
      <vt:lpstr> </vt:lpstr>
      <vt:lpstr>  الرى بالتنقيط :  </vt:lpstr>
      <vt:lpstr>PowerPoint Presentation</vt:lpstr>
      <vt:lpstr> التسميد </vt:lpstr>
      <vt:lpstr>PowerPoint Presentation</vt:lpstr>
      <vt:lpstr>PowerPoint Presentation</vt:lpstr>
      <vt:lpstr>رى النخيـل  </vt:lpstr>
      <vt:lpstr>PowerPoint Presentation</vt:lpstr>
      <vt:lpstr>PowerPoint Presentation</vt:lpstr>
      <vt:lpstr>PowerPoint Presentation</vt:lpstr>
      <vt:lpstr>PowerPoint Presentation</vt:lpstr>
      <vt:lpstr>PowerPoint Presentation</vt:lpstr>
      <vt:lpstr>الطرق المستخدمة لرى أشجار نخيل البلح :  </vt:lpstr>
      <vt:lpstr>PowerPoint Presentation</vt:lpstr>
      <vt:lpstr>PowerPoint Presentation</vt:lpstr>
      <vt:lpstr>PowerPoint Presentation</vt:lpstr>
      <vt:lpstr>PowerPoint Presentation</vt:lpstr>
      <vt:lpstr>بعض العوامل التى يجب مراعاتها فى رى النخيل الحديث والمثمر  </vt:lpstr>
      <vt:lpstr>PowerPoint Presentation</vt:lpstr>
      <vt:lpstr>التسميد فى النخيل</vt:lpstr>
      <vt:lpstr>PowerPoint Presentation</vt:lpstr>
      <vt:lpstr>PowerPoint Presentation</vt:lpstr>
      <vt:lpstr>PowerPoint Presentation</vt:lpstr>
      <vt:lpstr>PowerPoint Presentation</vt:lpstr>
      <vt:lpstr>PowerPoint Presentation</vt:lpstr>
      <vt:lpstr>PowerPoint Presentation</vt:lpstr>
      <vt:lpstr> العزيق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7</dc:creator>
  <cp:lastModifiedBy>7</cp:lastModifiedBy>
  <cp:revision>13</cp:revision>
  <dcterms:created xsi:type="dcterms:W3CDTF">2016-08-16T06:23:28Z</dcterms:created>
  <dcterms:modified xsi:type="dcterms:W3CDTF">2016-08-24T14:35:25Z</dcterms:modified>
</cp:coreProperties>
</file>