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267" r:id="rId33"/>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C6DFA01-3000-4730-A6F3-E398B6D8B992}" type="datetimeFigureOut">
              <a:rPr lang="ar-EG" smtClean="0"/>
              <a:t>21/11/1437</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075FBE6-8D72-42AF-9AB2-F9732BC12379}" type="slidenum">
              <a:rPr lang="ar-EG" smtClean="0"/>
              <a:t>‹#›</a:t>
            </a:fld>
            <a:endParaRPr lang="ar-EG"/>
          </a:p>
        </p:txBody>
      </p:sp>
    </p:spTree>
    <p:extLst>
      <p:ext uri="{BB962C8B-B14F-4D97-AF65-F5344CB8AC3E}">
        <p14:creationId xmlns:p14="http://schemas.microsoft.com/office/powerpoint/2010/main" val="41109940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2AAD7A00-6010-4C75-9088-966345409B63}" type="slidenum">
              <a:rPr lang="ar-EG" smtClean="0">
                <a:solidFill>
                  <a:prstClr val="black"/>
                </a:solidFill>
              </a:rPr>
              <a:pPr/>
              <a:t>23</a:t>
            </a:fld>
            <a:endParaRPr lang="ar-EG">
              <a:solidFill>
                <a:prstClr val="black"/>
              </a:solidFill>
            </a:endParaRPr>
          </a:p>
        </p:txBody>
      </p:sp>
    </p:spTree>
    <p:extLst>
      <p:ext uri="{BB962C8B-B14F-4D97-AF65-F5344CB8AC3E}">
        <p14:creationId xmlns:p14="http://schemas.microsoft.com/office/powerpoint/2010/main" val="4083580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0496D2BE-0ACF-4218-A3B2-26372C166987}" type="datetimeFigureOut">
              <a:rPr lang="ar-EG" smtClean="0">
                <a:solidFill>
                  <a:srgbClr val="FEFAC9"/>
                </a:solidFill>
              </a:rPr>
              <a:pPr/>
              <a:t>21/11/1437</a:t>
            </a:fld>
            <a:endParaRPr lang="ar-EG">
              <a:solidFill>
                <a:srgbClr val="FEFAC9"/>
              </a:solidFill>
            </a:endParaRPr>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A40C7A6-C12F-4E2A-8F3F-C7C6A005C6AC}" type="slidenum">
              <a:rPr lang="ar-EG" smtClean="0">
                <a:solidFill>
                  <a:srgbClr val="FEFAC9"/>
                </a:solidFill>
              </a:rPr>
              <a:pPr/>
              <a:t>‹#›</a:t>
            </a:fld>
            <a:endParaRPr lang="ar-EG">
              <a:solidFill>
                <a:srgbClr val="FEFAC9"/>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ar-EG">
              <a:solidFill>
                <a:srgbClr val="FEFAC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96D2BE-0ACF-4218-A3B2-26372C166987}" type="datetimeFigureOut">
              <a:rPr lang="ar-EG" smtClean="0">
                <a:solidFill>
                  <a:srgbClr val="FEFAC9"/>
                </a:solidFill>
              </a:rPr>
              <a:pPr/>
              <a:t>21/11/1437</a:t>
            </a:fld>
            <a:endParaRPr lang="ar-EG">
              <a:solidFill>
                <a:srgbClr val="FEFAC9"/>
              </a:solidFill>
            </a:endParaRPr>
          </a:p>
        </p:txBody>
      </p:sp>
      <p:sp>
        <p:nvSpPr>
          <p:cNvPr id="5" name="Footer Placeholder 4"/>
          <p:cNvSpPr>
            <a:spLocks noGrp="1"/>
          </p:cNvSpPr>
          <p:nvPr>
            <p:ph type="ftr" sz="quarter" idx="11"/>
          </p:nvPr>
        </p:nvSpPr>
        <p:spPr/>
        <p:txBody>
          <a:bodyPr/>
          <a:lstStyle>
            <a:extLst/>
          </a:lstStyle>
          <a:p>
            <a:endParaRPr lang="ar-EG">
              <a:solidFill>
                <a:srgbClr val="FEFAC9"/>
              </a:solidFill>
            </a:endParaRPr>
          </a:p>
        </p:txBody>
      </p:sp>
      <p:sp>
        <p:nvSpPr>
          <p:cNvPr id="6" name="Slide Number Placeholder 5"/>
          <p:cNvSpPr>
            <a:spLocks noGrp="1"/>
          </p:cNvSpPr>
          <p:nvPr>
            <p:ph type="sldNum" sz="quarter" idx="12"/>
          </p:nvPr>
        </p:nvSpPr>
        <p:spPr/>
        <p:txBody>
          <a:bodyPr/>
          <a:lstStyle>
            <a:extLst/>
          </a:lstStyle>
          <a:p>
            <a:fld id="{EA40C7A6-C12F-4E2A-8F3F-C7C6A005C6AC}" type="slidenum">
              <a:rPr lang="ar-EG" smtClean="0">
                <a:solidFill>
                  <a:srgbClr val="FEFAC9"/>
                </a:solidFill>
              </a:rPr>
              <a:pPr/>
              <a:t>‹#›</a:t>
            </a:fld>
            <a:endParaRPr lang="ar-EG">
              <a:solidFill>
                <a:srgbClr val="FEFAC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96D2BE-0ACF-4218-A3B2-26372C166987}" type="datetimeFigureOut">
              <a:rPr lang="ar-EG" smtClean="0">
                <a:solidFill>
                  <a:srgbClr val="FEFAC9"/>
                </a:solidFill>
              </a:rPr>
              <a:pPr/>
              <a:t>21/11/1437</a:t>
            </a:fld>
            <a:endParaRPr lang="ar-EG">
              <a:solidFill>
                <a:srgbClr val="FEFAC9"/>
              </a:solidFill>
            </a:endParaRPr>
          </a:p>
        </p:txBody>
      </p:sp>
      <p:sp>
        <p:nvSpPr>
          <p:cNvPr id="5" name="Footer Placeholder 4"/>
          <p:cNvSpPr>
            <a:spLocks noGrp="1"/>
          </p:cNvSpPr>
          <p:nvPr>
            <p:ph type="ftr" sz="quarter" idx="11"/>
          </p:nvPr>
        </p:nvSpPr>
        <p:spPr/>
        <p:txBody>
          <a:bodyPr/>
          <a:lstStyle>
            <a:extLst/>
          </a:lstStyle>
          <a:p>
            <a:endParaRPr lang="ar-EG">
              <a:solidFill>
                <a:srgbClr val="FEFAC9"/>
              </a:solidFill>
            </a:endParaRPr>
          </a:p>
        </p:txBody>
      </p:sp>
      <p:sp>
        <p:nvSpPr>
          <p:cNvPr id="6" name="Slide Number Placeholder 5"/>
          <p:cNvSpPr>
            <a:spLocks noGrp="1"/>
          </p:cNvSpPr>
          <p:nvPr>
            <p:ph type="sldNum" sz="quarter" idx="12"/>
          </p:nvPr>
        </p:nvSpPr>
        <p:spPr/>
        <p:txBody>
          <a:bodyPr/>
          <a:lstStyle>
            <a:extLst/>
          </a:lstStyle>
          <a:p>
            <a:fld id="{EA40C7A6-C12F-4E2A-8F3F-C7C6A005C6AC}" type="slidenum">
              <a:rPr lang="ar-EG" smtClean="0">
                <a:solidFill>
                  <a:srgbClr val="FEFAC9"/>
                </a:solidFill>
              </a:rPr>
              <a:pPr/>
              <a:t>‹#›</a:t>
            </a:fld>
            <a:endParaRPr lang="ar-EG">
              <a:solidFill>
                <a:srgbClr val="FEFAC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96D2BE-0ACF-4218-A3B2-26372C166987}" type="datetimeFigureOut">
              <a:rPr lang="ar-EG" smtClean="0">
                <a:solidFill>
                  <a:srgbClr val="FEFAC9"/>
                </a:solidFill>
              </a:rPr>
              <a:pPr/>
              <a:t>21/11/1437</a:t>
            </a:fld>
            <a:endParaRPr lang="ar-EG">
              <a:solidFill>
                <a:srgbClr val="FEFAC9"/>
              </a:solidFill>
            </a:endParaRPr>
          </a:p>
        </p:txBody>
      </p:sp>
      <p:sp>
        <p:nvSpPr>
          <p:cNvPr id="5" name="Footer Placeholder 4"/>
          <p:cNvSpPr>
            <a:spLocks noGrp="1"/>
          </p:cNvSpPr>
          <p:nvPr>
            <p:ph type="ftr" sz="quarter" idx="11"/>
          </p:nvPr>
        </p:nvSpPr>
        <p:spPr/>
        <p:txBody>
          <a:bodyPr/>
          <a:lstStyle>
            <a:extLst/>
          </a:lstStyle>
          <a:p>
            <a:endParaRPr lang="ar-EG">
              <a:solidFill>
                <a:srgbClr val="FEFAC9"/>
              </a:solidFill>
            </a:endParaRPr>
          </a:p>
        </p:txBody>
      </p:sp>
      <p:sp>
        <p:nvSpPr>
          <p:cNvPr id="6" name="Slide Number Placeholder 5"/>
          <p:cNvSpPr>
            <a:spLocks noGrp="1"/>
          </p:cNvSpPr>
          <p:nvPr>
            <p:ph type="sldNum" sz="quarter" idx="12"/>
          </p:nvPr>
        </p:nvSpPr>
        <p:spPr/>
        <p:txBody>
          <a:bodyPr/>
          <a:lstStyle>
            <a:extLst/>
          </a:lstStyle>
          <a:p>
            <a:fld id="{EA40C7A6-C12F-4E2A-8F3F-C7C6A005C6AC}" type="slidenum">
              <a:rPr lang="ar-EG" smtClean="0">
                <a:solidFill>
                  <a:srgbClr val="FEFAC9"/>
                </a:solidFill>
              </a:rPr>
              <a:pPr/>
              <a:t>‹#›</a:t>
            </a:fld>
            <a:endParaRPr lang="ar-EG">
              <a:solidFill>
                <a:srgbClr val="FEFAC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0496D2BE-0ACF-4218-A3B2-26372C166987}" type="datetimeFigureOut">
              <a:rPr lang="ar-EG" smtClean="0">
                <a:solidFill>
                  <a:srgbClr val="FEFAC9"/>
                </a:solidFill>
              </a:rPr>
              <a:pPr/>
              <a:t>21/11/1437</a:t>
            </a:fld>
            <a:endParaRPr lang="ar-EG">
              <a:solidFill>
                <a:srgbClr val="FEFAC9"/>
              </a:solidFill>
            </a:endParaRPr>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A40C7A6-C12F-4E2A-8F3F-C7C6A005C6AC}" type="slidenum">
              <a:rPr lang="ar-EG" smtClean="0">
                <a:solidFill>
                  <a:srgbClr val="FEFAC9"/>
                </a:solidFill>
              </a:rPr>
              <a:pPr/>
              <a:t>‹#›</a:t>
            </a:fld>
            <a:endParaRPr lang="ar-EG">
              <a:solidFill>
                <a:srgbClr val="FEFAC9"/>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ar-EG">
              <a:solidFill>
                <a:srgbClr val="FEFAC9"/>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496D2BE-0ACF-4218-A3B2-26372C166987}" type="datetimeFigureOut">
              <a:rPr lang="ar-EG" smtClean="0">
                <a:solidFill>
                  <a:srgbClr val="FEFAC9"/>
                </a:solidFill>
              </a:rPr>
              <a:pPr/>
              <a:t>21/11/1437</a:t>
            </a:fld>
            <a:endParaRPr lang="ar-EG">
              <a:solidFill>
                <a:srgbClr val="FEFAC9"/>
              </a:solidFill>
            </a:endParaRPr>
          </a:p>
        </p:txBody>
      </p:sp>
      <p:sp>
        <p:nvSpPr>
          <p:cNvPr id="6" name="Footer Placeholder 5"/>
          <p:cNvSpPr>
            <a:spLocks noGrp="1"/>
          </p:cNvSpPr>
          <p:nvPr>
            <p:ph type="ftr" sz="quarter" idx="11"/>
          </p:nvPr>
        </p:nvSpPr>
        <p:spPr/>
        <p:txBody>
          <a:bodyPr/>
          <a:lstStyle>
            <a:extLst/>
          </a:lstStyle>
          <a:p>
            <a:endParaRPr lang="ar-EG">
              <a:solidFill>
                <a:srgbClr val="FEFAC9"/>
              </a:solidFill>
            </a:endParaRPr>
          </a:p>
        </p:txBody>
      </p:sp>
      <p:sp>
        <p:nvSpPr>
          <p:cNvPr id="7" name="Slide Number Placeholder 6"/>
          <p:cNvSpPr>
            <a:spLocks noGrp="1"/>
          </p:cNvSpPr>
          <p:nvPr>
            <p:ph type="sldNum" sz="quarter" idx="12"/>
          </p:nvPr>
        </p:nvSpPr>
        <p:spPr>
          <a:xfrm>
            <a:off x="8641080" y="6514568"/>
            <a:ext cx="464288" cy="274320"/>
          </a:xfrm>
        </p:spPr>
        <p:txBody>
          <a:bodyPr/>
          <a:lstStyle>
            <a:extLst/>
          </a:lstStyle>
          <a:p>
            <a:fld id="{EA40C7A6-C12F-4E2A-8F3F-C7C6A005C6AC}" type="slidenum">
              <a:rPr lang="ar-EG" smtClean="0">
                <a:solidFill>
                  <a:srgbClr val="FEFAC9"/>
                </a:solidFill>
              </a:rPr>
              <a:pPr/>
              <a:t>‹#›</a:t>
            </a:fld>
            <a:endParaRPr lang="ar-EG">
              <a:solidFill>
                <a:srgbClr val="FEFAC9"/>
              </a:solidFill>
            </a:endParaRP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496D2BE-0ACF-4218-A3B2-26372C166987}" type="datetimeFigureOut">
              <a:rPr lang="ar-EG" smtClean="0">
                <a:solidFill>
                  <a:srgbClr val="FEFAC9"/>
                </a:solidFill>
              </a:rPr>
              <a:pPr/>
              <a:t>21/11/1437</a:t>
            </a:fld>
            <a:endParaRPr lang="ar-EG">
              <a:solidFill>
                <a:srgbClr val="FEFAC9"/>
              </a:solidFill>
            </a:endParaRPr>
          </a:p>
        </p:txBody>
      </p:sp>
      <p:sp>
        <p:nvSpPr>
          <p:cNvPr id="8" name="Footer Placeholder 7"/>
          <p:cNvSpPr>
            <a:spLocks noGrp="1"/>
          </p:cNvSpPr>
          <p:nvPr>
            <p:ph type="ftr" sz="quarter" idx="11"/>
          </p:nvPr>
        </p:nvSpPr>
        <p:spPr/>
        <p:txBody>
          <a:bodyPr/>
          <a:lstStyle>
            <a:extLst/>
          </a:lstStyle>
          <a:p>
            <a:endParaRPr lang="ar-EG">
              <a:solidFill>
                <a:srgbClr val="FEFAC9"/>
              </a:solidFill>
            </a:endParaRPr>
          </a:p>
        </p:txBody>
      </p:sp>
      <p:sp>
        <p:nvSpPr>
          <p:cNvPr id="9" name="Slide Number Placeholder 8"/>
          <p:cNvSpPr>
            <a:spLocks noGrp="1"/>
          </p:cNvSpPr>
          <p:nvPr>
            <p:ph type="sldNum" sz="quarter" idx="12"/>
          </p:nvPr>
        </p:nvSpPr>
        <p:spPr>
          <a:xfrm>
            <a:off x="8641080" y="6514568"/>
            <a:ext cx="464288" cy="274320"/>
          </a:xfrm>
        </p:spPr>
        <p:txBody>
          <a:bodyPr/>
          <a:lstStyle>
            <a:extLst/>
          </a:lstStyle>
          <a:p>
            <a:fld id="{EA40C7A6-C12F-4E2A-8F3F-C7C6A005C6AC}" type="slidenum">
              <a:rPr lang="ar-EG" smtClean="0">
                <a:solidFill>
                  <a:srgbClr val="FEFAC9"/>
                </a:solidFill>
              </a:rPr>
              <a:pPr/>
              <a:t>‹#›</a:t>
            </a:fld>
            <a:endParaRPr lang="ar-EG">
              <a:solidFill>
                <a:srgbClr val="FEFAC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496D2BE-0ACF-4218-A3B2-26372C166987}" type="datetimeFigureOut">
              <a:rPr lang="ar-EG" smtClean="0">
                <a:solidFill>
                  <a:srgbClr val="FEFAC9"/>
                </a:solidFill>
              </a:rPr>
              <a:pPr/>
              <a:t>21/11/1437</a:t>
            </a:fld>
            <a:endParaRPr lang="ar-EG">
              <a:solidFill>
                <a:srgbClr val="FEFAC9"/>
              </a:solidFill>
            </a:endParaRPr>
          </a:p>
        </p:txBody>
      </p:sp>
      <p:sp>
        <p:nvSpPr>
          <p:cNvPr id="4" name="Footer Placeholder 3"/>
          <p:cNvSpPr>
            <a:spLocks noGrp="1"/>
          </p:cNvSpPr>
          <p:nvPr>
            <p:ph type="ftr" sz="quarter" idx="11"/>
          </p:nvPr>
        </p:nvSpPr>
        <p:spPr/>
        <p:txBody>
          <a:bodyPr/>
          <a:lstStyle>
            <a:extLst/>
          </a:lstStyle>
          <a:p>
            <a:endParaRPr lang="ar-EG">
              <a:solidFill>
                <a:srgbClr val="FEFAC9"/>
              </a:solidFill>
            </a:endParaRPr>
          </a:p>
        </p:txBody>
      </p:sp>
      <p:sp>
        <p:nvSpPr>
          <p:cNvPr id="5" name="Slide Number Placeholder 4"/>
          <p:cNvSpPr>
            <a:spLocks noGrp="1"/>
          </p:cNvSpPr>
          <p:nvPr>
            <p:ph type="sldNum" sz="quarter" idx="12"/>
          </p:nvPr>
        </p:nvSpPr>
        <p:spPr/>
        <p:txBody>
          <a:bodyPr/>
          <a:lstStyle>
            <a:extLst/>
          </a:lstStyle>
          <a:p>
            <a:fld id="{EA40C7A6-C12F-4E2A-8F3F-C7C6A005C6AC}" type="slidenum">
              <a:rPr lang="ar-EG" smtClean="0">
                <a:solidFill>
                  <a:srgbClr val="FEFAC9"/>
                </a:solidFill>
              </a:rPr>
              <a:pPr/>
              <a:t>‹#›</a:t>
            </a:fld>
            <a:endParaRPr lang="ar-EG">
              <a:solidFill>
                <a:srgbClr val="FEFAC9"/>
              </a:solidFill>
            </a:endParaRP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496D2BE-0ACF-4218-A3B2-26372C166987}" type="datetimeFigureOut">
              <a:rPr lang="ar-EG" smtClean="0">
                <a:solidFill>
                  <a:srgbClr val="FEFAC9"/>
                </a:solidFill>
              </a:rPr>
              <a:pPr/>
              <a:t>21/11/1437</a:t>
            </a:fld>
            <a:endParaRPr lang="ar-EG">
              <a:solidFill>
                <a:srgbClr val="FEFAC9"/>
              </a:solidFill>
            </a:endParaRPr>
          </a:p>
        </p:txBody>
      </p:sp>
      <p:sp>
        <p:nvSpPr>
          <p:cNvPr id="3" name="Footer Placeholder 2"/>
          <p:cNvSpPr>
            <a:spLocks noGrp="1"/>
          </p:cNvSpPr>
          <p:nvPr>
            <p:ph type="ftr" sz="quarter" idx="11"/>
          </p:nvPr>
        </p:nvSpPr>
        <p:spPr/>
        <p:txBody>
          <a:bodyPr/>
          <a:lstStyle>
            <a:extLst/>
          </a:lstStyle>
          <a:p>
            <a:endParaRPr lang="ar-EG">
              <a:solidFill>
                <a:srgbClr val="FEFAC9"/>
              </a:solidFill>
            </a:endParaRPr>
          </a:p>
        </p:txBody>
      </p:sp>
      <p:sp>
        <p:nvSpPr>
          <p:cNvPr id="4" name="Slide Number Placeholder 3"/>
          <p:cNvSpPr>
            <a:spLocks noGrp="1"/>
          </p:cNvSpPr>
          <p:nvPr>
            <p:ph type="sldNum" sz="quarter" idx="12"/>
          </p:nvPr>
        </p:nvSpPr>
        <p:spPr/>
        <p:txBody>
          <a:bodyPr/>
          <a:lstStyle>
            <a:extLst/>
          </a:lstStyle>
          <a:p>
            <a:fld id="{EA40C7A6-C12F-4E2A-8F3F-C7C6A005C6AC}" type="slidenum">
              <a:rPr lang="ar-EG" smtClean="0">
                <a:solidFill>
                  <a:srgbClr val="FEFAC9"/>
                </a:solidFill>
              </a:rPr>
              <a:pPr/>
              <a:t>‹#›</a:t>
            </a:fld>
            <a:endParaRPr lang="ar-EG">
              <a:solidFill>
                <a:srgbClr val="FEFAC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0496D2BE-0ACF-4218-A3B2-26372C166987}" type="datetimeFigureOut">
              <a:rPr lang="ar-EG" smtClean="0">
                <a:solidFill>
                  <a:srgbClr val="FEFAC9"/>
                </a:solidFill>
              </a:rPr>
              <a:pPr/>
              <a:t>21/11/1437</a:t>
            </a:fld>
            <a:endParaRPr lang="ar-EG">
              <a:solidFill>
                <a:srgbClr val="FEFAC9"/>
              </a:solidFill>
            </a:endParaRPr>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A40C7A6-C12F-4E2A-8F3F-C7C6A005C6AC}" type="slidenum">
              <a:rPr lang="ar-EG" smtClean="0">
                <a:solidFill>
                  <a:srgbClr val="FEFAC9"/>
                </a:solidFill>
              </a:rPr>
              <a:pPr/>
              <a:t>‹#›</a:t>
            </a:fld>
            <a:endParaRPr lang="ar-EG">
              <a:solidFill>
                <a:srgbClr val="FEFAC9"/>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ar-EG">
              <a:solidFill>
                <a:srgbClr val="FEFAC9"/>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0496D2BE-0ACF-4218-A3B2-26372C166987}" type="datetimeFigureOut">
              <a:rPr lang="ar-EG" smtClean="0">
                <a:solidFill>
                  <a:srgbClr val="FEFAC9"/>
                </a:solidFill>
              </a:rPr>
              <a:pPr/>
              <a:t>21/11/1437</a:t>
            </a:fld>
            <a:endParaRPr lang="ar-EG">
              <a:solidFill>
                <a:srgbClr val="FEFAC9"/>
              </a:solidFill>
            </a:endParaRPr>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A40C7A6-C12F-4E2A-8F3F-C7C6A005C6AC}" type="slidenum">
              <a:rPr lang="ar-EG" smtClean="0">
                <a:solidFill>
                  <a:srgbClr val="FEFAC9"/>
                </a:solidFill>
              </a:rPr>
              <a:pPr/>
              <a:t>‹#›</a:t>
            </a:fld>
            <a:endParaRPr lang="ar-EG">
              <a:solidFill>
                <a:srgbClr val="FEFAC9"/>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ar-EG">
              <a:solidFill>
                <a:srgbClr val="FEFAC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ar-EG"/>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8A94379D-8D38-4446-A3C0-4248AAA572D0}" type="datetimeFigureOut">
              <a:rPr lang="ar-EG" smtClean="0"/>
              <a:t>21/11/1437</a:t>
            </a:fld>
            <a:endParaRPr lang="ar-EG"/>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1924157-3054-41EB-A121-F92B35B9051C}" type="slidenum">
              <a:rPr lang="ar-EG" smtClean="0"/>
              <a:t>‹#›</a:t>
            </a:fld>
            <a:endParaRPr lang="ar-EG"/>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marL="54864" algn="r" rtl="1"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r" rtl="1"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r" rtl="1"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r" rtl="1"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r" rtl="1"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r" rtl="1"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r" rtl="1"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234" y="499120"/>
            <a:ext cx="8229600" cy="2209800"/>
          </a:xfrm>
        </p:spPr>
        <p:txBody>
          <a:bodyPr>
            <a:normAutofit/>
          </a:bodyPr>
          <a:lstStyle/>
          <a:p>
            <a:r>
              <a:rPr lang="ar-EG" sz="6600" b="1" dirty="0" smtClean="0"/>
              <a:t>المحاضره الثالثه</a:t>
            </a:r>
            <a:endParaRPr lang="ar-EG" sz="6600" b="1" dirty="0"/>
          </a:p>
        </p:txBody>
      </p:sp>
      <p:sp>
        <p:nvSpPr>
          <p:cNvPr id="3" name="Subtitle 2"/>
          <p:cNvSpPr>
            <a:spLocks noGrp="1"/>
          </p:cNvSpPr>
          <p:nvPr>
            <p:ph type="subTitle" idx="1"/>
          </p:nvPr>
        </p:nvSpPr>
        <p:spPr/>
        <p:txBody>
          <a:bodyPr>
            <a:noAutofit/>
          </a:bodyPr>
          <a:lstStyle/>
          <a:p>
            <a:r>
              <a:rPr lang="ar-EG" sz="7200" b="1" dirty="0" smtClean="0">
                <a:solidFill>
                  <a:schemeClr val="tx1"/>
                </a:solidFill>
              </a:rPr>
              <a:t>الري والتسميد والعزيق</a:t>
            </a:r>
            <a:endParaRPr lang="ar-EG" sz="7200" b="1" dirty="0">
              <a:solidFill>
                <a:schemeClr val="tx1"/>
              </a:solidFill>
            </a:endParaRPr>
          </a:p>
        </p:txBody>
      </p:sp>
    </p:spTree>
    <p:extLst>
      <p:ext uri="{BB962C8B-B14F-4D97-AF65-F5344CB8AC3E}">
        <p14:creationId xmlns:p14="http://schemas.microsoft.com/office/powerpoint/2010/main" val="819302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6146" name="Picture 2" descr="E:\hessssen\التّنزيلات\البساتين\كتب انتاج محاصيل مستديمة الخضرة\النخيل\صور وووووووووورررررر\صورررر   رى وتسميد النخيل\تاثير العناصر الغذائية على النخلة.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75126" y="1646238"/>
            <a:ext cx="3593748"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4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19"/>
          </a:xfrm>
        </p:spPr>
        <p:txBody>
          <a:bodyPr>
            <a:normAutofit fontScale="90000"/>
          </a:bodyPr>
          <a:lstStyle/>
          <a:p>
            <a:endParaRPr lang="ar-EG" dirty="0"/>
          </a:p>
        </p:txBody>
      </p:sp>
      <p:sp>
        <p:nvSpPr>
          <p:cNvPr id="3" name="Content Placeholder 2"/>
          <p:cNvSpPr>
            <a:spLocks noGrp="1"/>
          </p:cNvSpPr>
          <p:nvPr>
            <p:ph idx="1"/>
          </p:nvPr>
        </p:nvSpPr>
        <p:spPr>
          <a:xfrm>
            <a:off x="0" y="0"/>
            <a:ext cx="9144000" cy="6858000"/>
          </a:xfrm>
        </p:spPr>
        <p:txBody>
          <a:bodyPr>
            <a:normAutofit lnSpcReduction="10000"/>
          </a:bodyPr>
          <a:lstStyle/>
          <a:p>
            <a:pPr marL="0" indent="0" algn="r" rtl="1">
              <a:spcBef>
                <a:spcPts val="0"/>
              </a:spcBef>
              <a:buNone/>
            </a:pPr>
            <a:r>
              <a:rPr lang="ar-EG" sz="2800" b="1" dirty="0">
                <a:solidFill>
                  <a:srgbClr val="7030A0"/>
                </a:solidFill>
              </a:rPr>
              <a:t> 3- السماد البوتاسى :</a:t>
            </a:r>
            <a:endParaRPr lang="ar-EG" b="1" dirty="0">
              <a:solidFill>
                <a:srgbClr val="7030A0"/>
              </a:solidFill>
            </a:endParaRPr>
          </a:p>
          <a:p>
            <a:pPr marL="0" indent="0" algn="r" rtl="1">
              <a:spcBef>
                <a:spcPts val="0"/>
              </a:spcBef>
              <a:buNone/>
            </a:pPr>
            <a:r>
              <a:rPr lang="ar-EG" sz="2800" dirty="0"/>
              <a:t>يضاف بالتبادل مع السماد الازوتى ويفصل بينهما ريتين بالمعدلات الآتية </a:t>
            </a:r>
          </a:p>
          <a:p>
            <a:pPr marL="0" indent="0" algn="r" rtl="1">
              <a:spcBef>
                <a:spcPts val="0"/>
              </a:spcBef>
              <a:buNone/>
            </a:pPr>
            <a:r>
              <a:rPr lang="ar-EG" sz="2800" dirty="0"/>
              <a:t>الاشجار الكبيرة المثمرة    1-1.5 كجم سلفات بوتاسيوم على دفعتين فى مارس ومايو </a:t>
            </a:r>
            <a:r>
              <a:rPr lang="ar-EG" sz="2800" dirty="0" smtClean="0"/>
              <a:t>الاشجار </a:t>
            </a:r>
            <a:r>
              <a:rPr lang="ar-EG" sz="2800" dirty="0"/>
              <a:t>الصغيرة نفس المعدلات السابقة ولكن على خمس دفعات شهرية من مارس حتى يوليو </a:t>
            </a:r>
            <a:r>
              <a:rPr lang="ar-EG" sz="2800" dirty="0" smtClean="0"/>
              <a:t> </a:t>
            </a:r>
            <a:endParaRPr lang="ar-EG" sz="2800" dirty="0"/>
          </a:p>
          <a:p>
            <a:pPr marL="0" indent="0" algn="r" rtl="1">
              <a:spcBef>
                <a:spcPts val="0"/>
              </a:spcBef>
              <a:buNone/>
            </a:pPr>
            <a:r>
              <a:rPr lang="ar-EG" b="1" dirty="0">
                <a:solidFill>
                  <a:schemeClr val="accent6">
                    <a:lumMod val="75000"/>
                  </a:schemeClr>
                </a:solidFill>
              </a:rPr>
              <a:t>ب)- التسميد فى حالة الرى بالتنقيط : </a:t>
            </a:r>
            <a:endParaRPr lang="ar-EG" sz="3600" b="1" dirty="0">
              <a:solidFill>
                <a:schemeClr val="accent6">
                  <a:lumMod val="75000"/>
                </a:schemeClr>
              </a:solidFill>
            </a:endParaRPr>
          </a:p>
          <a:p>
            <a:pPr marL="0" indent="0" algn="r" rtl="1">
              <a:spcBef>
                <a:spcPts val="0"/>
              </a:spcBef>
              <a:buNone/>
            </a:pPr>
            <a:r>
              <a:rPr lang="ar-EG" sz="2800" b="1" dirty="0">
                <a:solidFill>
                  <a:srgbClr val="7030A0"/>
                </a:solidFill>
              </a:rPr>
              <a:t>1- الخدمة الشتوية </a:t>
            </a:r>
            <a:r>
              <a:rPr lang="ar-EG" sz="2800" dirty="0"/>
              <a:t>: يفضل أن تضاف نفس المعدلات السابقة فى حالة الرى بالغمر .</a:t>
            </a:r>
          </a:p>
          <a:p>
            <a:pPr marL="0" indent="0" algn="r" rtl="1">
              <a:spcBef>
                <a:spcPts val="0"/>
              </a:spcBef>
              <a:buNone/>
            </a:pPr>
            <a:r>
              <a:rPr lang="ar-EG" sz="2800" b="1" dirty="0">
                <a:solidFill>
                  <a:srgbClr val="7030A0"/>
                </a:solidFill>
              </a:rPr>
              <a:t>2- السماد الازوتى </a:t>
            </a:r>
            <a:r>
              <a:rPr lang="ar-EG" sz="2800" dirty="0">
                <a:solidFill>
                  <a:srgbClr val="7030A0"/>
                </a:solidFill>
              </a:rPr>
              <a:t>: </a:t>
            </a:r>
            <a:r>
              <a:rPr lang="ar-EG" sz="2800" dirty="0"/>
              <a:t>تحتاج الاشجار من 800 – 1200 جم نترات نشادر وذلك على دفعات اسبوعية فى الفترة من مارس حتى اغسطس وفى الاشجار الصغيرة تضاف على دفعات اسبوعية من مارس إلى اكتوبر ويمتنع اضافة السماد فى الاشهر شديدة الحرارة </a:t>
            </a:r>
          </a:p>
          <a:p>
            <a:pPr marL="0" indent="0" algn="r" rtl="1">
              <a:spcBef>
                <a:spcPts val="0"/>
              </a:spcBef>
              <a:buNone/>
            </a:pPr>
            <a:r>
              <a:rPr lang="ar-EG" sz="2800" b="1" dirty="0">
                <a:solidFill>
                  <a:srgbClr val="7030A0"/>
                </a:solidFill>
              </a:rPr>
              <a:t>3- السماد البوتاسى والماغنسيوم </a:t>
            </a:r>
            <a:r>
              <a:rPr lang="ar-EG" sz="2800" b="1" dirty="0"/>
              <a:t>: </a:t>
            </a:r>
            <a:r>
              <a:rPr lang="ar-EG" sz="2800" dirty="0"/>
              <a:t>يمكن إضافتهما معاً على صورة سلفات بوتاسيوم وسلفات ماغنسيوم بالتبادل مع السماد الازوتى بالمعدلات التالية : </a:t>
            </a:r>
          </a:p>
          <a:p>
            <a:pPr marL="0" indent="0" algn="r" rtl="1">
              <a:spcBef>
                <a:spcPts val="0"/>
              </a:spcBef>
              <a:buNone/>
            </a:pPr>
            <a:r>
              <a:rPr lang="ar-EG" sz="2800" dirty="0"/>
              <a:t> 1.5- 2 كجم سلفات بوتاسيوم لكل شجرة على دفعتين فى مارس واغسطس مع معدلات من 0.5 – 1 كجم سلفات ماغنسيوم وتضاف نفس الكميات مع اشجار النخيل الصغيرة الغير مثمرة وعلى دفعات شهرية من مارس حتى اكتوبر . </a:t>
            </a:r>
          </a:p>
          <a:p>
            <a:pPr marL="0" indent="0" algn="r" rtl="1">
              <a:spcBef>
                <a:spcPts val="0"/>
              </a:spcBef>
              <a:buNone/>
            </a:pPr>
            <a:endParaRPr lang="ar-EG" sz="2400" dirty="0"/>
          </a:p>
        </p:txBody>
      </p:sp>
    </p:spTree>
    <p:extLst>
      <p:ext uri="{BB962C8B-B14F-4D97-AF65-F5344CB8AC3E}">
        <p14:creationId xmlns:p14="http://schemas.microsoft.com/office/powerpoint/2010/main" val="8762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219200"/>
          </a:xfrm>
        </p:spPr>
        <p:txBody>
          <a:bodyPr>
            <a:noAutofit/>
          </a:bodyPr>
          <a:lstStyle/>
          <a:p>
            <a:r>
              <a:rPr lang="ar-EG" sz="5400" dirty="0" smtClean="0">
                <a:solidFill>
                  <a:srgbClr val="FF0000"/>
                </a:solidFill>
              </a:rPr>
              <a:t>رى </a:t>
            </a:r>
            <a:r>
              <a:rPr lang="ar-EG" sz="5400" dirty="0">
                <a:solidFill>
                  <a:srgbClr val="FF0000"/>
                </a:solidFill>
              </a:rPr>
              <a:t>النخيـل </a:t>
            </a:r>
            <a:br>
              <a:rPr lang="ar-EG" sz="5400" dirty="0">
                <a:solidFill>
                  <a:srgbClr val="FF0000"/>
                </a:solidFill>
              </a:rPr>
            </a:br>
            <a:endParaRPr lang="ar-EG" sz="5400" dirty="0">
              <a:solidFill>
                <a:srgbClr val="FF0000"/>
              </a:solidFill>
            </a:endParaRPr>
          </a:p>
        </p:txBody>
      </p:sp>
      <p:sp>
        <p:nvSpPr>
          <p:cNvPr id="3" name="Content Placeholder 2"/>
          <p:cNvSpPr>
            <a:spLocks noGrp="1"/>
          </p:cNvSpPr>
          <p:nvPr>
            <p:ph idx="1"/>
          </p:nvPr>
        </p:nvSpPr>
        <p:spPr/>
        <p:txBody>
          <a:bodyPr>
            <a:noAutofit/>
          </a:bodyPr>
          <a:lstStyle/>
          <a:p>
            <a:r>
              <a:rPr lang="ar-EG" sz="2800" b="1" dirty="0" smtClean="0"/>
              <a:t>على </a:t>
            </a:r>
            <a:r>
              <a:rPr lang="ar-EG" sz="2800" b="1" dirty="0"/>
              <a:t>الرغم من تحمل أشجار النخيل للجفاف إلا أنه إذا تعرض للعطش مدة طويلة فإن معدل النمو الخضرى للأوراق يقل بوضوح وتقل صفات الثمار وينخفض محصولها بدرجة كبيرة وعلى العكس من ذلك حيث تستطيع جذور النخيل أن تتحمل غمر التربة بالماء لمدة طويلة أيضاً ولكنها لاتفضل الحالتين إذا أردنا لها النمو والإثمار بدرجة جيدة وبالرغم من تحمل الشجرة للجفاف إلا أن احتياجاتها المائية مرتفعة وتختلف الاحتياجات المائية للنخيل باختلاف نوعية التربة والماء المضاف وطريقة الإضافة والظروف الجوية المحيطة وحالة النشاط الفسيولوچى للنخلة ومراحل </a:t>
            </a:r>
            <a:r>
              <a:rPr lang="ar-EG" sz="2800" b="1" dirty="0" smtClean="0"/>
              <a:t>نموها</a:t>
            </a:r>
            <a:endParaRPr lang="ar-EG" sz="2800" b="1" dirty="0"/>
          </a:p>
        </p:txBody>
      </p:sp>
    </p:spTree>
    <p:extLst>
      <p:ext uri="{BB962C8B-B14F-4D97-AF65-F5344CB8AC3E}">
        <p14:creationId xmlns:p14="http://schemas.microsoft.com/office/powerpoint/2010/main" val="3093835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ar-EG" sz="2800" b="1" dirty="0"/>
              <a:t>والتى يمكن تقسيمها كالتالى: </a:t>
            </a:r>
          </a:p>
          <a:p>
            <a:r>
              <a:rPr lang="ar-EG" sz="2800" b="1" dirty="0" smtClean="0"/>
              <a:t>فترة </a:t>
            </a:r>
            <a:r>
              <a:rPr lang="ar-EG" sz="2800" b="1" dirty="0"/>
              <a:t>مابعد جمع </a:t>
            </a:r>
            <a:r>
              <a:rPr lang="ar-EG" sz="2800" b="1" dirty="0" smtClean="0"/>
              <a:t>المحصول</a:t>
            </a:r>
            <a:endParaRPr lang="ar-EG" sz="2800" b="1" dirty="0"/>
          </a:p>
          <a:p>
            <a:r>
              <a:rPr lang="ar-EG" sz="2800" b="1" dirty="0" smtClean="0"/>
              <a:t>يراعى عدم إهمال الرى فى هذه الفترة للمساعدة فى تكوين الطلع الجديد ويكون الرى على فترات متباعدة شتاءاً . </a:t>
            </a:r>
          </a:p>
          <a:p>
            <a:r>
              <a:rPr lang="ar-EG" sz="2800" b="1" dirty="0" smtClean="0"/>
              <a:t>بداية </a:t>
            </a:r>
            <a:r>
              <a:rPr lang="ar-EG" sz="2800" b="1" dirty="0"/>
              <a:t>مرحلة النمو الخضرى والنشاط قبل فترة </a:t>
            </a:r>
            <a:r>
              <a:rPr lang="ar-EG" sz="2800" b="1" dirty="0" smtClean="0"/>
              <a:t>التلقيح</a:t>
            </a:r>
            <a:endParaRPr lang="ar-EG" sz="2800" b="1" dirty="0"/>
          </a:p>
          <a:p>
            <a:r>
              <a:rPr lang="ar-EG" sz="2800" b="1" dirty="0"/>
              <a:t>يكون الرى على فترات متقاربة حيث أن عدم الرى يقلل من نشاط النمو الخضرى والزهرى مما يؤثر على المحصول وصفات الثمار الناتجة . </a:t>
            </a:r>
          </a:p>
        </p:txBody>
      </p:sp>
    </p:spTree>
    <p:extLst>
      <p:ext uri="{BB962C8B-B14F-4D97-AF65-F5344CB8AC3E}">
        <p14:creationId xmlns:p14="http://schemas.microsoft.com/office/powerpoint/2010/main" val="3629782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ar-EG" sz="2800" b="1" dirty="0"/>
              <a:t>فترة التزهير والعقد </a:t>
            </a:r>
          </a:p>
          <a:p>
            <a:r>
              <a:rPr lang="ar-EG" sz="2800" b="1" dirty="0"/>
              <a:t>يكون الرى خفيف على الحامى مع تجنب العطش أو الإسراف حيث أن انخفاض أو زيادة الرى فى هذه الفترة تسبب تساقط جزء كبير من الأزهار والعقد الصغير . </a:t>
            </a:r>
          </a:p>
          <a:p>
            <a:r>
              <a:rPr lang="ar-EG" sz="2800" b="1" dirty="0"/>
              <a:t>فترة نمو وتكون الثمار وتلوينها </a:t>
            </a:r>
          </a:p>
          <a:p>
            <a:r>
              <a:rPr lang="ar-EG" sz="2800" b="1" dirty="0"/>
              <a:t>يجب أن يكون الرى على فترات متقاربة حتى فترة اكتمال نمو الثمار حيث أن نقص الماء بعد العقد يسبب انخفاض فى سرعة نمو الثمار ويؤدى إلى سقوط الكثير منها وصغر حجمها . وفى بعض الأصناف ذات الحساسية الكبيرة للرطوبة والتى تؤدى إلى حدوث ظاهرة التشطيب فى </a:t>
            </a:r>
            <a:r>
              <a:rPr lang="ar-EG" sz="2800" b="1" dirty="0" smtClean="0"/>
              <a:t>الثمار</a:t>
            </a:r>
            <a:endParaRPr lang="ar-EG" sz="2800" b="1" dirty="0"/>
          </a:p>
        </p:txBody>
      </p:sp>
    </p:spTree>
    <p:extLst>
      <p:ext uri="{BB962C8B-B14F-4D97-AF65-F5344CB8AC3E}">
        <p14:creationId xmlns:p14="http://schemas.microsoft.com/office/powerpoint/2010/main" val="1141770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ar-EG" sz="2800" b="1" dirty="0"/>
              <a:t>( تكوين خطوط غير منتظمة الشكل طولية وعرضية على جلد الثمرة ) يجب تقليل كميات ماء الرى فى المراحل الأخيرة من تكوين الثمار وقبل تلوينها كما يجب عدم زراعة محاصيل بينية بين أشجار النخيل حتى لاتسمح بزيادة الرطوبة الجوية حول الثمار فى تلك المرحلة . </a:t>
            </a:r>
          </a:p>
          <a:p>
            <a:r>
              <a:rPr lang="ar-EG" sz="2800" b="1" dirty="0"/>
              <a:t>وفى بعض الأصناف مثل البارحى يعتبر تقليل كمية المياه والتحكم فى الرى خلال هذه الفترة ذات أهمية بالغة لتفادى التأثير السيئ للرطوبة على الثمار . </a:t>
            </a:r>
          </a:p>
          <a:p>
            <a:r>
              <a:rPr lang="ar-EG" sz="2800" b="1" dirty="0"/>
              <a:t>فترة نضج الثمار </a:t>
            </a:r>
          </a:p>
          <a:p>
            <a:r>
              <a:rPr lang="ar-EG" sz="2800" b="1" dirty="0"/>
              <a:t>يكون الرى على فترات متباعدة وخفيف للعمل على سرعة نضج الثمار وتلوينها وزيادة حلاوة سكرياتها ويحافظ على صلابتها </a:t>
            </a:r>
            <a:r>
              <a:rPr lang="ar-EG" sz="2800" b="1" dirty="0" smtClean="0"/>
              <a:t>فتكون</a:t>
            </a:r>
            <a:endParaRPr lang="ar-EG" sz="2800" b="1" dirty="0"/>
          </a:p>
        </p:txBody>
      </p:sp>
    </p:spTree>
    <p:extLst>
      <p:ext uri="{BB962C8B-B14F-4D97-AF65-F5344CB8AC3E}">
        <p14:creationId xmlns:p14="http://schemas.microsoft.com/office/powerpoint/2010/main" val="2145876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ar-EG" sz="2800" b="1" dirty="0"/>
              <a:t>أكثر تحملاً للنقل والتسويق وعلى العكس من ذلك فالرى الغزير خلال هذه الفترة يؤدى إلى تأخر نضج الثمار وزيادة رطوبتها وقلة صلابتها مما يؤدى إلى سرعة تلفها . </a:t>
            </a:r>
          </a:p>
          <a:p>
            <a:r>
              <a:rPr lang="ar-EG" sz="2800" b="1" dirty="0"/>
              <a:t>تنجح زراعة أشجار النخيل فى أراضى لاتنجح بها زراعة أنواع أخرى من أشجار الفاكهة ، وتتميز أشجار النخيل بمجموع جذرى كبير يمتد لمسافات كبيرة بالتربة مما يمكنها من الحصول على الكميات المناسبة من الماء والعناصر الغذائية . </a:t>
            </a:r>
          </a:p>
          <a:p>
            <a:r>
              <a:rPr lang="ar-EG" sz="2800" b="1" dirty="0"/>
              <a:t>وقد أكدت معظم الدراسات المائية أنه لعمل برنامج للنخيل يجب دراسة احتياجات الأشجار تحت ظروف كل منطقة لتقدير الحاجة للرى ومعدله وتوقيته مع الأخذ فى الاعتبار تفاعل العوامل </a:t>
            </a:r>
            <a:r>
              <a:rPr lang="ar-EG" sz="2800" b="1" dirty="0" smtClean="0"/>
              <a:t>المختلفة</a:t>
            </a:r>
            <a:endParaRPr lang="ar-EG" sz="2800" b="1" dirty="0"/>
          </a:p>
        </p:txBody>
      </p:sp>
    </p:spTree>
    <p:extLst>
      <p:ext uri="{BB962C8B-B14F-4D97-AF65-F5344CB8AC3E}">
        <p14:creationId xmlns:p14="http://schemas.microsoft.com/office/powerpoint/2010/main" val="3066244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ar-EG" sz="2800" b="1" dirty="0"/>
              <a:t>والمؤثرة حتى نستطيع رسم سياسة إرشادية للرى فى كل منطقة وفيما يلى نعرض برنامج استرشادى لرى أشجار النخيل . </a:t>
            </a:r>
          </a:p>
          <a:p>
            <a:endParaRPr lang="ar-EG" sz="2800" b="1" dirty="0"/>
          </a:p>
          <a:p>
            <a:r>
              <a:rPr lang="ar-EG" sz="2800" b="1" dirty="0"/>
              <a:t>الـرى بالغمـر </a:t>
            </a:r>
          </a:p>
          <a:p>
            <a:r>
              <a:rPr lang="ar-EG" sz="2800" b="1" dirty="0"/>
              <a:t>رى الفسائل والنخيل الصغير الغير مثمر</a:t>
            </a:r>
          </a:p>
          <a:p>
            <a:r>
              <a:rPr lang="ar-EG" sz="2800" b="1" dirty="0"/>
              <a:t>تختلف كمية ومواعيد إضافة الماء حسب ظروف التربة والمناخ ويفضل توفر الكميات المناسبة من الماء حول الجذور خاصة أثناء فصل النمو التى تتكون فيه الأوراق حتى يمكن تشجيع وإسراع النمو الخضرى </a:t>
            </a:r>
          </a:p>
          <a:p>
            <a:endParaRPr lang="ar-EG" sz="2800" b="1" dirty="0"/>
          </a:p>
        </p:txBody>
      </p:sp>
    </p:spTree>
    <p:extLst>
      <p:ext uri="{BB962C8B-B14F-4D97-AF65-F5344CB8AC3E}">
        <p14:creationId xmlns:p14="http://schemas.microsoft.com/office/powerpoint/2010/main" val="1836446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EG" sz="4400" dirty="0">
                <a:solidFill>
                  <a:schemeClr val="bg1">
                    <a:lumMod val="95000"/>
                    <a:lumOff val="5000"/>
                  </a:schemeClr>
                </a:solidFill>
              </a:rPr>
              <a:t>الطرق المستخدمة لرى أشجار نخيل البلح : </a:t>
            </a:r>
            <a:br>
              <a:rPr lang="ar-EG" sz="4400" dirty="0">
                <a:solidFill>
                  <a:schemeClr val="bg1">
                    <a:lumMod val="95000"/>
                    <a:lumOff val="5000"/>
                  </a:schemeClr>
                </a:solidFill>
              </a:rPr>
            </a:br>
            <a:endParaRPr lang="ar-EG" dirty="0">
              <a:solidFill>
                <a:schemeClr val="bg1">
                  <a:lumMod val="95000"/>
                  <a:lumOff val="5000"/>
                </a:schemeClr>
              </a:solidFill>
            </a:endParaRPr>
          </a:p>
        </p:txBody>
      </p:sp>
      <p:sp>
        <p:nvSpPr>
          <p:cNvPr id="3" name="Content Placeholder 2"/>
          <p:cNvSpPr>
            <a:spLocks noGrp="1"/>
          </p:cNvSpPr>
          <p:nvPr>
            <p:ph idx="1"/>
          </p:nvPr>
        </p:nvSpPr>
        <p:spPr/>
        <p:txBody>
          <a:bodyPr>
            <a:noAutofit/>
          </a:bodyPr>
          <a:lstStyle/>
          <a:p>
            <a:r>
              <a:rPr lang="ar-EG" sz="2800" dirty="0" smtClean="0"/>
              <a:t>اولا </a:t>
            </a:r>
            <a:r>
              <a:rPr lang="ar-EG" sz="2800" dirty="0"/>
              <a:t>: رى الفسائل حديثة الغرس</a:t>
            </a:r>
          </a:p>
          <a:p>
            <a:r>
              <a:rPr lang="ar-EG" sz="2800" dirty="0"/>
              <a:t>(أ) طريقة البواكى </a:t>
            </a:r>
          </a:p>
          <a:p>
            <a:r>
              <a:rPr lang="ar-EG" sz="2800" dirty="0"/>
              <a:t>وتستخدم هذه الطريقة فى رى الفسائل حديثة الغرس فى الأرض المستديمة وتتلخص فى حصر صف من أشجار النخيل فى حوض عرضه حوالى 1.5 - 2 متر تسمى باكية وتحتل الفسائل وسط الحوض تماماً وتطلق فيه مياه الرى أما طول الحوض فيكون أقصر فى الأراضى الرملية الخفيفة لايتعدى 50 متر بينما فى الأراضى الطينية الثقيلة عادة يكون طوله 100 متر أو أكثر ويفضل استعمال هذه الطريقة فى الأراضى الخفيفة ولمدة سنتين أو ثلاثة ثم يستعاض عنها بالطرق الأخرى . </a:t>
            </a:r>
          </a:p>
          <a:p>
            <a:endParaRPr lang="ar-EG" sz="2800" dirty="0"/>
          </a:p>
        </p:txBody>
      </p:sp>
    </p:spTree>
    <p:extLst>
      <p:ext uri="{BB962C8B-B14F-4D97-AF65-F5344CB8AC3E}">
        <p14:creationId xmlns:p14="http://schemas.microsoft.com/office/powerpoint/2010/main" val="1223600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ar-EG" sz="2800" b="1" dirty="0"/>
              <a:t>(ب) طريقة الأحواض </a:t>
            </a:r>
            <a:r>
              <a:rPr lang="ar-EG" sz="2800" b="1" dirty="0" smtClean="0"/>
              <a:t>الفردي</a:t>
            </a:r>
            <a:endParaRPr lang="ar-EG" sz="2800" b="1" dirty="0"/>
          </a:p>
          <a:p>
            <a:r>
              <a:rPr lang="ar-EG" sz="2800" b="1" dirty="0" smtClean="0"/>
              <a:t>ويشمل </a:t>
            </a:r>
            <a:r>
              <a:rPr lang="ar-EG" sz="2800" b="1" dirty="0"/>
              <a:t>الحوض نخلة واحدة ويكون شكل الأحواض إما دائرياً أو مربعاً وهذه الطريقة تتطلب الدقة فى تسوية التربة ويفضل اتباعها فى الأراضى الخفيفة وفى حالة النخيل البالغ . </a:t>
            </a:r>
          </a:p>
          <a:p>
            <a:pPr marL="0" indent="0">
              <a:buNone/>
            </a:pPr>
            <a:endParaRPr lang="ar-EG" sz="2800" b="1" dirty="0"/>
          </a:p>
          <a:p>
            <a:r>
              <a:rPr lang="ar-EG" sz="2800" b="1" dirty="0"/>
              <a:t>(ج) طريقة المصاطب أو </a:t>
            </a:r>
            <a:r>
              <a:rPr lang="ar-EG" sz="2800" b="1" dirty="0" smtClean="0"/>
              <a:t>الخطوط</a:t>
            </a:r>
            <a:endParaRPr lang="ar-EG" sz="2800" b="1" dirty="0"/>
          </a:p>
          <a:p>
            <a:r>
              <a:rPr lang="ar-EG" sz="2800" b="1" dirty="0"/>
              <a:t>وتجرى بعمل خطوط أو مصاطب عرضها حوالى 1 متر وارتفاعها حوالى 30 سم وتوجد الأشجار فى وسطها وتروى الأرض المتروكة بين المصاطب أو الخطوط على أن يزداد عرض المصطبة مع زيادة سمك الجذع . وتفضل هذه الطريقة فى ري الأراضى الثقيلة . </a:t>
            </a:r>
          </a:p>
        </p:txBody>
      </p:sp>
    </p:spTree>
    <p:extLst>
      <p:ext uri="{BB962C8B-B14F-4D97-AF65-F5344CB8AC3E}">
        <p14:creationId xmlns:p14="http://schemas.microsoft.com/office/powerpoint/2010/main" val="3974731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dirty="0"/>
          </a:p>
        </p:txBody>
      </p:sp>
      <p:sp>
        <p:nvSpPr>
          <p:cNvPr id="3" name="Subtitle 2"/>
          <p:cNvSpPr>
            <a:spLocks noGrp="1"/>
          </p:cNvSpPr>
          <p:nvPr>
            <p:ph type="subTitle" idx="1"/>
          </p:nvPr>
        </p:nvSpPr>
        <p:spPr/>
        <p:txBody>
          <a:bodyPr/>
          <a:lstStyle/>
          <a:p>
            <a:endParaRPr lang="ar-EG"/>
          </a:p>
        </p:txBody>
      </p:sp>
      <p:pic>
        <p:nvPicPr>
          <p:cNvPr id="1026" name="Picture 2" descr="E:\hessssen\التّنزيلات\البساتين\كتب انتاج محاصيل مستديمة الخضرة\النخيل\صور وووووووووورررررر\صورررر   رى وتسميد النخيل\صور غلاف م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89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3314" y="4648200"/>
            <a:ext cx="7961087" cy="1477328"/>
          </a:xfrm>
          <a:prstGeom prst="rect">
            <a:avLst/>
          </a:prstGeom>
          <a:noFill/>
        </p:spPr>
        <p:txBody>
          <a:bodyPr wrap="square" rtlCol="1">
            <a:spAutoFit/>
          </a:bodyPr>
          <a:lstStyle/>
          <a:p>
            <a:pPr algn="ctr" rtl="0"/>
            <a:r>
              <a:rPr lang="ar-SA" sz="3600" b="1" dirty="0">
                <a:solidFill>
                  <a:srgbClr val="000000"/>
                </a:solidFill>
              </a:rPr>
              <a:t> </a:t>
            </a:r>
          </a:p>
          <a:p>
            <a:pPr algn="ctr" rtl="0"/>
            <a:r>
              <a:rPr lang="ar-SA" sz="5400" b="1" dirty="0">
                <a:solidFill>
                  <a:srgbClr val="0070C0"/>
                </a:solidFill>
              </a:rPr>
              <a:t> </a:t>
            </a:r>
            <a:endParaRPr lang="ar-EG" sz="5400" b="1" dirty="0">
              <a:solidFill>
                <a:srgbClr val="0070C0"/>
              </a:solidFill>
            </a:endParaRPr>
          </a:p>
        </p:txBody>
      </p:sp>
    </p:spTree>
    <p:extLst>
      <p:ext uri="{BB962C8B-B14F-4D97-AF65-F5344CB8AC3E}">
        <p14:creationId xmlns:p14="http://schemas.microsoft.com/office/powerpoint/2010/main" val="27882870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p:cTn id="18"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ar-EG" sz="2800" b="1" dirty="0"/>
              <a:t>ثانيا : رى نخيل البلح البالغ ( المثمر ) </a:t>
            </a:r>
          </a:p>
          <a:p>
            <a:r>
              <a:rPr lang="ar-EG" sz="2800" b="1" dirty="0"/>
              <a:t>1- الرى السطحى </a:t>
            </a:r>
          </a:p>
          <a:p>
            <a:r>
              <a:rPr lang="ar-EG" sz="2800" b="1" dirty="0"/>
              <a:t>(أ) طريقة </a:t>
            </a:r>
            <a:r>
              <a:rPr lang="ar-EG" sz="2800" b="1" dirty="0" smtClean="0"/>
              <a:t>الأحواض</a:t>
            </a:r>
            <a:endParaRPr lang="ar-EG" sz="2800" b="1" dirty="0"/>
          </a:p>
          <a:p>
            <a:r>
              <a:rPr lang="ar-EG" sz="2800" b="1" dirty="0"/>
              <a:t>تقسم الأرض إلى أحواض ويضم الحوض نخلة واحدة أو أكثر وتحتاج هذه الطريقة كمية كبيرة من الماء ويفضل أن تكون الأرض مستوية ذات انحدار خفيف حتى يعم الماء سطح الأرض فى سهولة ويسر وانتظام </a:t>
            </a:r>
            <a:r>
              <a:rPr lang="ar-EG" sz="2800" b="1" dirty="0" smtClean="0"/>
              <a:t>.</a:t>
            </a:r>
            <a:endParaRPr lang="ar-EG" sz="2800" b="1" dirty="0"/>
          </a:p>
        </p:txBody>
      </p:sp>
    </p:spTree>
    <p:extLst>
      <p:ext uri="{BB962C8B-B14F-4D97-AF65-F5344CB8AC3E}">
        <p14:creationId xmlns:p14="http://schemas.microsoft.com/office/powerpoint/2010/main" val="3315077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ar-EG" sz="2800" b="1" dirty="0"/>
              <a:t>(ب) طريقة </a:t>
            </a:r>
            <a:r>
              <a:rPr lang="ar-EG" sz="2800" b="1" dirty="0" smtClean="0"/>
              <a:t>المصاطب</a:t>
            </a:r>
            <a:endParaRPr lang="ar-EG" sz="2800" b="1" dirty="0"/>
          </a:p>
          <a:p>
            <a:r>
              <a:rPr lang="ar-EG" sz="2800" b="1" dirty="0"/>
              <a:t>يتم عمل مصاطب عرضها 1 متر وارتفاعها 25 سم حيث تزرع الأشجار فى وسطها وتروى الأرض المتروكة بين المصاطب ويزداد عرض المصاطب بزيادة سمك جذع النخلة . </a:t>
            </a:r>
          </a:p>
          <a:p>
            <a:endParaRPr lang="ar-EG" sz="2800" b="1" dirty="0"/>
          </a:p>
          <a:p>
            <a:r>
              <a:rPr lang="ar-EG" sz="2800" b="1" dirty="0"/>
              <a:t>(ج) طريقة </a:t>
            </a:r>
            <a:r>
              <a:rPr lang="ar-EG" sz="2800" b="1" dirty="0" smtClean="0"/>
              <a:t>الخطوط</a:t>
            </a:r>
            <a:endParaRPr lang="ar-EG" sz="2800" b="1" dirty="0"/>
          </a:p>
          <a:p>
            <a:r>
              <a:rPr lang="ar-EG" sz="2800" b="1" dirty="0"/>
              <a:t>تعمل خطوط بين صفوف الأشجار حوالى 5 - 6 خطوط ويطلق ماء الري فى هذه الخطوط وتفضل هذه الطريقة فى الأراضى الثقيلة وتكون متمشية مع خطوط الكونتور فى الأراضى الغير مستوية . </a:t>
            </a:r>
          </a:p>
          <a:p>
            <a:endParaRPr lang="ar-EG" sz="2800" b="1" dirty="0"/>
          </a:p>
          <a:p>
            <a:pPr marL="0" indent="0">
              <a:buNone/>
            </a:pPr>
            <a:endParaRPr lang="ar-EG" sz="2800" b="1" dirty="0"/>
          </a:p>
          <a:p>
            <a:endParaRPr lang="ar-EG" sz="2800" b="1" dirty="0"/>
          </a:p>
          <a:p>
            <a:endParaRPr lang="ar-EG" sz="2800" b="1" dirty="0"/>
          </a:p>
          <a:p>
            <a:endParaRPr lang="ar-EG" sz="2800" b="1" dirty="0"/>
          </a:p>
          <a:p>
            <a:endParaRPr lang="ar-EG" sz="2800" b="1" dirty="0"/>
          </a:p>
          <a:p>
            <a:endParaRPr lang="ar-EG" sz="2800" b="1" dirty="0"/>
          </a:p>
          <a:p>
            <a:endParaRPr lang="ar-EG" sz="2800" dirty="0"/>
          </a:p>
        </p:txBody>
      </p:sp>
    </p:spTree>
    <p:extLst>
      <p:ext uri="{BB962C8B-B14F-4D97-AF65-F5344CB8AC3E}">
        <p14:creationId xmlns:p14="http://schemas.microsoft.com/office/powerpoint/2010/main" val="2690269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ar-EG" b="1" dirty="0" smtClean="0"/>
              <a:t>2- </a:t>
            </a:r>
            <a:r>
              <a:rPr lang="ar-EG" b="1" dirty="0"/>
              <a:t>الرى بالتنقيط </a:t>
            </a:r>
            <a:r>
              <a:rPr lang="en-US" b="1" dirty="0"/>
              <a:t>Drip Irrigation </a:t>
            </a:r>
          </a:p>
          <a:p>
            <a:endParaRPr lang="en-US" b="1" dirty="0"/>
          </a:p>
          <a:p>
            <a:r>
              <a:rPr lang="ar-EG" b="1" dirty="0"/>
              <a:t>هو عبارة عن رى سطح التربة بالماء كنقط على دفعات أو تيار مستمر أو من أنابيب رفيعة من خلال القواذف ( النقاطات ) ، وعلى ذلك فإن التطبيق العملى للرى بالتنقيط يمكن أن يتضمن أيضاً الأنظمة التى لها معدلات تصرف عالية من المياه أكثر من الأنواع الأخرى . ويستخدم الرى بالتنقيط كطريقة لرى أشجار الفاكهة وهى تعتبر من أكثر الطرق شيوعاً فى الأراضى الصحراوية الجديدة من حيث كفاءة استخدام مياه الرى على الرغم من ارتفاع تكاليفها . </a:t>
            </a:r>
          </a:p>
          <a:p>
            <a:endParaRPr lang="ar-EG" b="1" dirty="0"/>
          </a:p>
          <a:p>
            <a:endParaRPr lang="ar-EG" b="1" dirty="0"/>
          </a:p>
          <a:p>
            <a:endParaRPr lang="ar-EG" dirty="0"/>
          </a:p>
        </p:txBody>
      </p:sp>
    </p:spTree>
    <p:extLst>
      <p:ext uri="{BB962C8B-B14F-4D97-AF65-F5344CB8AC3E}">
        <p14:creationId xmlns:p14="http://schemas.microsoft.com/office/powerpoint/2010/main" val="1225036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r>
              <a:rPr lang="ar-EG" b="1" dirty="0"/>
              <a:t>بعض العوامل التى يجب مراعاتها فى رى النخيل الحديث والمثمر </a:t>
            </a:r>
            <a:r>
              <a:rPr lang="ar-EG" dirty="0"/>
              <a:t/>
            </a:r>
            <a:br>
              <a:rPr lang="ar-EG" dirty="0"/>
            </a:br>
            <a:endParaRPr lang="ar-EG" dirty="0"/>
          </a:p>
        </p:txBody>
      </p:sp>
      <p:sp>
        <p:nvSpPr>
          <p:cNvPr id="3" name="Content Placeholder 2"/>
          <p:cNvSpPr>
            <a:spLocks noGrp="1"/>
          </p:cNvSpPr>
          <p:nvPr>
            <p:ph idx="1"/>
          </p:nvPr>
        </p:nvSpPr>
        <p:spPr/>
        <p:txBody>
          <a:bodyPr>
            <a:normAutofit fontScale="25000" lnSpcReduction="20000"/>
          </a:bodyPr>
          <a:lstStyle/>
          <a:p>
            <a:r>
              <a:rPr lang="ar-EG" sz="11200" b="1" dirty="0" smtClean="0"/>
              <a:t>يجب </a:t>
            </a:r>
            <a:r>
              <a:rPr lang="ar-EG" sz="11200" b="1" dirty="0"/>
              <a:t>عدم الإفراط فى رى الفسائل الحديثة الزراعة خاصة فى الأراضى الطينية حتى لايتعفن قلب الفسائل قبل إنبات جذورها فى التربة مع عدم تعرض التربة للجفاف الشديد . </a:t>
            </a:r>
          </a:p>
          <a:p>
            <a:r>
              <a:rPr lang="ar-EG" sz="11200" b="1" dirty="0"/>
              <a:t>فى الأراضى الملحية والقلوية من الضرورى الرى المتقارب لتقليل تركيز الأملاح حول الجذور . </a:t>
            </a:r>
          </a:p>
          <a:p>
            <a:r>
              <a:rPr lang="ar-EG" sz="11200" b="1" dirty="0"/>
              <a:t>رى أشجار النخيل قبل بداية موسم التلقيح لتنشيط نمو الطلع والإسراع فى عملية التلقيح ، وبعد عقد الثمار . </a:t>
            </a:r>
          </a:p>
          <a:p>
            <a:r>
              <a:rPr lang="ar-EG" sz="11200" b="1" dirty="0"/>
              <a:t>الإستمرار فى الرى خلال فترة نمو الثمار وتلوينها فى طورى الكمرى والخلال ( اكتمال نمو الثمار ) . يلاحظ أن بعض الأصناف مثل البارحى تكون حساسة جداً للرطوبة الجوية حول الثمار ويؤدى تقليل كميات مياه الرى إلى عدم زيادة الرطوبة الجوية حول الثمار . </a:t>
            </a:r>
          </a:p>
        </p:txBody>
      </p:sp>
    </p:spTree>
    <p:extLst>
      <p:ext uri="{BB962C8B-B14F-4D97-AF65-F5344CB8AC3E}">
        <p14:creationId xmlns:p14="http://schemas.microsoft.com/office/powerpoint/2010/main" val="1382442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ar-EG" sz="2800" b="1" dirty="0"/>
              <a:t>يجب الإقلال من الرى عند تكامل نضج الثمار حتى لاتؤدى الزيادة فى الرى إلى تأخير نضج الثمار والتأثير على صفات الثمار مما يجعلها عرضة للتلف السريع ومائلة للسواد نتيجة لزيادة الرطوبة أثناء فترة النضج . </a:t>
            </a:r>
          </a:p>
          <a:p>
            <a:r>
              <a:rPr lang="ar-EG" sz="2800" b="1" dirty="0"/>
              <a:t>يجب الاهتمام بعملية الرى عقب جنى المحصول للمساعدة على تكوين الطلع الجديد . </a:t>
            </a:r>
          </a:p>
          <a:p>
            <a:r>
              <a:rPr lang="ar-EG" sz="2800" b="1" dirty="0"/>
              <a:t>يجب أن يكون الرى فى الصباح الباكر أو فى المساء وليس أثناء فترة الظهيرة حيث اشتداد الحرارة . </a:t>
            </a:r>
          </a:p>
          <a:p>
            <a:r>
              <a:rPr lang="ar-EG" sz="2800" b="1" dirty="0"/>
              <a:t>يتوقف الرى فى فصل الشتاء إذا كانت الأرض غير مزروعة ببرسيم أو لوبيا العلف أو أى محاصيل مؤقتة أخرى . </a:t>
            </a:r>
          </a:p>
          <a:p>
            <a:endParaRPr lang="ar-EG" sz="2800" b="1" dirty="0"/>
          </a:p>
          <a:p>
            <a:endParaRPr lang="ar-EG" sz="2800" b="1" dirty="0"/>
          </a:p>
        </p:txBody>
      </p:sp>
    </p:spTree>
    <p:extLst>
      <p:ext uri="{BB962C8B-B14F-4D97-AF65-F5344CB8AC3E}">
        <p14:creationId xmlns:p14="http://schemas.microsoft.com/office/powerpoint/2010/main" val="583108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solidFill>
                  <a:srgbClr val="FF0000"/>
                </a:solidFill>
              </a:rPr>
              <a:t>التسميد فى النخيل</a:t>
            </a:r>
            <a:endParaRPr lang="ar-EG" dirty="0">
              <a:solidFill>
                <a:srgbClr val="FF0000"/>
              </a:solidFill>
            </a:endParaRPr>
          </a:p>
        </p:txBody>
      </p:sp>
      <p:sp>
        <p:nvSpPr>
          <p:cNvPr id="3" name="Content Placeholder 2"/>
          <p:cNvSpPr>
            <a:spLocks noGrp="1"/>
          </p:cNvSpPr>
          <p:nvPr>
            <p:ph idx="1"/>
          </p:nvPr>
        </p:nvSpPr>
        <p:spPr/>
        <p:txBody>
          <a:bodyPr>
            <a:noAutofit/>
          </a:bodyPr>
          <a:lstStyle/>
          <a:p>
            <a:r>
              <a:rPr lang="ar-EG" sz="2800" b="1" dirty="0"/>
              <a:t>التسميد العضوى والفوسفورى فى حالة الرى بالغمر</a:t>
            </a:r>
          </a:p>
          <a:p>
            <a:r>
              <a:rPr lang="ar-EG" sz="2800" b="1" dirty="0"/>
              <a:t>ويضاف السماد العضوى فى خنادق على شكل نصف دائرة حول جذع النخلة على بعد 100 - 70 سم كما يضاف فى نصف الدائرة المقابل فى العام الذى يليه وهكذا . </a:t>
            </a:r>
          </a:p>
          <a:p>
            <a:r>
              <a:rPr lang="ar-EG" sz="2800" b="1" dirty="0"/>
              <a:t>ويكون الخندق بعرض وعمق من 50 - 40 سم حيث يوضع السماد العضوى المتحلل بمعدل 100 كجم ( 4 مقاطف ) لكل خندق تضاف دفعة واحدة خلال شهرى نوفمبر وديسمبر مع خلطه بالسماد الفوسفورى بمعدل0.5 – 1 كجم سوبر فوسفات الكالسيوم 15٪ للنخلة الواحدة للمساعدة على تحلل المواد العضوية بالسماد البلدى مع إضافة 1– 0.5 كجم من الكبريت القابل للبلل حيث يفيد </a:t>
            </a:r>
            <a:r>
              <a:rPr lang="ar-EG" sz="2800" b="1" dirty="0" smtClean="0"/>
              <a:t>فى</a:t>
            </a:r>
            <a:endParaRPr lang="ar-EG" sz="2800" b="1" dirty="0"/>
          </a:p>
        </p:txBody>
      </p:sp>
    </p:spTree>
    <p:extLst>
      <p:ext uri="{BB962C8B-B14F-4D97-AF65-F5344CB8AC3E}">
        <p14:creationId xmlns:p14="http://schemas.microsoft.com/office/powerpoint/2010/main" val="3626516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ar-EG" sz="2800" b="1" dirty="0"/>
              <a:t>معالجة التربة القلويةأو الجيرية ويخفض من </a:t>
            </a:r>
            <a:r>
              <a:rPr lang="en-US" sz="2800" b="1" dirty="0"/>
              <a:t>PH </a:t>
            </a:r>
            <a:r>
              <a:rPr lang="ar-EG" sz="2800" b="1" dirty="0"/>
              <a:t>التربة ويسهل فى عملية الامتصاص ويغطى بطبقة من التراب ، وتختلف الكمية المضافة لكل نخلة حسب عمرها وقوتها ونوع السماد المستخدم وتقل هذه الكمية إلى النصف أو الثلث فى حالة سماد الدواجن أو سماد الحمام على الترتيب . </a:t>
            </a:r>
          </a:p>
          <a:p>
            <a:r>
              <a:rPr lang="ar-EG" sz="2800" b="1" dirty="0"/>
              <a:t>ويلاحظ أهمية إضافة المادة العضوية فى الأراضى الرملية حيث تعمل على زيادة حموضة التربة وإذابة العناصر الممسوكة ( الغير ذائبة ) وتحسين الخواص الفيزيائية للتربة . </a:t>
            </a:r>
          </a:p>
        </p:txBody>
      </p:sp>
    </p:spTree>
    <p:extLst>
      <p:ext uri="{BB962C8B-B14F-4D97-AF65-F5344CB8AC3E}">
        <p14:creationId xmlns:p14="http://schemas.microsoft.com/office/powerpoint/2010/main" val="4084487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ar-EG" sz="2800" b="1" dirty="0"/>
              <a:t>يراعى عدم خلط السوبر فوسفات بأى سماد يحتوى على كالسيوم ذائب مثل نترات الجير المصرى 15٪ أو أى سماد يحتوى على الحديد أو الأمونيوم حتى لايتحول الفوسفات إلى صورة غير ذائبة فتقل الاستفادة منه ) الصورة الثلاثية . </a:t>
            </a:r>
          </a:p>
          <a:p>
            <a:r>
              <a:rPr lang="ar-EG" sz="2800" b="1" dirty="0"/>
              <a:t>التسميـد الآزوتـى </a:t>
            </a:r>
          </a:p>
          <a:p>
            <a:r>
              <a:rPr lang="ar-EG" sz="2800" b="1" dirty="0"/>
              <a:t>أثبتت الدراسات والبحوث أن إضافة الأسمدة النتروچينية للنخيل المثمر أدت إلى زيادة مؤكدة فى المحصول من حيث نمو السعف وزيادة حجم ووزن الثمار وتتراوح احتياجات النخلة من الآزوت الكلى مابين 1200 - 800 جم آزوت للنخلة سنوياً تبعاً لمستوى خصوبة التربة وتوزع على ثلاث دفعات متساوية طول موسم </a:t>
            </a:r>
            <a:r>
              <a:rPr lang="ar-EG" sz="2800" b="1" dirty="0" smtClean="0"/>
              <a:t>النمو</a:t>
            </a:r>
            <a:endParaRPr lang="ar-EG" sz="2800" b="1" dirty="0"/>
          </a:p>
        </p:txBody>
      </p:sp>
    </p:spTree>
    <p:extLst>
      <p:ext uri="{BB962C8B-B14F-4D97-AF65-F5344CB8AC3E}">
        <p14:creationId xmlns:p14="http://schemas.microsoft.com/office/powerpoint/2010/main" val="2047011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ar-EG" sz="2800" b="1" dirty="0"/>
              <a:t>ابتداء من شهر مارس ( قبل التزهير وعملية التلقيح ) ومايو ويوليو ، تزداد إلى 4 دفعات فى الأراضى الرملية والفقيرة . وفى حالة الأشجار الغير مثمرة يضاف نصف هذه الكمية على دفعات شهرية ابتداء من مارس حتى سبتمبر ، تضاف الأسمدة نثراً حول جذع النخلة وعلى مسافة تتلائم مع مدى انتشار الجذور الحديثة للنخلة ويقلب بالتربة . </a:t>
            </a:r>
          </a:p>
          <a:p>
            <a:r>
              <a:rPr lang="ar-EG" sz="2800" b="1" dirty="0"/>
              <a:t>ويفضل تحت ظروفنا المحلية إضافة سلفات النشادر 20.6٪ حيث أنها تحتاج ريتين بالتربة وذلك بسبب صعوبة غسل النشادر وأهميتها فى خفض درجة </a:t>
            </a:r>
            <a:r>
              <a:rPr lang="ar-EG" sz="2800" b="1" dirty="0" smtClean="0"/>
              <a:t>الحموضة </a:t>
            </a:r>
            <a:r>
              <a:rPr lang="en-US" sz="2800" b="1" dirty="0" smtClean="0"/>
              <a:t> </a:t>
            </a:r>
            <a:r>
              <a:rPr lang="ar-EG" sz="2800" b="1" dirty="0"/>
              <a:t>بينما الأسمدة النتراتية الأخرى سهلة الذوبان والغسيل فى التربة فتذوب وتفقد بسرعة . </a:t>
            </a:r>
          </a:p>
          <a:p>
            <a:endParaRPr lang="ar-EG" sz="2800" b="1" dirty="0"/>
          </a:p>
          <a:p>
            <a:endParaRPr lang="ar-EG" sz="2800" b="1" dirty="0"/>
          </a:p>
          <a:p>
            <a:endParaRPr lang="ar-EG" sz="2800" b="1" dirty="0"/>
          </a:p>
          <a:p>
            <a:endParaRPr lang="ar-EG" sz="2800" dirty="0"/>
          </a:p>
        </p:txBody>
      </p:sp>
    </p:spTree>
    <p:extLst>
      <p:ext uri="{BB962C8B-B14F-4D97-AF65-F5344CB8AC3E}">
        <p14:creationId xmlns:p14="http://schemas.microsoft.com/office/powerpoint/2010/main" val="890277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ar-EG" sz="2800" b="1" dirty="0"/>
              <a:t>التسميـد البوتاسـى </a:t>
            </a:r>
          </a:p>
          <a:p>
            <a:r>
              <a:rPr lang="ar-EG" sz="2800" b="1" dirty="0"/>
              <a:t>يعتبر عنصر البوتاسيوم من أهم العناصر تأثيراً فى النمو الخضرى والثمرى ، وترجع أهمية البوتاسيوم فى قيامه بدور هام فى تصنيع المواد الكربوهيدراتية والعمل على انتقال السكريات والمواد الذائبة . كما يساعد على عملية امتصاص الجذور للماء والمواد الغذائية الذائبة من التربة كما يعمل على زيادة نشاط التنفس وانقسام الخلايا ويعمل على تحسن لون الثمار وسرعة نضجها . ويراعى عدم الإسراف فى التسميد البوتاسى حيث أن الإسراف يؤدى إلى نقص امتصاص الكالسيوم والماغنسيوم كما يجب تجنب استخدام كلوريد البوتاسيوم عند وجود نسبة من الكلور فى التربة أو ماء الرى . </a:t>
            </a:r>
          </a:p>
        </p:txBody>
      </p:sp>
    </p:spTree>
    <p:extLst>
      <p:ext uri="{BB962C8B-B14F-4D97-AF65-F5344CB8AC3E}">
        <p14:creationId xmlns:p14="http://schemas.microsoft.com/office/powerpoint/2010/main" val="2646100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ar-SA" b="1" dirty="0" smtClean="0">
                <a:solidFill>
                  <a:srgbClr val="FF0000"/>
                </a:solidFill>
              </a:rPr>
              <a:t>برنامج الخدمة الارضية </a:t>
            </a:r>
            <a:endParaRPr lang="ar-EG" b="1" dirty="0">
              <a:solidFill>
                <a:srgbClr val="FF0000"/>
              </a:solidFill>
            </a:endParaRPr>
          </a:p>
        </p:txBody>
      </p:sp>
      <p:pic>
        <p:nvPicPr>
          <p:cNvPr id="2052"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658" y="4103676"/>
            <a:ext cx="3472543" cy="27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3581400" y="1066800"/>
            <a:ext cx="5562600" cy="5791200"/>
          </a:xfrm>
        </p:spPr>
        <p:txBody>
          <a:bodyPr>
            <a:noAutofit/>
          </a:bodyPr>
          <a:lstStyle/>
          <a:p>
            <a:pPr marL="0" lvl="0" indent="0" algn="just" rtl="1">
              <a:spcBef>
                <a:spcPts val="0"/>
              </a:spcBef>
              <a:buNone/>
            </a:pPr>
            <a:r>
              <a:rPr lang="ar-EG" sz="3200" b="1" dirty="0">
                <a:solidFill>
                  <a:srgbClr val="C00000"/>
                </a:solidFill>
              </a:rPr>
              <a:t> 1- الرى فى نخيل البلح  </a:t>
            </a:r>
          </a:p>
          <a:p>
            <a:pPr marL="0" lvl="0" indent="0" algn="just" rtl="1">
              <a:spcBef>
                <a:spcPts val="0"/>
              </a:spcBef>
              <a:buNone/>
            </a:pPr>
            <a:r>
              <a:rPr lang="ar-EG" b="1" dirty="0">
                <a:solidFill>
                  <a:srgbClr val="0070C0"/>
                </a:solidFill>
              </a:rPr>
              <a:t>الرى بالغمر</a:t>
            </a:r>
          </a:p>
          <a:p>
            <a:pPr marL="0" lvl="0" indent="0" algn="just" rtl="1">
              <a:spcBef>
                <a:spcPts val="0"/>
              </a:spcBef>
              <a:buNone/>
            </a:pPr>
            <a:r>
              <a:rPr lang="ar-SA" sz="2400" b="1" dirty="0">
                <a:solidFill>
                  <a:srgbClr val="00B050"/>
                </a:solidFill>
              </a:rPr>
              <a:t>رى الفسائل والنخيل الصغير الغير مثمر</a:t>
            </a:r>
            <a:r>
              <a:rPr lang="en-US" sz="2400" b="1" dirty="0">
                <a:solidFill>
                  <a:srgbClr val="00B050"/>
                </a:solidFill>
              </a:rPr>
              <a:t> :</a:t>
            </a:r>
            <a:endParaRPr lang="en-US" sz="2400" dirty="0">
              <a:solidFill>
                <a:srgbClr val="00B050"/>
              </a:solidFill>
            </a:endParaRPr>
          </a:p>
          <a:p>
            <a:pPr marL="0" lvl="0" indent="0" algn="just" rtl="1">
              <a:spcBef>
                <a:spcPts val="0"/>
              </a:spcBef>
              <a:buNone/>
            </a:pPr>
            <a:r>
              <a:rPr lang="ar-EG" sz="2400" b="1" dirty="0" smtClean="0">
                <a:solidFill>
                  <a:prstClr val="black"/>
                </a:solidFill>
              </a:rPr>
              <a:t>فسائل</a:t>
            </a:r>
            <a:r>
              <a:rPr lang="ar-EG" sz="2400" dirty="0" smtClean="0">
                <a:solidFill>
                  <a:prstClr val="black"/>
                </a:solidFill>
              </a:rPr>
              <a:t> </a:t>
            </a:r>
            <a:r>
              <a:rPr lang="ar-EG" sz="2400" dirty="0">
                <a:solidFill>
                  <a:prstClr val="black"/>
                </a:solidFill>
              </a:rPr>
              <a:t>النخيل المفصولة بمواصفات </a:t>
            </a:r>
            <a:r>
              <a:rPr lang="ar-EG" sz="2400" b="1" dirty="0">
                <a:solidFill>
                  <a:prstClr val="black"/>
                </a:solidFill>
              </a:rPr>
              <a:t>نموذجية</a:t>
            </a:r>
            <a:r>
              <a:rPr lang="ar-EG" sz="2400" dirty="0">
                <a:solidFill>
                  <a:prstClr val="black"/>
                </a:solidFill>
              </a:rPr>
              <a:t> يكاد يكون الماء هو العامل المحدد لنجاحها بعد الزراعة </a:t>
            </a:r>
          </a:p>
          <a:p>
            <a:pPr marL="0" lvl="0" indent="0" algn="just" rtl="1">
              <a:spcBef>
                <a:spcPts val="0"/>
              </a:spcBef>
              <a:buNone/>
            </a:pPr>
            <a:r>
              <a:rPr lang="ar-EG" sz="2400" dirty="0">
                <a:solidFill>
                  <a:prstClr val="black"/>
                </a:solidFill>
              </a:rPr>
              <a:t>فخلال </a:t>
            </a:r>
            <a:r>
              <a:rPr lang="ar-EG" sz="2400" b="1" dirty="0">
                <a:solidFill>
                  <a:srgbClr val="C00000"/>
                </a:solidFill>
              </a:rPr>
              <a:t>الشهر ونصف </a:t>
            </a:r>
            <a:r>
              <a:rPr lang="ar-EG" sz="2400" dirty="0">
                <a:solidFill>
                  <a:prstClr val="black"/>
                </a:solidFill>
              </a:rPr>
              <a:t>الاولى يجب الاهتمام </a:t>
            </a:r>
            <a:r>
              <a:rPr lang="ar-EG" sz="2400" b="1" dirty="0">
                <a:solidFill>
                  <a:srgbClr val="C00000"/>
                </a:solidFill>
              </a:rPr>
              <a:t>بالرى يومياً </a:t>
            </a:r>
            <a:r>
              <a:rPr lang="ar-EG" sz="2400" dirty="0">
                <a:solidFill>
                  <a:prstClr val="black"/>
                </a:solidFill>
              </a:rPr>
              <a:t>فى </a:t>
            </a:r>
            <a:r>
              <a:rPr lang="ar-EG" sz="2400" b="1" dirty="0">
                <a:solidFill>
                  <a:prstClr val="black"/>
                </a:solidFill>
              </a:rPr>
              <a:t>الاراضى</a:t>
            </a:r>
            <a:r>
              <a:rPr lang="ar-EG" sz="2400" dirty="0">
                <a:solidFill>
                  <a:prstClr val="black"/>
                </a:solidFill>
              </a:rPr>
              <a:t> </a:t>
            </a:r>
            <a:r>
              <a:rPr lang="ar-EG" sz="2400" b="1" dirty="0">
                <a:solidFill>
                  <a:prstClr val="black"/>
                </a:solidFill>
              </a:rPr>
              <a:t>الرملية</a:t>
            </a:r>
            <a:r>
              <a:rPr lang="ar-EG" sz="2400" dirty="0">
                <a:solidFill>
                  <a:prstClr val="black"/>
                </a:solidFill>
              </a:rPr>
              <a:t> ثم </a:t>
            </a:r>
            <a:r>
              <a:rPr lang="ar-EG" sz="2400" b="1" dirty="0">
                <a:solidFill>
                  <a:prstClr val="black"/>
                </a:solidFill>
              </a:rPr>
              <a:t>تتباعد فترات الرى </a:t>
            </a:r>
            <a:r>
              <a:rPr lang="ar-EG" sz="2400" dirty="0">
                <a:solidFill>
                  <a:prstClr val="black"/>
                </a:solidFill>
              </a:rPr>
              <a:t>لتصبح كل </a:t>
            </a:r>
            <a:r>
              <a:rPr lang="ar-EG" sz="2400" b="1" dirty="0">
                <a:solidFill>
                  <a:prstClr val="black"/>
                </a:solidFill>
              </a:rPr>
              <a:t>3-4 يوم </a:t>
            </a:r>
            <a:r>
              <a:rPr lang="ar-EG" sz="2400" dirty="0">
                <a:solidFill>
                  <a:prstClr val="black"/>
                </a:solidFill>
              </a:rPr>
              <a:t>بعد ضمان نجاح الفسائل </a:t>
            </a:r>
          </a:p>
          <a:p>
            <a:pPr marL="0" lvl="0" indent="0" algn="just" rtl="1">
              <a:spcBef>
                <a:spcPts val="0"/>
              </a:spcBef>
              <a:buNone/>
            </a:pPr>
            <a:r>
              <a:rPr lang="ar-EG" sz="2400" dirty="0">
                <a:solidFill>
                  <a:prstClr val="black"/>
                </a:solidFill>
              </a:rPr>
              <a:t>بينما فى </a:t>
            </a:r>
            <a:r>
              <a:rPr lang="ar-EG" sz="2400" b="1" dirty="0">
                <a:solidFill>
                  <a:srgbClr val="00B050"/>
                </a:solidFill>
              </a:rPr>
              <a:t>الاراضى الصفراء </a:t>
            </a:r>
            <a:r>
              <a:rPr lang="ar-EG" sz="2400" dirty="0">
                <a:solidFill>
                  <a:prstClr val="black"/>
                </a:solidFill>
              </a:rPr>
              <a:t>يكون الرى </a:t>
            </a:r>
            <a:r>
              <a:rPr lang="ar-EG" sz="2400" b="1" dirty="0">
                <a:solidFill>
                  <a:srgbClr val="00B050"/>
                </a:solidFill>
              </a:rPr>
              <a:t>كل 3-4 يوم </a:t>
            </a:r>
            <a:r>
              <a:rPr lang="ar-EG" sz="2400" dirty="0">
                <a:solidFill>
                  <a:prstClr val="black"/>
                </a:solidFill>
              </a:rPr>
              <a:t>خلال الفترة الاولى ثم يصبح مرة كل اسبوع حتى تبلغ الاشجار عامها الاول </a:t>
            </a:r>
          </a:p>
          <a:p>
            <a:pPr marL="0" lvl="0" indent="0" algn="just" rtl="1">
              <a:spcBef>
                <a:spcPts val="0"/>
              </a:spcBef>
              <a:buNone/>
            </a:pPr>
            <a:r>
              <a:rPr lang="ar-EG" sz="2400" b="1" dirty="0">
                <a:solidFill>
                  <a:prstClr val="black"/>
                </a:solidFill>
              </a:rPr>
              <a:t>ثم يكتفى بعد ذلك برى الاشجار مرة كل اسبوع صيفاً وكل اسبوعين شتاءاً وقد تقل عن ذلك او تزيد حسب الظروف الجوية ونوع التربة</a:t>
            </a:r>
            <a:endParaRPr lang="ar-EG" sz="2400" b="1" dirty="0"/>
          </a:p>
        </p:txBody>
      </p:sp>
      <p:pic>
        <p:nvPicPr>
          <p:cNvPr id="2051" name="Picture 3" descr="E:\hessssen\التّنزيلات\البساتين\كتب انتاج محاصيل مستديمة الخضرة\النخيل\صور وووووووووورررررر\صورررر   رى وتسميد النخيل\رى النخل.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9" y="1600200"/>
            <a:ext cx="3523939"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640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80">
                                          <p:stCondLst>
                                            <p:cond delay="0"/>
                                          </p:stCondLst>
                                        </p:cTn>
                                        <p:tgtEl>
                                          <p:spTgt spid="4">
                                            <p:txEl>
                                              <p:pRg st="0" end="0"/>
                                            </p:txEl>
                                          </p:spTgt>
                                        </p:tgtEl>
                                      </p:cBhvr>
                                    </p:animEffect>
                                    <p:anim calcmode="lin" valueType="num">
                                      <p:cBhvr>
                                        <p:cTn id="1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xEl>
                                              <p:pRg st="0" end="0"/>
                                            </p:txEl>
                                          </p:spTgt>
                                        </p:tgtEl>
                                      </p:cBhvr>
                                      <p:to x="100000" y="60000"/>
                                    </p:animScale>
                                    <p:animScale>
                                      <p:cBhvr>
                                        <p:cTn id="22" dur="166" decel="50000">
                                          <p:stCondLst>
                                            <p:cond delay="676"/>
                                          </p:stCondLst>
                                        </p:cTn>
                                        <p:tgtEl>
                                          <p:spTgt spid="4">
                                            <p:txEl>
                                              <p:pRg st="0" end="0"/>
                                            </p:txEl>
                                          </p:spTgt>
                                        </p:tgtEl>
                                      </p:cBhvr>
                                      <p:to x="100000" y="100000"/>
                                    </p:animScale>
                                    <p:animScale>
                                      <p:cBhvr>
                                        <p:cTn id="23" dur="26">
                                          <p:stCondLst>
                                            <p:cond delay="1312"/>
                                          </p:stCondLst>
                                        </p:cTn>
                                        <p:tgtEl>
                                          <p:spTgt spid="4">
                                            <p:txEl>
                                              <p:pRg st="0" end="0"/>
                                            </p:txEl>
                                          </p:spTgt>
                                        </p:tgtEl>
                                      </p:cBhvr>
                                      <p:to x="100000" y="80000"/>
                                    </p:animScale>
                                    <p:animScale>
                                      <p:cBhvr>
                                        <p:cTn id="24" dur="166" decel="50000">
                                          <p:stCondLst>
                                            <p:cond delay="1338"/>
                                          </p:stCondLst>
                                        </p:cTn>
                                        <p:tgtEl>
                                          <p:spTgt spid="4">
                                            <p:txEl>
                                              <p:pRg st="0" end="0"/>
                                            </p:txEl>
                                          </p:spTgt>
                                        </p:tgtEl>
                                      </p:cBhvr>
                                      <p:to x="100000" y="100000"/>
                                    </p:animScale>
                                    <p:animScale>
                                      <p:cBhvr>
                                        <p:cTn id="25" dur="26">
                                          <p:stCondLst>
                                            <p:cond delay="1642"/>
                                          </p:stCondLst>
                                        </p:cTn>
                                        <p:tgtEl>
                                          <p:spTgt spid="4">
                                            <p:txEl>
                                              <p:pRg st="0" end="0"/>
                                            </p:txEl>
                                          </p:spTgt>
                                        </p:tgtEl>
                                      </p:cBhvr>
                                      <p:to x="100000" y="90000"/>
                                    </p:animScale>
                                    <p:animScale>
                                      <p:cBhvr>
                                        <p:cTn id="26" dur="166" decel="50000">
                                          <p:stCondLst>
                                            <p:cond delay="1668"/>
                                          </p:stCondLst>
                                        </p:cTn>
                                        <p:tgtEl>
                                          <p:spTgt spid="4">
                                            <p:txEl>
                                              <p:pRg st="0" end="0"/>
                                            </p:txEl>
                                          </p:spTgt>
                                        </p:tgtEl>
                                      </p:cBhvr>
                                      <p:to x="100000" y="100000"/>
                                    </p:animScale>
                                    <p:animScale>
                                      <p:cBhvr>
                                        <p:cTn id="27" dur="26">
                                          <p:stCondLst>
                                            <p:cond delay="1808"/>
                                          </p:stCondLst>
                                        </p:cTn>
                                        <p:tgtEl>
                                          <p:spTgt spid="4">
                                            <p:txEl>
                                              <p:pRg st="0" end="0"/>
                                            </p:txEl>
                                          </p:spTgt>
                                        </p:tgtEl>
                                      </p:cBhvr>
                                      <p:to x="100000" y="95000"/>
                                    </p:animScale>
                                    <p:animScale>
                                      <p:cBhvr>
                                        <p:cTn id="28" dur="166" decel="50000">
                                          <p:stCondLst>
                                            <p:cond delay="1834"/>
                                          </p:stCondLst>
                                        </p:cTn>
                                        <p:tgtEl>
                                          <p:spTgt spid="4">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 calcmode="lin" valueType="num">
                                      <p:cBhvr>
                                        <p:cTn id="3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Scale>
                                      <p:cBhvr>
                                        <p:cTn id="40" dur="1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4">
                                            <p:txEl>
                                              <p:pRg st="2" end="2"/>
                                            </p:txEl>
                                          </p:spTgt>
                                        </p:tgtEl>
                                        <p:attrNameLst>
                                          <p:attrName>ppt_x</p:attrName>
                                          <p:attrName>ppt_y</p:attrName>
                                        </p:attrNameLst>
                                      </p:cBhvr>
                                    </p:animMotion>
                                    <p:animEffect transition="in" filter="fade">
                                      <p:cBhvr>
                                        <p:cTn id="42" dur="10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051"/>
                                        </p:tgtEl>
                                        <p:attrNameLst>
                                          <p:attrName>style.visibility</p:attrName>
                                        </p:attrNameLst>
                                      </p:cBhvr>
                                      <p:to>
                                        <p:strVal val="visible"/>
                                      </p:to>
                                    </p:set>
                                    <p:animEffect transition="in" filter="circle(in)">
                                      <p:cBhvr>
                                        <p:cTn id="47" dur="2000"/>
                                        <p:tgtEl>
                                          <p:spTgt spid="205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052"/>
                                        </p:tgtEl>
                                        <p:attrNameLst>
                                          <p:attrName>style.visibility</p:attrName>
                                        </p:attrNameLst>
                                      </p:cBhvr>
                                      <p:to>
                                        <p:strVal val="visible"/>
                                      </p:to>
                                    </p:set>
                                    <p:animEffect transition="in" filter="circle(in)">
                                      <p:cBhvr>
                                        <p:cTn id="52" dur="2000"/>
                                        <p:tgtEl>
                                          <p:spTgt spid="205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 calcmode="lin" valueType="num">
                                      <p:cBhvr additive="base">
                                        <p:cTn id="5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Effect transition="in" filter="wheel(1)">
                                      <p:cBhvr>
                                        <p:cTn id="63" dur="2000"/>
                                        <p:tgtEl>
                                          <p:spTgt spid="4">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
                                            <p:txEl>
                                              <p:pRg st="5" end="5"/>
                                            </p:txEl>
                                          </p:spTgt>
                                        </p:tgtEl>
                                        <p:attrNameLst>
                                          <p:attrName>style.visibility</p:attrName>
                                        </p:attrNameLst>
                                      </p:cBhvr>
                                      <p:to>
                                        <p:strVal val="visible"/>
                                      </p:to>
                                    </p:set>
                                    <p:animEffect transition="in" filter="fade">
                                      <p:cBhvr>
                                        <p:cTn id="68" dur="1000"/>
                                        <p:tgtEl>
                                          <p:spTgt spid="4">
                                            <p:txEl>
                                              <p:pRg st="5" end="5"/>
                                            </p:txEl>
                                          </p:spTgt>
                                        </p:tgtEl>
                                      </p:cBhvr>
                                    </p:animEffect>
                                    <p:anim calcmode="lin" valueType="num">
                                      <p:cBhvr>
                                        <p:cTn id="6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
                                            <p:txEl>
                                              <p:pRg st="6" end="6"/>
                                            </p:txEl>
                                          </p:spTgt>
                                        </p:tgtEl>
                                        <p:attrNameLst>
                                          <p:attrName>style.visibility</p:attrName>
                                        </p:attrNameLst>
                                      </p:cBhvr>
                                      <p:to>
                                        <p:strVal val="visible"/>
                                      </p:to>
                                    </p:set>
                                    <p:animEffect transition="in" filter="fade">
                                      <p:cBhvr>
                                        <p:cTn id="75" dur="1000"/>
                                        <p:tgtEl>
                                          <p:spTgt spid="4">
                                            <p:txEl>
                                              <p:pRg st="6" end="6"/>
                                            </p:txEl>
                                          </p:spTgt>
                                        </p:tgtEl>
                                      </p:cBhvr>
                                    </p:animEffect>
                                    <p:anim calcmode="lin" valueType="num">
                                      <p:cBhvr>
                                        <p:cTn id="7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EG" b="1" dirty="0"/>
              <a:t>وتضاف سلفات البوتاسيوم بمعدل 2 – 1.5 كجم للنخلة سنوياً تبعاً لعمر النخلة وتقسم على 3 دفعات متساوية خلال شهر مارس ومايو ويوليو أثناء موسم النمو ، وفى حالة الأشجار التى لم تثمر بعد يضاف السماد البوتاسى على دفعات شهرية من مارس حتى سبتمبر نثراً حول جذع النخلة ويقلب بالتربة أو يضاف فى الخنادق مع التسميد البلدى شتاءاً. </a:t>
            </a:r>
          </a:p>
          <a:p>
            <a:endParaRPr lang="ar-EG" dirty="0"/>
          </a:p>
        </p:txBody>
      </p:sp>
    </p:spTree>
    <p:extLst>
      <p:ext uri="{BB962C8B-B14F-4D97-AF65-F5344CB8AC3E}">
        <p14:creationId xmlns:p14="http://schemas.microsoft.com/office/powerpoint/2010/main" val="3857859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ar-EG" b="1" dirty="0"/>
              <a:t>العناصـر الصغـرى </a:t>
            </a:r>
          </a:p>
          <a:p>
            <a:r>
              <a:rPr lang="ar-EG" b="1" dirty="0"/>
              <a:t>لم تثبت الأبحاث والدراسات مدى احتياج النخيل لإضافةهذه العناصر وهذا يرجع إلى الكمية الضئيلة التى تتطلبها أشجار النخيل من هذه العناصر النادرة والتى يمكن للمجموع الجذرى المتعمق والمنتشر أن يمتصها من أعماق التربة كما أن استخدام الأسمدة العضوية قد يوفر كمية لابأس بها من هذه العناصر تلبى احتياجات أشجار النخيل منها . ولكن فى الأراضى الرملية فإن إضافة العناصر الصغرى لمزارع النخيل تحسن كثيراً من نموها وإثمارها وتعتبر عناصر الحديد والزنك والمنجنيز والنحاس والمولبيدنم من أهم العناصر الصغرى التى يظهر أعراض نقصها فى الأراضى المصرية وتعالج بإضافة أملاح الكبريتات لهذه العناصر للتربة أو رشها على الأوراق كما أن بعض الأصناف أظهرت حساسية كبيرة لعنصر البورون والذى يؤدى نقصه إلى فشل العقد فى بعض الأصناف ويعالج بإضافته للتربة قبل التزهير على صورة بوريك آسيد . </a:t>
            </a:r>
          </a:p>
          <a:p>
            <a:endParaRPr lang="ar-EG" dirty="0"/>
          </a:p>
          <a:p>
            <a:endParaRPr lang="ar-EG" dirty="0"/>
          </a:p>
        </p:txBody>
      </p:sp>
    </p:spTree>
    <p:extLst>
      <p:ext uri="{BB962C8B-B14F-4D97-AF65-F5344CB8AC3E}">
        <p14:creationId xmlns:p14="http://schemas.microsoft.com/office/powerpoint/2010/main" val="3252018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24744"/>
            <a:ext cx="8229600" cy="639762"/>
          </a:xfrm>
        </p:spPr>
        <p:txBody>
          <a:bodyPr>
            <a:normAutofit fontScale="90000"/>
          </a:bodyPr>
          <a:lstStyle/>
          <a:p>
            <a:r>
              <a:rPr lang="ar-SA" b="1" dirty="0" smtClean="0">
                <a:solidFill>
                  <a:srgbClr val="FF0000"/>
                </a:solidFill>
                <a:ea typeface="Calibri"/>
              </a:rPr>
              <a:t/>
            </a:r>
            <a:br>
              <a:rPr lang="ar-SA" b="1" dirty="0" smtClean="0">
                <a:solidFill>
                  <a:srgbClr val="FF0000"/>
                </a:solidFill>
                <a:ea typeface="Calibri"/>
              </a:rPr>
            </a:br>
            <a:r>
              <a:rPr lang="ar-SA" b="1" dirty="0" smtClean="0">
                <a:solidFill>
                  <a:srgbClr val="FF0000"/>
                </a:solidFill>
                <a:ea typeface="Calibri"/>
              </a:rPr>
              <a:t>العزيق</a:t>
            </a:r>
            <a:r>
              <a:rPr lang="en-US" sz="4000" dirty="0">
                <a:solidFill>
                  <a:srgbClr val="FF0000"/>
                </a:solidFill>
                <a:ea typeface="Calibri"/>
                <a:cs typeface="Arial"/>
              </a:rPr>
              <a:t/>
            </a:r>
            <a:br>
              <a:rPr lang="en-US" sz="4000" dirty="0">
                <a:solidFill>
                  <a:srgbClr val="FF0000"/>
                </a:solidFill>
                <a:ea typeface="Calibri"/>
                <a:cs typeface="Arial"/>
              </a:rPr>
            </a:br>
            <a:endParaRPr lang="ar-EG" dirty="0">
              <a:solidFill>
                <a:srgbClr val="FF0000"/>
              </a:solidFill>
            </a:endParaRPr>
          </a:p>
        </p:txBody>
      </p:sp>
      <p:sp>
        <p:nvSpPr>
          <p:cNvPr id="3" name="Content Placeholder 2"/>
          <p:cNvSpPr>
            <a:spLocks noGrp="1"/>
          </p:cNvSpPr>
          <p:nvPr>
            <p:ph idx="1"/>
          </p:nvPr>
        </p:nvSpPr>
        <p:spPr>
          <a:xfrm>
            <a:off x="0" y="1772816"/>
            <a:ext cx="9144000" cy="5085184"/>
          </a:xfrm>
        </p:spPr>
        <p:txBody>
          <a:bodyPr>
            <a:normAutofit/>
          </a:bodyPr>
          <a:lstStyle/>
          <a:p>
            <a:pPr lvl="0" algn="just" rtl="1">
              <a:lnSpc>
                <a:spcPct val="115000"/>
              </a:lnSpc>
              <a:buFont typeface="Symbol"/>
              <a:buChar char=""/>
            </a:pPr>
            <a:r>
              <a:rPr lang="ar-SA" dirty="0" smtClean="0">
                <a:ea typeface="Calibri"/>
              </a:rPr>
              <a:t>تعتبر </a:t>
            </a:r>
            <a:r>
              <a:rPr lang="ar-SA" dirty="0">
                <a:ea typeface="Calibri"/>
              </a:rPr>
              <a:t>عملية الشقرفة أو العزيق من العمليات الحيوية والضرورية للنخيل حيث أنها تعمل على تهوية الجذور وتعريض التربة لأشعة الشمس بالإضافة إلى إزالة الحشائش والنباتات الغريبة والمنافسة للنخيل حول منطقة الجذور وتتم مرتين في الشهر وتزيد أو تقل حسب قوام التربة والظروف البيئية السائدة . </a:t>
            </a:r>
            <a:endParaRPr lang="en-US" sz="2800" dirty="0">
              <a:ea typeface="Calibri"/>
              <a:cs typeface="Arial"/>
            </a:endParaRPr>
          </a:p>
          <a:p>
            <a:pPr lvl="0" algn="just" rtl="1">
              <a:lnSpc>
                <a:spcPct val="115000"/>
              </a:lnSpc>
              <a:buFont typeface="Symbol"/>
              <a:buChar char=""/>
            </a:pPr>
            <a:r>
              <a:rPr lang="ar-SA" dirty="0">
                <a:ea typeface="Calibri"/>
              </a:rPr>
              <a:t>يفضل إجراء هذه العملية عند إضافة الأسمدة الكيماوية </a:t>
            </a:r>
            <a:endParaRPr lang="ar-SA" dirty="0" smtClean="0">
              <a:ea typeface="Calibri"/>
            </a:endParaRPr>
          </a:p>
          <a:p>
            <a:pPr lvl="0" algn="just" rtl="1">
              <a:lnSpc>
                <a:spcPct val="115000"/>
              </a:lnSpc>
              <a:buFont typeface="Symbol"/>
              <a:buChar char=""/>
            </a:pPr>
            <a:r>
              <a:rPr lang="ar-SA" dirty="0" smtClean="0">
                <a:ea typeface="Calibri"/>
              </a:rPr>
              <a:t> </a:t>
            </a:r>
            <a:r>
              <a:rPr lang="ar-SA" dirty="0">
                <a:ea typeface="Calibri"/>
              </a:rPr>
              <a:t>وتكون في المنطقة السطحية حول الجذور وتترك التربة بدون ري لمدة يومين بعد إتمام عملية </a:t>
            </a:r>
            <a:r>
              <a:rPr lang="ar-SA" dirty="0" smtClean="0">
                <a:ea typeface="Calibri"/>
              </a:rPr>
              <a:t>الشقرفة</a:t>
            </a:r>
            <a:endParaRPr lang="en-US" sz="2800" dirty="0">
              <a:ea typeface="Calibri"/>
              <a:cs typeface="Arial"/>
            </a:endParaRPr>
          </a:p>
        </p:txBody>
      </p:sp>
    </p:spTree>
    <p:extLst>
      <p:ext uri="{BB962C8B-B14F-4D97-AF65-F5344CB8AC3E}">
        <p14:creationId xmlns:p14="http://schemas.microsoft.com/office/powerpoint/2010/main" val="86598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lvl="0" rtl="0">
              <a:spcBef>
                <a:spcPts val="0"/>
              </a:spcBef>
            </a:pPr>
            <a:r>
              <a:rPr lang="ar-EG" sz="4400" b="1" dirty="0">
                <a:solidFill>
                  <a:srgbClr val="FFFF00"/>
                </a:solidFill>
                <a:effectLst/>
                <a:ea typeface="+mn-ea"/>
              </a:rPr>
              <a:t>رى النخيل المثمر </a:t>
            </a:r>
            <a:br>
              <a:rPr lang="ar-EG" sz="4400" b="1" dirty="0">
                <a:solidFill>
                  <a:srgbClr val="FFFF00"/>
                </a:solidFill>
                <a:effectLst/>
                <a:ea typeface="+mn-ea"/>
              </a:rPr>
            </a:br>
            <a:endParaRPr lang="ar-EG" sz="44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9514" y="1865531"/>
            <a:ext cx="7488831" cy="465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02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r"/>
            <a:r>
              <a:rPr lang="ar-SA" dirty="0" smtClean="0">
                <a:solidFill>
                  <a:srgbClr val="00B050"/>
                </a:solidFill>
              </a:rPr>
              <a:t> </a:t>
            </a:r>
            <a:r>
              <a:rPr lang="ar-EG" sz="6000" b="1" dirty="0">
                <a:solidFill>
                  <a:srgbClr val="00B050"/>
                </a:solidFill>
              </a:rPr>
              <a:t> </a:t>
            </a:r>
            <a:r>
              <a:rPr lang="ar-EG" b="1" dirty="0">
                <a:solidFill>
                  <a:srgbClr val="00B050"/>
                </a:solidFill>
              </a:rPr>
              <a:t>رى النخيل البالغ ( المثمر )</a:t>
            </a:r>
            <a:endParaRPr lang="ar-EG" dirty="0">
              <a:solidFill>
                <a:srgbClr val="00B050"/>
              </a:solidFill>
            </a:endParaRPr>
          </a:p>
        </p:txBody>
      </p:sp>
      <p:sp>
        <p:nvSpPr>
          <p:cNvPr id="3" name="Content Placeholder 2"/>
          <p:cNvSpPr>
            <a:spLocks noGrp="1"/>
          </p:cNvSpPr>
          <p:nvPr>
            <p:ph idx="1"/>
          </p:nvPr>
        </p:nvSpPr>
        <p:spPr>
          <a:xfrm>
            <a:off x="0" y="1066800"/>
            <a:ext cx="9144000" cy="5791200"/>
          </a:xfrm>
        </p:spPr>
        <p:txBody>
          <a:bodyPr>
            <a:normAutofit/>
          </a:bodyPr>
          <a:lstStyle/>
          <a:p>
            <a:pPr marL="0" indent="0" algn="just" rtl="1">
              <a:spcBef>
                <a:spcPts val="0"/>
              </a:spcBef>
            </a:pPr>
            <a:r>
              <a:rPr lang="ar-EG" sz="2400" dirty="0" smtClean="0"/>
              <a:t>لاشجار </a:t>
            </a:r>
            <a:r>
              <a:rPr lang="ar-EG" sz="2400" dirty="0"/>
              <a:t>النخيل </a:t>
            </a:r>
            <a:r>
              <a:rPr lang="ar-EG" sz="2400" b="1" dirty="0" smtClean="0"/>
              <a:t>البالغة</a:t>
            </a:r>
            <a:r>
              <a:rPr lang="ar-EG" sz="2400" dirty="0" smtClean="0"/>
              <a:t> </a:t>
            </a:r>
            <a:r>
              <a:rPr lang="ar-EG" sz="2400" dirty="0"/>
              <a:t>القدرة العالية على </a:t>
            </a:r>
            <a:r>
              <a:rPr lang="ar-EG" sz="2400" b="1" dirty="0"/>
              <a:t>تحمل الجفاف </a:t>
            </a:r>
            <a:r>
              <a:rPr lang="ar-EG" sz="2400" dirty="0"/>
              <a:t>وندرة المياه ولكن ذلك ينعكس أثرة بصورة مباشرة على النمو الخضرى والثمرى </a:t>
            </a:r>
          </a:p>
          <a:p>
            <a:pPr marL="0" indent="0" algn="just" rtl="1">
              <a:spcBef>
                <a:spcPts val="0"/>
              </a:spcBef>
            </a:pPr>
            <a:r>
              <a:rPr lang="ar-EG" sz="2400" dirty="0" smtClean="0"/>
              <a:t> بالرغم </a:t>
            </a:r>
            <a:r>
              <a:rPr lang="ar-EG" sz="2400" dirty="0"/>
              <a:t>من تحمل الشجرة للجفاف إلا أن </a:t>
            </a:r>
            <a:r>
              <a:rPr lang="ar-EG" sz="2400" b="1" dirty="0"/>
              <a:t>احتياجاتها المائية مرتفعة </a:t>
            </a:r>
            <a:r>
              <a:rPr lang="ar-EG" sz="2400" dirty="0"/>
              <a:t>وتختلف الاحتياجات المائية للنخيل باختلاف </a:t>
            </a:r>
            <a:r>
              <a:rPr lang="ar-EG" sz="2400" b="1" dirty="0">
                <a:solidFill>
                  <a:srgbClr val="00B050"/>
                </a:solidFill>
              </a:rPr>
              <a:t>نوعية التربة والماء المضاف وطريقة الإضافة </a:t>
            </a:r>
            <a:r>
              <a:rPr lang="ar-EG" sz="2400" dirty="0">
                <a:solidFill>
                  <a:srgbClr val="00B050"/>
                </a:solidFill>
              </a:rPr>
              <a:t>والظروف الجوية </a:t>
            </a:r>
            <a:r>
              <a:rPr lang="ar-EG" sz="2400" dirty="0"/>
              <a:t>المحيطة </a:t>
            </a:r>
            <a:r>
              <a:rPr lang="ar-EG" sz="2400" b="1" dirty="0">
                <a:solidFill>
                  <a:srgbClr val="FF0000"/>
                </a:solidFill>
              </a:rPr>
              <a:t>وحالة النشاط الفسيولوچى للنخلة </a:t>
            </a:r>
            <a:r>
              <a:rPr lang="ar-EG" sz="2400" b="1" dirty="0"/>
              <a:t>ومراحل نموها </a:t>
            </a:r>
            <a:r>
              <a:rPr lang="ar-EG" sz="2400" dirty="0"/>
              <a:t>والتى يمكن تقسيمها كالتالى :</a:t>
            </a:r>
          </a:p>
          <a:p>
            <a:pPr marL="0" indent="0" algn="just" rtl="1">
              <a:spcBef>
                <a:spcPts val="0"/>
              </a:spcBef>
              <a:buNone/>
            </a:pPr>
            <a:r>
              <a:rPr lang="ar-EG" sz="2800" b="1" dirty="0" smtClean="0"/>
              <a:t>1- فترة </a:t>
            </a:r>
            <a:r>
              <a:rPr lang="ar-EG" sz="2800" b="1" dirty="0"/>
              <a:t>مابعد جمع المحصول :</a:t>
            </a:r>
          </a:p>
          <a:p>
            <a:pPr marL="0" indent="0" algn="just" rtl="1">
              <a:spcBef>
                <a:spcPts val="0"/>
              </a:spcBef>
              <a:buNone/>
            </a:pPr>
            <a:r>
              <a:rPr lang="ar-EG" sz="2400" dirty="0"/>
              <a:t>     يراعى </a:t>
            </a:r>
            <a:r>
              <a:rPr lang="ar-EG" sz="2400" b="1" dirty="0"/>
              <a:t>عدم إهمال </a:t>
            </a:r>
            <a:r>
              <a:rPr lang="ar-EG" sz="2400" dirty="0"/>
              <a:t>الرى</a:t>
            </a:r>
            <a:r>
              <a:rPr lang="ar-EG" sz="2400" b="1" dirty="0"/>
              <a:t> </a:t>
            </a:r>
            <a:r>
              <a:rPr lang="ar-EG" sz="2400" dirty="0"/>
              <a:t>فى هذه الفترة للمساعدة فى تكوين الطلع الجديد ويكون الرى على فترات متباعدة شتاءاً .</a:t>
            </a:r>
          </a:p>
          <a:p>
            <a:pPr marL="0" indent="0" algn="just" rtl="1">
              <a:spcBef>
                <a:spcPts val="0"/>
              </a:spcBef>
              <a:buNone/>
            </a:pPr>
            <a:r>
              <a:rPr lang="ar-EG" sz="2800" b="1" dirty="0" smtClean="0"/>
              <a:t>2- بداية </a:t>
            </a:r>
            <a:r>
              <a:rPr lang="ar-EG" sz="2800" b="1" dirty="0"/>
              <a:t>مرحلة النمو الخضرى والنشاط قبل فترة التلقيح :</a:t>
            </a:r>
          </a:p>
          <a:p>
            <a:pPr marL="0" indent="0" algn="just" rtl="1">
              <a:spcBef>
                <a:spcPts val="0"/>
              </a:spcBef>
              <a:buNone/>
            </a:pPr>
            <a:r>
              <a:rPr lang="ar-EG" sz="2400" dirty="0"/>
              <a:t>     يكون </a:t>
            </a:r>
            <a:r>
              <a:rPr lang="ar-EG" sz="2400" b="1" dirty="0"/>
              <a:t>الرى على فترات متقاربة </a:t>
            </a:r>
            <a:r>
              <a:rPr lang="ar-EG" sz="2400" dirty="0"/>
              <a:t>حيث أن عدم الرى يقلل من نشاط النمو الخضرى والزهرى مما يؤثر على المحصول وصفات الثمار الناتجة .</a:t>
            </a:r>
          </a:p>
          <a:p>
            <a:pPr marL="0" indent="0" algn="just" rtl="1">
              <a:spcBef>
                <a:spcPts val="0"/>
              </a:spcBef>
              <a:buNone/>
            </a:pPr>
            <a:r>
              <a:rPr lang="ar-EG" sz="2800" b="1" dirty="0" smtClean="0"/>
              <a:t>3- فترة </a:t>
            </a:r>
            <a:r>
              <a:rPr lang="ar-EG" sz="2800" b="1" dirty="0"/>
              <a:t>التزهير والعقد :</a:t>
            </a:r>
          </a:p>
          <a:p>
            <a:pPr marL="0" indent="0" algn="just" rtl="1">
              <a:spcBef>
                <a:spcPts val="0"/>
              </a:spcBef>
              <a:buNone/>
            </a:pPr>
            <a:r>
              <a:rPr lang="ar-EG" sz="2400" dirty="0"/>
              <a:t>     يكون الرى </a:t>
            </a:r>
            <a:r>
              <a:rPr lang="ar-EG" sz="2400" b="1" dirty="0"/>
              <a:t>خفيف على الحامى</a:t>
            </a:r>
            <a:r>
              <a:rPr lang="ar-EG" sz="2400" dirty="0"/>
              <a:t> مع تجنب العطش أو الإسراف حيث </a:t>
            </a:r>
            <a:r>
              <a:rPr lang="ar-EG" sz="2400" b="1" dirty="0"/>
              <a:t>أن انخفاض أو زيادة الرى فى هذه الفترة تسبب تساقط جزء كبير من الأزهار والعقد الصغير .</a:t>
            </a:r>
          </a:p>
          <a:p>
            <a:pPr marL="0" indent="0" algn="just" rtl="1">
              <a:spcBef>
                <a:spcPts val="0"/>
              </a:spcBef>
              <a:buNone/>
            </a:pPr>
            <a:endParaRPr lang="ar-EG" sz="2400" dirty="0"/>
          </a:p>
        </p:txBody>
      </p:sp>
    </p:spTree>
    <p:extLst>
      <p:ext uri="{BB962C8B-B14F-4D97-AF65-F5344CB8AC3E}">
        <p14:creationId xmlns:p14="http://schemas.microsoft.com/office/powerpoint/2010/main" val="149235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9" dur="500"/>
                                        <p:tgtEl>
                                          <p:spTgt spid="3">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r"/>
            <a:r>
              <a:rPr lang="ar-EG" dirty="0" smtClean="0"/>
              <a:t> </a:t>
            </a:r>
            <a:endParaRPr lang="ar-EG" dirty="0"/>
          </a:p>
        </p:txBody>
      </p:sp>
      <p:sp>
        <p:nvSpPr>
          <p:cNvPr id="3" name="Content Placeholder 2"/>
          <p:cNvSpPr>
            <a:spLocks noGrp="1"/>
          </p:cNvSpPr>
          <p:nvPr>
            <p:ph idx="1"/>
          </p:nvPr>
        </p:nvSpPr>
        <p:spPr>
          <a:xfrm>
            <a:off x="0" y="152400"/>
            <a:ext cx="9144000" cy="6705600"/>
          </a:xfrm>
        </p:spPr>
        <p:txBody>
          <a:bodyPr>
            <a:normAutofit/>
          </a:bodyPr>
          <a:lstStyle/>
          <a:p>
            <a:pPr marL="0" indent="0" algn="just" rtl="1">
              <a:spcBef>
                <a:spcPts val="0"/>
              </a:spcBef>
              <a:spcAft>
                <a:spcPts val="0"/>
              </a:spcAft>
              <a:buNone/>
            </a:pPr>
            <a:r>
              <a:rPr lang="ar-SA" sz="2800" b="1" dirty="0" smtClean="0">
                <a:ea typeface="Calibri"/>
              </a:rPr>
              <a:t>4- فترة </a:t>
            </a:r>
            <a:r>
              <a:rPr lang="ar-SA" sz="2800" b="1" dirty="0">
                <a:ea typeface="Calibri"/>
              </a:rPr>
              <a:t>نمو وتكون الثمار وتلوينها</a:t>
            </a:r>
            <a:r>
              <a:rPr lang="en-US" sz="2800" dirty="0">
                <a:latin typeface="Arial"/>
                <a:ea typeface="Calibri"/>
                <a:cs typeface="Arial"/>
              </a:rPr>
              <a:t> :</a:t>
            </a:r>
            <a:endParaRPr lang="en-US" sz="2400" dirty="0">
              <a:ea typeface="Calibri"/>
              <a:cs typeface="Arial"/>
            </a:endParaRPr>
          </a:p>
          <a:p>
            <a:pPr marL="0" indent="0" algn="just" rtl="1">
              <a:spcBef>
                <a:spcPts val="0"/>
              </a:spcBef>
              <a:spcAft>
                <a:spcPts val="0"/>
              </a:spcAft>
            </a:pPr>
            <a:r>
              <a:rPr lang="ar-SA" sz="2400" dirty="0" smtClean="0">
                <a:ea typeface="Calibri"/>
              </a:rPr>
              <a:t> يجب </a:t>
            </a:r>
            <a:r>
              <a:rPr lang="ar-SA" sz="2400" dirty="0">
                <a:ea typeface="Calibri"/>
              </a:rPr>
              <a:t>أن يكون الرى على فترات متقاربة حتى فترة اكتمال نمو الثمار حيث أن نقص الماء بعد العقد يسبب انخفاض فى سرعة نمو الثمار ويؤدى إلى سقوط الكثير منها وصغر حجمها . وفى بعض الأصناف ذات الحساسية الكبيرة للرطوبة والتى تؤدى إلى حدوث ظاهرة التشطيب فى الثمار ( تكوين خطوط غير منتظمة الشكل طولية وعرضية على جلد الثمرة ) يجب تقليل كميات ماء الرى فى المراحل الأخيرة من تكوين الثمار وقبل تلوينها كما يجب عدم زراعة محاصيل بينية بين أشجار النخيل حتى لاتسمح بزيادة الرطوبة الجوية حول الثمار فى تلك المرحلة</a:t>
            </a:r>
            <a:r>
              <a:rPr lang="en-US" sz="2400" dirty="0">
                <a:latin typeface="Arial"/>
                <a:ea typeface="Calibri"/>
                <a:cs typeface="Arial"/>
              </a:rPr>
              <a:t> .</a:t>
            </a:r>
            <a:endParaRPr lang="en-US" sz="2000" dirty="0">
              <a:ea typeface="Calibri"/>
              <a:cs typeface="Arial"/>
            </a:endParaRPr>
          </a:p>
          <a:p>
            <a:pPr marL="0" indent="0" algn="just" rtl="1">
              <a:spcBef>
                <a:spcPts val="0"/>
              </a:spcBef>
              <a:spcAft>
                <a:spcPts val="0"/>
              </a:spcAft>
            </a:pPr>
            <a:r>
              <a:rPr lang="ar-SA" sz="2400" dirty="0" smtClean="0">
                <a:ea typeface="Calibri"/>
              </a:rPr>
              <a:t>وفى </a:t>
            </a:r>
            <a:r>
              <a:rPr lang="ar-SA" sz="2400" dirty="0">
                <a:ea typeface="Calibri"/>
              </a:rPr>
              <a:t>بعض الأصناف مثل البارحى يعتبر تقليل كمية المياه والتحكم فى الرى خلال هذه الفترة ذات أهمية بالغة لتفادى التأثير السيئ للرطوبة على الثمار</a:t>
            </a:r>
            <a:r>
              <a:rPr lang="en-US" sz="2400" dirty="0">
                <a:latin typeface="Arial"/>
                <a:ea typeface="Calibri"/>
                <a:cs typeface="Arial"/>
              </a:rPr>
              <a:t> .</a:t>
            </a:r>
            <a:endParaRPr lang="en-US" sz="2000" dirty="0">
              <a:ea typeface="Calibri"/>
              <a:cs typeface="Arial"/>
            </a:endParaRPr>
          </a:p>
          <a:p>
            <a:pPr marL="0" indent="0" algn="r" rtl="1">
              <a:spcBef>
                <a:spcPts val="0"/>
              </a:spcBef>
            </a:pPr>
            <a:r>
              <a:rPr lang="ar-EG" sz="2800" b="1" dirty="0"/>
              <a:t>فترة نضج الثمار :</a:t>
            </a:r>
          </a:p>
          <a:p>
            <a:pPr marL="0" indent="0" algn="r" rtl="1">
              <a:spcBef>
                <a:spcPts val="0"/>
              </a:spcBef>
            </a:pPr>
            <a:r>
              <a:rPr lang="ar-EG" sz="2400" dirty="0"/>
              <a:t>     يكون الرى على فترات متباعدة وخفيف للعمل على سرعة نضج الثمار وتلوينها وزيادة حلاوة سكرياتها ويحافظ على صلابتها فتكون أكثر تحملاً للنقل والتسويق وعلى العكس من ذلك فالرى الغزير خلال هذه الفترة يؤدى إلى تأخر نضج الثمار وزيادة رطوبتها وقلة صلابتها مما يؤدى إلى سرعة تلفها .</a:t>
            </a:r>
          </a:p>
          <a:p>
            <a:pPr marL="0" indent="0" algn="r" rtl="1">
              <a:spcBef>
                <a:spcPts val="0"/>
              </a:spcBef>
            </a:pPr>
            <a:endParaRPr lang="ar-EG" sz="2400" dirty="0"/>
          </a:p>
        </p:txBody>
      </p:sp>
    </p:spTree>
    <p:extLst>
      <p:ext uri="{BB962C8B-B14F-4D97-AF65-F5344CB8AC3E}">
        <p14:creationId xmlns:p14="http://schemas.microsoft.com/office/powerpoint/2010/main" val="423905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r"/>
            <a:r>
              <a:rPr lang="ar-SA" dirty="0" smtClean="0">
                <a:solidFill>
                  <a:srgbClr val="0070C0"/>
                </a:solidFill>
              </a:rPr>
              <a:t> </a:t>
            </a:r>
            <a:r>
              <a:rPr lang="ar-EG" b="1" dirty="0" smtClean="0">
                <a:solidFill>
                  <a:srgbClr val="0070C0"/>
                </a:solidFill>
              </a:rPr>
              <a:t/>
            </a:r>
            <a:br>
              <a:rPr lang="ar-EG" b="1" dirty="0" smtClean="0">
                <a:solidFill>
                  <a:srgbClr val="0070C0"/>
                </a:solidFill>
              </a:rPr>
            </a:br>
            <a:r>
              <a:rPr lang="ar-EG" b="1" dirty="0">
                <a:solidFill>
                  <a:srgbClr val="0070C0"/>
                </a:solidFill>
              </a:rPr>
              <a:t>ا</a:t>
            </a:r>
            <a:r>
              <a:rPr lang="ar-EG" b="1" dirty="0" smtClean="0">
                <a:solidFill>
                  <a:srgbClr val="0070C0"/>
                </a:solidFill>
              </a:rPr>
              <a:t>لرى </a:t>
            </a:r>
            <a:r>
              <a:rPr lang="ar-EG" b="1" dirty="0">
                <a:solidFill>
                  <a:srgbClr val="0070C0"/>
                </a:solidFill>
              </a:rPr>
              <a:t>بالتنقيط : </a:t>
            </a:r>
            <a:br>
              <a:rPr lang="ar-EG" b="1" dirty="0">
                <a:solidFill>
                  <a:srgbClr val="0070C0"/>
                </a:solidFill>
              </a:rPr>
            </a:br>
            <a:endParaRPr lang="ar-EG" dirty="0">
              <a:solidFill>
                <a:srgbClr val="0070C0"/>
              </a:solidFill>
            </a:endParaRPr>
          </a:p>
        </p:txBody>
      </p:sp>
      <p:sp>
        <p:nvSpPr>
          <p:cNvPr id="3" name="Content Placeholder 2"/>
          <p:cNvSpPr>
            <a:spLocks noGrp="1"/>
          </p:cNvSpPr>
          <p:nvPr>
            <p:ph idx="1"/>
          </p:nvPr>
        </p:nvSpPr>
        <p:spPr>
          <a:xfrm>
            <a:off x="0" y="838200"/>
            <a:ext cx="9144000" cy="6019800"/>
          </a:xfrm>
        </p:spPr>
        <p:txBody>
          <a:bodyPr>
            <a:normAutofit fontScale="77500" lnSpcReduction="20000"/>
          </a:bodyPr>
          <a:lstStyle/>
          <a:p>
            <a:pPr marL="0" indent="0" algn="r" rtl="1">
              <a:lnSpc>
                <a:spcPct val="120000"/>
              </a:lnSpc>
              <a:spcBef>
                <a:spcPts val="0"/>
              </a:spcBef>
              <a:buNone/>
            </a:pPr>
            <a:r>
              <a:rPr lang="ar-EG" dirty="0" smtClean="0"/>
              <a:t>وفيها  </a:t>
            </a:r>
            <a:r>
              <a:rPr lang="ar-EG" dirty="0"/>
              <a:t>يستخدم عدد 2 نقاط حول كل جانب من جوانب الشجرة وذلك للأشجار الصغيرة ويزداد عدد النقاطات بتقدم العمر لتصل إلى 4-6 نقاط فى الشجرة البالغة ويحاط جذع النخلة بحلقة  من التراب للحفاظ على الماء ويزداد قطر الحلقة بزيادة العمر . </a:t>
            </a:r>
          </a:p>
          <a:p>
            <a:pPr marL="0" indent="0" algn="r" rtl="1">
              <a:lnSpc>
                <a:spcPct val="120000"/>
              </a:lnSpc>
              <a:spcBef>
                <a:spcPts val="0"/>
              </a:spcBef>
              <a:buNone/>
            </a:pPr>
            <a:r>
              <a:rPr lang="ar-EG" b="1" dirty="0"/>
              <a:t>1- فعند زراعة </a:t>
            </a:r>
            <a:r>
              <a:rPr lang="ar-EG" b="1" dirty="0" smtClean="0"/>
              <a:t>الفسائل الحديثة </a:t>
            </a:r>
          </a:p>
          <a:p>
            <a:pPr marL="0" indent="0" algn="r" rtl="1">
              <a:lnSpc>
                <a:spcPct val="120000"/>
              </a:lnSpc>
              <a:spcBef>
                <a:spcPts val="0"/>
              </a:spcBef>
              <a:buNone/>
            </a:pPr>
            <a:r>
              <a:rPr lang="ar-EG" dirty="0" smtClean="0"/>
              <a:t>يتم </a:t>
            </a:r>
            <a:r>
              <a:rPr lang="ar-EG" dirty="0"/>
              <a:t>اعطاء رية غزيرة ويجب أن تكون التربة رطبة  بإستمرار فى محيط الجذور خلال الشهر ونصف الاولى وتحتاج النخلة من 60-80 لتر ماء / يومياً حتى نهاية العام الاول.</a:t>
            </a:r>
          </a:p>
          <a:p>
            <a:pPr marL="0" indent="0" algn="r" rtl="1">
              <a:lnSpc>
                <a:spcPct val="120000"/>
              </a:lnSpc>
              <a:spcBef>
                <a:spcPts val="0"/>
              </a:spcBef>
              <a:buNone/>
            </a:pPr>
            <a:r>
              <a:rPr lang="ar-EG" dirty="0"/>
              <a:t>2</a:t>
            </a:r>
            <a:r>
              <a:rPr lang="ar-EG" sz="3400" b="1" dirty="0"/>
              <a:t>- عند الاثمار </a:t>
            </a:r>
            <a:r>
              <a:rPr lang="ar-EG" dirty="0"/>
              <a:t>يتبع البرنامج الآتى : </a:t>
            </a:r>
          </a:p>
          <a:p>
            <a:pPr marL="0" indent="0" algn="r" rtl="1">
              <a:lnSpc>
                <a:spcPct val="120000"/>
              </a:lnSpc>
              <a:spcBef>
                <a:spcPts val="0"/>
              </a:spcBef>
              <a:buNone/>
            </a:pPr>
            <a:r>
              <a:rPr lang="ar-EG" dirty="0"/>
              <a:t>خلال الشتاء 			40-60  لتر /يومياً .</a:t>
            </a:r>
          </a:p>
          <a:p>
            <a:pPr marL="0" indent="0" algn="r" rtl="1">
              <a:lnSpc>
                <a:spcPct val="120000"/>
              </a:lnSpc>
              <a:spcBef>
                <a:spcPts val="0"/>
              </a:spcBef>
              <a:buNone/>
            </a:pPr>
            <a:r>
              <a:rPr lang="ar-EG" dirty="0"/>
              <a:t>خلال الربيع 	                	 100 لتر/ يومياً .</a:t>
            </a:r>
          </a:p>
          <a:p>
            <a:pPr marL="0" indent="0" algn="r" rtl="1">
              <a:lnSpc>
                <a:spcPct val="120000"/>
              </a:lnSpc>
              <a:spcBef>
                <a:spcPts val="0"/>
              </a:spcBef>
              <a:buNone/>
            </a:pPr>
            <a:r>
              <a:rPr lang="ar-EG" dirty="0"/>
              <a:t>خلال الصيف 			120 لتر ماء / يومياً .</a:t>
            </a:r>
          </a:p>
          <a:p>
            <a:pPr marL="0" indent="0" algn="r" rtl="1">
              <a:lnSpc>
                <a:spcPct val="120000"/>
              </a:lnSpc>
              <a:spcBef>
                <a:spcPts val="0"/>
              </a:spcBef>
              <a:buNone/>
            </a:pPr>
            <a:r>
              <a:rPr lang="ar-EG" dirty="0"/>
              <a:t>خلال الخريف 			80 -100 لتر ماء / يومياً . </a:t>
            </a:r>
          </a:p>
          <a:p>
            <a:pPr marL="0" indent="0" algn="r" rtl="1">
              <a:lnSpc>
                <a:spcPct val="120000"/>
              </a:lnSpc>
              <a:spcBef>
                <a:spcPts val="0"/>
              </a:spcBef>
              <a:buNone/>
            </a:pPr>
            <a:r>
              <a:rPr lang="ar-EG" dirty="0"/>
              <a:t>وبذلك تبلغ الاحتياجات المائية الكلية لفدان النخيل تحت ظروف التنقيط إلى 6800 م3/ف بينما تصل إلى 8000 م3 / ف فى الرى بالغمر من الأخذ فى الاعتبار أن مواعيد وكميات الرى تتوقف على الظروف الجوية وقوام التربة ونسبة الاملاح ومرحلة النضج للثمار .</a:t>
            </a:r>
          </a:p>
          <a:p>
            <a:pPr marL="0" indent="0" algn="r" rtl="1">
              <a:lnSpc>
                <a:spcPct val="120000"/>
              </a:lnSpc>
              <a:spcBef>
                <a:spcPts val="0"/>
              </a:spcBef>
              <a:buNone/>
            </a:pPr>
            <a:endParaRPr lang="ar-EG" dirty="0"/>
          </a:p>
        </p:txBody>
      </p:sp>
    </p:spTree>
    <p:extLst>
      <p:ext uri="{BB962C8B-B14F-4D97-AF65-F5344CB8AC3E}">
        <p14:creationId xmlns:p14="http://schemas.microsoft.com/office/powerpoint/2010/main" val="82586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9" dur="500"/>
                                        <p:tgtEl>
                                          <p:spTgt spid="3">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6" dur="5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pic>
        <p:nvPicPr>
          <p:cNvPr id="5122" name="Picture 2" descr="E:\hessssen\التّنزيلات\البساتين\كتب انتاج محاصيل مستديمة الخضرة\النخيل\صور وووووووووورررررر\صورررر   رى وتسميد النخيل\رى النخيل بالتنقيط.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 y="2"/>
            <a:ext cx="92964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86200" y="315464"/>
            <a:ext cx="3124200" cy="646331"/>
          </a:xfrm>
          <a:prstGeom prst="rect">
            <a:avLst/>
          </a:prstGeom>
          <a:noFill/>
        </p:spPr>
        <p:txBody>
          <a:bodyPr wrap="square" rtlCol="1">
            <a:spAutoFit/>
          </a:bodyPr>
          <a:lstStyle/>
          <a:p>
            <a:pPr algn="ctr" rtl="0"/>
            <a:r>
              <a:rPr lang="ar-EG" sz="3600" b="1" dirty="0">
                <a:solidFill>
                  <a:srgbClr val="FFFF00"/>
                </a:solidFill>
              </a:rPr>
              <a:t>الرى بالتنقيط </a:t>
            </a:r>
          </a:p>
        </p:txBody>
      </p:sp>
    </p:spTree>
    <p:extLst>
      <p:ext uri="{BB962C8B-B14F-4D97-AF65-F5344CB8AC3E}">
        <p14:creationId xmlns:p14="http://schemas.microsoft.com/office/powerpoint/2010/main" val="113977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noAutofit/>
          </a:bodyPr>
          <a:lstStyle/>
          <a:p>
            <a:r>
              <a:rPr lang="ar-EG" sz="5400" b="1" dirty="0" smtClean="0">
                <a:solidFill>
                  <a:srgbClr val="FF0000"/>
                </a:solidFill>
              </a:rPr>
              <a:t/>
            </a:r>
            <a:br>
              <a:rPr lang="ar-EG" sz="5400" b="1" dirty="0" smtClean="0">
                <a:solidFill>
                  <a:srgbClr val="FF0000"/>
                </a:solidFill>
              </a:rPr>
            </a:br>
            <a:r>
              <a:rPr lang="ar-EG" sz="5400" b="1" dirty="0" smtClean="0">
                <a:solidFill>
                  <a:srgbClr val="FF0000"/>
                </a:solidFill>
              </a:rPr>
              <a:t>التسميد</a:t>
            </a:r>
            <a:br>
              <a:rPr lang="ar-EG" sz="5400" b="1" dirty="0" smtClean="0">
                <a:solidFill>
                  <a:srgbClr val="FF0000"/>
                </a:solidFill>
              </a:rPr>
            </a:br>
            <a:endParaRPr lang="ar-EG" sz="5400" b="1" dirty="0">
              <a:solidFill>
                <a:srgbClr val="FF0000"/>
              </a:solidFill>
            </a:endParaRPr>
          </a:p>
        </p:txBody>
      </p:sp>
      <p:sp>
        <p:nvSpPr>
          <p:cNvPr id="3" name="Content Placeholder 2"/>
          <p:cNvSpPr>
            <a:spLocks noGrp="1"/>
          </p:cNvSpPr>
          <p:nvPr>
            <p:ph idx="1"/>
          </p:nvPr>
        </p:nvSpPr>
        <p:spPr>
          <a:xfrm>
            <a:off x="0" y="914400"/>
            <a:ext cx="9144000" cy="5943600"/>
          </a:xfrm>
        </p:spPr>
        <p:txBody>
          <a:bodyPr>
            <a:normAutofit/>
          </a:bodyPr>
          <a:lstStyle/>
          <a:p>
            <a:pPr marL="0" indent="0" algn="r" rtl="1">
              <a:lnSpc>
                <a:spcPct val="110000"/>
              </a:lnSpc>
              <a:spcBef>
                <a:spcPts val="0"/>
              </a:spcBef>
              <a:buNone/>
            </a:pPr>
            <a:r>
              <a:rPr lang="ar-EG" sz="2800" b="1" dirty="0" smtClean="0">
                <a:solidFill>
                  <a:schemeClr val="accent6">
                    <a:lumMod val="75000"/>
                  </a:schemeClr>
                </a:solidFill>
              </a:rPr>
              <a:t>(</a:t>
            </a:r>
            <a:r>
              <a:rPr lang="ar-EG" sz="2800" b="1" dirty="0">
                <a:solidFill>
                  <a:schemeClr val="accent6">
                    <a:lumMod val="75000"/>
                  </a:schemeClr>
                </a:solidFill>
              </a:rPr>
              <a:t>أ)- فى حالة الرى بالغمر : </a:t>
            </a:r>
          </a:p>
          <a:p>
            <a:pPr marL="0" indent="0" algn="r" rtl="1">
              <a:lnSpc>
                <a:spcPct val="110000"/>
              </a:lnSpc>
              <a:spcBef>
                <a:spcPts val="0"/>
              </a:spcBef>
              <a:buNone/>
            </a:pPr>
            <a:r>
              <a:rPr lang="ar-EG" sz="2400" b="1" dirty="0">
                <a:solidFill>
                  <a:srgbClr val="7030A0"/>
                </a:solidFill>
              </a:rPr>
              <a:t>1- الخدمة الشتوية </a:t>
            </a:r>
            <a:r>
              <a:rPr lang="ar-EG" sz="2400" dirty="0">
                <a:solidFill>
                  <a:srgbClr val="7030A0"/>
                </a:solidFill>
              </a:rPr>
              <a:t>: </a:t>
            </a:r>
            <a:r>
              <a:rPr lang="ar-EG" sz="2400" dirty="0"/>
              <a:t>ويضاف فيها السماد البلدى المتحلل مع سماد السوبر فوسفات بالمعدلات التالية : </a:t>
            </a:r>
          </a:p>
          <a:p>
            <a:pPr marL="0" indent="0" algn="r" rtl="1">
              <a:lnSpc>
                <a:spcPct val="110000"/>
              </a:lnSpc>
              <a:spcBef>
                <a:spcPts val="0"/>
              </a:spcBef>
              <a:buNone/>
            </a:pPr>
            <a:r>
              <a:rPr lang="ar-EG" sz="2800" b="1" dirty="0">
                <a:solidFill>
                  <a:srgbClr val="00B0F0"/>
                </a:solidFill>
              </a:rPr>
              <a:t>النخيل الصغير                  </a:t>
            </a:r>
          </a:p>
          <a:p>
            <a:pPr marL="0" indent="0" algn="r" rtl="1">
              <a:lnSpc>
                <a:spcPct val="110000"/>
              </a:lnSpc>
              <a:spcBef>
                <a:spcPts val="0"/>
              </a:spcBef>
              <a:buNone/>
            </a:pPr>
            <a:r>
              <a:rPr lang="ar-EG" sz="2400" dirty="0"/>
              <a:t>3 مقطف سماد بلدى متحلل مع 1/4 كجم سوبر فوسفات + 1/2 كجم كبريت زراعى .</a:t>
            </a:r>
          </a:p>
          <a:p>
            <a:pPr marL="0" indent="0" algn="r" rtl="1">
              <a:lnSpc>
                <a:spcPct val="110000"/>
              </a:lnSpc>
              <a:spcBef>
                <a:spcPts val="0"/>
              </a:spcBef>
              <a:buNone/>
            </a:pPr>
            <a:r>
              <a:rPr lang="ar-EG" sz="2800" b="1" dirty="0">
                <a:solidFill>
                  <a:srgbClr val="00B0F0"/>
                </a:solidFill>
              </a:rPr>
              <a:t>النخيل الكبير</a:t>
            </a:r>
          </a:p>
          <a:p>
            <a:pPr marL="0" indent="0" algn="r" rtl="1">
              <a:lnSpc>
                <a:spcPct val="110000"/>
              </a:lnSpc>
              <a:spcBef>
                <a:spcPts val="0"/>
              </a:spcBef>
              <a:buNone/>
            </a:pPr>
            <a:r>
              <a:rPr lang="ar-EG" sz="2400" dirty="0"/>
              <a:t> 8 مقطف سماد بلدى متحلل + 1/2 كجم سوبر فوسفات +1/2 كجم كبريت زراعى. </a:t>
            </a:r>
          </a:p>
          <a:p>
            <a:pPr marL="0" indent="0" algn="r" rtl="1">
              <a:lnSpc>
                <a:spcPct val="110000"/>
              </a:lnSpc>
              <a:spcBef>
                <a:spcPts val="0"/>
              </a:spcBef>
              <a:buNone/>
            </a:pPr>
            <a:r>
              <a:rPr lang="ar-EG" sz="2400" dirty="0"/>
              <a:t> ويضاف هذا المخلوط فى خندق على بعد 1م من الاشجار فى </a:t>
            </a:r>
            <a:r>
              <a:rPr lang="ar-EG" sz="2400" dirty="0" smtClean="0"/>
              <a:t>الفترة </a:t>
            </a:r>
            <a:r>
              <a:rPr lang="ar-EG" sz="2400" dirty="0"/>
              <a:t>من نوفمبر إلى ديسمبر </a:t>
            </a:r>
            <a:endParaRPr lang="ar-EG" sz="2400" dirty="0" smtClean="0"/>
          </a:p>
          <a:p>
            <a:pPr marL="0" indent="0" algn="r" rtl="1">
              <a:lnSpc>
                <a:spcPct val="110000"/>
              </a:lnSpc>
              <a:spcBef>
                <a:spcPts val="0"/>
              </a:spcBef>
              <a:buNone/>
            </a:pPr>
            <a:r>
              <a:rPr lang="ar-EG" sz="2800" b="1" dirty="0">
                <a:solidFill>
                  <a:srgbClr val="7030A0"/>
                </a:solidFill>
              </a:rPr>
              <a:t>2- السماد الازوتى:</a:t>
            </a:r>
          </a:p>
          <a:p>
            <a:pPr marL="0" indent="0" algn="r" rtl="1">
              <a:lnSpc>
                <a:spcPct val="110000"/>
              </a:lnSpc>
              <a:spcBef>
                <a:spcPts val="0"/>
              </a:spcBef>
              <a:buNone/>
            </a:pPr>
            <a:r>
              <a:rPr lang="ar-EG" sz="2400" dirty="0"/>
              <a:t>يضاف السماد الازوتى فى صورة نترات نشادر وذلك نثراً حول الجذع على بعد 1 م بمعدل 1.25 إلى 1.50 كجم خلال شهرى مارس ويوليو بينما للإشجار الصغير تستخدم نصف هذه الكميات على دفعات شهرية من مارس حتى سبتمبر .</a:t>
            </a:r>
          </a:p>
          <a:p>
            <a:pPr marL="0" indent="0" algn="r" rtl="1">
              <a:lnSpc>
                <a:spcPct val="110000"/>
              </a:lnSpc>
              <a:spcBef>
                <a:spcPts val="0"/>
              </a:spcBef>
              <a:buNone/>
            </a:pPr>
            <a:endParaRPr lang="ar-EG" sz="2400" dirty="0"/>
          </a:p>
        </p:txBody>
      </p:sp>
    </p:spTree>
    <p:extLst>
      <p:ext uri="{BB962C8B-B14F-4D97-AF65-F5344CB8AC3E}">
        <p14:creationId xmlns:p14="http://schemas.microsoft.com/office/powerpoint/2010/main" val="307793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wipe(down)">
                                      <p:cBhvr>
                                        <p:cTn id="51" dur="580">
                                          <p:stCondLst>
                                            <p:cond delay="0"/>
                                          </p:stCondLst>
                                        </p:cTn>
                                        <p:tgtEl>
                                          <p:spTgt spid="3">
                                            <p:txEl>
                                              <p:pRg st="2" end="2"/>
                                            </p:txEl>
                                          </p:spTgt>
                                        </p:tgtEl>
                                      </p:cBhvr>
                                    </p:animEffect>
                                    <p:anim calcmode="lin" valueType="num">
                                      <p:cBhvr>
                                        <p:cTn id="5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2" end="2"/>
                                            </p:txEl>
                                          </p:spTgt>
                                        </p:tgtEl>
                                      </p:cBhvr>
                                      <p:to x="100000" y="60000"/>
                                    </p:animScale>
                                    <p:animScale>
                                      <p:cBhvr>
                                        <p:cTn id="58" dur="166" decel="50000">
                                          <p:stCondLst>
                                            <p:cond delay="676"/>
                                          </p:stCondLst>
                                        </p:cTn>
                                        <p:tgtEl>
                                          <p:spTgt spid="3">
                                            <p:txEl>
                                              <p:pRg st="2" end="2"/>
                                            </p:txEl>
                                          </p:spTgt>
                                        </p:tgtEl>
                                      </p:cBhvr>
                                      <p:to x="100000" y="100000"/>
                                    </p:animScale>
                                    <p:animScale>
                                      <p:cBhvr>
                                        <p:cTn id="59" dur="26">
                                          <p:stCondLst>
                                            <p:cond delay="1312"/>
                                          </p:stCondLst>
                                        </p:cTn>
                                        <p:tgtEl>
                                          <p:spTgt spid="3">
                                            <p:txEl>
                                              <p:pRg st="2" end="2"/>
                                            </p:txEl>
                                          </p:spTgt>
                                        </p:tgtEl>
                                      </p:cBhvr>
                                      <p:to x="100000" y="80000"/>
                                    </p:animScale>
                                    <p:animScale>
                                      <p:cBhvr>
                                        <p:cTn id="60" dur="166" decel="50000">
                                          <p:stCondLst>
                                            <p:cond delay="1338"/>
                                          </p:stCondLst>
                                        </p:cTn>
                                        <p:tgtEl>
                                          <p:spTgt spid="3">
                                            <p:txEl>
                                              <p:pRg st="2" end="2"/>
                                            </p:txEl>
                                          </p:spTgt>
                                        </p:tgtEl>
                                      </p:cBhvr>
                                      <p:to x="100000" y="100000"/>
                                    </p:animScale>
                                    <p:animScale>
                                      <p:cBhvr>
                                        <p:cTn id="61" dur="26">
                                          <p:stCondLst>
                                            <p:cond delay="1642"/>
                                          </p:stCondLst>
                                        </p:cTn>
                                        <p:tgtEl>
                                          <p:spTgt spid="3">
                                            <p:txEl>
                                              <p:pRg st="2" end="2"/>
                                            </p:txEl>
                                          </p:spTgt>
                                        </p:tgtEl>
                                      </p:cBhvr>
                                      <p:to x="100000" y="90000"/>
                                    </p:animScale>
                                    <p:animScale>
                                      <p:cBhvr>
                                        <p:cTn id="62" dur="166" decel="50000">
                                          <p:stCondLst>
                                            <p:cond delay="1668"/>
                                          </p:stCondLst>
                                        </p:cTn>
                                        <p:tgtEl>
                                          <p:spTgt spid="3">
                                            <p:txEl>
                                              <p:pRg st="2" end="2"/>
                                            </p:txEl>
                                          </p:spTgt>
                                        </p:tgtEl>
                                      </p:cBhvr>
                                      <p:to x="100000" y="100000"/>
                                    </p:animScale>
                                    <p:animScale>
                                      <p:cBhvr>
                                        <p:cTn id="63" dur="26">
                                          <p:stCondLst>
                                            <p:cond delay="1808"/>
                                          </p:stCondLst>
                                        </p:cTn>
                                        <p:tgtEl>
                                          <p:spTgt spid="3">
                                            <p:txEl>
                                              <p:pRg st="2" end="2"/>
                                            </p:txEl>
                                          </p:spTgt>
                                        </p:tgtEl>
                                      </p:cBhvr>
                                      <p:to x="100000" y="95000"/>
                                    </p:animScale>
                                    <p:animScale>
                                      <p:cBhvr>
                                        <p:cTn id="64" dur="166" decel="50000">
                                          <p:stCondLst>
                                            <p:cond delay="1834"/>
                                          </p:stCondLst>
                                        </p:cTn>
                                        <p:tgtEl>
                                          <p:spTgt spid="3">
                                            <p:txEl>
                                              <p:pRg st="2" end="2"/>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animEffect transition="in" filter="wipe(down)">
                                      <p:cBhvr>
                                        <p:cTn id="69" dur="580">
                                          <p:stCondLst>
                                            <p:cond delay="0"/>
                                          </p:stCondLst>
                                        </p:cTn>
                                        <p:tgtEl>
                                          <p:spTgt spid="3">
                                            <p:txEl>
                                              <p:pRg st="3" end="3"/>
                                            </p:txEl>
                                          </p:spTgt>
                                        </p:tgtEl>
                                      </p:cBhvr>
                                    </p:animEffect>
                                    <p:anim calcmode="lin" valueType="num">
                                      <p:cBhvr>
                                        <p:cTn id="7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3" end="3"/>
                                            </p:txEl>
                                          </p:spTgt>
                                        </p:tgtEl>
                                      </p:cBhvr>
                                      <p:to x="100000" y="60000"/>
                                    </p:animScale>
                                    <p:animScale>
                                      <p:cBhvr>
                                        <p:cTn id="76" dur="166" decel="50000">
                                          <p:stCondLst>
                                            <p:cond delay="676"/>
                                          </p:stCondLst>
                                        </p:cTn>
                                        <p:tgtEl>
                                          <p:spTgt spid="3">
                                            <p:txEl>
                                              <p:pRg st="3" end="3"/>
                                            </p:txEl>
                                          </p:spTgt>
                                        </p:tgtEl>
                                      </p:cBhvr>
                                      <p:to x="100000" y="100000"/>
                                    </p:animScale>
                                    <p:animScale>
                                      <p:cBhvr>
                                        <p:cTn id="77" dur="26">
                                          <p:stCondLst>
                                            <p:cond delay="1312"/>
                                          </p:stCondLst>
                                        </p:cTn>
                                        <p:tgtEl>
                                          <p:spTgt spid="3">
                                            <p:txEl>
                                              <p:pRg st="3" end="3"/>
                                            </p:txEl>
                                          </p:spTgt>
                                        </p:tgtEl>
                                      </p:cBhvr>
                                      <p:to x="100000" y="80000"/>
                                    </p:animScale>
                                    <p:animScale>
                                      <p:cBhvr>
                                        <p:cTn id="78" dur="166" decel="50000">
                                          <p:stCondLst>
                                            <p:cond delay="1338"/>
                                          </p:stCondLst>
                                        </p:cTn>
                                        <p:tgtEl>
                                          <p:spTgt spid="3">
                                            <p:txEl>
                                              <p:pRg st="3" end="3"/>
                                            </p:txEl>
                                          </p:spTgt>
                                        </p:tgtEl>
                                      </p:cBhvr>
                                      <p:to x="100000" y="100000"/>
                                    </p:animScale>
                                    <p:animScale>
                                      <p:cBhvr>
                                        <p:cTn id="79" dur="26">
                                          <p:stCondLst>
                                            <p:cond delay="1642"/>
                                          </p:stCondLst>
                                        </p:cTn>
                                        <p:tgtEl>
                                          <p:spTgt spid="3">
                                            <p:txEl>
                                              <p:pRg st="3" end="3"/>
                                            </p:txEl>
                                          </p:spTgt>
                                        </p:tgtEl>
                                      </p:cBhvr>
                                      <p:to x="100000" y="90000"/>
                                    </p:animScale>
                                    <p:animScale>
                                      <p:cBhvr>
                                        <p:cTn id="80" dur="166" decel="50000">
                                          <p:stCondLst>
                                            <p:cond delay="1668"/>
                                          </p:stCondLst>
                                        </p:cTn>
                                        <p:tgtEl>
                                          <p:spTgt spid="3">
                                            <p:txEl>
                                              <p:pRg st="3" end="3"/>
                                            </p:txEl>
                                          </p:spTgt>
                                        </p:tgtEl>
                                      </p:cBhvr>
                                      <p:to x="100000" y="100000"/>
                                    </p:animScale>
                                    <p:animScale>
                                      <p:cBhvr>
                                        <p:cTn id="81" dur="26">
                                          <p:stCondLst>
                                            <p:cond delay="1808"/>
                                          </p:stCondLst>
                                        </p:cTn>
                                        <p:tgtEl>
                                          <p:spTgt spid="3">
                                            <p:txEl>
                                              <p:pRg st="3" end="3"/>
                                            </p:txEl>
                                          </p:spTgt>
                                        </p:tgtEl>
                                      </p:cBhvr>
                                      <p:to x="100000" y="95000"/>
                                    </p:animScale>
                                    <p:animScale>
                                      <p:cBhvr>
                                        <p:cTn id="82" dur="166" decel="50000">
                                          <p:stCondLst>
                                            <p:cond delay="1834"/>
                                          </p:stCondLst>
                                        </p:cTn>
                                        <p:tgtEl>
                                          <p:spTgt spid="3">
                                            <p:txEl>
                                              <p:pRg st="3" end="3"/>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animEffect transition="in" filter="wipe(down)">
                                      <p:cBhvr>
                                        <p:cTn id="87" dur="580">
                                          <p:stCondLst>
                                            <p:cond delay="0"/>
                                          </p:stCondLst>
                                        </p:cTn>
                                        <p:tgtEl>
                                          <p:spTgt spid="3">
                                            <p:txEl>
                                              <p:pRg st="4" end="4"/>
                                            </p:txEl>
                                          </p:spTgt>
                                        </p:tgtEl>
                                      </p:cBhvr>
                                    </p:animEffect>
                                    <p:anim calcmode="lin" valueType="num">
                                      <p:cBhvr>
                                        <p:cTn id="8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4" end="4"/>
                                            </p:txEl>
                                          </p:spTgt>
                                        </p:tgtEl>
                                      </p:cBhvr>
                                      <p:to x="100000" y="60000"/>
                                    </p:animScale>
                                    <p:animScale>
                                      <p:cBhvr>
                                        <p:cTn id="94" dur="166" decel="50000">
                                          <p:stCondLst>
                                            <p:cond delay="676"/>
                                          </p:stCondLst>
                                        </p:cTn>
                                        <p:tgtEl>
                                          <p:spTgt spid="3">
                                            <p:txEl>
                                              <p:pRg st="4" end="4"/>
                                            </p:txEl>
                                          </p:spTgt>
                                        </p:tgtEl>
                                      </p:cBhvr>
                                      <p:to x="100000" y="100000"/>
                                    </p:animScale>
                                    <p:animScale>
                                      <p:cBhvr>
                                        <p:cTn id="95" dur="26">
                                          <p:stCondLst>
                                            <p:cond delay="1312"/>
                                          </p:stCondLst>
                                        </p:cTn>
                                        <p:tgtEl>
                                          <p:spTgt spid="3">
                                            <p:txEl>
                                              <p:pRg st="4" end="4"/>
                                            </p:txEl>
                                          </p:spTgt>
                                        </p:tgtEl>
                                      </p:cBhvr>
                                      <p:to x="100000" y="80000"/>
                                    </p:animScale>
                                    <p:animScale>
                                      <p:cBhvr>
                                        <p:cTn id="96" dur="166" decel="50000">
                                          <p:stCondLst>
                                            <p:cond delay="1338"/>
                                          </p:stCondLst>
                                        </p:cTn>
                                        <p:tgtEl>
                                          <p:spTgt spid="3">
                                            <p:txEl>
                                              <p:pRg st="4" end="4"/>
                                            </p:txEl>
                                          </p:spTgt>
                                        </p:tgtEl>
                                      </p:cBhvr>
                                      <p:to x="100000" y="100000"/>
                                    </p:animScale>
                                    <p:animScale>
                                      <p:cBhvr>
                                        <p:cTn id="97" dur="26">
                                          <p:stCondLst>
                                            <p:cond delay="1642"/>
                                          </p:stCondLst>
                                        </p:cTn>
                                        <p:tgtEl>
                                          <p:spTgt spid="3">
                                            <p:txEl>
                                              <p:pRg st="4" end="4"/>
                                            </p:txEl>
                                          </p:spTgt>
                                        </p:tgtEl>
                                      </p:cBhvr>
                                      <p:to x="100000" y="90000"/>
                                    </p:animScale>
                                    <p:animScale>
                                      <p:cBhvr>
                                        <p:cTn id="98" dur="166" decel="50000">
                                          <p:stCondLst>
                                            <p:cond delay="1668"/>
                                          </p:stCondLst>
                                        </p:cTn>
                                        <p:tgtEl>
                                          <p:spTgt spid="3">
                                            <p:txEl>
                                              <p:pRg st="4" end="4"/>
                                            </p:txEl>
                                          </p:spTgt>
                                        </p:tgtEl>
                                      </p:cBhvr>
                                      <p:to x="100000" y="100000"/>
                                    </p:animScale>
                                    <p:animScale>
                                      <p:cBhvr>
                                        <p:cTn id="99" dur="26">
                                          <p:stCondLst>
                                            <p:cond delay="1808"/>
                                          </p:stCondLst>
                                        </p:cTn>
                                        <p:tgtEl>
                                          <p:spTgt spid="3">
                                            <p:txEl>
                                              <p:pRg st="4" end="4"/>
                                            </p:txEl>
                                          </p:spTgt>
                                        </p:tgtEl>
                                      </p:cBhvr>
                                      <p:to x="100000" y="95000"/>
                                    </p:animScale>
                                    <p:animScale>
                                      <p:cBhvr>
                                        <p:cTn id="100" dur="166" decel="50000">
                                          <p:stCondLst>
                                            <p:cond delay="1834"/>
                                          </p:stCondLst>
                                        </p:cTn>
                                        <p:tgtEl>
                                          <p:spTgt spid="3">
                                            <p:txEl>
                                              <p:pRg st="4" end="4"/>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3">
                                            <p:txEl>
                                              <p:pRg st="5" end="5"/>
                                            </p:txEl>
                                          </p:spTgt>
                                        </p:tgtEl>
                                        <p:attrNameLst>
                                          <p:attrName>style.visibility</p:attrName>
                                        </p:attrNameLst>
                                      </p:cBhvr>
                                      <p:to>
                                        <p:strVal val="visible"/>
                                      </p:to>
                                    </p:set>
                                    <p:animEffect transition="in" filter="wipe(down)">
                                      <p:cBhvr>
                                        <p:cTn id="105" dur="580">
                                          <p:stCondLst>
                                            <p:cond delay="0"/>
                                          </p:stCondLst>
                                        </p:cTn>
                                        <p:tgtEl>
                                          <p:spTgt spid="3">
                                            <p:txEl>
                                              <p:pRg st="5" end="5"/>
                                            </p:txEl>
                                          </p:spTgt>
                                        </p:tgtEl>
                                      </p:cBhvr>
                                    </p:animEffect>
                                    <p:anim calcmode="lin" valueType="num">
                                      <p:cBhvr>
                                        <p:cTn id="10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5" end="5"/>
                                            </p:txEl>
                                          </p:spTgt>
                                        </p:tgtEl>
                                      </p:cBhvr>
                                      <p:to x="100000" y="60000"/>
                                    </p:animScale>
                                    <p:animScale>
                                      <p:cBhvr>
                                        <p:cTn id="112" dur="166" decel="50000">
                                          <p:stCondLst>
                                            <p:cond delay="676"/>
                                          </p:stCondLst>
                                        </p:cTn>
                                        <p:tgtEl>
                                          <p:spTgt spid="3">
                                            <p:txEl>
                                              <p:pRg st="5" end="5"/>
                                            </p:txEl>
                                          </p:spTgt>
                                        </p:tgtEl>
                                      </p:cBhvr>
                                      <p:to x="100000" y="100000"/>
                                    </p:animScale>
                                    <p:animScale>
                                      <p:cBhvr>
                                        <p:cTn id="113" dur="26">
                                          <p:stCondLst>
                                            <p:cond delay="1312"/>
                                          </p:stCondLst>
                                        </p:cTn>
                                        <p:tgtEl>
                                          <p:spTgt spid="3">
                                            <p:txEl>
                                              <p:pRg st="5" end="5"/>
                                            </p:txEl>
                                          </p:spTgt>
                                        </p:tgtEl>
                                      </p:cBhvr>
                                      <p:to x="100000" y="80000"/>
                                    </p:animScale>
                                    <p:animScale>
                                      <p:cBhvr>
                                        <p:cTn id="114" dur="166" decel="50000">
                                          <p:stCondLst>
                                            <p:cond delay="1338"/>
                                          </p:stCondLst>
                                        </p:cTn>
                                        <p:tgtEl>
                                          <p:spTgt spid="3">
                                            <p:txEl>
                                              <p:pRg st="5" end="5"/>
                                            </p:txEl>
                                          </p:spTgt>
                                        </p:tgtEl>
                                      </p:cBhvr>
                                      <p:to x="100000" y="100000"/>
                                    </p:animScale>
                                    <p:animScale>
                                      <p:cBhvr>
                                        <p:cTn id="115" dur="26">
                                          <p:stCondLst>
                                            <p:cond delay="1642"/>
                                          </p:stCondLst>
                                        </p:cTn>
                                        <p:tgtEl>
                                          <p:spTgt spid="3">
                                            <p:txEl>
                                              <p:pRg st="5" end="5"/>
                                            </p:txEl>
                                          </p:spTgt>
                                        </p:tgtEl>
                                      </p:cBhvr>
                                      <p:to x="100000" y="90000"/>
                                    </p:animScale>
                                    <p:animScale>
                                      <p:cBhvr>
                                        <p:cTn id="116" dur="166" decel="50000">
                                          <p:stCondLst>
                                            <p:cond delay="1668"/>
                                          </p:stCondLst>
                                        </p:cTn>
                                        <p:tgtEl>
                                          <p:spTgt spid="3">
                                            <p:txEl>
                                              <p:pRg st="5" end="5"/>
                                            </p:txEl>
                                          </p:spTgt>
                                        </p:tgtEl>
                                      </p:cBhvr>
                                      <p:to x="100000" y="100000"/>
                                    </p:animScale>
                                    <p:animScale>
                                      <p:cBhvr>
                                        <p:cTn id="117" dur="26">
                                          <p:stCondLst>
                                            <p:cond delay="1808"/>
                                          </p:stCondLst>
                                        </p:cTn>
                                        <p:tgtEl>
                                          <p:spTgt spid="3">
                                            <p:txEl>
                                              <p:pRg st="5" end="5"/>
                                            </p:txEl>
                                          </p:spTgt>
                                        </p:tgtEl>
                                      </p:cBhvr>
                                      <p:to x="100000" y="95000"/>
                                    </p:animScale>
                                    <p:animScale>
                                      <p:cBhvr>
                                        <p:cTn id="118" dur="166" decel="50000">
                                          <p:stCondLst>
                                            <p:cond delay="1834"/>
                                          </p:stCondLst>
                                        </p:cTn>
                                        <p:tgtEl>
                                          <p:spTgt spid="3">
                                            <p:txEl>
                                              <p:pRg st="5" end="5"/>
                                            </p:txEl>
                                          </p:spTgt>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0" nodeType="clickEffect">
                                  <p:stCondLst>
                                    <p:cond delay="0"/>
                                  </p:stCondLst>
                                  <p:childTnLst>
                                    <p:set>
                                      <p:cBhvr>
                                        <p:cTn id="122" dur="1" fill="hold">
                                          <p:stCondLst>
                                            <p:cond delay="0"/>
                                          </p:stCondLst>
                                        </p:cTn>
                                        <p:tgtEl>
                                          <p:spTgt spid="3">
                                            <p:txEl>
                                              <p:pRg st="6" end="6"/>
                                            </p:txEl>
                                          </p:spTgt>
                                        </p:tgtEl>
                                        <p:attrNameLst>
                                          <p:attrName>style.visibility</p:attrName>
                                        </p:attrNameLst>
                                      </p:cBhvr>
                                      <p:to>
                                        <p:strVal val="visible"/>
                                      </p:to>
                                    </p:set>
                                    <p:animEffect transition="in" filter="wipe(down)">
                                      <p:cBhvr>
                                        <p:cTn id="123" dur="580">
                                          <p:stCondLst>
                                            <p:cond delay="0"/>
                                          </p:stCondLst>
                                        </p:cTn>
                                        <p:tgtEl>
                                          <p:spTgt spid="3">
                                            <p:txEl>
                                              <p:pRg st="6" end="6"/>
                                            </p:txEl>
                                          </p:spTgt>
                                        </p:tgtEl>
                                      </p:cBhvr>
                                    </p:animEffect>
                                    <p:anim calcmode="lin" valueType="num">
                                      <p:cBhvr>
                                        <p:cTn id="12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9" dur="26">
                                          <p:stCondLst>
                                            <p:cond delay="650"/>
                                          </p:stCondLst>
                                        </p:cTn>
                                        <p:tgtEl>
                                          <p:spTgt spid="3">
                                            <p:txEl>
                                              <p:pRg st="6" end="6"/>
                                            </p:txEl>
                                          </p:spTgt>
                                        </p:tgtEl>
                                      </p:cBhvr>
                                      <p:to x="100000" y="60000"/>
                                    </p:animScale>
                                    <p:animScale>
                                      <p:cBhvr>
                                        <p:cTn id="130" dur="166" decel="50000">
                                          <p:stCondLst>
                                            <p:cond delay="676"/>
                                          </p:stCondLst>
                                        </p:cTn>
                                        <p:tgtEl>
                                          <p:spTgt spid="3">
                                            <p:txEl>
                                              <p:pRg st="6" end="6"/>
                                            </p:txEl>
                                          </p:spTgt>
                                        </p:tgtEl>
                                      </p:cBhvr>
                                      <p:to x="100000" y="100000"/>
                                    </p:animScale>
                                    <p:animScale>
                                      <p:cBhvr>
                                        <p:cTn id="131" dur="26">
                                          <p:stCondLst>
                                            <p:cond delay="1312"/>
                                          </p:stCondLst>
                                        </p:cTn>
                                        <p:tgtEl>
                                          <p:spTgt spid="3">
                                            <p:txEl>
                                              <p:pRg st="6" end="6"/>
                                            </p:txEl>
                                          </p:spTgt>
                                        </p:tgtEl>
                                      </p:cBhvr>
                                      <p:to x="100000" y="80000"/>
                                    </p:animScale>
                                    <p:animScale>
                                      <p:cBhvr>
                                        <p:cTn id="132" dur="166" decel="50000">
                                          <p:stCondLst>
                                            <p:cond delay="1338"/>
                                          </p:stCondLst>
                                        </p:cTn>
                                        <p:tgtEl>
                                          <p:spTgt spid="3">
                                            <p:txEl>
                                              <p:pRg st="6" end="6"/>
                                            </p:txEl>
                                          </p:spTgt>
                                        </p:tgtEl>
                                      </p:cBhvr>
                                      <p:to x="100000" y="100000"/>
                                    </p:animScale>
                                    <p:animScale>
                                      <p:cBhvr>
                                        <p:cTn id="133" dur="26">
                                          <p:stCondLst>
                                            <p:cond delay="1642"/>
                                          </p:stCondLst>
                                        </p:cTn>
                                        <p:tgtEl>
                                          <p:spTgt spid="3">
                                            <p:txEl>
                                              <p:pRg st="6" end="6"/>
                                            </p:txEl>
                                          </p:spTgt>
                                        </p:tgtEl>
                                      </p:cBhvr>
                                      <p:to x="100000" y="90000"/>
                                    </p:animScale>
                                    <p:animScale>
                                      <p:cBhvr>
                                        <p:cTn id="134" dur="166" decel="50000">
                                          <p:stCondLst>
                                            <p:cond delay="1668"/>
                                          </p:stCondLst>
                                        </p:cTn>
                                        <p:tgtEl>
                                          <p:spTgt spid="3">
                                            <p:txEl>
                                              <p:pRg st="6" end="6"/>
                                            </p:txEl>
                                          </p:spTgt>
                                        </p:tgtEl>
                                      </p:cBhvr>
                                      <p:to x="100000" y="100000"/>
                                    </p:animScale>
                                    <p:animScale>
                                      <p:cBhvr>
                                        <p:cTn id="135" dur="26">
                                          <p:stCondLst>
                                            <p:cond delay="1808"/>
                                          </p:stCondLst>
                                        </p:cTn>
                                        <p:tgtEl>
                                          <p:spTgt spid="3">
                                            <p:txEl>
                                              <p:pRg st="6" end="6"/>
                                            </p:txEl>
                                          </p:spTgt>
                                        </p:tgtEl>
                                      </p:cBhvr>
                                      <p:to x="100000" y="95000"/>
                                    </p:animScale>
                                    <p:animScale>
                                      <p:cBhvr>
                                        <p:cTn id="136" dur="166" decel="50000">
                                          <p:stCondLst>
                                            <p:cond delay="1834"/>
                                          </p:stCondLst>
                                        </p:cTn>
                                        <p:tgtEl>
                                          <p:spTgt spid="3">
                                            <p:txEl>
                                              <p:pRg st="6" end="6"/>
                                            </p:txEl>
                                          </p:spTgt>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grpId="0" nodeType="clickEffect">
                                  <p:stCondLst>
                                    <p:cond delay="0"/>
                                  </p:stCondLst>
                                  <p:childTnLst>
                                    <p:set>
                                      <p:cBhvr>
                                        <p:cTn id="140" dur="1" fill="hold">
                                          <p:stCondLst>
                                            <p:cond delay="0"/>
                                          </p:stCondLst>
                                        </p:cTn>
                                        <p:tgtEl>
                                          <p:spTgt spid="3">
                                            <p:txEl>
                                              <p:pRg st="7" end="7"/>
                                            </p:txEl>
                                          </p:spTgt>
                                        </p:tgtEl>
                                        <p:attrNameLst>
                                          <p:attrName>style.visibility</p:attrName>
                                        </p:attrNameLst>
                                      </p:cBhvr>
                                      <p:to>
                                        <p:strVal val="visible"/>
                                      </p:to>
                                    </p:set>
                                    <p:animEffect transition="in" filter="wipe(down)">
                                      <p:cBhvr>
                                        <p:cTn id="141" dur="580">
                                          <p:stCondLst>
                                            <p:cond delay="0"/>
                                          </p:stCondLst>
                                        </p:cTn>
                                        <p:tgtEl>
                                          <p:spTgt spid="3">
                                            <p:txEl>
                                              <p:pRg st="7" end="7"/>
                                            </p:txEl>
                                          </p:spTgt>
                                        </p:tgtEl>
                                      </p:cBhvr>
                                    </p:animEffect>
                                    <p:anim calcmode="lin" valueType="num">
                                      <p:cBhvr>
                                        <p:cTn id="14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3">
                                            <p:txEl>
                                              <p:pRg st="7" end="7"/>
                                            </p:txEl>
                                          </p:spTgt>
                                        </p:tgtEl>
                                      </p:cBhvr>
                                      <p:to x="100000" y="60000"/>
                                    </p:animScale>
                                    <p:animScale>
                                      <p:cBhvr>
                                        <p:cTn id="148" dur="166" decel="50000">
                                          <p:stCondLst>
                                            <p:cond delay="676"/>
                                          </p:stCondLst>
                                        </p:cTn>
                                        <p:tgtEl>
                                          <p:spTgt spid="3">
                                            <p:txEl>
                                              <p:pRg st="7" end="7"/>
                                            </p:txEl>
                                          </p:spTgt>
                                        </p:tgtEl>
                                      </p:cBhvr>
                                      <p:to x="100000" y="100000"/>
                                    </p:animScale>
                                    <p:animScale>
                                      <p:cBhvr>
                                        <p:cTn id="149" dur="26">
                                          <p:stCondLst>
                                            <p:cond delay="1312"/>
                                          </p:stCondLst>
                                        </p:cTn>
                                        <p:tgtEl>
                                          <p:spTgt spid="3">
                                            <p:txEl>
                                              <p:pRg st="7" end="7"/>
                                            </p:txEl>
                                          </p:spTgt>
                                        </p:tgtEl>
                                      </p:cBhvr>
                                      <p:to x="100000" y="80000"/>
                                    </p:animScale>
                                    <p:animScale>
                                      <p:cBhvr>
                                        <p:cTn id="150" dur="166" decel="50000">
                                          <p:stCondLst>
                                            <p:cond delay="1338"/>
                                          </p:stCondLst>
                                        </p:cTn>
                                        <p:tgtEl>
                                          <p:spTgt spid="3">
                                            <p:txEl>
                                              <p:pRg st="7" end="7"/>
                                            </p:txEl>
                                          </p:spTgt>
                                        </p:tgtEl>
                                      </p:cBhvr>
                                      <p:to x="100000" y="100000"/>
                                    </p:animScale>
                                    <p:animScale>
                                      <p:cBhvr>
                                        <p:cTn id="151" dur="26">
                                          <p:stCondLst>
                                            <p:cond delay="1642"/>
                                          </p:stCondLst>
                                        </p:cTn>
                                        <p:tgtEl>
                                          <p:spTgt spid="3">
                                            <p:txEl>
                                              <p:pRg st="7" end="7"/>
                                            </p:txEl>
                                          </p:spTgt>
                                        </p:tgtEl>
                                      </p:cBhvr>
                                      <p:to x="100000" y="90000"/>
                                    </p:animScale>
                                    <p:animScale>
                                      <p:cBhvr>
                                        <p:cTn id="152" dur="166" decel="50000">
                                          <p:stCondLst>
                                            <p:cond delay="1668"/>
                                          </p:stCondLst>
                                        </p:cTn>
                                        <p:tgtEl>
                                          <p:spTgt spid="3">
                                            <p:txEl>
                                              <p:pRg st="7" end="7"/>
                                            </p:txEl>
                                          </p:spTgt>
                                        </p:tgtEl>
                                      </p:cBhvr>
                                      <p:to x="100000" y="100000"/>
                                    </p:animScale>
                                    <p:animScale>
                                      <p:cBhvr>
                                        <p:cTn id="153" dur="26">
                                          <p:stCondLst>
                                            <p:cond delay="1808"/>
                                          </p:stCondLst>
                                        </p:cTn>
                                        <p:tgtEl>
                                          <p:spTgt spid="3">
                                            <p:txEl>
                                              <p:pRg st="7" end="7"/>
                                            </p:txEl>
                                          </p:spTgt>
                                        </p:tgtEl>
                                      </p:cBhvr>
                                      <p:to x="100000" y="95000"/>
                                    </p:animScale>
                                    <p:animScale>
                                      <p:cBhvr>
                                        <p:cTn id="154" dur="166" decel="50000">
                                          <p:stCondLst>
                                            <p:cond delay="1834"/>
                                          </p:stCondLst>
                                        </p:cTn>
                                        <p:tgtEl>
                                          <p:spTgt spid="3">
                                            <p:txEl>
                                              <p:pRg st="7" end="7"/>
                                            </p:txEl>
                                          </p:spTgt>
                                        </p:tgtEl>
                                      </p:cBhvr>
                                      <p:to x="100000" y="100000"/>
                                    </p:animScale>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grpId="0" nodeType="clickEffect">
                                  <p:stCondLst>
                                    <p:cond delay="0"/>
                                  </p:stCondLst>
                                  <p:childTnLst>
                                    <p:set>
                                      <p:cBhvr>
                                        <p:cTn id="158" dur="1" fill="hold">
                                          <p:stCondLst>
                                            <p:cond delay="0"/>
                                          </p:stCondLst>
                                        </p:cTn>
                                        <p:tgtEl>
                                          <p:spTgt spid="3">
                                            <p:txEl>
                                              <p:pRg st="8" end="8"/>
                                            </p:txEl>
                                          </p:spTgt>
                                        </p:tgtEl>
                                        <p:attrNameLst>
                                          <p:attrName>style.visibility</p:attrName>
                                        </p:attrNameLst>
                                      </p:cBhvr>
                                      <p:to>
                                        <p:strVal val="visible"/>
                                      </p:to>
                                    </p:set>
                                    <p:animEffect transition="in" filter="wipe(down)">
                                      <p:cBhvr>
                                        <p:cTn id="159" dur="580">
                                          <p:stCondLst>
                                            <p:cond delay="0"/>
                                          </p:stCondLst>
                                        </p:cTn>
                                        <p:tgtEl>
                                          <p:spTgt spid="3">
                                            <p:txEl>
                                              <p:pRg st="8" end="8"/>
                                            </p:txEl>
                                          </p:spTgt>
                                        </p:tgtEl>
                                      </p:cBhvr>
                                    </p:animEffect>
                                    <p:anim calcmode="lin" valueType="num">
                                      <p:cBhvr>
                                        <p:cTn id="16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65" dur="26">
                                          <p:stCondLst>
                                            <p:cond delay="650"/>
                                          </p:stCondLst>
                                        </p:cTn>
                                        <p:tgtEl>
                                          <p:spTgt spid="3">
                                            <p:txEl>
                                              <p:pRg st="8" end="8"/>
                                            </p:txEl>
                                          </p:spTgt>
                                        </p:tgtEl>
                                      </p:cBhvr>
                                      <p:to x="100000" y="60000"/>
                                    </p:animScale>
                                    <p:animScale>
                                      <p:cBhvr>
                                        <p:cTn id="166" dur="166" decel="50000">
                                          <p:stCondLst>
                                            <p:cond delay="676"/>
                                          </p:stCondLst>
                                        </p:cTn>
                                        <p:tgtEl>
                                          <p:spTgt spid="3">
                                            <p:txEl>
                                              <p:pRg st="8" end="8"/>
                                            </p:txEl>
                                          </p:spTgt>
                                        </p:tgtEl>
                                      </p:cBhvr>
                                      <p:to x="100000" y="100000"/>
                                    </p:animScale>
                                    <p:animScale>
                                      <p:cBhvr>
                                        <p:cTn id="167" dur="26">
                                          <p:stCondLst>
                                            <p:cond delay="1312"/>
                                          </p:stCondLst>
                                        </p:cTn>
                                        <p:tgtEl>
                                          <p:spTgt spid="3">
                                            <p:txEl>
                                              <p:pRg st="8" end="8"/>
                                            </p:txEl>
                                          </p:spTgt>
                                        </p:tgtEl>
                                      </p:cBhvr>
                                      <p:to x="100000" y="80000"/>
                                    </p:animScale>
                                    <p:animScale>
                                      <p:cBhvr>
                                        <p:cTn id="168" dur="166" decel="50000">
                                          <p:stCondLst>
                                            <p:cond delay="1338"/>
                                          </p:stCondLst>
                                        </p:cTn>
                                        <p:tgtEl>
                                          <p:spTgt spid="3">
                                            <p:txEl>
                                              <p:pRg st="8" end="8"/>
                                            </p:txEl>
                                          </p:spTgt>
                                        </p:tgtEl>
                                      </p:cBhvr>
                                      <p:to x="100000" y="100000"/>
                                    </p:animScale>
                                    <p:animScale>
                                      <p:cBhvr>
                                        <p:cTn id="169" dur="26">
                                          <p:stCondLst>
                                            <p:cond delay="1642"/>
                                          </p:stCondLst>
                                        </p:cTn>
                                        <p:tgtEl>
                                          <p:spTgt spid="3">
                                            <p:txEl>
                                              <p:pRg st="8" end="8"/>
                                            </p:txEl>
                                          </p:spTgt>
                                        </p:tgtEl>
                                      </p:cBhvr>
                                      <p:to x="100000" y="90000"/>
                                    </p:animScale>
                                    <p:animScale>
                                      <p:cBhvr>
                                        <p:cTn id="170" dur="166" decel="50000">
                                          <p:stCondLst>
                                            <p:cond delay="1668"/>
                                          </p:stCondLst>
                                        </p:cTn>
                                        <p:tgtEl>
                                          <p:spTgt spid="3">
                                            <p:txEl>
                                              <p:pRg st="8" end="8"/>
                                            </p:txEl>
                                          </p:spTgt>
                                        </p:tgtEl>
                                      </p:cBhvr>
                                      <p:to x="100000" y="100000"/>
                                    </p:animScale>
                                    <p:animScale>
                                      <p:cBhvr>
                                        <p:cTn id="171" dur="26">
                                          <p:stCondLst>
                                            <p:cond delay="1808"/>
                                          </p:stCondLst>
                                        </p:cTn>
                                        <p:tgtEl>
                                          <p:spTgt spid="3">
                                            <p:txEl>
                                              <p:pRg st="8" end="8"/>
                                            </p:txEl>
                                          </p:spTgt>
                                        </p:tgtEl>
                                      </p:cBhvr>
                                      <p:to x="100000" y="95000"/>
                                    </p:animScale>
                                    <p:animScale>
                                      <p:cBhvr>
                                        <p:cTn id="172"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463</TotalTime>
  <Words>2419</Words>
  <Application>Microsoft Office PowerPoint</Application>
  <PresentationFormat>On-screen Show (4:3)</PresentationFormat>
  <Paragraphs>140</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Foundry</vt:lpstr>
      <vt:lpstr>المحاضره الثالثه</vt:lpstr>
      <vt:lpstr>PowerPoint Presentation</vt:lpstr>
      <vt:lpstr>برنامج الخدمة الارضية </vt:lpstr>
      <vt:lpstr>رى النخيل المثمر  </vt:lpstr>
      <vt:lpstr>  رى النخيل البالغ ( المثمر )</vt:lpstr>
      <vt:lpstr> </vt:lpstr>
      <vt:lpstr>  الرى بالتنقيط :  </vt:lpstr>
      <vt:lpstr>PowerPoint Presentation</vt:lpstr>
      <vt:lpstr> التسميد </vt:lpstr>
      <vt:lpstr>PowerPoint Presentation</vt:lpstr>
      <vt:lpstr>PowerPoint Presentation</vt:lpstr>
      <vt:lpstr>رى النخيـل  </vt:lpstr>
      <vt:lpstr>PowerPoint Presentation</vt:lpstr>
      <vt:lpstr>PowerPoint Presentation</vt:lpstr>
      <vt:lpstr>PowerPoint Presentation</vt:lpstr>
      <vt:lpstr>PowerPoint Presentation</vt:lpstr>
      <vt:lpstr>PowerPoint Presentation</vt:lpstr>
      <vt:lpstr>الطرق المستخدمة لرى أشجار نخيل البلح :  </vt:lpstr>
      <vt:lpstr>PowerPoint Presentation</vt:lpstr>
      <vt:lpstr>PowerPoint Presentation</vt:lpstr>
      <vt:lpstr>PowerPoint Presentation</vt:lpstr>
      <vt:lpstr>PowerPoint Presentation</vt:lpstr>
      <vt:lpstr>بعض العوامل التى يجب مراعاتها فى رى النخيل الحديث والمثمر  </vt:lpstr>
      <vt:lpstr>PowerPoint Presentation</vt:lpstr>
      <vt:lpstr>التسميد فى النخيل</vt:lpstr>
      <vt:lpstr>PowerPoint Presentation</vt:lpstr>
      <vt:lpstr>PowerPoint Presentation</vt:lpstr>
      <vt:lpstr>PowerPoint Presentation</vt:lpstr>
      <vt:lpstr>PowerPoint Presentation</vt:lpstr>
      <vt:lpstr>PowerPoint Presentation</vt:lpstr>
      <vt:lpstr>PowerPoint Presentation</vt:lpstr>
      <vt:lpstr> العزيق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7</dc:creator>
  <cp:lastModifiedBy>7</cp:lastModifiedBy>
  <cp:revision>13</cp:revision>
  <dcterms:created xsi:type="dcterms:W3CDTF">2016-08-16T06:23:28Z</dcterms:created>
  <dcterms:modified xsi:type="dcterms:W3CDTF">2016-08-24T14:35:25Z</dcterms:modified>
</cp:coreProperties>
</file>