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64" r:id="rId6"/>
    <p:sldId id="259" r:id="rId7"/>
    <p:sldId id="260" r:id="rId8"/>
    <p:sldId id="261" r:id="rId9"/>
    <p:sldId id="262" r:id="rId10"/>
    <p:sldId id="263" r:id="rId11"/>
  </p:sldIdLst>
  <p:sldSz cx="14630400" cy="8229600"/>
  <p:notesSz cx="8229600" cy="14630400"/>
  <p:embeddedFontLst>
    <p:embeddedFont>
      <p:font typeface="Al-Mohanad Extra Bold" panose="02060603050605020204" pitchFamily="18" charset="-78"/>
      <p:bold r:id="rId13"/>
    </p:embeddedFont>
    <p:embeddedFont>
      <p:font typeface="Diwani Simple Striped" panose="02010400000000000000" pitchFamily="2" charset="-78"/>
      <p:regular r:id="rId14"/>
    </p:embeddedFont>
    <p:embeddedFont>
      <p:font typeface="Gelasio" panose="020B0604020202020204" charset="0"/>
      <p:regular r:id="rId15"/>
    </p:embeddedFont>
    <p:embeddedFont>
      <p:font typeface="Gelasio Semi Bold" panose="020B0604020202020204" charset="0"/>
      <p:regular r:id="rId16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33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88" autoAdjust="0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0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34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D770F-99D5-2DE2-0661-FDAD4998A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214203-6471-B983-FBE5-CBE4119D9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C7FD2F-B254-BEE1-C439-065720090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5FFB0-8049-45D1-5138-311DDD4A7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8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DE04F-FB7E-DE90-7E15-2035060DD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BA6ECB-55A6-63F8-417C-DC7A49960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B63626-ED99-9276-2D8A-37B20C54C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3CD37-5B9F-3D9F-91FF-07350F90E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31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299047" y="28377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عالم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الألعاب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الإلكترونية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: </a:t>
            </a:r>
          </a:p>
          <a:p>
            <a:pPr algn="ctr">
              <a:lnSpc>
                <a:spcPts val="5550"/>
              </a:lnSpc>
            </a:pP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        </a:t>
            </a:r>
            <a:r>
              <a:rPr lang="en-US" sz="445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lasio Semi Bold" pitchFamily="34" charset="0"/>
              </a:rPr>
              <a:t>دليل</a:t>
            </a:r>
            <a:r>
              <a:rPr lang="en-US" sz="44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lasio Semi Bold" pitchFamily="34" charset="0"/>
              </a:rPr>
              <a:t>للتعامل</a:t>
            </a:r>
            <a:r>
              <a:rPr lang="en-US" sz="44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lasio Semi Bold" pitchFamily="34" charset="0"/>
              </a:rPr>
              <a:t>الآمن</a:t>
            </a:r>
            <a:endParaRPr lang="en-US" sz="4450" b="1" dirty="0">
              <a:solidFill>
                <a:schemeClr val="accent2">
                  <a:lumMod val="60000"/>
                  <a:lumOff val="40000"/>
                </a:schemeClr>
              </a:solidFill>
              <a:latin typeface="Gelasio Semi Bold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8261618" y="2474239"/>
            <a:ext cx="5534084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نرحب بكم في هذا العرض التقديمي الذي سيستكشف عالم الألعاب الإلكترونية، ونسلط الضوء على فوائدها ومخاطرها، ونقدم نصائح هامة للتعامل الآمن </a:t>
            </a:r>
            <a:r>
              <a:rPr lang="en-US" sz="2800" dirty="0" err="1">
                <a:solidFill>
                  <a:srgbClr val="0000CC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معها</a:t>
            </a:r>
            <a:r>
              <a:rPr lang="en-US" sz="2800" dirty="0">
                <a:solidFill>
                  <a:srgbClr val="0000CC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.</a:t>
            </a:r>
          </a:p>
        </p:txBody>
      </p:sp>
      <p:sp>
        <p:nvSpPr>
          <p:cNvPr id="5" name="Shape 2"/>
          <p:cNvSpPr/>
          <p:nvPr/>
        </p:nvSpPr>
        <p:spPr>
          <a:xfrm>
            <a:off x="7937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4F19D2C-FDFA-A627-52F4-220955F81C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440" r="18319"/>
          <a:stretch/>
        </p:blipFill>
        <p:spPr>
          <a:xfrm>
            <a:off x="756744" y="353377"/>
            <a:ext cx="6558455" cy="731520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62B59DD5-1C4E-CC56-B92F-A64FB5B64A15}"/>
              </a:ext>
            </a:extLst>
          </p:cNvPr>
          <p:cNvGrpSpPr/>
          <p:nvPr/>
        </p:nvGrpSpPr>
        <p:grpSpPr>
          <a:xfrm>
            <a:off x="-1" y="7668577"/>
            <a:ext cx="14646167" cy="708779"/>
            <a:chOff x="-1" y="7652811"/>
            <a:chExt cx="14646167" cy="708779"/>
          </a:xfrm>
        </p:grpSpPr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CE0C0E62-20E2-600F-028E-DEB5CE979639}"/>
                </a:ext>
              </a:extLst>
            </p:cNvPr>
            <p:cNvSpPr/>
            <p:nvPr/>
          </p:nvSpPr>
          <p:spPr>
            <a:xfrm>
              <a:off x="13795702" y="7652811"/>
              <a:ext cx="850464" cy="7087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D0EAF41A-5144-0766-5342-13450F64F637}"/>
                </a:ext>
              </a:extLst>
            </p:cNvPr>
            <p:cNvSpPr/>
            <p:nvPr/>
          </p:nvSpPr>
          <p:spPr>
            <a:xfrm>
              <a:off x="-1" y="7821573"/>
              <a:ext cx="14630400" cy="3679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DF84364-7BFE-C152-9F8A-587C8B2BFC21}"/>
              </a:ext>
            </a:extLst>
          </p:cNvPr>
          <p:cNvSpPr/>
          <p:nvPr/>
        </p:nvSpPr>
        <p:spPr>
          <a:xfrm>
            <a:off x="13385368" y="7782412"/>
            <a:ext cx="16711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Simple Striped" panose="02010400000000000000" pitchFamily="2" charset="-78"/>
              </a:rPr>
              <a:t>علي الحارثي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iwani Simple Striped" panose="020104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329023" y="750730"/>
            <a:ext cx="5670590" cy="708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الخاتمة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والتوصيات</a:t>
            </a:r>
            <a:endParaRPr lang="en-US" sz="4450" b="1" dirty="0">
              <a:solidFill>
                <a:srgbClr val="0066FF"/>
              </a:solidFill>
              <a:latin typeface="Gelasio Semi Bold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935680" y="2994609"/>
            <a:ext cx="7556421" cy="362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من المُهم التوازن بين فوائد الألعاب </a:t>
            </a:r>
            <a:r>
              <a:rPr lang="en-US" sz="2800" dirty="0" err="1">
                <a:solidFill>
                  <a:srgbClr val="0000CC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ومخاطرها</a:t>
            </a:r>
            <a:r>
              <a:rPr lang="en-US" sz="2800" dirty="0">
                <a:solidFill>
                  <a:srgbClr val="0000CC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.</a:t>
            </a:r>
          </a:p>
        </p:txBody>
      </p:sp>
      <p:sp>
        <p:nvSpPr>
          <p:cNvPr id="5" name="Text 2"/>
          <p:cNvSpPr/>
          <p:nvPr/>
        </p:nvSpPr>
        <p:spPr>
          <a:xfrm>
            <a:off x="793790" y="4766786"/>
            <a:ext cx="7556421" cy="362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تذكر أن الألعاب يمكن أن تُكون مُمتعة و مفيدة إذا استُخدمت بشكل آمن و </a:t>
            </a:r>
            <a:r>
              <a:rPr lang="en-US" sz="2800">
                <a:solidFill>
                  <a:srgbClr val="0000CC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مسؤول.</a:t>
            </a:r>
            <a:endParaRPr lang="en-US" sz="2800" dirty="0">
              <a:solidFill>
                <a:srgbClr val="0000CC"/>
              </a:solidFill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1E3E9D5-C302-08C6-039F-406FD71DF2FC}"/>
              </a:ext>
            </a:extLst>
          </p:cNvPr>
          <p:cNvGrpSpPr/>
          <p:nvPr/>
        </p:nvGrpSpPr>
        <p:grpSpPr>
          <a:xfrm>
            <a:off x="-1" y="7668577"/>
            <a:ext cx="14646167" cy="708779"/>
            <a:chOff x="-1" y="7652811"/>
            <a:chExt cx="14646167" cy="708779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4A198938-8F54-FD7C-D6D2-5935B6B56BCB}"/>
                </a:ext>
              </a:extLst>
            </p:cNvPr>
            <p:cNvSpPr/>
            <p:nvPr/>
          </p:nvSpPr>
          <p:spPr>
            <a:xfrm>
              <a:off x="13795702" y="7652811"/>
              <a:ext cx="850464" cy="7087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4FFA51C-896D-A5D2-F5CC-070C64077241}"/>
                </a:ext>
              </a:extLst>
            </p:cNvPr>
            <p:cNvSpPr/>
            <p:nvPr/>
          </p:nvSpPr>
          <p:spPr>
            <a:xfrm>
              <a:off x="-1" y="7821573"/>
              <a:ext cx="14630400" cy="3679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D9C3D96-5FDB-86D3-9908-4C29F9D2A896}"/>
              </a:ext>
            </a:extLst>
          </p:cNvPr>
          <p:cNvSpPr/>
          <p:nvPr/>
        </p:nvSpPr>
        <p:spPr>
          <a:xfrm>
            <a:off x="13385368" y="7782412"/>
            <a:ext cx="16711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Simple Striped" panose="02010400000000000000" pitchFamily="2" charset="-78"/>
              </a:rPr>
              <a:t>علي الحارثي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iwani Simple Striped" panose="02010400000000000000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43650" y="634731"/>
            <a:ext cx="7500580" cy="708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مقدمة عن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عالم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الألعاب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الإلكترونية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ar-SA" sz="4450" b="1" dirty="0">
                <a:solidFill>
                  <a:srgbClr val="0066FF"/>
                </a:solidFill>
                <a:latin typeface="Gelasio Semi Bold" pitchFamily="34" charset="0"/>
              </a:rPr>
              <a:t>..</a:t>
            </a:r>
            <a:endParaRPr lang="en-US" sz="4450" b="1" dirty="0">
              <a:solidFill>
                <a:srgbClr val="0066FF"/>
              </a:solidFill>
              <a:latin typeface="Gelasio Semi Bold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315198" y="453506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لقد أصبحت الألعاب الإلكترونية جزءًا لا يتجزأ من حياتنا، وتشمل مجموعة واسعة من الأنواع، من ألعاب الحركة إلى ألعاب المغامرات، و ألعاب الرياضة، و ألعاب </a:t>
            </a:r>
            <a:r>
              <a:rPr lang="en-US" sz="2800" dirty="0" err="1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الاستراتيجية</a:t>
            </a:r>
            <a:r>
              <a:rPr lang="en-US" sz="28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.</a:t>
            </a:r>
          </a:p>
        </p:txBody>
      </p:sp>
      <p:sp>
        <p:nvSpPr>
          <p:cNvPr id="4" name="Text 2"/>
          <p:cNvSpPr/>
          <p:nvPr/>
        </p:nvSpPr>
        <p:spPr>
          <a:xfrm>
            <a:off x="7315199" y="172773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CC"/>
                </a:solidFill>
                <a:latin typeface="Al-Mohanad Extra Bold" panose="02060603050605020204" pitchFamily="18" charset="-78"/>
                <a:ea typeface="Gelasio" pitchFamily="34" charset="-122"/>
                <a:cs typeface="Al-Mohanad Extra Bold" panose="02060603050605020204" pitchFamily="18" charset="-78"/>
              </a:rPr>
              <a:t>تتوفر الألعاب على أجهزة الكمبيوتر، والهواتف الذكية، والأجهزة اللوحية، و أجهزة الألعاب المخصصة، و تتيح للمستخدمين الاستمتاع بتجارب مثيرة و ممتعة.</a:t>
            </a:r>
            <a:endParaRPr lang="en-US" sz="2800" dirty="0">
              <a:solidFill>
                <a:srgbClr val="0000CC"/>
              </a:solidFill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09C69889-0BCD-06CD-D619-A008BC2FE8F2}"/>
              </a:ext>
            </a:extLst>
          </p:cNvPr>
          <p:cNvGrpSpPr/>
          <p:nvPr/>
        </p:nvGrpSpPr>
        <p:grpSpPr>
          <a:xfrm>
            <a:off x="-1" y="7668577"/>
            <a:ext cx="14646167" cy="708779"/>
            <a:chOff x="-1" y="7652811"/>
            <a:chExt cx="14646167" cy="708779"/>
          </a:xfrm>
        </p:grpSpPr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FBE5C3D3-8F6C-DE48-8898-8B994A64F039}"/>
                </a:ext>
              </a:extLst>
            </p:cNvPr>
            <p:cNvSpPr/>
            <p:nvPr/>
          </p:nvSpPr>
          <p:spPr>
            <a:xfrm>
              <a:off x="13795702" y="7652811"/>
              <a:ext cx="850464" cy="7087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C75EBD90-3BDE-29D5-94FE-0E9AF17D1548}"/>
                </a:ext>
              </a:extLst>
            </p:cNvPr>
            <p:cNvSpPr/>
            <p:nvPr/>
          </p:nvSpPr>
          <p:spPr>
            <a:xfrm>
              <a:off x="-1" y="7821573"/>
              <a:ext cx="14630400" cy="3679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مستطيل 7">
            <a:extLst>
              <a:ext uri="{FF2B5EF4-FFF2-40B4-BE49-F238E27FC236}">
                <a16:creationId xmlns:a16="http://schemas.microsoft.com/office/drawing/2014/main" id="{A03D0369-620B-DD49-2F14-18828498833B}"/>
              </a:ext>
            </a:extLst>
          </p:cNvPr>
          <p:cNvSpPr/>
          <p:nvPr/>
        </p:nvSpPr>
        <p:spPr>
          <a:xfrm>
            <a:off x="13385368" y="7782412"/>
            <a:ext cx="16711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Simple Striped" panose="02010400000000000000" pitchFamily="2" charset="-78"/>
              </a:rPr>
              <a:t>علي الحارثي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iwani Simple Striped" panose="02010400000000000000" pitchFamily="2" charset="-78"/>
            </a:endParaRPr>
          </a:p>
        </p:txBody>
      </p:sp>
      <p:pic>
        <p:nvPicPr>
          <p:cNvPr id="4100" name="Picture 4" descr="صور الالعاب الالكترونيه – دليلك">
            <a:extLst>
              <a:ext uri="{FF2B5EF4-FFF2-40B4-BE49-F238E27FC236}">
                <a16:creationId xmlns:a16="http://schemas.microsoft.com/office/drawing/2014/main" id="{C1CD8BF6-756C-0A88-E26A-79CDEFB12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35" b="92265" l="4317" r="97842">
                        <a14:foregroundMark x1="91727" y1="24862" x2="95324" y2="14917"/>
                        <a14:foregroundMark x1="94245" y1="54696" x2="93885" y2="55249"/>
                        <a14:foregroundMark x1="95324" y1="53039" x2="94245" y2="59669"/>
                        <a14:foregroundMark x1="93525" y1="54696" x2="94245" y2="60773"/>
                        <a14:foregroundMark x1="97482" y1="53591" x2="96403" y2="61326"/>
                        <a14:foregroundMark x1="97842" y1="53591" x2="98201" y2="62431"/>
                        <a14:foregroundMark x1="89568" y1="70166" x2="95683" y2="60773"/>
                        <a14:foregroundMark x1="95683" y1="60773" x2="95683" y2="59116"/>
                        <a14:foregroundMark x1="80935" y1="73481" x2="80935" y2="73481"/>
                        <a14:foregroundMark x1="81295" y1="20994" x2="93525" y2="19337"/>
                        <a14:foregroundMark x1="93525" y1="19337" x2="94964" y2="16575"/>
                        <a14:foregroundMark x1="15108" y1="13812" x2="24101" y2="8287"/>
                        <a14:foregroundMark x1="24101" y1="8287" x2="20504" y2="10497"/>
                        <a14:foregroundMark x1="7914" y1="27072" x2="7554" y2="70166"/>
                        <a14:foregroundMark x1="4317" y1="80110" x2="4317" y2="77348"/>
                        <a14:foregroundMark x1="9353" y1="82873" x2="11871" y2="82873"/>
                        <a14:foregroundMark x1="13669" y1="92265" x2="20504" y2="86740"/>
                        <a14:foregroundMark x1="20504" y1="86740" x2="18345" y2="88950"/>
                        <a14:foregroundMark x1="64748" y1="88398" x2="70144" y2="86740"/>
                        <a14:foregroundMark x1="41727" y1="85083" x2="50719" y2="82320"/>
                        <a14:foregroundMark x1="50719" y1="82320" x2="43165" y2="86188"/>
                        <a14:foregroundMark x1="43165" y1="86188" x2="49640" y2="88950"/>
                        <a14:foregroundMark x1="38849" y1="53591" x2="38489" y2="70718"/>
                        <a14:foregroundMark x1="38489" y1="70718" x2="42806" y2="81768"/>
                        <a14:foregroundMark x1="42806" y1="81768" x2="57554" y2="90608"/>
                        <a14:foregroundMark x1="57554" y1="90608" x2="49640" y2="92265"/>
                        <a14:foregroundMark x1="49640" y1="92265" x2="43165" y2="88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1302595"/>
            <a:ext cx="6131666" cy="43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6755E-D3F0-AF3A-ACC9-609EC2506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DA09D80-132F-BA3F-792C-CF40521D81BC}"/>
              </a:ext>
            </a:extLst>
          </p:cNvPr>
          <p:cNvSpPr/>
          <p:nvPr/>
        </p:nvSpPr>
        <p:spPr>
          <a:xfrm>
            <a:off x="6343650" y="634731"/>
            <a:ext cx="7500580" cy="708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مقدمة عن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عالم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الألعاب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الإلكترونية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ar-SA" sz="4450" b="1" dirty="0">
                <a:solidFill>
                  <a:srgbClr val="0066FF"/>
                </a:solidFill>
                <a:latin typeface="Gelasio Semi Bold" pitchFamily="34" charset="0"/>
              </a:rPr>
              <a:t>..</a:t>
            </a:r>
            <a:endParaRPr lang="en-US" sz="4450" b="1" dirty="0">
              <a:solidFill>
                <a:srgbClr val="0066FF"/>
              </a:solidFill>
              <a:latin typeface="Gelasio Semi Bold" pitchFamily="34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7E5D999-ADB7-3804-4DEE-30F7AAF044A0}"/>
              </a:ext>
            </a:extLst>
          </p:cNvPr>
          <p:cNvSpPr/>
          <p:nvPr/>
        </p:nvSpPr>
        <p:spPr>
          <a:xfrm>
            <a:off x="7315199" y="172773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ar-SA" sz="2800" dirty="0">
                <a:solidFill>
                  <a:srgbClr val="FF0000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بالمقابل ..</a:t>
            </a:r>
            <a:br>
              <a:rPr lang="ar-SA" sz="2800" dirty="0">
                <a:solidFill>
                  <a:srgbClr val="FF0000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</a:br>
            <a:r>
              <a:rPr lang="ar-SA" sz="2800" dirty="0">
                <a:solidFill>
                  <a:srgbClr val="FF0000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هذه الألعاب قد تتسبب في مشاكل كثيرة صحية واجتماعية ونفسية وتُكسب مستخدميها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sz="2800" dirty="0">
                <a:solidFill>
                  <a:srgbClr val="FF0000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بعض الأخلاقيات السيئة بل حتى قد تأخذهم إلى مزالق خطيرة تهدد مستقبلهم وحياتهم .</a:t>
            </a:r>
            <a:endParaRPr lang="en-US" sz="2800" dirty="0">
              <a:solidFill>
                <a:srgbClr val="FF0000"/>
              </a:solidFill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EC4F93F-9DA3-A7E0-4FB7-50620527FE99}"/>
              </a:ext>
            </a:extLst>
          </p:cNvPr>
          <p:cNvGrpSpPr/>
          <p:nvPr/>
        </p:nvGrpSpPr>
        <p:grpSpPr>
          <a:xfrm>
            <a:off x="-1" y="7668577"/>
            <a:ext cx="14646167" cy="708779"/>
            <a:chOff x="-1" y="7652811"/>
            <a:chExt cx="14646167" cy="708779"/>
          </a:xfrm>
        </p:grpSpPr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5CCD2072-3276-6990-58E7-023BFA55E152}"/>
                </a:ext>
              </a:extLst>
            </p:cNvPr>
            <p:cNvSpPr/>
            <p:nvPr/>
          </p:nvSpPr>
          <p:spPr>
            <a:xfrm>
              <a:off x="13795702" y="7652811"/>
              <a:ext cx="850464" cy="7087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BB99822A-12D6-E4DD-C808-4BE0826898B3}"/>
                </a:ext>
              </a:extLst>
            </p:cNvPr>
            <p:cNvSpPr/>
            <p:nvPr/>
          </p:nvSpPr>
          <p:spPr>
            <a:xfrm>
              <a:off x="-1" y="7821573"/>
              <a:ext cx="14630400" cy="3679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مستطيل 7">
            <a:extLst>
              <a:ext uri="{FF2B5EF4-FFF2-40B4-BE49-F238E27FC236}">
                <a16:creationId xmlns:a16="http://schemas.microsoft.com/office/drawing/2014/main" id="{AE18AB43-E1BA-4E16-EFDE-A451579DBC8E}"/>
              </a:ext>
            </a:extLst>
          </p:cNvPr>
          <p:cNvSpPr/>
          <p:nvPr/>
        </p:nvSpPr>
        <p:spPr>
          <a:xfrm>
            <a:off x="13385368" y="7782412"/>
            <a:ext cx="16711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Simple Striped" panose="02010400000000000000" pitchFamily="2" charset="-78"/>
              </a:rPr>
              <a:t>علي الحارثي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iwani Simple Striped" panose="02010400000000000000" pitchFamily="2" charset="-78"/>
            </a:endParaRPr>
          </a:p>
        </p:txBody>
      </p:sp>
      <p:pic>
        <p:nvPicPr>
          <p:cNvPr id="4100" name="Picture 4" descr="صور الالعاب الالكترونيه – دليلك">
            <a:extLst>
              <a:ext uri="{FF2B5EF4-FFF2-40B4-BE49-F238E27FC236}">
                <a16:creationId xmlns:a16="http://schemas.microsoft.com/office/drawing/2014/main" id="{D5BB8C57-07DC-718F-BF30-4CCC087B3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35" b="92265" l="4317" r="97842">
                        <a14:foregroundMark x1="91727" y1="24862" x2="95324" y2="14917"/>
                        <a14:foregroundMark x1="94245" y1="54696" x2="93885" y2="55249"/>
                        <a14:foregroundMark x1="95324" y1="53039" x2="94245" y2="59669"/>
                        <a14:foregroundMark x1="93525" y1="54696" x2="94245" y2="60773"/>
                        <a14:foregroundMark x1="97482" y1="53591" x2="96403" y2="61326"/>
                        <a14:foregroundMark x1="97842" y1="53591" x2="98201" y2="62431"/>
                        <a14:foregroundMark x1="89568" y1="70166" x2="95683" y2="60773"/>
                        <a14:foregroundMark x1="95683" y1="60773" x2="95683" y2="59116"/>
                        <a14:foregroundMark x1="80935" y1="73481" x2="80935" y2="73481"/>
                        <a14:foregroundMark x1="81295" y1="20994" x2="93525" y2="19337"/>
                        <a14:foregroundMark x1="93525" y1="19337" x2="94964" y2="16575"/>
                        <a14:foregroundMark x1="15108" y1="13812" x2="24101" y2="8287"/>
                        <a14:foregroundMark x1="24101" y1="8287" x2="20504" y2="10497"/>
                        <a14:foregroundMark x1="7914" y1="27072" x2="7554" y2="70166"/>
                        <a14:foregroundMark x1="4317" y1="80110" x2="4317" y2="77348"/>
                        <a14:foregroundMark x1="9353" y1="82873" x2="11871" y2="82873"/>
                        <a14:foregroundMark x1="13669" y1="92265" x2="20504" y2="86740"/>
                        <a14:foregroundMark x1="20504" y1="86740" x2="18345" y2="88950"/>
                        <a14:foregroundMark x1="64748" y1="88398" x2="70144" y2="86740"/>
                        <a14:foregroundMark x1="41727" y1="85083" x2="50719" y2="82320"/>
                        <a14:foregroundMark x1="50719" y1="82320" x2="43165" y2="86188"/>
                        <a14:foregroundMark x1="43165" y1="86188" x2="49640" y2="88950"/>
                        <a14:foregroundMark x1="38849" y1="53591" x2="38489" y2="70718"/>
                        <a14:foregroundMark x1="38489" y1="70718" x2="42806" y2="81768"/>
                        <a14:foregroundMark x1="42806" y1="81768" x2="57554" y2="90608"/>
                        <a14:foregroundMark x1="57554" y1="90608" x2="49640" y2="92265"/>
                        <a14:foregroundMark x1="49640" y1="92265" x2="43165" y2="88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1302595"/>
            <a:ext cx="6131666" cy="43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3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40869" y="390882"/>
            <a:ext cx="6285943" cy="708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ar-SA" sz="4450" b="1" dirty="0">
                <a:solidFill>
                  <a:srgbClr val="0066FF"/>
                </a:solidFill>
                <a:latin typeface="Gelasio Semi Bold" pitchFamily="34" charset="0"/>
              </a:rPr>
              <a:t>من إيجابيات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ar-SA" sz="4450" b="1" dirty="0">
                <a:solidFill>
                  <a:srgbClr val="0066FF"/>
                </a:solidFill>
                <a:latin typeface="Gelasio Semi Bold" pitchFamily="34" charset="0"/>
              </a:rPr>
              <a:t>ا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لألعاب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الإلكترونية</a:t>
            </a:r>
            <a:endParaRPr lang="en-US" sz="4450" b="1" dirty="0">
              <a:solidFill>
                <a:srgbClr val="0066FF"/>
              </a:solidFill>
              <a:latin typeface="Gelasio Semi Bold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3453028" y="1634073"/>
            <a:ext cx="510302" cy="510302"/>
          </a:xfrm>
          <a:prstGeom prst="roundRect">
            <a:avLst>
              <a:gd name="adj" fmla="val 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4" name="Text 2"/>
          <p:cNvSpPr/>
          <p:nvPr/>
        </p:nvSpPr>
        <p:spPr>
          <a:xfrm>
            <a:off x="13627931" y="1719084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0238935" y="1682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 err="1">
                <a:solidFill>
                  <a:srgbClr val="00B050"/>
                </a:solidFill>
                <a:latin typeface="Gelasio Semi Bold" pitchFamily="34" charset="0"/>
                <a:cs typeface="Gelasio Semi Bold" pitchFamily="34" charset="-120"/>
              </a:rPr>
              <a:t>تطوير</a:t>
            </a:r>
            <a:r>
              <a:rPr lang="en-US" sz="2200" b="1" dirty="0">
                <a:solidFill>
                  <a:srgbClr val="00B050"/>
                </a:solidFill>
                <a:latin typeface="Gelasio Semi Bold" pitchFamily="34" charset="0"/>
                <a:cs typeface="Gelasio Semi Bold" pitchFamily="34" charset="-12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Gelasio Semi Bold" pitchFamily="34" charset="0"/>
                <a:cs typeface="Gelasio Semi Bold" pitchFamily="34" charset="-120"/>
              </a:rPr>
              <a:t>المهارات</a:t>
            </a:r>
            <a:endParaRPr lang="en-US" sz="2200" b="1" dirty="0">
              <a:solidFill>
                <a:srgbClr val="00B050"/>
              </a:solidFill>
              <a:latin typeface="Gelasio Semi Bold" pitchFamily="34" charset="0"/>
              <a:cs typeface="Gelasio Semi Bold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446782" y="2172711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تساهم الألعاب في تطوير مهارات الحل للمشكلات، و التفكير الاستراتيجي، و التنسيق بين اليد والعين.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13478472" y="3462009"/>
            <a:ext cx="510302" cy="510302"/>
          </a:xfrm>
          <a:prstGeom prst="roundRect">
            <a:avLst>
              <a:gd name="adj" fmla="val 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8" name="Text 6"/>
          <p:cNvSpPr/>
          <p:nvPr/>
        </p:nvSpPr>
        <p:spPr>
          <a:xfrm>
            <a:off x="13630514" y="3547020"/>
            <a:ext cx="206216" cy="34028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10238935" y="34734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 err="1">
                <a:solidFill>
                  <a:srgbClr val="00B050"/>
                </a:solidFill>
                <a:latin typeface="Gelasio Semi Bold" pitchFamily="34" charset="0"/>
                <a:cs typeface="Gelasio Semi Bold" pitchFamily="34" charset="-120"/>
              </a:rPr>
              <a:t>التفاعل</a:t>
            </a:r>
            <a:r>
              <a:rPr lang="en-US" sz="2200" b="1" dirty="0">
                <a:solidFill>
                  <a:srgbClr val="00B050"/>
                </a:solidFill>
                <a:latin typeface="Gelasio Semi Bold" pitchFamily="34" charset="0"/>
                <a:cs typeface="Gelasio Semi Bold" pitchFamily="34" charset="-12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Gelasio Semi Bold" pitchFamily="34" charset="0"/>
                <a:cs typeface="Gelasio Semi Bold" pitchFamily="34" charset="-120"/>
              </a:rPr>
              <a:t>الاجتماعي</a:t>
            </a:r>
            <a:endParaRPr lang="en-US" sz="2200" b="1" dirty="0">
              <a:solidFill>
                <a:srgbClr val="00B050"/>
              </a:solidFill>
              <a:latin typeface="Gelasio Semi Bold" pitchFamily="34" charset="0"/>
              <a:cs typeface="Gelasio Semi Bold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292383" y="4272699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تُتيح الألعاب للأشخاص التواصل مع آخرين من جميع أنحاء العالم و بناء صداقات جديدة.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13479066" y="5403839"/>
            <a:ext cx="510302" cy="510302"/>
          </a:xfrm>
          <a:prstGeom prst="roundRect">
            <a:avLst>
              <a:gd name="adj" fmla="val 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2" name="Text 10"/>
          <p:cNvSpPr/>
          <p:nvPr/>
        </p:nvSpPr>
        <p:spPr>
          <a:xfrm>
            <a:off x="13631704" y="5488849"/>
            <a:ext cx="20502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0238934" y="54497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 err="1">
                <a:solidFill>
                  <a:srgbClr val="00B050"/>
                </a:solidFill>
                <a:latin typeface="Gelasio Semi Bold" pitchFamily="34" charset="0"/>
                <a:cs typeface="Gelasio Semi Bold" pitchFamily="34" charset="-120"/>
              </a:rPr>
              <a:t>التعلم</a:t>
            </a:r>
            <a:r>
              <a:rPr lang="en-US" sz="2200" b="1" dirty="0">
                <a:solidFill>
                  <a:srgbClr val="00B050"/>
                </a:solidFill>
                <a:latin typeface="Gelasio Semi Bold" pitchFamily="34" charset="0"/>
                <a:cs typeface="Gelasio Semi Bold" pitchFamily="34" charset="-12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Gelasio Semi Bold" pitchFamily="34" charset="0"/>
                <a:cs typeface="Gelasio Semi Bold" pitchFamily="34" charset="-120"/>
              </a:rPr>
              <a:t>والترفيه</a:t>
            </a:r>
            <a:endParaRPr lang="en-US" sz="2200" b="1" dirty="0">
              <a:solidFill>
                <a:srgbClr val="00B050"/>
              </a:solidFill>
              <a:latin typeface="Gelasio Semi Bold" pitchFamily="34" charset="0"/>
              <a:cs typeface="Gelasio Semi Bold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117480" y="6287260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يمكن للمستخدمين التعلم من الألعاب التعليمية و الاستمتاع بالتجارب الترفيهية المثيرة.</a:t>
            </a:r>
            <a:endParaRPr lang="en-US" sz="17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8E66F5-F448-92C7-B7CE-7C4FA7E3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2" y="2289001"/>
            <a:ext cx="7381737" cy="351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0AF26A86-0897-CF0D-5107-4624E326DE12}"/>
              </a:ext>
            </a:extLst>
          </p:cNvPr>
          <p:cNvGrpSpPr/>
          <p:nvPr/>
        </p:nvGrpSpPr>
        <p:grpSpPr>
          <a:xfrm>
            <a:off x="-1" y="7668577"/>
            <a:ext cx="14646167" cy="708779"/>
            <a:chOff x="-1" y="7652811"/>
            <a:chExt cx="14646167" cy="708779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5F72B72A-D4BB-8EA3-291A-7CFC9168476D}"/>
                </a:ext>
              </a:extLst>
            </p:cNvPr>
            <p:cNvSpPr/>
            <p:nvPr/>
          </p:nvSpPr>
          <p:spPr>
            <a:xfrm>
              <a:off x="13795702" y="7652811"/>
              <a:ext cx="850464" cy="7087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8CB46B18-0450-633C-9DBF-FC10FDC73C72}"/>
                </a:ext>
              </a:extLst>
            </p:cNvPr>
            <p:cNvSpPr/>
            <p:nvPr/>
          </p:nvSpPr>
          <p:spPr>
            <a:xfrm>
              <a:off x="-1" y="7821573"/>
              <a:ext cx="14630400" cy="3679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96CC421B-3D72-E381-994D-BA5EABE9A0C9}"/>
              </a:ext>
            </a:extLst>
          </p:cNvPr>
          <p:cNvSpPr/>
          <p:nvPr/>
        </p:nvSpPr>
        <p:spPr>
          <a:xfrm>
            <a:off x="13385368" y="7782412"/>
            <a:ext cx="16711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Simple Striped" panose="02010400000000000000" pitchFamily="2" charset="-78"/>
              </a:rPr>
              <a:t>علي الحارثي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iwani Simple Striped" panose="02010400000000000000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FED28-3D1C-8019-6E1C-15C909F5B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DAF1255-BCCB-CA50-7EC7-AA97F0929F61}"/>
              </a:ext>
            </a:extLst>
          </p:cNvPr>
          <p:cNvSpPr/>
          <p:nvPr/>
        </p:nvSpPr>
        <p:spPr>
          <a:xfrm>
            <a:off x="7740869" y="390882"/>
            <a:ext cx="6285943" cy="708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ar-SA" sz="4450" b="1" dirty="0">
                <a:solidFill>
                  <a:srgbClr val="0066FF"/>
                </a:solidFill>
                <a:latin typeface="Gelasio Semi Bold" pitchFamily="34" charset="0"/>
              </a:rPr>
              <a:t>من سلبيات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ar-SA" sz="4450" b="1" dirty="0">
                <a:solidFill>
                  <a:srgbClr val="0066FF"/>
                </a:solidFill>
                <a:latin typeface="Gelasio Semi Bold" pitchFamily="34" charset="0"/>
              </a:rPr>
              <a:t>ا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لألعاب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الإلكترونية</a:t>
            </a:r>
            <a:endParaRPr lang="en-US" sz="4450" b="1" dirty="0">
              <a:solidFill>
                <a:srgbClr val="0066FF"/>
              </a:solidFill>
              <a:latin typeface="Gelasio Semi Bold" pitchFamily="34" charset="0"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C56CEFD9-90CC-2ADD-0349-16187293450A}"/>
              </a:ext>
            </a:extLst>
          </p:cNvPr>
          <p:cNvSpPr/>
          <p:nvPr/>
        </p:nvSpPr>
        <p:spPr>
          <a:xfrm>
            <a:off x="10231283" y="33736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 err="1">
                <a:latin typeface="Gelasio Semi Bold" pitchFamily="34" charset="0"/>
                <a:cs typeface="Gelasio Semi Bold" pitchFamily="34" charset="-120"/>
              </a:rPr>
              <a:t>الإدمان</a:t>
            </a:r>
            <a:endParaRPr lang="en-US" sz="2200" b="1" dirty="0">
              <a:latin typeface="Gelasio Semi Bold" pitchFamily="34" charset="0"/>
              <a:cs typeface="Gelasio Semi Bold" pitchFamily="34" charset="-120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4E954193-44BC-6656-01D4-EB6E13526FDC}"/>
              </a:ext>
            </a:extLst>
          </p:cNvPr>
          <p:cNvSpPr/>
          <p:nvPr/>
        </p:nvSpPr>
        <p:spPr>
          <a:xfrm>
            <a:off x="7521933" y="3869146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يمكن للألعاب أن تُسبب الإدمان و تؤدي إلى الإهمال للمسؤوليات الحقيقية.</a:t>
            </a:r>
            <a:endParaRPr lang="en-US" sz="175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29ED8322-E9B9-E76F-EC19-65C4ABEA5B04}"/>
              </a:ext>
            </a:extLst>
          </p:cNvPr>
          <p:cNvSpPr/>
          <p:nvPr/>
        </p:nvSpPr>
        <p:spPr>
          <a:xfrm>
            <a:off x="10231282" y="5403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 err="1">
                <a:latin typeface="Gelasio Semi Bold" pitchFamily="34" charset="0"/>
                <a:cs typeface="Gelasio Semi Bold" pitchFamily="34" charset="-120"/>
              </a:rPr>
              <a:t>العنف</a:t>
            </a:r>
            <a:endParaRPr lang="en-US" sz="2200" b="1" dirty="0">
              <a:latin typeface="Gelasio Semi Bold" pitchFamily="34" charset="0"/>
              <a:cs typeface="Gelasio Semi Bold" pitchFamily="34" charset="-120"/>
            </a:endParaRPr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8B295D64-195D-13C6-FB47-A5CA3B3B6399}"/>
              </a:ext>
            </a:extLst>
          </p:cNvPr>
          <p:cNvSpPr/>
          <p:nvPr/>
        </p:nvSpPr>
        <p:spPr>
          <a:xfrm>
            <a:off x="7395809" y="5914141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قد تُشجع بعض الألعاب على العنف و السلوك العدواني.</a:t>
            </a:r>
            <a:endParaRPr lang="en-US" sz="1750" dirty="0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5D8F1821-FFFA-02DB-FB05-957ED51071F0}"/>
              </a:ext>
            </a:extLst>
          </p:cNvPr>
          <p:cNvSpPr/>
          <p:nvPr/>
        </p:nvSpPr>
        <p:spPr>
          <a:xfrm>
            <a:off x="10231283" y="16644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العزلة الاجتماعية</a:t>
            </a:r>
            <a:endParaRPr lang="en-US" sz="2200" b="1" dirty="0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01C9CCCD-BB18-8B66-2040-E3C9DA8F8A34}"/>
              </a:ext>
            </a:extLst>
          </p:cNvPr>
          <p:cNvSpPr/>
          <p:nvPr/>
        </p:nvSpPr>
        <p:spPr>
          <a:xfrm>
            <a:off x="7425020" y="2172758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يمكن أن تُؤدي الألعاب إلى العزلة الاجتماعية و التقليل من التفاعل مع العائلة و الأصدقاء.</a:t>
            </a:r>
            <a:endParaRPr lang="en-US" sz="1750" dirty="0"/>
          </a:p>
        </p:txBody>
      </p:sp>
      <p:sp>
        <p:nvSpPr>
          <p:cNvPr id="27" name="Shape 1">
            <a:extLst>
              <a:ext uri="{FF2B5EF4-FFF2-40B4-BE49-F238E27FC236}">
                <a16:creationId xmlns:a16="http://schemas.microsoft.com/office/drawing/2014/main" id="{ACCF7E66-5470-6A0E-B369-1F106783AF12}"/>
              </a:ext>
            </a:extLst>
          </p:cNvPr>
          <p:cNvSpPr/>
          <p:nvPr/>
        </p:nvSpPr>
        <p:spPr>
          <a:xfrm>
            <a:off x="13453028" y="1634073"/>
            <a:ext cx="510302" cy="510302"/>
          </a:xfrm>
          <a:prstGeom prst="roundRect">
            <a:avLst>
              <a:gd name="adj" fmla="val 6667"/>
            </a:avLst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98DF53CF-223E-E844-6B24-172BADA7821A}"/>
              </a:ext>
            </a:extLst>
          </p:cNvPr>
          <p:cNvSpPr/>
          <p:nvPr/>
        </p:nvSpPr>
        <p:spPr>
          <a:xfrm>
            <a:off x="13627931" y="1719084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650" dirty="0">
                <a:solidFill>
                  <a:schemeClr val="bg1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50" dirty="0">
              <a:solidFill>
                <a:schemeClr val="bg1"/>
              </a:solidFill>
            </a:endParaRPr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F04400C9-7FA8-0C95-0337-8BF4073E681B}"/>
              </a:ext>
            </a:extLst>
          </p:cNvPr>
          <p:cNvSpPr/>
          <p:nvPr/>
        </p:nvSpPr>
        <p:spPr>
          <a:xfrm>
            <a:off x="13478472" y="3462009"/>
            <a:ext cx="510302" cy="510302"/>
          </a:xfrm>
          <a:prstGeom prst="roundRect">
            <a:avLst>
              <a:gd name="adj" fmla="val 6667"/>
            </a:avLst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30" name="Text 6">
            <a:extLst>
              <a:ext uri="{FF2B5EF4-FFF2-40B4-BE49-F238E27FC236}">
                <a16:creationId xmlns:a16="http://schemas.microsoft.com/office/drawing/2014/main" id="{C8597382-7E45-DB5F-23A4-32882ACFCC36}"/>
              </a:ext>
            </a:extLst>
          </p:cNvPr>
          <p:cNvSpPr/>
          <p:nvPr/>
        </p:nvSpPr>
        <p:spPr>
          <a:xfrm>
            <a:off x="13630514" y="3547020"/>
            <a:ext cx="20621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sz="2650" dirty="0">
                <a:solidFill>
                  <a:schemeClr val="bg1"/>
                </a:solidFill>
                <a:latin typeface="Gelasio Semi Bold" pitchFamily="34" charset="0"/>
                <a:cs typeface="Gelasio Semi Bold" pitchFamily="34" charset="-120"/>
              </a:rPr>
              <a:t>2</a:t>
            </a:r>
          </a:p>
        </p:txBody>
      </p:sp>
      <p:sp>
        <p:nvSpPr>
          <p:cNvPr id="31" name="Shape 9">
            <a:extLst>
              <a:ext uri="{FF2B5EF4-FFF2-40B4-BE49-F238E27FC236}">
                <a16:creationId xmlns:a16="http://schemas.microsoft.com/office/drawing/2014/main" id="{98AE6663-453E-FD20-3530-1BAD36991F3B}"/>
              </a:ext>
            </a:extLst>
          </p:cNvPr>
          <p:cNvSpPr/>
          <p:nvPr/>
        </p:nvSpPr>
        <p:spPr>
          <a:xfrm>
            <a:off x="13479066" y="5403839"/>
            <a:ext cx="510302" cy="510302"/>
          </a:xfrm>
          <a:prstGeom prst="roundRect">
            <a:avLst>
              <a:gd name="adj" fmla="val 6667"/>
            </a:avLst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32" name="Text 10">
            <a:extLst>
              <a:ext uri="{FF2B5EF4-FFF2-40B4-BE49-F238E27FC236}">
                <a16:creationId xmlns:a16="http://schemas.microsoft.com/office/drawing/2014/main" id="{31D6C6CF-9A3C-C77B-4869-F18E973A596E}"/>
              </a:ext>
            </a:extLst>
          </p:cNvPr>
          <p:cNvSpPr/>
          <p:nvPr/>
        </p:nvSpPr>
        <p:spPr>
          <a:xfrm>
            <a:off x="13631704" y="5488849"/>
            <a:ext cx="20502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sz="2650" dirty="0">
                <a:solidFill>
                  <a:schemeClr val="bg1"/>
                </a:solidFill>
                <a:latin typeface="Gelasio Semi Bold" pitchFamily="34" charset="0"/>
                <a:cs typeface="Gelasio Semi Bold" pitchFamily="34" charset="-120"/>
              </a:rPr>
              <a:t>3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4B442BEE-D165-9267-5D0D-84917DC41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1" y="1965098"/>
            <a:ext cx="6550343" cy="4533900"/>
          </a:xfrm>
          <a:prstGeom prst="rect">
            <a:avLst/>
          </a:prstGeom>
        </p:spPr>
      </p:pic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CC6070C7-3E75-22F7-7568-F00227FEA4F8}"/>
              </a:ext>
            </a:extLst>
          </p:cNvPr>
          <p:cNvGrpSpPr/>
          <p:nvPr/>
        </p:nvGrpSpPr>
        <p:grpSpPr>
          <a:xfrm>
            <a:off x="-1" y="7668577"/>
            <a:ext cx="14646167" cy="708779"/>
            <a:chOff x="-1" y="7652811"/>
            <a:chExt cx="14646167" cy="708779"/>
          </a:xfrm>
        </p:grpSpPr>
        <p:sp>
          <p:nvSpPr>
            <p:cNvPr id="36" name="شكل بيضاوي 35">
              <a:extLst>
                <a:ext uri="{FF2B5EF4-FFF2-40B4-BE49-F238E27FC236}">
                  <a16:creationId xmlns:a16="http://schemas.microsoft.com/office/drawing/2014/main" id="{ED45A964-A507-FB32-C879-FBE7E3ACA1D2}"/>
                </a:ext>
              </a:extLst>
            </p:cNvPr>
            <p:cNvSpPr/>
            <p:nvPr/>
          </p:nvSpPr>
          <p:spPr>
            <a:xfrm>
              <a:off x="13795702" y="7652811"/>
              <a:ext cx="850464" cy="7087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7" name="مستطيل 36">
              <a:extLst>
                <a:ext uri="{FF2B5EF4-FFF2-40B4-BE49-F238E27FC236}">
                  <a16:creationId xmlns:a16="http://schemas.microsoft.com/office/drawing/2014/main" id="{0E3F8C8A-468F-EB95-EAE9-20B8ECD8B083}"/>
                </a:ext>
              </a:extLst>
            </p:cNvPr>
            <p:cNvSpPr/>
            <p:nvPr/>
          </p:nvSpPr>
          <p:spPr>
            <a:xfrm>
              <a:off x="-1" y="7821573"/>
              <a:ext cx="14630400" cy="3679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E35DF980-ED78-F958-DE18-027D5CBB870E}"/>
              </a:ext>
            </a:extLst>
          </p:cNvPr>
          <p:cNvSpPr/>
          <p:nvPr/>
        </p:nvSpPr>
        <p:spPr>
          <a:xfrm>
            <a:off x="13385368" y="7782412"/>
            <a:ext cx="16711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Simple Striped" panose="02010400000000000000" pitchFamily="2" charset="-78"/>
              </a:rPr>
              <a:t>علي الحارثي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iwani Simple Striped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611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87712" y="352825"/>
            <a:ext cx="5960329" cy="708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التأثير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النفسي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والاجتماعي</a:t>
            </a:r>
            <a:b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</a:b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للألعاب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الإلكترونية</a:t>
            </a:r>
            <a:endParaRPr lang="en-US" sz="4450" b="1" dirty="0">
              <a:solidFill>
                <a:srgbClr val="0066FF"/>
              </a:solidFill>
              <a:latin typeface="Gelasio Semi Bold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315200" y="4216923"/>
            <a:ext cx="6244709" cy="362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يمكن للألعاب أن تُؤثر </a:t>
            </a:r>
            <a:r>
              <a:rPr lang="en-US" sz="2800" dirty="0" err="1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على</a:t>
            </a:r>
            <a:r>
              <a:rPr lang="en-US" sz="28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المزاج</a:t>
            </a:r>
            <a:r>
              <a:rPr lang="en-US" sz="28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والسلوك</a:t>
            </a:r>
            <a:r>
              <a:rPr lang="en-US" sz="28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الاجتماعي</a:t>
            </a:r>
            <a:r>
              <a:rPr lang="en-US" sz="28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 </a:t>
            </a:r>
            <a:r>
              <a:rPr lang="en-US" sz="2800" dirty="0" err="1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للأشخاص</a:t>
            </a:r>
            <a:r>
              <a:rPr lang="en-US" sz="28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.</a:t>
            </a:r>
          </a:p>
        </p:txBody>
      </p:sp>
      <p:sp>
        <p:nvSpPr>
          <p:cNvPr id="4" name="Text 2"/>
          <p:cNvSpPr/>
          <p:nvPr/>
        </p:nvSpPr>
        <p:spPr>
          <a:xfrm>
            <a:off x="7440725" y="2169625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من المُمكن أن تُسبب </a:t>
            </a:r>
            <a:r>
              <a:rPr lang="en-US" sz="2800" dirty="0">
                <a:solidFill>
                  <a:srgbClr val="FF0000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العنف</a:t>
            </a:r>
            <a:r>
              <a:rPr lang="en-US" sz="28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 في </a:t>
            </a:r>
            <a:r>
              <a:rPr lang="en-US" sz="2800" dirty="0" err="1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الألعاب</a:t>
            </a:r>
            <a:r>
              <a:rPr lang="en-US" sz="28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العدوانية</a:t>
            </a:r>
            <a:r>
              <a:rPr lang="en-US" sz="2800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 و </a:t>
            </a:r>
            <a:r>
              <a:rPr lang="en-US" sz="2800" dirty="0" err="1">
                <a:solidFill>
                  <a:srgbClr val="FF0000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القلق</a:t>
            </a:r>
            <a:r>
              <a:rPr lang="en-US" sz="2800" dirty="0">
                <a:solidFill>
                  <a:srgbClr val="FF0000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 </a:t>
            </a:r>
            <a:r>
              <a:rPr lang="ar-SA" sz="2800" dirty="0">
                <a:solidFill>
                  <a:srgbClr val="FF0000"/>
                </a:solidFill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.</a:t>
            </a:r>
            <a:endParaRPr lang="en-US" sz="2800" dirty="0"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1975249-DAB6-26D5-A4A8-1B3A248C9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44966" y="376120"/>
            <a:ext cx="5548862" cy="6657343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5A8AB229-80A5-3014-A1D0-5DFC7447389C}"/>
              </a:ext>
            </a:extLst>
          </p:cNvPr>
          <p:cNvGrpSpPr/>
          <p:nvPr/>
        </p:nvGrpSpPr>
        <p:grpSpPr>
          <a:xfrm>
            <a:off x="-1" y="7668577"/>
            <a:ext cx="14646167" cy="708779"/>
            <a:chOff x="-1" y="7652811"/>
            <a:chExt cx="14646167" cy="708779"/>
          </a:xfrm>
        </p:grpSpPr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EE434688-52FD-39DB-8BF4-93C7E9058A48}"/>
                </a:ext>
              </a:extLst>
            </p:cNvPr>
            <p:cNvSpPr/>
            <p:nvPr/>
          </p:nvSpPr>
          <p:spPr>
            <a:xfrm>
              <a:off x="13795702" y="7652811"/>
              <a:ext cx="850464" cy="7087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4FF95098-CA93-6F0D-1CCD-F378AB64A8C5}"/>
                </a:ext>
              </a:extLst>
            </p:cNvPr>
            <p:cNvSpPr/>
            <p:nvPr/>
          </p:nvSpPr>
          <p:spPr>
            <a:xfrm>
              <a:off x="-1" y="7821573"/>
              <a:ext cx="14630400" cy="3679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428545E-FC70-5FFE-97C0-8674F2AE2215}"/>
              </a:ext>
            </a:extLst>
          </p:cNvPr>
          <p:cNvSpPr/>
          <p:nvPr/>
        </p:nvSpPr>
        <p:spPr>
          <a:xfrm>
            <a:off x="13385368" y="7782412"/>
            <a:ext cx="16711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Simple Striped" panose="02010400000000000000" pitchFamily="2" charset="-78"/>
              </a:rPr>
              <a:t>علي الحارثي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iwani Simple Striped" panose="02010400000000000000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159766" y="713484"/>
            <a:ext cx="4695840" cy="708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الاستخدام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الآمن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ar-SA" sz="4450" b="1" dirty="0">
                <a:solidFill>
                  <a:srgbClr val="0066FF"/>
                </a:solidFill>
                <a:latin typeface="Gelasio Semi Bold" pitchFamily="34" charset="0"/>
              </a:rPr>
              <a:t>للألعاب</a:t>
            </a:r>
            <a:endParaRPr lang="en-US" sz="4450" b="1" dirty="0">
              <a:solidFill>
                <a:srgbClr val="0066FF"/>
              </a:solidFill>
              <a:latin typeface="Gelasio Semi Bold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406315" y="2493169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6633129" y="27199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 err="1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تحديد</a:t>
            </a:r>
            <a:r>
              <a:rPr lang="en-US" sz="2200" b="1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 </a:t>
            </a:r>
            <a:r>
              <a:rPr lang="en-US" sz="2200" b="1" dirty="0" err="1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الوقت</a:t>
            </a:r>
            <a:endParaRPr lang="en-US" sz="2200" b="1" dirty="0"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sp>
        <p:nvSpPr>
          <p:cNvPr id="6" name="Text 3"/>
          <p:cNvSpPr/>
          <p:nvPr/>
        </p:nvSpPr>
        <p:spPr>
          <a:xfrm>
            <a:off x="6633129" y="3210401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من المُهم تحديد وقت محدد لعب الألعاب و تجنب التأثير على النوم و الواجبات المدرسية.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297992" y="2493169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EE8DD"/>
          </a:solidFill>
          <a:ln/>
        </p:spPr>
      </p:sp>
      <p:sp>
        <p:nvSpPr>
          <p:cNvPr id="8" name="Text 5"/>
          <p:cNvSpPr/>
          <p:nvPr/>
        </p:nvSpPr>
        <p:spPr>
          <a:xfrm>
            <a:off x="10524806" y="27199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latin typeface="Al-Mohanad Extra Bold" panose="02060603050605020204" pitchFamily="18" charset="-78"/>
                <a:ea typeface="Gelasio Semi Bold" pitchFamily="34" charset="-122"/>
                <a:cs typeface="Al-Mohanad Extra Bold" panose="02060603050605020204" pitchFamily="18" charset="-78"/>
              </a:rPr>
              <a:t>اختيار الألعاب</a:t>
            </a:r>
            <a:endParaRPr lang="en-US" sz="2200" b="1" dirty="0"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524806" y="3210401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اختيار ألعاب مُناسبة للعمر و الاهتمامات و تجنب الألعاب العنيفة و غير المُناسبة.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406315" y="4752737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EE8DD"/>
          </a:solidFill>
          <a:ln/>
        </p:spPr>
      </p:sp>
      <p:sp>
        <p:nvSpPr>
          <p:cNvPr id="11" name="Text 8"/>
          <p:cNvSpPr/>
          <p:nvPr/>
        </p:nvSpPr>
        <p:spPr>
          <a:xfrm>
            <a:off x="6633129" y="49795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ar-SA" sz="2200" b="1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الخصوصية</a:t>
            </a:r>
            <a:endParaRPr lang="en-US" sz="2200" b="1" dirty="0"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633129" y="5469969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ar-SA" sz="1750" dirty="0">
                <a:solidFill>
                  <a:srgbClr val="746558"/>
                </a:solidFill>
                <a:latin typeface="Gelasio" pitchFamily="34" charset="0"/>
              </a:rPr>
              <a:t>كن حذرا , لا تفش أسرار بيتك , عائلتك , معلوماتك , لا تثق بأحد لا تعرفه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297992" y="4752737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EE8DD"/>
          </a:solidFill>
          <a:ln/>
        </p:spPr>
      </p:sp>
      <p:sp>
        <p:nvSpPr>
          <p:cNvPr id="14" name="Text 11"/>
          <p:cNvSpPr/>
          <p:nvPr/>
        </p:nvSpPr>
        <p:spPr>
          <a:xfrm>
            <a:off x="11666483" y="4979551"/>
            <a:ext cx="1693558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ar-SA" sz="2200" b="1" dirty="0">
                <a:latin typeface="Al-Mohanad Extra Bold" panose="02060603050605020204" pitchFamily="18" charset="-78"/>
                <a:cs typeface="Al-Mohanad Extra Bold" panose="02060603050605020204" pitchFamily="18" charset="-78"/>
              </a:rPr>
              <a:t>الأولويات</a:t>
            </a:r>
            <a:endParaRPr lang="en-US" sz="2200" b="1" dirty="0">
              <a:latin typeface="Al-Mohanad Extra Bold" panose="02060603050605020204" pitchFamily="18" charset="-78"/>
              <a:cs typeface="Al-Mohanad Extra Bold" panose="02060603050605020204" pitchFamily="18" charset="-78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297992" y="5469969"/>
            <a:ext cx="3557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ar-SA" sz="1750" dirty="0">
                <a:solidFill>
                  <a:srgbClr val="746558"/>
                </a:solidFill>
                <a:latin typeface="Gelasio" pitchFamily="34" charset="0"/>
              </a:rPr>
              <a:t>دراستك , والداك , عائلتك كلها أهم من هذه </a:t>
            </a:r>
            <a:r>
              <a:rPr lang="ar-SA" sz="1750" dirty="0" err="1">
                <a:solidFill>
                  <a:srgbClr val="746558"/>
                </a:solidFill>
                <a:latin typeface="Gelasio" pitchFamily="34" charset="0"/>
              </a:rPr>
              <a:t>اللألعاب</a:t>
            </a:r>
            <a:r>
              <a:rPr lang="ar-SA" sz="1750" dirty="0">
                <a:solidFill>
                  <a:srgbClr val="746558"/>
                </a:solidFill>
                <a:latin typeface="Gelasio" pitchFamily="34" charset="0"/>
              </a:rPr>
              <a:t> </a:t>
            </a:r>
            <a:br>
              <a:rPr lang="ar-SA" sz="1750" dirty="0">
                <a:solidFill>
                  <a:srgbClr val="746558"/>
                </a:solidFill>
                <a:latin typeface="Gelasio" pitchFamily="34" charset="0"/>
              </a:rPr>
            </a:br>
            <a:r>
              <a:rPr lang="ar-SA" sz="1750" dirty="0">
                <a:solidFill>
                  <a:srgbClr val="746558"/>
                </a:solidFill>
                <a:latin typeface="Gelasio" pitchFamily="34" charset="0"/>
              </a:rPr>
              <a:t>عندما تعطيها أكثر من حقها فأنت في المسار الخطأ </a:t>
            </a:r>
            <a:endParaRPr lang="en-US" sz="175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153E2B-1129-2C3A-712F-A3DD837B4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39" b="99457" l="1460" r="94161">
                        <a14:foregroundMark x1="65693" y1="80978" x2="65693" y2="80978"/>
                        <a14:foregroundMark x1="58394" y1="77174" x2="82482" y2="78261"/>
                        <a14:foregroundMark x1="82482" y1="78261" x2="81387" y2="90217"/>
                        <a14:foregroundMark x1="81387" y1="90217" x2="68248" y2="97283"/>
                        <a14:foregroundMark x1="68248" y1="97283" x2="55109" y2="95652"/>
                        <a14:foregroundMark x1="55109" y1="95652" x2="56934" y2="80978"/>
                        <a14:foregroundMark x1="87226" y1="75543" x2="84307" y2="97283"/>
                        <a14:foregroundMark x1="89051" y1="73913" x2="83942" y2="72283"/>
                        <a14:foregroundMark x1="78467" y1="65217" x2="80292" y2="69565"/>
                        <a14:foregroundMark x1="85766" y1="71739" x2="88686" y2="86957"/>
                        <a14:foregroundMark x1="88686" y1="86957" x2="94161" y2="95652"/>
                        <a14:foregroundMark x1="94161" y1="95652" x2="92701" y2="93478"/>
                        <a14:foregroundMark x1="90876" y1="95109" x2="86496" y2="90217"/>
                        <a14:foregroundMark x1="10219" y1="59783" x2="2555" y2="84783"/>
                        <a14:foregroundMark x1="2555" y1="84783" x2="1460" y2="96739"/>
                        <a14:foregroundMark x1="1460" y1="96739" x2="3650" y2="99457"/>
                        <a14:foregroundMark x1="41241" y1="9239" x2="40876" y2="9783"/>
                        <a14:foregroundMark x1="77372" y1="65217" x2="79562" y2="69565"/>
                        <a14:foregroundMark x1="9489" y1="51630" x2="20438" y2="29348"/>
                        <a14:foregroundMark x1="20438" y1="29348" x2="31387" y2="22826"/>
                        <a14:foregroundMark x1="31387" y1="22826" x2="36131" y2="22826"/>
                        <a14:foregroundMark x1="27737" y1="26087" x2="36131" y2="24457"/>
                        <a14:foregroundMark x1="36131" y1="24457" x2="29927" y2="22283"/>
                        <a14:foregroundMark x1="93796" y1="94022" x2="92336" y2="9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9" y="1616869"/>
            <a:ext cx="4883698" cy="494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21C4CD70-AF00-66C9-A8AB-480BFDE661D4}"/>
              </a:ext>
            </a:extLst>
          </p:cNvPr>
          <p:cNvGrpSpPr/>
          <p:nvPr/>
        </p:nvGrpSpPr>
        <p:grpSpPr>
          <a:xfrm>
            <a:off x="-1" y="7668577"/>
            <a:ext cx="14646167" cy="708779"/>
            <a:chOff x="-1" y="7652811"/>
            <a:chExt cx="14646167" cy="708779"/>
          </a:xfrm>
        </p:grpSpPr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8209B7DF-1D52-B4DB-3CAD-A6FFF42B021F}"/>
                </a:ext>
              </a:extLst>
            </p:cNvPr>
            <p:cNvSpPr/>
            <p:nvPr/>
          </p:nvSpPr>
          <p:spPr>
            <a:xfrm>
              <a:off x="13795702" y="7652811"/>
              <a:ext cx="850464" cy="7087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75836794-FFE4-D5AC-0861-3E70CF4066CD}"/>
                </a:ext>
              </a:extLst>
            </p:cNvPr>
            <p:cNvSpPr/>
            <p:nvPr/>
          </p:nvSpPr>
          <p:spPr>
            <a:xfrm>
              <a:off x="-1" y="7821573"/>
              <a:ext cx="14630400" cy="3679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2A6FF49-0D3B-401A-DEF8-0A4BAC95BF2F}"/>
              </a:ext>
            </a:extLst>
          </p:cNvPr>
          <p:cNvSpPr/>
          <p:nvPr/>
        </p:nvSpPr>
        <p:spPr>
          <a:xfrm>
            <a:off x="13385368" y="7782412"/>
            <a:ext cx="16711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Simple Striped" panose="02010400000000000000" pitchFamily="2" charset="-78"/>
              </a:rPr>
              <a:t>علي الحارثي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iwani Simple Striped" panose="02010400000000000000" pitchFamily="2" charset="-78"/>
            </a:endParaRPr>
          </a:p>
        </p:txBody>
      </p:sp>
      <p:sp>
        <p:nvSpPr>
          <p:cNvPr id="20" name="Shape 1">
            <a:extLst>
              <a:ext uri="{FF2B5EF4-FFF2-40B4-BE49-F238E27FC236}">
                <a16:creationId xmlns:a16="http://schemas.microsoft.com/office/drawing/2014/main" id="{FC6698F2-EBE2-9A7A-0F2A-3B004AF381DD}"/>
              </a:ext>
            </a:extLst>
          </p:cNvPr>
          <p:cNvSpPr/>
          <p:nvPr/>
        </p:nvSpPr>
        <p:spPr>
          <a:xfrm>
            <a:off x="13600337" y="2388031"/>
            <a:ext cx="510302" cy="510302"/>
          </a:xfrm>
          <a:prstGeom prst="roundRect">
            <a:avLst>
              <a:gd name="adj" fmla="val 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ar-SA">
              <a:solidFill>
                <a:srgbClr val="FFC000"/>
              </a:solidFill>
            </a:endParaRPr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A9B79E51-F4AA-B839-165C-3C0314FAAA5F}"/>
              </a:ext>
            </a:extLst>
          </p:cNvPr>
          <p:cNvSpPr/>
          <p:nvPr/>
        </p:nvSpPr>
        <p:spPr>
          <a:xfrm>
            <a:off x="13788427" y="2485329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650" dirty="0">
                <a:solidFill>
                  <a:srgbClr val="FFC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50" dirty="0">
              <a:solidFill>
                <a:srgbClr val="FFC000"/>
              </a:solidFill>
            </a:endParaRPr>
          </a:p>
        </p:txBody>
      </p:sp>
      <p:sp>
        <p:nvSpPr>
          <p:cNvPr id="22" name="Shape 1">
            <a:extLst>
              <a:ext uri="{FF2B5EF4-FFF2-40B4-BE49-F238E27FC236}">
                <a16:creationId xmlns:a16="http://schemas.microsoft.com/office/drawing/2014/main" id="{69E3B1DE-0DF7-0ACC-C96B-5E0538A128DC}"/>
              </a:ext>
            </a:extLst>
          </p:cNvPr>
          <p:cNvSpPr/>
          <p:nvPr/>
        </p:nvSpPr>
        <p:spPr>
          <a:xfrm>
            <a:off x="9619991" y="2410430"/>
            <a:ext cx="510302" cy="510302"/>
          </a:xfrm>
          <a:prstGeom prst="roundRect">
            <a:avLst>
              <a:gd name="adj" fmla="val 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ar-SA">
              <a:solidFill>
                <a:srgbClr val="FFC000"/>
              </a:solidFill>
            </a:endParaRP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F56E572E-2832-C191-0CFC-FF128F4CFB76}"/>
              </a:ext>
            </a:extLst>
          </p:cNvPr>
          <p:cNvSpPr/>
          <p:nvPr/>
        </p:nvSpPr>
        <p:spPr>
          <a:xfrm>
            <a:off x="9794894" y="2495441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650" dirty="0">
                <a:solidFill>
                  <a:srgbClr val="FFC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650" dirty="0">
              <a:solidFill>
                <a:srgbClr val="FFC000"/>
              </a:solidFill>
            </a:endParaRPr>
          </a:p>
        </p:txBody>
      </p:sp>
      <p:sp>
        <p:nvSpPr>
          <p:cNvPr id="24" name="Shape 1">
            <a:extLst>
              <a:ext uri="{FF2B5EF4-FFF2-40B4-BE49-F238E27FC236}">
                <a16:creationId xmlns:a16="http://schemas.microsoft.com/office/drawing/2014/main" id="{F93575B2-855E-E348-34D0-50E5C1325E87}"/>
              </a:ext>
            </a:extLst>
          </p:cNvPr>
          <p:cNvSpPr/>
          <p:nvPr/>
        </p:nvSpPr>
        <p:spPr>
          <a:xfrm>
            <a:off x="13595357" y="4591049"/>
            <a:ext cx="510302" cy="510302"/>
          </a:xfrm>
          <a:prstGeom prst="roundRect">
            <a:avLst>
              <a:gd name="adj" fmla="val 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ar-SA">
              <a:solidFill>
                <a:srgbClr val="FFC000"/>
              </a:solidFill>
            </a:endParaRPr>
          </a:p>
        </p:txBody>
      </p:sp>
      <p:sp>
        <p:nvSpPr>
          <p:cNvPr id="25" name="Text 2">
            <a:extLst>
              <a:ext uri="{FF2B5EF4-FFF2-40B4-BE49-F238E27FC236}">
                <a16:creationId xmlns:a16="http://schemas.microsoft.com/office/drawing/2014/main" id="{6740D7FD-2954-02F2-756C-1195AB4232B0}"/>
              </a:ext>
            </a:extLst>
          </p:cNvPr>
          <p:cNvSpPr/>
          <p:nvPr/>
        </p:nvSpPr>
        <p:spPr>
          <a:xfrm>
            <a:off x="13770260" y="4676060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650" dirty="0">
                <a:solidFill>
                  <a:srgbClr val="FFC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650" dirty="0">
              <a:solidFill>
                <a:srgbClr val="FFC000"/>
              </a:solidFill>
            </a:endParaRPr>
          </a:p>
        </p:txBody>
      </p:sp>
      <p:sp>
        <p:nvSpPr>
          <p:cNvPr id="26" name="Shape 1">
            <a:extLst>
              <a:ext uri="{FF2B5EF4-FFF2-40B4-BE49-F238E27FC236}">
                <a16:creationId xmlns:a16="http://schemas.microsoft.com/office/drawing/2014/main" id="{89E07E49-74EC-3298-FB94-0511B718492C}"/>
              </a:ext>
            </a:extLst>
          </p:cNvPr>
          <p:cNvSpPr/>
          <p:nvPr/>
        </p:nvSpPr>
        <p:spPr>
          <a:xfrm>
            <a:off x="9625218" y="4674201"/>
            <a:ext cx="510302" cy="510302"/>
          </a:xfrm>
          <a:prstGeom prst="roundRect">
            <a:avLst>
              <a:gd name="adj" fmla="val 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ar-SA">
              <a:solidFill>
                <a:srgbClr val="FFC000"/>
              </a:solidFill>
            </a:endParaRPr>
          </a:p>
        </p:txBody>
      </p:sp>
      <p:sp>
        <p:nvSpPr>
          <p:cNvPr id="27" name="Text 2">
            <a:extLst>
              <a:ext uri="{FF2B5EF4-FFF2-40B4-BE49-F238E27FC236}">
                <a16:creationId xmlns:a16="http://schemas.microsoft.com/office/drawing/2014/main" id="{E17CABDE-E600-C6BF-24D7-40C696F5A425}"/>
              </a:ext>
            </a:extLst>
          </p:cNvPr>
          <p:cNvSpPr/>
          <p:nvPr/>
        </p:nvSpPr>
        <p:spPr>
          <a:xfrm>
            <a:off x="9800121" y="4759212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650" dirty="0">
                <a:solidFill>
                  <a:srgbClr val="FFC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4</a:t>
            </a:r>
            <a:endParaRPr lang="en-US" sz="265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560569" y="4324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مخاطر الإدمان على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الألعاب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الإلكترونية</a:t>
            </a:r>
            <a:endParaRPr lang="en-US" sz="4450" b="1" dirty="0">
              <a:solidFill>
                <a:srgbClr val="0066FF"/>
              </a:solidFill>
              <a:latin typeface="Gelasio Semi Bold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4943" y="195480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1455" y="2873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اضطرابات النوم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344232" y="335271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الإدمان على الألعاب يؤدي إلى اضطرابات النوم و التعب و التوتر.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72909" y="203647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338780" y="28734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التوتر والاكتئاب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338780" y="3400012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قد تُؤدي الإدمان على الألعاب إلى العزلة الاجتماعية و التوتر و القلق و الاكتئاب.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1291" y="4645260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11455" y="55637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مشاكل صحية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538620" y="6106461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يمكن أن تُسبب الإدمان على الألعاب مشاكل صحية مثل متلازمة النفق الرسغي و السمنة.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6242" y="4824654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63378" y="55829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مشاكل مالية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9952302" y="6175220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إنفاق المال الكثير على الألعاب و التطبيقات و الشراء الداخلي للعبة.</a:t>
            </a:r>
            <a:endParaRPr lang="en-US" sz="175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9B58892-AFD5-131B-A24F-6F7F2602D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/>
          <a:stretch/>
        </p:blipFill>
        <p:spPr bwMode="auto">
          <a:xfrm>
            <a:off x="438608" y="1723708"/>
            <a:ext cx="5621942" cy="48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9F690F40-1C03-E09B-A94E-B5E3850D152A}"/>
              </a:ext>
            </a:extLst>
          </p:cNvPr>
          <p:cNvGrpSpPr/>
          <p:nvPr/>
        </p:nvGrpSpPr>
        <p:grpSpPr>
          <a:xfrm>
            <a:off x="-1" y="7668577"/>
            <a:ext cx="14646167" cy="708779"/>
            <a:chOff x="-1" y="7652811"/>
            <a:chExt cx="14646167" cy="708779"/>
          </a:xfrm>
        </p:grpSpPr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E2A19A95-47F5-87B3-22EF-B7ECD227A4D6}"/>
                </a:ext>
              </a:extLst>
            </p:cNvPr>
            <p:cNvSpPr/>
            <p:nvPr/>
          </p:nvSpPr>
          <p:spPr>
            <a:xfrm>
              <a:off x="13795702" y="7652811"/>
              <a:ext cx="850464" cy="7087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C85DAC1D-B78F-77DE-5150-37B6E3BE1760}"/>
                </a:ext>
              </a:extLst>
            </p:cNvPr>
            <p:cNvSpPr/>
            <p:nvPr/>
          </p:nvSpPr>
          <p:spPr>
            <a:xfrm>
              <a:off x="-1" y="7821573"/>
              <a:ext cx="14630400" cy="3679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4BD0C2B-BF4E-223F-623F-D9475938ED8A}"/>
              </a:ext>
            </a:extLst>
          </p:cNvPr>
          <p:cNvSpPr/>
          <p:nvPr/>
        </p:nvSpPr>
        <p:spPr>
          <a:xfrm>
            <a:off x="13385368" y="7782412"/>
            <a:ext cx="16711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Simple Striped" panose="02010400000000000000" pitchFamily="2" charset="-78"/>
              </a:rPr>
              <a:t>علي الحارثي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iwani Simple Striped" panose="02010400000000000000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15763" y="521076"/>
            <a:ext cx="7063978" cy="708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الاختيار الجيد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للألعاب</a:t>
            </a:r>
            <a:r>
              <a:rPr lang="en-US" sz="4450" b="1" dirty="0">
                <a:solidFill>
                  <a:srgbClr val="0066FF"/>
                </a:solidFill>
                <a:latin typeface="Gelasio Semi Bold" pitchFamily="34" charset="0"/>
              </a:rPr>
              <a:t> </a:t>
            </a:r>
            <a:r>
              <a:rPr lang="en-US" sz="4450" b="1" dirty="0" err="1">
                <a:solidFill>
                  <a:srgbClr val="0066FF"/>
                </a:solidFill>
                <a:latin typeface="Gelasio Semi Bold" pitchFamily="34" charset="0"/>
              </a:rPr>
              <a:t>الإلكترونية</a:t>
            </a:r>
            <a:endParaRPr lang="en-US" sz="4450" b="1" dirty="0">
              <a:solidFill>
                <a:srgbClr val="0066FF"/>
              </a:solidFill>
              <a:latin typeface="Gelasio Semi Bold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7522" y="2585680"/>
            <a:ext cx="13370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750"/>
              </a:lnSpc>
            </a:pPr>
            <a:r>
              <a:rPr lang="en-US" sz="2200" b="1" dirty="0" err="1">
                <a:solidFill>
                  <a:srgbClr val="0066FF"/>
                </a:solidFill>
                <a:latin typeface="Gelasio Semi Bold" pitchFamily="34" charset="0"/>
                <a:cs typeface="Gelasio Semi Bold" pitchFamily="34" charset="-120"/>
              </a:rPr>
              <a:t>النوع</a:t>
            </a:r>
            <a:endParaRPr lang="en-US" sz="2200" b="1" dirty="0">
              <a:solidFill>
                <a:srgbClr val="0066FF"/>
              </a:solidFill>
              <a:latin typeface="Gelasio Semi Bold" pitchFamily="34" charset="0"/>
              <a:cs typeface="Gelasio Semi Bold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088255" y="2714268"/>
            <a:ext cx="38008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850"/>
              </a:lnSpc>
            </a:pPr>
            <a:r>
              <a:rPr lang="en-US" sz="1750" b="1" dirty="0">
                <a:latin typeface="Gelasio" pitchFamily="34" charset="0"/>
                <a:cs typeface="Gelasio" pitchFamily="34" charset="-120"/>
              </a:rPr>
              <a:t>اختيار نوع لعبة مُناسب للاهتمامات و </a:t>
            </a:r>
            <a:r>
              <a:rPr lang="en-US" sz="1750" b="1" dirty="0" err="1">
                <a:latin typeface="Gelasio" pitchFamily="34" charset="0"/>
                <a:cs typeface="Gelasio" pitchFamily="34" charset="-120"/>
              </a:rPr>
              <a:t>العمر</a:t>
            </a:r>
            <a:r>
              <a:rPr lang="en-US" sz="1750" b="1" dirty="0">
                <a:latin typeface="Gelasio" pitchFamily="34" charset="0"/>
                <a:cs typeface="Gelasio" pitchFamily="34" charset="-120"/>
              </a:rPr>
              <a:t>.</a:t>
            </a:r>
          </a:p>
        </p:txBody>
      </p:sp>
      <p:sp>
        <p:nvSpPr>
          <p:cNvPr id="7" name="Shape 4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D4CEC3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8472" y="3787378"/>
            <a:ext cx="17180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895261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750"/>
              </a:lnSpc>
            </a:pPr>
            <a:r>
              <a:rPr lang="en-US" sz="2200" b="1" dirty="0" err="1">
                <a:solidFill>
                  <a:srgbClr val="0066FF"/>
                </a:solidFill>
                <a:latin typeface="Gelasio Semi Bold" pitchFamily="34" charset="0"/>
                <a:cs typeface="Gelasio Semi Bold" pitchFamily="34" charset="-120"/>
              </a:rPr>
              <a:t>التقييم</a:t>
            </a:r>
            <a:endParaRPr lang="en-US" sz="2200" b="1" dirty="0">
              <a:solidFill>
                <a:srgbClr val="0066FF"/>
              </a:solidFill>
              <a:latin typeface="Gelasio Semi Bold" pitchFamily="34" charset="0"/>
              <a:cs typeface="Gelasio Semi Bold" pitchFamily="34" charset="-12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95261" y="4077891"/>
            <a:ext cx="50208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850"/>
              </a:lnSpc>
            </a:pPr>
            <a:r>
              <a:rPr lang="en-US" sz="1750" b="1" dirty="0">
                <a:latin typeface="Gelasio" pitchFamily="34" charset="0"/>
                <a:cs typeface="Gelasio" pitchFamily="34" charset="-120"/>
              </a:rPr>
              <a:t>تحقق من تقييم العاب لضمان مناسبتها للأطفال و </a:t>
            </a:r>
            <a:r>
              <a:rPr lang="en-US" sz="1750" b="1" dirty="0" err="1">
                <a:latin typeface="Gelasio" pitchFamily="34" charset="0"/>
                <a:cs typeface="Gelasio" pitchFamily="34" charset="-120"/>
              </a:rPr>
              <a:t>العائلة</a:t>
            </a:r>
            <a:r>
              <a:rPr lang="en-US" sz="1750" b="1" dirty="0">
                <a:latin typeface="Gelasio" pitchFamily="34" charset="0"/>
                <a:cs typeface="Gelasio" pitchFamily="34" charset="-120"/>
              </a:rPr>
              <a:t>.</a:t>
            </a:r>
          </a:p>
        </p:txBody>
      </p:sp>
      <p:sp>
        <p:nvSpPr>
          <p:cNvPr id="12" name="Shape 8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D4CEC3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8948" y="5151001"/>
            <a:ext cx="17085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750"/>
              </a:lnSpc>
            </a:pPr>
            <a:r>
              <a:rPr lang="en-US" sz="2200" b="1" dirty="0" err="1">
                <a:solidFill>
                  <a:srgbClr val="0066FF"/>
                </a:solidFill>
                <a:latin typeface="Gelasio Semi Bold" pitchFamily="34" charset="0"/>
                <a:cs typeface="Gelasio Semi Bold" pitchFamily="34" charset="-120"/>
              </a:rPr>
              <a:t>المحتوى</a:t>
            </a:r>
            <a:endParaRPr lang="en-US" sz="2200" b="1" dirty="0">
              <a:solidFill>
                <a:srgbClr val="0066FF"/>
              </a:solidFill>
              <a:latin typeface="Gelasio Semi Bold" pitchFamily="34" charset="0"/>
              <a:cs typeface="Gelasio Semi Bold" pitchFamily="34" charset="-12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702266" y="5441513"/>
            <a:ext cx="51802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850"/>
              </a:lnSpc>
            </a:pPr>
            <a:r>
              <a:rPr lang="en-US" sz="1750" b="1" dirty="0">
                <a:latin typeface="Gelasio" pitchFamily="34" charset="0"/>
                <a:cs typeface="Gelasio" pitchFamily="34" charset="-120"/>
              </a:rPr>
              <a:t>تجنب الألعاب التي تحتوي على عنف و محتوى </a:t>
            </a:r>
            <a:r>
              <a:rPr lang="en-US" sz="1750" b="1" dirty="0" err="1">
                <a:latin typeface="Gelasio" pitchFamily="34" charset="0"/>
                <a:cs typeface="Gelasio" pitchFamily="34" charset="-120"/>
              </a:rPr>
              <a:t>غير</a:t>
            </a:r>
            <a:r>
              <a:rPr lang="en-US" sz="1750" b="1" dirty="0">
                <a:latin typeface="Gelasio" pitchFamily="34" charset="0"/>
                <a:cs typeface="Gelasio" pitchFamily="34" charset="-120"/>
              </a:rPr>
              <a:t> </a:t>
            </a:r>
            <a:r>
              <a:rPr lang="en-US" sz="1750" b="1" dirty="0" err="1">
                <a:latin typeface="Gelasio" pitchFamily="34" charset="0"/>
                <a:cs typeface="Gelasio" pitchFamily="34" charset="-120"/>
              </a:rPr>
              <a:t>مُناسب</a:t>
            </a:r>
            <a:r>
              <a:rPr lang="en-US" sz="1750" b="1" dirty="0">
                <a:latin typeface="Gelasio" pitchFamily="34" charset="0"/>
                <a:cs typeface="Gelasio" pitchFamily="34" charset="-120"/>
              </a:rPr>
              <a:t>.</a:t>
            </a:r>
          </a:p>
        </p:txBody>
      </p:sp>
      <p:sp>
        <p:nvSpPr>
          <p:cNvPr id="17" name="Shape 12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D4CEC3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65853" y="6514624"/>
            <a:ext cx="17680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4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750"/>
              </a:lnSpc>
            </a:pPr>
            <a:r>
              <a:rPr lang="en-US" sz="2200" b="1" dirty="0" err="1">
                <a:solidFill>
                  <a:srgbClr val="0066FF"/>
                </a:solidFill>
                <a:latin typeface="Gelasio Semi Bold" pitchFamily="34" charset="0"/>
                <a:cs typeface="Gelasio Semi Bold" pitchFamily="34" charset="-120"/>
              </a:rPr>
              <a:t>الهدف</a:t>
            </a:r>
            <a:endParaRPr lang="en-US" sz="2200" b="1" dirty="0">
              <a:solidFill>
                <a:srgbClr val="0066FF"/>
              </a:solidFill>
              <a:latin typeface="Gelasio Semi Bold" pitchFamily="34" charset="0"/>
              <a:cs typeface="Gelasio Semi Bold" pitchFamily="34" charset="-12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7509272" y="6805136"/>
            <a:ext cx="55980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850"/>
              </a:lnSpc>
            </a:pPr>
            <a:r>
              <a:rPr lang="en-US" sz="1750" b="1" dirty="0">
                <a:latin typeface="Gelasio" pitchFamily="34" charset="0"/>
                <a:cs typeface="Gelasio" pitchFamily="34" charset="-120"/>
              </a:rPr>
              <a:t>حدد هدفا واضحا للعب الألعاب و تجنب الإدمان و إضاعة </a:t>
            </a:r>
            <a:r>
              <a:rPr lang="en-US" sz="1750" b="1" dirty="0" err="1">
                <a:latin typeface="Gelasio" pitchFamily="34" charset="0"/>
                <a:cs typeface="Gelasio" pitchFamily="34" charset="-120"/>
              </a:rPr>
              <a:t>الوقت</a:t>
            </a:r>
            <a:r>
              <a:rPr lang="en-US" sz="1750" b="1" dirty="0">
                <a:latin typeface="Gelasio" pitchFamily="34" charset="0"/>
                <a:cs typeface="Gelasio" pitchFamily="34" charset="-120"/>
              </a:rPr>
              <a:t>.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FB4E2FD-0A63-42DA-852C-398CA5E92469}"/>
              </a:ext>
            </a:extLst>
          </p:cNvPr>
          <p:cNvGrpSpPr/>
          <p:nvPr/>
        </p:nvGrpSpPr>
        <p:grpSpPr>
          <a:xfrm>
            <a:off x="-1" y="7668577"/>
            <a:ext cx="14646167" cy="708779"/>
            <a:chOff x="-1" y="7652811"/>
            <a:chExt cx="14646167" cy="708779"/>
          </a:xfrm>
        </p:grpSpPr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51209E9C-3084-BE9B-4D1E-4626C4939FF0}"/>
                </a:ext>
              </a:extLst>
            </p:cNvPr>
            <p:cNvSpPr/>
            <p:nvPr/>
          </p:nvSpPr>
          <p:spPr>
            <a:xfrm>
              <a:off x="13795702" y="7652811"/>
              <a:ext cx="850464" cy="7087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4A94AEF9-AE46-332A-92E6-081CC6F06D15}"/>
                </a:ext>
              </a:extLst>
            </p:cNvPr>
            <p:cNvSpPr/>
            <p:nvPr/>
          </p:nvSpPr>
          <p:spPr>
            <a:xfrm>
              <a:off x="-1" y="7821573"/>
              <a:ext cx="14630400" cy="3679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25E223A5-96DD-D037-C334-92FE4CDF91D5}"/>
              </a:ext>
            </a:extLst>
          </p:cNvPr>
          <p:cNvSpPr/>
          <p:nvPr/>
        </p:nvSpPr>
        <p:spPr>
          <a:xfrm>
            <a:off x="13385368" y="7782412"/>
            <a:ext cx="16711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iwani Simple Striped" panose="02010400000000000000" pitchFamily="2" charset="-78"/>
              </a:rPr>
              <a:t>علي الحارثي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iwani Simple Striped" panose="02010400000000000000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524</Words>
  <Application>Microsoft Office PowerPoint</Application>
  <PresentationFormat>مخصص</PresentationFormat>
  <Paragraphs>90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Al-Mohanad Extra Bold</vt:lpstr>
      <vt:lpstr>Diwani Simple Striped</vt:lpstr>
      <vt:lpstr>Gelasio</vt:lpstr>
      <vt:lpstr>Arial</vt:lpstr>
      <vt:lpstr>Gelasio Semi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علي محمد الحارثي</cp:lastModifiedBy>
  <cp:revision>3</cp:revision>
  <dcterms:created xsi:type="dcterms:W3CDTF">2024-12-16T05:17:52Z</dcterms:created>
  <dcterms:modified xsi:type="dcterms:W3CDTF">2024-12-16T06:52:19Z</dcterms:modified>
</cp:coreProperties>
</file>