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7C4464B6-FBBB-4CAE-BA96-A71F3AA4AA42}">
  <a:tblStyle styleId="{7C4464B6-FBBB-4CAE-BA96-A71F3AA4AA42}"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med" w="med" type="none"/>
              <a:tailEnd len="med" w="med" type="none"/>
            </a:ln>
          </a:left>
          <a:right>
            <a:ln cap="flat" cmpd="sng" w="12700">
              <a:solidFill>
                <a:schemeClr val="lt1"/>
              </a:solidFill>
              <a:prstDash val="solid"/>
              <a:round/>
              <a:headEnd len="med" w="med" type="none"/>
              <a:tailEnd len="med" w="med" type="none"/>
            </a:ln>
          </a:right>
          <a:top>
            <a:ln cap="flat" cmpd="sng" w="12700">
              <a:solidFill>
                <a:schemeClr val="lt1"/>
              </a:solidFill>
              <a:prstDash val="solid"/>
              <a:round/>
              <a:headEnd len="med" w="med" type="none"/>
              <a:tailEnd len="med" w="med" type="none"/>
            </a:ln>
          </a:top>
          <a:bottom>
            <a:ln cap="flat" cmpd="sng" w="12700">
              <a:solidFill>
                <a:schemeClr val="lt1"/>
              </a:solidFill>
              <a:prstDash val="solid"/>
              <a:round/>
              <a:headEnd len="med" w="med" type="none"/>
              <a:tailEnd len="med" w="med" type="none"/>
            </a:ln>
          </a:bottom>
          <a:insideH>
            <a:ln cap="flat" cmpd="sng" w="12700">
              <a:solidFill>
                <a:schemeClr val="lt1"/>
              </a:solidFill>
              <a:prstDash val="solid"/>
              <a:round/>
              <a:headEnd len="med" w="med" type="none"/>
              <a:tailEnd len="med" w="med" type="none"/>
            </a:ln>
          </a:insideH>
          <a:insideV>
            <a:ln cap="flat" cmpd="sng" w="12700">
              <a:solidFill>
                <a:schemeClr val="lt1"/>
              </a:solidFill>
              <a:prstDash val="solid"/>
              <a:round/>
              <a:headEnd len="med" w="med" type="none"/>
              <a:tailEnd len="med" w="med" type="none"/>
            </a:ln>
          </a:insideV>
        </a:tcBdr>
        <a:fill>
          <a:solidFill>
            <a:srgbClr val="E8ECF4"/>
          </a:solidFill>
        </a:fill>
      </a:tcStyle>
    </a:wholeTbl>
    <a:band1H>
      <a:tcStyle>
        <a:fill>
          <a:solidFill>
            <a:srgbClr val="CFD7E7"/>
          </a:solidFill>
        </a:fill>
      </a:tcStyle>
    </a:band1H>
    <a:band1V>
      <a:tcStyle>
        <a:fill>
          <a:solidFill>
            <a:srgbClr val="CFD7E7"/>
          </a:solidFill>
        </a:fill>
      </a:tcStyle>
    </a:band1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med" w="med" type="none"/>
              <a:tailEnd len="med" w="med" type="none"/>
            </a:ln>
          </a:top>
        </a:tcBdr>
        <a:fill>
          <a:solidFill>
            <a:schemeClr val="accent1"/>
          </a:solidFill>
        </a:fill>
      </a:tcStyle>
    </a:lastRow>
    <a:firstRow>
      <a:tcTxStyle b="on" i="off">
        <a:font>
          <a:latin typeface="Calibri"/>
          <a:ea typeface="Calibri"/>
          <a:cs typeface="Calibri"/>
        </a:font>
        <a:schemeClr val="lt1"/>
      </a:tcTxStyle>
      <a:tcStyle>
        <a:tcBdr>
          <a:bottom>
            <a:ln cap="flat" cmpd="sng" w="38100">
              <a:solidFill>
                <a:schemeClr val="lt1"/>
              </a:solidFill>
              <a:prstDash val="solid"/>
              <a:round/>
              <a:headEnd len="med" w="med" type="none"/>
              <a:tailEnd len="med" w="med" type="none"/>
            </a:ln>
          </a:bottom>
        </a:tcBdr>
        <a:fill>
          <a:solidFill>
            <a:schemeClr val="accent1"/>
          </a:solidFill>
        </a:fill>
      </a:tcStyle>
    </a:firstRow>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9" name="Shape 179"/>
        <p:cNvGrpSpPr/>
        <p:nvPr/>
      </p:nvGrpSpPr>
      <p:grpSpPr>
        <a:xfrm>
          <a:off x="0" y="0"/>
          <a:ext cx="0" cy="0"/>
          <a:chOff x="0" y="0"/>
          <a:chExt cx="0" cy="0"/>
        </a:xfrm>
      </p:grpSpPr>
      <p:sp>
        <p:nvSpPr>
          <p:cNvPr id="180" name="Shape 18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1" name="Shape 1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1" name="Shape 191"/>
        <p:cNvGrpSpPr/>
        <p:nvPr/>
      </p:nvGrpSpPr>
      <p:grpSpPr>
        <a:xfrm>
          <a:off x="0" y="0"/>
          <a:ext cx="0" cy="0"/>
          <a:chOff x="0" y="0"/>
          <a:chExt cx="0" cy="0"/>
        </a:xfrm>
      </p:grpSpPr>
      <p:sp>
        <p:nvSpPr>
          <p:cNvPr id="192" name="Shape 19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3" name="Shape 19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9" name="Shape 199"/>
        <p:cNvGrpSpPr/>
        <p:nvPr/>
      </p:nvGrpSpPr>
      <p:grpSpPr>
        <a:xfrm>
          <a:off x="0" y="0"/>
          <a:ext cx="0" cy="0"/>
          <a:chOff x="0" y="0"/>
          <a:chExt cx="0" cy="0"/>
        </a:xfrm>
      </p:grpSpPr>
      <p:sp>
        <p:nvSpPr>
          <p:cNvPr id="200" name="Shape 2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1" name="Shape 2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7" name="Shape 207"/>
        <p:cNvGrpSpPr/>
        <p:nvPr/>
      </p:nvGrpSpPr>
      <p:grpSpPr>
        <a:xfrm>
          <a:off x="0" y="0"/>
          <a:ext cx="0" cy="0"/>
          <a:chOff x="0" y="0"/>
          <a:chExt cx="0" cy="0"/>
        </a:xfrm>
      </p:grpSpPr>
      <p:sp>
        <p:nvSpPr>
          <p:cNvPr id="208" name="Shape 2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9" name="Shape 2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5" name="Shape 215"/>
        <p:cNvGrpSpPr/>
        <p:nvPr/>
      </p:nvGrpSpPr>
      <p:grpSpPr>
        <a:xfrm>
          <a:off x="0" y="0"/>
          <a:ext cx="0" cy="0"/>
          <a:chOff x="0" y="0"/>
          <a:chExt cx="0" cy="0"/>
        </a:xfrm>
      </p:grpSpPr>
      <p:sp>
        <p:nvSpPr>
          <p:cNvPr id="216" name="Shape 21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7" name="Shape 21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3" name="Shape 223"/>
        <p:cNvGrpSpPr/>
        <p:nvPr/>
      </p:nvGrpSpPr>
      <p:grpSpPr>
        <a:xfrm>
          <a:off x="0" y="0"/>
          <a:ext cx="0" cy="0"/>
          <a:chOff x="0" y="0"/>
          <a:chExt cx="0" cy="0"/>
        </a:xfrm>
      </p:grpSpPr>
      <p:sp>
        <p:nvSpPr>
          <p:cNvPr id="224" name="Shape 2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5" name="Shape 2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9" name="Shape 229"/>
        <p:cNvGrpSpPr/>
        <p:nvPr/>
      </p:nvGrpSpPr>
      <p:grpSpPr>
        <a:xfrm>
          <a:off x="0" y="0"/>
          <a:ext cx="0" cy="0"/>
          <a:chOff x="0" y="0"/>
          <a:chExt cx="0" cy="0"/>
        </a:xfrm>
      </p:grpSpPr>
      <p:sp>
        <p:nvSpPr>
          <p:cNvPr id="230" name="Shape 23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1" name="Shape 23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5" name="Shape 235"/>
        <p:cNvGrpSpPr/>
        <p:nvPr/>
      </p:nvGrpSpPr>
      <p:grpSpPr>
        <a:xfrm>
          <a:off x="0" y="0"/>
          <a:ext cx="0" cy="0"/>
          <a:chOff x="0" y="0"/>
          <a:chExt cx="0" cy="0"/>
        </a:xfrm>
      </p:grpSpPr>
      <p:sp>
        <p:nvSpPr>
          <p:cNvPr id="236" name="Shape 23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7" name="Shape 23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1" name="Shape 241"/>
        <p:cNvGrpSpPr/>
        <p:nvPr/>
      </p:nvGrpSpPr>
      <p:grpSpPr>
        <a:xfrm>
          <a:off x="0" y="0"/>
          <a:ext cx="0" cy="0"/>
          <a:chOff x="0" y="0"/>
          <a:chExt cx="0" cy="0"/>
        </a:xfrm>
      </p:grpSpPr>
      <p:sp>
        <p:nvSpPr>
          <p:cNvPr id="242" name="Shape 24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3" name="Shape 24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9" name="Shape 249"/>
        <p:cNvGrpSpPr/>
        <p:nvPr/>
      </p:nvGrpSpPr>
      <p:grpSpPr>
        <a:xfrm>
          <a:off x="0" y="0"/>
          <a:ext cx="0" cy="0"/>
          <a:chOff x="0" y="0"/>
          <a:chExt cx="0" cy="0"/>
        </a:xfrm>
      </p:grpSpPr>
      <p:sp>
        <p:nvSpPr>
          <p:cNvPr id="250" name="Shape 25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1" name="Shape 25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 name="Shape 88"/>
        <p:cNvGrpSpPr/>
        <p:nvPr/>
      </p:nvGrpSpPr>
      <p:grpSpPr>
        <a:xfrm>
          <a:off x="0" y="0"/>
          <a:ext cx="0" cy="0"/>
          <a:chOff x="0" y="0"/>
          <a:chExt cx="0" cy="0"/>
        </a:xfrm>
      </p:grpSpPr>
      <p:sp>
        <p:nvSpPr>
          <p:cNvPr id="89" name="Shape 8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0" name="Shape 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5" name="Shape 255"/>
        <p:cNvGrpSpPr/>
        <p:nvPr/>
      </p:nvGrpSpPr>
      <p:grpSpPr>
        <a:xfrm>
          <a:off x="0" y="0"/>
          <a:ext cx="0" cy="0"/>
          <a:chOff x="0" y="0"/>
          <a:chExt cx="0" cy="0"/>
        </a:xfrm>
      </p:grpSpPr>
      <p:sp>
        <p:nvSpPr>
          <p:cNvPr id="256" name="Shape 25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7" name="Shape 25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3" name="Shape 263"/>
        <p:cNvGrpSpPr/>
        <p:nvPr/>
      </p:nvGrpSpPr>
      <p:grpSpPr>
        <a:xfrm>
          <a:off x="0" y="0"/>
          <a:ext cx="0" cy="0"/>
          <a:chOff x="0" y="0"/>
          <a:chExt cx="0" cy="0"/>
        </a:xfrm>
      </p:grpSpPr>
      <p:sp>
        <p:nvSpPr>
          <p:cNvPr id="264" name="Shape 26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5" name="Shape 26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1" name="Shape 271"/>
        <p:cNvGrpSpPr/>
        <p:nvPr/>
      </p:nvGrpSpPr>
      <p:grpSpPr>
        <a:xfrm>
          <a:off x="0" y="0"/>
          <a:ext cx="0" cy="0"/>
          <a:chOff x="0" y="0"/>
          <a:chExt cx="0" cy="0"/>
        </a:xfrm>
      </p:grpSpPr>
      <p:sp>
        <p:nvSpPr>
          <p:cNvPr id="272" name="Shape 2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3" name="Shape 2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9" name="Shape 279"/>
        <p:cNvGrpSpPr/>
        <p:nvPr/>
      </p:nvGrpSpPr>
      <p:grpSpPr>
        <a:xfrm>
          <a:off x="0" y="0"/>
          <a:ext cx="0" cy="0"/>
          <a:chOff x="0" y="0"/>
          <a:chExt cx="0" cy="0"/>
        </a:xfrm>
      </p:grpSpPr>
      <p:sp>
        <p:nvSpPr>
          <p:cNvPr id="280" name="Shape 28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1" name="Shape 2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7" name="Shape 287"/>
        <p:cNvGrpSpPr/>
        <p:nvPr/>
      </p:nvGrpSpPr>
      <p:grpSpPr>
        <a:xfrm>
          <a:off x="0" y="0"/>
          <a:ext cx="0" cy="0"/>
          <a:chOff x="0" y="0"/>
          <a:chExt cx="0" cy="0"/>
        </a:xfrm>
      </p:grpSpPr>
      <p:sp>
        <p:nvSpPr>
          <p:cNvPr id="288" name="Shape 2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9" name="Shape 2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3" name="Shape 293"/>
        <p:cNvGrpSpPr/>
        <p:nvPr/>
      </p:nvGrpSpPr>
      <p:grpSpPr>
        <a:xfrm>
          <a:off x="0" y="0"/>
          <a:ext cx="0" cy="0"/>
          <a:chOff x="0" y="0"/>
          <a:chExt cx="0" cy="0"/>
        </a:xfrm>
      </p:grpSpPr>
      <p:sp>
        <p:nvSpPr>
          <p:cNvPr id="294" name="Shape 29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5" name="Shape 29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1" name="Shape 301"/>
        <p:cNvGrpSpPr/>
        <p:nvPr/>
      </p:nvGrpSpPr>
      <p:grpSpPr>
        <a:xfrm>
          <a:off x="0" y="0"/>
          <a:ext cx="0" cy="0"/>
          <a:chOff x="0" y="0"/>
          <a:chExt cx="0" cy="0"/>
        </a:xfrm>
      </p:grpSpPr>
      <p:sp>
        <p:nvSpPr>
          <p:cNvPr id="302" name="Shape 3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3" name="Shape 3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9" name="Shape 309"/>
        <p:cNvGrpSpPr/>
        <p:nvPr/>
      </p:nvGrpSpPr>
      <p:grpSpPr>
        <a:xfrm>
          <a:off x="0" y="0"/>
          <a:ext cx="0" cy="0"/>
          <a:chOff x="0" y="0"/>
          <a:chExt cx="0" cy="0"/>
        </a:xfrm>
      </p:grpSpPr>
      <p:sp>
        <p:nvSpPr>
          <p:cNvPr id="310" name="Shape 31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1" name="Shape 31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7" name="Shape 317"/>
        <p:cNvGrpSpPr/>
        <p:nvPr/>
      </p:nvGrpSpPr>
      <p:grpSpPr>
        <a:xfrm>
          <a:off x="0" y="0"/>
          <a:ext cx="0" cy="0"/>
          <a:chOff x="0" y="0"/>
          <a:chExt cx="0" cy="0"/>
        </a:xfrm>
      </p:grpSpPr>
      <p:sp>
        <p:nvSpPr>
          <p:cNvPr id="318" name="Shape 31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9" name="Shape 31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5" name="Shape 325"/>
        <p:cNvGrpSpPr/>
        <p:nvPr/>
      </p:nvGrpSpPr>
      <p:grpSpPr>
        <a:xfrm>
          <a:off x="0" y="0"/>
          <a:ext cx="0" cy="0"/>
          <a:chOff x="0" y="0"/>
          <a:chExt cx="0" cy="0"/>
        </a:xfrm>
      </p:grpSpPr>
      <p:sp>
        <p:nvSpPr>
          <p:cNvPr id="326" name="Shape 3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27" name="Shape 3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 name="Shape 95"/>
        <p:cNvGrpSpPr/>
        <p:nvPr/>
      </p:nvGrpSpPr>
      <p:grpSpPr>
        <a:xfrm>
          <a:off x="0" y="0"/>
          <a:ext cx="0" cy="0"/>
          <a:chOff x="0" y="0"/>
          <a:chExt cx="0" cy="0"/>
        </a:xfrm>
      </p:grpSpPr>
      <p:sp>
        <p:nvSpPr>
          <p:cNvPr id="96" name="Shape 9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7" name="Shape 9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1" name="Shape 331"/>
        <p:cNvGrpSpPr/>
        <p:nvPr/>
      </p:nvGrpSpPr>
      <p:grpSpPr>
        <a:xfrm>
          <a:off x="0" y="0"/>
          <a:ext cx="0" cy="0"/>
          <a:chOff x="0" y="0"/>
          <a:chExt cx="0" cy="0"/>
        </a:xfrm>
      </p:grpSpPr>
      <p:sp>
        <p:nvSpPr>
          <p:cNvPr id="332" name="Shape 33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33" name="Shape 33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7" name="Shape 337"/>
        <p:cNvGrpSpPr/>
        <p:nvPr/>
      </p:nvGrpSpPr>
      <p:grpSpPr>
        <a:xfrm>
          <a:off x="0" y="0"/>
          <a:ext cx="0" cy="0"/>
          <a:chOff x="0" y="0"/>
          <a:chExt cx="0" cy="0"/>
        </a:xfrm>
      </p:grpSpPr>
      <p:sp>
        <p:nvSpPr>
          <p:cNvPr id="338" name="Shape 33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39" name="Shape 33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3" name="Shape 343"/>
        <p:cNvGrpSpPr/>
        <p:nvPr/>
      </p:nvGrpSpPr>
      <p:grpSpPr>
        <a:xfrm>
          <a:off x="0" y="0"/>
          <a:ext cx="0" cy="0"/>
          <a:chOff x="0" y="0"/>
          <a:chExt cx="0" cy="0"/>
        </a:xfrm>
      </p:grpSpPr>
      <p:sp>
        <p:nvSpPr>
          <p:cNvPr id="344" name="Shape 34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45" name="Shape 34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1" name="Shape 351"/>
        <p:cNvGrpSpPr/>
        <p:nvPr/>
      </p:nvGrpSpPr>
      <p:grpSpPr>
        <a:xfrm>
          <a:off x="0" y="0"/>
          <a:ext cx="0" cy="0"/>
          <a:chOff x="0" y="0"/>
          <a:chExt cx="0" cy="0"/>
        </a:xfrm>
      </p:grpSpPr>
      <p:sp>
        <p:nvSpPr>
          <p:cNvPr id="352" name="Shape 35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53" name="Shape 35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7" name="Shape 357"/>
        <p:cNvGrpSpPr/>
        <p:nvPr/>
      </p:nvGrpSpPr>
      <p:grpSpPr>
        <a:xfrm>
          <a:off x="0" y="0"/>
          <a:ext cx="0" cy="0"/>
          <a:chOff x="0" y="0"/>
          <a:chExt cx="0" cy="0"/>
        </a:xfrm>
      </p:grpSpPr>
      <p:sp>
        <p:nvSpPr>
          <p:cNvPr id="358" name="Shape 35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59" name="Shape 35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9" name="Shape 369"/>
        <p:cNvGrpSpPr/>
        <p:nvPr/>
      </p:nvGrpSpPr>
      <p:grpSpPr>
        <a:xfrm>
          <a:off x="0" y="0"/>
          <a:ext cx="0" cy="0"/>
          <a:chOff x="0" y="0"/>
          <a:chExt cx="0" cy="0"/>
        </a:xfrm>
      </p:grpSpPr>
      <p:sp>
        <p:nvSpPr>
          <p:cNvPr id="370" name="Shape 37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71" name="Shape 37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1" name="Shape 381"/>
        <p:cNvGrpSpPr/>
        <p:nvPr/>
      </p:nvGrpSpPr>
      <p:grpSpPr>
        <a:xfrm>
          <a:off x="0" y="0"/>
          <a:ext cx="0" cy="0"/>
          <a:chOff x="0" y="0"/>
          <a:chExt cx="0" cy="0"/>
        </a:xfrm>
      </p:grpSpPr>
      <p:sp>
        <p:nvSpPr>
          <p:cNvPr id="382" name="Shape 38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83" name="Shape 38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3" name="Shape 393"/>
        <p:cNvGrpSpPr/>
        <p:nvPr/>
      </p:nvGrpSpPr>
      <p:grpSpPr>
        <a:xfrm>
          <a:off x="0" y="0"/>
          <a:ext cx="0" cy="0"/>
          <a:chOff x="0" y="0"/>
          <a:chExt cx="0" cy="0"/>
        </a:xfrm>
      </p:grpSpPr>
      <p:sp>
        <p:nvSpPr>
          <p:cNvPr id="394" name="Shape 39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95" name="Shape 39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5" name="Shape 405"/>
        <p:cNvGrpSpPr/>
        <p:nvPr/>
      </p:nvGrpSpPr>
      <p:grpSpPr>
        <a:xfrm>
          <a:off x="0" y="0"/>
          <a:ext cx="0" cy="0"/>
          <a:chOff x="0" y="0"/>
          <a:chExt cx="0" cy="0"/>
        </a:xfrm>
      </p:grpSpPr>
      <p:sp>
        <p:nvSpPr>
          <p:cNvPr id="406" name="Shape 40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07" name="Shape 40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1" name="Shape 411"/>
        <p:cNvGrpSpPr/>
        <p:nvPr/>
      </p:nvGrpSpPr>
      <p:grpSpPr>
        <a:xfrm>
          <a:off x="0" y="0"/>
          <a:ext cx="0" cy="0"/>
          <a:chOff x="0" y="0"/>
          <a:chExt cx="0" cy="0"/>
        </a:xfrm>
      </p:grpSpPr>
      <p:sp>
        <p:nvSpPr>
          <p:cNvPr id="412" name="Shape 41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13" name="Shape 41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5" name="Shape 105"/>
        <p:cNvGrpSpPr/>
        <p:nvPr/>
      </p:nvGrpSpPr>
      <p:grpSpPr>
        <a:xfrm>
          <a:off x="0" y="0"/>
          <a:ext cx="0" cy="0"/>
          <a:chOff x="0" y="0"/>
          <a:chExt cx="0" cy="0"/>
        </a:xfrm>
      </p:grpSpPr>
      <p:sp>
        <p:nvSpPr>
          <p:cNvPr id="106" name="Shape 10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7" name="Shape 10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1" name="Shape 421"/>
        <p:cNvGrpSpPr/>
        <p:nvPr/>
      </p:nvGrpSpPr>
      <p:grpSpPr>
        <a:xfrm>
          <a:off x="0" y="0"/>
          <a:ext cx="0" cy="0"/>
          <a:chOff x="0" y="0"/>
          <a:chExt cx="0" cy="0"/>
        </a:xfrm>
      </p:grpSpPr>
      <p:sp>
        <p:nvSpPr>
          <p:cNvPr id="422" name="Shape 42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23" name="Shape 42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1" name="Shape 431"/>
        <p:cNvGrpSpPr/>
        <p:nvPr/>
      </p:nvGrpSpPr>
      <p:grpSpPr>
        <a:xfrm>
          <a:off x="0" y="0"/>
          <a:ext cx="0" cy="0"/>
          <a:chOff x="0" y="0"/>
          <a:chExt cx="0" cy="0"/>
        </a:xfrm>
      </p:grpSpPr>
      <p:sp>
        <p:nvSpPr>
          <p:cNvPr id="432" name="Shape 43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33" name="Shape 43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1" name="Shape 441"/>
        <p:cNvGrpSpPr/>
        <p:nvPr/>
      </p:nvGrpSpPr>
      <p:grpSpPr>
        <a:xfrm>
          <a:off x="0" y="0"/>
          <a:ext cx="0" cy="0"/>
          <a:chOff x="0" y="0"/>
          <a:chExt cx="0" cy="0"/>
        </a:xfrm>
      </p:grpSpPr>
      <p:sp>
        <p:nvSpPr>
          <p:cNvPr id="442" name="Shape 44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43" name="Shape 44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1" name="Shape 451"/>
        <p:cNvGrpSpPr/>
        <p:nvPr/>
      </p:nvGrpSpPr>
      <p:grpSpPr>
        <a:xfrm>
          <a:off x="0" y="0"/>
          <a:ext cx="0" cy="0"/>
          <a:chOff x="0" y="0"/>
          <a:chExt cx="0" cy="0"/>
        </a:xfrm>
      </p:grpSpPr>
      <p:sp>
        <p:nvSpPr>
          <p:cNvPr id="452" name="Shape 45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53" name="Shape 45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1" name="Shape 461"/>
        <p:cNvGrpSpPr/>
        <p:nvPr/>
      </p:nvGrpSpPr>
      <p:grpSpPr>
        <a:xfrm>
          <a:off x="0" y="0"/>
          <a:ext cx="0" cy="0"/>
          <a:chOff x="0" y="0"/>
          <a:chExt cx="0" cy="0"/>
        </a:xfrm>
      </p:grpSpPr>
      <p:sp>
        <p:nvSpPr>
          <p:cNvPr id="462" name="Shape 46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63" name="Shape 4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7" name="Shape 467"/>
        <p:cNvGrpSpPr/>
        <p:nvPr/>
      </p:nvGrpSpPr>
      <p:grpSpPr>
        <a:xfrm>
          <a:off x="0" y="0"/>
          <a:ext cx="0" cy="0"/>
          <a:chOff x="0" y="0"/>
          <a:chExt cx="0" cy="0"/>
        </a:xfrm>
      </p:grpSpPr>
      <p:sp>
        <p:nvSpPr>
          <p:cNvPr id="468" name="Shape 46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69" name="Shape 46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5" name="Shape 475"/>
        <p:cNvGrpSpPr/>
        <p:nvPr/>
      </p:nvGrpSpPr>
      <p:grpSpPr>
        <a:xfrm>
          <a:off x="0" y="0"/>
          <a:ext cx="0" cy="0"/>
          <a:chOff x="0" y="0"/>
          <a:chExt cx="0" cy="0"/>
        </a:xfrm>
      </p:grpSpPr>
      <p:sp>
        <p:nvSpPr>
          <p:cNvPr id="476" name="Shape 47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77" name="Shape 47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8" name="Shape 488"/>
        <p:cNvGrpSpPr/>
        <p:nvPr/>
      </p:nvGrpSpPr>
      <p:grpSpPr>
        <a:xfrm>
          <a:off x="0" y="0"/>
          <a:ext cx="0" cy="0"/>
          <a:chOff x="0" y="0"/>
          <a:chExt cx="0" cy="0"/>
        </a:xfrm>
      </p:grpSpPr>
      <p:sp>
        <p:nvSpPr>
          <p:cNvPr id="489" name="Shape 48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90" name="Shape 4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1" name="Shape 501"/>
        <p:cNvGrpSpPr/>
        <p:nvPr/>
      </p:nvGrpSpPr>
      <p:grpSpPr>
        <a:xfrm>
          <a:off x="0" y="0"/>
          <a:ext cx="0" cy="0"/>
          <a:chOff x="0" y="0"/>
          <a:chExt cx="0" cy="0"/>
        </a:xfrm>
      </p:grpSpPr>
      <p:sp>
        <p:nvSpPr>
          <p:cNvPr id="502" name="Shape 5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03" name="Shape 5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2" name="Shape 512"/>
        <p:cNvGrpSpPr/>
        <p:nvPr/>
      </p:nvGrpSpPr>
      <p:grpSpPr>
        <a:xfrm>
          <a:off x="0" y="0"/>
          <a:ext cx="0" cy="0"/>
          <a:chOff x="0" y="0"/>
          <a:chExt cx="0" cy="0"/>
        </a:xfrm>
      </p:grpSpPr>
      <p:sp>
        <p:nvSpPr>
          <p:cNvPr id="513" name="Shape 5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14" name="Shape 5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 name="Shape 111"/>
        <p:cNvGrpSpPr/>
        <p:nvPr/>
      </p:nvGrpSpPr>
      <p:grpSpPr>
        <a:xfrm>
          <a:off x="0" y="0"/>
          <a:ext cx="0" cy="0"/>
          <a:chOff x="0" y="0"/>
          <a:chExt cx="0" cy="0"/>
        </a:xfrm>
      </p:grpSpPr>
      <p:sp>
        <p:nvSpPr>
          <p:cNvPr id="112" name="Shape 11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3" name="Shape 11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5" name="Shape 525"/>
        <p:cNvGrpSpPr/>
        <p:nvPr/>
      </p:nvGrpSpPr>
      <p:grpSpPr>
        <a:xfrm>
          <a:off x="0" y="0"/>
          <a:ext cx="0" cy="0"/>
          <a:chOff x="0" y="0"/>
          <a:chExt cx="0" cy="0"/>
        </a:xfrm>
      </p:grpSpPr>
      <p:sp>
        <p:nvSpPr>
          <p:cNvPr id="526" name="Shape 5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27" name="Shape 5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1" name="Shape 531"/>
        <p:cNvGrpSpPr/>
        <p:nvPr/>
      </p:nvGrpSpPr>
      <p:grpSpPr>
        <a:xfrm>
          <a:off x="0" y="0"/>
          <a:ext cx="0" cy="0"/>
          <a:chOff x="0" y="0"/>
          <a:chExt cx="0" cy="0"/>
        </a:xfrm>
      </p:grpSpPr>
      <p:sp>
        <p:nvSpPr>
          <p:cNvPr id="532" name="Shape 53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33" name="Shape 53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2" name="Shape 542"/>
        <p:cNvGrpSpPr/>
        <p:nvPr/>
      </p:nvGrpSpPr>
      <p:grpSpPr>
        <a:xfrm>
          <a:off x="0" y="0"/>
          <a:ext cx="0" cy="0"/>
          <a:chOff x="0" y="0"/>
          <a:chExt cx="0" cy="0"/>
        </a:xfrm>
      </p:grpSpPr>
      <p:sp>
        <p:nvSpPr>
          <p:cNvPr id="543" name="Shape 54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44" name="Shape 54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3" name="Shape 553"/>
        <p:cNvGrpSpPr/>
        <p:nvPr/>
      </p:nvGrpSpPr>
      <p:grpSpPr>
        <a:xfrm>
          <a:off x="0" y="0"/>
          <a:ext cx="0" cy="0"/>
          <a:chOff x="0" y="0"/>
          <a:chExt cx="0" cy="0"/>
        </a:xfrm>
      </p:grpSpPr>
      <p:sp>
        <p:nvSpPr>
          <p:cNvPr id="554" name="Shape 55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55" name="Shape 55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4" name="Shape 564"/>
        <p:cNvGrpSpPr/>
        <p:nvPr/>
      </p:nvGrpSpPr>
      <p:grpSpPr>
        <a:xfrm>
          <a:off x="0" y="0"/>
          <a:ext cx="0" cy="0"/>
          <a:chOff x="0" y="0"/>
          <a:chExt cx="0" cy="0"/>
        </a:xfrm>
      </p:grpSpPr>
      <p:sp>
        <p:nvSpPr>
          <p:cNvPr id="565" name="Shape 56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66" name="Shape 56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5" name="Shape 125"/>
        <p:cNvGrpSpPr/>
        <p:nvPr/>
      </p:nvGrpSpPr>
      <p:grpSpPr>
        <a:xfrm>
          <a:off x="0" y="0"/>
          <a:ext cx="0" cy="0"/>
          <a:chOff x="0" y="0"/>
          <a:chExt cx="0" cy="0"/>
        </a:xfrm>
      </p:grpSpPr>
      <p:sp>
        <p:nvSpPr>
          <p:cNvPr id="126" name="Shape 1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7" name="Shape 1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1" name="Shape 14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3" name="Shape 153"/>
        <p:cNvGrpSpPr/>
        <p:nvPr/>
      </p:nvGrpSpPr>
      <p:grpSpPr>
        <a:xfrm>
          <a:off x="0" y="0"/>
          <a:ext cx="0" cy="0"/>
          <a:chOff x="0" y="0"/>
          <a:chExt cx="0" cy="0"/>
        </a:xfrm>
      </p:grpSpPr>
      <p:sp>
        <p:nvSpPr>
          <p:cNvPr id="154" name="Shape 15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5" name="Shape 15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7" name="Shape 167"/>
        <p:cNvGrpSpPr/>
        <p:nvPr/>
      </p:nvGrpSpPr>
      <p:grpSpPr>
        <a:xfrm>
          <a:off x="0" y="0"/>
          <a:ext cx="0" cy="0"/>
          <a:chOff x="0" y="0"/>
          <a:chExt cx="0" cy="0"/>
        </a:xfrm>
      </p:grpSpPr>
      <p:sp>
        <p:nvSpPr>
          <p:cNvPr id="168" name="Shape 16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9" name="Shape 16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11" name="Shape 11"/>
        <p:cNvGrpSpPr/>
        <p:nvPr/>
      </p:nvGrpSpPr>
      <p:grpSpPr>
        <a:xfrm>
          <a:off x="0" y="0"/>
          <a:ext cx="0" cy="0"/>
          <a:chOff x="0" y="0"/>
          <a:chExt cx="0" cy="0"/>
        </a:xfrm>
      </p:grpSpPr>
      <p:sp>
        <p:nvSpPr>
          <p:cNvPr id="12" name="Shape 1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74" name="Shape 74"/>
        <p:cNvGrpSpPr/>
        <p:nvPr/>
      </p:nvGrpSpPr>
      <p:grpSpPr>
        <a:xfrm>
          <a:off x="0" y="0"/>
          <a:ext cx="0" cy="0"/>
          <a:chOff x="0" y="0"/>
          <a:chExt cx="0" cy="0"/>
        </a:xfrm>
      </p:grpSpPr>
      <p:sp>
        <p:nvSpPr>
          <p:cNvPr id="75" name="Shape 75"/>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0"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0"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8" name="Shape 1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21" name="Shape 21"/>
        <p:cNvGrpSpPr/>
        <p:nvPr/>
      </p:nvGrpSpPr>
      <p:grpSpPr>
        <a:xfrm>
          <a:off x="0" y="0"/>
          <a:ext cx="0" cy="0"/>
          <a:chOff x="0" y="0"/>
          <a:chExt cx="0" cy="0"/>
        </a:xfrm>
      </p:grpSpPr>
      <p:sp>
        <p:nvSpPr>
          <p:cNvPr id="22" name="Shape 2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0" algn="l">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0" algn="l">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0" algn="l">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0" algn="l">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40" name="Shape 40"/>
        <p:cNvGrpSpPr/>
        <p:nvPr/>
      </p:nvGrpSpPr>
      <p:grpSpPr>
        <a:xfrm>
          <a:off x="0" y="0"/>
          <a:ext cx="0" cy="0"/>
          <a:chOff x="0" y="0"/>
          <a:chExt cx="0" cy="0"/>
        </a:xfrm>
      </p:grpSpPr>
      <p:sp>
        <p:nvSpPr>
          <p:cNvPr id="41" name="Shape 41"/>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0" algn="l">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0" algn="l">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49" name="Shape 49"/>
        <p:cNvGrpSpPr/>
        <p:nvPr/>
      </p:nvGrpSpPr>
      <p:grpSpPr>
        <a:xfrm>
          <a:off x="0" y="0"/>
          <a:ext cx="0" cy="0"/>
          <a:chOff x="0" y="0"/>
          <a:chExt cx="0" cy="0"/>
        </a:xfrm>
      </p:grpSpPr>
      <p:sp>
        <p:nvSpPr>
          <p:cNvPr id="50" name="Shape 5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54" name="Shape 54"/>
        <p:cNvGrpSpPr/>
        <p:nvPr/>
      </p:nvGrpSpPr>
      <p:grpSpPr>
        <a:xfrm>
          <a:off x="0" y="0"/>
          <a:ext cx="0" cy="0"/>
          <a:chOff x="0" y="0"/>
          <a:chExt cx="0" cy="0"/>
        </a:xfrm>
      </p:grpSpPr>
      <p:sp>
        <p:nvSpPr>
          <p:cNvPr id="55" name="Shape 55"/>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61" name="Shape 61"/>
        <p:cNvGrpSpPr/>
        <p:nvPr/>
      </p:nvGrpSpPr>
      <p:grpSpPr>
        <a:xfrm>
          <a:off x="0" y="0"/>
          <a:ext cx="0" cy="0"/>
          <a:chOff x="0" y="0"/>
          <a:chExt cx="0" cy="0"/>
        </a:xfrm>
      </p:grpSpPr>
      <p:sp>
        <p:nvSpPr>
          <p:cNvPr id="62" name="Shape 62"/>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0" algn="l">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0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lvl="0" marL="0" marR="0" rtl="0" algn="l">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2.png"/><Relationship Id="rId4" Type="http://schemas.openxmlformats.org/officeDocument/2006/relationships/image" Target="../media/image0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0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0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09.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3.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3.png"/><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3.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6.pn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6.png"/><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6.png"/><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4.png"/><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3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3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2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3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35.png"/><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35.png"/><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35.png"/><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35.png"/><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3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33.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33.png"/><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33.png"/><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33.png"/><Relationship Id="rId4" Type="http://schemas.openxmlformats.org/officeDocument/2006/relationships/image" Target="../media/image3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33.png"/><Relationship Id="rId4" Type="http://schemas.openxmlformats.org/officeDocument/2006/relationships/image" Target="../media/image3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3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3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3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3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3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3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7.png"/><Relationship Id="rId4" Type="http://schemas.openxmlformats.org/officeDocument/2006/relationships/image" Target="../media/image0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3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40.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4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4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39.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7.png"/><Relationship Id="rId4" Type="http://schemas.openxmlformats.org/officeDocument/2006/relationships/image" Target="../media/image0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7.png"/><Relationship Id="rId4" Type="http://schemas.openxmlformats.org/officeDocument/2006/relationships/image" Target="../media/image0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7.png"/><Relationship Id="rId4" Type="http://schemas.openxmlformats.org/officeDocument/2006/relationships/image" Target="../media/image0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0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pic>
        <p:nvPicPr>
          <p:cNvPr descr="1095597730629615321.png" id="84" name="Shape 84"/>
          <p:cNvPicPr preferRelativeResize="0"/>
          <p:nvPr/>
        </p:nvPicPr>
        <p:blipFill rotWithShape="1">
          <a:blip r:embed="rId3">
            <a:alphaModFix/>
          </a:blip>
          <a:srcRect b="0" l="0" r="0" t="0"/>
          <a:stretch/>
        </p:blipFill>
        <p:spPr>
          <a:xfrm>
            <a:off x="3923928" y="112705"/>
            <a:ext cx="4755932" cy="1939148"/>
          </a:xfrm>
          <a:prstGeom prst="rect">
            <a:avLst/>
          </a:prstGeom>
          <a:noFill/>
          <a:ln>
            <a:noFill/>
          </a:ln>
        </p:spPr>
      </p:pic>
      <p:sp>
        <p:nvSpPr>
          <p:cNvPr id="85" name="Shape 85"/>
          <p:cNvSpPr/>
          <p:nvPr/>
        </p:nvSpPr>
        <p:spPr>
          <a:xfrm>
            <a:off x="4716016" y="476672"/>
            <a:ext cx="3095719"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الوحدة السابعة</a:t>
            </a:r>
          </a:p>
        </p:txBody>
      </p:sp>
      <p:pic>
        <p:nvPicPr>
          <p:cNvPr descr="00138.gif" id="86" name="Shape 86"/>
          <p:cNvPicPr preferRelativeResize="0"/>
          <p:nvPr/>
        </p:nvPicPr>
        <p:blipFill rotWithShape="1">
          <a:blip r:embed="rId4">
            <a:alphaModFix/>
          </a:blip>
          <a:srcRect b="0" l="0" r="0" t="0"/>
          <a:stretch/>
        </p:blipFill>
        <p:spPr>
          <a:xfrm>
            <a:off x="611560" y="2204864"/>
            <a:ext cx="7560839" cy="4653135"/>
          </a:xfrm>
          <a:prstGeom prst="rect">
            <a:avLst/>
          </a:prstGeom>
          <a:noFill/>
          <a:ln>
            <a:noFill/>
          </a:ln>
        </p:spPr>
      </p:pic>
      <p:sp>
        <p:nvSpPr>
          <p:cNvPr id="87" name="Shape 87"/>
          <p:cNvSpPr txBox="1"/>
          <p:nvPr/>
        </p:nvSpPr>
        <p:spPr>
          <a:xfrm>
            <a:off x="1547663" y="3861048"/>
            <a:ext cx="5443263" cy="2123657"/>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600" u="none" cap="none" strike="noStrike">
                <a:solidFill>
                  <a:srgbClr val="FF0000"/>
                </a:solidFill>
                <a:latin typeface="Calibri"/>
                <a:ea typeface="Calibri"/>
                <a:cs typeface="Calibri"/>
                <a:sym typeface="Calibri"/>
              </a:rPr>
              <a:t>تعزيز الصحة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500"/>
                                        <p:tgtEl>
                                          <p:spTgt spid="84"/>
                                        </p:tgtEl>
                                      </p:cBhvr>
                                    </p:animEffect>
                                  </p:childTnLst>
                                </p:cTn>
                              </p:par>
                              <p:par>
                                <p:cTn fill="hold" nodeType="with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500"/>
                                        <p:tgtEl>
                                          <p:spTgt spid="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500"/>
                                        <p:tgtEl>
                                          <p:spTgt spid="86"/>
                                        </p:tgtEl>
                                      </p:cBhvr>
                                    </p:animEffect>
                                  </p:childTnLst>
                                </p:cTn>
                              </p:par>
                              <p:par>
                                <p:cTn fill="hold" nodeType="with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5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2" name="Shape 182"/>
        <p:cNvGrpSpPr/>
        <p:nvPr/>
      </p:nvGrpSpPr>
      <p:grpSpPr>
        <a:xfrm>
          <a:off x="0" y="0"/>
          <a:ext cx="0" cy="0"/>
          <a:chOff x="0" y="0"/>
          <a:chExt cx="0" cy="0"/>
        </a:xfrm>
      </p:grpSpPr>
      <p:pic>
        <p:nvPicPr>
          <p:cNvPr descr="الغلغف.gif" id="183" name="Shape 183"/>
          <p:cNvPicPr preferRelativeResize="0"/>
          <p:nvPr/>
        </p:nvPicPr>
        <p:blipFill rotWithShape="1">
          <a:blip r:embed="rId3">
            <a:alphaModFix/>
          </a:blip>
          <a:srcRect b="0" l="0" r="0" t="0"/>
          <a:stretch/>
        </p:blipFill>
        <p:spPr>
          <a:xfrm>
            <a:off x="969369" y="260647"/>
            <a:ext cx="7203030" cy="1584175"/>
          </a:xfrm>
          <a:prstGeom prst="rect">
            <a:avLst/>
          </a:prstGeom>
          <a:noFill/>
          <a:ln>
            <a:noFill/>
          </a:ln>
        </p:spPr>
      </p:pic>
      <p:sp>
        <p:nvSpPr>
          <p:cNvPr id="184" name="Shape 184"/>
          <p:cNvSpPr/>
          <p:nvPr/>
        </p:nvSpPr>
        <p:spPr>
          <a:xfrm>
            <a:off x="2051719" y="448795"/>
            <a:ext cx="5179623" cy="1107995"/>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600" u="none" cap="none" strike="noStrike">
                <a:solidFill>
                  <a:schemeClr val="lt1"/>
                </a:solidFill>
                <a:latin typeface="Calibri"/>
                <a:ea typeface="Calibri"/>
                <a:cs typeface="Calibri"/>
                <a:sym typeface="Calibri"/>
              </a:rPr>
              <a:t>موضوعات الوحدة</a:t>
            </a:r>
          </a:p>
        </p:txBody>
      </p:sp>
      <p:pic>
        <p:nvPicPr>
          <p:cNvPr descr="g.gif" id="185" name="Shape 185"/>
          <p:cNvPicPr preferRelativeResize="0"/>
          <p:nvPr/>
        </p:nvPicPr>
        <p:blipFill rotWithShape="1">
          <a:blip r:embed="rId4">
            <a:alphaModFix/>
          </a:blip>
          <a:srcRect b="0" l="0" r="0" t="0"/>
          <a:stretch/>
        </p:blipFill>
        <p:spPr>
          <a:xfrm>
            <a:off x="179511" y="2132856"/>
            <a:ext cx="8748463" cy="1512167"/>
          </a:xfrm>
          <a:prstGeom prst="rect">
            <a:avLst/>
          </a:prstGeom>
          <a:noFill/>
          <a:ln>
            <a:noFill/>
          </a:ln>
        </p:spPr>
      </p:pic>
      <p:sp>
        <p:nvSpPr>
          <p:cNvPr id="186" name="Shape 186"/>
          <p:cNvSpPr/>
          <p:nvPr/>
        </p:nvSpPr>
        <p:spPr>
          <a:xfrm>
            <a:off x="683568" y="2420888"/>
            <a:ext cx="7848004"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4- أنواع الشخصيات المضطربة.</a:t>
            </a:r>
          </a:p>
        </p:txBody>
      </p:sp>
      <p:pic>
        <p:nvPicPr>
          <p:cNvPr descr="g.gif" id="187" name="Shape 187"/>
          <p:cNvPicPr preferRelativeResize="0"/>
          <p:nvPr/>
        </p:nvPicPr>
        <p:blipFill rotWithShape="1">
          <a:blip r:embed="rId4">
            <a:alphaModFix/>
          </a:blip>
          <a:srcRect b="0" l="0" r="0" t="0"/>
          <a:stretch/>
        </p:blipFill>
        <p:spPr>
          <a:xfrm>
            <a:off x="179511" y="3645023"/>
            <a:ext cx="8748463" cy="1512167"/>
          </a:xfrm>
          <a:prstGeom prst="rect">
            <a:avLst/>
          </a:prstGeom>
          <a:noFill/>
          <a:ln>
            <a:noFill/>
          </a:ln>
        </p:spPr>
      </p:pic>
      <p:sp>
        <p:nvSpPr>
          <p:cNvPr id="188" name="Shape 188"/>
          <p:cNvSpPr/>
          <p:nvPr/>
        </p:nvSpPr>
        <p:spPr>
          <a:xfrm>
            <a:off x="539552" y="3689737"/>
            <a:ext cx="7848004" cy="132343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5- خطوات التعامل مع المشكلات النفسية والسلوكية.</a:t>
            </a:r>
          </a:p>
        </p:txBody>
      </p:sp>
      <p:pic>
        <p:nvPicPr>
          <p:cNvPr descr="g.gif" id="189" name="Shape 189"/>
          <p:cNvPicPr preferRelativeResize="0"/>
          <p:nvPr/>
        </p:nvPicPr>
        <p:blipFill rotWithShape="1">
          <a:blip r:embed="rId4">
            <a:alphaModFix/>
          </a:blip>
          <a:srcRect b="0" l="0" r="0" t="0"/>
          <a:stretch/>
        </p:blipFill>
        <p:spPr>
          <a:xfrm>
            <a:off x="216023" y="5201816"/>
            <a:ext cx="8748463" cy="1512167"/>
          </a:xfrm>
          <a:prstGeom prst="rect">
            <a:avLst/>
          </a:prstGeom>
          <a:noFill/>
          <a:ln>
            <a:noFill/>
          </a:ln>
        </p:spPr>
      </p:pic>
      <p:sp>
        <p:nvSpPr>
          <p:cNvPr id="190" name="Shape 190"/>
          <p:cNvSpPr/>
          <p:nvPr/>
        </p:nvSpPr>
        <p:spPr>
          <a:xfrm>
            <a:off x="576064" y="5273912"/>
            <a:ext cx="7848004" cy="132343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6- الطرق العملية الوقائية والعلاجية لمواجهة الضغوط الحياتية.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600"/>
                                        <p:tgtEl>
                                          <p:spTgt spid="185"/>
                                        </p:tgtEl>
                                      </p:cBhvr>
                                    </p:animEffect>
                                  </p:childTnLst>
                                </p:cTn>
                              </p:par>
                              <p:par>
                                <p:cTn fill="hold" nodeType="with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600"/>
                                        <p:tgtEl>
                                          <p:spTgt spid="1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600"/>
                                        <p:tgtEl>
                                          <p:spTgt spid="187"/>
                                        </p:tgtEl>
                                      </p:cBhvr>
                                    </p:animEffect>
                                  </p:childTnLst>
                                </p:cTn>
                              </p:par>
                              <p:par>
                                <p:cTn fill="hold" nodeType="with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600"/>
                                        <p:tgtEl>
                                          <p:spTgt spid="1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600"/>
                                        <p:tgtEl>
                                          <p:spTgt spid="189"/>
                                        </p:tgtEl>
                                      </p:cBhvr>
                                    </p:animEffect>
                                  </p:childTnLst>
                                </p:cTn>
                              </p:par>
                              <p:par>
                                <p:cTn fill="hold" nodeType="with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6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4" name="Shape 194"/>
        <p:cNvGrpSpPr/>
        <p:nvPr/>
      </p:nvGrpSpPr>
      <p:grpSpPr>
        <a:xfrm>
          <a:off x="0" y="0"/>
          <a:ext cx="0" cy="0"/>
          <a:chOff x="0" y="0"/>
          <a:chExt cx="0" cy="0"/>
        </a:xfrm>
      </p:grpSpPr>
      <p:pic>
        <p:nvPicPr>
          <p:cNvPr descr="الغلغف.gif" id="195" name="Shape 195"/>
          <p:cNvPicPr preferRelativeResize="0"/>
          <p:nvPr/>
        </p:nvPicPr>
        <p:blipFill rotWithShape="1">
          <a:blip r:embed="rId3">
            <a:alphaModFix/>
          </a:blip>
          <a:srcRect b="0" l="0" r="0" t="0"/>
          <a:stretch/>
        </p:blipFill>
        <p:spPr>
          <a:xfrm>
            <a:off x="969369" y="260647"/>
            <a:ext cx="7203030" cy="1584175"/>
          </a:xfrm>
          <a:prstGeom prst="rect">
            <a:avLst/>
          </a:prstGeom>
          <a:noFill/>
          <a:ln>
            <a:noFill/>
          </a:ln>
        </p:spPr>
      </p:pic>
      <p:sp>
        <p:nvSpPr>
          <p:cNvPr id="196" name="Shape 196"/>
          <p:cNvSpPr/>
          <p:nvPr/>
        </p:nvSpPr>
        <p:spPr>
          <a:xfrm>
            <a:off x="2051719" y="448795"/>
            <a:ext cx="5179623" cy="1107995"/>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600" u="none" cap="none" strike="noStrike">
                <a:solidFill>
                  <a:schemeClr val="lt1"/>
                </a:solidFill>
                <a:latin typeface="Calibri"/>
                <a:ea typeface="Calibri"/>
                <a:cs typeface="Calibri"/>
                <a:sym typeface="Calibri"/>
              </a:rPr>
              <a:t>موضوعات الوحدة</a:t>
            </a:r>
          </a:p>
        </p:txBody>
      </p:sp>
      <p:pic>
        <p:nvPicPr>
          <p:cNvPr descr="g.gif" id="197" name="Shape 197"/>
          <p:cNvPicPr preferRelativeResize="0"/>
          <p:nvPr/>
        </p:nvPicPr>
        <p:blipFill rotWithShape="1">
          <a:blip r:embed="rId4">
            <a:alphaModFix/>
          </a:blip>
          <a:srcRect b="0" l="0" r="0" t="0"/>
          <a:stretch/>
        </p:blipFill>
        <p:spPr>
          <a:xfrm>
            <a:off x="179511" y="2132856"/>
            <a:ext cx="8748463" cy="1512167"/>
          </a:xfrm>
          <a:prstGeom prst="rect">
            <a:avLst/>
          </a:prstGeom>
          <a:noFill/>
          <a:ln>
            <a:noFill/>
          </a:ln>
        </p:spPr>
      </p:pic>
      <p:sp>
        <p:nvSpPr>
          <p:cNvPr id="198" name="Shape 198"/>
          <p:cNvSpPr/>
          <p:nvPr/>
        </p:nvSpPr>
        <p:spPr>
          <a:xfrm>
            <a:off x="539552" y="2249576"/>
            <a:ext cx="7848004" cy="132343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7- أساليب التكيف مع الأزمات والأمراض المزمنة.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600"/>
                                        <p:tgtEl>
                                          <p:spTgt spid="197"/>
                                        </p:tgtEl>
                                      </p:cBhvr>
                                    </p:animEffect>
                                  </p:childTnLst>
                                </p:cTn>
                              </p:par>
                              <p:par>
                                <p:cTn fill="hold" nodeType="with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600"/>
                                        <p:tgtEl>
                                          <p:spTgt spid="1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2" name="Shape 202"/>
        <p:cNvGrpSpPr/>
        <p:nvPr/>
      </p:nvGrpSpPr>
      <p:grpSpPr>
        <a:xfrm>
          <a:off x="0" y="0"/>
          <a:ext cx="0" cy="0"/>
          <a:chOff x="0" y="0"/>
          <a:chExt cx="0" cy="0"/>
        </a:xfrm>
      </p:grpSpPr>
      <p:pic>
        <p:nvPicPr>
          <p:cNvPr descr="g.gif" id="203" name="Shape 203"/>
          <p:cNvPicPr preferRelativeResize="0"/>
          <p:nvPr/>
        </p:nvPicPr>
        <p:blipFill rotWithShape="1">
          <a:blip r:embed="rId3">
            <a:alphaModFix/>
          </a:blip>
          <a:srcRect b="0" l="0" r="0" t="0"/>
          <a:stretch/>
        </p:blipFill>
        <p:spPr>
          <a:xfrm>
            <a:off x="1691680" y="152400"/>
            <a:ext cx="6192687" cy="1447800"/>
          </a:xfrm>
          <a:prstGeom prst="rect">
            <a:avLst/>
          </a:prstGeom>
          <a:noFill/>
          <a:ln>
            <a:noFill/>
          </a:ln>
        </p:spPr>
      </p:pic>
      <p:sp>
        <p:nvSpPr>
          <p:cNvPr id="204" name="Shape 204"/>
          <p:cNvSpPr/>
          <p:nvPr/>
        </p:nvSpPr>
        <p:spPr>
          <a:xfrm>
            <a:off x="1907703" y="325687"/>
            <a:ext cx="5904656" cy="1015662"/>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000" u="none" cap="none" strike="noStrike">
                <a:solidFill>
                  <a:schemeClr val="lt1"/>
                </a:solidFill>
                <a:latin typeface="Calibri"/>
                <a:ea typeface="Calibri"/>
                <a:cs typeface="Calibri"/>
                <a:sym typeface="Calibri"/>
              </a:rPr>
              <a:t>مشروع الوحدة</a:t>
            </a:r>
          </a:p>
        </p:txBody>
      </p:sp>
      <p:pic>
        <p:nvPicPr>
          <p:cNvPr descr="E:\شغل نجلاء\خلفيات وبراويز وصور\New folder\البراويز\البراويز\0151.bmp" id="205" name="Shape 205"/>
          <p:cNvPicPr preferRelativeResize="0"/>
          <p:nvPr/>
        </p:nvPicPr>
        <p:blipFill rotWithShape="1">
          <a:blip r:embed="rId4">
            <a:alphaModFix/>
          </a:blip>
          <a:srcRect b="0" l="0" r="0" t="0"/>
          <a:stretch/>
        </p:blipFill>
        <p:spPr>
          <a:xfrm>
            <a:off x="0" y="1916832"/>
            <a:ext cx="9601200" cy="5328591"/>
          </a:xfrm>
          <a:prstGeom prst="rect">
            <a:avLst/>
          </a:prstGeom>
          <a:noFill/>
          <a:ln>
            <a:noFill/>
          </a:ln>
        </p:spPr>
      </p:pic>
      <p:sp>
        <p:nvSpPr>
          <p:cNvPr id="206" name="Shape 206"/>
          <p:cNvSpPr/>
          <p:nvPr/>
        </p:nvSpPr>
        <p:spPr>
          <a:xfrm>
            <a:off x="827583" y="2564903"/>
            <a:ext cx="7638999" cy="353943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200" u="none" cap="none" strike="noStrike">
                <a:solidFill>
                  <a:schemeClr val="lt1"/>
                </a:solidFill>
                <a:latin typeface="Calibri"/>
                <a:ea typeface="Calibri"/>
                <a:cs typeface="Calibri"/>
                <a:sym typeface="Calibri"/>
              </a:rPr>
              <a:t>صف حالة تم فيها تعديل السلوك وعلاجه نفسياً سواء من بحثك في الانترنت أو زيارتك لأحد مراكز الصحة النفسية في منطقتك.</a:t>
            </a:r>
          </a:p>
          <a:p>
            <a:pPr indent="0" lvl="0" marL="0" marR="0" rtl="1" algn="r">
              <a:spcBef>
                <a:spcPts val="0"/>
              </a:spcBef>
              <a:buSzPct val="25000"/>
              <a:buNone/>
            </a:pPr>
            <a:r>
              <a:rPr b="1" i="0" lang="ar-EG" sz="3200" u="none" cap="none" strike="noStrike">
                <a:solidFill>
                  <a:schemeClr val="lt1"/>
                </a:solidFill>
                <a:latin typeface="Calibri"/>
                <a:ea typeface="Calibri"/>
                <a:cs typeface="Calibri"/>
                <a:sym typeface="Calibri"/>
              </a:rPr>
              <a:t>اعرض كل ذلك في عرض تقديمي مع الالتزام بمعايير العروض:</a:t>
            </a:r>
          </a:p>
          <a:p>
            <a:pPr indent="0" lvl="0" marL="0" marR="0" rtl="1" algn="r">
              <a:spcBef>
                <a:spcPts val="0"/>
              </a:spcBef>
              <a:buSzPct val="25000"/>
              <a:buNone/>
            </a:pPr>
            <a:r>
              <a:rPr b="1" i="0" lang="ar-EG" sz="3200" u="none" cap="none" strike="noStrike">
                <a:solidFill>
                  <a:schemeClr val="lt1"/>
                </a:solidFill>
                <a:latin typeface="Calibri"/>
                <a:ea typeface="Calibri"/>
                <a:cs typeface="Calibri"/>
                <a:sym typeface="Calibri"/>
              </a:rPr>
              <a:t>(دقة وعلمية المعلومات - الالتزام بخصائص العرض -  استخدام الرسوم التوضيحية)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600"/>
                                        <p:tgtEl>
                                          <p:spTgt spid="203"/>
                                        </p:tgtEl>
                                      </p:cBhvr>
                                    </p:animEffect>
                                  </p:childTnLst>
                                </p:cTn>
                              </p:par>
                              <p:par>
                                <p:cTn fill="hold" nodeType="with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600"/>
                                        <p:tgtEl>
                                          <p:spTgt spid="2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500"/>
                                        <p:tgtEl>
                                          <p:spTgt spid="205"/>
                                        </p:tgtEl>
                                      </p:cBhvr>
                                    </p:animEffect>
                                  </p:childTnLst>
                                </p:cTn>
                              </p:par>
                              <p:par>
                                <p:cTn fill="hold" nodeType="withEffect" presetClass="entr" presetID="10" presetSubtype="0">
                                  <p:stCondLst>
                                    <p:cond delay="0"/>
                                  </p:stCondLst>
                                  <p:childTnLst>
                                    <p:set>
                                      <p:cBhvr>
                                        <p:cTn dur="1" fill="hold">
                                          <p:stCondLst>
                                            <p:cond delay="0"/>
                                          </p:stCondLst>
                                        </p:cTn>
                                        <p:tgtEl>
                                          <p:spTgt spid="206">
                                            <p:txEl>
                                              <p:pRg end="0" st="0"/>
                                            </p:txEl>
                                          </p:spTgt>
                                        </p:tgtEl>
                                        <p:attrNameLst>
                                          <p:attrName>style.visibility</p:attrName>
                                        </p:attrNameLst>
                                      </p:cBhvr>
                                      <p:to>
                                        <p:strVal val="visible"/>
                                      </p:to>
                                    </p:set>
                                    <p:animEffect filter="fade" transition="in">
                                      <p:cBhvr>
                                        <p:cTn dur="500"/>
                                        <p:tgtEl>
                                          <p:spTgt spid="206">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06">
                                            <p:txEl>
                                              <p:pRg end="1" st="1"/>
                                            </p:txEl>
                                          </p:spTgt>
                                        </p:tgtEl>
                                        <p:attrNameLst>
                                          <p:attrName>style.visibility</p:attrName>
                                        </p:attrNameLst>
                                      </p:cBhvr>
                                      <p:to>
                                        <p:strVal val="visible"/>
                                      </p:to>
                                    </p:set>
                                    <p:animEffect filter="fade" transition="in">
                                      <p:cBhvr>
                                        <p:cTn dur="500"/>
                                        <p:tgtEl>
                                          <p:spTgt spid="206">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206">
                                            <p:txEl>
                                              <p:pRg end="2" st="2"/>
                                            </p:txEl>
                                          </p:spTgt>
                                        </p:tgtEl>
                                        <p:attrNameLst>
                                          <p:attrName>style.visibility</p:attrName>
                                        </p:attrNameLst>
                                      </p:cBhvr>
                                      <p:to>
                                        <p:strVal val="visible"/>
                                      </p:to>
                                    </p:set>
                                    <p:animEffect filter="fade" transition="in">
                                      <p:cBhvr>
                                        <p:cTn dur="500"/>
                                        <p:tgtEl>
                                          <p:spTgt spid="206">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0" name="Shape 210"/>
        <p:cNvGrpSpPr/>
        <p:nvPr/>
      </p:nvGrpSpPr>
      <p:grpSpPr>
        <a:xfrm>
          <a:off x="0" y="0"/>
          <a:ext cx="0" cy="0"/>
          <a:chOff x="0" y="0"/>
          <a:chExt cx="0" cy="0"/>
        </a:xfrm>
      </p:grpSpPr>
      <p:grpSp>
        <p:nvGrpSpPr>
          <p:cNvPr id="211" name="Shape 211"/>
          <p:cNvGrpSpPr/>
          <p:nvPr/>
        </p:nvGrpSpPr>
        <p:grpSpPr>
          <a:xfrm>
            <a:off x="539552" y="1340767"/>
            <a:ext cx="7848871" cy="4536503"/>
            <a:chOff x="1835356" y="1297213"/>
            <a:chExt cx="5232579" cy="4412828"/>
          </a:xfrm>
        </p:grpSpPr>
        <p:sp>
          <p:nvSpPr>
            <p:cNvPr id="212" name="Shape 212"/>
            <p:cNvSpPr/>
            <p:nvPr/>
          </p:nvSpPr>
          <p:spPr>
            <a:xfrm>
              <a:off x="2555435" y="1816369"/>
              <a:ext cx="3744413" cy="3179833"/>
            </a:xfrm>
            <a:prstGeom prst="roundRect">
              <a:avLst>
                <a:gd fmla="val 16667"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323600.png" id="213" name="Shape 213"/>
            <p:cNvPicPr preferRelativeResize="0"/>
            <p:nvPr/>
          </p:nvPicPr>
          <p:blipFill rotWithShape="1">
            <a:blip r:embed="rId3">
              <a:alphaModFix/>
            </a:blip>
            <a:srcRect b="0" l="0" r="0" t="0"/>
            <a:stretch/>
          </p:blipFill>
          <p:spPr>
            <a:xfrm>
              <a:off x="1835356" y="1297213"/>
              <a:ext cx="5232579" cy="4412828"/>
            </a:xfrm>
            <a:prstGeom prst="rect">
              <a:avLst/>
            </a:prstGeom>
            <a:noFill/>
            <a:ln>
              <a:noFill/>
            </a:ln>
          </p:spPr>
        </p:pic>
      </p:grpSp>
      <p:sp>
        <p:nvSpPr>
          <p:cNvPr id="214" name="Shape 214"/>
          <p:cNvSpPr/>
          <p:nvPr/>
        </p:nvSpPr>
        <p:spPr>
          <a:xfrm rot="-251133">
            <a:off x="1922342" y="2709020"/>
            <a:ext cx="4933527" cy="1323438"/>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8000" u="none" cap="none" strike="noStrike">
                <a:solidFill>
                  <a:srgbClr val="00B0F0"/>
                </a:solidFill>
                <a:latin typeface="Calibri"/>
                <a:ea typeface="Calibri"/>
                <a:cs typeface="Calibri"/>
                <a:sym typeface="Calibri"/>
              </a:rPr>
              <a:t>الدرس الأول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600"/>
                                        <p:tgtEl>
                                          <p:spTgt spid="211"/>
                                        </p:tgtEl>
                                      </p:cBhvr>
                                    </p:animEffect>
                                  </p:childTnLst>
                                </p:cTn>
                              </p:par>
                              <p:par>
                                <p:cTn fill="hold" nodeType="with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600"/>
                                        <p:tgtEl>
                                          <p:spTgt spid="2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8" name="Shape 218"/>
        <p:cNvGrpSpPr/>
        <p:nvPr/>
      </p:nvGrpSpPr>
      <p:grpSpPr>
        <a:xfrm>
          <a:off x="0" y="0"/>
          <a:ext cx="0" cy="0"/>
          <a:chOff x="0" y="0"/>
          <a:chExt cx="0" cy="0"/>
        </a:xfrm>
      </p:grpSpPr>
      <p:pic>
        <p:nvPicPr>
          <p:cNvPr descr="99.gif" id="219" name="Shape 219"/>
          <p:cNvPicPr preferRelativeResize="0"/>
          <p:nvPr/>
        </p:nvPicPr>
        <p:blipFill rotWithShape="1">
          <a:blip r:embed="rId3">
            <a:alphaModFix/>
          </a:blip>
          <a:srcRect b="0" l="0" r="0" t="0"/>
          <a:stretch/>
        </p:blipFill>
        <p:spPr>
          <a:xfrm>
            <a:off x="5180405" y="0"/>
            <a:ext cx="3963593" cy="2204136"/>
          </a:xfrm>
          <a:prstGeom prst="rect">
            <a:avLst/>
          </a:prstGeom>
          <a:noFill/>
          <a:ln>
            <a:noFill/>
          </a:ln>
          <a:effectLst>
            <a:outerShdw blurRad="190500" algn="ctr" dir="2700000" dist="228600">
              <a:srgbClr val="000000">
                <a:alpha val="29803"/>
              </a:srgbClr>
            </a:outerShdw>
          </a:effectLst>
        </p:spPr>
      </p:pic>
      <p:sp>
        <p:nvSpPr>
          <p:cNvPr id="220" name="Shape 220"/>
          <p:cNvSpPr/>
          <p:nvPr/>
        </p:nvSpPr>
        <p:spPr>
          <a:xfrm>
            <a:off x="6284416" y="476672"/>
            <a:ext cx="1527982"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7200" u="none" cap="none" strike="noStrike">
                <a:solidFill>
                  <a:schemeClr val="lt1"/>
                </a:solidFill>
                <a:latin typeface="Calibri"/>
                <a:ea typeface="Calibri"/>
                <a:cs typeface="Calibri"/>
                <a:sym typeface="Calibri"/>
              </a:rPr>
              <a:t>7-1</a:t>
            </a:r>
          </a:p>
        </p:txBody>
      </p:sp>
      <p:pic>
        <p:nvPicPr>
          <p:cNvPr descr="img_1355588479_182.png" id="221" name="Shape 221"/>
          <p:cNvPicPr preferRelativeResize="0"/>
          <p:nvPr/>
        </p:nvPicPr>
        <p:blipFill rotWithShape="1">
          <a:blip r:embed="rId4">
            <a:alphaModFix/>
          </a:blip>
          <a:srcRect b="0" l="0" r="0" t="0"/>
          <a:stretch/>
        </p:blipFill>
        <p:spPr>
          <a:xfrm>
            <a:off x="899591" y="2780927"/>
            <a:ext cx="7237087" cy="4581127"/>
          </a:xfrm>
          <a:prstGeom prst="rect">
            <a:avLst/>
          </a:prstGeom>
          <a:noFill/>
          <a:ln>
            <a:noFill/>
          </a:ln>
        </p:spPr>
      </p:pic>
      <p:sp>
        <p:nvSpPr>
          <p:cNvPr id="222" name="Shape 222"/>
          <p:cNvSpPr txBox="1"/>
          <p:nvPr/>
        </p:nvSpPr>
        <p:spPr>
          <a:xfrm>
            <a:off x="1115616" y="4293096"/>
            <a:ext cx="6480719" cy="1200329"/>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7200" u="none" cap="none" strike="noStrike">
                <a:solidFill>
                  <a:srgbClr val="66FFFF"/>
                </a:solidFill>
                <a:latin typeface="Calibri"/>
                <a:ea typeface="Calibri"/>
                <a:cs typeface="Calibri"/>
                <a:sym typeface="Calibri"/>
              </a:rPr>
              <a:t>ماهية الصحة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9"/>
                                        </p:tgtEl>
                                        <p:attrNameLst>
                                          <p:attrName>style.visibility</p:attrName>
                                        </p:attrNameLst>
                                      </p:cBhvr>
                                      <p:to>
                                        <p:strVal val="visible"/>
                                      </p:to>
                                    </p:set>
                                    <p:animEffect filter="fade" transition="in">
                                      <p:cBhvr>
                                        <p:cTn dur="500"/>
                                        <p:tgtEl>
                                          <p:spTgt spid="219"/>
                                        </p:tgtEl>
                                      </p:cBhvr>
                                    </p:animEffect>
                                  </p:childTnLst>
                                </p:cTn>
                              </p:par>
                              <p:par>
                                <p:cTn fill="hold" nodeType="with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500"/>
                                        <p:tgtEl>
                                          <p:spTgt spid="2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500"/>
                                        <p:tgtEl>
                                          <p:spTgt spid="221"/>
                                        </p:tgtEl>
                                      </p:cBhvr>
                                    </p:animEffect>
                                  </p:childTnLst>
                                </p:cTn>
                              </p:par>
                              <p:par>
                                <p:cTn fill="hold" nodeType="with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
                                        <p:tgtEl>
                                          <p:spTgt spid="2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6" name="Shape 226"/>
        <p:cNvGrpSpPr/>
        <p:nvPr/>
      </p:nvGrpSpPr>
      <p:grpSpPr>
        <a:xfrm>
          <a:off x="0" y="0"/>
          <a:ext cx="0" cy="0"/>
          <a:chOff x="0" y="0"/>
          <a:chExt cx="0" cy="0"/>
        </a:xfrm>
      </p:grpSpPr>
      <p:pic>
        <p:nvPicPr>
          <p:cNvPr descr="11970940161863283799gswanson_Storage_cylinder.svg.med.png" id="227" name="Shape 227"/>
          <p:cNvPicPr preferRelativeResize="0"/>
          <p:nvPr/>
        </p:nvPicPr>
        <p:blipFill rotWithShape="1">
          <a:blip r:embed="rId3">
            <a:alphaModFix/>
          </a:blip>
          <a:srcRect b="0" l="0" r="0" t="0"/>
          <a:stretch/>
        </p:blipFill>
        <p:spPr>
          <a:xfrm>
            <a:off x="395536" y="1844824"/>
            <a:ext cx="7848871" cy="2952328"/>
          </a:xfrm>
          <a:prstGeom prst="rect">
            <a:avLst/>
          </a:prstGeom>
          <a:noFill/>
          <a:ln>
            <a:noFill/>
          </a:ln>
        </p:spPr>
      </p:pic>
      <p:sp>
        <p:nvSpPr>
          <p:cNvPr id="228" name="Shape 228"/>
          <p:cNvSpPr/>
          <p:nvPr/>
        </p:nvSpPr>
        <p:spPr>
          <a:xfrm>
            <a:off x="1619671" y="2480703"/>
            <a:ext cx="5877272"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8800" u="none" cap="none" strike="noStrike">
                <a:solidFill>
                  <a:srgbClr val="F4F0E2"/>
                </a:solidFill>
                <a:latin typeface="Calibri"/>
                <a:ea typeface="Calibri"/>
                <a:cs typeface="Calibri"/>
                <a:sym typeface="Calibri"/>
              </a:rPr>
              <a:t>ماذا سنتعلم؟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7"/>
                                        </p:tgtEl>
                                        <p:attrNameLst>
                                          <p:attrName>style.visibility</p:attrName>
                                        </p:attrNameLst>
                                      </p:cBhvr>
                                      <p:to>
                                        <p:strVal val="visible"/>
                                      </p:to>
                                    </p:set>
                                    <p:animEffect filter="fade" transition="in">
                                      <p:cBhvr>
                                        <p:cTn dur="1000"/>
                                        <p:tgtEl>
                                          <p:spTgt spid="227"/>
                                        </p:tgtEl>
                                      </p:cBhvr>
                                    </p:animEffect>
                                  </p:childTnLst>
                                </p:cTn>
                              </p:par>
                              <p:par>
                                <p:cTn fill="hold" nodeType="with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1000"/>
                                        <p:tgtEl>
                                          <p:spTgt spid="2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2" name="Shape 232"/>
        <p:cNvGrpSpPr/>
        <p:nvPr/>
      </p:nvGrpSpPr>
      <p:grpSpPr>
        <a:xfrm>
          <a:off x="0" y="0"/>
          <a:ext cx="0" cy="0"/>
          <a:chOff x="0" y="0"/>
          <a:chExt cx="0" cy="0"/>
        </a:xfrm>
      </p:grpSpPr>
      <p:pic>
        <p:nvPicPr>
          <p:cNvPr descr="666666.gif" id="233" name="Shape 233"/>
          <p:cNvPicPr preferRelativeResize="0"/>
          <p:nvPr/>
        </p:nvPicPr>
        <p:blipFill rotWithShape="1">
          <a:blip r:embed="rId3">
            <a:alphaModFix/>
          </a:blip>
          <a:srcRect b="0" l="0" r="0" t="0"/>
          <a:stretch/>
        </p:blipFill>
        <p:spPr>
          <a:xfrm>
            <a:off x="323528" y="980728"/>
            <a:ext cx="8496944" cy="5400599"/>
          </a:xfrm>
          <a:prstGeom prst="roundRect">
            <a:avLst>
              <a:gd fmla="val 11572" name="adj"/>
            </a:avLst>
          </a:prstGeom>
          <a:solidFill>
            <a:schemeClr val="lt1"/>
          </a:solidFill>
          <a:ln>
            <a:noFill/>
          </a:ln>
        </p:spPr>
      </p:pic>
      <p:sp>
        <p:nvSpPr>
          <p:cNvPr id="234" name="Shape 234"/>
          <p:cNvSpPr/>
          <p:nvPr/>
        </p:nvSpPr>
        <p:spPr>
          <a:xfrm>
            <a:off x="1043608" y="1463298"/>
            <a:ext cx="7128792" cy="4154983"/>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4400" u="none" cap="none" strike="noStrike">
                <a:solidFill>
                  <a:schemeClr val="dk1"/>
                </a:solidFill>
                <a:latin typeface="Calibri"/>
                <a:ea typeface="Calibri"/>
                <a:cs typeface="Calibri"/>
                <a:sym typeface="Calibri"/>
              </a:rPr>
              <a:t> ماهية الصحة النفسية.</a:t>
            </a:r>
          </a:p>
          <a:p>
            <a:pPr indent="0" lvl="0" marL="0" marR="0" rtl="1" algn="r">
              <a:spcBef>
                <a:spcPts val="0"/>
              </a:spcBef>
              <a:buClr>
                <a:schemeClr val="dk1"/>
              </a:buClr>
              <a:buSzPct val="100000"/>
              <a:buFont typeface="Arial"/>
              <a:buChar char="•"/>
            </a:pPr>
            <a:r>
              <a:rPr b="1" i="0" lang="ar-EG" sz="4400" u="none" cap="none" strike="noStrike">
                <a:solidFill>
                  <a:schemeClr val="dk1"/>
                </a:solidFill>
                <a:latin typeface="Calibri"/>
                <a:ea typeface="Calibri"/>
                <a:cs typeface="Calibri"/>
                <a:sym typeface="Calibri"/>
              </a:rPr>
              <a:t> أهمية الصحة النفسية.</a:t>
            </a:r>
          </a:p>
          <a:p>
            <a:pPr indent="0" lvl="0" marL="0" marR="0" rtl="1" algn="r">
              <a:spcBef>
                <a:spcPts val="0"/>
              </a:spcBef>
              <a:buClr>
                <a:schemeClr val="dk1"/>
              </a:buClr>
              <a:buSzPct val="100000"/>
              <a:buFont typeface="Arial"/>
              <a:buChar char="•"/>
            </a:pPr>
            <a:r>
              <a:rPr b="1" i="0" lang="ar-EG" sz="4400" u="none" cap="none" strike="noStrike">
                <a:solidFill>
                  <a:schemeClr val="dk1"/>
                </a:solidFill>
                <a:latin typeface="Calibri"/>
                <a:ea typeface="Calibri"/>
                <a:cs typeface="Calibri"/>
                <a:sym typeface="Calibri"/>
              </a:rPr>
              <a:t> مقومات الصحة النفسية:</a:t>
            </a:r>
          </a:p>
          <a:p>
            <a:pPr indent="0" lvl="0" marL="0" marR="0" rtl="1" algn="r">
              <a:spcBef>
                <a:spcPts val="0"/>
              </a:spcBef>
              <a:buSzPct val="25000"/>
              <a:buNone/>
            </a:pPr>
            <a:r>
              <a:rPr b="1" i="0" lang="ar-EG" sz="4400" u="none" cap="none" strike="noStrike">
                <a:solidFill>
                  <a:srgbClr val="974806"/>
                </a:solidFill>
                <a:latin typeface="Calibri"/>
                <a:ea typeface="Calibri"/>
                <a:cs typeface="Calibri"/>
                <a:sym typeface="Calibri"/>
              </a:rPr>
              <a:t>1- مقومات معرفية.</a:t>
            </a:r>
          </a:p>
          <a:p>
            <a:pPr indent="0" lvl="0" marL="0" marR="0" rtl="1" algn="r">
              <a:spcBef>
                <a:spcPts val="0"/>
              </a:spcBef>
              <a:buSzPct val="25000"/>
              <a:buNone/>
            </a:pPr>
            <a:r>
              <a:rPr b="1" i="0" lang="ar-EG" sz="4400" u="none" cap="none" strike="noStrike">
                <a:solidFill>
                  <a:srgbClr val="974806"/>
                </a:solidFill>
                <a:latin typeface="Calibri"/>
                <a:ea typeface="Calibri"/>
                <a:cs typeface="Calibri"/>
                <a:sym typeface="Calibri"/>
              </a:rPr>
              <a:t>2- مقومات اجتماعية.</a:t>
            </a:r>
          </a:p>
          <a:p>
            <a:pPr indent="0" lvl="0" marL="0" marR="0" rtl="1" algn="r">
              <a:spcBef>
                <a:spcPts val="0"/>
              </a:spcBef>
              <a:buClr>
                <a:schemeClr val="dk1"/>
              </a:buClr>
              <a:buSzPct val="100000"/>
              <a:buFont typeface="Arial"/>
              <a:buChar char="•"/>
            </a:pPr>
            <a:r>
              <a:rPr b="1" i="0" lang="ar-EG" sz="4400" u="none" cap="none" strike="noStrike">
                <a:solidFill>
                  <a:schemeClr val="dk1"/>
                </a:solidFill>
                <a:latin typeface="Calibri"/>
                <a:ea typeface="Calibri"/>
                <a:cs typeface="Calibri"/>
                <a:sym typeface="Calibri"/>
              </a:rPr>
              <a:t> المتغيرات المرتبطة بالصحة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
                                        <p:tgtEl>
                                          <p:spTgt spid="233"/>
                                        </p:tgtEl>
                                      </p:cBhvr>
                                    </p:animEffect>
                                  </p:childTnLst>
                                </p:cTn>
                              </p:par>
                              <p:par>
                                <p:cTn fill="hold" nodeType="withEffect" presetClass="entr" presetID="10" presetSubtype="0">
                                  <p:stCondLst>
                                    <p:cond delay="0"/>
                                  </p:stCondLst>
                                  <p:childTnLst>
                                    <p:set>
                                      <p:cBhvr>
                                        <p:cTn dur="1" fill="hold">
                                          <p:stCondLst>
                                            <p:cond delay="0"/>
                                          </p:stCondLst>
                                        </p:cTn>
                                        <p:tgtEl>
                                          <p:spTgt spid="234">
                                            <p:txEl>
                                              <p:pRg end="0" st="0"/>
                                            </p:txEl>
                                          </p:spTgt>
                                        </p:tgtEl>
                                        <p:attrNameLst>
                                          <p:attrName>style.visibility</p:attrName>
                                        </p:attrNameLst>
                                      </p:cBhvr>
                                      <p:to>
                                        <p:strVal val="visible"/>
                                      </p:to>
                                    </p:set>
                                    <p:animEffect filter="fade" transition="in">
                                      <p:cBhvr>
                                        <p:cTn dur="500"/>
                                        <p:tgtEl>
                                          <p:spTgt spid="234">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34">
                                            <p:txEl>
                                              <p:pRg end="1" st="1"/>
                                            </p:txEl>
                                          </p:spTgt>
                                        </p:tgtEl>
                                        <p:attrNameLst>
                                          <p:attrName>style.visibility</p:attrName>
                                        </p:attrNameLst>
                                      </p:cBhvr>
                                      <p:to>
                                        <p:strVal val="visible"/>
                                      </p:to>
                                    </p:set>
                                    <p:animEffect filter="fade" transition="in">
                                      <p:cBhvr>
                                        <p:cTn dur="500"/>
                                        <p:tgtEl>
                                          <p:spTgt spid="234">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234">
                                            <p:txEl>
                                              <p:pRg end="2" st="2"/>
                                            </p:txEl>
                                          </p:spTgt>
                                        </p:tgtEl>
                                        <p:attrNameLst>
                                          <p:attrName>style.visibility</p:attrName>
                                        </p:attrNameLst>
                                      </p:cBhvr>
                                      <p:to>
                                        <p:strVal val="visible"/>
                                      </p:to>
                                    </p:set>
                                    <p:animEffect filter="fade" transition="in">
                                      <p:cBhvr>
                                        <p:cTn dur="500"/>
                                        <p:tgtEl>
                                          <p:spTgt spid="234">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234">
                                            <p:txEl>
                                              <p:pRg end="3" st="3"/>
                                            </p:txEl>
                                          </p:spTgt>
                                        </p:tgtEl>
                                        <p:attrNameLst>
                                          <p:attrName>style.visibility</p:attrName>
                                        </p:attrNameLst>
                                      </p:cBhvr>
                                      <p:to>
                                        <p:strVal val="visible"/>
                                      </p:to>
                                    </p:set>
                                    <p:animEffect filter="fade" transition="in">
                                      <p:cBhvr>
                                        <p:cTn dur="500"/>
                                        <p:tgtEl>
                                          <p:spTgt spid="234">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234">
                                            <p:txEl>
                                              <p:pRg end="4" st="4"/>
                                            </p:txEl>
                                          </p:spTgt>
                                        </p:tgtEl>
                                        <p:attrNameLst>
                                          <p:attrName>style.visibility</p:attrName>
                                        </p:attrNameLst>
                                      </p:cBhvr>
                                      <p:to>
                                        <p:strVal val="visible"/>
                                      </p:to>
                                    </p:set>
                                    <p:animEffect filter="fade" transition="in">
                                      <p:cBhvr>
                                        <p:cTn dur="500"/>
                                        <p:tgtEl>
                                          <p:spTgt spid="234">
                                            <p:txEl>
                                              <p:pRg end="4" st="4"/>
                                            </p:txEl>
                                          </p:spTgt>
                                        </p:tgtEl>
                                      </p:cBhvr>
                                    </p:animEffect>
                                  </p:childTnLst>
                                </p:cTn>
                              </p:par>
                              <p:par>
                                <p:cTn fill="hold" nodeType="withEffect" presetClass="entr" presetID="10" presetSubtype="0">
                                  <p:stCondLst>
                                    <p:cond delay="0"/>
                                  </p:stCondLst>
                                  <p:childTnLst>
                                    <p:set>
                                      <p:cBhvr>
                                        <p:cTn dur="1" fill="hold">
                                          <p:stCondLst>
                                            <p:cond delay="0"/>
                                          </p:stCondLst>
                                        </p:cTn>
                                        <p:tgtEl>
                                          <p:spTgt spid="234">
                                            <p:txEl>
                                              <p:pRg end="5" st="5"/>
                                            </p:txEl>
                                          </p:spTgt>
                                        </p:tgtEl>
                                        <p:attrNameLst>
                                          <p:attrName>style.visibility</p:attrName>
                                        </p:attrNameLst>
                                      </p:cBhvr>
                                      <p:to>
                                        <p:strVal val="visible"/>
                                      </p:to>
                                    </p:set>
                                    <p:animEffect filter="fade" transition="in">
                                      <p:cBhvr>
                                        <p:cTn dur="500"/>
                                        <p:tgtEl>
                                          <p:spTgt spid="234">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8" name="Shape 238"/>
        <p:cNvGrpSpPr/>
        <p:nvPr/>
      </p:nvGrpSpPr>
      <p:grpSpPr>
        <a:xfrm>
          <a:off x="0" y="0"/>
          <a:ext cx="0" cy="0"/>
          <a:chOff x="0" y="0"/>
          <a:chExt cx="0" cy="0"/>
        </a:xfrm>
      </p:grpSpPr>
      <p:pic>
        <p:nvPicPr>
          <p:cNvPr descr="21336177821781007306.png" id="239" name="Shape 239"/>
          <p:cNvPicPr preferRelativeResize="0"/>
          <p:nvPr/>
        </p:nvPicPr>
        <p:blipFill rotWithShape="1">
          <a:blip r:embed="rId3">
            <a:alphaModFix/>
          </a:blip>
          <a:srcRect b="0" l="0" r="0" t="0"/>
          <a:stretch/>
        </p:blipFill>
        <p:spPr>
          <a:xfrm>
            <a:off x="611560" y="1628800"/>
            <a:ext cx="7960684" cy="3168351"/>
          </a:xfrm>
          <a:prstGeom prst="rect">
            <a:avLst/>
          </a:prstGeom>
          <a:noFill/>
          <a:ln>
            <a:noFill/>
          </a:ln>
        </p:spPr>
      </p:pic>
      <p:sp>
        <p:nvSpPr>
          <p:cNvPr id="240" name="Shape 240"/>
          <p:cNvSpPr txBox="1"/>
          <p:nvPr/>
        </p:nvSpPr>
        <p:spPr>
          <a:xfrm>
            <a:off x="1475655" y="2354103"/>
            <a:ext cx="6336703"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000" u="none" cap="none" strike="noStrike">
                <a:solidFill>
                  <a:schemeClr val="lt1"/>
                </a:solidFill>
                <a:latin typeface="Calibri"/>
                <a:ea typeface="Calibri"/>
                <a:cs typeface="Calibri"/>
                <a:sym typeface="Calibri"/>
              </a:rPr>
              <a:t>أولاً: ماهية الصحة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500"/>
                                        <p:tgtEl>
                                          <p:spTgt spid="239"/>
                                        </p:tgtEl>
                                      </p:cBhvr>
                                    </p:animEffect>
                                  </p:childTnLst>
                                </p:cTn>
                              </p:par>
                              <p:par>
                                <p:cTn fill="hold" nodeType="with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500"/>
                                        <p:tgtEl>
                                          <p:spTgt spid="2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4" name="Shape 244"/>
        <p:cNvGrpSpPr/>
        <p:nvPr/>
      </p:nvGrpSpPr>
      <p:grpSpPr>
        <a:xfrm>
          <a:off x="0" y="0"/>
          <a:ext cx="0" cy="0"/>
          <a:chOff x="0" y="0"/>
          <a:chExt cx="0" cy="0"/>
        </a:xfrm>
      </p:grpSpPr>
      <p:grpSp>
        <p:nvGrpSpPr>
          <p:cNvPr id="245" name="Shape 245"/>
          <p:cNvGrpSpPr/>
          <p:nvPr/>
        </p:nvGrpSpPr>
        <p:grpSpPr>
          <a:xfrm>
            <a:off x="2699742" y="1340768"/>
            <a:ext cx="4392538" cy="3600400"/>
            <a:chOff x="3045183" y="515768"/>
            <a:chExt cx="2567257" cy="1005795"/>
          </a:xfrm>
        </p:grpSpPr>
        <p:sp>
          <p:nvSpPr>
            <p:cNvPr id="246" name="Shape 246"/>
            <p:cNvSpPr/>
            <p:nvPr/>
          </p:nvSpPr>
          <p:spPr>
            <a:xfrm>
              <a:off x="3199128" y="559881"/>
              <a:ext cx="2258235" cy="914627"/>
            </a:xfrm>
            <a:prstGeom prst="ellipse">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imagesN98LOCHK.jpg" id="247" name="Shape 247"/>
            <p:cNvPicPr preferRelativeResize="0"/>
            <p:nvPr/>
          </p:nvPicPr>
          <p:blipFill rotWithShape="1">
            <a:blip r:embed="rId3">
              <a:alphaModFix/>
            </a:blip>
            <a:srcRect b="0" l="0" r="0" t="0"/>
            <a:stretch/>
          </p:blipFill>
          <p:spPr>
            <a:xfrm>
              <a:off x="3045183" y="515768"/>
              <a:ext cx="2567257" cy="1005795"/>
            </a:xfrm>
            <a:prstGeom prst="rect">
              <a:avLst/>
            </a:prstGeom>
            <a:noFill/>
            <a:ln>
              <a:noFill/>
            </a:ln>
          </p:spPr>
        </p:pic>
      </p:grpSp>
      <p:sp>
        <p:nvSpPr>
          <p:cNvPr id="248" name="Shape 248"/>
          <p:cNvSpPr txBox="1"/>
          <p:nvPr/>
        </p:nvSpPr>
        <p:spPr>
          <a:xfrm>
            <a:off x="3419821" y="2204864"/>
            <a:ext cx="2757488"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9600" u="none" cap="none" strike="noStrike">
                <a:solidFill>
                  <a:schemeClr val="dk1"/>
                </a:solidFill>
                <a:latin typeface="Calibri"/>
                <a:ea typeface="Calibri"/>
                <a:cs typeface="Calibri"/>
                <a:sym typeface="Calibri"/>
              </a:rPr>
              <a:t>تمهيد</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1000"/>
                                        <p:tgtEl>
                                          <p:spTgt spid="245"/>
                                        </p:tgtEl>
                                      </p:cBhvr>
                                    </p:animEffect>
                                  </p:childTnLst>
                                </p:cTn>
                              </p:par>
                              <p:par>
                                <p:cTn fill="hold" nodeType="withEffect" presetClass="entr" presetID="10" presetSubtype="0">
                                  <p:stCondLst>
                                    <p:cond delay="0"/>
                                  </p:stCondLst>
                                  <p:childTnLst>
                                    <p:set>
                                      <p:cBhvr>
                                        <p:cTn dur="1" fill="hold">
                                          <p:stCondLst>
                                            <p:cond delay="0"/>
                                          </p:stCondLst>
                                        </p:cTn>
                                        <p:tgtEl>
                                          <p:spTgt spid="248"/>
                                        </p:tgtEl>
                                        <p:attrNameLst>
                                          <p:attrName>style.visibility</p:attrName>
                                        </p:attrNameLst>
                                      </p:cBhvr>
                                      <p:to>
                                        <p:strVal val="visible"/>
                                      </p:to>
                                    </p:set>
                                    <p:animEffect filter="fade" transition="in">
                                      <p:cBhvr>
                                        <p:cTn dur="1000"/>
                                        <p:tgtEl>
                                          <p:spTgt spid="2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2" name="Shape 252"/>
        <p:cNvGrpSpPr/>
        <p:nvPr/>
      </p:nvGrpSpPr>
      <p:grpSpPr>
        <a:xfrm>
          <a:off x="0" y="0"/>
          <a:ext cx="0" cy="0"/>
          <a:chOff x="0" y="0"/>
          <a:chExt cx="0" cy="0"/>
        </a:xfrm>
      </p:grpSpPr>
      <p:pic>
        <p:nvPicPr>
          <p:cNvPr descr="violet-flower-hi.png" id="253" name="Shape 253"/>
          <p:cNvPicPr preferRelativeResize="0"/>
          <p:nvPr/>
        </p:nvPicPr>
        <p:blipFill rotWithShape="1">
          <a:blip r:embed="rId3">
            <a:alphaModFix/>
          </a:blip>
          <a:srcRect b="0" l="0" r="0" t="0"/>
          <a:stretch/>
        </p:blipFill>
        <p:spPr>
          <a:xfrm>
            <a:off x="539552" y="836712"/>
            <a:ext cx="8064896" cy="4876799"/>
          </a:xfrm>
          <a:prstGeom prst="rect">
            <a:avLst/>
          </a:prstGeom>
          <a:solidFill>
            <a:schemeClr val="lt1"/>
          </a:solidFill>
          <a:ln>
            <a:noFill/>
          </a:ln>
        </p:spPr>
      </p:pic>
      <p:sp>
        <p:nvSpPr>
          <p:cNvPr id="254" name="Shape 254"/>
          <p:cNvSpPr txBox="1"/>
          <p:nvPr/>
        </p:nvSpPr>
        <p:spPr>
          <a:xfrm>
            <a:off x="899591" y="1196751"/>
            <a:ext cx="7338392" cy="397031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dk1"/>
                </a:solidFill>
                <a:latin typeface="Calibri"/>
                <a:ea typeface="Calibri"/>
                <a:cs typeface="Calibri"/>
                <a:sym typeface="Calibri"/>
              </a:rPr>
              <a:t>أصبحت الاضطرابات النفسية شائعة وتحدث في كل المجتمعات وفي كل فئات المجتمع وذلك بسبب المشكلات الاجتماعية والاقتصادية والاستعداد الوراثي للأفراد وغيرها، ولكن تطور العلوم وخاصة علم النفس والعلاج النفسي تجعلنا قادرين على مواجهة مشكلات الصحة النفسية، مما ينعكس إيجابيا على الفرد والمجتمع.</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500"/>
                                        <p:tgtEl>
                                          <p:spTgt spid="253"/>
                                        </p:tgtEl>
                                      </p:cBhvr>
                                    </p:animEffect>
                                  </p:childTnLst>
                                </p:cTn>
                              </p:par>
                              <p:par>
                                <p:cTn fill="hold" nodeType="with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500"/>
                                        <p:tgtEl>
                                          <p:spTgt spid="2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1" name="Shape 91"/>
        <p:cNvGrpSpPr/>
        <p:nvPr/>
      </p:nvGrpSpPr>
      <p:grpSpPr>
        <a:xfrm>
          <a:off x="0" y="0"/>
          <a:ext cx="0" cy="0"/>
          <a:chOff x="0" y="0"/>
          <a:chExt cx="0" cy="0"/>
        </a:xfrm>
      </p:grpSpPr>
      <p:pic>
        <p:nvPicPr>
          <p:cNvPr descr="img_1355588190_703.png" id="92" name="Shape 92"/>
          <p:cNvPicPr preferRelativeResize="0"/>
          <p:nvPr/>
        </p:nvPicPr>
        <p:blipFill rotWithShape="1">
          <a:blip r:embed="rId3">
            <a:alphaModFix/>
          </a:blip>
          <a:srcRect b="0" l="0" r="0" t="0"/>
          <a:stretch/>
        </p:blipFill>
        <p:spPr>
          <a:xfrm>
            <a:off x="0" y="692695"/>
            <a:ext cx="9144000" cy="6165304"/>
          </a:xfrm>
          <a:prstGeom prst="rect">
            <a:avLst/>
          </a:prstGeom>
          <a:noFill/>
          <a:ln>
            <a:noFill/>
          </a:ln>
        </p:spPr>
      </p:pic>
      <p:sp>
        <p:nvSpPr>
          <p:cNvPr id="93" name="Shape 93"/>
          <p:cNvSpPr/>
          <p:nvPr/>
        </p:nvSpPr>
        <p:spPr>
          <a:xfrm>
            <a:off x="1475655" y="1700808"/>
            <a:ext cx="6768751" cy="76944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400" u="none" cap="none" strike="noStrike">
                <a:solidFill>
                  <a:srgbClr val="FFFF00"/>
                </a:solidFill>
                <a:latin typeface="Calibri"/>
                <a:ea typeface="Calibri"/>
                <a:cs typeface="Calibri"/>
                <a:sym typeface="Calibri"/>
              </a:rPr>
              <a:t>مدخل الوحدة</a:t>
            </a:r>
          </a:p>
        </p:txBody>
      </p:sp>
      <p:sp>
        <p:nvSpPr>
          <p:cNvPr id="94" name="Shape 94"/>
          <p:cNvSpPr/>
          <p:nvPr/>
        </p:nvSpPr>
        <p:spPr>
          <a:xfrm>
            <a:off x="1547663" y="3002175"/>
            <a:ext cx="6480719" cy="193899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lt1"/>
                </a:solidFill>
                <a:latin typeface="Calibri"/>
                <a:ea typeface="Calibri"/>
                <a:cs typeface="Calibri"/>
                <a:sym typeface="Calibri"/>
              </a:rPr>
              <a:t>إن تعزيز الصحة النفسية عامل مهم في الوقاية من الاضطرابات النفسية التي تمنع عيش الانسان بسعادة.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308"/>
                                        <p:tgtEl>
                                          <p:spTgt spid="92"/>
                                        </p:tgtEl>
                                      </p:cBhvr>
                                    </p:animEffect>
                                  </p:childTnLst>
                                </p:cTn>
                              </p:par>
                              <p:par>
                                <p:cTn fill="hold" nodeType="with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308"/>
                                        <p:tgtEl>
                                          <p:spTgt spid="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600"/>
                                        <p:tgtEl>
                                          <p:spTgt spid="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8" name="Shape 258"/>
        <p:cNvGrpSpPr/>
        <p:nvPr/>
      </p:nvGrpSpPr>
      <p:grpSpPr>
        <a:xfrm>
          <a:off x="0" y="0"/>
          <a:ext cx="0" cy="0"/>
          <a:chOff x="0" y="0"/>
          <a:chExt cx="0" cy="0"/>
        </a:xfrm>
      </p:grpSpPr>
      <p:pic>
        <p:nvPicPr>
          <p:cNvPr descr="13278544792076760728.png" id="259" name="Shape 259"/>
          <p:cNvPicPr preferRelativeResize="0"/>
          <p:nvPr/>
        </p:nvPicPr>
        <p:blipFill rotWithShape="1">
          <a:blip r:embed="rId3">
            <a:alphaModFix/>
          </a:blip>
          <a:srcRect b="0" l="0" r="0" t="0"/>
          <a:stretch/>
        </p:blipFill>
        <p:spPr>
          <a:xfrm>
            <a:off x="3203848" y="313612"/>
            <a:ext cx="5652118" cy="1137207"/>
          </a:xfrm>
          <a:prstGeom prst="rect">
            <a:avLst/>
          </a:prstGeom>
          <a:noFill/>
          <a:ln>
            <a:noFill/>
          </a:ln>
        </p:spPr>
      </p:pic>
      <p:sp>
        <p:nvSpPr>
          <p:cNvPr id="260" name="Shape 260"/>
          <p:cNvSpPr/>
          <p:nvPr/>
        </p:nvSpPr>
        <p:spPr>
          <a:xfrm>
            <a:off x="3419871" y="404663"/>
            <a:ext cx="5195654" cy="1015662"/>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000" u="none" cap="none" strike="noStrike">
                <a:solidFill>
                  <a:schemeClr val="lt1"/>
                </a:solidFill>
                <a:latin typeface="Calibri"/>
                <a:ea typeface="Calibri"/>
                <a:cs typeface="Calibri"/>
                <a:sym typeface="Calibri"/>
              </a:rPr>
              <a:t>مفاهيم ومصطلحات؟</a:t>
            </a:r>
          </a:p>
        </p:txBody>
      </p:sp>
      <p:pic>
        <p:nvPicPr>
          <p:cNvPr descr="img_1355589437_164.png" id="261" name="Shape 261"/>
          <p:cNvPicPr preferRelativeResize="0"/>
          <p:nvPr/>
        </p:nvPicPr>
        <p:blipFill rotWithShape="1">
          <a:blip r:embed="rId4">
            <a:alphaModFix/>
          </a:blip>
          <a:srcRect b="0" l="0" r="0" t="0"/>
          <a:stretch/>
        </p:blipFill>
        <p:spPr>
          <a:xfrm>
            <a:off x="467543" y="2276872"/>
            <a:ext cx="8676456" cy="4824535"/>
          </a:xfrm>
          <a:prstGeom prst="rect">
            <a:avLst/>
          </a:prstGeom>
          <a:noFill/>
          <a:ln>
            <a:noFill/>
          </a:ln>
        </p:spPr>
      </p:pic>
      <p:sp>
        <p:nvSpPr>
          <p:cNvPr id="262" name="Shape 262"/>
          <p:cNvSpPr/>
          <p:nvPr/>
        </p:nvSpPr>
        <p:spPr>
          <a:xfrm>
            <a:off x="971600" y="2780927"/>
            <a:ext cx="7184703" cy="3170098"/>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rgbClr val="C00000"/>
                </a:solidFill>
                <a:latin typeface="Calibri"/>
                <a:ea typeface="Calibri"/>
                <a:cs typeface="Calibri"/>
                <a:sym typeface="Calibri"/>
              </a:rPr>
              <a:t>الصحة النفسية: </a:t>
            </a:r>
            <a:r>
              <a:rPr b="1" i="0" lang="ar-EG" sz="4000" u="none" cap="none" strike="noStrike">
                <a:solidFill>
                  <a:schemeClr val="dk1"/>
                </a:solidFill>
                <a:latin typeface="Calibri"/>
                <a:ea typeface="Calibri"/>
                <a:cs typeface="Calibri"/>
                <a:sym typeface="Calibri"/>
              </a:rPr>
              <a:t>حالة من الرضا يدرك كل فرد فيها إمكاناته الخاصة، ويمكنه التعامل مع الضغوط العادية للحياة، ويستطيع العمل بشكل منتج ومثمر، مع القدرة على تقديم مساهمة فعالة لمجتمعه.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500"/>
                                        <p:tgtEl>
                                          <p:spTgt spid="259"/>
                                        </p:tgtEl>
                                      </p:cBhvr>
                                    </p:animEffect>
                                  </p:childTnLst>
                                </p:cTn>
                              </p:par>
                              <p:par>
                                <p:cTn fill="hold" nodeType="with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500"/>
                                        <p:tgtEl>
                                          <p:spTgt spid="2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1000"/>
                                        <p:tgtEl>
                                          <p:spTgt spid="261"/>
                                        </p:tgtEl>
                                      </p:cBhvr>
                                    </p:animEffect>
                                  </p:childTnLst>
                                </p:cTn>
                              </p:par>
                              <p:par>
                                <p:cTn fill="hold" nodeType="with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1000"/>
                                        <p:tgtEl>
                                          <p:spTgt spid="2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6" name="Shape 266"/>
        <p:cNvGrpSpPr/>
        <p:nvPr/>
      </p:nvGrpSpPr>
      <p:grpSpPr>
        <a:xfrm>
          <a:off x="0" y="0"/>
          <a:ext cx="0" cy="0"/>
          <a:chOff x="0" y="0"/>
          <a:chExt cx="0" cy="0"/>
        </a:xfrm>
      </p:grpSpPr>
      <p:pic>
        <p:nvPicPr>
          <p:cNvPr descr="97a2ff90.png" id="267" name="Shape 267"/>
          <p:cNvPicPr preferRelativeResize="0"/>
          <p:nvPr/>
        </p:nvPicPr>
        <p:blipFill rotWithShape="1">
          <a:blip r:embed="rId3">
            <a:alphaModFix/>
          </a:blip>
          <a:srcRect b="0" l="0" r="0" t="0"/>
          <a:stretch/>
        </p:blipFill>
        <p:spPr>
          <a:xfrm>
            <a:off x="1691680" y="0"/>
            <a:ext cx="7200799" cy="1844823"/>
          </a:xfrm>
          <a:prstGeom prst="rect">
            <a:avLst/>
          </a:prstGeom>
          <a:noFill/>
          <a:ln>
            <a:noFill/>
          </a:ln>
        </p:spPr>
      </p:pic>
      <p:sp>
        <p:nvSpPr>
          <p:cNvPr id="268" name="Shape 268"/>
          <p:cNvSpPr/>
          <p:nvPr/>
        </p:nvSpPr>
        <p:spPr>
          <a:xfrm>
            <a:off x="2769903" y="548679"/>
            <a:ext cx="4762842"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علامات الصحة النفسية</a:t>
            </a:r>
          </a:p>
        </p:txBody>
      </p:sp>
      <p:pic>
        <p:nvPicPr>
          <p:cNvPr descr="png_cerceve_forumgazel (19).png" id="269" name="Shape 269"/>
          <p:cNvPicPr preferRelativeResize="0"/>
          <p:nvPr/>
        </p:nvPicPr>
        <p:blipFill rotWithShape="1">
          <a:blip r:embed="rId4">
            <a:alphaModFix/>
          </a:blip>
          <a:srcRect b="0" l="0" r="0" t="0"/>
          <a:stretch/>
        </p:blipFill>
        <p:spPr>
          <a:xfrm>
            <a:off x="0" y="2132856"/>
            <a:ext cx="8964488" cy="4512568"/>
          </a:xfrm>
          <a:prstGeom prst="rect">
            <a:avLst/>
          </a:prstGeom>
          <a:noFill/>
          <a:ln>
            <a:noFill/>
          </a:ln>
        </p:spPr>
      </p:pic>
      <p:sp>
        <p:nvSpPr>
          <p:cNvPr id="270" name="Shape 270"/>
          <p:cNvSpPr/>
          <p:nvPr/>
        </p:nvSpPr>
        <p:spPr>
          <a:xfrm>
            <a:off x="1475655" y="2934816"/>
            <a:ext cx="6028183"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1- عدم وجود التهيج الانفعالي والحساسية الاجتماعية أو القلق.</a:t>
            </a:r>
          </a:p>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2- تقبل الفرد لذاته وواقعه ولحدود إمكاناته وتحمل مسؤولياته الأسرية والاجتماعية.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1000"/>
                                        <p:tgtEl>
                                          <p:spTgt spid="267"/>
                                        </p:tgtEl>
                                      </p:cBhvr>
                                    </p:animEffect>
                                  </p:childTnLst>
                                </p:cTn>
                              </p:par>
                              <p:par>
                                <p:cTn fill="hold" nodeType="with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1000"/>
                                        <p:tgtEl>
                                          <p:spTgt spid="2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500"/>
                                        <p:tgtEl>
                                          <p:spTgt spid="269"/>
                                        </p:tgtEl>
                                      </p:cBhvr>
                                    </p:animEffect>
                                  </p:childTnLst>
                                </p:cTn>
                              </p:par>
                              <p:par>
                                <p:cTn fill="hold" nodeType="withEffect" presetClass="entr" presetID="10" presetSubtype="0">
                                  <p:stCondLst>
                                    <p:cond delay="0"/>
                                  </p:stCondLst>
                                  <p:childTnLst>
                                    <p:set>
                                      <p:cBhvr>
                                        <p:cTn dur="1" fill="hold">
                                          <p:stCondLst>
                                            <p:cond delay="0"/>
                                          </p:stCondLst>
                                        </p:cTn>
                                        <p:tgtEl>
                                          <p:spTgt spid="270">
                                            <p:txEl>
                                              <p:pRg end="0" st="0"/>
                                            </p:txEl>
                                          </p:spTgt>
                                        </p:tgtEl>
                                        <p:attrNameLst>
                                          <p:attrName>style.visibility</p:attrName>
                                        </p:attrNameLst>
                                      </p:cBhvr>
                                      <p:to>
                                        <p:strVal val="visible"/>
                                      </p:to>
                                    </p:set>
                                    <p:animEffect filter="fade" transition="in">
                                      <p:cBhvr>
                                        <p:cTn dur="500"/>
                                        <p:tgtEl>
                                          <p:spTgt spid="270">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70">
                                            <p:txEl>
                                              <p:pRg end="1" st="1"/>
                                            </p:txEl>
                                          </p:spTgt>
                                        </p:tgtEl>
                                        <p:attrNameLst>
                                          <p:attrName>style.visibility</p:attrName>
                                        </p:attrNameLst>
                                      </p:cBhvr>
                                      <p:to>
                                        <p:strVal val="visible"/>
                                      </p:to>
                                    </p:set>
                                    <p:animEffect filter="fade" transition="in">
                                      <p:cBhvr>
                                        <p:cTn dur="500"/>
                                        <p:tgtEl>
                                          <p:spTgt spid="270">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4" name="Shape 274"/>
        <p:cNvGrpSpPr/>
        <p:nvPr/>
      </p:nvGrpSpPr>
      <p:grpSpPr>
        <a:xfrm>
          <a:off x="0" y="0"/>
          <a:ext cx="0" cy="0"/>
          <a:chOff x="0" y="0"/>
          <a:chExt cx="0" cy="0"/>
        </a:xfrm>
      </p:grpSpPr>
      <p:pic>
        <p:nvPicPr>
          <p:cNvPr descr="97a2ff90.png" id="275" name="Shape 275"/>
          <p:cNvPicPr preferRelativeResize="0"/>
          <p:nvPr/>
        </p:nvPicPr>
        <p:blipFill rotWithShape="1">
          <a:blip r:embed="rId3">
            <a:alphaModFix/>
          </a:blip>
          <a:srcRect b="0" l="0" r="0" t="0"/>
          <a:stretch/>
        </p:blipFill>
        <p:spPr>
          <a:xfrm>
            <a:off x="1691680" y="0"/>
            <a:ext cx="7200799" cy="1844823"/>
          </a:xfrm>
          <a:prstGeom prst="rect">
            <a:avLst/>
          </a:prstGeom>
          <a:noFill/>
          <a:ln>
            <a:noFill/>
          </a:ln>
        </p:spPr>
      </p:pic>
      <p:sp>
        <p:nvSpPr>
          <p:cNvPr id="276" name="Shape 276"/>
          <p:cNvSpPr/>
          <p:nvPr/>
        </p:nvSpPr>
        <p:spPr>
          <a:xfrm>
            <a:off x="2769903" y="548679"/>
            <a:ext cx="4762842"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علامات الصحة النفسية</a:t>
            </a:r>
          </a:p>
        </p:txBody>
      </p:sp>
      <p:pic>
        <p:nvPicPr>
          <p:cNvPr descr="png_cerceve_forumgazel (19).png" id="277" name="Shape 277"/>
          <p:cNvPicPr preferRelativeResize="0"/>
          <p:nvPr/>
        </p:nvPicPr>
        <p:blipFill rotWithShape="1">
          <a:blip r:embed="rId4">
            <a:alphaModFix/>
          </a:blip>
          <a:srcRect b="0" l="0" r="0" t="0"/>
          <a:stretch/>
        </p:blipFill>
        <p:spPr>
          <a:xfrm>
            <a:off x="0" y="2132856"/>
            <a:ext cx="8964488" cy="4512568"/>
          </a:xfrm>
          <a:prstGeom prst="rect">
            <a:avLst/>
          </a:prstGeom>
          <a:noFill/>
          <a:ln>
            <a:noFill/>
          </a:ln>
        </p:spPr>
      </p:pic>
      <p:sp>
        <p:nvSpPr>
          <p:cNvPr id="278" name="Shape 278"/>
          <p:cNvSpPr/>
          <p:nvPr/>
        </p:nvSpPr>
        <p:spPr>
          <a:xfrm>
            <a:off x="1331640" y="3211816"/>
            <a:ext cx="6336703" cy="2308323"/>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3- استمتاع الفرد بعلاقاته الاجتماعية.</a:t>
            </a:r>
          </a:p>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4- نجاح الفرد في عمله ورضاه عنه.</a:t>
            </a:r>
          </a:p>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5- الإقبال على الحياة بوجه عام والشعور بالسعادة.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500"/>
                                        <p:tgtEl>
                                          <p:spTgt spid="277"/>
                                        </p:tgtEl>
                                      </p:cBhvr>
                                    </p:animEffect>
                                  </p:childTnLst>
                                </p:cTn>
                              </p:par>
                              <p:par>
                                <p:cTn fill="hold" nodeType="withEffect" presetClass="entr" presetID="10" presetSubtype="0">
                                  <p:stCondLst>
                                    <p:cond delay="0"/>
                                  </p:stCondLst>
                                  <p:childTnLst>
                                    <p:set>
                                      <p:cBhvr>
                                        <p:cTn dur="1" fill="hold">
                                          <p:stCondLst>
                                            <p:cond delay="0"/>
                                          </p:stCondLst>
                                        </p:cTn>
                                        <p:tgtEl>
                                          <p:spTgt spid="278">
                                            <p:txEl>
                                              <p:pRg end="0" st="0"/>
                                            </p:txEl>
                                          </p:spTgt>
                                        </p:tgtEl>
                                        <p:attrNameLst>
                                          <p:attrName>style.visibility</p:attrName>
                                        </p:attrNameLst>
                                      </p:cBhvr>
                                      <p:to>
                                        <p:strVal val="visible"/>
                                      </p:to>
                                    </p:set>
                                    <p:animEffect filter="fade" transition="in">
                                      <p:cBhvr>
                                        <p:cTn dur="500"/>
                                        <p:tgtEl>
                                          <p:spTgt spid="278">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78">
                                            <p:txEl>
                                              <p:pRg end="1" st="1"/>
                                            </p:txEl>
                                          </p:spTgt>
                                        </p:tgtEl>
                                        <p:attrNameLst>
                                          <p:attrName>style.visibility</p:attrName>
                                        </p:attrNameLst>
                                      </p:cBhvr>
                                      <p:to>
                                        <p:strVal val="visible"/>
                                      </p:to>
                                    </p:set>
                                    <p:animEffect filter="fade" transition="in">
                                      <p:cBhvr>
                                        <p:cTn dur="500"/>
                                        <p:tgtEl>
                                          <p:spTgt spid="278">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278">
                                            <p:txEl>
                                              <p:pRg end="2" st="2"/>
                                            </p:txEl>
                                          </p:spTgt>
                                        </p:tgtEl>
                                        <p:attrNameLst>
                                          <p:attrName>style.visibility</p:attrName>
                                        </p:attrNameLst>
                                      </p:cBhvr>
                                      <p:to>
                                        <p:strVal val="visible"/>
                                      </p:to>
                                    </p:set>
                                    <p:animEffect filter="fade" transition="in">
                                      <p:cBhvr>
                                        <p:cTn dur="500"/>
                                        <p:tgtEl>
                                          <p:spTgt spid="278">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2" name="Shape 282"/>
        <p:cNvGrpSpPr/>
        <p:nvPr/>
      </p:nvGrpSpPr>
      <p:grpSpPr>
        <a:xfrm>
          <a:off x="0" y="0"/>
          <a:ext cx="0" cy="0"/>
          <a:chOff x="0" y="0"/>
          <a:chExt cx="0" cy="0"/>
        </a:xfrm>
      </p:grpSpPr>
      <p:pic>
        <p:nvPicPr>
          <p:cNvPr descr="97a2ff90.png" id="283" name="Shape 283"/>
          <p:cNvPicPr preferRelativeResize="0"/>
          <p:nvPr/>
        </p:nvPicPr>
        <p:blipFill rotWithShape="1">
          <a:blip r:embed="rId3">
            <a:alphaModFix/>
          </a:blip>
          <a:srcRect b="0" l="0" r="0" t="0"/>
          <a:stretch/>
        </p:blipFill>
        <p:spPr>
          <a:xfrm>
            <a:off x="1691680" y="0"/>
            <a:ext cx="7200799" cy="1844823"/>
          </a:xfrm>
          <a:prstGeom prst="rect">
            <a:avLst/>
          </a:prstGeom>
          <a:noFill/>
          <a:ln>
            <a:noFill/>
          </a:ln>
        </p:spPr>
      </p:pic>
      <p:sp>
        <p:nvSpPr>
          <p:cNvPr id="284" name="Shape 284"/>
          <p:cNvSpPr/>
          <p:nvPr/>
        </p:nvSpPr>
        <p:spPr>
          <a:xfrm>
            <a:off x="2769903" y="548679"/>
            <a:ext cx="4762842"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علامات الصحة النفسية</a:t>
            </a:r>
          </a:p>
        </p:txBody>
      </p:sp>
      <p:pic>
        <p:nvPicPr>
          <p:cNvPr descr="png_cerceve_forumgazel (19).png" id="285" name="Shape 285"/>
          <p:cNvPicPr preferRelativeResize="0"/>
          <p:nvPr/>
        </p:nvPicPr>
        <p:blipFill rotWithShape="1">
          <a:blip r:embed="rId4">
            <a:alphaModFix/>
          </a:blip>
          <a:srcRect b="0" l="0" r="0" t="0"/>
          <a:stretch/>
        </p:blipFill>
        <p:spPr>
          <a:xfrm>
            <a:off x="0" y="2132856"/>
            <a:ext cx="8964488" cy="4512568"/>
          </a:xfrm>
          <a:prstGeom prst="rect">
            <a:avLst/>
          </a:prstGeom>
          <a:noFill/>
          <a:ln>
            <a:noFill/>
          </a:ln>
        </p:spPr>
      </p:pic>
      <p:sp>
        <p:nvSpPr>
          <p:cNvPr id="286" name="Shape 286"/>
          <p:cNvSpPr/>
          <p:nvPr/>
        </p:nvSpPr>
        <p:spPr>
          <a:xfrm>
            <a:off x="1331640" y="2934819"/>
            <a:ext cx="6408712"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6- إدراك المشكلات على أنها تحدٍ وفرصة للنضج وليس تهديداً مقلقا.</a:t>
            </a:r>
          </a:p>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7- إشباع الفرد لدوافعه وحاجاته بطريقة مقبولة اجتماعيا.</a:t>
            </a:r>
          </a:p>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8- تقبل الفرد للآخرين، والانفتاح العقلي.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500"/>
                                        <p:tgtEl>
                                          <p:spTgt spid="285"/>
                                        </p:tgtEl>
                                      </p:cBhvr>
                                    </p:animEffect>
                                  </p:childTnLst>
                                </p:cTn>
                              </p:par>
                              <p:par>
                                <p:cTn fill="hold" nodeType="withEffect" presetClass="entr" presetID="10" presetSubtype="0">
                                  <p:stCondLst>
                                    <p:cond delay="0"/>
                                  </p:stCondLst>
                                  <p:childTnLst>
                                    <p:set>
                                      <p:cBhvr>
                                        <p:cTn dur="1" fill="hold">
                                          <p:stCondLst>
                                            <p:cond delay="0"/>
                                          </p:stCondLst>
                                        </p:cTn>
                                        <p:tgtEl>
                                          <p:spTgt spid="286">
                                            <p:txEl>
                                              <p:pRg end="0" st="0"/>
                                            </p:txEl>
                                          </p:spTgt>
                                        </p:tgtEl>
                                        <p:attrNameLst>
                                          <p:attrName>style.visibility</p:attrName>
                                        </p:attrNameLst>
                                      </p:cBhvr>
                                      <p:to>
                                        <p:strVal val="visible"/>
                                      </p:to>
                                    </p:set>
                                    <p:animEffect filter="fade" transition="in">
                                      <p:cBhvr>
                                        <p:cTn dur="500"/>
                                        <p:tgtEl>
                                          <p:spTgt spid="286">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86">
                                            <p:txEl>
                                              <p:pRg end="1" st="1"/>
                                            </p:txEl>
                                          </p:spTgt>
                                        </p:tgtEl>
                                        <p:attrNameLst>
                                          <p:attrName>style.visibility</p:attrName>
                                        </p:attrNameLst>
                                      </p:cBhvr>
                                      <p:to>
                                        <p:strVal val="visible"/>
                                      </p:to>
                                    </p:set>
                                    <p:animEffect filter="fade" transition="in">
                                      <p:cBhvr>
                                        <p:cTn dur="500"/>
                                        <p:tgtEl>
                                          <p:spTgt spid="286">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286">
                                            <p:txEl>
                                              <p:pRg end="2" st="2"/>
                                            </p:txEl>
                                          </p:spTgt>
                                        </p:tgtEl>
                                        <p:attrNameLst>
                                          <p:attrName>style.visibility</p:attrName>
                                        </p:attrNameLst>
                                      </p:cBhvr>
                                      <p:to>
                                        <p:strVal val="visible"/>
                                      </p:to>
                                    </p:set>
                                    <p:animEffect filter="fade" transition="in">
                                      <p:cBhvr>
                                        <p:cTn dur="500"/>
                                        <p:tgtEl>
                                          <p:spTgt spid="286">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0" name="Shape 290"/>
        <p:cNvGrpSpPr/>
        <p:nvPr/>
      </p:nvGrpSpPr>
      <p:grpSpPr>
        <a:xfrm>
          <a:off x="0" y="0"/>
          <a:ext cx="0" cy="0"/>
          <a:chOff x="0" y="0"/>
          <a:chExt cx="0" cy="0"/>
        </a:xfrm>
      </p:grpSpPr>
      <p:pic>
        <p:nvPicPr>
          <p:cNvPr descr="21336177821781007306.png" id="291" name="Shape 291"/>
          <p:cNvPicPr preferRelativeResize="0"/>
          <p:nvPr/>
        </p:nvPicPr>
        <p:blipFill rotWithShape="1">
          <a:blip r:embed="rId3">
            <a:alphaModFix/>
          </a:blip>
          <a:srcRect b="0" l="0" r="0" t="0"/>
          <a:stretch/>
        </p:blipFill>
        <p:spPr>
          <a:xfrm>
            <a:off x="611560" y="1628800"/>
            <a:ext cx="7960684" cy="3168351"/>
          </a:xfrm>
          <a:prstGeom prst="rect">
            <a:avLst/>
          </a:prstGeom>
          <a:noFill/>
          <a:ln>
            <a:noFill/>
          </a:ln>
        </p:spPr>
      </p:pic>
      <p:sp>
        <p:nvSpPr>
          <p:cNvPr id="292" name="Shape 292"/>
          <p:cNvSpPr txBox="1"/>
          <p:nvPr/>
        </p:nvSpPr>
        <p:spPr>
          <a:xfrm>
            <a:off x="1475655" y="2354103"/>
            <a:ext cx="6336703"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000" u="none" cap="none" strike="noStrike">
                <a:solidFill>
                  <a:schemeClr val="lt1"/>
                </a:solidFill>
                <a:latin typeface="Calibri"/>
                <a:ea typeface="Calibri"/>
                <a:cs typeface="Calibri"/>
                <a:sym typeface="Calibri"/>
              </a:rPr>
              <a:t>ثانياً: أهمية الصحة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500"/>
                                        <p:tgtEl>
                                          <p:spTgt spid="291"/>
                                        </p:tgtEl>
                                      </p:cBhvr>
                                    </p:animEffect>
                                  </p:childTnLst>
                                </p:cTn>
                              </p:par>
                              <p:par>
                                <p:cTn fill="hold" nodeType="with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500"/>
                                        <p:tgtEl>
                                          <p:spTgt spid="2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6" name="Shape 296"/>
        <p:cNvGrpSpPr/>
        <p:nvPr/>
      </p:nvGrpSpPr>
      <p:grpSpPr>
        <a:xfrm>
          <a:off x="0" y="0"/>
          <a:ext cx="0" cy="0"/>
          <a:chOff x="0" y="0"/>
          <a:chExt cx="0" cy="0"/>
        </a:xfrm>
      </p:grpSpPr>
      <p:pic>
        <p:nvPicPr>
          <p:cNvPr descr="97878fc0d40356b6aed7b4acd047b739.png" id="297" name="Shape 297"/>
          <p:cNvPicPr preferRelativeResize="0"/>
          <p:nvPr/>
        </p:nvPicPr>
        <p:blipFill rotWithShape="1">
          <a:blip r:embed="rId3">
            <a:alphaModFix/>
          </a:blip>
          <a:srcRect b="0" l="0" r="0" t="0"/>
          <a:stretch/>
        </p:blipFill>
        <p:spPr>
          <a:xfrm>
            <a:off x="4355976" y="0"/>
            <a:ext cx="4788023" cy="2132855"/>
          </a:xfrm>
          <a:prstGeom prst="rect">
            <a:avLst/>
          </a:prstGeom>
          <a:noFill/>
          <a:ln>
            <a:noFill/>
          </a:ln>
        </p:spPr>
      </p:pic>
      <p:sp>
        <p:nvSpPr>
          <p:cNvPr id="298" name="Shape 298"/>
          <p:cNvSpPr/>
          <p:nvPr/>
        </p:nvSpPr>
        <p:spPr>
          <a:xfrm>
            <a:off x="5148064" y="548679"/>
            <a:ext cx="3057246"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بالنسبة للفرد</a:t>
            </a:r>
          </a:p>
        </p:txBody>
      </p:sp>
      <p:pic>
        <p:nvPicPr>
          <p:cNvPr descr="button-23968_640.png" id="299" name="Shape 299"/>
          <p:cNvPicPr preferRelativeResize="0"/>
          <p:nvPr/>
        </p:nvPicPr>
        <p:blipFill rotWithShape="1">
          <a:blip r:embed="rId4">
            <a:alphaModFix/>
          </a:blip>
          <a:srcRect b="0" l="0" r="0" t="0"/>
          <a:stretch/>
        </p:blipFill>
        <p:spPr>
          <a:xfrm>
            <a:off x="395536" y="2708919"/>
            <a:ext cx="8280399" cy="3672407"/>
          </a:xfrm>
          <a:prstGeom prst="rect">
            <a:avLst/>
          </a:prstGeom>
          <a:noFill/>
          <a:ln>
            <a:noFill/>
          </a:ln>
        </p:spPr>
      </p:pic>
      <p:sp>
        <p:nvSpPr>
          <p:cNvPr id="300" name="Shape 300"/>
          <p:cNvSpPr/>
          <p:nvPr/>
        </p:nvSpPr>
        <p:spPr>
          <a:xfrm>
            <a:off x="1691680" y="3212975"/>
            <a:ext cx="6552628" cy="255454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dk1"/>
                </a:solidFill>
                <a:latin typeface="Calibri"/>
                <a:ea typeface="Calibri"/>
                <a:cs typeface="Calibri"/>
                <a:sym typeface="Calibri"/>
              </a:rPr>
              <a:t>تساعد الفرد في حل مشكلاته التي يواجها في الحياة ليعيش حياة اجتماعية سليمة ويتميز بالتركيز والاتزان الانفعالي.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500"/>
                                        <p:tgtEl>
                                          <p:spTgt spid="297"/>
                                        </p:tgtEl>
                                      </p:cBhvr>
                                    </p:animEffect>
                                  </p:childTnLst>
                                </p:cTn>
                              </p:par>
                              <p:par>
                                <p:cTn fill="hold" nodeType="with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500"/>
                                        <p:tgtEl>
                                          <p:spTgt spid="299"/>
                                        </p:tgtEl>
                                      </p:cBhvr>
                                    </p:animEffect>
                                  </p:childTnLst>
                                </p:cTn>
                              </p:par>
                              <p:par>
                                <p:cTn fill="hold" nodeType="withEffect" presetClass="entr" presetID="10" presetSubtype="0">
                                  <p:stCondLst>
                                    <p:cond delay="0"/>
                                  </p:stCondLst>
                                  <p:childTnLst>
                                    <p:set>
                                      <p:cBhvr>
                                        <p:cTn dur="1" fill="hold">
                                          <p:stCondLst>
                                            <p:cond delay="0"/>
                                          </p:stCondLst>
                                        </p:cTn>
                                        <p:tgtEl>
                                          <p:spTgt spid="300">
                                            <p:txEl>
                                              <p:pRg end="0" st="0"/>
                                            </p:txEl>
                                          </p:spTgt>
                                        </p:tgtEl>
                                        <p:attrNameLst>
                                          <p:attrName>style.visibility</p:attrName>
                                        </p:attrNameLst>
                                      </p:cBhvr>
                                      <p:to>
                                        <p:strVal val="visible"/>
                                      </p:to>
                                    </p:set>
                                    <p:animEffect filter="fade" transition="in">
                                      <p:cBhvr>
                                        <p:cTn dur="500"/>
                                        <p:tgtEl>
                                          <p:spTgt spid="300">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4" name="Shape 304"/>
        <p:cNvGrpSpPr/>
        <p:nvPr/>
      </p:nvGrpSpPr>
      <p:grpSpPr>
        <a:xfrm>
          <a:off x="0" y="0"/>
          <a:ext cx="0" cy="0"/>
          <a:chOff x="0" y="0"/>
          <a:chExt cx="0" cy="0"/>
        </a:xfrm>
      </p:grpSpPr>
      <p:pic>
        <p:nvPicPr>
          <p:cNvPr descr="97878fc0d40356b6aed7b4acd047b739.png" id="305" name="Shape 305"/>
          <p:cNvPicPr preferRelativeResize="0"/>
          <p:nvPr/>
        </p:nvPicPr>
        <p:blipFill rotWithShape="1">
          <a:blip r:embed="rId3">
            <a:alphaModFix/>
          </a:blip>
          <a:srcRect b="0" l="0" r="0" t="0"/>
          <a:stretch/>
        </p:blipFill>
        <p:spPr>
          <a:xfrm>
            <a:off x="4355976" y="0"/>
            <a:ext cx="4788023" cy="2132855"/>
          </a:xfrm>
          <a:prstGeom prst="rect">
            <a:avLst/>
          </a:prstGeom>
          <a:noFill/>
          <a:ln>
            <a:noFill/>
          </a:ln>
        </p:spPr>
      </p:pic>
      <p:sp>
        <p:nvSpPr>
          <p:cNvPr id="306" name="Shape 306"/>
          <p:cNvSpPr/>
          <p:nvPr/>
        </p:nvSpPr>
        <p:spPr>
          <a:xfrm>
            <a:off x="5148064" y="548679"/>
            <a:ext cx="3057246"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بالنسبة للفرد</a:t>
            </a:r>
          </a:p>
        </p:txBody>
      </p:sp>
      <p:pic>
        <p:nvPicPr>
          <p:cNvPr descr="button-23968_640.png" id="307" name="Shape 307"/>
          <p:cNvPicPr preferRelativeResize="0"/>
          <p:nvPr/>
        </p:nvPicPr>
        <p:blipFill rotWithShape="1">
          <a:blip r:embed="rId4">
            <a:alphaModFix/>
          </a:blip>
          <a:srcRect b="0" l="0" r="0" t="0"/>
          <a:stretch/>
        </p:blipFill>
        <p:spPr>
          <a:xfrm>
            <a:off x="395536" y="2708919"/>
            <a:ext cx="8280399" cy="3672407"/>
          </a:xfrm>
          <a:prstGeom prst="rect">
            <a:avLst/>
          </a:prstGeom>
          <a:noFill/>
          <a:ln>
            <a:noFill/>
          </a:ln>
        </p:spPr>
      </p:pic>
      <p:sp>
        <p:nvSpPr>
          <p:cNvPr id="308" name="Shape 308"/>
          <p:cNvSpPr/>
          <p:nvPr/>
        </p:nvSpPr>
        <p:spPr>
          <a:xfrm>
            <a:off x="1691680" y="3520753"/>
            <a:ext cx="6552628" cy="193899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dk1"/>
                </a:solidFill>
                <a:latin typeface="Calibri"/>
                <a:ea typeface="Calibri"/>
                <a:cs typeface="Calibri"/>
                <a:sym typeface="Calibri"/>
              </a:rPr>
              <a:t>ويحقق النجاح في حياته المهنية، كما تساعده في تحقيق السعادة والشعور بالمشاعر الإيجابية.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500"/>
                                        <p:tgtEl>
                                          <p:spTgt spid="307"/>
                                        </p:tgtEl>
                                      </p:cBhvr>
                                    </p:animEffect>
                                  </p:childTnLst>
                                </p:cTn>
                              </p:par>
                              <p:par>
                                <p:cTn fill="hold" nodeType="withEffect" presetClass="entr" presetID="10" presetSubtype="0">
                                  <p:stCondLst>
                                    <p:cond delay="0"/>
                                  </p:stCondLst>
                                  <p:childTnLst>
                                    <p:set>
                                      <p:cBhvr>
                                        <p:cTn dur="1" fill="hold">
                                          <p:stCondLst>
                                            <p:cond delay="0"/>
                                          </p:stCondLst>
                                        </p:cTn>
                                        <p:tgtEl>
                                          <p:spTgt spid="308">
                                            <p:txEl>
                                              <p:pRg end="0" st="0"/>
                                            </p:txEl>
                                          </p:spTgt>
                                        </p:tgtEl>
                                        <p:attrNameLst>
                                          <p:attrName>style.visibility</p:attrName>
                                        </p:attrNameLst>
                                      </p:cBhvr>
                                      <p:to>
                                        <p:strVal val="visible"/>
                                      </p:to>
                                    </p:set>
                                    <p:animEffect filter="fade" transition="in">
                                      <p:cBhvr>
                                        <p:cTn dur="500"/>
                                        <p:tgtEl>
                                          <p:spTgt spid="308">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2" name="Shape 312"/>
        <p:cNvGrpSpPr/>
        <p:nvPr/>
      </p:nvGrpSpPr>
      <p:grpSpPr>
        <a:xfrm>
          <a:off x="0" y="0"/>
          <a:ext cx="0" cy="0"/>
          <a:chOff x="0" y="0"/>
          <a:chExt cx="0" cy="0"/>
        </a:xfrm>
      </p:grpSpPr>
      <p:pic>
        <p:nvPicPr>
          <p:cNvPr descr="97878fc0d40356b6aed7b4acd047b739.png" id="313" name="Shape 313"/>
          <p:cNvPicPr preferRelativeResize="0"/>
          <p:nvPr/>
        </p:nvPicPr>
        <p:blipFill rotWithShape="1">
          <a:blip r:embed="rId3">
            <a:alphaModFix/>
          </a:blip>
          <a:srcRect b="0" l="0" r="0" t="0"/>
          <a:stretch/>
        </p:blipFill>
        <p:spPr>
          <a:xfrm>
            <a:off x="4355976" y="0"/>
            <a:ext cx="4788023" cy="2132855"/>
          </a:xfrm>
          <a:prstGeom prst="rect">
            <a:avLst/>
          </a:prstGeom>
          <a:noFill/>
          <a:ln>
            <a:noFill/>
          </a:ln>
        </p:spPr>
      </p:pic>
      <p:sp>
        <p:nvSpPr>
          <p:cNvPr id="314" name="Shape 314"/>
          <p:cNvSpPr/>
          <p:nvPr/>
        </p:nvSpPr>
        <p:spPr>
          <a:xfrm>
            <a:off x="5001389" y="594845"/>
            <a:ext cx="3350595" cy="83099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بالنسبة للمجتمع</a:t>
            </a:r>
          </a:p>
        </p:txBody>
      </p:sp>
      <p:pic>
        <p:nvPicPr>
          <p:cNvPr descr="button-23968_640.png" id="315" name="Shape 315"/>
          <p:cNvPicPr preferRelativeResize="0"/>
          <p:nvPr/>
        </p:nvPicPr>
        <p:blipFill rotWithShape="1">
          <a:blip r:embed="rId4">
            <a:alphaModFix/>
          </a:blip>
          <a:srcRect b="0" l="0" r="0" t="0"/>
          <a:stretch/>
        </p:blipFill>
        <p:spPr>
          <a:xfrm>
            <a:off x="395536" y="2708919"/>
            <a:ext cx="8280399" cy="3672407"/>
          </a:xfrm>
          <a:prstGeom prst="rect">
            <a:avLst/>
          </a:prstGeom>
          <a:noFill/>
          <a:ln>
            <a:noFill/>
          </a:ln>
        </p:spPr>
      </p:pic>
      <p:sp>
        <p:nvSpPr>
          <p:cNvPr id="316" name="Shape 316"/>
          <p:cNvSpPr/>
          <p:nvPr/>
        </p:nvSpPr>
        <p:spPr>
          <a:xfrm>
            <a:off x="1547663" y="2667683"/>
            <a:ext cx="6624735" cy="378565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dk1"/>
                </a:solidFill>
                <a:latin typeface="Calibri"/>
                <a:ea typeface="Calibri"/>
                <a:cs typeface="Calibri"/>
                <a:sym typeface="Calibri"/>
              </a:rPr>
              <a:t>تساعد المجتمع على التعاون وتكوين العلاقات الاجتماعية وتقليل الأفراد المنحرفين والجانحين والخارجين على قيم المجتمع والنجاح في مواجهة الظواهر المرضية والسلوكية وتفعيل إمكانات أفراده.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500"/>
                                        <p:tgtEl>
                                          <p:spTgt spid="313"/>
                                        </p:tgtEl>
                                      </p:cBhvr>
                                    </p:animEffect>
                                  </p:childTnLst>
                                </p:cTn>
                              </p:par>
                              <p:par>
                                <p:cTn fill="hold" nodeType="with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500"/>
                                        <p:tgtEl>
                                          <p:spTgt spid="3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500"/>
                                        <p:tgtEl>
                                          <p:spTgt spid="315"/>
                                        </p:tgtEl>
                                      </p:cBhvr>
                                    </p:animEffect>
                                  </p:childTnLst>
                                </p:cTn>
                              </p:par>
                              <p:par>
                                <p:cTn fill="hold" nodeType="withEffect" presetClass="entr" presetID="10" presetSubtype="0">
                                  <p:stCondLst>
                                    <p:cond delay="0"/>
                                  </p:stCondLst>
                                  <p:childTnLst>
                                    <p:set>
                                      <p:cBhvr>
                                        <p:cTn dur="1" fill="hold">
                                          <p:stCondLst>
                                            <p:cond delay="0"/>
                                          </p:stCondLst>
                                        </p:cTn>
                                        <p:tgtEl>
                                          <p:spTgt spid="316">
                                            <p:txEl>
                                              <p:pRg end="0" st="0"/>
                                            </p:txEl>
                                          </p:spTgt>
                                        </p:tgtEl>
                                        <p:attrNameLst>
                                          <p:attrName>style.visibility</p:attrName>
                                        </p:attrNameLst>
                                      </p:cBhvr>
                                      <p:to>
                                        <p:strVal val="visible"/>
                                      </p:to>
                                    </p:set>
                                    <p:animEffect filter="fade" transition="in">
                                      <p:cBhvr>
                                        <p:cTn dur="500"/>
                                        <p:tgtEl>
                                          <p:spTgt spid="316">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0" name="Shape 320"/>
        <p:cNvGrpSpPr/>
        <p:nvPr/>
      </p:nvGrpSpPr>
      <p:grpSpPr>
        <a:xfrm>
          <a:off x="0" y="0"/>
          <a:ext cx="0" cy="0"/>
          <a:chOff x="0" y="0"/>
          <a:chExt cx="0" cy="0"/>
        </a:xfrm>
      </p:grpSpPr>
      <p:pic>
        <p:nvPicPr>
          <p:cNvPr descr="0043.WMF" id="321" name="Shape 321"/>
          <p:cNvPicPr preferRelativeResize="0"/>
          <p:nvPr/>
        </p:nvPicPr>
        <p:blipFill rotWithShape="1">
          <a:blip r:embed="rId3">
            <a:alphaModFix/>
          </a:blip>
          <a:srcRect b="0" l="0" r="0" t="0"/>
          <a:stretch/>
        </p:blipFill>
        <p:spPr>
          <a:xfrm>
            <a:off x="5436096" y="149423"/>
            <a:ext cx="3384374" cy="1506559"/>
          </a:xfrm>
          <a:prstGeom prst="rect">
            <a:avLst/>
          </a:prstGeom>
          <a:noFill/>
          <a:ln>
            <a:noFill/>
          </a:ln>
          <a:effectLst>
            <a:outerShdw blurRad="190500" algn="ctr" dir="2700000" dist="228600">
              <a:srgbClr val="000000">
                <a:alpha val="29803"/>
              </a:srgbClr>
            </a:outerShdw>
          </a:effectLst>
        </p:spPr>
      </p:pic>
      <p:sp>
        <p:nvSpPr>
          <p:cNvPr id="322" name="Shape 322"/>
          <p:cNvSpPr/>
          <p:nvPr/>
        </p:nvSpPr>
        <p:spPr>
          <a:xfrm>
            <a:off x="5724128" y="188640"/>
            <a:ext cx="2087909" cy="1107995"/>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600" u="none" cap="none" strike="noStrike">
                <a:solidFill>
                  <a:schemeClr val="dk1"/>
                </a:solidFill>
                <a:latin typeface="Calibri"/>
                <a:ea typeface="Calibri"/>
                <a:cs typeface="Calibri"/>
                <a:sym typeface="Calibri"/>
              </a:rPr>
              <a:t>إثراء</a:t>
            </a:r>
          </a:p>
        </p:txBody>
      </p:sp>
      <p:pic>
        <p:nvPicPr>
          <p:cNvPr descr="1756229377791307174.png" id="323" name="Shape 323"/>
          <p:cNvPicPr preferRelativeResize="0"/>
          <p:nvPr/>
        </p:nvPicPr>
        <p:blipFill rotWithShape="1">
          <a:blip r:embed="rId4">
            <a:alphaModFix/>
          </a:blip>
          <a:srcRect b="0" l="0" r="0" t="0"/>
          <a:stretch/>
        </p:blipFill>
        <p:spPr>
          <a:xfrm>
            <a:off x="0" y="2217738"/>
            <a:ext cx="9144000" cy="4335461"/>
          </a:xfrm>
          <a:prstGeom prst="rect">
            <a:avLst/>
          </a:prstGeom>
          <a:noFill/>
          <a:ln>
            <a:noFill/>
          </a:ln>
        </p:spPr>
      </p:pic>
      <p:sp>
        <p:nvSpPr>
          <p:cNvPr id="324" name="Shape 324"/>
          <p:cNvSpPr/>
          <p:nvPr/>
        </p:nvSpPr>
        <p:spPr>
          <a:xfrm>
            <a:off x="899591" y="2945850"/>
            <a:ext cx="7129463" cy="255454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000" u="none" cap="none" strike="noStrike">
                <a:solidFill>
                  <a:schemeClr val="dk1"/>
                </a:solidFill>
                <a:latin typeface="Calibri"/>
                <a:ea typeface="Calibri"/>
                <a:cs typeface="Calibri"/>
                <a:sym typeface="Calibri"/>
              </a:rPr>
              <a:t>من العوامل التي تؤثر في الصحة النفسية (الاستعداد الوراثي) حيث تزداد نسبة الإصابة بالاضطرابات النفسية إذا كان هناك تاريخ مرضي في الأسرة.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500"/>
                                        <p:tgtEl>
                                          <p:spTgt spid="321"/>
                                        </p:tgtEl>
                                      </p:cBhvr>
                                    </p:animEffect>
                                  </p:childTnLst>
                                </p:cTn>
                              </p:par>
                              <p:par>
                                <p:cTn fill="hold" nodeType="with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500"/>
                                        <p:tgtEl>
                                          <p:spTgt spid="3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500"/>
                                        <p:tgtEl>
                                          <p:spTgt spid="323"/>
                                        </p:tgtEl>
                                      </p:cBhvr>
                                    </p:animEffect>
                                  </p:childTnLst>
                                </p:cTn>
                              </p:par>
                              <p:par>
                                <p:cTn fill="hold" nodeType="with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500"/>
                                        <p:tgtEl>
                                          <p:spTgt spid="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8" name="Shape 328"/>
        <p:cNvGrpSpPr/>
        <p:nvPr/>
      </p:nvGrpSpPr>
      <p:grpSpPr>
        <a:xfrm>
          <a:off x="0" y="0"/>
          <a:ext cx="0" cy="0"/>
          <a:chOff x="0" y="0"/>
          <a:chExt cx="0" cy="0"/>
        </a:xfrm>
      </p:grpSpPr>
      <p:pic>
        <p:nvPicPr>
          <p:cNvPr descr="21336177821781007306.png" id="329" name="Shape 329"/>
          <p:cNvPicPr preferRelativeResize="0"/>
          <p:nvPr/>
        </p:nvPicPr>
        <p:blipFill rotWithShape="1">
          <a:blip r:embed="rId3">
            <a:alphaModFix/>
          </a:blip>
          <a:srcRect b="0" l="0" r="0" t="0"/>
          <a:stretch/>
        </p:blipFill>
        <p:spPr>
          <a:xfrm>
            <a:off x="611560" y="1628800"/>
            <a:ext cx="7960684" cy="3168351"/>
          </a:xfrm>
          <a:prstGeom prst="rect">
            <a:avLst/>
          </a:prstGeom>
          <a:noFill/>
          <a:ln>
            <a:noFill/>
          </a:ln>
        </p:spPr>
      </p:pic>
      <p:sp>
        <p:nvSpPr>
          <p:cNvPr id="330" name="Shape 330"/>
          <p:cNvSpPr txBox="1"/>
          <p:nvPr/>
        </p:nvSpPr>
        <p:spPr>
          <a:xfrm>
            <a:off x="1475655" y="2354103"/>
            <a:ext cx="6336703"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000" u="none" cap="none" strike="noStrike">
                <a:solidFill>
                  <a:schemeClr val="dk1"/>
                </a:solidFill>
                <a:latin typeface="Calibri"/>
                <a:ea typeface="Calibri"/>
                <a:cs typeface="Calibri"/>
                <a:sym typeface="Calibri"/>
              </a:rPr>
              <a:t>ثالثاً: مقومات الصحة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500"/>
                                        <p:tgtEl>
                                          <p:spTgt spid="329"/>
                                        </p:tgtEl>
                                      </p:cBhvr>
                                    </p:animEffect>
                                  </p:childTnLst>
                                </p:cTn>
                              </p:par>
                              <p:par>
                                <p:cTn fill="hold" nodeType="with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
                                        <p:tgtEl>
                                          <p:spTgt spid="3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8" name="Shape 98"/>
        <p:cNvGrpSpPr/>
        <p:nvPr/>
      </p:nvGrpSpPr>
      <p:grpSpPr>
        <a:xfrm>
          <a:off x="0" y="0"/>
          <a:ext cx="0" cy="0"/>
          <a:chOff x="0" y="0"/>
          <a:chExt cx="0" cy="0"/>
        </a:xfrm>
      </p:grpSpPr>
      <p:pic>
        <p:nvPicPr>
          <p:cNvPr descr="0043.WMF" id="99" name="Shape 99"/>
          <p:cNvPicPr preferRelativeResize="0"/>
          <p:nvPr/>
        </p:nvPicPr>
        <p:blipFill rotWithShape="1">
          <a:blip r:embed="rId3">
            <a:alphaModFix/>
          </a:blip>
          <a:srcRect b="0" l="0" r="0" t="0"/>
          <a:stretch/>
        </p:blipFill>
        <p:spPr>
          <a:xfrm>
            <a:off x="3491637" y="291164"/>
            <a:ext cx="4536745" cy="1625667"/>
          </a:xfrm>
          <a:prstGeom prst="rect">
            <a:avLst/>
          </a:prstGeom>
          <a:noFill/>
          <a:ln>
            <a:noFill/>
          </a:ln>
          <a:effectLst>
            <a:outerShdw blurRad="190500" algn="ctr" dir="2700000" dist="228600">
              <a:srgbClr val="000000">
                <a:alpha val="29803"/>
              </a:srgbClr>
            </a:outerShdw>
          </a:effectLst>
        </p:spPr>
      </p:pic>
      <p:sp>
        <p:nvSpPr>
          <p:cNvPr id="100" name="Shape 100"/>
          <p:cNvSpPr/>
          <p:nvPr/>
        </p:nvSpPr>
        <p:spPr>
          <a:xfrm>
            <a:off x="4139951" y="548679"/>
            <a:ext cx="3312046" cy="1107995"/>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6600" u="none" cap="none" strike="noStrike">
                <a:solidFill>
                  <a:srgbClr val="F4F0E2"/>
                </a:solidFill>
                <a:latin typeface="Calibri"/>
                <a:ea typeface="Calibri"/>
                <a:cs typeface="Calibri"/>
                <a:sym typeface="Calibri"/>
              </a:rPr>
              <a:t>مدة التنفيذ</a:t>
            </a:r>
          </a:p>
        </p:txBody>
      </p:sp>
      <p:sp>
        <p:nvSpPr>
          <p:cNvPr id="101" name="Shape 101"/>
          <p:cNvSpPr/>
          <p:nvPr/>
        </p:nvSpPr>
        <p:spPr>
          <a:xfrm>
            <a:off x="1763688" y="3068959"/>
            <a:ext cx="6048374" cy="2592287"/>
          </a:xfrm>
          <a:prstGeom prst="roundRect">
            <a:avLst>
              <a:gd fmla="val 16667" name="adj"/>
            </a:avLst>
          </a:prstGeom>
          <a:solidFill>
            <a:schemeClr val="lt1"/>
          </a:solidFill>
          <a:ln cap="flat" cmpd="sng" w="9525">
            <a:solidFill>
              <a:srgbClr val="45A9C4"/>
            </a:solidFill>
            <a:prstDash val="solid"/>
            <a:round/>
            <a:headEnd len="med" w="med" type="none"/>
            <a:tailEnd len="med" w="med" type="none"/>
          </a:ln>
          <a:effectLst>
            <a:outerShdw blurRad="39999" rotWithShape="0" dir="5400000" dist="20000">
              <a:srgbClr val="000000">
                <a:alpha val="37647"/>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02" name="Shape 102"/>
          <p:cNvSpPr txBox="1"/>
          <p:nvPr/>
        </p:nvSpPr>
        <p:spPr>
          <a:xfrm>
            <a:off x="2051719" y="3356992"/>
            <a:ext cx="5040313" cy="923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5400" u="none" cap="none" strike="noStrike">
                <a:solidFill>
                  <a:schemeClr val="dk1"/>
                </a:solidFill>
                <a:latin typeface="Calibri"/>
                <a:ea typeface="Calibri"/>
                <a:cs typeface="Calibri"/>
                <a:sym typeface="Calibri"/>
              </a:rPr>
              <a:t>عدد الحصص</a:t>
            </a:r>
          </a:p>
        </p:txBody>
      </p:sp>
      <p:sp>
        <p:nvSpPr>
          <p:cNvPr id="103" name="Shape 103"/>
          <p:cNvSpPr/>
          <p:nvPr/>
        </p:nvSpPr>
        <p:spPr>
          <a:xfrm>
            <a:off x="4067944" y="4509119"/>
            <a:ext cx="1224135" cy="1008112"/>
          </a:xfrm>
          <a:prstGeom prst="ellipse">
            <a:avLst/>
          </a:prstGeom>
          <a:solidFill>
            <a:srgbClr val="00B050"/>
          </a:solidFill>
          <a:ln cap="flat" cmpd="sng" w="9525">
            <a:solidFill>
              <a:srgbClr val="45A9C4"/>
            </a:solidFill>
            <a:prstDash val="solid"/>
            <a:round/>
            <a:headEnd len="med" w="med" type="none"/>
            <a:tailEnd len="med" w="med" type="none"/>
          </a:ln>
          <a:effectLst>
            <a:outerShdw blurRad="39999" rotWithShape="0" dir="5400000" dist="23000">
              <a:srgbClr val="000000">
                <a:alpha val="34901"/>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4" name="Shape 104"/>
          <p:cNvSpPr txBox="1"/>
          <p:nvPr/>
        </p:nvSpPr>
        <p:spPr>
          <a:xfrm>
            <a:off x="3995935" y="4573239"/>
            <a:ext cx="1295897" cy="101600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000" u="none" cap="none" strike="noStrike">
                <a:solidFill>
                  <a:schemeClr val="lt1"/>
                </a:solidFill>
                <a:latin typeface="Calibri"/>
                <a:ea typeface="Calibri"/>
                <a:cs typeface="Calibri"/>
                <a:sym typeface="Calibri"/>
              </a:rPr>
              <a:t>8</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500"/>
                                        <p:tgtEl>
                                          <p:spTgt spid="99"/>
                                        </p:tgtEl>
                                      </p:cBhvr>
                                    </p:animEffect>
                                  </p:childTnLst>
                                </p:cTn>
                              </p:par>
                              <p:par>
                                <p:cTn fill="hold" nodeType="with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500"/>
                                        <p:tgtEl>
                                          <p:spTgt spid="1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1"/>
                                        </p:tgtEl>
                                        <p:attrNameLst>
                                          <p:attrName>style.visibility</p:attrName>
                                        </p:attrNameLst>
                                      </p:cBhvr>
                                      <p:to>
                                        <p:strVal val="visible"/>
                                      </p:to>
                                    </p:set>
                                    <p:anim calcmode="lin" valueType="num">
                                      <p:cBhvr additive="base">
                                        <p:cTn dur="500"/>
                                        <p:tgtEl>
                                          <p:spTgt spid="101"/>
                                        </p:tgtEl>
                                        <p:attrNameLst>
                                          <p:attrName>ppt_w</p:attrName>
                                        </p:attrNameLst>
                                      </p:cBhvr>
                                      <p:tavLst>
                                        <p:tav fmla="" tm="0">
                                          <p:val>
                                            <p:strVal val="0"/>
                                          </p:val>
                                        </p:tav>
                                        <p:tav fmla="" tm="100000">
                                          <p:val>
                                            <p:strVal val="#ppt_w"/>
                                          </p:val>
                                        </p:tav>
                                      </p:tavLst>
                                    </p:anim>
                                    <p:anim calcmode="lin" valueType="num">
                                      <p:cBhvr additive="base">
                                        <p:cTn dur="500"/>
                                        <p:tgtEl>
                                          <p:spTgt spid="10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02"/>
                                        </p:tgtEl>
                                        <p:attrNameLst>
                                          <p:attrName>style.visibility</p:attrName>
                                        </p:attrNameLst>
                                      </p:cBhvr>
                                      <p:to>
                                        <p:strVal val="visible"/>
                                      </p:to>
                                    </p:set>
                                    <p:anim calcmode="lin" valueType="num">
                                      <p:cBhvr additive="base">
                                        <p:cTn dur="500"/>
                                        <p:tgtEl>
                                          <p:spTgt spid="102"/>
                                        </p:tgtEl>
                                        <p:attrNameLst>
                                          <p:attrName>ppt_w</p:attrName>
                                        </p:attrNameLst>
                                      </p:cBhvr>
                                      <p:tavLst>
                                        <p:tav fmla="" tm="0">
                                          <p:val>
                                            <p:strVal val="0"/>
                                          </p:val>
                                        </p:tav>
                                        <p:tav fmla="" tm="100000">
                                          <p:val>
                                            <p:strVal val="#ppt_w"/>
                                          </p:val>
                                        </p:tav>
                                      </p:tavLst>
                                    </p:anim>
                                    <p:anim calcmode="lin" valueType="num">
                                      <p:cBhvr additive="base">
                                        <p:cTn dur="500"/>
                                        <p:tgtEl>
                                          <p:spTgt spid="10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03"/>
                                        </p:tgtEl>
                                        <p:attrNameLst>
                                          <p:attrName>style.visibility</p:attrName>
                                        </p:attrNameLst>
                                      </p:cBhvr>
                                      <p:to>
                                        <p:strVal val="visible"/>
                                      </p:to>
                                    </p:set>
                                    <p:anim calcmode="lin" valueType="num">
                                      <p:cBhvr additive="base">
                                        <p:cTn dur="500"/>
                                        <p:tgtEl>
                                          <p:spTgt spid="103"/>
                                        </p:tgtEl>
                                        <p:attrNameLst>
                                          <p:attrName>ppt_w</p:attrName>
                                        </p:attrNameLst>
                                      </p:cBhvr>
                                      <p:tavLst>
                                        <p:tav fmla="" tm="0">
                                          <p:val>
                                            <p:strVal val="0"/>
                                          </p:val>
                                        </p:tav>
                                        <p:tav fmla="" tm="100000">
                                          <p:val>
                                            <p:strVal val="#ppt_w"/>
                                          </p:val>
                                        </p:tav>
                                      </p:tavLst>
                                    </p:anim>
                                    <p:anim calcmode="lin" valueType="num">
                                      <p:cBhvr additive="base">
                                        <p:cTn dur="500"/>
                                        <p:tgtEl>
                                          <p:spTgt spid="10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04"/>
                                        </p:tgtEl>
                                        <p:attrNameLst>
                                          <p:attrName>style.visibility</p:attrName>
                                        </p:attrNameLst>
                                      </p:cBhvr>
                                      <p:to>
                                        <p:strVal val="visible"/>
                                      </p:to>
                                    </p:set>
                                    <p:anim calcmode="lin" valueType="num">
                                      <p:cBhvr additive="base">
                                        <p:cTn dur="500"/>
                                        <p:tgtEl>
                                          <p:spTgt spid="104"/>
                                        </p:tgtEl>
                                        <p:attrNameLst>
                                          <p:attrName>ppt_w</p:attrName>
                                        </p:attrNameLst>
                                      </p:cBhvr>
                                      <p:tavLst>
                                        <p:tav fmla="" tm="0">
                                          <p:val>
                                            <p:strVal val="0"/>
                                          </p:val>
                                        </p:tav>
                                        <p:tav fmla="" tm="100000">
                                          <p:val>
                                            <p:strVal val="#ppt_w"/>
                                          </p:val>
                                        </p:tav>
                                      </p:tavLst>
                                    </p:anim>
                                    <p:anim calcmode="lin" valueType="num">
                                      <p:cBhvr additive="base">
                                        <p:cTn dur="500"/>
                                        <p:tgtEl>
                                          <p:spTgt spid="104"/>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4" name="Shape 334"/>
        <p:cNvGrpSpPr/>
        <p:nvPr/>
      </p:nvGrpSpPr>
      <p:grpSpPr>
        <a:xfrm>
          <a:off x="0" y="0"/>
          <a:ext cx="0" cy="0"/>
          <a:chOff x="0" y="0"/>
          <a:chExt cx="0" cy="0"/>
        </a:xfrm>
      </p:grpSpPr>
      <p:pic>
        <p:nvPicPr>
          <p:cNvPr descr="1165.WMF" id="335" name="Shape 335"/>
          <p:cNvPicPr preferRelativeResize="0"/>
          <p:nvPr/>
        </p:nvPicPr>
        <p:blipFill rotWithShape="1">
          <a:blip r:embed="rId3">
            <a:alphaModFix/>
          </a:blip>
          <a:srcRect b="0" l="0" r="0" t="0"/>
          <a:stretch/>
        </p:blipFill>
        <p:spPr>
          <a:xfrm>
            <a:off x="0" y="1196751"/>
            <a:ext cx="9396536" cy="4392488"/>
          </a:xfrm>
          <a:prstGeom prst="rect">
            <a:avLst/>
          </a:prstGeom>
          <a:noFill/>
          <a:ln>
            <a:noFill/>
          </a:ln>
        </p:spPr>
      </p:pic>
      <p:sp>
        <p:nvSpPr>
          <p:cNvPr id="336" name="Shape 336"/>
          <p:cNvSpPr/>
          <p:nvPr/>
        </p:nvSpPr>
        <p:spPr>
          <a:xfrm>
            <a:off x="1547663" y="1844824"/>
            <a:ext cx="6667872" cy="280076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400" u="none" cap="none" strike="noStrike">
                <a:solidFill>
                  <a:schemeClr val="dk1"/>
                </a:solidFill>
                <a:latin typeface="Calibri"/>
                <a:ea typeface="Calibri"/>
                <a:cs typeface="Calibri"/>
                <a:sym typeface="Calibri"/>
              </a:rPr>
              <a:t>هي الأساليب الوقائية التي تحمي المرء من الدخول في دائرة الاضطراب النفسي وهي على النحو التالي: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5"/>
                                        </p:tgtEl>
                                        <p:attrNameLst>
                                          <p:attrName>style.visibility</p:attrName>
                                        </p:attrNameLst>
                                      </p:cBhvr>
                                      <p:to>
                                        <p:strVal val="visible"/>
                                      </p:to>
                                    </p:set>
                                    <p:animEffect filter="fade" transition="in">
                                      <p:cBhvr>
                                        <p:cTn dur="1000"/>
                                        <p:tgtEl>
                                          <p:spTgt spid="335"/>
                                        </p:tgtEl>
                                      </p:cBhvr>
                                    </p:animEffect>
                                  </p:childTnLst>
                                </p:cTn>
                              </p:par>
                              <p:par>
                                <p:cTn fill="hold" nodeType="with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1000"/>
                                        <p:tgtEl>
                                          <p:spTgt spid="3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0" name="Shape 340"/>
        <p:cNvGrpSpPr/>
        <p:nvPr/>
      </p:nvGrpSpPr>
      <p:grpSpPr>
        <a:xfrm>
          <a:off x="0" y="0"/>
          <a:ext cx="0" cy="0"/>
          <a:chOff x="0" y="0"/>
          <a:chExt cx="0" cy="0"/>
        </a:xfrm>
      </p:grpSpPr>
      <p:pic>
        <p:nvPicPr>
          <p:cNvPr descr="img_1355587401_329.png" id="341" name="Shape 341"/>
          <p:cNvPicPr preferRelativeResize="0"/>
          <p:nvPr/>
        </p:nvPicPr>
        <p:blipFill rotWithShape="1">
          <a:blip r:embed="rId3">
            <a:alphaModFix/>
          </a:blip>
          <a:srcRect b="0" l="0" r="0" t="0"/>
          <a:stretch/>
        </p:blipFill>
        <p:spPr>
          <a:xfrm>
            <a:off x="1403648" y="1916832"/>
            <a:ext cx="6624735" cy="3152777"/>
          </a:xfrm>
          <a:prstGeom prst="rect">
            <a:avLst/>
          </a:prstGeom>
          <a:noFill/>
          <a:ln>
            <a:noFill/>
          </a:ln>
        </p:spPr>
      </p:pic>
      <p:sp>
        <p:nvSpPr>
          <p:cNvPr id="342" name="Shape 342"/>
          <p:cNvSpPr/>
          <p:nvPr/>
        </p:nvSpPr>
        <p:spPr>
          <a:xfrm>
            <a:off x="1979711" y="3118900"/>
            <a:ext cx="5616623" cy="1200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7200" u="none" cap="none" strike="noStrike">
                <a:solidFill>
                  <a:srgbClr val="FF0000"/>
                </a:solidFill>
                <a:latin typeface="Calibri"/>
                <a:ea typeface="Calibri"/>
                <a:cs typeface="Calibri"/>
                <a:sym typeface="Calibri"/>
              </a:rPr>
              <a:t>المقومات المعرفية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500"/>
                                        <p:tgtEl>
                                          <p:spTgt spid="341"/>
                                        </p:tgtEl>
                                      </p:cBhvr>
                                    </p:animEffect>
                                  </p:childTnLst>
                                </p:cTn>
                              </p:par>
                              <p:par>
                                <p:cTn fill="hold" nodeType="with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500"/>
                                        <p:tgtEl>
                                          <p:spTgt spid="3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6" name="Shape 346"/>
        <p:cNvGrpSpPr/>
        <p:nvPr/>
      </p:nvGrpSpPr>
      <p:grpSpPr>
        <a:xfrm>
          <a:off x="0" y="0"/>
          <a:ext cx="0" cy="0"/>
          <a:chOff x="0" y="0"/>
          <a:chExt cx="0" cy="0"/>
        </a:xfrm>
      </p:grpSpPr>
      <p:grpSp>
        <p:nvGrpSpPr>
          <p:cNvPr id="347" name="Shape 347"/>
          <p:cNvGrpSpPr/>
          <p:nvPr/>
        </p:nvGrpSpPr>
        <p:grpSpPr>
          <a:xfrm>
            <a:off x="107504" y="171400"/>
            <a:ext cx="8784976" cy="6857999"/>
            <a:chOff x="1236086" y="980728"/>
            <a:chExt cx="7170397" cy="4896543"/>
          </a:xfrm>
        </p:grpSpPr>
        <p:sp>
          <p:nvSpPr>
            <p:cNvPr id="348" name="Shape 348"/>
            <p:cNvSpPr/>
            <p:nvPr/>
          </p:nvSpPr>
          <p:spPr>
            <a:xfrm>
              <a:off x="1403648" y="1124744"/>
              <a:ext cx="6840760" cy="4536504"/>
            </a:xfrm>
            <a:prstGeom prst="rect">
              <a:avLst/>
            </a:prstGeom>
            <a:solidFill>
              <a:schemeClr val="l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1025600976.png" id="349" name="Shape 349"/>
            <p:cNvPicPr preferRelativeResize="0"/>
            <p:nvPr/>
          </p:nvPicPr>
          <p:blipFill rotWithShape="1">
            <a:blip r:embed="rId3">
              <a:alphaModFix/>
            </a:blip>
            <a:srcRect b="0" l="0" r="0" t="0"/>
            <a:stretch/>
          </p:blipFill>
          <p:spPr>
            <a:xfrm>
              <a:off x="1236086" y="980728"/>
              <a:ext cx="7170397" cy="4896543"/>
            </a:xfrm>
            <a:prstGeom prst="rect">
              <a:avLst/>
            </a:prstGeom>
            <a:noFill/>
            <a:ln>
              <a:noFill/>
            </a:ln>
          </p:spPr>
        </p:pic>
      </p:grpSp>
      <p:sp>
        <p:nvSpPr>
          <p:cNvPr id="350" name="Shape 350"/>
          <p:cNvSpPr txBox="1"/>
          <p:nvPr/>
        </p:nvSpPr>
        <p:spPr>
          <a:xfrm>
            <a:off x="899195" y="476672"/>
            <a:ext cx="7633244" cy="563231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rgbClr val="0000FF"/>
                </a:solidFill>
                <a:latin typeface="Calibri"/>
                <a:ea typeface="Calibri"/>
                <a:cs typeface="Calibri"/>
                <a:sym typeface="Calibri"/>
              </a:rPr>
              <a:t>التفكير بشكل عقلاني: </a:t>
            </a:r>
            <a:r>
              <a:rPr b="1" i="0" lang="ar-EG" sz="3600" u="none" cap="none" strike="noStrike">
                <a:solidFill>
                  <a:schemeClr val="dk1"/>
                </a:solidFill>
                <a:latin typeface="Calibri"/>
                <a:ea typeface="Calibri"/>
                <a:cs typeface="Calibri"/>
                <a:sym typeface="Calibri"/>
              </a:rPr>
              <a:t>وهو أحد المقومات المعرفية التي تحمي الفرد من الوقوع في الاضطرابات النفسية، فالاضطرابات النفسية تنشأ عن أنماط خاطئة أو غير منطقية في التفكير وإذا تعلم الفرد كيف يفكر بطريقة مختلفة تجاه الأشياء التي تسبب له الإزعاج يمكن أن يتصرف بطريقة أكثر عقلانية.</a:t>
            </a:r>
          </a:p>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ويتغلب على ما لديه من أفكار ومعتقدات خاطئة وغير عقلانية والتي يصاحبها اضطراب في السلوك وفي الشخصية واستبدالها بأفكار ومعتقدات أكثر عقلانية تساعده على التوافق مع المجتمع.</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7"/>
                                        </p:tgtEl>
                                        <p:attrNameLst>
                                          <p:attrName>style.visibility</p:attrName>
                                        </p:attrNameLst>
                                      </p:cBhvr>
                                      <p:to>
                                        <p:strVal val="visible"/>
                                      </p:to>
                                    </p:set>
                                    <p:animEffect filter="fade" transition="in">
                                      <p:cBhvr>
                                        <p:cTn dur="500"/>
                                        <p:tgtEl>
                                          <p:spTgt spid="347"/>
                                        </p:tgtEl>
                                      </p:cBhvr>
                                    </p:animEffect>
                                  </p:childTnLst>
                                </p:cTn>
                              </p:par>
                              <p:par>
                                <p:cTn fill="hold" nodeType="with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
                                        <p:tgtEl>
                                          <p:spTgt spid="3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4" name="Shape 354"/>
        <p:cNvGrpSpPr/>
        <p:nvPr/>
      </p:nvGrpSpPr>
      <p:grpSpPr>
        <a:xfrm>
          <a:off x="0" y="0"/>
          <a:ext cx="0" cy="0"/>
          <a:chOff x="0" y="0"/>
          <a:chExt cx="0" cy="0"/>
        </a:xfrm>
      </p:grpSpPr>
      <p:pic>
        <p:nvPicPr>
          <p:cNvPr descr="img_1355587401_329.png" id="355" name="Shape 355"/>
          <p:cNvPicPr preferRelativeResize="0"/>
          <p:nvPr/>
        </p:nvPicPr>
        <p:blipFill rotWithShape="1">
          <a:blip r:embed="rId3">
            <a:alphaModFix/>
          </a:blip>
          <a:srcRect b="0" l="0" r="0" t="0"/>
          <a:stretch/>
        </p:blipFill>
        <p:spPr>
          <a:xfrm>
            <a:off x="1403648" y="1916832"/>
            <a:ext cx="6624735" cy="3152777"/>
          </a:xfrm>
          <a:prstGeom prst="rect">
            <a:avLst/>
          </a:prstGeom>
          <a:noFill/>
          <a:ln>
            <a:noFill/>
          </a:ln>
        </p:spPr>
      </p:pic>
      <p:sp>
        <p:nvSpPr>
          <p:cNvPr id="356" name="Shape 356"/>
          <p:cNvSpPr/>
          <p:nvPr/>
        </p:nvSpPr>
        <p:spPr>
          <a:xfrm>
            <a:off x="1907703" y="2420888"/>
            <a:ext cx="5616623" cy="2308323"/>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7200" u="none" cap="none" strike="noStrike">
                <a:solidFill>
                  <a:srgbClr val="FF0000"/>
                </a:solidFill>
                <a:latin typeface="Calibri"/>
                <a:ea typeface="Calibri"/>
                <a:cs typeface="Calibri"/>
                <a:sym typeface="Calibri"/>
              </a:rPr>
              <a:t>المقومات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500"/>
                                        <p:tgtEl>
                                          <p:spTgt spid="355"/>
                                        </p:tgtEl>
                                      </p:cBhvr>
                                    </p:animEffect>
                                  </p:childTnLst>
                                </p:cTn>
                              </p:par>
                              <p:par>
                                <p:cTn fill="hold" nodeType="withEffect" presetClass="entr" presetID="10" presetSubtype="0">
                                  <p:stCondLst>
                                    <p:cond delay="0"/>
                                  </p:stCondLst>
                                  <p:childTnLst>
                                    <p:set>
                                      <p:cBhvr>
                                        <p:cTn dur="1" fill="hold">
                                          <p:stCondLst>
                                            <p:cond delay="0"/>
                                          </p:stCondLst>
                                        </p:cTn>
                                        <p:tgtEl>
                                          <p:spTgt spid="356"/>
                                        </p:tgtEl>
                                        <p:attrNameLst>
                                          <p:attrName>style.visibility</p:attrName>
                                        </p:attrNameLst>
                                      </p:cBhvr>
                                      <p:to>
                                        <p:strVal val="visible"/>
                                      </p:to>
                                    </p:set>
                                    <p:animEffect filter="fade" transition="in">
                                      <p:cBhvr>
                                        <p:cTn dur="500"/>
                                        <p:tgtEl>
                                          <p:spTgt spid="3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0" name="Shape 360"/>
        <p:cNvGrpSpPr/>
        <p:nvPr/>
      </p:nvGrpSpPr>
      <p:grpSpPr>
        <a:xfrm>
          <a:off x="0" y="0"/>
          <a:ext cx="0" cy="0"/>
          <a:chOff x="0" y="0"/>
          <a:chExt cx="0" cy="0"/>
        </a:xfrm>
      </p:grpSpPr>
      <p:grpSp>
        <p:nvGrpSpPr>
          <p:cNvPr id="361" name="Shape 361"/>
          <p:cNvGrpSpPr/>
          <p:nvPr/>
        </p:nvGrpSpPr>
        <p:grpSpPr>
          <a:xfrm>
            <a:off x="0" y="188640"/>
            <a:ext cx="9144000" cy="1944216"/>
            <a:chOff x="-661070" y="2434501"/>
            <a:chExt cx="4172832" cy="7420857"/>
          </a:xfrm>
        </p:grpSpPr>
        <p:sp>
          <p:nvSpPr>
            <p:cNvPr id="362" name="Shape 362"/>
            <p:cNvSpPr/>
            <p:nvPr/>
          </p:nvSpPr>
          <p:spPr>
            <a:xfrm>
              <a:off x="928662" y="4909473"/>
              <a:ext cx="592963" cy="662664"/>
            </a:xfrm>
            <a:prstGeom prst="rect">
              <a:avLst/>
            </a:prstGeom>
            <a:gradFill>
              <a:gsLst>
                <a:gs pos="0">
                  <a:srgbClr val="CC6600"/>
                </a:gs>
                <a:gs pos="50000">
                  <a:srgbClr val="FFC000"/>
                </a:gs>
                <a:gs pos="100000">
                  <a:srgbClr val="FF9933"/>
                </a:gs>
              </a:gsLst>
              <a:lin ang="5400000" scaled="0"/>
            </a:gradFill>
            <a:ln>
              <a:noFill/>
            </a:ln>
            <a:effectLst>
              <a:outerShdw blurRad="63500" sx="102000" rotWithShape="0" algn="ctr" sy="102000">
                <a:srgbClr val="0000CC">
                  <a:alpha val="40000"/>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png" id="363" name="Shape 363"/>
            <p:cNvPicPr preferRelativeResize="0"/>
            <p:nvPr/>
          </p:nvPicPr>
          <p:blipFill rotWithShape="1">
            <a:blip r:embed="rId3">
              <a:alphaModFix/>
            </a:blip>
            <a:srcRect b="0" l="0" r="0" t="0"/>
            <a:stretch/>
          </p:blipFill>
          <p:spPr>
            <a:xfrm>
              <a:off x="-661070" y="2434501"/>
              <a:ext cx="4172832" cy="7420857"/>
            </a:xfrm>
            <a:prstGeom prst="rect">
              <a:avLst/>
            </a:prstGeom>
            <a:noFill/>
            <a:ln>
              <a:noFill/>
            </a:ln>
          </p:spPr>
        </p:pic>
      </p:grpSp>
      <p:sp>
        <p:nvSpPr>
          <p:cNvPr id="364" name="Shape 364"/>
          <p:cNvSpPr/>
          <p:nvPr/>
        </p:nvSpPr>
        <p:spPr>
          <a:xfrm>
            <a:off x="1907703" y="548679"/>
            <a:ext cx="5472012" cy="83099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800" u="none" cap="none" strike="noStrike">
                <a:solidFill>
                  <a:srgbClr val="FFFF00"/>
                </a:solidFill>
                <a:latin typeface="Calibri"/>
                <a:ea typeface="Calibri"/>
                <a:cs typeface="Calibri"/>
                <a:sym typeface="Calibri"/>
              </a:rPr>
              <a:t>1- المساندة الاجتماعية</a:t>
            </a:r>
          </a:p>
        </p:txBody>
      </p:sp>
      <p:grpSp>
        <p:nvGrpSpPr>
          <p:cNvPr id="365" name="Shape 365"/>
          <p:cNvGrpSpPr/>
          <p:nvPr/>
        </p:nvGrpSpPr>
        <p:grpSpPr>
          <a:xfrm>
            <a:off x="-36511" y="2420888"/>
            <a:ext cx="9144000" cy="4248471"/>
            <a:chOff x="180156" y="476952"/>
            <a:chExt cx="8498446" cy="5256135"/>
          </a:xfrm>
        </p:grpSpPr>
        <p:sp>
          <p:nvSpPr>
            <p:cNvPr id="366" name="Shape 366"/>
            <p:cNvSpPr/>
            <p:nvPr/>
          </p:nvSpPr>
          <p:spPr>
            <a:xfrm>
              <a:off x="755575" y="836712"/>
              <a:ext cx="7539135" cy="4608512"/>
            </a:xfrm>
            <a:prstGeom prst="roundRect">
              <a:avLst>
                <a:gd fmla="val 8272" name="adj"/>
              </a:avLst>
            </a:prstGeom>
            <a:solidFill>
              <a:schemeClr val="lt1"/>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8.2mp6.3mpTan.jpg" id="367" name="Shape 367"/>
            <p:cNvPicPr preferRelativeResize="0"/>
            <p:nvPr/>
          </p:nvPicPr>
          <p:blipFill rotWithShape="1">
            <a:blip r:embed="rId4">
              <a:alphaModFix/>
            </a:blip>
            <a:srcRect b="0" l="0" r="0" t="0"/>
            <a:stretch/>
          </p:blipFill>
          <p:spPr>
            <a:xfrm>
              <a:off x="180156" y="476952"/>
              <a:ext cx="8498446" cy="5256135"/>
            </a:xfrm>
            <a:prstGeom prst="rect">
              <a:avLst/>
            </a:prstGeom>
            <a:noFill/>
            <a:ln>
              <a:noFill/>
            </a:ln>
          </p:spPr>
        </p:pic>
      </p:grpSp>
      <p:sp>
        <p:nvSpPr>
          <p:cNvPr id="368" name="Shape 368"/>
          <p:cNvSpPr/>
          <p:nvPr/>
        </p:nvSpPr>
        <p:spPr>
          <a:xfrm>
            <a:off x="683568" y="2924943"/>
            <a:ext cx="7488831" cy="341631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تعتبر المساندة الاجتماعية مصدراً هاماً من مصادر الدعم النفسي الذي يحتاجه الإنسان وتعد عاملاً هاماً في صحته النفسية وهي النظام الذي يتضمن مجموعة من الروابط والتفاعلات الاجتماعية مع الآخرين، والتي يتلقاها الفرد من الجماعة التي ينتمي إليها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500"/>
                                        <p:tgtEl>
                                          <p:spTgt spid="361"/>
                                        </p:tgtEl>
                                      </p:cBhvr>
                                    </p:animEffect>
                                  </p:childTnLst>
                                </p:cTn>
                              </p:par>
                              <p:par>
                                <p:cTn fill="hold" nodeType="with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500"/>
                                        <p:tgtEl>
                                          <p:spTgt spid="3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500"/>
                                        <p:tgtEl>
                                          <p:spTgt spid="365"/>
                                        </p:tgtEl>
                                      </p:cBhvr>
                                    </p:animEffect>
                                  </p:childTnLst>
                                </p:cTn>
                              </p:par>
                              <p:par>
                                <p:cTn fill="hold" nodeType="with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500"/>
                                        <p:tgtEl>
                                          <p:spTgt spid="3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2" name="Shape 372"/>
        <p:cNvGrpSpPr/>
        <p:nvPr/>
      </p:nvGrpSpPr>
      <p:grpSpPr>
        <a:xfrm>
          <a:off x="0" y="0"/>
          <a:ext cx="0" cy="0"/>
          <a:chOff x="0" y="0"/>
          <a:chExt cx="0" cy="0"/>
        </a:xfrm>
      </p:grpSpPr>
      <p:grpSp>
        <p:nvGrpSpPr>
          <p:cNvPr id="373" name="Shape 373"/>
          <p:cNvGrpSpPr/>
          <p:nvPr/>
        </p:nvGrpSpPr>
        <p:grpSpPr>
          <a:xfrm>
            <a:off x="0" y="188640"/>
            <a:ext cx="9144000" cy="1944216"/>
            <a:chOff x="-661070" y="2434501"/>
            <a:chExt cx="4172832" cy="7420857"/>
          </a:xfrm>
        </p:grpSpPr>
        <p:sp>
          <p:nvSpPr>
            <p:cNvPr id="374" name="Shape 374"/>
            <p:cNvSpPr/>
            <p:nvPr/>
          </p:nvSpPr>
          <p:spPr>
            <a:xfrm>
              <a:off x="928662" y="4909473"/>
              <a:ext cx="592963" cy="662664"/>
            </a:xfrm>
            <a:prstGeom prst="rect">
              <a:avLst/>
            </a:prstGeom>
            <a:gradFill>
              <a:gsLst>
                <a:gs pos="0">
                  <a:srgbClr val="CC6600"/>
                </a:gs>
                <a:gs pos="50000">
                  <a:srgbClr val="FFC000"/>
                </a:gs>
                <a:gs pos="100000">
                  <a:srgbClr val="FF9933"/>
                </a:gs>
              </a:gsLst>
              <a:lin ang="5400000" scaled="0"/>
            </a:gradFill>
            <a:ln>
              <a:noFill/>
            </a:ln>
            <a:effectLst>
              <a:outerShdw blurRad="63500" sx="102000" rotWithShape="0" algn="ctr" sy="102000">
                <a:srgbClr val="0000CC">
                  <a:alpha val="40000"/>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png" id="375" name="Shape 375"/>
            <p:cNvPicPr preferRelativeResize="0"/>
            <p:nvPr/>
          </p:nvPicPr>
          <p:blipFill rotWithShape="1">
            <a:blip r:embed="rId3">
              <a:alphaModFix/>
            </a:blip>
            <a:srcRect b="0" l="0" r="0" t="0"/>
            <a:stretch/>
          </p:blipFill>
          <p:spPr>
            <a:xfrm>
              <a:off x="-661070" y="2434501"/>
              <a:ext cx="4172832" cy="7420857"/>
            </a:xfrm>
            <a:prstGeom prst="rect">
              <a:avLst/>
            </a:prstGeom>
            <a:noFill/>
            <a:ln>
              <a:noFill/>
            </a:ln>
          </p:spPr>
        </p:pic>
      </p:grpSp>
      <p:sp>
        <p:nvSpPr>
          <p:cNvPr id="376" name="Shape 376"/>
          <p:cNvSpPr/>
          <p:nvPr/>
        </p:nvSpPr>
        <p:spPr>
          <a:xfrm>
            <a:off x="1907703" y="548679"/>
            <a:ext cx="5472012" cy="83099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800" u="none" cap="none" strike="noStrike">
                <a:solidFill>
                  <a:srgbClr val="FFFF00"/>
                </a:solidFill>
                <a:latin typeface="Calibri"/>
                <a:ea typeface="Calibri"/>
                <a:cs typeface="Calibri"/>
                <a:sym typeface="Calibri"/>
              </a:rPr>
              <a:t>1- المساندة الاجتماعية</a:t>
            </a:r>
          </a:p>
        </p:txBody>
      </p:sp>
      <p:grpSp>
        <p:nvGrpSpPr>
          <p:cNvPr id="377" name="Shape 377"/>
          <p:cNvGrpSpPr/>
          <p:nvPr/>
        </p:nvGrpSpPr>
        <p:grpSpPr>
          <a:xfrm>
            <a:off x="-36511" y="2420888"/>
            <a:ext cx="9144000" cy="4248471"/>
            <a:chOff x="180156" y="476952"/>
            <a:chExt cx="8498446" cy="5256135"/>
          </a:xfrm>
        </p:grpSpPr>
        <p:sp>
          <p:nvSpPr>
            <p:cNvPr id="378" name="Shape 378"/>
            <p:cNvSpPr/>
            <p:nvPr/>
          </p:nvSpPr>
          <p:spPr>
            <a:xfrm>
              <a:off x="755575" y="836712"/>
              <a:ext cx="7539135" cy="4608512"/>
            </a:xfrm>
            <a:prstGeom prst="roundRect">
              <a:avLst>
                <a:gd fmla="val 8272" name="adj"/>
              </a:avLst>
            </a:prstGeom>
            <a:solidFill>
              <a:schemeClr val="lt1"/>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8.2mp6.3mpTan.jpg" id="379" name="Shape 379"/>
            <p:cNvPicPr preferRelativeResize="0"/>
            <p:nvPr/>
          </p:nvPicPr>
          <p:blipFill rotWithShape="1">
            <a:blip r:embed="rId4">
              <a:alphaModFix/>
            </a:blip>
            <a:srcRect b="0" l="0" r="0" t="0"/>
            <a:stretch/>
          </p:blipFill>
          <p:spPr>
            <a:xfrm>
              <a:off x="180156" y="476952"/>
              <a:ext cx="8498446" cy="5256135"/>
            </a:xfrm>
            <a:prstGeom prst="rect">
              <a:avLst/>
            </a:prstGeom>
            <a:noFill/>
            <a:ln>
              <a:noFill/>
            </a:ln>
          </p:spPr>
        </p:pic>
      </p:grpSp>
      <p:sp>
        <p:nvSpPr>
          <p:cNvPr id="380" name="Shape 380"/>
          <p:cNvSpPr/>
          <p:nvPr/>
        </p:nvSpPr>
        <p:spPr>
          <a:xfrm>
            <a:off x="827583" y="2924943"/>
            <a:ext cx="7344815" cy="341631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وهناك اتفاق بين الباحثين على أهم مصادر المساندة الاجتماعية هي الزوج أو الزوجة، الأسرة، الأقارب، الأصدقاء، الجيران، زملاء العمل أو الدراسة.</a:t>
            </a:r>
          </a:p>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ويمكن التنبؤ بأنه إذا غابت المساندة الاجتماعية أو ضعفت أدى ذلك إلى اختلال الصحة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500"/>
                                        <p:tgtEl>
                                          <p:spTgt spid="377"/>
                                        </p:tgtEl>
                                      </p:cBhvr>
                                    </p:animEffect>
                                  </p:childTnLst>
                                </p:cTn>
                              </p:par>
                              <p:par>
                                <p:cTn fill="hold" nodeType="withEffect" presetClass="entr" presetID="10" presetSubtype="0">
                                  <p:stCondLst>
                                    <p:cond delay="0"/>
                                  </p:stCondLst>
                                  <p:childTnLst>
                                    <p:set>
                                      <p:cBhvr>
                                        <p:cTn dur="1" fill="hold">
                                          <p:stCondLst>
                                            <p:cond delay="0"/>
                                          </p:stCondLst>
                                        </p:cTn>
                                        <p:tgtEl>
                                          <p:spTgt spid="380">
                                            <p:txEl>
                                              <p:pRg end="0" st="0"/>
                                            </p:txEl>
                                          </p:spTgt>
                                        </p:tgtEl>
                                        <p:attrNameLst>
                                          <p:attrName>style.visibility</p:attrName>
                                        </p:attrNameLst>
                                      </p:cBhvr>
                                      <p:to>
                                        <p:strVal val="visible"/>
                                      </p:to>
                                    </p:set>
                                    <p:animEffect filter="fade" transition="in">
                                      <p:cBhvr>
                                        <p:cTn dur="500"/>
                                        <p:tgtEl>
                                          <p:spTgt spid="380">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380">
                                            <p:txEl>
                                              <p:pRg end="1" st="1"/>
                                            </p:txEl>
                                          </p:spTgt>
                                        </p:tgtEl>
                                        <p:attrNameLst>
                                          <p:attrName>style.visibility</p:attrName>
                                        </p:attrNameLst>
                                      </p:cBhvr>
                                      <p:to>
                                        <p:strVal val="visible"/>
                                      </p:to>
                                    </p:set>
                                    <p:animEffect filter="fade" transition="in">
                                      <p:cBhvr>
                                        <p:cTn dur="500"/>
                                        <p:tgtEl>
                                          <p:spTgt spid="380">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4" name="Shape 384"/>
        <p:cNvGrpSpPr/>
        <p:nvPr/>
      </p:nvGrpSpPr>
      <p:grpSpPr>
        <a:xfrm>
          <a:off x="0" y="0"/>
          <a:ext cx="0" cy="0"/>
          <a:chOff x="0" y="0"/>
          <a:chExt cx="0" cy="0"/>
        </a:xfrm>
      </p:grpSpPr>
      <p:grpSp>
        <p:nvGrpSpPr>
          <p:cNvPr id="385" name="Shape 385"/>
          <p:cNvGrpSpPr/>
          <p:nvPr/>
        </p:nvGrpSpPr>
        <p:grpSpPr>
          <a:xfrm>
            <a:off x="0" y="188640"/>
            <a:ext cx="9144000" cy="1944216"/>
            <a:chOff x="-661070" y="2434501"/>
            <a:chExt cx="4172832" cy="7420857"/>
          </a:xfrm>
        </p:grpSpPr>
        <p:sp>
          <p:nvSpPr>
            <p:cNvPr id="386" name="Shape 386"/>
            <p:cNvSpPr/>
            <p:nvPr/>
          </p:nvSpPr>
          <p:spPr>
            <a:xfrm>
              <a:off x="928662" y="4909473"/>
              <a:ext cx="592963" cy="662664"/>
            </a:xfrm>
            <a:prstGeom prst="rect">
              <a:avLst/>
            </a:prstGeom>
            <a:gradFill>
              <a:gsLst>
                <a:gs pos="0">
                  <a:srgbClr val="CC6600"/>
                </a:gs>
                <a:gs pos="50000">
                  <a:srgbClr val="FFC000"/>
                </a:gs>
                <a:gs pos="100000">
                  <a:srgbClr val="FF9933"/>
                </a:gs>
              </a:gsLst>
              <a:lin ang="5400000" scaled="0"/>
            </a:gradFill>
            <a:ln>
              <a:noFill/>
            </a:ln>
            <a:effectLst>
              <a:outerShdw blurRad="63500" sx="102000" rotWithShape="0" algn="ctr" sy="102000">
                <a:srgbClr val="0000CC">
                  <a:alpha val="40000"/>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png" id="387" name="Shape 387"/>
            <p:cNvPicPr preferRelativeResize="0"/>
            <p:nvPr/>
          </p:nvPicPr>
          <p:blipFill rotWithShape="1">
            <a:blip r:embed="rId3">
              <a:alphaModFix/>
            </a:blip>
            <a:srcRect b="0" l="0" r="0" t="0"/>
            <a:stretch/>
          </p:blipFill>
          <p:spPr>
            <a:xfrm>
              <a:off x="-661070" y="2434501"/>
              <a:ext cx="4172832" cy="7420857"/>
            </a:xfrm>
            <a:prstGeom prst="rect">
              <a:avLst/>
            </a:prstGeom>
            <a:noFill/>
            <a:ln>
              <a:noFill/>
            </a:ln>
          </p:spPr>
        </p:pic>
      </p:grpSp>
      <p:sp>
        <p:nvSpPr>
          <p:cNvPr id="388" name="Shape 388"/>
          <p:cNvSpPr/>
          <p:nvPr/>
        </p:nvSpPr>
        <p:spPr>
          <a:xfrm>
            <a:off x="755575" y="240904"/>
            <a:ext cx="7560839"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400" u="none" cap="none" strike="noStrike">
                <a:solidFill>
                  <a:srgbClr val="FFFF00"/>
                </a:solidFill>
                <a:latin typeface="Calibri"/>
                <a:ea typeface="Calibri"/>
                <a:cs typeface="Calibri"/>
                <a:sym typeface="Calibri"/>
              </a:rPr>
              <a:t>2- تنمية المهارات الاجتماعية في التعامل مع الآخرين</a:t>
            </a:r>
          </a:p>
        </p:txBody>
      </p:sp>
      <p:grpSp>
        <p:nvGrpSpPr>
          <p:cNvPr id="389" name="Shape 389"/>
          <p:cNvGrpSpPr/>
          <p:nvPr/>
        </p:nvGrpSpPr>
        <p:grpSpPr>
          <a:xfrm>
            <a:off x="-36511" y="2420888"/>
            <a:ext cx="9144000" cy="4248471"/>
            <a:chOff x="180156" y="476952"/>
            <a:chExt cx="8498446" cy="5256135"/>
          </a:xfrm>
        </p:grpSpPr>
        <p:sp>
          <p:nvSpPr>
            <p:cNvPr id="390" name="Shape 390"/>
            <p:cNvSpPr/>
            <p:nvPr/>
          </p:nvSpPr>
          <p:spPr>
            <a:xfrm>
              <a:off x="755575" y="836712"/>
              <a:ext cx="7539135" cy="4608512"/>
            </a:xfrm>
            <a:prstGeom prst="roundRect">
              <a:avLst>
                <a:gd fmla="val 8272" name="adj"/>
              </a:avLst>
            </a:prstGeom>
            <a:solidFill>
              <a:schemeClr val="lt1"/>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8.2mp6.3mpTan.jpg" id="391" name="Shape 391"/>
            <p:cNvPicPr preferRelativeResize="0"/>
            <p:nvPr/>
          </p:nvPicPr>
          <p:blipFill rotWithShape="1">
            <a:blip r:embed="rId4">
              <a:alphaModFix/>
            </a:blip>
            <a:srcRect b="0" l="0" r="0" t="0"/>
            <a:stretch/>
          </p:blipFill>
          <p:spPr>
            <a:xfrm>
              <a:off x="180156" y="476952"/>
              <a:ext cx="8498446" cy="5256135"/>
            </a:xfrm>
            <a:prstGeom prst="rect">
              <a:avLst/>
            </a:prstGeom>
            <a:noFill/>
            <a:ln>
              <a:noFill/>
            </a:ln>
          </p:spPr>
        </p:pic>
      </p:grpSp>
      <p:sp>
        <p:nvSpPr>
          <p:cNvPr id="392" name="Shape 392"/>
          <p:cNvSpPr/>
          <p:nvPr/>
        </p:nvSpPr>
        <p:spPr>
          <a:xfrm>
            <a:off x="1115616" y="3068959"/>
            <a:ext cx="6984776"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وتعني ممارسة السلوكيات الإيجابية المقبولة عند التعامل مع الآخرين، حيث تساعد هذه المهارات على بناء علاقات فعالة وجيدة مع الآخرين، مما سينعكس أثره على الحالة النفسية للفرد، ومن هذه المهارات: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5"/>
                                        </p:tgtEl>
                                        <p:attrNameLst>
                                          <p:attrName>style.visibility</p:attrName>
                                        </p:attrNameLst>
                                      </p:cBhvr>
                                      <p:to>
                                        <p:strVal val="visible"/>
                                      </p:to>
                                    </p:set>
                                    <p:animEffect filter="fade" transition="in">
                                      <p:cBhvr>
                                        <p:cTn dur="500"/>
                                        <p:tgtEl>
                                          <p:spTgt spid="385"/>
                                        </p:tgtEl>
                                      </p:cBhvr>
                                    </p:animEffect>
                                  </p:childTnLst>
                                </p:cTn>
                              </p:par>
                              <p:par>
                                <p:cTn fill="hold" nodeType="withEffect" presetClass="entr" presetID="10" presetSubtype="0">
                                  <p:stCondLst>
                                    <p:cond delay="0"/>
                                  </p:stCondLst>
                                  <p:childTnLst>
                                    <p:set>
                                      <p:cBhvr>
                                        <p:cTn dur="1" fill="hold">
                                          <p:stCondLst>
                                            <p:cond delay="0"/>
                                          </p:stCondLst>
                                        </p:cTn>
                                        <p:tgtEl>
                                          <p:spTgt spid="388"/>
                                        </p:tgtEl>
                                        <p:attrNameLst>
                                          <p:attrName>style.visibility</p:attrName>
                                        </p:attrNameLst>
                                      </p:cBhvr>
                                      <p:to>
                                        <p:strVal val="visible"/>
                                      </p:to>
                                    </p:set>
                                    <p:animEffect filter="fade" transition="in">
                                      <p:cBhvr>
                                        <p:cTn dur="500"/>
                                        <p:tgtEl>
                                          <p:spTgt spid="3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9"/>
                                        </p:tgtEl>
                                        <p:attrNameLst>
                                          <p:attrName>style.visibility</p:attrName>
                                        </p:attrNameLst>
                                      </p:cBhvr>
                                      <p:to>
                                        <p:strVal val="visible"/>
                                      </p:to>
                                    </p:set>
                                    <p:animEffect filter="fade" transition="in">
                                      <p:cBhvr>
                                        <p:cTn dur="500"/>
                                        <p:tgtEl>
                                          <p:spTgt spid="389"/>
                                        </p:tgtEl>
                                      </p:cBhvr>
                                    </p:animEffect>
                                  </p:childTnLst>
                                </p:cTn>
                              </p:par>
                              <p:par>
                                <p:cTn fill="hold" nodeType="with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500"/>
                                        <p:tgtEl>
                                          <p:spTgt spid="3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6" name="Shape 396"/>
        <p:cNvGrpSpPr/>
        <p:nvPr/>
      </p:nvGrpSpPr>
      <p:grpSpPr>
        <a:xfrm>
          <a:off x="0" y="0"/>
          <a:ext cx="0" cy="0"/>
          <a:chOff x="0" y="0"/>
          <a:chExt cx="0" cy="0"/>
        </a:xfrm>
      </p:grpSpPr>
      <p:grpSp>
        <p:nvGrpSpPr>
          <p:cNvPr id="397" name="Shape 397"/>
          <p:cNvGrpSpPr/>
          <p:nvPr/>
        </p:nvGrpSpPr>
        <p:grpSpPr>
          <a:xfrm>
            <a:off x="0" y="188640"/>
            <a:ext cx="9144000" cy="1944216"/>
            <a:chOff x="-661070" y="2434501"/>
            <a:chExt cx="4172832" cy="7420857"/>
          </a:xfrm>
        </p:grpSpPr>
        <p:sp>
          <p:nvSpPr>
            <p:cNvPr id="398" name="Shape 398"/>
            <p:cNvSpPr/>
            <p:nvPr/>
          </p:nvSpPr>
          <p:spPr>
            <a:xfrm>
              <a:off x="928662" y="4909473"/>
              <a:ext cx="592963" cy="662664"/>
            </a:xfrm>
            <a:prstGeom prst="rect">
              <a:avLst/>
            </a:prstGeom>
            <a:gradFill>
              <a:gsLst>
                <a:gs pos="0">
                  <a:srgbClr val="CC6600"/>
                </a:gs>
                <a:gs pos="50000">
                  <a:srgbClr val="FFC000"/>
                </a:gs>
                <a:gs pos="100000">
                  <a:srgbClr val="FF9933"/>
                </a:gs>
              </a:gsLst>
              <a:lin ang="5400000" scaled="0"/>
            </a:gradFill>
            <a:ln>
              <a:noFill/>
            </a:ln>
            <a:effectLst>
              <a:outerShdw blurRad="63500" sx="102000" rotWithShape="0" algn="ctr" sy="102000">
                <a:srgbClr val="0000CC">
                  <a:alpha val="40000"/>
                </a:srgbClr>
              </a:outerShdw>
            </a:effectLst>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001.png" id="399" name="Shape 399"/>
            <p:cNvPicPr preferRelativeResize="0"/>
            <p:nvPr/>
          </p:nvPicPr>
          <p:blipFill rotWithShape="1">
            <a:blip r:embed="rId3">
              <a:alphaModFix/>
            </a:blip>
            <a:srcRect b="0" l="0" r="0" t="0"/>
            <a:stretch/>
          </p:blipFill>
          <p:spPr>
            <a:xfrm>
              <a:off x="-661070" y="2434501"/>
              <a:ext cx="4172832" cy="7420857"/>
            </a:xfrm>
            <a:prstGeom prst="rect">
              <a:avLst/>
            </a:prstGeom>
            <a:noFill/>
            <a:ln>
              <a:noFill/>
            </a:ln>
          </p:spPr>
        </p:pic>
      </p:grpSp>
      <p:sp>
        <p:nvSpPr>
          <p:cNvPr id="400" name="Shape 400"/>
          <p:cNvSpPr/>
          <p:nvPr/>
        </p:nvSpPr>
        <p:spPr>
          <a:xfrm>
            <a:off x="755575" y="240904"/>
            <a:ext cx="7560839"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400" u="none" cap="none" strike="noStrike">
                <a:solidFill>
                  <a:srgbClr val="FFFF00"/>
                </a:solidFill>
                <a:latin typeface="Calibri"/>
                <a:ea typeface="Calibri"/>
                <a:cs typeface="Calibri"/>
                <a:sym typeface="Calibri"/>
              </a:rPr>
              <a:t>2- تنمية المهارات الاجتماعية في التعامل مع الآخرين</a:t>
            </a:r>
          </a:p>
        </p:txBody>
      </p:sp>
      <p:grpSp>
        <p:nvGrpSpPr>
          <p:cNvPr id="401" name="Shape 401"/>
          <p:cNvGrpSpPr/>
          <p:nvPr/>
        </p:nvGrpSpPr>
        <p:grpSpPr>
          <a:xfrm>
            <a:off x="-36511" y="2420888"/>
            <a:ext cx="9144000" cy="4248471"/>
            <a:chOff x="180156" y="476952"/>
            <a:chExt cx="8498446" cy="5256135"/>
          </a:xfrm>
        </p:grpSpPr>
        <p:sp>
          <p:nvSpPr>
            <p:cNvPr id="402" name="Shape 402"/>
            <p:cNvSpPr/>
            <p:nvPr/>
          </p:nvSpPr>
          <p:spPr>
            <a:xfrm>
              <a:off x="755575" y="836712"/>
              <a:ext cx="7539135" cy="4608512"/>
            </a:xfrm>
            <a:prstGeom prst="roundRect">
              <a:avLst>
                <a:gd fmla="val 8272" name="adj"/>
              </a:avLst>
            </a:prstGeom>
            <a:solidFill>
              <a:schemeClr val="lt1"/>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8.2mp6.3mpTan.jpg" id="403" name="Shape 403"/>
            <p:cNvPicPr preferRelativeResize="0"/>
            <p:nvPr/>
          </p:nvPicPr>
          <p:blipFill rotWithShape="1">
            <a:blip r:embed="rId4">
              <a:alphaModFix/>
            </a:blip>
            <a:srcRect b="0" l="0" r="0" t="0"/>
            <a:stretch/>
          </p:blipFill>
          <p:spPr>
            <a:xfrm>
              <a:off x="180156" y="476952"/>
              <a:ext cx="8498446" cy="5256135"/>
            </a:xfrm>
            <a:prstGeom prst="rect">
              <a:avLst/>
            </a:prstGeom>
            <a:noFill/>
            <a:ln>
              <a:noFill/>
            </a:ln>
          </p:spPr>
        </p:pic>
      </p:grpSp>
      <p:sp>
        <p:nvSpPr>
          <p:cNvPr id="404" name="Shape 404"/>
          <p:cNvSpPr/>
          <p:nvPr/>
        </p:nvSpPr>
        <p:spPr>
          <a:xfrm>
            <a:off x="1115616" y="2852935"/>
            <a:ext cx="6984776" cy="3416319"/>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قدرة المرء على التعبير عن آرائه ومشاعره أمام الآخرين.</a:t>
            </a:r>
          </a:p>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إقامة علاقة متبادلة بالآخرين والتعاطف معهم ومساعدتهم وتقبل المساعدة.</a:t>
            </a:r>
          </a:p>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عدم المقارنة بالآخرين والإيمان بأن لكل شخص قدرات تميزه عن غيره.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1"/>
                                        </p:tgtEl>
                                        <p:attrNameLst>
                                          <p:attrName>style.visibility</p:attrName>
                                        </p:attrNameLst>
                                      </p:cBhvr>
                                      <p:to>
                                        <p:strVal val="visible"/>
                                      </p:to>
                                    </p:set>
                                    <p:animEffect filter="fade" transition="in">
                                      <p:cBhvr>
                                        <p:cTn dur="500"/>
                                        <p:tgtEl>
                                          <p:spTgt spid="401"/>
                                        </p:tgtEl>
                                      </p:cBhvr>
                                    </p:animEffect>
                                  </p:childTnLst>
                                </p:cTn>
                              </p:par>
                              <p:par>
                                <p:cTn fill="hold" nodeType="withEffect" presetClass="entr" presetID="10" presetSubtype="0">
                                  <p:stCondLst>
                                    <p:cond delay="0"/>
                                  </p:stCondLst>
                                  <p:childTnLst>
                                    <p:set>
                                      <p:cBhvr>
                                        <p:cTn dur="1" fill="hold">
                                          <p:stCondLst>
                                            <p:cond delay="0"/>
                                          </p:stCondLst>
                                        </p:cTn>
                                        <p:tgtEl>
                                          <p:spTgt spid="404">
                                            <p:txEl>
                                              <p:pRg end="0" st="0"/>
                                            </p:txEl>
                                          </p:spTgt>
                                        </p:tgtEl>
                                        <p:attrNameLst>
                                          <p:attrName>style.visibility</p:attrName>
                                        </p:attrNameLst>
                                      </p:cBhvr>
                                      <p:to>
                                        <p:strVal val="visible"/>
                                      </p:to>
                                    </p:set>
                                    <p:animEffect filter="fade" transition="in">
                                      <p:cBhvr>
                                        <p:cTn dur="500"/>
                                        <p:tgtEl>
                                          <p:spTgt spid="404">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404">
                                            <p:txEl>
                                              <p:pRg end="1" st="1"/>
                                            </p:txEl>
                                          </p:spTgt>
                                        </p:tgtEl>
                                        <p:attrNameLst>
                                          <p:attrName>style.visibility</p:attrName>
                                        </p:attrNameLst>
                                      </p:cBhvr>
                                      <p:to>
                                        <p:strVal val="visible"/>
                                      </p:to>
                                    </p:set>
                                    <p:animEffect filter="fade" transition="in">
                                      <p:cBhvr>
                                        <p:cTn dur="500"/>
                                        <p:tgtEl>
                                          <p:spTgt spid="404">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404">
                                            <p:txEl>
                                              <p:pRg end="2" st="2"/>
                                            </p:txEl>
                                          </p:spTgt>
                                        </p:tgtEl>
                                        <p:attrNameLst>
                                          <p:attrName>style.visibility</p:attrName>
                                        </p:attrNameLst>
                                      </p:cBhvr>
                                      <p:to>
                                        <p:strVal val="visible"/>
                                      </p:to>
                                    </p:set>
                                    <p:animEffect filter="fade" transition="in">
                                      <p:cBhvr>
                                        <p:cTn dur="500"/>
                                        <p:tgtEl>
                                          <p:spTgt spid="404">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8" name="Shape 408"/>
        <p:cNvGrpSpPr/>
        <p:nvPr/>
      </p:nvGrpSpPr>
      <p:grpSpPr>
        <a:xfrm>
          <a:off x="0" y="0"/>
          <a:ext cx="0" cy="0"/>
          <a:chOff x="0" y="0"/>
          <a:chExt cx="0" cy="0"/>
        </a:xfrm>
      </p:grpSpPr>
      <p:pic>
        <p:nvPicPr>
          <p:cNvPr descr="00085.WMF" id="409" name="Shape 409"/>
          <p:cNvPicPr preferRelativeResize="0"/>
          <p:nvPr/>
        </p:nvPicPr>
        <p:blipFill rotWithShape="1">
          <a:blip r:embed="rId3">
            <a:alphaModFix/>
          </a:blip>
          <a:srcRect b="0" l="0" r="0" t="0"/>
          <a:stretch/>
        </p:blipFill>
        <p:spPr>
          <a:xfrm>
            <a:off x="250825" y="2276872"/>
            <a:ext cx="8569325" cy="2520279"/>
          </a:xfrm>
          <a:prstGeom prst="rect">
            <a:avLst/>
          </a:prstGeom>
          <a:noFill/>
          <a:ln>
            <a:noFill/>
          </a:ln>
          <a:effectLst>
            <a:outerShdw blurRad="225425" algn="ctr" dir="5220000" dist="50800">
              <a:srgbClr val="000000">
                <a:alpha val="32941"/>
              </a:srgbClr>
            </a:outerShdw>
          </a:effectLst>
        </p:spPr>
      </p:pic>
      <p:sp>
        <p:nvSpPr>
          <p:cNvPr id="410" name="Shape 410"/>
          <p:cNvSpPr/>
          <p:nvPr/>
        </p:nvSpPr>
        <p:spPr>
          <a:xfrm>
            <a:off x="1331912" y="2905497"/>
            <a:ext cx="6553200" cy="1171575"/>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المتغيرات المرتبطة بالصحة النفسية ومنها: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500"/>
                                        <p:tgtEl>
                                          <p:spTgt spid="409"/>
                                        </p:tgtEl>
                                      </p:cBhvr>
                                    </p:animEffect>
                                  </p:childTnLst>
                                </p:cTn>
                              </p:par>
                              <p:par>
                                <p:cTn fill="hold" nodeType="with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500"/>
                                        <p:tgtEl>
                                          <p:spTgt spid="4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4" name="Shape 414"/>
        <p:cNvGrpSpPr/>
        <p:nvPr/>
      </p:nvGrpSpPr>
      <p:grpSpPr>
        <a:xfrm>
          <a:off x="0" y="0"/>
          <a:ext cx="0" cy="0"/>
          <a:chOff x="0" y="0"/>
          <a:chExt cx="0" cy="0"/>
        </a:xfrm>
      </p:grpSpPr>
      <p:pic>
        <p:nvPicPr>
          <p:cNvPr descr="g.gif" id="415" name="Shape 415"/>
          <p:cNvPicPr preferRelativeResize="0"/>
          <p:nvPr/>
        </p:nvPicPr>
        <p:blipFill rotWithShape="1">
          <a:blip r:embed="rId3">
            <a:alphaModFix/>
          </a:blip>
          <a:srcRect b="0" l="0" r="0" t="0"/>
          <a:stretch/>
        </p:blipFill>
        <p:spPr>
          <a:xfrm>
            <a:off x="323528" y="260647"/>
            <a:ext cx="8381999" cy="1656183"/>
          </a:xfrm>
          <a:prstGeom prst="rect">
            <a:avLst/>
          </a:prstGeom>
          <a:noFill/>
          <a:ln>
            <a:noFill/>
          </a:ln>
        </p:spPr>
      </p:pic>
      <p:sp>
        <p:nvSpPr>
          <p:cNvPr id="416" name="Shape 416"/>
          <p:cNvSpPr/>
          <p:nvPr/>
        </p:nvSpPr>
        <p:spPr>
          <a:xfrm>
            <a:off x="611560" y="496995"/>
            <a:ext cx="7827911"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1- التدين</a:t>
            </a:r>
          </a:p>
        </p:txBody>
      </p:sp>
      <p:grpSp>
        <p:nvGrpSpPr>
          <p:cNvPr id="417" name="Shape 417"/>
          <p:cNvGrpSpPr/>
          <p:nvPr/>
        </p:nvGrpSpPr>
        <p:grpSpPr>
          <a:xfrm>
            <a:off x="144016" y="2132855"/>
            <a:ext cx="8892479" cy="4608511"/>
            <a:chOff x="1049819" y="2636911"/>
            <a:chExt cx="7405436" cy="2724918"/>
          </a:xfrm>
        </p:grpSpPr>
        <p:sp>
          <p:nvSpPr>
            <p:cNvPr id="418" name="Shape 418"/>
            <p:cNvSpPr/>
            <p:nvPr/>
          </p:nvSpPr>
          <p:spPr>
            <a:xfrm>
              <a:off x="1172495" y="2781088"/>
              <a:ext cx="7038727" cy="2331165"/>
            </a:xfrm>
            <a:prstGeom prst="roundRect">
              <a:avLst>
                <a:gd fmla="val 3114"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rgbClr val="002060"/>
                </a:solidFill>
                <a:latin typeface="Calibri"/>
                <a:ea typeface="Calibri"/>
                <a:cs typeface="Calibri"/>
                <a:sym typeface="Calibri"/>
              </a:endParaRPr>
            </a:p>
          </p:txBody>
        </p:sp>
        <p:pic>
          <p:nvPicPr>
            <p:cNvPr descr="forumcelalettin_775.png" id="419" name="Shape 419"/>
            <p:cNvPicPr preferRelativeResize="0"/>
            <p:nvPr/>
          </p:nvPicPr>
          <p:blipFill rotWithShape="1">
            <a:blip r:embed="rId4">
              <a:alphaModFix/>
            </a:blip>
            <a:srcRect b="0" l="0" r="0" t="0"/>
            <a:stretch/>
          </p:blipFill>
          <p:spPr>
            <a:xfrm>
              <a:off x="1049819" y="2636911"/>
              <a:ext cx="7405436" cy="2724918"/>
            </a:xfrm>
            <a:prstGeom prst="rect">
              <a:avLst/>
            </a:prstGeom>
            <a:noFill/>
            <a:ln>
              <a:noFill/>
            </a:ln>
          </p:spPr>
        </p:pic>
      </p:grpSp>
      <p:sp>
        <p:nvSpPr>
          <p:cNvPr id="420" name="Shape 420"/>
          <p:cNvSpPr txBox="1"/>
          <p:nvPr/>
        </p:nvSpPr>
        <p:spPr>
          <a:xfrm>
            <a:off x="611560" y="2780927"/>
            <a:ext cx="7776864" cy="286232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ويقصد به الالتزام بالعقيدة الصحيحة قولاً وسلوكاً والإتيان بما أمر الله به والانتهاء عما نهى الله عنه، ولقد وجدت العديد من الدراسات أن الشخص المتدين أكثر صحة نفسية واتزاناً انفعالياً وثقة بالنفس وأقل وقوعا في الاضطرابات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5"/>
                                        </p:tgtEl>
                                        <p:attrNameLst>
                                          <p:attrName>style.visibility</p:attrName>
                                        </p:attrNameLst>
                                      </p:cBhvr>
                                      <p:to>
                                        <p:strVal val="visible"/>
                                      </p:to>
                                    </p:set>
                                    <p:animEffect filter="fade" transition="in">
                                      <p:cBhvr>
                                        <p:cTn dur="500"/>
                                        <p:tgtEl>
                                          <p:spTgt spid="415"/>
                                        </p:tgtEl>
                                      </p:cBhvr>
                                    </p:animEffect>
                                  </p:childTnLst>
                                </p:cTn>
                              </p:par>
                              <p:par>
                                <p:cTn fill="hold" nodeType="with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500"/>
                                        <p:tgtEl>
                                          <p:spTgt spid="4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7"/>
                                        </p:tgtEl>
                                        <p:attrNameLst>
                                          <p:attrName>style.visibility</p:attrName>
                                        </p:attrNameLst>
                                      </p:cBhvr>
                                      <p:to>
                                        <p:strVal val="visible"/>
                                      </p:to>
                                    </p:set>
                                    <p:animEffect filter="fade" transition="in">
                                      <p:cBhvr>
                                        <p:cTn dur="500"/>
                                        <p:tgtEl>
                                          <p:spTgt spid="417"/>
                                        </p:tgtEl>
                                      </p:cBhvr>
                                    </p:animEffect>
                                  </p:childTnLst>
                                </p:cTn>
                              </p:par>
                              <p:par>
                                <p:cTn fill="hold" nodeType="withEffect" presetClass="entr" presetID="10" presetSubtype="0">
                                  <p:stCondLst>
                                    <p:cond delay="0"/>
                                  </p:stCondLst>
                                  <p:childTnLst>
                                    <p:set>
                                      <p:cBhvr>
                                        <p:cTn dur="1" fill="hold">
                                          <p:stCondLst>
                                            <p:cond delay="0"/>
                                          </p:stCondLst>
                                        </p:cTn>
                                        <p:tgtEl>
                                          <p:spTgt spid="420"/>
                                        </p:tgtEl>
                                        <p:attrNameLst>
                                          <p:attrName>style.visibility</p:attrName>
                                        </p:attrNameLst>
                                      </p:cBhvr>
                                      <p:to>
                                        <p:strVal val="visible"/>
                                      </p:to>
                                    </p:set>
                                    <p:animEffect filter="fade" transition="in">
                                      <p:cBhvr>
                                        <p:cTn dur="500"/>
                                        <p:tgtEl>
                                          <p:spTgt spid="4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8" name="Shape 108"/>
        <p:cNvGrpSpPr/>
        <p:nvPr/>
      </p:nvGrpSpPr>
      <p:grpSpPr>
        <a:xfrm>
          <a:off x="0" y="0"/>
          <a:ext cx="0" cy="0"/>
          <a:chOff x="0" y="0"/>
          <a:chExt cx="0" cy="0"/>
        </a:xfrm>
      </p:grpSpPr>
      <p:pic>
        <p:nvPicPr>
          <p:cNvPr descr="vfLae.png" id="109" name="Shape 109"/>
          <p:cNvPicPr preferRelativeResize="0"/>
          <p:nvPr/>
        </p:nvPicPr>
        <p:blipFill rotWithShape="1">
          <a:blip r:embed="rId3">
            <a:alphaModFix/>
          </a:blip>
          <a:srcRect b="0" l="0" r="0" t="0"/>
          <a:stretch/>
        </p:blipFill>
        <p:spPr>
          <a:xfrm>
            <a:off x="755575" y="1470171"/>
            <a:ext cx="7704855" cy="3917233"/>
          </a:xfrm>
          <a:prstGeom prst="rect">
            <a:avLst/>
          </a:prstGeom>
          <a:noFill/>
          <a:ln>
            <a:noFill/>
          </a:ln>
        </p:spPr>
      </p:pic>
      <p:sp>
        <p:nvSpPr>
          <p:cNvPr id="110" name="Shape 110"/>
          <p:cNvSpPr/>
          <p:nvPr/>
        </p:nvSpPr>
        <p:spPr>
          <a:xfrm>
            <a:off x="2502750" y="2852935"/>
            <a:ext cx="4240263" cy="1200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7200" u="none" cap="none" strike="noStrike">
                <a:solidFill>
                  <a:schemeClr val="dk1"/>
                </a:solidFill>
                <a:latin typeface="Calibri"/>
                <a:ea typeface="Calibri"/>
                <a:cs typeface="Calibri"/>
                <a:sym typeface="Calibri"/>
              </a:rPr>
              <a:t>أهداف الوحدة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500"/>
                                        <p:tgtEl>
                                          <p:spTgt spid="109"/>
                                        </p:tgtEl>
                                      </p:cBhvr>
                                    </p:animEffect>
                                  </p:childTnLst>
                                </p:cTn>
                              </p:par>
                              <p:par>
                                <p:cTn fill="hold" nodeType="with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4" name="Shape 424"/>
        <p:cNvGrpSpPr/>
        <p:nvPr/>
      </p:nvGrpSpPr>
      <p:grpSpPr>
        <a:xfrm>
          <a:off x="0" y="0"/>
          <a:ext cx="0" cy="0"/>
          <a:chOff x="0" y="0"/>
          <a:chExt cx="0" cy="0"/>
        </a:xfrm>
      </p:grpSpPr>
      <p:pic>
        <p:nvPicPr>
          <p:cNvPr descr="g.gif" id="425" name="Shape 425"/>
          <p:cNvPicPr preferRelativeResize="0"/>
          <p:nvPr/>
        </p:nvPicPr>
        <p:blipFill rotWithShape="1">
          <a:blip r:embed="rId3">
            <a:alphaModFix/>
          </a:blip>
          <a:srcRect b="0" l="0" r="0" t="0"/>
          <a:stretch/>
        </p:blipFill>
        <p:spPr>
          <a:xfrm>
            <a:off x="323528" y="260647"/>
            <a:ext cx="8381999" cy="1656183"/>
          </a:xfrm>
          <a:prstGeom prst="rect">
            <a:avLst/>
          </a:prstGeom>
          <a:noFill/>
          <a:ln>
            <a:noFill/>
          </a:ln>
        </p:spPr>
      </p:pic>
      <p:sp>
        <p:nvSpPr>
          <p:cNvPr id="426" name="Shape 426"/>
          <p:cNvSpPr/>
          <p:nvPr/>
        </p:nvSpPr>
        <p:spPr>
          <a:xfrm>
            <a:off x="611560" y="496995"/>
            <a:ext cx="7827911"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2- العفو والصفح (التسامح)</a:t>
            </a:r>
          </a:p>
        </p:txBody>
      </p:sp>
      <p:grpSp>
        <p:nvGrpSpPr>
          <p:cNvPr id="427" name="Shape 427"/>
          <p:cNvGrpSpPr/>
          <p:nvPr/>
        </p:nvGrpSpPr>
        <p:grpSpPr>
          <a:xfrm>
            <a:off x="144016" y="2132855"/>
            <a:ext cx="8892479" cy="4608511"/>
            <a:chOff x="1049819" y="2636911"/>
            <a:chExt cx="7405436" cy="2724918"/>
          </a:xfrm>
        </p:grpSpPr>
        <p:sp>
          <p:nvSpPr>
            <p:cNvPr id="428" name="Shape 428"/>
            <p:cNvSpPr/>
            <p:nvPr/>
          </p:nvSpPr>
          <p:spPr>
            <a:xfrm>
              <a:off x="1172495" y="2781088"/>
              <a:ext cx="7038727" cy="2331165"/>
            </a:xfrm>
            <a:prstGeom prst="roundRect">
              <a:avLst>
                <a:gd fmla="val 3114"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rgbClr val="002060"/>
                </a:solidFill>
                <a:latin typeface="Calibri"/>
                <a:ea typeface="Calibri"/>
                <a:cs typeface="Calibri"/>
                <a:sym typeface="Calibri"/>
              </a:endParaRPr>
            </a:p>
          </p:txBody>
        </p:sp>
        <p:pic>
          <p:nvPicPr>
            <p:cNvPr descr="forumcelalettin_775.png" id="429" name="Shape 429"/>
            <p:cNvPicPr preferRelativeResize="0"/>
            <p:nvPr/>
          </p:nvPicPr>
          <p:blipFill rotWithShape="1">
            <a:blip r:embed="rId4">
              <a:alphaModFix/>
            </a:blip>
            <a:srcRect b="0" l="0" r="0" t="0"/>
            <a:stretch/>
          </p:blipFill>
          <p:spPr>
            <a:xfrm>
              <a:off x="1049819" y="2636911"/>
              <a:ext cx="7405436" cy="2724918"/>
            </a:xfrm>
            <a:prstGeom prst="rect">
              <a:avLst/>
            </a:prstGeom>
            <a:noFill/>
            <a:ln>
              <a:noFill/>
            </a:ln>
          </p:spPr>
        </p:pic>
      </p:grpSp>
      <p:sp>
        <p:nvSpPr>
          <p:cNvPr id="430" name="Shape 430"/>
          <p:cNvSpPr txBox="1"/>
          <p:nvPr/>
        </p:nvSpPr>
        <p:spPr>
          <a:xfrm>
            <a:off x="611560" y="2780927"/>
            <a:ext cx="7776864" cy="286232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أثبتت الدراسات أن من أهم صفات الشخصيات المضطربة والتي تعاني من القلق المزمن هو أنها لا تعرف التسامح ولم تجرب لذة العفو ونسيان الإساءة قال الله تعالى: {</a:t>
            </a:r>
            <a:r>
              <a:rPr b="1" i="0" lang="ar-EG" sz="3600" u="none" cap="none" strike="noStrike">
                <a:solidFill>
                  <a:srgbClr val="008000"/>
                </a:solidFill>
                <a:latin typeface="Calibri"/>
                <a:ea typeface="Calibri"/>
                <a:cs typeface="Calibri"/>
                <a:sym typeface="Calibri"/>
              </a:rPr>
              <a:t>خُذِ العَفْوَ وأْمُرْ بِالْعُرْفِ وأَعْرِضْ عَنِ الجَاهِلِينَ</a:t>
            </a:r>
            <a:r>
              <a:rPr b="1" i="0" lang="ar-EG" sz="3600" u="none" cap="none" strike="noStrike">
                <a:solidFill>
                  <a:schemeClr val="dk1"/>
                </a:solidFill>
                <a:latin typeface="Calibri"/>
                <a:ea typeface="Calibri"/>
                <a:cs typeface="Calibri"/>
                <a:sym typeface="Calibri"/>
              </a:rPr>
              <a:t>} (الأعراف: 199)</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5"/>
                                        </p:tgtEl>
                                        <p:attrNameLst>
                                          <p:attrName>style.visibility</p:attrName>
                                        </p:attrNameLst>
                                      </p:cBhvr>
                                      <p:to>
                                        <p:strVal val="visible"/>
                                      </p:to>
                                    </p:set>
                                    <p:animEffect filter="fade" transition="in">
                                      <p:cBhvr>
                                        <p:cTn dur="500"/>
                                        <p:tgtEl>
                                          <p:spTgt spid="425"/>
                                        </p:tgtEl>
                                      </p:cBhvr>
                                    </p:animEffect>
                                  </p:childTnLst>
                                </p:cTn>
                              </p:par>
                              <p:par>
                                <p:cTn fill="hold" nodeType="withEffect" presetClass="entr" presetID="10" presetSubtype="0">
                                  <p:stCondLst>
                                    <p:cond delay="0"/>
                                  </p:stCondLst>
                                  <p:childTnLst>
                                    <p:set>
                                      <p:cBhvr>
                                        <p:cTn dur="1" fill="hold">
                                          <p:stCondLst>
                                            <p:cond delay="0"/>
                                          </p:stCondLst>
                                        </p:cTn>
                                        <p:tgtEl>
                                          <p:spTgt spid="426"/>
                                        </p:tgtEl>
                                        <p:attrNameLst>
                                          <p:attrName>style.visibility</p:attrName>
                                        </p:attrNameLst>
                                      </p:cBhvr>
                                      <p:to>
                                        <p:strVal val="visible"/>
                                      </p:to>
                                    </p:set>
                                    <p:animEffect filter="fade" transition="in">
                                      <p:cBhvr>
                                        <p:cTn dur="500"/>
                                        <p:tgtEl>
                                          <p:spTgt spid="4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7"/>
                                        </p:tgtEl>
                                        <p:attrNameLst>
                                          <p:attrName>style.visibility</p:attrName>
                                        </p:attrNameLst>
                                      </p:cBhvr>
                                      <p:to>
                                        <p:strVal val="visible"/>
                                      </p:to>
                                    </p:set>
                                    <p:animEffect filter="fade" transition="in">
                                      <p:cBhvr>
                                        <p:cTn dur="500"/>
                                        <p:tgtEl>
                                          <p:spTgt spid="427"/>
                                        </p:tgtEl>
                                      </p:cBhvr>
                                    </p:animEffect>
                                  </p:childTnLst>
                                </p:cTn>
                              </p:par>
                              <p:par>
                                <p:cTn fill="hold" nodeType="withEffect" presetClass="entr" presetID="10" presetSubtype="0">
                                  <p:stCondLst>
                                    <p:cond delay="0"/>
                                  </p:stCondLst>
                                  <p:childTnLst>
                                    <p:set>
                                      <p:cBhvr>
                                        <p:cTn dur="1" fill="hold">
                                          <p:stCondLst>
                                            <p:cond delay="0"/>
                                          </p:stCondLst>
                                        </p:cTn>
                                        <p:tgtEl>
                                          <p:spTgt spid="430"/>
                                        </p:tgtEl>
                                        <p:attrNameLst>
                                          <p:attrName>style.visibility</p:attrName>
                                        </p:attrNameLst>
                                      </p:cBhvr>
                                      <p:to>
                                        <p:strVal val="visible"/>
                                      </p:to>
                                    </p:set>
                                    <p:animEffect filter="fade" transition="in">
                                      <p:cBhvr>
                                        <p:cTn dur="500"/>
                                        <p:tgtEl>
                                          <p:spTgt spid="4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4" name="Shape 434"/>
        <p:cNvGrpSpPr/>
        <p:nvPr/>
      </p:nvGrpSpPr>
      <p:grpSpPr>
        <a:xfrm>
          <a:off x="0" y="0"/>
          <a:ext cx="0" cy="0"/>
          <a:chOff x="0" y="0"/>
          <a:chExt cx="0" cy="0"/>
        </a:xfrm>
      </p:grpSpPr>
      <p:pic>
        <p:nvPicPr>
          <p:cNvPr descr="g.gif" id="435" name="Shape 435"/>
          <p:cNvPicPr preferRelativeResize="0"/>
          <p:nvPr/>
        </p:nvPicPr>
        <p:blipFill rotWithShape="1">
          <a:blip r:embed="rId3">
            <a:alphaModFix/>
          </a:blip>
          <a:srcRect b="0" l="0" r="0" t="0"/>
          <a:stretch/>
        </p:blipFill>
        <p:spPr>
          <a:xfrm>
            <a:off x="323528" y="260647"/>
            <a:ext cx="8381999" cy="1656183"/>
          </a:xfrm>
          <a:prstGeom prst="rect">
            <a:avLst/>
          </a:prstGeom>
          <a:noFill/>
          <a:ln>
            <a:noFill/>
          </a:ln>
        </p:spPr>
      </p:pic>
      <p:sp>
        <p:nvSpPr>
          <p:cNvPr id="436" name="Shape 436"/>
          <p:cNvSpPr/>
          <p:nvPr/>
        </p:nvSpPr>
        <p:spPr>
          <a:xfrm>
            <a:off x="611560" y="496995"/>
            <a:ext cx="7827911"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3- ممارسة الرياضة</a:t>
            </a:r>
          </a:p>
        </p:txBody>
      </p:sp>
      <p:grpSp>
        <p:nvGrpSpPr>
          <p:cNvPr id="437" name="Shape 437"/>
          <p:cNvGrpSpPr/>
          <p:nvPr/>
        </p:nvGrpSpPr>
        <p:grpSpPr>
          <a:xfrm>
            <a:off x="144016" y="2132855"/>
            <a:ext cx="8892479" cy="4608511"/>
            <a:chOff x="1049819" y="2636911"/>
            <a:chExt cx="7405436" cy="2724918"/>
          </a:xfrm>
        </p:grpSpPr>
        <p:sp>
          <p:nvSpPr>
            <p:cNvPr id="438" name="Shape 438"/>
            <p:cNvSpPr/>
            <p:nvPr/>
          </p:nvSpPr>
          <p:spPr>
            <a:xfrm>
              <a:off x="1172495" y="2781088"/>
              <a:ext cx="7038727" cy="2331165"/>
            </a:xfrm>
            <a:prstGeom prst="roundRect">
              <a:avLst>
                <a:gd fmla="val 3114"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rgbClr val="002060"/>
                </a:solidFill>
                <a:latin typeface="Calibri"/>
                <a:ea typeface="Calibri"/>
                <a:cs typeface="Calibri"/>
                <a:sym typeface="Calibri"/>
              </a:endParaRPr>
            </a:p>
          </p:txBody>
        </p:sp>
        <p:pic>
          <p:nvPicPr>
            <p:cNvPr descr="forumcelalettin_775.png" id="439" name="Shape 439"/>
            <p:cNvPicPr preferRelativeResize="0"/>
            <p:nvPr/>
          </p:nvPicPr>
          <p:blipFill rotWithShape="1">
            <a:blip r:embed="rId4">
              <a:alphaModFix/>
            </a:blip>
            <a:srcRect b="0" l="0" r="0" t="0"/>
            <a:stretch/>
          </p:blipFill>
          <p:spPr>
            <a:xfrm>
              <a:off x="1049819" y="2636911"/>
              <a:ext cx="7405436" cy="2724918"/>
            </a:xfrm>
            <a:prstGeom prst="rect">
              <a:avLst/>
            </a:prstGeom>
            <a:noFill/>
            <a:ln>
              <a:noFill/>
            </a:ln>
          </p:spPr>
        </p:pic>
      </p:grpSp>
      <p:sp>
        <p:nvSpPr>
          <p:cNvPr id="440" name="Shape 440"/>
          <p:cNvSpPr txBox="1"/>
          <p:nvPr/>
        </p:nvSpPr>
        <p:spPr>
          <a:xfrm>
            <a:off x="611560" y="2780927"/>
            <a:ext cx="7776864" cy="175432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وهي وسيلة ناجحة في التقليل من المشكلات الانفعالية والسلوكية المختلفة وتساعد على تنفيس الانفعالات بداخلنا.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35"/>
                                        </p:tgtEl>
                                        <p:attrNameLst>
                                          <p:attrName>style.visibility</p:attrName>
                                        </p:attrNameLst>
                                      </p:cBhvr>
                                      <p:to>
                                        <p:strVal val="visible"/>
                                      </p:to>
                                    </p:set>
                                    <p:animEffect filter="fade" transition="in">
                                      <p:cBhvr>
                                        <p:cTn dur="500"/>
                                        <p:tgtEl>
                                          <p:spTgt spid="435"/>
                                        </p:tgtEl>
                                      </p:cBhvr>
                                    </p:animEffect>
                                  </p:childTnLst>
                                </p:cTn>
                              </p:par>
                              <p:par>
                                <p:cTn fill="hold" nodeType="withEffect" presetClass="entr" presetID="10" presetSubtype="0">
                                  <p:stCondLst>
                                    <p:cond delay="0"/>
                                  </p:stCondLst>
                                  <p:childTnLst>
                                    <p:set>
                                      <p:cBhvr>
                                        <p:cTn dur="1" fill="hold">
                                          <p:stCondLst>
                                            <p:cond delay="0"/>
                                          </p:stCondLst>
                                        </p:cTn>
                                        <p:tgtEl>
                                          <p:spTgt spid="436"/>
                                        </p:tgtEl>
                                        <p:attrNameLst>
                                          <p:attrName>style.visibility</p:attrName>
                                        </p:attrNameLst>
                                      </p:cBhvr>
                                      <p:to>
                                        <p:strVal val="visible"/>
                                      </p:to>
                                    </p:set>
                                    <p:animEffect filter="fade" transition="in">
                                      <p:cBhvr>
                                        <p:cTn dur="500"/>
                                        <p:tgtEl>
                                          <p:spTgt spid="4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7"/>
                                        </p:tgtEl>
                                        <p:attrNameLst>
                                          <p:attrName>style.visibility</p:attrName>
                                        </p:attrNameLst>
                                      </p:cBhvr>
                                      <p:to>
                                        <p:strVal val="visible"/>
                                      </p:to>
                                    </p:set>
                                    <p:animEffect filter="fade" transition="in">
                                      <p:cBhvr>
                                        <p:cTn dur="500"/>
                                        <p:tgtEl>
                                          <p:spTgt spid="437"/>
                                        </p:tgtEl>
                                      </p:cBhvr>
                                    </p:animEffect>
                                  </p:childTnLst>
                                </p:cTn>
                              </p:par>
                              <p:par>
                                <p:cTn fill="hold" nodeType="withEffect" presetClass="entr" presetID="10" presetSubtype="0">
                                  <p:stCondLst>
                                    <p:cond delay="0"/>
                                  </p:stCondLst>
                                  <p:childTnLst>
                                    <p:set>
                                      <p:cBhvr>
                                        <p:cTn dur="1" fill="hold">
                                          <p:stCondLst>
                                            <p:cond delay="0"/>
                                          </p:stCondLst>
                                        </p:cTn>
                                        <p:tgtEl>
                                          <p:spTgt spid="440"/>
                                        </p:tgtEl>
                                        <p:attrNameLst>
                                          <p:attrName>style.visibility</p:attrName>
                                        </p:attrNameLst>
                                      </p:cBhvr>
                                      <p:to>
                                        <p:strVal val="visible"/>
                                      </p:to>
                                    </p:set>
                                    <p:animEffect filter="fade" transition="in">
                                      <p:cBhvr>
                                        <p:cTn dur="500"/>
                                        <p:tgtEl>
                                          <p:spTgt spid="4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4" name="Shape 444"/>
        <p:cNvGrpSpPr/>
        <p:nvPr/>
      </p:nvGrpSpPr>
      <p:grpSpPr>
        <a:xfrm>
          <a:off x="0" y="0"/>
          <a:ext cx="0" cy="0"/>
          <a:chOff x="0" y="0"/>
          <a:chExt cx="0" cy="0"/>
        </a:xfrm>
      </p:grpSpPr>
      <p:pic>
        <p:nvPicPr>
          <p:cNvPr descr="g.gif" id="445" name="Shape 445"/>
          <p:cNvPicPr preferRelativeResize="0"/>
          <p:nvPr/>
        </p:nvPicPr>
        <p:blipFill rotWithShape="1">
          <a:blip r:embed="rId3">
            <a:alphaModFix/>
          </a:blip>
          <a:srcRect b="0" l="0" r="0" t="0"/>
          <a:stretch/>
        </p:blipFill>
        <p:spPr>
          <a:xfrm>
            <a:off x="323528" y="260647"/>
            <a:ext cx="8381999" cy="1656183"/>
          </a:xfrm>
          <a:prstGeom prst="rect">
            <a:avLst/>
          </a:prstGeom>
          <a:noFill/>
          <a:ln>
            <a:noFill/>
          </a:ln>
        </p:spPr>
      </p:pic>
      <p:sp>
        <p:nvSpPr>
          <p:cNvPr id="446" name="Shape 446"/>
          <p:cNvSpPr/>
          <p:nvPr/>
        </p:nvSpPr>
        <p:spPr>
          <a:xfrm>
            <a:off x="704527" y="347171"/>
            <a:ext cx="7827911" cy="156966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4- مواجهة المشكلات بدلاً من الهروب منها</a:t>
            </a:r>
          </a:p>
        </p:txBody>
      </p:sp>
      <p:grpSp>
        <p:nvGrpSpPr>
          <p:cNvPr id="447" name="Shape 447"/>
          <p:cNvGrpSpPr/>
          <p:nvPr/>
        </p:nvGrpSpPr>
        <p:grpSpPr>
          <a:xfrm>
            <a:off x="144016" y="2132855"/>
            <a:ext cx="8892479" cy="4608511"/>
            <a:chOff x="1049819" y="2636911"/>
            <a:chExt cx="7405436" cy="2724918"/>
          </a:xfrm>
        </p:grpSpPr>
        <p:sp>
          <p:nvSpPr>
            <p:cNvPr id="448" name="Shape 448"/>
            <p:cNvSpPr/>
            <p:nvPr/>
          </p:nvSpPr>
          <p:spPr>
            <a:xfrm>
              <a:off x="1172495" y="2781088"/>
              <a:ext cx="7038727" cy="2331165"/>
            </a:xfrm>
            <a:prstGeom prst="roundRect">
              <a:avLst>
                <a:gd fmla="val 3114"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rgbClr val="002060"/>
                </a:solidFill>
                <a:latin typeface="Calibri"/>
                <a:ea typeface="Calibri"/>
                <a:cs typeface="Calibri"/>
                <a:sym typeface="Calibri"/>
              </a:endParaRPr>
            </a:p>
          </p:txBody>
        </p:sp>
        <p:pic>
          <p:nvPicPr>
            <p:cNvPr descr="forumcelalettin_775.png" id="449" name="Shape 449"/>
            <p:cNvPicPr preferRelativeResize="0"/>
            <p:nvPr/>
          </p:nvPicPr>
          <p:blipFill rotWithShape="1">
            <a:blip r:embed="rId4">
              <a:alphaModFix/>
            </a:blip>
            <a:srcRect b="0" l="0" r="0" t="0"/>
            <a:stretch/>
          </p:blipFill>
          <p:spPr>
            <a:xfrm>
              <a:off x="1049819" y="2636911"/>
              <a:ext cx="7405436" cy="2724918"/>
            </a:xfrm>
            <a:prstGeom prst="rect">
              <a:avLst/>
            </a:prstGeom>
            <a:noFill/>
            <a:ln>
              <a:noFill/>
            </a:ln>
          </p:spPr>
        </p:pic>
      </p:grpSp>
      <p:sp>
        <p:nvSpPr>
          <p:cNvPr id="450" name="Shape 450"/>
          <p:cNvSpPr txBox="1"/>
          <p:nvPr/>
        </p:nvSpPr>
        <p:spPr>
          <a:xfrm>
            <a:off x="971600" y="2553866"/>
            <a:ext cx="7488831" cy="353943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200" u="none" cap="none" strike="noStrike">
                <a:solidFill>
                  <a:schemeClr val="dk1"/>
                </a:solidFill>
                <a:latin typeface="Calibri"/>
                <a:ea typeface="Calibri"/>
                <a:cs typeface="Calibri"/>
                <a:sym typeface="Calibri"/>
              </a:rPr>
              <a:t>يعتقد بعض الناس أن الهروب من المشكلات وعدم مواجهتها هو السبيل لعلاجها، والعكس هو الصحيح فالدراسات النفسية تؤكد أن مواجهة المشكلة هو الأسلوب الصحيح إذا أردنا حلها، فكلما واجهنا المشكلة كلما ضعفت في تأثيرها علينا أما الهروب منها فيجعلها تظهر لنا في كل حين ومن الوسائل التي يستخدمها الإنسان لمواجهة المشكلات ما يلي: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45"/>
                                        </p:tgtEl>
                                        <p:attrNameLst>
                                          <p:attrName>style.visibility</p:attrName>
                                        </p:attrNameLst>
                                      </p:cBhvr>
                                      <p:to>
                                        <p:strVal val="visible"/>
                                      </p:to>
                                    </p:set>
                                    <p:animEffect filter="fade" transition="in">
                                      <p:cBhvr>
                                        <p:cTn dur="500"/>
                                        <p:tgtEl>
                                          <p:spTgt spid="445"/>
                                        </p:tgtEl>
                                      </p:cBhvr>
                                    </p:animEffect>
                                  </p:childTnLst>
                                </p:cTn>
                              </p:par>
                              <p:par>
                                <p:cTn fill="hold" nodeType="withEffect" presetClass="entr" presetID="10" presetSubtype="0">
                                  <p:stCondLst>
                                    <p:cond delay="0"/>
                                  </p:stCondLst>
                                  <p:childTnLst>
                                    <p:set>
                                      <p:cBhvr>
                                        <p:cTn dur="1" fill="hold">
                                          <p:stCondLst>
                                            <p:cond delay="0"/>
                                          </p:stCondLst>
                                        </p:cTn>
                                        <p:tgtEl>
                                          <p:spTgt spid="446"/>
                                        </p:tgtEl>
                                        <p:attrNameLst>
                                          <p:attrName>style.visibility</p:attrName>
                                        </p:attrNameLst>
                                      </p:cBhvr>
                                      <p:to>
                                        <p:strVal val="visible"/>
                                      </p:to>
                                    </p:set>
                                    <p:animEffect filter="fade" transition="in">
                                      <p:cBhvr>
                                        <p:cTn dur="500"/>
                                        <p:tgtEl>
                                          <p:spTgt spid="44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7"/>
                                        </p:tgtEl>
                                        <p:attrNameLst>
                                          <p:attrName>style.visibility</p:attrName>
                                        </p:attrNameLst>
                                      </p:cBhvr>
                                      <p:to>
                                        <p:strVal val="visible"/>
                                      </p:to>
                                    </p:set>
                                    <p:animEffect filter="fade" transition="in">
                                      <p:cBhvr>
                                        <p:cTn dur="500"/>
                                        <p:tgtEl>
                                          <p:spTgt spid="447"/>
                                        </p:tgtEl>
                                      </p:cBhvr>
                                    </p:animEffect>
                                  </p:childTnLst>
                                </p:cTn>
                              </p:par>
                              <p:par>
                                <p:cTn fill="hold" nodeType="withEffect" presetClass="entr" presetID="10" presetSubtype="0">
                                  <p:stCondLst>
                                    <p:cond delay="0"/>
                                  </p:stCondLst>
                                  <p:childTnLst>
                                    <p:set>
                                      <p:cBhvr>
                                        <p:cTn dur="1" fill="hold">
                                          <p:stCondLst>
                                            <p:cond delay="0"/>
                                          </p:stCondLst>
                                        </p:cTn>
                                        <p:tgtEl>
                                          <p:spTgt spid="450"/>
                                        </p:tgtEl>
                                        <p:attrNameLst>
                                          <p:attrName>style.visibility</p:attrName>
                                        </p:attrNameLst>
                                      </p:cBhvr>
                                      <p:to>
                                        <p:strVal val="visible"/>
                                      </p:to>
                                    </p:set>
                                    <p:animEffect filter="fade" transition="in">
                                      <p:cBhvr>
                                        <p:cTn dur="500"/>
                                        <p:tgtEl>
                                          <p:spTgt spid="4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54" name="Shape 454"/>
        <p:cNvGrpSpPr/>
        <p:nvPr/>
      </p:nvGrpSpPr>
      <p:grpSpPr>
        <a:xfrm>
          <a:off x="0" y="0"/>
          <a:ext cx="0" cy="0"/>
          <a:chOff x="0" y="0"/>
          <a:chExt cx="0" cy="0"/>
        </a:xfrm>
      </p:grpSpPr>
      <p:pic>
        <p:nvPicPr>
          <p:cNvPr descr="g.gif" id="455" name="Shape 455"/>
          <p:cNvPicPr preferRelativeResize="0"/>
          <p:nvPr/>
        </p:nvPicPr>
        <p:blipFill rotWithShape="1">
          <a:blip r:embed="rId3">
            <a:alphaModFix/>
          </a:blip>
          <a:srcRect b="0" l="0" r="0" t="0"/>
          <a:stretch/>
        </p:blipFill>
        <p:spPr>
          <a:xfrm>
            <a:off x="323528" y="260647"/>
            <a:ext cx="8381999" cy="1656183"/>
          </a:xfrm>
          <a:prstGeom prst="rect">
            <a:avLst/>
          </a:prstGeom>
          <a:noFill/>
          <a:ln>
            <a:noFill/>
          </a:ln>
        </p:spPr>
      </p:pic>
      <p:sp>
        <p:nvSpPr>
          <p:cNvPr id="456" name="Shape 456"/>
          <p:cNvSpPr/>
          <p:nvPr/>
        </p:nvSpPr>
        <p:spPr>
          <a:xfrm>
            <a:off x="704527" y="347171"/>
            <a:ext cx="7827911" cy="156966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800" u="none" cap="none" strike="noStrike">
                <a:solidFill>
                  <a:schemeClr val="lt1"/>
                </a:solidFill>
                <a:latin typeface="Calibri"/>
                <a:ea typeface="Calibri"/>
                <a:cs typeface="Calibri"/>
                <a:sym typeface="Calibri"/>
              </a:rPr>
              <a:t>4- مواجهة المشكلات بدلاً من الهروب منها</a:t>
            </a:r>
          </a:p>
        </p:txBody>
      </p:sp>
      <p:grpSp>
        <p:nvGrpSpPr>
          <p:cNvPr id="457" name="Shape 457"/>
          <p:cNvGrpSpPr/>
          <p:nvPr/>
        </p:nvGrpSpPr>
        <p:grpSpPr>
          <a:xfrm>
            <a:off x="144016" y="2132855"/>
            <a:ext cx="8892479" cy="4608511"/>
            <a:chOff x="1049819" y="2636911"/>
            <a:chExt cx="7405436" cy="2724918"/>
          </a:xfrm>
        </p:grpSpPr>
        <p:sp>
          <p:nvSpPr>
            <p:cNvPr id="458" name="Shape 458"/>
            <p:cNvSpPr/>
            <p:nvPr/>
          </p:nvSpPr>
          <p:spPr>
            <a:xfrm>
              <a:off x="1172495" y="2781088"/>
              <a:ext cx="7038727" cy="2331165"/>
            </a:xfrm>
            <a:prstGeom prst="roundRect">
              <a:avLst>
                <a:gd fmla="val 3114"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spcAft>
                  <a:spcPts val="0"/>
                </a:spcAft>
                <a:buNone/>
              </a:pPr>
              <a:r>
                <a:t/>
              </a:r>
              <a:endParaRPr b="0" i="0" sz="1800" u="none" cap="none" strike="noStrike">
                <a:solidFill>
                  <a:srgbClr val="002060"/>
                </a:solidFill>
                <a:latin typeface="Calibri"/>
                <a:ea typeface="Calibri"/>
                <a:cs typeface="Calibri"/>
                <a:sym typeface="Calibri"/>
              </a:endParaRPr>
            </a:p>
          </p:txBody>
        </p:sp>
        <p:pic>
          <p:nvPicPr>
            <p:cNvPr descr="forumcelalettin_775.png" id="459" name="Shape 459"/>
            <p:cNvPicPr preferRelativeResize="0"/>
            <p:nvPr/>
          </p:nvPicPr>
          <p:blipFill rotWithShape="1">
            <a:blip r:embed="rId4">
              <a:alphaModFix/>
            </a:blip>
            <a:srcRect b="0" l="0" r="0" t="0"/>
            <a:stretch/>
          </p:blipFill>
          <p:spPr>
            <a:xfrm>
              <a:off x="1049819" y="2636911"/>
              <a:ext cx="7405436" cy="2724918"/>
            </a:xfrm>
            <a:prstGeom prst="rect">
              <a:avLst/>
            </a:prstGeom>
            <a:noFill/>
            <a:ln>
              <a:noFill/>
            </a:ln>
          </p:spPr>
        </p:pic>
      </p:grpSp>
      <p:sp>
        <p:nvSpPr>
          <p:cNvPr id="460" name="Shape 460"/>
          <p:cNvSpPr txBox="1"/>
          <p:nvPr/>
        </p:nvSpPr>
        <p:spPr>
          <a:xfrm>
            <a:off x="611560" y="2852935"/>
            <a:ext cx="7776864" cy="1754325"/>
          </a:xfrm>
          <a:prstGeom prst="rect">
            <a:avLst/>
          </a:prstGeom>
          <a:noFill/>
          <a:ln>
            <a:noFill/>
          </a:ln>
        </p:spPr>
        <p:txBody>
          <a:bodyPr anchorCtr="0" anchor="t" bIns="45700" lIns="91425" rIns="91425" tIns="45700">
            <a:noAutofit/>
          </a:bodyPr>
          <a:lstStyle/>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تعريف المشكلة.</a:t>
            </a:r>
          </a:p>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محاولة إيجاد بدائل للحل.</a:t>
            </a:r>
          </a:p>
          <a:p>
            <a:pPr indent="0" lvl="0" marL="0" marR="0" rtl="1" algn="r">
              <a:spcBef>
                <a:spcPts val="0"/>
              </a:spcBef>
              <a:buClr>
                <a:schemeClr val="dk1"/>
              </a:buClr>
              <a:buSzPct val="100000"/>
              <a:buFont typeface="Arial"/>
              <a:buChar char="•"/>
            </a:pPr>
            <a:r>
              <a:rPr b="1" i="0" lang="ar-EG" sz="3600" u="none" cap="none" strike="noStrike">
                <a:solidFill>
                  <a:schemeClr val="dk1"/>
                </a:solidFill>
                <a:latin typeface="Calibri"/>
                <a:ea typeface="Calibri"/>
                <a:cs typeface="Calibri"/>
                <a:sym typeface="Calibri"/>
              </a:rPr>
              <a:t> اختبار كل بديل وتقييمه واختيار البديل المناسب.</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57"/>
                                        </p:tgtEl>
                                        <p:attrNameLst>
                                          <p:attrName>style.visibility</p:attrName>
                                        </p:attrNameLst>
                                      </p:cBhvr>
                                      <p:to>
                                        <p:strVal val="visible"/>
                                      </p:to>
                                    </p:set>
                                    <p:animEffect filter="fade" transition="in">
                                      <p:cBhvr>
                                        <p:cTn dur="500"/>
                                        <p:tgtEl>
                                          <p:spTgt spid="457"/>
                                        </p:tgtEl>
                                      </p:cBhvr>
                                    </p:animEffect>
                                  </p:childTnLst>
                                </p:cTn>
                              </p:par>
                              <p:par>
                                <p:cTn fill="hold" nodeType="withEffect" presetClass="entr" presetID="10" presetSubtype="0">
                                  <p:stCondLst>
                                    <p:cond delay="0"/>
                                  </p:stCondLst>
                                  <p:childTnLst>
                                    <p:set>
                                      <p:cBhvr>
                                        <p:cTn dur="1" fill="hold">
                                          <p:stCondLst>
                                            <p:cond delay="0"/>
                                          </p:stCondLst>
                                        </p:cTn>
                                        <p:tgtEl>
                                          <p:spTgt spid="460">
                                            <p:txEl>
                                              <p:pRg end="0" st="0"/>
                                            </p:txEl>
                                          </p:spTgt>
                                        </p:tgtEl>
                                        <p:attrNameLst>
                                          <p:attrName>style.visibility</p:attrName>
                                        </p:attrNameLst>
                                      </p:cBhvr>
                                      <p:to>
                                        <p:strVal val="visible"/>
                                      </p:to>
                                    </p:set>
                                    <p:animEffect filter="fade" transition="in">
                                      <p:cBhvr>
                                        <p:cTn dur="500"/>
                                        <p:tgtEl>
                                          <p:spTgt spid="460">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460">
                                            <p:txEl>
                                              <p:pRg end="1" st="1"/>
                                            </p:txEl>
                                          </p:spTgt>
                                        </p:tgtEl>
                                        <p:attrNameLst>
                                          <p:attrName>style.visibility</p:attrName>
                                        </p:attrNameLst>
                                      </p:cBhvr>
                                      <p:to>
                                        <p:strVal val="visible"/>
                                      </p:to>
                                    </p:set>
                                    <p:animEffect filter="fade" transition="in">
                                      <p:cBhvr>
                                        <p:cTn dur="500"/>
                                        <p:tgtEl>
                                          <p:spTgt spid="460">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460">
                                            <p:txEl>
                                              <p:pRg end="2" st="2"/>
                                            </p:txEl>
                                          </p:spTgt>
                                        </p:tgtEl>
                                        <p:attrNameLst>
                                          <p:attrName>style.visibility</p:attrName>
                                        </p:attrNameLst>
                                      </p:cBhvr>
                                      <p:to>
                                        <p:strVal val="visible"/>
                                      </p:to>
                                    </p:set>
                                    <p:animEffect filter="fade" transition="in">
                                      <p:cBhvr>
                                        <p:cTn dur="500"/>
                                        <p:tgtEl>
                                          <p:spTgt spid="460">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4" name="Shape 464"/>
        <p:cNvGrpSpPr/>
        <p:nvPr/>
      </p:nvGrpSpPr>
      <p:grpSpPr>
        <a:xfrm>
          <a:off x="0" y="0"/>
          <a:ext cx="0" cy="0"/>
          <a:chOff x="0" y="0"/>
          <a:chExt cx="0" cy="0"/>
        </a:xfrm>
      </p:grpSpPr>
      <p:pic>
        <p:nvPicPr>
          <p:cNvPr descr="00239.jpg" id="465" name="Shape 465"/>
          <p:cNvPicPr preferRelativeResize="0"/>
          <p:nvPr/>
        </p:nvPicPr>
        <p:blipFill rotWithShape="1">
          <a:blip r:embed="rId3">
            <a:alphaModFix/>
          </a:blip>
          <a:srcRect b="0" l="0" r="0" t="0"/>
          <a:stretch/>
        </p:blipFill>
        <p:spPr>
          <a:xfrm>
            <a:off x="1259632" y="1968500"/>
            <a:ext cx="6624735" cy="2997199"/>
          </a:xfrm>
          <a:prstGeom prst="rect">
            <a:avLst/>
          </a:prstGeom>
          <a:noFill/>
          <a:ln>
            <a:noFill/>
          </a:ln>
        </p:spPr>
      </p:pic>
      <p:sp>
        <p:nvSpPr>
          <p:cNvPr id="466" name="Shape 466"/>
          <p:cNvSpPr/>
          <p:nvPr/>
        </p:nvSpPr>
        <p:spPr>
          <a:xfrm>
            <a:off x="1403648" y="2780927"/>
            <a:ext cx="6300935" cy="156966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9600" u="none" cap="none" strike="noStrike">
                <a:solidFill>
                  <a:schemeClr val="lt1"/>
                </a:solidFill>
                <a:latin typeface="Calibri"/>
                <a:ea typeface="Calibri"/>
                <a:cs typeface="Calibri"/>
                <a:sym typeface="Calibri"/>
              </a:rPr>
              <a:t>نشاط 7-1</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65"/>
                                        </p:tgtEl>
                                        <p:attrNameLst>
                                          <p:attrName>style.visibility</p:attrName>
                                        </p:attrNameLst>
                                      </p:cBhvr>
                                      <p:to>
                                        <p:strVal val="visible"/>
                                      </p:to>
                                    </p:set>
                                    <p:anim calcmode="lin" valueType="num">
                                      <p:cBhvr additive="base">
                                        <p:cTn dur="500"/>
                                        <p:tgtEl>
                                          <p:spTgt spid="465"/>
                                        </p:tgtEl>
                                        <p:attrNameLst>
                                          <p:attrName>ppt_w</p:attrName>
                                        </p:attrNameLst>
                                      </p:cBhvr>
                                      <p:tavLst>
                                        <p:tav fmla="" tm="0">
                                          <p:val>
                                            <p:strVal val="0"/>
                                          </p:val>
                                        </p:tav>
                                        <p:tav fmla="" tm="100000">
                                          <p:val>
                                            <p:strVal val="#ppt_w"/>
                                          </p:val>
                                        </p:tav>
                                      </p:tavLst>
                                    </p:anim>
                                    <p:anim calcmode="lin" valueType="num">
                                      <p:cBhvr additive="base">
                                        <p:cTn dur="500"/>
                                        <p:tgtEl>
                                          <p:spTgt spid="46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66"/>
                                        </p:tgtEl>
                                        <p:attrNameLst>
                                          <p:attrName>style.visibility</p:attrName>
                                        </p:attrNameLst>
                                      </p:cBhvr>
                                      <p:to>
                                        <p:strVal val="visible"/>
                                      </p:to>
                                    </p:set>
                                    <p:anim calcmode="lin" valueType="num">
                                      <p:cBhvr additive="base">
                                        <p:cTn dur="500"/>
                                        <p:tgtEl>
                                          <p:spTgt spid="466"/>
                                        </p:tgtEl>
                                        <p:attrNameLst>
                                          <p:attrName>ppt_w</p:attrName>
                                        </p:attrNameLst>
                                      </p:cBhvr>
                                      <p:tavLst>
                                        <p:tav fmla="" tm="0">
                                          <p:val>
                                            <p:strVal val="0"/>
                                          </p:val>
                                        </p:tav>
                                        <p:tav fmla="" tm="100000">
                                          <p:val>
                                            <p:strVal val="#ppt_w"/>
                                          </p:val>
                                        </p:tav>
                                      </p:tavLst>
                                    </p:anim>
                                    <p:anim calcmode="lin" valueType="num">
                                      <p:cBhvr additive="base">
                                        <p:cTn dur="500"/>
                                        <p:tgtEl>
                                          <p:spTgt spid="466"/>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0" name="Shape 470"/>
        <p:cNvGrpSpPr/>
        <p:nvPr/>
      </p:nvGrpSpPr>
      <p:grpSpPr>
        <a:xfrm>
          <a:off x="0" y="0"/>
          <a:ext cx="0" cy="0"/>
          <a:chOff x="0" y="0"/>
          <a:chExt cx="0" cy="0"/>
        </a:xfrm>
      </p:grpSpPr>
      <p:grpSp>
        <p:nvGrpSpPr>
          <p:cNvPr id="471" name="Shape 471"/>
          <p:cNvGrpSpPr/>
          <p:nvPr/>
        </p:nvGrpSpPr>
        <p:grpSpPr>
          <a:xfrm>
            <a:off x="144015" y="692695"/>
            <a:ext cx="8676455" cy="5400599"/>
            <a:chOff x="430620" y="548679"/>
            <a:chExt cx="7301188" cy="5966376"/>
          </a:xfrm>
        </p:grpSpPr>
        <p:sp>
          <p:nvSpPr>
            <p:cNvPr id="472" name="Shape 472"/>
            <p:cNvSpPr/>
            <p:nvPr/>
          </p:nvSpPr>
          <p:spPr>
            <a:xfrm>
              <a:off x="851395" y="1185092"/>
              <a:ext cx="6451887" cy="4752527"/>
            </a:xfrm>
            <a:prstGeom prst="rect">
              <a:avLst/>
            </a:prstGeom>
            <a:solidFill>
              <a:schemeClr val="lt1"/>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34uf1si8.gif" id="473" name="Shape 473"/>
            <p:cNvPicPr preferRelativeResize="0"/>
            <p:nvPr/>
          </p:nvPicPr>
          <p:blipFill rotWithShape="1">
            <a:blip r:embed="rId3">
              <a:alphaModFix/>
            </a:blip>
            <a:srcRect b="0" l="0" r="0" t="0"/>
            <a:stretch/>
          </p:blipFill>
          <p:spPr>
            <a:xfrm>
              <a:off x="430620" y="548679"/>
              <a:ext cx="7301188" cy="5966376"/>
            </a:xfrm>
            <a:prstGeom prst="rect">
              <a:avLst/>
            </a:prstGeom>
            <a:noFill/>
            <a:ln>
              <a:noFill/>
            </a:ln>
          </p:spPr>
        </p:pic>
      </p:grpSp>
      <p:sp>
        <p:nvSpPr>
          <p:cNvPr id="474" name="Shape 474"/>
          <p:cNvSpPr/>
          <p:nvPr/>
        </p:nvSpPr>
        <p:spPr>
          <a:xfrm>
            <a:off x="1309350" y="1732193"/>
            <a:ext cx="6200197" cy="34163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لدى بعض الناس أساليب رائعة في احتواء المشكلات وفي التعامل مع الآخرين، لذلك يعيشون في سعادة كبيرة مع أنفسهم ومع الآخرين، وبالتأكيد أنك تطبق بعض هذه الأساليب في حياتك اليومية.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71"/>
                                        </p:tgtEl>
                                        <p:attrNameLst>
                                          <p:attrName>style.visibility</p:attrName>
                                        </p:attrNameLst>
                                      </p:cBhvr>
                                      <p:to>
                                        <p:strVal val="visible"/>
                                      </p:to>
                                    </p:set>
                                    <p:animEffect filter="fade" transition="in">
                                      <p:cBhvr>
                                        <p:cTn dur="500"/>
                                        <p:tgtEl>
                                          <p:spTgt spid="471"/>
                                        </p:tgtEl>
                                      </p:cBhvr>
                                    </p:animEffect>
                                  </p:childTnLst>
                                </p:cTn>
                              </p:par>
                              <p:par>
                                <p:cTn fill="hold" nodeType="withEffect" presetClass="entr" presetID="10" presetSubtype="0">
                                  <p:stCondLst>
                                    <p:cond delay="0"/>
                                  </p:stCondLst>
                                  <p:childTnLst>
                                    <p:set>
                                      <p:cBhvr>
                                        <p:cTn dur="1" fill="hold">
                                          <p:stCondLst>
                                            <p:cond delay="0"/>
                                          </p:stCondLst>
                                        </p:cTn>
                                        <p:tgtEl>
                                          <p:spTgt spid="474"/>
                                        </p:tgtEl>
                                        <p:attrNameLst>
                                          <p:attrName>style.visibility</p:attrName>
                                        </p:attrNameLst>
                                      </p:cBhvr>
                                      <p:to>
                                        <p:strVal val="visible"/>
                                      </p:to>
                                    </p:set>
                                    <p:animEffect filter="fade" transition="in">
                                      <p:cBhvr>
                                        <p:cTn dur="500"/>
                                        <p:tgtEl>
                                          <p:spTgt spid="4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8" name="Shape 478"/>
        <p:cNvGrpSpPr/>
        <p:nvPr/>
      </p:nvGrpSpPr>
      <p:grpSpPr>
        <a:xfrm>
          <a:off x="0" y="0"/>
          <a:ext cx="0" cy="0"/>
          <a:chOff x="0" y="0"/>
          <a:chExt cx="0" cy="0"/>
        </a:xfrm>
      </p:grpSpPr>
      <p:pic>
        <p:nvPicPr>
          <p:cNvPr descr="E:\شغل نجلاء\خلفيات وبراويز وصور\New folder\البراويز\البراويز\0151.bmp" id="479" name="Shape 479"/>
          <p:cNvPicPr preferRelativeResize="0"/>
          <p:nvPr/>
        </p:nvPicPr>
        <p:blipFill rotWithShape="1">
          <a:blip r:embed="rId3">
            <a:alphaModFix/>
          </a:blip>
          <a:srcRect b="0" l="0" r="0" t="0"/>
          <a:stretch/>
        </p:blipFill>
        <p:spPr>
          <a:xfrm>
            <a:off x="395536" y="260648"/>
            <a:ext cx="8386483" cy="1589654"/>
          </a:xfrm>
          <a:prstGeom prst="rect">
            <a:avLst/>
          </a:prstGeom>
          <a:noFill/>
          <a:ln>
            <a:noFill/>
          </a:ln>
        </p:spPr>
      </p:pic>
      <p:sp>
        <p:nvSpPr>
          <p:cNvPr id="480" name="Shape 480"/>
          <p:cNvSpPr/>
          <p:nvPr/>
        </p:nvSpPr>
        <p:spPr>
          <a:xfrm>
            <a:off x="1077163" y="260647"/>
            <a:ext cx="6783388"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rgbClr val="FFFF00"/>
                </a:solidFill>
                <a:latin typeface="Calibri"/>
                <a:ea typeface="Calibri"/>
                <a:cs typeface="Calibri"/>
                <a:sym typeface="Calibri"/>
              </a:rPr>
              <a:t>حدد في المواقف التالية، ثلاثة أفكار ايجابية لكل موقف</a:t>
            </a:r>
          </a:p>
        </p:txBody>
      </p:sp>
      <p:graphicFrame>
        <p:nvGraphicFramePr>
          <p:cNvPr id="481" name="Shape 481"/>
          <p:cNvGraphicFramePr/>
          <p:nvPr/>
        </p:nvGraphicFramePr>
        <p:xfrm>
          <a:off x="35495" y="2348880"/>
          <a:ext cx="3000000" cy="3000000"/>
        </p:xfrm>
        <a:graphic>
          <a:graphicData uri="http://schemas.openxmlformats.org/drawingml/2006/table">
            <a:tbl>
              <a:tblPr bandRow="1" firstRow="1">
                <a:noFill/>
                <a:tableStyleId>{7C4464B6-FBBB-4CAE-BA96-A71F3AA4AA42}</a:tableStyleId>
              </a:tblPr>
              <a:tblGrid>
                <a:gridCol w="6552725"/>
                <a:gridCol w="2483775"/>
              </a:tblGrid>
              <a:tr h="9862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r>
              <a:tr h="11114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rowSpan="3">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r h="11114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vMerge="1"/>
              </a:tr>
              <a:tr h="11114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vMerge="1"/>
              </a:tr>
            </a:tbl>
          </a:graphicData>
        </a:graphic>
      </p:graphicFrame>
      <p:sp>
        <p:nvSpPr>
          <p:cNvPr id="482" name="Shape 482"/>
          <p:cNvSpPr/>
          <p:nvPr/>
        </p:nvSpPr>
        <p:spPr>
          <a:xfrm>
            <a:off x="7092279" y="2492896"/>
            <a:ext cx="1284325"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الموقف</a:t>
            </a:r>
          </a:p>
        </p:txBody>
      </p:sp>
      <p:sp>
        <p:nvSpPr>
          <p:cNvPr id="483" name="Shape 483"/>
          <p:cNvSpPr/>
          <p:nvPr/>
        </p:nvSpPr>
        <p:spPr>
          <a:xfrm>
            <a:off x="827583" y="2492896"/>
            <a:ext cx="3821879"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lt1"/>
                </a:solidFill>
                <a:latin typeface="Calibri"/>
                <a:ea typeface="Calibri"/>
                <a:cs typeface="Calibri"/>
                <a:sym typeface="Calibri"/>
              </a:rPr>
              <a:t>التفكير الإيجابي المناسب</a:t>
            </a:r>
          </a:p>
        </p:txBody>
      </p:sp>
      <p:sp>
        <p:nvSpPr>
          <p:cNvPr id="484" name="Shape 484"/>
          <p:cNvSpPr/>
          <p:nvPr/>
        </p:nvSpPr>
        <p:spPr>
          <a:xfrm>
            <a:off x="6588224" y="3861048"/>
            <a:ext cx="2555775" cy="2062103"/>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3200" u="none" cap="none" strike="noStrike">
                <a:solidFill>
                  <a:schemeClr val="dk1"/>
                </a:solidFill>
                <a:latin typeface="Calibri"/>
                <a:ea typeface="Calibri"/>
                <a:cs typeface="Calibri"/>
                <a:sym typeface="Calibri"/>
              </a:rPr>
              <a:t>عندما يتأخر صديقك عن موعده ولم يكن ذلك من عادته</a:t>
            </a:r>
          </a:p>
        </p:txBody>
      </p:sp>
      <p:sp>
        <p:nvSpPr>
          <p:cNvPr id="485" name="Shape 485"/>
          <p:cNvSpPr txBox="1"/>
          <p:nvPr/>
        </p:nvSpPr>
        <p:spPr>
          <a:xfrm>
            <a:off x="1259632" y="3573016"/>
            <a:ext cx="5112567"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1- من الممكن أن يكون مريض.</a:t>
            </a:r>
          </a:p>
        </p:txBody>
      </p:sp>
      <p:sp>
        <p:nvSpPr>
          <p:cNvPr id="486" name="Shape 486"/>
          <p:cNvSpPr txBox="1"/>
          <p:nvPr/>
        </p:nvSpPr>
        <p:spPr>
          <a:xfrm>
            <a:off x="827583" y="4653135"/>
            <a:ext cx="5544615"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2- من الممكن أن يكون الطريق مزدح.</a:t>
            </a:r>
          </a:p>
        </p:txBody>
      </p:sp>
      <p:sp>
        <p:nvSpPr>
          <p:cNvPr id="487" name="Shape 487"/>
          <p:cNvSpPr txBox="1"/>
          <p:nvPr/>
        </p:nvSpPr>
        <p:spPr>
          <a:xfrm>
            <a:off x="251519" y="5733255"/>
            <a:ext cx="6048671"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3- من الممكن أن يكون لديه عمل كثير.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79"/>
                                        </p:tgtEl>
                                        <p:attrNameLst>
                                          <p:attrName>style.visibility</p:attrName>
                                        </p:attrNameLst>
                                      </p:cBhvr>
                                      <p:to>
                                        <p:strVal val="visible"/>
                                      </p:to>
                                    </p:set>
                                    <p:animEffect filter="fade" transition="in">
                                      <p:cBhvr>
                                        <p:cTn dur="500"/>
                                        <p:tgtEl>
                                          <p:spTgt spid="479"/>
                                        </p:tgtEl>
                                      </p:cBhvr>
                                    </p:animEffect>
                                  </p:childTnLst>
                                </p:cTn>
                              </p:par>
                              <p:par>
                                <p:cTn fill="hold" nodeType="withEffect" presetClass="entr" presetID="10" presetSubtype="0">
                                  <p:stCondLst>
                                    <p:cond delay="0"/>
                                  </p:stCondLst>
                                  <p:childTnLst>
                                    <p:set>
                                      <p:cBhvr>
                                        <p:cTn dur="1" fill="hold">
                                          <p:stCondLst>
                                            <p:cond delay="0"/>
                                          </p:stCondLst>
                                        </p:cTn>
                                        <p:tgtEl>
                                          <p:spTgt spid="480"/>
                                        </p:tgtEl>
                                        <p:attrNameLst>
                                          <p:attrName>style.visibility</p:attrName>
                                        </p:attrNameLst>
                                      </p:cBhvr>
                                      <p:to>
                                        <p:strVal val="visible"/>
                                      </p:to>
                                    </p:set>
                                    <p:animEffect filter="fade" transition="in">
                                      <p:cBhvr>
                                        <p:cTn dur="500"/>
                                        <p:tgtEl>
                                          <p:spTgt spid="4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1"/>
                                        </p:tgtEl>
                                        <p:attrNameLst>
                                          <p:attrName>style.visibility</p:attrName>
                                        </p:attrNameLst>
                                      </p:cBhvr>
                                      <p:to>
                                        <p:strVal val="visible"/>
                                      </p:to>
                                    </p:set>
                                    <p:animEffect filter="fade" transition="in">
                                      <p:cBhvr>
                                        <p:cTn dur="500"/>
                                        <p:tgtEl>
                                          <p:spTgt spid="481"/>
                                        </p:tgtEl>
                                      </p:cBhvr>
                                    </p:animEffect>
                                  </p:childTnLst>
                                </p:cTn>
                              </p:par>
                              <p:par>
                                <p:cTn fill="hold" nodeType="withEffect" presetClass="entr" presetID="10" presetSubtype="0">
                                  <p:stCondLst>
                                    <p:cond delay="0"/>
                                  </p:stCondLst>
                                  <p:childTnLst>
                                    <p:set>
                                      <p:cBhvr>
                                        <p:cTn dur="1" fill="hold">
                                          <p:stCondLst>
                                            <p:cond delay="0"/>
                                          </p:stCondLst>
                                        </p:cTn>
                                        <p:tgtEl>
                                          <p:spTgt spid="482"/>
                                        </p:tgtEl>
                                        <p:attrNameLst>
                                          <p:attrName>style.visibility</p:attrName>
                                        </p:attrNameLst>
                                      </p:cBhvr>
                                      <p:to>
                                        <p:strVal val="visible"/>
                                      </p:to>
                                    </p:set>
                                    <p:animEffect filter="fade" transition="in">
                                      <p:cBhvr>
                                        <p:cTn dur="500"/>
                                        <p:tgtEl>
                                          <p:spTgt spid="4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3"/>
                                        </p:tgtEl>
                                        <p:attrNameLst>
                                          <p:attrName>style.visibility</p:attrName>
                                        </p:attrNameLst>
                                      </p:cBhvr>
                                      <p:to>
                                        <p:strVal val="visible"/>
                                      </p:to>
                                    </p:set>
                                    <p:animEffect filter="fade" transition="in">
                                      <p:cBhvr>
                                        <p:cTn dur="500"/>
                                        <p:tgtEl>
                                          <p:spTgt spid="4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84"/>
                                        </p:tgtEl>
                                        <p:attrNameLst>
                                          <p:attrName>style.visibility</p:attrName>
                                        </p:attrNameLst>
                                      </p:cBhvr>
                                      <p:to>
                                        <p:strVal val="visible"/>
                                      </p:to>
                                    </p:set>
                                    <p:anim calcmode="lin" valueType="num">
                                      <p:cBhvr additive="base">
                                        <p:cTn dur="500"/>
                                        <p:tgtEl>
                                          <p:spTgt spid="484"/>
                                        </p:tgtEl>
                                        <p:attrNameLst>
                                          <p:attrName>ppt_w</p:attrName>
                                        </p:attrNameLst>
                                      </p:cBhvr>
                                      <p:tavLst>
                                        <p:tav fmla="" tm="0">
                                          <p:val>
                                            <p:strVal val="0"/>
                                          </p:val>
                                        </p:tav>
                                        <p:tav fmla="" tm="100000">
                                          <p:val>
                                            <p:strVal val="#ppt_w"/>
                                          </p:val>
                                        </p:tav>
                                      </p:tavLst>
                                    </p:anim>
                                    <p:anim calcmode="lin" valueType="num">
                                      <p:cBhvr additive="base">
                                        <p:cTn dur="500"/>
                                        <p:tgtEl>
                                          <p:spTgt spid="48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5"/>
                                        </p:tgtEl>
                                        <p:attrNameLst>
                                          <p:attrName>style.visibility</p:attrName>
                                        </p:attrNameLst>
                                      </p:cBhvr>
                                      <p:to>
                                        <p:strVal val="visible"/>
                                      </p:to>
                                    </p:set>
                                    <p:animEffect filter="fade" transition="in">
                                      <p:cBhvr>
                                        <p:cTn dur="500"/>
                                        <p:tgtEl>
                                          <p:spTgt spid="4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6"/>
                                        </p:tgtEl>
                                        <p:attrNameLst>
                                          <p:attrName>style.visibility</p:attrName>
                                        </p:attrNameLst>
                                      </p:cBhvr>
                                      <p:to>
                                        <p:strVal val="visible"/>
                                      </p:to>
                                    </p:set>
                                    <p:animEffect filter="fade" transition="in">
                                      <p:cBhvr>
                                        <p:cTn dur="500"/>
                                        <p:tgtEl>
                                          <p:spTgt spid="4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7"/>
                                        </p:tgtEl>
                                        <p:attrNameLst>
                                          <p:attrName>style.visibility</p:attrName>
                                        </p:attrNameLst>
                                      </p:cBhvr>
                                      <p:to>
                                        <p:strVal val="visible"/>
                                      </p:to>
                                    </p:set>
                                    <p:animEffect filter="fade" transition="in">
                                      <p:cBhvr>
                                        <p:cTn dur="500"/>
                                        <p:tgtEl>
                                          <p:spTgt spid="4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91" name="Shape 491"/>
        <p:cNvGrpSpPr/>
        <p:nvPr/>
      </p:nvGrpSpPr>
      <p:grpSpPr>
        <a:xfrm>
          <a:off x="0" y="0"/>
          <a:ext cx="0" cy="0"/>
          <a:chOff x="0" y="0"/>
          <a:chExt cx="0" cy="0"/>
        </a:xfrm>
      </p:grpSpPr>
      <p:pic>
        <p:nvPicPr>
          <p:cNvPr descr="E:\شغل نجلاء\خلفيات وبراويز وصور\New folder\البراويز\البراويز\0151.bmp" id="492" name="Shape 492"/>
          <p:cNvPicPr preferRelativeResize="0"/>
          <p:nvPr/>
        </p:nvPicPr>
        <p:blipFill rotWithShape="1">
          <a:blip r:embed="rId3">
            <a:alphaModFix/>
          </a:blip>
          <a:srcRect b="0" l="0" r="0" t="0"/>
          <a:stretch/>
        </p:blipFill>
        <p:spPr>
          <a:xfrm>
            <a:off x="395536" y="260648"/>
            <a:ext cx="8386483" cy="1589654"/>
          </a:xfrm>
          <a:prstGeom prst="rect">
            <a:avLst/>
          </a:prstGeom>
          <a:noFill/>
          <a:ln>
            <a:noFill/>
          </a:ln>
        </p:spPr>
      </p:pic>
      <p:sp>
        <p:nvSpPr>
          <p:cNvPr id="493" name="Shape 493"/>
          <p:cNvSpPr/>
          <p:nvPr/>
        </p:nvSpPr>
        <p:spPr>
          <a:xfrm>
            <a:off x="1077163" y="260647"/>
            <a:ext cx="6783388"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rgbClr val="FFFF00"/>
                </a:solidFill>
                <a:latin typeface="Calibri"/>
                <a:ea typeface="Calibri"/>
                <a:cs typeface="Calibri"/>
                <a:sym typeface="Calibri"/>
              </a:rPr>
              <a:t>حدد في المواقف التالية، ثلاثة أفكار ايجابية لكل موقف</a:t>
            </a:r>
          </a:p>
        </p:txBody>
      </p:sp>
      <p:graphicFrame>
        <p:nvGraphicFramePr>
          <p:cNvPr id="494" name="Shape 494"/>
          <p:cNvGraphicFramePr/>
          <p:nvPr/>
        </p:nvGraphicFramePr>
        <p:xfrm>
          <a:off x="35495" y="2348880"/>
          <a:ext cx="3000000" cy="3000000"/>
        </p:xfrm>
        <a:graphic>
          <a:graphicData uri="http://schemas.openxmlformats.org/drawingml/2006/table">
            <a:tbl>
              <a:tblPr bandRow="1" firstRow="1">
                <a:noFill/>
                <a:tableStyleId>{7C4464B6-FBBB-4CAE-BA96-A71F3AA4AA42}</a:tableStyleId>
              </a:tblPr>
              <a:tblGrid>
                <a:gridCol w="6552725"/>
                <a:gridCol w="2483775"/>
              </a:tblGrid>
              <a:tr h="9862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r>
              <a:tr h="11114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rowSpan="3">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r h="11114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vMerge="1"/>
              </a:tr>
              <a:tr h="11114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vMerge="1"/>
              </a:tr>
            </a:tbl>
          </a:graphicData>
        </a:graphic>
      </p:graphicFrame>
      <p:sp>
        <p:nvSpPr>
          <p:cNvPr id="495" name="Shape 495"/>
          <p:cNvSpPr/>
          <p:nvPr/>
        </p:nvSpPr>
        <p:spPr>
          <a:xfrm>
            <a:off x="7092279" y="2492896"/>
            <a:ext cx="1284325"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الموقف</a:t>
            </a:r>
          </a:p>
        </p:txBody>
      </p:sp>
      <p:sp>
        <p:nvSpPr>
          <p:cNvPr id="496" name="Shape 496"/>
          <p:cNvSpPr/>
          <p:nvPr/>
        </p:nvSpPr>
        <p:spPr>
          <a:xfrm>
            <a:off x="827583" y="2492896"/>
            <a:ext cx="3821879"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lt1"/>
                </a:solidFill>
                <a:latin typeface="Calibri"/>
                <a:ea typeface="Calibri"/>
                <a:cs typeface="Calibri"/>
                <a:sym typeface="Calibri"/>
              </a:rPr>
              <a:t>التفكير الإيجابي المناسب</a:t>
            </a:r>
          </a:p>
        </p:txBody>
      </p:sp>
      <p:sp>
        <p:nvSpPr>
          <p:cNvPr id="497" name="Shape 497"/>
          <p:cNvSpPr/>
          <p:nvPr/>
        </p:nvSpPr>
        <p:spPr>
          <a:xfrm>
            <a:off x="6516216" y="3861048"/>
            <a:ext cx="2555775"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200" u="none" cap="none" strike="noStrike">
                <a:solidFill>
                  <a:schemeClr val="dk1"/>
                </a:solidFill>
                <a:latin typeface="Calibri"/>
                <a:ea typeface="Calibri"/>
                <a:cs typeface="Calibri"/>
                <a:sym typeface="Calibri"/>
              </a:rPr>
              <a:t>عندما يعتذر والدك عن شراء الجهاز الذي تريده</a:t>
            </a:r>
          </a:p>
        </p:txBody>
      </p:sp>
      <p:sp>
        <p:nvSpPr>
          <p:cNvPr id="498" name="Shape 498"/>
          <p:cNvSpPr txBox="1"/>
          <p:nvPr/>
        </p:nvSpPr>
        <p:spPr>
          <a:xfrm>
            <a:off x="611560" y="3356992"/>
            <a:ext cx="5832648" cy="107721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1- اللتمس له العذر من الممكن أن يكون سعر الجهاز غالي.</a:t>
            </a:r>
          </a:p>
        </p:txBody>
      </p:sp>
      <p:sp>
        <p:nvSpPr>
          <p:cNvPr id="499" name="Shape 499"/>
          <p:cNvSpPr txBox="1"/>
          <p:nvPr/>
        </p:nvSpPr>
        <p:spPr>
          <a:xfrm>
            <a:off x="683568" y="4725144"/>
            <a:ext cx="5760640"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2- من الممكن أن يكون والدي مشغول.</a:t>
            </a:r>
          </a:p>
        </p:txBody>
      </p:sp>
      <p:sp>
        <p:nvSpPr>
          <p:cNvPr id="500" name="Shape 500"/>
          <p:cNvSpPr txBox="1"/>
          <p:nvPr/>
        </p:nvSpPr>
        <p:spPr>
          <a:xfrm>
            <a:off x="323528" y="5517232"/>
            <a:ext cx="6120680" cy="107721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3- من الممكن يكون الجهاز غير موجود في الأسواق الآن.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97"/>
                                        </p:tgtEl>
                                        <p:attrNameLst>
                                          <p:attrName>style.visibility</p:attrName>
                                        </p:attrNameLst>
                                      </p:cBhvr>
                                      <p:to>
                                        <p:strVal val="visible"/>
                                      </p:to>
                                    </p:set>
                                    <p:anim calcmode="lin" valueType="num">
                                      <p:cBhvr additive="base">
                                        <p:cTn dur="500"/>
                                        <p:tgtEl>
                                          <p:spTgt spid="497"/>
                                        </p:tgtEl>
                                        <p:attrNameLst>
                                          <p:attrName>ppt_w</p:attrName>
                                        </p:attrNameLst>
                                      </p:cBhvr>
                                      <p:tavLst>
                                        <p:tav fmla="" tm="0">
                                          <p:val>
                                            <p:strVal val="0"/>
                                          </p:val>
                                        </p:tav>
                                        <p:tav fmla="" tm="100000">
                                          <p:val>
                                            <p:strVal val="#ppt_w"/>
                                          </p:val>
                                        </p:tav>
                                      </p:tavLst>
                                    </p:anim>
                                    <p:anim calcmode="lin" valueType="num">
                                      <p:cBhvr additive="base">
                                        <p:cTn dur="500"/>
                                        <p:tgtEl>
                                          <p:spTgt spid="49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8"/>
                                        </p:tgtEl>
                                        <p:attrNameLst>
                                          <p:attrName>style.visibility</p:attrName>
                                        </p:attrNameLst>
                                      </p:cBhvr>
                                      <p:to>
                                        <p:strVal val="visible"/>
                                      </p:to>
                                    </p:set>
                                    <p:animEffect filter="fade" transition="in">
                                      <p:cBhvr>
                                        <p:cTn dur="500"/>
                                        <p:tgtEl>
                                          <p:spTgt spid="4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9"/>
                                        </p:tgtEl>
                                        <p:attrNameLst>
                                          <p:attrName>style.visibility</p:attrName>
                                        </p:attrNameLst>
                                      </p:cBhvr>
                                      <p:to>
                                        <p:strVal val="visible"/>
                                      </p:to>
                                    </p:set>
                                    <p:animEffect filter="fade" transition="in">
                                      <p:cBhvr>
                                        <p:cTn dur="500"/>
                                        <p:tgtEl>
                                          <p:spTgt spid="4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0"/>
                                        </p:tgtEl>
                                        <p:attrNameLst>
                                          <p:attrName>style.visibility</p:attrName>
                                        </p:attrNameLst>
                                      </p:cBhvr>
                                      <p:to>
                                        <p:strVal val="visible"/>
                                      </p:to>
                                    </p:set>
                                    <p:animEffect filter="fade" transition="in">
                                      <p:cBhvr>
                                        <p:cTn dur="500"/>
                                        <p:tgtEl>
                                          <p:spTgt spid="5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04" name="Shape 504"/>
        <p:cNvGrpSpPr/>
        <p:nvPr/>
      </p:nvGrpSpPr>
      <p:grpSpPr>
        <a:xfrm>
          <a:off x="0" y="0"/>
          <a:ext cx="0" cy="0"/>
          <a:chOff x="0" y="0"/>
          <a:chExt cx="0" cy="0"/>
        </a:xfrm>
      </p:grpSpPr>
      <p:pic>
        <p:nvPicPr>
          <p:cNvPr descr="E:\شغل نجلاء\خلفيات وبراويز وصور\New folder\البراويز\البراويز\0151.bmp" id="505" name="Shape 505"/>
          <p:cNvPicPr preferRelativeResize="0"/>
          <p:nvPr/>
        </p:nvPicPr>
        <p:blipFill rotWithShape="1">
          <a:blip r:embed="rId3">
            <a:alphaModFix/>
          </a:blip>
          <a:srcRect b="0" l="0" r="0" t="0"/>
          <a:stretch/>
        </p:blipFill>
        <p:spPr>
          <a:xfrm>
            <a:off x="395536" y="260648"/>
            <a:ext cx="8386483" cy="1589654"/>
          </a:xfrm>
          <a:prstGeom prst="rect">
            <a:avLst/>
          </a:prstGeom>
          <a:noFill/>
          <a:ln>
            <a:noFill/>
          </a:ln>
        </p:spPr>
      </p:pic>
      <p:sp>
        <p:nvSpPr>
          <p:cNvPr id="506" name="Shape 506"/>
          <p:cNvSpPr/>
          <p:nvPr/>
        </p:nvSpPr>
        <p:spPr>
          <a:xfrm>
            <a:off x="1077163" y="260647"/>
            <a:ext cx="6783388"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rgbClr val="FFFF00"/>
                </a:solidFill>
                <a:latin typeface="Calibri"/>
                <a:ea typeface="Calibri"/>
                <a:cs typeface="Calibri"/>
                <a:sym typeface="Calibri"/>
              </a:rPr>
              <a:t>حدد في المواقف التالية، ثلاثة أفكار ايجابية لكل موقف</a:t>
            </a:r>
          </a:p>
        </p:txBody>
      </p:sp>
      <p:graphicFrame>
        <p:nvGraphicFramePr>
          <p:cNvPr id="507" name="Shape 507"/>
          <p:cNvGraphicFramePr/>
          <p:nvPr/>
        </p:nvGraphicFramePr>
        <p:xfrm>
          <a:off x="35495" y="2348880"/>
          <a:ext cx="3000000" cy="3000000"/>
        </p:xfrm>
        <a:graphic>
          <a:graphicData uri="http://schemas.openxmlformats.org/drawingml/2006/table">
            <a:tbl>
              <a:tblPr bandRow="1" firstRow="1">
                <a:noFill/>
                <a:tableStyleId>{7C4464B6-FBBB-4CAE-BA96-A71F3AA4AA42}</a:tableStyleId>
              </a:tblPr>
              <a:tblGrid>
                <a:gridCol w="6552725"/>
                <a:gridCol w="2483775"/>
              </a:tblGrid>
              <a:tr h="9862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r>
              <a:tr h="33342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bl>
          </a:graphicData>
        </a:graphic>
      </p:graphicFrame>
      <p:sp>
        <p:nvSpPr>
          <p:cNvPr id="508" name="Shape 508"/>
          <p:cNvSpPr/>
          <p:nvPr/>
        </p:nvSpPr>
        <p:spPr>
          <a:xfrm>
            <a:off x="7092279" y="2492896"/>
            <a:ext cx="1284325"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الموقف</a:t>
            </a:r>
          </a:p>
        </p:txBody>
      </p:sp>
      <p:sp>
        <p:nvSpPr>
          <p:cNvPr id="509" name="Shape 509"/>
          <p:cNvSpPr/>
          <p:nvPr/>
        </p:nvSpPr>
        <p:spPr>
          <a:xfrm>
            <a:off x="827583" y="2492896"/>
            <a:ext cx="3821879"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lt1"/>
                </a:solidFill>
                <a:latin typeface="Calibri"/>
                <a:ea typeface="Calibri"/>
                <a:cs typeface="Calibri"/>
                <a:sym typeface="Calibri"/>
              </a:rPr>
              <a:t>التفكير الإيجابي المناسب</a:t>
            </a:r>
          </a:p>
        </p:txBody>
      </p:sp>
      <p:sp>
        <p:nvSpPr>
          <p:cNvPr id="510" name="Shape 510"/>
          <p:cNvSpPr/>
          <p:nvPr/>
        </p:nvSpPr>
        <p:spPr>
          <a:xfrm>
            <a:off x="6588224" y="3861048"/>
            <a:ext cx="2555775"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200" u="none" cap="none" strike="noStrike">
                <a:solidFill>
                  <a:schemeClr val="dk1"/>
                </a:solidFill>
                <a:latin typeface="Calibri"/>
                <a:ea typeface="Calibri"/>
                <a:cs typeface="Calibri"/>
                <a:sym typeface="Calibri"/>
              </a:rPr>
              <a:t>عندما تتعرض لخسارة أو فقدت شخص تقدره</a:t>
            </a:r>
          </a:p>
        </p:txBody>
      </p:sp>
      <p:sp>
        <p:nvSpPr>
          <p:cNvPr id="511" name="Shape 511"/>
          <p:cNvSpPr txBox="1"/>
          <p:nvPr/>
        </p:nvSpPr>
        <p:spPr>
          <a:xfrm>
            <a:off x="1115616" y="4509119"/>
            <a:ext cx="4248472" cy="646331"/>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i="0" lang="ar-EG" sz="3600" u="none" cap="none" strike="noStrike">
                <a:solidFill>
                  <a:srgbClr val="FF0000"/>
                </a:solidFill>
                <a:latin typeface="Calibri"/>
                <a:ea typeface="Calibri"/>
                <a:cs typeface="Calibri"/>
                <a:sym typeface="Calibri"/>
              </a:rPr>
              <a:t>استعوض الله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510"/>
                                        </p:tgtEl>
                                        <p:attrNameLst>
                                          <p:attrName>style.visibility</p:attrName>
                                        </p:attrNameLst>
                                      </p:cBhvr>
                                      <p:to>
                                        <p:strVal val="visible"/>
                                      </p:to>
                                    </p:set>
                                    <p:anim calcmode="lin" valueType="num">
                                      <p:cBhvr additive="base">
                                        <p:cTn dur="500"/>
                                        <p:tgtEl>
                                          <p:spTgt spid="510"/>
                                        </p:tgtEl>
                                        <p:attrNameLst>
                                          <p:attrName>ppt_w</p:attrName>
                                        </p:attrNameLst>
                                      </p:cBhvr>
                                      <p:tavLst>
                                        <p:tav fmla="" tm="0">
                                          <p:val>
                                            <p:strVal val="0"/>
                                          </p:val>
                                        </p:tav>
                                        <p:tav fmla="" tm="100000">
                                          <p:val>
                                            <p:strVal val="#ppt_w"/>
                                          </p:val>
                                        </p:tav>
                                      </p:tavLst>
                                    </p:anim>
                                    <p:anim calcmode="lin" valueType="num">
                                      <p:cBhvr additive="base">
                                        <p:cTn dur="500"/>
                                        <p:tgtEl>
                                          <p:spTgt spid="51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1"/>
                                        </p:tgtEl>
                                        <p:attrNameLst>
                                          <p:attrName>style.visibility</p:attrName>
                                        </p:attrNameLst>
                                      </p:cBhvr>
                                      <p:to>
                                        <p:strVal val="visible"/>
                                      </p:to>
                                    </p:set>
                                    <p:animEffect filter="fade" transition="in">
                                      <p:cBhvr>
                                        <p:cTn dur="500"/>
                                        <p:tgtEl>
                                          <p:spTgt spid="5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15" name="Shape 515"/>
        <p:cNvGrpSpPr/>
        <p:nvPr/>
      </p:nvGrpSpPr>
      <p:grpSpPr>
        <a:xfrm>
          <a:off x="0" y="0"/>
          <a:ext cx="0" cy="0"/>
          <a:chOff x="0" y="0"/>
          <a:chExt cx="0" cy="0"/>
        </a:xfrm>
      </p:grpSpPr>
      <p:pic>
        <p:nvPicPr>
          <p:cNvPr descr="E:\شغل نجلاء\خلفيات وبراويز وصور\New folder\البراويز\البراويز\0151.bmp" id="516" name="Shape 516"/>
          <p:cNvPicPr preferRelativeResize="0"/>
          <p:nvPr/>
        </p:nvPicPr>
        <p:blipFill rotWithShape="1">
          <a:blip r:embed="rId3">
            <a:alphaModFix/>
          </a:blip>
          <a:srcRect b="0" l="0" r="0" t="0"/>
          <a:stretch/>
        </p:blipFill>
        <p:spPr>
          <a:xfrm>
            <a:off x="395536" y="260648"/>
            <a:ext cx="8386483" cy="1589654"/>
          </a:xfrm>
          <a:prstGeom prst="rect">
            <a:avLst/>
          </a:prstGeom>
          <a:noFill/>
          <a:ln>
            <a:noFill/>
          </a:ln>
        </p:spPr>
      </p:pic>
      <p:sp>
        <p:nvSpPr>
          <p:cNvPr id="517" name="Shape 517"/>
          <p:cNvSpPr/>
          <p:nvPr/>
        </p:nvSpPr>
        <p:spPr>
          <a:xfrm>
            <a:off x="1077163" y="260647"/>
            <a:ext cx="6783388"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4800" u="none" cap="none" strike="noStrike">
                <a:solidFill>
                  <a:srgbClr val="FFFF00"/>
                </a:solidFill>
                <a:latin typeface="Calibri"/>
                <a:ea typeface="Calibri"/>
                <a:cs typeface="Calibri"/>
                <a:sym typeface="Calibri"/>
              </a:rPr>
              <a:t>حدد في المواقف التالية، ثلاثة أفكار ايجابية لكل موقف</a:t>
            </a:r>
          </a:p>
        </p:txBody>
      </p:sp>
      <p:graphicFrame>
        <p:nvGraphicFramePr>
          <p:cNvPr id="518" name="Shape 518"/>
          <p:cNvGraphicFramePr/>
          <p:nvPr/>
        </p:nvGraphicFramePr>
        <p:xfrm>
          <a:off x="35495" y="2348880"/>
          <a:ext cx="3000000" cy="3000000"/>
        </p:xfrm>
        <a:graphic>
          <a:graphicData uri="http://schemas.openxmlformats.org/drawingml/2006/table">
            <a:tbl>
              <a:tblPr bandRow="1" firstRow="1">
                <a:noFill/>
                <a:tableStyleId>{7C4464B6-FBBB-4CAE-BA96-A71F3AA4AA42}</a:tableStyleId>
              </a:tblPr>
              <a:tblGrid>
                <a:gridCol w="6552725"/>
                <a:gridCol w="2483775"/>
              </a:tblGrid>
              <a:tr h="986250">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gradFill>
                      <a:gsLst>
                        <a:gs pos="0">
                          <a:srgbClr val="5A1A19"/>
                        </a:gs>
                        <a:gs pos="50000">
                          <a:srgbClr val="822824"/>
                        </a:gs>
                        <a:gs pos="100000">
                          <a:srgbClr val="9C302C"/>
                        </a:gs>
                      </a:gsLst>
                      <a:lin ang="16200000" scaled="0"/>
                    </a:gradFill>
                  </a:tcPr>
                </a:tc>
              </a:tr>
              <a:tr h="11114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rowSpan="3">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r h="11114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vMerge="1"/>
              </a:tr>
              <a:tr h="111142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vMerge="1"/>
              </a:tr>
            </a:tbl>
          </a:graphicData>
        </a:graphic>
      </p:graphicFrame>
      <p:sp>
        <p:nvSpPr>
          <p:cNvPr id="519" name="Shape 519"/>
          <p:cNvSpPr/>
          <p:nvPr/>
        </p:nvSpPr>
        <p:spPr>
          <a:xfrm>
            <a:off x="7092279" y="2492896"/>
            <a:ext cx="1284325"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600" u="none" cap="none" strike="noStrike">
                <a:solidFill>
                  <a:schemeClr val="lt1"/>
                </a:solidFill>
                <a:latin typeface="Calibri"/>
                <a:ea typeface="Calibri"/>
                <a:cs typeface="Calibri"/>
                <a:sym typeface="Calibri"/>
              </a:rPr>
              <a:t>الموقف</a:t>
            </a:r>
          </a:p>
        </p:txBody>
      </p:sp>
      <p:sp>
        <p:nvSpPr>
          <p:cNvPr id="520" name="Shape 520"/>
          <p:cNvSpPr/>
          <p:nvPr/>
        </p:nvSpPr>
        <p:spPr>
          <a:xfrm>
            <a:off x="827583" y="2492896"/>
            <a:ext cx="3821879"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lt1"/>
                </a:solidFill>
                <a:latin typeface="Calibri"/>
                <a:ea typeface="Calibri"/>
                <a:cs typeface="Calibri"/>
                <a:sym typeface="Calibri"/>
              </a:rPr>
              <a:t>التفكير الإيجابي المناسب</a:t>
            </a:r>
          </a:p>
        </p:txBody>
      </p:sp>
      <p:sp>
        <p:nvSpPr>
          <p:cNvPr id="521" name="Shape 521"/>
          <p:cNvSpPr/>
          <p:nvPr/>
        </p:nvSpPr>
        <p:spPr>
          <a:xfrm>
            <a:off x="6588224" y="3861048"/>
            <a:ext cx="2555775"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200" u="none" cap="none" strike="noStrike">
                <a:solidFill>
                  <a:schemeClr val="dk1"/>
                </a:solidFill>
                <a:latin typeface="Calibri"/>
                <a:ea typeface="Calibri"/>
                <a:cs typeface="Calibri"/>
                <a:sym typeface="Calibri"/>
              </a:rPr>
              <a:t>أحد أقاربك مر بك ولم يلق عليك السلام</a:t>
            </a:r>
          </a:p>
        </p:txBody>
      </p:sp>
      <p:sp>
        <p:nvSpPr>
          <p:cNvPr id="522" name="Shape 522"/>
          <p:cNvSpPr txBox="1"/>
          <p:nvPr/>
        </p:nvSpPr>
        <p:spPr>
          <a:xfrm>
            <a:off x="-36511" y="3564305"/>
            <a:ext cx="6516215"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1- من الممكن أن يكون مشغول البال فلم يراني.</a:t>
            </a:r>
          </a:p>
        </p:txBody>
      </p:sp>
      <p:sp>
        <p:nvSpPr>
          <p:cNvPr id="523" name="Shape 523"/>
          <p:cNvSpPr txBox="1"/>
          <p:nvPr/>
        </p:nvSpPr>
        <p:spPr>
          <a:xfrm>
            <a:off x="0" y="4644425"/>
            <a:ext cx="6444208"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2- من الممكن ان يكون معرض لضغط عصبي.</a:t>
            </a:r>
          </a:p>
        </p:txBody>
      </p:sp>
      <p:sp>
        <p:nvSpPr>
          <p:cNvPr id="524" name="Shape 524"/>
          <p:cNvSpPr txBox="1"/>
          <p:nvPr/>
        </p:nvSpPr>
        <p:spPr>
          <a:xfrm>
            <a:off x="0" y="5733255"/>
            <a:ext cx="6444208"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200" u="none" cap="none" strike="noStrike">
                <a:solidFill>
                  <a:srgbClr val="FF0000"/>
                </a:solidFill>
                <a:latin typeface="Calibri"/>
                <a:ea typeface="Calibri"/>
                <a:cs typeface="Calibri"/>
                <a:sym typeface="Calibri"/>
              </a:rPr>
              <a:t>3- من الممكن ان يكون نظره ضعيف فلم يراني.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521"/>
                                        </p:tgtEl>
                                        <p:attrNameLst>
                                          <p:attrName>style.visibility</p:attrName>
                                        </p:attrNameLst>
                                      </p:cBhvr>
                                      <p:to>
                                        <p:strVal val="visible"/>
                                      </p:to>
                                    </p:set>
                                    <p:anim calcmode="lin" valueType="num">
                                      <p:cBhvr additive="base">
                                        <p:cTn dur="500"/>
                                        <p:tgtEl>
                                          <p:spTgt spid="521"/>
                                        </p:tgtEl>
                                        <p:attrNameLst>
                                          <p:attrName>ppt_w</p:attrName>
                                        </p:attrNameLst>
                                      </p:cBhvr>
                                      <p:tavLst>
                                        <p:tav fmla="" tm="0">
                                          <p:val>
                                            <p:strVal val="0"/>
                                          </p:val>
                                        </p:tav>
                                        <p:tav fmla="" tm="100000">
                                          <p:val>
                                            <p:strVal val="#ppt_w"/>
                                          </p:val>
                                        </p:tav>
                                      </p:tavLst>
                                    </p:anim>
                                    <p:anim calcmode="lin" valueType="num">
                                      <p:cBhvr additive="base">
                                        <p:cTn dur="500"/>
                                        <p:tgtEl>
                                          <p:spTgt spid="52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2"/>
                                        </p:tgtEl>
                                        <p:attrNameLst>
                                          <p:attrName>style.visibility</p:attrName>
                                        </p:attrNameLst>
                                      </p:cBhvr>
                                      <p:to>
                                        <p:strVal val="visible"/>
                                      </p:to>
                                    </p:set>
                                    <p:animEffect filter="fade" transition="in">
                                      <p:cBhvr>
                                        <p:cTn dur="500"/>
                                        <p:tgtEl>
                                          <p:spTgt spid="5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3"/>
                                        </p:tgtEl>
                                        <p:attrNameLst>
                                          <p:attrName>style.visibility</p:attrName>
                                        </p:attrNameLst>
                                      </p:cBhvr>
                                      <p:to>
                                        <p:strVal val="visible"/>
                                      </p:to>
                                    </p:set>
                                    <p:animEffect filter="fade" transition="in">
                                      <p:cBhvr>
                                        <p:cTn dur="500"/>
                                        <p:tgtEl>
                                          <p:spTgt spid="5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4"/>
                                        </p:tgtEl>
                                        <p:attrNameLst>
                                          <p:attrName>style.visibility</p:attrName>
                                        </p:attrNameLst>
                                      </p:cBhvr>
                                      <p:to>
                                        <p:strVal val="visible"/>
                                      </p:to>
                                    </p:set>
                                    <p:animEffect filter="fade" transition="in">
                                      <p:cBhvr>
                                        <p:cTn dur="500"/>
                                        <p:tgtEl>
                                          <p:spTgt spid="5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4" name="Shape 114"/>
        <p:cNvGrpSpPr/>
        <p:nvPr/>
      </p:nvGrpSpPr>
      <p:grpSpPr>
        <a:xfrm>
          <a:off x="0" y="0"/>
          <a:ext cx="0" cy="0"/>
          <a:chOff x="0" y="0"/>
          <a:chExt cx="0" cy="0"/>
        </a:xfrm>
      </p:grpSpPr>
      <p:pic>
        <p:nvPicPr>
          <p:cNvPr descr="Bulletpoint_Bullet_Listicon_Shape_Bulletfont_Glyph_Typography_Bullet_Point_Customshape_Wingding_Custom_Smooth_Square-512.png" id="115" name="Shape 115"/>
          <p:cNvPicPr preferRelativeResize="0"/>
          <p:nvPr/>
        </p:nvPicPr>
        <p:blipFill rotWithShape="1">
          <a:blip r:embed="rId3">
            <a:alphaModFix/>
          </a:blip>
          <a:srcRect b="0" l="0" r="0" t="0"/>
          <a:stretch/>
        </p:blipFill>
        <p:spPr>
          <a:xfrm>
            <a:off x="108519" y="2564903"/>
            <a:ext cx="8855968" cy="1368151"/>
          </a:xfrm>
          <a:prstGeom prst="rect">
            <a:avLst/>
          </a:prstGeom>
          <a:noFill/>
          <a:ln>
            <a:noFill/>
          </a:ln>
        </p:spPr>
      </p:pic>
      <p:sp>
        <p:nvSpPr>
          <p:cNvPr id="116" name="Shape 116"/>
          <p:cNvSpPr/>
          <p:nvPr/>
        </p:nvSpPr>
        <p:spPr>
          <a:xfrm>
            <a:off x="2521602" y="2996951"/>
            <a:ext cx="5713423" cy="707886"/>
          </a:xfrm>
          <a:prstGeom prst="rect">
            <a:avLst/>
          </a:prstGeom>
          <a:noFill/>
          <a:ln>
            <a:noFill/>
          </a:ln>
        </p:spPr>
        <p:txBody>
          <a:bodyPr anchorCtr="0" anchor="ctr" bIns="45700" lIns="91425" rIns="91425" tIns="45700">
            <a:noAutofit/>
          </a:bodyPr>
          <a:lstStyle/>
          <a:p>
            <a:pPr indent="0" lvl="0" marL="0" marR="0" rtl="1" algn="r">
              <a:spcBef>
                <a:spcPts val="0"/>
              </a:spcBef>
              <a:buClr>
                <a:srgbClr val="0000FF"/>
              </a:buClr>
              <a:buSzPct val="100000"/>
              <a:buFont typeface="Arial"/>
              <a:buChar char="•"/>
            </a:pPr>
            <a:r>
              <a:rPr b="1" i="0" lang="ar-EG" sz="4000" u="none" cap="none" strike="noStrike">
                <a:solidFill>
                  <a:srgbClr val="0000FF"/>
                </a:solidFill>
                <a:latin typeface="Calibri"/>
                <a:ea typeface="Calibri"/>
                <a:cs typeface="Calibri"/>
                <a:sym typeface="Calibri"/>
              </a:rPr>
              <a:t> تحدد المقصود بالصحة النفسية.</a:t>
            </a:r>
          </a:p>
        </p:txBody>
      </p:sp>
      <p:grpSp>
        <p:nvGrpSpPr>
          <p:cNvPr id="117" name="Shape 117"/>
          <p:cNvGrpSpPr/>
          <p:nvPr/>
        </p:nvGrpSpPr>
        <p:grpSpPr>
          <a:xfrm>
            <a:off x="251520" y="378899"/>
            <a:ext cx="8496944" cy="1897972"/>
            <a:chOff x="251520" y="378900"/>
            <a:chExt cx="8496944" cy="1444255"/>
          </a:xfrm>
        </p:grpSpPr>
        <p:sp>
          <p:nvSpPr>
            <p:cNvPr id="118" name="Shape 118"/>
            <p:cNvSpPr/>
            <p:nvPr/>
          </p:nvSpPr>
          <p:spPr>
            <a:xfrm>
              <a:off x="683568" y="476672"/>
              <a:ext cx="7560839" cy="1224135"/>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0043.WMF" id="119" name="Shape 119"/>
            <p:cNvPicPr preferRelativeResize="0"/>
            <p:nvPr/>
          </p:nvPicPr>
          <p:blipFill rotWithShape="1">
            <a:blip r:embed="rId4">
              <a:alphaModFix/>
            </a:blip>
            <a:srcRect b="0" l="0" r="0" t="0"/>
            <a:stretch/>
          </p:blipFill>
          <p:spPr>
            <a:xfrm>
              <a:off x="251520" y="378900"/>
              <a:ext cx="8496944" cy="1444255"/>
            </a:xfrm>
            <a:prstGeom prst="rect">
              <a:avLst/>
            </a:prstGeom>
            <a:noFill/>
            <a:ln>
              <a:noFill/>
            </a:ln>
            <a:effectLst>
              <a:outerShdw blurRad="190500" algn="ctr" dir="2700000" dist="228600">
                <a:srgbClr val="000000">
                  <a:alpha val="29803"/>
                </a:srgbClr>
              </a:outerShdw>
            </a:effectLst>
          </p:spPr>
        </p:pic>
      </p:grpSp>
      <p:sp>
        <p:nvSpPr>
          <p:cNvPr id="120" name="Shape 120"/>
          <p:cNvSpPr/>
          <p:nvPr/>
        </p:nvSpPr>
        <p:spPr>
          <a:xfrm>
            <a:off x="827583" y="620687"/>
            <a:ext cx="7272808"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400" u="none" cap="none" strike="noStrike">
                <a:solidFill>
                  <a:srgbClr val="FF0000"/>
                </a:solidFill>
                <a:latin typeface="Calibri"/>
                <a:ea typeface="Calibri"/>
                <a:cs typeface="Calibri"/>
                <a:sym typeface="Calibri"/>
              </a:rPr>
              <a:t>يتوقع منك أخي الطالب بعد دراسة هذه الوحدة أن تكون قادراً على أن:</a:t>
            </a:r>
          </a:p>
        </p:txBody>
      </p:sp>
      <p:pic>
        <p:nvPicPr>
          <p:cNvPr descr="Bulletpoint_Bullet_Listicon_Shape_Bulletfont_Glyph_Typography_Bullet_Point_Customshape_Wingding_Custom_Smooth_Square-512.png" id="121" name="Shape 121"/>
          <p:cNvPicPr preferRelativeResize="0"/>
          <p:nvPr/>
        </p:nvPicPr>
        <p:blipFill rotWithShape="1">
          <a:blip r:embed="rId3">
            <a:alphaModFix/>
          </a:blip>
          <a:srcRect b="0" l="0" r="0" t="0"/>
          <a:stretch/>
        </p:blipFill>
        <p:spPr>
          <a:xfrm>
            <a:off x="179511" y="4005064"/>
            <a:ext cx="8855968" cy="1368151"/>
          </a:xfrm>
          <a:prstGeom prst="rect">
            <a:avLst/>
          </a:prstGeom>
          <a:noFill/>
          <a:ln>
            <a:noFill/>
          </a:ln>
        </p:spPr>
      </p:pic>
      <p:sp>
        <p:nvSpPr>
          <p:cNvPr id="122" name="Shape 122"/>
          <p:cNvSpPr/>
          <p:nvPr/>
        </p:nvSpPr>
        <p:spPr>
          <a:xfrm>
            <a:off x="3025660" y="4365103"/>
            <a:ext cx="5275802" cy="707886"/>
          </a:xfrm>
          <a:prstGeom prst="rect">
            <a:avLst/>
          </a:prstGeom>
          <a:noFill/>
          <a:ln>
            <a:noFill/>
          </a:ln>
        </p:spPr>
        <p:txBody>
          <a:bodyPr anchorCtr="0" anchor="ctr" bIns="45700" lIns="91425" rIns="91425" tIns="45700">
            <a:noAutofit/>
          </a:bodyPr>
          <a:lstStyle/>
          <a:p>
            <a:pPr indent="0" lvl="0" marL="0" marR="0" rtl="1" algn="r">
              <a:spcBef>
                <a:spcPts val="0"/>
              </a:spcBef>
              <a:buClr>
                <a:srgbClr val="0000FF"/>
              </a:buClr>
              <a:buSzPct val="100000"/>
              <a:buFont typeface="Arial"/>
              <a:buChar char="•"/>
            </a:pPr>
            <a:r>
              <a:rPr b="1" i="0" lang="ar-EG" sz="4000" u="none" cap="none" strike="noStrike">
                <a:solidFill>
                  <a:srgbClr val="0000FF"/>
                </a:solidFill>
                <a:latin typeface="Calibri"/>
                <a:ea typeface="Calibri"/>
                <a:cs typeface="Calibri"/>
                <a:sym typeface="Calibri"/>
              </a:rPr>
              <a:t> تشرح أهمية الصحة النفسية.</a:t>
            </a:r>
          </a:p>
        </p:txBody>
      </p:sp>
      <p:pic>
        <p:nvPicPr>
          <p:cNvPr descr="Bulletpoint_Bullet_Listicon_Shape_Bulletfont_Glyph_Typography_Bullet_Point_Customshape_Wingding_Custom_Smooth_Square-512.png" id="123" name="Shape 123"/>
          <p:cNvPicPr preferRelativeResize="0"/>
          <p:nvPr/>
        </p:nvPicPr>
        <p:blipFill rotWithShape="1">
          <a:blip r:embed="rId3">
            <a:alphaModFix/>
          </a:blip>
          <a:srcRect b="0" l="0" r="0" t="0"/>
          <a:stretch/>
        </p:blipFill>
        <p:spPr>
          <a:xfrm>
            <a:off x="179511" y="5445223"/>
            <a:ext cx="8855968" cy="1368151"/>
          </a:xfrm>
          <a:prstGeom prst="rect">
            <a:avLst/>
          </a:prstGeom>
          <a:noFill/>
          <a:ln>
            <a:noFill/>
          </a:ln>
        </p:spPr>
      </p:pic>
      <p:sp>
        <p:nvSpPr>
          <p:cNvPr id="124" name="Shape 124"/>
          <p:cNvSpPr/>
          <p:nvPr/>
        </p:nvSpPr>
        <p:spPr>
          <a:xfrm>
            <a:off x="1331640" y="5797712"/>
            <a:ext cx="7017271" cy="707886"/>
          </a:xfrm>
          <a:prstGeom prst="rect">
            <a:avLst/>
          </a:prstGeom>
          <a:noFill/>
          <a:ln>
            <a:noFill/>
          </a:ln>
        </p:spPr>
        <p:txBody>
          <a:bodyPr anchorCtr="0" anchor="ctr" bIns="45700" lIns="91425" rIns="91425" tIns="45700">
            <a:noAutofit/>
          </a:bodyPr>
          <a:lstStyle/>
          <a:p>
            <a:pPr indent="0" lvl="0" marL="0" marR="0" rtl="1" algn="r">
              <a:spcBef>
                <a:spcPts val="0"/>
              </a:spcBef>
              <a:buClr>
                <a:srgbClr val="0000FF"/>
              </a:buClr>
              <a:buSzPct val="100000"/>
              <a:buFont typeface="Arial"/>
              <a:buChar char="•"/>
            </a:pPr>
            <a:r>
              <a:rPr b="1" i="0" lang="ar-EG" sz="4000" u="none" cap="none" strike="noStrike">
                <a:solidFill>
                  <a:srgbClr val="0000FF"/>
                </a:solidFill>
                <a:latin typeface="Calibri"/>
                <a:ea typeface="Calibri"/>
                <a:cs typeface="Calibri"/>
                <a:sym typeface="Calibri"/>
              </a:rPr>
              <a:t> توضيح مقومات الصحة النفسية.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500"/>
                                        <p:tgtEl>
                                          <p:spTgt spid="117"/>
                                        </p:tgtEl>
                                      </p:cBhvr>
                                    </p:animEffect>
                                  </p:childTnLst>
                                </p:cTn>
                              </p:par>
                              <p:par>
                                <p:cTn fill="hold" nodeType="with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500"/>
                                        <p:tgtEl>
                                          <p:spTgt spid="1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800"/>
                                        <p:tgtEl>
                                          <p:spTgt spid="115"/>
                                        </p:tgtEl>
                                      </p:cBhvr>
                                    </p:animEffect>
                                  </p:childTnLst>
                                </p:cTn>
                              </p:par>
                              <p:par>
                                <p:cTn fill="hold" nodeType="with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800"/>
                                        <p:tgtEl>
                                          <p:spTgt spid="1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800"/>
                                        <p:tgtEl>
                                          <p:spTgt spid="121"/>
                                        </p:tgtEl>
                                      </p:cBhvr>
                                    </p:animEffect>
                                  </p:childTnLst>
                                </p:cTn>
                              </p:par>
                              <p:par>
                                <p:cTn fill="hold" nodeType="with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800"/>
                                        <p:tgtEl>
                                          <p:spTgt spid="1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800"/>
                                        <p:tgtEl>
                                          <p:spTgt spid="123"/>
                                        </p:tgtEl>
                                      </p:cBhvr>
                                    </p:animEffect>
                                  </p:childTnLst>
                                </p:cTn>
                              </p:par>
                              <p:par>
                                <p:cTn fill="hold" nodeType="with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800"/>
                                        <p:tgtEl>
                                          <p:spTgt spid="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28" name="Shape 528"/>
        <p:cNvGrpSpPr/>
        <p:nvPr/>
      </p:nvGrpSpPr>
      <p:grpSpPr>
        <a:xfrm>
          <a:off x="0" y="0"/>
          <a:ext cx="0" cy="0"/>
          <a:chOff x="0" y="0"/>
          <a:chExt cx="0" cy="0"/>
        </a:xfrm>
      </p:grpSpPr>
      <p:pic>
        <p:nvPicPr>
          <p:cNvPr descr="00239.jpg" id="529" name="Shape 529"/>
          <p:cNvPicPr preferRelativeResize="0"/>
          <p:nvPr/>
        </p:nvPicPr>
        <p:blipFill rotWithShape="1">
          <a:blip r:embed="rId3">
            <a:alphaModFix/>
          </a:blip>
          <a:srcRect b="0" l="0" r="0" t="0"/>
          <a:stretch/>
        </p:blipFill>
        <p:spPr>
          <a:xfrm>
            <a:off x="1259632" y="1968500"/>
            <a:ext cx="6624735" cy="2997199"/>
          </a:xfrm>
          <a:prstGeom prst="rect">
            <a:avLst/>
          </a:prstGeom>
          <a:noFill/>
          <a:ln>
            <a:noFill/>
          </a:ln>
        </p:spPr>
      </p:pic>
      <p:sp>
        <p:nvSpPr>
          <p:cNvPr id="530" name="Shape 530"/>
          <p:cNvSpPr/>
          <p:nvPr/>
        </p:nvSpPr>
        <p:spPr>
          <a:xfrm>
            <a:off x="1403648" y="2780927"/>
            <a:ext cx="6300935" cy="156966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9600" u="none" cap="none" strike="noStrike">
                <a:solidFill>
                  <a:schemeClr val="lt1"/>
                </a:solidFill>
                <a:latin typeface="Calibri"/>
                <a:ea typeface="Calibri"/>
                <a:cs typeface="Calibri"/>
                <a:sym typeface="Calibri"/>
              </a:rPr>
              <a:t>نشاط 7-2</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529"/>
                                        </p:tgtEl>
                                        <p:attrNameLst>
                                          <p:attrName>style.visibility</p:attrName>
                                        </p:attrNameLst>
                                      </p:cBhvr>
                                      <p:to>
                                        <p:strVal val="visible"/>
                                      </p:to>
                                    </p:set>
                                    <p:anim calcmode="lin" valueType="num">
                                      <p:cBhvr additive="base">
                                        <p:cTn dur="500"/>
                                        <p:tgtEl>
                                          <p:spTgt spid="529"/>
                                        </p:tgtEl>
                                        <p:attrNameLst>
                                          <p:attrName>ppt_w</p:attrName>
                                        </p:attrNameLst>
                                      </p:cBhvr>
                                      <p:tavLst>
                                        <p:tav fmla="" tm="0">
                                          <p:val>
                                            <p:strVal val="0"/>
                                          </p:val>
                                        </p:tav>
                                        <p:tav fmla="" tm="100000">
                                          <p:val>
                                            <p:strVal val="#ppt_w"/>
                                          </p:val>
                                        </p:tav>
                                      </p:tavLst>
                                    </p:anim>
                                    <p:anim calcmode="lin" valueType="num">
                                      <p:cBhvr additive="base">
                                        <p:cTn dur="500"/>
                                        <p:tgtEl>
                                          <p:spTgt spid="52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30"/>
                                        </p:tgtEl>
                                        <p:attrNameLst>
                                          <p:attrName>style.visibility</p:attrName>
                                        </p:attrNameLst>
                                      </p:cBhvr>
                                      <p:to>
                                        <p:strVal val="visible"/>
                                      </p:to>
                                    </p:set>
                                    <p:anim calcmode="lin" valueType="num">
                                      <p:cBhvr additive="base">
                                        <p:cTn dur="500"/>
                                        <p:tgtEl>
                                          <p:spTgt spid="530"/>
                                        </p:tgtEl>
                                        <p:attrNameLst>
                                          <p:attrName>ppt_w</p:attrName>
                                        </p:attrNameLst>
                                      </p:cBhvr>
                                      <p:tavLst>
                                        <p:tav fmla="" tm="0">
                                          <p:val>
                                            <p:strVal val="0"/>
                                          </p:val>
                                        </p:tav>
                                        <p:tav fmla="" tm="100000">
                                          <p:val>
                                            <p:strVal val="#ppt_w"/>
                                          </p:val>
                                        </p:tav>
                                      </p:tavLst>
                                    </p:anim>
                                    <p:anim calcmode="lin" valueType="num">
                                      <p:cBhvr additive="base">
                                        <p:cTn dur="500"/>
                                        <p:tgtEl>
                                          <p:spTgt spid="53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4" name="Shape 534"/>
        <p:cNvGrpSpPr/>
        <p:nvPr/>
      </p:nvGrpSpPr>
      <p:grpSpPr>
        <a:xfrm>
          <a:off x="0" y="0"/>
          <a:ext cx="0" cy="0"/>
          <a:chOff x="0" y="0"/>
          <a:chExt cx="0" cy="0"/>
        </a:xfrm>
      </p:grpSpPr>
      <p:pic>
        <p:nvPicPr>
          <p:cNvPr descr="Islamic_frame_40.jpg" id="535" name="Shape 535"/>
          <p:cNvPicPr preferRelativeResize="0"/>
          <p:nvPr/>
        </p:nvPicPr>
        <p:blipFill rotWithShape="1">
          <a:blip r:embed="rId3">
            <a:alphaModFix/>
          </a:blip>
          <a:srcRect b="0" l="0" r="0" t="0"/>
          <a:stretch/>
        </p:blipFill>
        <p:spPr>
          <a:xfrm>
            <a:off x="144016" y="188640"/>
            <a:ext cx="8892479" cy="1656183"/>
          </a:xfrm>
          <a:prstGeom prst="rect">
            <a:avLst/>
          </a:prstGeom>
          <a:noFill/>
          <a:ln>
            <a:noFill/>
          </a:ln>
        </p:spPr>
      </p:pic>
      <p:sp>
        <p:nvSpPr>
          <p:cNvPr id="536" name="Shape 536"/>
          <p:cNvSpPr/>
          <p:nvPr/>
        </p:nvSpPr>
        <p:spPr>
          <a:xfrm>
            <a:off x="395536" y="332656"/>
            <a:ext cx="8496944" cy="1200329"/>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b="1" i="0" lang="ar-EG" sz="3600" u="none" cap="none" strike="noStrike">
                <a:solidFill>
                  <a:schemeClr val="lt1"/>
                </a:solidFill>
                <a:latin typeface="Calibri"/>
                <a:ea typeface="Calibri"/>
                <a:cs typeface="Calibri"/>
                <a:sym typeface="Calibri"/>
              </a:rPr>
              <a:t>استخدم المهارات الآتية في التعامل مع الآخرين يومياً :(لمدة أسبوع) وسجل النتائج</a:t>
            </a:r>
          </a:p>
        </p:txBody>
      </p:sp>
      <p:graphicFrame>
        <p:nvGraphicFramePr>
          <p:cNvPr id="537" name="Shape 537"/>
          <p:cNvGraphicFramePr/>
          <p:nvPr/>
        </p:nvGraphicFramePr>
        <p:xfrm>
          <a:off x="179511" y="2348880"/>
          <a:ext cx="3000000" cy="3000000"/>
        </p:xfrm>
        <a:graphic>
          <a:graphicData uri="http://schemas.openxmlformats.org/drawingml/2006/table">
            <a:tbl>
              <a:tblPr bandRow="1" firstRow="1">
                <a:noFill/>
                <a:tableStyleId>{7C4464B6-FBBB-4CAE-BA96-A71F3AA4AA42}</a:tableStyleId>
              </a:tblPr>
              <a:tblGrid>
                <a:gridCol w="3744425"/>
                <a:gridCol w="2664300"/>
                <a:gridCol w="2483775"/>
              </a:tblGrid>
              <a:tr h="1296150">
                <a:tc>
                  <a:txBody>
                    <a:bodyPr>
                      <a:noAutofit/>
                    </a:bodyPr>
                    <a:lstStyle/>
                    <a:p>
                      <a:pPr indent="0" lvl="0" marL="0" marR="0" rtl="0" algn="l">
                        <a:spcBef>
                          <a:spcPts val="0"/>
                        </a:spcBef>
                        <a:buSzPct val="25000"/>
                        <a:buNone/>
                      </a:pPr>
                      <a:r>
                        <a:t/>
                      </a:r>
                      <a:endParaRPr sz="1800"/>
                    </a:p>
                  </a:txBody>
                  <a:tcPr marT="45725" marB="45725" marR="91450" marL="91450">
                    <a:lnB cap="flat" cmpd="sng" w="12700">
                      <a:solidFill>
                        <a:schemeClr val="dk1"/>
                      </a:solidFill>
                      <a:prstDash val="solid"/>
                      <a:round/>
                      <a:headEnd len="med" w="med" type="none"/>
                      <a:tailEnd len="med" w="med" type="none"/>
                    </a:lnB>
                    <a:gradFill>
                      <a:gsLst>
                        <a:gs pos="0">
                          <a:srgbClr val="401660"/>
                        </a:gs>
                        <a:gs pos="50000">
                          <a:srgbClr val="5D218B"/>
                        </a:gs>
                        <a:gs pos="100000">
                          <a:srgbClr val="7127A8"/>
                        </a:gs>
                      </a:gsLst>
                      <a:lin ang="16200000" scaled="0"/>
                    </a:gradFill>
                  </a:tcPr>
                </a:tc>
                <a:tc>
                  <a:txBody>
                    <a:bodyPr>
                      <a:noAutofit/>
                    </a:bodyPr>
                    <a:lstStyle/>
                    <a:p>
                      <a:pPr indent="0" lvl="0" marL="0" marR="0" rtl="0" algn="l">
                        <a:spcBef>
                          <a:spcPts val="0"/>
                        </a:spcBef>
                        <a:buSzPct val="25000"/>
                        <a:buNone/>
                      </a:pPr>
                      <a:r>
                        <a:t/>
                      </a:r>
                      <a:endParaRPr sz="1800"/>
                    </a:p>
                  </a:txBody>
                  <a:tcPr marT="45725" marB="45725" marR="91450" marL="91450">
                    <a:lnB cap="flat" cmpd="sng" w="12700">
                      <a:solidFill>
                        <a:schemeClr val="dk1"/>
                      </a:solidFill>
                      <a:prstDash val="solid"/>
                      <a:round/>
                      <a:headEnd len="med" w="med" type="none"/>
                      <a:tailEnd len="med" w="med" type="none"/>
                    </a:lnB>
                    <a:gradFill>
                      <a:gsLst>
                        <a:gs pos="0">
                          <a:srgbClr val="401660"/>
                        </a:gs>
                        <a:gs pos="50000">
                          <a:srgbClr val="5D218B"/>
                        </a:gs>
                        <a:gs pos="100000">
                          <a:srgbClr val="7127A8"/>
                        </a:gs>
                      </a:gsLst>
                      <a:lin ang="16200000" scaled="0"/>
                    </a:gradFill>
                  </a:tcPr>
                </a:tc>
                <a:tc>
                  <a:txBody>
                    <a:bodyPr>
                      <a:noAutofit/>
                    </a:bodyPr>
                    <a:lstStyle/>
                    <a:p>
                      <a:pPr indent="0" lvl="0" marL="0" marR="0" rtl="0" algn="l">
                        <a:spcBef>
                          <a:spcPts val="0"/>
                        </a:spcBef>
                        <a:buSzPct val="25000"/>
                        <a:buNone/>
                      </a:pPr>
                      <a:r>
                        <a:t/>
                      </a:r>
                      <a:endParaRPr sz="1800"/>
                    </a:p>
                  </a:txBody>
                  <a:tcPr marT="45725" marB="45725" marR="91450" marL="91450">
                    <a:lnB cap="flat" cmpd="sng" w="12700">
                      <a:solidFill>
                        <a:schemeClr val="dk1"/>
                      </a:solidFill>
                      <a:prstDash val="solid"/>
                      <a:round/>
                      <a:headEnd len="med" w="med" type="none"/>
                      <a:tailEnd len="med" w="med" type="none"/>
                    </a:lnB>
                    <a:gradFill>
                      <a:gsLst>
                        <a:gs pos="0">
                          <a:srgbClr val="401660"/>
                        </a:gs>
                        <a:gs pos="50000">
                          <a:srgbClr val="5D218B"/>
                        </a:gs>
                        <a:gs pos="100000">
                          <a:srgbClr val="7127A8"/>
                        </a:gs>
                      </a:gsLst>
                      <a:lin ang="16200000" scaled="0"/>
                    </a:gradFill>
                  </a:tcPr>
                </a:tc>
              </a:tr>
              <a:tr h="244827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bl>
          </a:graphicData>
        </a:graphic>
      </p:graphicFrame>
      <p:sp>
        <p:nvSpPr>
          <p:cNvPr id="538" name="Shape 538"/>
          <p:cNvSpPr/>
          <p:nvPr/>
        </p:nvSpPr>
        <p:spPr>
          <a:xfrm>
            <a:off x="7308303" y="2708919"/>
            <a:ext cx="1141659" cy="5847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200" u="none" cap="none" strike="noStrike">
                <a:solidFill>
                  <a:schemeClr val="lt1"/>
                </a:solidFill>
                <a:latin typeface="Calibri"/>
                <a:ea typeface="Calibri"/>
                <a:cs typeface="Calibri"/>
                <a:sym typeface="Calibri"/>
              </a:rPr>
              <a:t>المهارة</a:t>
            </a:r>
          </a:p>
        </p:txBody>
      </p:sp>
      <p:sp>
        <p:nvSpPr>
          <p:cNvPr id="539" name="Shape 539"/>
          <p:cNvSpPr/>
          <p:nvPr/>
        </p:nvSpPr>
        <p:spPr>
          <a:xfrm>
            <a:off x="4067944" y="2708919"/>
            <a:ext cx="2351926"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200" u="none" cap="none" strike="noStrike">
                <a:solidFill>
                  <a:schemeClr val="lt1"/>
                </a:solidFill>
                <a:latin typeface="Calibri"/>
                <a:ea typeface="Calibri"/>
                <a:cs typeface="Calibri"/>
                <a:sym typeface="Calibri"/>
              </a:rPr>
              <a:t>الإتقان من 100</a:t>
            </a:r>
          </a:p>
        </p:txBody>
      </p:sp>
      <p:sp>
        <p:nvSpPr>
          <p:cNvPr id="540" name="Shape 540"/>
          <p:cNvSpPr/>
          <p:nvPr/>
        </p:nvSpPr>
        <p:spPr>
          <a:xfrm>
            <a:off x="144016" y="2495798"/>
            <a:ext cx="3923928" cy="107721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200" u="none" cap="none" strike="noStrike">
                <a:solidFill>
                  <a:schemeClr val="lt1"/>
                </a:solidFill>
                <a:latin typeface="Calibri"/>
                <a:ea typeface="Calibri"/>
                <a:cs typeface="Calibri"/>
                <a:sym typeface="Calibri"/>
              </a:rPr>
              <a:t>النتائج التي لاحظتها على نفسك أو على الآخرين</a:t>
            </a:r>
          </a:p>
        </p:txBody>
      </p:sp>
      <p:sp>
        <p:nvSpPr>
          <p:cNvPr id="541" name="Shape 541"/>
          <p:cNvSpPr/>
          <p:nvPr/>
        </p:nvSpPr>
        <p:spPr>
          <a:xfrm>
            <a:off x="6732239" y="4356392"/>
            <a:ext cx="2175596"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200" u="none" cap="none" strike="noStrike">
                <a:solidFill>
                  <a:schemeClr val="dk1"/>
                </a:solidFill>
                <a:latin typeface="Calibri"/>
                <a:ea typeface="Calibri"/>
                <a:cs typeface="Calibri"/>
                <a:sym typeface="Calibri"/>
              </a:rPr>
              <a:t>التبسم للآخرين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35"/>
                                        </p:tgtEl>
                                        <p:attrNameLst>
                                          <p:attrName>style.visibility</p:attrName>
                                        </p:attrNameLst>
                                      </p:cBhvr>
                                      <p:to>
                                        <p:strVal val="visible"/>
                                      </p:to>
                                    </p:set>
                                    <p:animEffect filter="fade" transition="in">
                                      <p:cBhvr>
                                        <p:cTn dur="500"/>
                                        <p:tgtEl>
                                          <p:spTgt spid="535"/>
                                        </p:tgtEl>
                                      </p:cBhvr>
                                    </p:animEffect>
                                  </p:childTnLst>
                                </p:cTn>
                              </p:par>
                              <p:par>
                                <p:cTn fill="hold" nodeType="withEffect" presetClass="entr" presetID="10" presetSubtype="0">
                                  <p:stCondLst>
                                    <p:cond delay="0"/>
                                  </p:stCondLst>
                                  <p:childTnLst>
                                    <p:set>
                                      <p:cBhvr>
                                        <p:cTn dur="1" fill="hold">
                                          <p:stCondLst>
                                            <p:cond delay="0"/>
                                          </p:stCondLst>
                                        </p:cTn>
                                        <p:tgtEl>
                                          <p:spTgt spid="536"/>
                                        </p:tgtEl>
                                        <p:attrNameLst>
                                          <p:attrName>style.visibility</p:attrName>
                                        </p:attrNameLst>
                                      </p:cBhvr>
                                      <p:to>
                                        <p:strVal val="visible"/>
                                      </p:to>
                                    </p:set>
                                    <p:animEffect filter="fade" transition="in">
                                      <p:cBhvr>
                                        <p:cTn dur="500"/>
                                        <p:tgtEl>
                                          <p:spTgt spid="5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7"/>
                                        </p:tgtEl>
                                        <p:attrNameLst>
                                          <p:attrName>style.visibility</p:attrName>
                                        </p:attrNameLst>
                                      </p:cBhvr>
                                      <p:to>
                                        <p:strVal val="visible"/>
                                      </p:to>
                                    </p:set>
                                    <p:animEffect filter="fade" transition="in">
                                      <p:cBhvr>
                                        <p:cTn dur="500"/>
                                        <p:tgtEl>
                                          <p:spTgt spid="537"/>
                                        </p:tgtEl>
                                      </p:cBhvr>
                                    </p:animEffect>
                                  </p:childTnLst>
                                </p:cTn>
                              </p:par>
                              <p:par>
                                <p:cTn fill="hold" nodeType="withEffect" presetClass="entr" presetID="10" presetSubtype="0">
                                  <p:stCondLst>
                                    <p:cond delay="0"/>
                                  </p:stCondLst>
                                  <p:childTnLst>
                                    <p:set>
                                      <p:cBhvr>
                                        <p:cTn dur="1" fill="hold">
                                          <p:stCondLst>
                                            <p:cond delay="0"/>
                                          </p:stCondLst>
                                        </p:cTn>
                                        <p:tgtEl>
                                          <p:spTgt spid="538"/>
                                        </p:tgtEl>
                                        <p:attrNameLst>
                                          <p:attrName>style.visibility</p:attrName>
                                        </p:attrNameLst>
                                      </p:cBhvr>
                                      <p:to>
                                        <p:strVal val="visible"/>
                                      </p:to>
                                    </p:set>
                                    <p:animEffect filter="fade" transition="in">
                                      <p:cBhvr>
                                        <p:cTn dur="500"/>
                                        <p:tgtEl>
                                          <p:spTgt spid="5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9"/>
                                        </p:tgtEl>
                                        <p:attrNameLst>
                                          <p:attrName>style.visibility</p:attrName>
                                        </p:attrNameLst>
                                      </p:cBhvr>
                                      <p:to>
                                        <p:strVal val="visible"/>
                                      </p:to>
                                    </p:set>
                                    <p:animEffect filter="fade" transition="in">
                                      <p:cBhvr>
                                        <p:cTn dur="500"/>
                                        <p:tgtEl>
                                          <p:spTgt spid="5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0"/>
                                        </p:tgtEl>
                                        <p:attrNameLst>
                                          <p:attrName>style.visibility</p:attrName>
                                        </p:attrNameLst>
                                      </p:cBhvr>
                                      <p:to>
                                        <p:strVal val="visible"/>
                                      </p:to>
                                    </p:set>
                                    <p:animEffect filter="fade" transition="in">
                                      <p:cBhvr>
                                        <p:cTn dur="500"/>
                                        <p:tgtEl>
                                          <p:spTgt spid="5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1"/>
                                        </p:tgtEl>
                                        <p:attrNameLst>
                                          <p:attrName>style.visibility</p:attrName>
                                        </p:attrNameLst>
                                      </p:cBhvr>
                                      <p:to>
                                        <p:strVal val="visible"/>
                                      </p:to>
                                    </p:set>
                                    <p:animEffect filter="fade" transition="in">
                                      <p:cBhvr>
                                        <p:cTn dur="1000"/>
                                        <p:tgtEl>
                                          <p:spTgt spid="5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45" name="Shape 545"/>
        <p:cNvGrpSpPr/>
        <p:nvPr/>
      </p:nvGrpSpPr>
      <p:grpSpPr>
        <a:xfrm>
          <a:off x="0" y="0"/>
          <a:ext cx="0" cy="0"/>
          <a:chOff x="0" y="0"/>
          <a:chExt cx="0" cy="0"/>
        </a:xfrm>
      </p:grpSpPr>
      <p:pic>
        <p:nvPicPr>
          <p:cNvPr descr="Islamic_frame_40.jpg" id="546" name="Shape 546"/>
          <p:cNvPicPr preferRelativeResize="0"/>
          <p:nvPr/>
        </p:nvPicPr>
        <p:blipFill rotWithShape="1">
          <a:blip r:embed="rId3">
            <a:alphaModFix/>
          </a:blip>
          <a:srcRect b="0" l="0" r="0" t="0"/>
          <a:stretch/>
        </p:blipFill>
        <p:spPr>
          <a:xfrm>
            <a:off x="144016" y="188640"/>
            <a:ext cx="8892479" cy="1656183"/>
          </a:xfrm>
          <a:prstGeom prst="rect">
            <a:avLst/>
          </a:prstGeom>
          <a:noFill/>
          <a:ln>
            <a:noFill/>
          </a:ln>
        </p:spPr>
      </p:pic>
      <p:sp>
        <p:nvSpPr>
          <p:cNvPr id="547" name="Shape 547"/>
          <p:cNvSpPr/>
          <p:nvPr/>
        </p:nvSpPr>
        <p:spPr>
          <a:xfrm>
            <a:off x="395536" y="332656"/>
            <a:ext cx="8496944" cy="1200329"/>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b="1" i="0" lang="ar-EG" sz="3600" u="none" cap="none" strike="noStrike">
                <a:solidFill>
                  <a:schemeClr val="lt1"/>
                </a:solidFill>
                <a:latin typeface="Calibri"/>
                <a:ea typeface="Calibri"/>
                <a:cs typeface="Calibri"/>
                <a:sym typeface="Calibri"/>
              </a:rPr>
              <a:t>استخدم المهارات الآتية في التعامل مع الآخرين يومياً :(لمدة أسبوع) وسجل النتائج</a:t>
            </a:r>
            <a:r>
              <a:rPr b="1" i="0" lang="ar-EG" sz="2400" u="none" cap="none" strike="noStrike">
                <a:solidFill>
                  <a:schemeClr val="lt1"/>
                </a:solidFill>
                <a:latin typeface="Calibri"/>
                <a:ea typeface="Calibri"/>
                <a:cs typeface="Calibri"/>
                <a:sym typeface="Calibri"/>
              </a:rPr>
              <a:t> </a:t>
            </a:r>
          </a:p>
        </p:txBody>
      </p:sp>
      <p:graphicFrame>
        <p:nvGraphicFramePr>
          <p:cNvPr id="548" name="Shape 548"/>
          <p:cNvGraphicFramePr/>
          <p:nvPr/>
        </p:nvGraphicFramePr>
        <p:xfrm>
          <a:off x="179511" y="2348880"/>
          <a:ext cx="3000000" cy="3000000"/>
        </p:xfrm>
        <a:graphic>
          <a:graphicData uri="http://schemas.openxmlformats.org/drawingml/2006/table">
            <a:tbl>
              <a:tblPr bandRow="1" firstRow="1">
                <a:noFill/>
                <a:tableStyleId>{7C4464B6-FBBB-4CAE-BA96-A71F3AA4AA42}</a:tableStyleId>
              </a:tblPr>
              <a:tblGrid>
                <a:gridCol w="3744425"/>
                <a:gridCol w="2664300"/>
                <a:gridCol w="2483775"/>
              </a:tblGrid>
              <a:tr h="1296150">
                <a:tc>
                  <a:txBody>
                    <a:bodyPr>
                      <a:noAutofit/>
                    </a:bodyPr>
                    <a:lstStyle/>
                    <a:p>
                      <a:pPr indent="0" lvl="0" marL="0" marR="0" rtl="0" algn="l">
                        <a:spcBef>
                          <a:spcPts val="0"/>
                        </a:spcBef>
                        <a:buSzPct val="25000"/>
                        <a:buNone/>
                      </a:pPr>
                      <a:r>
                        <a:t/>
                      </a:r>
                      <a:endParaRPr sz="1800"/>
                    </a:p>
                  </a:txBody>
                  <a:tcPr marT="45725" marB="45725" marR="91450" marL="91450">
                    <a:lnB cap="flat" cmpd="sng" w="12700">
                      <a:solidFill>
                        <a:schemeClr val="dk1"/>
                      </a:solidFill>
                      <a:prstDash val="solid"/>
                      <a:round/>
                      <a:headEnd len="med" w="med" type="none"/>
                      <a:tailEnd len="med" w="med" type="none"/>
                    </a:lnB>
                    <a:gradFill>
                      <a:gsLst>
                        <a:gs pos="0">
                          <a:srgbClr val="401660"/>
                        </a:gs>
                        <a:gs pos="50000">
                          <a:srgbClr val="5D218B"/>
                        </a:gs>
                        <a:gs pos="100000">
                          <a:srgbClr val="7127A8"/>
                        </a:gs>
                      </a:gsLst>
                      <a:lin ang="16200000" scaled="0"/>
                    </a:gradFill>
                  </a:tcPr>
                </a:tc>
                <a:tc>
                  <a:txBody>
                    <a:bodyPr>
                      <a:noAutofit/>
                    </a:bodyPr>
                    <a:lstStyle/>
                    <a:p>
                      <a:pPr indent="0" lvl="0" marL="0" marR="0" rtl="0" algn="l">
                        <a:spcBef>
                          <a:spcPts val="0"/>
                        </a:spcBef>
                        <a:buSzPct val="25000"/>
                        <a:buNone/>
                      </a:pPr>
                      <a:r>
                        <a:t/>
                      </a:r>
                      <a:endParaRPr sz="1800"/>
                    </a:p>
                  </a:txBody>
                  <a:tcPr marT="45725" marB="45725" marR="91450" marL="91450">
                    <a:lnB cap="flat" cmpd="sng" w="12700">
                      <a:solidFill>
                        <a:schemeClr val="dk1"/>
                      </a:solidFill>
                      <a:prstDash val="solid"/>
                      <a:round/>
                      <a:headEnd len="med" w="med" type="none"/>
                      <a:tailEnd len="med" w="med" type="none"/>
                    </a:lnB>
                    <a:gradFill>
                      <a:gsLst>
                        <a:gs pos="0">
                          <a:srgbClr val="401660"/>
                        </a:gs>
                        <a:gs pos="50000">
                          <a:srgbClr val="5D218B"/>
                        </a:gs>
                        <a:gs pos="100000">
                          <a:srgbClr val="7127A8"/>
                        </a:gs>
                      </a:gsLst>
                      <a:lin ang="16200000" scaled="0"/>
                    </a:gradFill>
                  </a:tcPr>
                </a:tc>
                <a:tc>
                  <a:txBody>
                    <a:bodyPr>
                      <a:noAutofit/>
                    </a:bodyPr>
                    <a:lstStyle/>
                    <a:p>
                      <a:pPr indent="0" lvl="0" marL="0" marR="0" rtl="0" algn="l">
                        <a:spcBef>
                          <a:spcPts val="0"/>
                        </a:spcBef>
                        <a:buSzPct val="25000"/>
                        <a:buNone/>
                      </a:pPr>
                      <a:r>
                        <a:t/>
                      </a:r>
                      <a:endParaRPr sz="1800"/>
                    </a:p>
                  </a:txBody>
                  <a:tcPr marT="45725" marB="45725" marR="91450" marL="91450">
                    <a:lnB cap="flat" cmpd="sng" w="12700">
                      <a:solidFill>
                        <a:schemeClr val="dk1"/>
                      </a:solidFill>
                      <a:prstDash val="solid"/>
                      <a:round/>
                      <a:headEnd len="med" w="med" type="none"/>
                      <a:tailEnd len="med" w="med" type="none"/>
                    </a:lnB>
                    <a:gradFill>
                      <a:gsLst>
                        <a:gs pos="0">
                          <a:srgbClr val="401660"/>
                        </a:gs>
                        <a:gs pos="50000">
                          <a:srgbClr val="5D218B"/>
                        </a:gs>
                        <a:gs pos="100000">
                          <a:srgbClr val="7127A8"/>
                        </a:gs>
                      </a:gsLst>
                      <a:lin ang="16200000" scaled="0"/>
                    </a:gradFill>
                  </a:tcPr>
                </a:tc>
              </a:tr>
              <a:tr h="244827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bl>
          </a:graphicData>
        </a:graphic>
      </p:graphicFrame>
      <p:sp>
        <p:nvSpPr>
          <p:cNvPr id="549" name="Shape 549"/>
          <p:cNvSpPr/>
          <p:nvPr/>
        </p:nvSpPr>
        <p:spPr>
          <a:xfrm>
            <a:off x="7308303" y="2708919"/>
            <a:ext cx="1141659" cy="5847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200" u="none" cap="none" strike="noStrike">
                <a:solidFill>
                  <a:schemeClr val="lt1"/>
                </a:solidFill>
                <a:latin typeface="Calibri"/>
                <a:ea typeface="Calibri"/>
                <a:cs typeface="Calibri"/>
                <a:sym typeface="Calibri"/>
              </a:rPr>
              <a:t>المهارة</a:t>
            </a:r>
          </a:p>
        </p:txBody>
      </p:sp>
      <p:sp>
        <p:nvSpPr>
          <p:cNvPr id="550" name="Shape 550"/>
          <p:cNvSpPr/>
          <p:nvPr/>
        </p:nvSpPr>
        <p:spPr>
          <a:xfrm>
            <a:off x="4067944" y="2708919"/>
            <a:ext cx="2351926"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200" u="none" cap="none" strike="noStrike">
                <a:solidFill>
                  <a:schemeClr val="lt1"/>
                </a:solidFill>
                <a:latin typeface="Calibri"/>
                <a:ea typeface="Calibri"/>
                <a:cs typeface="Calibri"/>
                <a:sym typeface="Calibri"/>
              </a:rPr>
              <a:t>الإتقان من 100</a:t>
            </a:r>
          </a:p>
        </p:txBody>
      </p:sp>
      <p:sp>
        <p:nvSpPr>
          <p:cNvPr id="551" name="Shape 551"/>
          <p:cNvSpPr/>
          <p:nvPr/>
        </p:nvSpPr>
        <p:spPr>
          <a:xfrm>
            <a:off x="144016" y="2495798"/>
            <a:ext cx="3923928" cy="107721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200" u="none" cap="none" strike="noStrike">
                <a:solidFill>
                  <a:schemeClr val="lt1"/>
                </a:solidFill>
                <a:latin typeface="Calibri"/>
                <a:ea typeface="Calibri"/>
                <a:cs typeface="Calibri"/>
                <a:sym typeface="Calibri"/>
              </a:rPr>
              <a:t>النتائج التي لاحظتها على نفسك أو على الآخرين</a:t>
            </a:r>
          </a:p>
        </p:txBody>
      </p:sp>
      <p:sp>
        <p:nvSpPr>
          <p:cNvPr id="552" name="Shape 552"/>
          <p:cNvSpPr/>
          <p:nvPr/>
        </p:nvSpPr>
        <p:spPr>
          <a:xfrm>
            <a:off x="6660232" y="4149080"/>
            <a:ext cx="2391619" cy="107721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200" u="none" cap="none" strike="noStrike">
                <a:solidFill>
                  <a:schemeClr val="dk1"/>
                </a:solidFill>
                <a:latin typeface="Calibri"/>
                <a:ea typeface="Calibri"/>
                <a:cs typeface="Calibri"/>
                <a:sym typeface="Calibri"/>
              </a:rPr>
              <a:t>مناداة الآخرين بأسمائهم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52"/>
                                        </p:tgtEl>
                                        <p:attrNameLst>
                                          <p:attrName>style.visibility</p:attrName>
                                        </p:attrNameLst>
                                      </p:cBhvr>
                                      <p:to>
                                        <p:strVal val="visible"/>
                                      </p:to>
                                    </p:set>
                                    <p:animEffect filter="fade" transition="in">
                                      <p:cBhvr>
                                        <p:cTn dur="1000"/>
                                        <p:tgtEl>
                                          <p:spTgt spid="5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56" name="Shape 556"/>
        <p:cNvGrpSpPr/>
        <p:nvPr/>
      </p:nvGrpSpPr>
      <p:grpSpPr>
        <a:xfrm>
          <a:off x="0" y="0"/>
          <a:ext cx="0" cy="0"/>
          <a:chOff x="0" y="0"/>
          <a:chExt cx="0" cy="0"/>
        </a:xfrm>
      </p:grpSpPr>
      <p:pic>
        <p:nvPicPr>
          <p:cNvPr descr="Islamic_frame_40.jpg" id="557" name="Shape 557"/>
          <p:cNvPicPr preferRelativeResize="0"/>
          <p:nvPr/>
        </p:nvPicPr>
        <p:blipFill rotWithShape="1">
          <a:blip r:embed="rId3">
            <a:alphaModFix/>
          </a:blip>
          <a:srcRect b="0" l="0" r="0" t="0"/>
          <a:stretch/>
        </p:blipFill>
        <p:spPr>
          <a:xfrm>
            <a:off x="144016" y="188640"/>
            <a:ext cx="8892479" cy="1656183"/>
          </a:xfrm>
          <a:prstGeom prst="rect">
            <a:avLst/>
          </a:prstGeom>
          <a:noFill/>
          <a:ln>
            <a:noFill/>
          </a:ln>
        </p:spPr>
      </p:pic>
      <p:sp>
        <p:nvSpPr>
          <p:cNvPr id="558" name="Shape 558"/>
          <p:cNvSpPr/>
          <p:nvPr/>
        </p:nvSpPr>
        <p:spPr>
          <a:xfrm>
            <a:off x="395536" y="332656"/>
            <a:ext cx="8496944" cy="1200329"/>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b="1" i="0" lang="ar-EG" sz="3600" u="none" cap="none" strike="noStrike">
                <a:solidFill>
                  <a:schemeClr val="lt1"/>
                </a:solidFill>
                <a:latin typeface="Calibri"/>
                <a:ea typeface="Calibri"/>
                <a:cs typeface="Calibri"/>
                <a:sym typeface="Calibri"/>
              </a:rPr>
              <a:t>استخدم المهارات الآتية في التعامل مع الآخرين يومياً :(لمدة أسبوع) وسجل النتائج</a:t>
            </a:r>
          </a:p>
        </p:txBody>
      </p:sp>
      <p:graphicFrame>
        <p:nvGraphicFramePr>
          <p:cNvPr id="559" name="Shape 559"/>
          <p:cNvGraphicFramePr/>
          <p:nvPr/>
        </p:nvGraphicFramePr>
        <p:xfrm>
          <a:off x="179511" y="2348880"/>
          <a:ext cx="3000000" cy="3000000"/>
        </p:xfrm>
        <a:graphic>
          <a:graphicData uri="http://schemas.openxmlformats.org/drawingml/2006/table">
            <a:tbl>
              <a:tblPr bandRow="1" firstRow="1">
                <a:noFill/>
                <a:tableStyleId>{7C4464B6-FBBB-4CAE-BA96-A71F3AA4AA42}</a:tableStyleId>
              </a:tblPr>
              <a:tblGrid>
                <a:gridCol w="3744425"/>
                <a:gridCol w="2664300"/>
                <a:gridCol w="2483775"/>
              </a:tblGrid>
              <a:tr h="1296150">
                <a:tc>
                  <a:txBody>
                    <a:bodyPr>
                      <a:noAutofit/>
                    </a:bodyPr>
                    <a:lstStyle/>
                    <a:p>
                      <a:pPr indent="0" lvl="0" marL="0" marR="0" rtl="0" algn="l">
                        <a:spcBef>
                          <a:spcPts val="0"/>
                        </a:spcBef>
                        <a:buSzPct val="25000"/>
                        <a:buNone/>
                      </a:pPr>
                      <a:r>
                        <a:t/>
                      </a:r>
                      <a:endParaRPr sz="1800"/>
                    </a:p>
                  </a:txBody>
                  <a:tcPr marT="45725" marB="45725" marR="91450" marL="91450">
                    <a:lnB cap="flat" cmpd="sng" w="12700">
                      <a:solidFill>
                        <a:schemeClr val="dk1"/>
                      </a:solidFill>
                      <a:prstDash val="solid"/>
                      <a:round/>
                      <a:headEnd len="med" w="med" type="none"/>
                      <a:tailEnd len="med" w="med" type="none"/>
                    </a:lnB>
                    <a:gradFill>
                      <a:gsLst>
                        <a:gs pos="0">
                          <a:srgbClr val="401660"/>
                        </a:gs>
                        <a:gs pos="50000">
                          <a:srgbClr val="5D218B"/>
                        </a:gs>
                        <a:gs pos="100000">
                          <a:srgbClr val="7127A8"/>
                        </a:gs>
                      </a:gsLst>
                      <a:lin ang="16200000" scaled="0"/>
                    </a:gradFill>
                  </a:tcPr>
                </a:tc>
                <a:tc>
                  <a:txBody>
                    <a:bodyPr>
                      <a:noAutofit/>
                    </a:bodyPr>
                    <a:lstStyle/>
                    <a:p>
                      <a:pPr indent="0" lvl="0" marL="0" marR="0" rtl="0" algn="l">
                        <a:spcBef>
                          <a:spcPts val="0"/>
                        </a:spcBef>
                        <a:buSzPct val="25000"/>
                        <a:buNone/>
                      </a:pPr>
                      <a:r>
                        <a:t/>
                      </a:r>
                      <a:endParaRPr sz="1800"/>
                    </a:p>
                  </a:txBody>
                  <a:tcPr marT="45725" marB="45725" marR="91450" marL="91450">
                    <a:lnB cap="flat" cmpd="sng" w="12700">
                      <a:solidFill>
                        <a:schemeClr val="dk1"/>
                      </a:solidFill>
                      <a:prstDash val="solid"/>
                      <a:round/>
                      <a:headEnd len="med" w="med" type="none"/>
                      <a:tailEnd len="med" w="med" type="none"/>
                    </a:lnB>
                    <a:gradFill>
                      <a:gsLst>
                        <a:gs pos="0">
                          <a:srgbClr val="401660"/>
                        </a:gs>
                        <a:gs pos="50000">
                          <a:srgbClr val="5D218B"/>
                        </a:gs>
                        <a:gs pos="100000">
                          <a:srgbClr val="7127A8"/>
                        </a:gs>
                      </a:gsLst>
                      <a:lin ang="16200000" scaled="0"/>
                    </a:gradFill>
                  </a:tcPr>
                </a:tc>
                <a:tc>
                  <a:txBody>
                    <a:bodyPr>
                      <a:noAutofit/>
                    </a:bodyPr>
                    <a:lstStyle/>
                    <a:p>
                      <a:pPr indent="0" lvl="0" marL="0" marR="0" rtl="0" algn="l">
                        <a:spcBef>
                          <a:spcPts val="0"/>
                        </a:spcBef>
                        <a:buSzPct val="25000"/>
                        <a:buNone/>
                      </a:pPr>
                      <a:r>
                        <a:t/>
                      </a:r>
                      <a:endParaRPr sz="1800"/>
                    </a:p>
                  </a:txBody>
                  <a:tcPr marT="45725" marB="45725" marR="91450" marL="91450">
                    <a:lnB cap="flat" cmpd="sng" w="12700">
                      <a:solidFill>
                        <a:schemeClr val="dk1"/>
                      </a:solidFill>
                      <a:prstDash val="solid"/>
                      <a:round/>
                      <a:headEnd len="med" w="med" type="none"/>
                      <a:tailEnd len="med" w="med" type="none"/>
                    </a:lnB>
                    <a:gradFill>
                      <a:gsLst>
                        <a:gs pos="0">
                          <a:srgbClr val="401660"/>
                        </a:gs>
                        <a:gs pos="50000">
                          <a:srgbClr val="5D218B"/>
                        </a:gs>
                        <a:gs pos="100000">
                          <a:srgbClr val="7127A8"/>
                        </a:gs>
                      </a:gsLst>
                      <a:lin ang="16200000" scaled="0"/>
                    </a:gradFill>
                  </a:tcPr>
                </a:tc>
              </a:tr>
              <a:tr h="2448275">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0" algn="l">
                        <a:spcBef>
                          <a:spcPts val="0"/>
                        </a:spcBef>
                        <a:buSzPct val="25000"/>
                        <a:buNone/>
                      </a:pPr>
                      <a:r>
                        <a:t/>
                      </a:r>
                      <a:endParaRPr sz="1800"/>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bl>
          </a:graphicData>
        </a:graphic>
      </p:graphicFrame>
      <p:sp>
        <p:nvSpPr>
          <p:cNvPr id="560" name="Shape 560"/>
          <p:cNvSpPr/>
          <p:nvPr/>
        </p:nvSpPr>
        <p:spPr>
          <a:xfrm>
            <a:off x="7308303" y="2708919"/>
            <a:ext cx="1141659" cy="5847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200" u="none" cap="none" strike="noStrike">
                <a:solidFill>
                  <a:schemeClr val="lt1"/>
                </a:solidFill>
                <a:latin typeface="Calibri"/>
                <a:ea typeface="Calibri"/>
                <a:cs typeface="Calibri"/>
                <a:sym typeface="Calibri"/>
              </a:rPr>
              <a:t>المهارة</a:t>
            </a:r>
          </a:p>
        </p:txBody>
      </p:sp>
      <p:sp>
        <p:nvSpPr>
          <p:cNvPr id="561" name="Shape 561"/>
          <p:cNvSpPr/>
          <p:nvPr/>
        </p:nvSpPr>
        <p:spPr>
          <a:xfrm>
            <a:off x="4067944" y="2708919"/>
            <a:ext cx="2351926" cy="58477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200" u="none" cap="none" strike="noStrike">
                <a:solidFill>
                  <a:schemeClr val="lt1"/>
                </a:solidFill>
                <a:latin typeface="Calibri"/>
                <a:ea typeface="Calibri"/>
                <a:cs typeface="Calibri"/>
                <a:sym typeface="Calibri"/>
              </a:rPr>
              <a:t>الإتقان من 100</a:t>
            </a:r>
          </a:p>
        </p:txBody>
      </p:sp>
      <p:sp>
        <p:nvSpPr>
          <p:cNvPr id="562" name="Shape 562"/>
          <p:cNvSpPr/>
          <p:nvPr/>
        </p:nvSpPr>
        <p:spPr>
          <a:xfrm>
            <a:off x="144016" y="2495798"/>
            <a:ext cx="3923928" cy="107721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200" u="none" cap="none" strike="noStrike">
                <a:solidFill>
                  <a:schemeClr val="lt1"/>
                </a:solidFill>
                <a:latin typeface="Calibri"/>
                <a:ea typeface="Calibri"/>
                <a:cs typeface="Calibri"/>
                <a:sym typeface="Calibri"/>
              </a:rPr>
              <a:t>النتائج التي لاحظتها على نفسك أو على الآخرين</a:t>
            </a:r>
          </a:p>
        </p:txBody>
      </p:sp>
      <p:sp>
        <p:nvSpPr>
          <p:cNvPr id="563" name="Shape 563"/>
          <p:cNvSpPr/>
          <p:nvPr/>
        </p:nvSpPr>
        <p:spPr>
          <a:xfrm>
            <a:off x="6660232" y="4149080"/>
            <a:ext cx="2391619" cy="107721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3200" u="none" cap="none" strike="noStrike">
                <a:solidFill>
                  <a:schemeClr val="dk1"/>
                </a:solidFill>
                <a:latin typeface="Calibri"/>
                <a:ea typeface="Calibri"/>
                <a:cs typeface="Calibri"/>
                <a:sym typeface="Calibri"/>
              </a:rPr>
              <a:t>الإنصات وعدم المقاطعة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63"/>
                                        </p:tgtEl>
                                        <p:attrNameLst>
                                          <p:attrName>style.visibility</p:attrName>
                                        </p:attrNameLst>
                                      </p:cBhvr>
                                      <p:to>
                                        <p:strVal val="visible"/>
                                      </p:to>
                                    </p:set>
                                    <p:animEffect filter="fade" transition="in">
                                      <p:cBhvr>
                                        <p:cTn dur="1000"/>
                                        <p:tgtEl>
                                          <p:spTgt spid="5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67" name="Shape 567"/>
        <p:cNvGrpSpPr/>
        <p:nvPr/>
      </p:nvGrpSpPr>
      <p:grpSpPr>
        <a:xfrm>
          <a:off x="0" y="0"/>
          <a:ext cx="0" cy="0"/>
          <a:chOff x="0" y="0"/>
          <a:chExt cx="0" cy="0"/>
        </a:xfrm>
      </p:grpSpPr>
      <p:grpSp>
        <p:nvGrpSpPr>
          <p:cNvPr id="568" name="Shape 568"/>
          <p:cNvGrpSpPr/>
          <p:nvPr/>
        </p:nvGrpSpPr>
        <p:grpSpPr>
          <a:xfrm>
            <a:off x="827583" y="1412775"/>
            <a:ext cx="7560839" cy="3979451"/>
            <a:chOff x="466864" y="1341437"/>
            <a:chExt cx="8426249" cy="4176472"/>
          </a:xfrm>
        </p:grpSpPr>
        <p:sp>
          <p:nvSpPr>
            <p:cNvPr id="569" name="Shape 569"/>
            <p:cNvSpPr/>
            <p:nvPr/>
          </p:nvSpPr>
          <p:spPr>
            <a:xfrm>
              <a:off x="683568" y="1341437"/>
              <a:ext cx="7921272" cy="4175125"/>
            </a:xfrm>
            <a:prstGeom prst="rect">
              <a:avLst/>
            </a:prstGeom>
            <a:solidFill>
              <a:schemeClr val="l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1099366509.png" id="570" name="Shape 570"/>
            <p:cNvPicPr preferRelativeResize="0"/>
            <p:nvPr/>
          </p:nvPicPr>
          <p:blipFill rotWithShape="1">
            <a:blip r:embed="rId3">
              <a:alphaModFix/>
            </a:blip>
            <a:srcRect b="0" l="0" r="0" t="0"/>
            <a:stretch/>
          </p:blipFill>
          <p:spPr>
            <a:xfrm>
              <a:off x="466864" y="1346254"/>
              <a:ext cx="8426249" cy="4171656"/>
            </a:xfrm>
            <a:prstGeom prst="rect">
              <a:avLst/>
            </a:prstGeom>
            <a:noFill/>
            <a:ln>
              <a:noFill/>
            </a:ln>
          </p:spPr>
        </p:pic>
      </p:grpSp>
      <p:sp>
        <p:nvSpPr>
          <p:cNvPr id="571" name="Shape 571"/>
          <p:cNvSpPr/>
          <p:nvPr/>
        </p:nvSpPr>
        <p:spPr>
          <a:xfrm>
            <a:off x="1259632" y="2084655"/>
            <a:ext cx="6336703"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3600" u="none" cap="none" strike="noStrike">
                <a:solidFill>
                  <a:schemeClr val="dk1"/>
                </a:solidFill>
                <a:latin typeface="Calibri"/>
                <a:ea typeface="Calibri"/>
                <a:cs typeface="Calibri"/>
                <a:sym typeface="Calibri"/>
              </a:rPr>
              <a:t>بعد أسبوع، ماذا لاحظت على مستوى مهاراتك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68"/>
                                        </p:tgtEl>
                                        <p:attrNameLst>
                                          <p:attrName>style.visibility</p:attrName>
                                        </p:attrNameLst>
                                      </p:cBhvr>
                                      <p:to>
                                        <p:strVal val="visible"/>
                                      </p:to>
                                    </p:set>
                                    <p:animEffect filter="fade" transition="in">
                                      <p:cBhvr>
                                        <p:cTn dur="1000"/>
                                        <p:tgtEl>
                                          <p:spTgt spid="568"/>
                                        </p:tgtEl>
                                      </p:cBhvr>
                                    </p:animEffect>
                                  </p:childTnLst>
                                </p:cTn>
                              </p:par>
                              <p:par>
                                <p:cTn fill="hold" nodeType="withEffect" presetClass="entr" presetID="10" presetSubtype="0">
                                  <p:stCondLst>
                                    <p:cond delay="0"/>
                                  </p:stCondLst>
                                  <p:childTnLst>
                                    <p:set>
                                      <p:cBhvr>
                                        <p:cTn dur="1" fill="hold">
                                          <p:stCondLst>
                                            <p:cond delay="0"/>
                                          </p:stCondLst>
                                        </p:cTn>
                                        <p:tgtEl>
                                          <p:spTgt spid="571"/>
                                        </p:tgtEl>
                                        <p:attrNameLst>
                                          <p:attrName>style.visibility</p:attrName>
                                        </p:attrNameLst>
                                      </p:cBhvr>
                                      <p:to>
                                        <p:strVal val="visible"/>
                                      </p:to>
                                    </p:set>
                                    <p:animEffect filter="fade" transition="in">
                                      <p:cBhvr>
                                        <p:cTn dur="1000"/>
                                        <p:tgtEl>
                                          <p:spTgt spid="5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8" name="Shape 128"/>
        <p:cNvGrpSpPr/>
        <p:nvPr/>
      </p:nvGrpSpPr>
      <p:grpSpPr>
        <a:xfrm>
          <a:off x="0" y="0"/>
          <a:ext cx="0" cy="0"/>
          <a:chOff x="0" y="0"/>
          <a:chExt cx="0" cy="0"/>
        </a:xfrm>
      </p:grpSpPr>
      <p:pic>
        <p:nvPicPr>
          <p:cNvPr descr="Bulletpoint_Bullet_Listicon_Shape_Bulletfont_Glyph_Typography_Bullet_Point_Customshape_Wingding_Custom_Smooth_Square-512.png" id="129" name="Shape 129"/>
          <p:cNvPicPr preferRelativeResize="0"/>
          <p:nvPr/>
        </p:nvPicPr>
        <p:blipFill rotWithShape="1">
          <a:blip r:embed="rId3">
            <a:alphaModFix/>
          </a:blip>
          <a:srcRect b="0" l="0" r="0" t="0"/>
          <a:stretch/>
        </p:blipFill>
        <p:spPr>
          <a:xfrm>
            <a:off x="108519" y="2564903"/>
            <a:ext cx="8855968" cy="1368151"/>
          </a:xfrm>
          <a:prstGeom prst="rect">
            <a:avLst/>
          </a:prstGeom>
          <a:noFill/>
          <a:ln>
            <a:noFill/>
          </a:ln>
        </p:spPr>
      </p:pic>
      <p:sp>
        <p:nvSpPr>
          <p:cNvPr id="130" name="Shape 130"/>
          <p:cNvSpPr/>
          <p:nvPr/>
        </p:nvSpPr>
        <p:spPr>
          <a:xfrm>
            <a:off x="755575" y="2636911"/>
            <a:ext cx="7670280" cy="1323439"/>
          </a:xfrm>
          <a:prstGeom prst="rect">
            <a:avLst/>
          </a:prstGeom>
          <a:noFill/>
          <a:ln>
            <a:noFill/>
          </a:ln>
        </p:spPr>
        <p:txBody>
          <a:bodyPr anchorCtr="0" anchor="ctr" bIns="45700" lIns="91425" rIns="91425" tIns="45700">
            <a:noAutofit/>
          </a:bodyPr>
          <a:lstStyle/>
          <a:p>
            <a:pPr indent="0" lvl="0" marL="0" marR="0" rtl="1" algn="r">
              <a:spcBef>
                <a:spcPts val="0"/>
              </a:spcBef>
              <a:buClr>
                <a:srgbClr val="0000FF"/>
              </a:buClr>
              <a:buSzPct val="100000"/>
              <a:buFont typeface="Arial"/>
              <a:buChar char="•"/>
            </a:pPr>
            <a:r>
              <a:rPr b="1" i="0" lang="ar-EG" sz="4000" u="none" cap="none" strike="noStrike">
                <a:solidFill>
                  <a:srgbClr val="0000FF"/>
                </a:solidFill>
                <a:latin typeface="Calibri"/>
                <a:ea typeface="Calibri"/>
                <a:cs typeface="Calibri"/>
                <a:sym typeface="Calibri"/>
              </a:rPr>
              <a:t> تكتسب المهارات اللازمة للوقاية من المشكلات النفسية.</a:t>
            </a:r>
          </a:p>
        </p:txBody>
      </p:sp>
      <p:grpSp>
        <p:nvGrpSpPr>
          <p:cNvPr id="131" name="Shape 131"/>
          <p:cNvGrpSpPr/>
          <p:nvPr/>
        </p:nvGrpSpPr>
        <p:grpSpPr>
          <a:xfrm>
            <a:off x="251520" y="378899"/>
            <a:ext cx="8496944" cy="1897972"/>
            <a:chOff x="251520" y="378900"/>
            <a:chExt cx="8496944" cy="1444255"/>
          </a:xfrm>
        </p:grpSpPr>
        <p:sp>
          <p:nvSpPr>
            <p:cNvPr id="132" name="Shape 132"/>
            <p:cNvSpPr/>
            <p:nvPr/>
          </p:nvSpPr>
          <p:spPr>
            <a:xfrm>
              <a:off x="683568" y="476672"/>
              <a:ext cx="7560839" cy="1224135"/>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0043.WMF" id="133" name="Shape 133"/>
            <p:cNvPicPr preferRelativeResize="0"/>
            <p:nvPr/>
          </p:nvPicPr>
          <p:blipFill rotWithShape="1">
            <a:blip r:embed="rId4">
              <a:alphaModFix/>
            </a:blip>
            <a:srcRect b="0" l="0" r="0" t="0"/>
            <a:stretch/>
          </p:blipFill>
          <p:spPr>
            <a:xfrm>
              <a:off x="251520" y="378900"/>
              <a:ext cx="8496944" cy="1444255"/>
            </a:xfrm>
            <a:prstGeom prst="rect">
              <a:avLst/>
            </a:prstGeom>
            <a:noFill/>
            <a:ln>
              <a:noFill/>
            </a:ln>
            <a:effectLst>
              <a:outerShdw blurRad="190500" algn="ctr" dir="2700000" dist="228600">
                <a:srgbClr val="000000">
                  <a:alpha val="29803"/>
                </a:srgbClr>
              </a:outerShdw>
            </a:effectLst>
          </p:spPr>
        </p:pic>
      </p:grpSp>
      <p:pic>
        <p:nvPicPr>
          <p:cNvPr descr="Bulletpoint_Bullet_Listicon_Shape_Bulletfont_Glyph_Typography_Bullet_Point_Customshape_Wingding_Custom_Smooth_Square-512.png" id="134" name="Shape 134"/>
          <p:cNvPicPr preferRelativeResize="0"/>
          <p:nvPr/>
        </p:nvPicPr>
        <p:blipFill rotWithShape="1">
          <a:blip r:embed="rId3">
            <a:alphaModFix/>
          </a:blip>
          <a:srcRect b="0" l="0" r="0" t="0"/>
          <a:stretch/>
        </p:blipFill>
        <p:spPr>
          <a:xfrm>
            <a:off x="179511" y="4005064"/>
            <a:ext cx="8855968" cy="1368151"/>
          </a:xfrm>
          <a:prstGeom prst="rect">
            <a:avLst/>
          </a:prstGeom>
          <a:noFill/>
          <a:ln>
            <a:noFill/>
          </a:ln>
        </p:spPr>
      </p:pic>
      <p:sp>
        <p:nvSpPr>
          <p:cNvPr id="135" name="Shape 135"/>
          <p:cNvSpPr/>
          <p:nvPr/>
        </p:nvSpPr>
        <p:spPr>
          <a:xfrm>
            <a:off x="755575" y="4121785"/>
            <a:ext cx="7722493" cy="1323439"/>
          </a:xfrm>
          <a:prstGeom prst="rect">
            <a:avLst/>
          </a:prstGeom>
          <a:noFill/>
          <a:ln>
            <a:noFill/>
          </a:ln>
        </p:spPr>
        <p:txBody>
          <a:bodyPr anchorCtr="0" anchor="ctr" bIns="45700" lIns="91425" rIns="91425" tIns="45700">
            <a:noAutofit/>
          </a:bodyPr>
          <a:lstStyle/>
          <a:p>
            <a:pPr indent="0" lvl="0" marL="0" marR="0" rtl="1" algn="r">
              <a:spcBef>
                <a:spcPts val="0"/>
              </a:spcBef>
              <a:buClr>
                <a:srgbClr val="0000FF"/>
              </a:buClr>
              <a:buSzPct val="100000"/>
              <a:buFont typeface="Arial"/>
              <a:buChar char="•"/>
            </a:pPr>
            <a:r>
              <a:rPr b="1" i="0" lang="ar-EG" sz="4000" u="none" cap="none" strike="noStrike">
                <a:solidFill>
                  <a:srgbClr val="0000FF"/>
                </a:solidFill>
                <a:latin typeface="Calibri"/>
                <a:ea typeface="Calibri"/>
                <a:cs typeface="Calibri"/>
                <a:sym typeface="Calibri"/>
              </a:rPr>
              <a:t> تستطيع التعامل مع بعض الشخصيات الصعبة.</a:t>
            </a:r>
          </a:p>
        </p:txBody>
      </p:sp>
      <p:pic>
        <p:nvPicPr>
          <p:cNvPr descr="Bulletpoint_Bullet_Listicon_Shape_Bulletfont_Glyph_Typography_Bullet_Point_Customshape_Wingding_Custom_Smooth_Square-512.png" id="136" name="Shape 136"/>
          <p:cNvPicPr preferRelativeResize="0"/>
          <p:nvPr/>
        </p:nvPicPr>
        <p:blipFill rotWithShape="1">
          <a:blip r:embed="rId3">
            <a:alphaModFix/>
          </a:blip>
          <a:srcRect b="0" l="0" r="0" t="0"/>
          <a:stretch/>
        </p:blipFill>
        <p:spPr>
          <a:xfrm>
            <a:off x="179511" y="5445223"/>
            <a:ext cx="8855968" cy="1368151"/>
          </a:xfrm>
          <a:prstGeom prst="rect">
            <a:avLst/>
          </a:prstGeom>
          <a:noFill/>
          <a:ln>
            <a:noFill/>
          </a:ln>
        </p:spPr>
      </p:pic>
      <p:sp>
        <p:nvSpPr>
          <p:cNvPr id="137" name="Shape 137"/>
          <p:cNvSpPr/>
          <p:nvPr/>
        </p:nvSpPr>
        <p:spPr>
          <a:xfrm>
            <a:off x="1227136" y="5805264"/>
            <a:ext cx="7017271" cy="707886"/>
          </a:xfrm>
          <a:prstGeom prst="rect">
            <a:avLst/>
          </a:prstGeom>
          <a:noFill/>
          <a:ln>
            <a:noFill/>
          </a:ln>
        </p:spPr>
        <p:txBody>
          <a:bodyPr anchorCtr="0" anchor="ctr" bIns="45700" lIns="91425" rIns="91425" tIns="45700">
            <a:noAutofit/>
          </a:bodyPr>
          <a:lstStyle/>
          <a:p>
            <a:pPr indent="0" lvl="0" marL="0" marR="0" rtl="1" algn="r">
              <a:spcBef>
                <a:spcPts val="0"/>
              </a:spcBef>
              <a:buClr>
                <a:srgbClr val="0000FF"/>
              </a:buClr>
              <a:buSzPct val="100000"/>
              <a:buFont typeface="Arial"/>
              <a:buChar char="•"/>
            </a:pPr>
            <a:r>
              <a:rPr b="1" i="0" lang="ar-EG" sz="4000" u="none" cap="none" strike="noStrike">
                <a:solidFill>
                  <a:srgbClr val="0000FF"/>
                </a:solidFill>
                <a:latin typeface="Calibri"/>
                <a:ea typeface="Calibri"/>
                <a:cs typeface="Calibri"/>
                <a:sym typeface="Calibri"/>
              </a:rPr>
              <a:t> تحدد المقصود بالاضطراب النفسي.</a:t>
            </a:r>
          </a:p>
        </p:txBody>
      </p:sp>
      <p:sp>
        <p:nvSpPr>
          <p:cNvPr id="138" name="Shape 138"/>
          <p:cNvSpPr/>
          <p:nvPr/>
        </p:nvSpPr>
        <p:spPr>
          <a:xfrm>
            <a:off x="827583" y="620687"/>
            <a:ext cx="7272808"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400" u="none" cap="none" strike="noStrike">
                <a:solidFill>
                  <a:srgbClr val="FF0000"/>
                </a:solidFill>
                <a:latin typeface="Calibri"/>
                <a:ea typeface="Calibri"/>
                <a:cs typeface="Calibri"/>
                <a:sym typeface="Calibri"/>
              </a:rPr>
              <a:t>يتوقع منك أخي الطالب بعد دراسة هذه الوحدة أن تكون قادراً على أن: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800"/>
                                        <p:tgtEl>
                                          <p:spTgt spid="129"/>
                                        </p:tgtEl>
                                      </p:cBhvr>
                                    </p:animEffect>
                                  </p:childTnLst>
                                </p:cTn>
                              </p:par>
                              <p:par>
                                <p:cTn fill="hold" nodeType="with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800"/>
                                        <p:tgtEl>
                                          <p:spTgt spid="1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800"/>
                                        <p:tgtEl>
                                          <p:spTgt spid="134"/>
                                        </p:tgtEl>
                                      </p:cBhvr>
                                    </p:animEffect>
                                  </p:childTnLst>
                                </p:cTn>
                              </p:par>
                              <p:par>
                                <p:cTn fill="hold" nodeType="with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800"/>
                                        <p:tgtEl>
                                          <p:spTgt spid="1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800"/>
                                        <p:tgtEl>
                                          <p:spTgt spid="136"/>
                                        </p:tgtEl>
                                      </p:cBhvr>
                                    </p:animEffect>
                                  </p:childTnLst>
                                </p:cTn>
                              </p:par>
                              <p:par>
                                <p:cTn fill="hold" nodeType="with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800"/>
                                        <p:tgtEl>
                                          <p:spTgt spid="1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2" name="Shape 142"/>
        <p:cNvGrpSpPr/>
        <p:nvPr/>
      </p:nvGrpSpPr>
      <p:grpSpPr>
        <a:xfrm>
          <a:off x="0" y="0"/>
          <a:ext cx="0" cy="0"/>
          <a:chOff x="0" y="0"/>
          <a:chExt cx="0" cy="0"/>
        </a:xfrm>
      </p:grpSpPr>
      <p:pic>
        <p:nvPicPr>
          <p:cNvPr descr="Bulletpoint_Bullet_Listicon_Shape_Bulletfont_Glyph_Typography_Bullet_Point_Customshape_Wingding_Custom_Smooth_Square-512.png" id="143" name="Shape 143"/>
          <p:cNvPicPr preferRelativeResize="0"/>
          <p:nvPr/>
        </p:nvPicPr>
        <p:blipFill rotWithShape="1">
          <a:blip r:embed="rId3">
            <a:alphaModFix/>
          </a:blip>
          <a:srcRect b="0" l="0" r="0" t="0"/>
          <a:stretch/>
        </p:blipFill>
        <p:spPr>
          <a:xfrm>
            <a:off x="108519" y="2564903"/>
            <a:ext cx="8855968" cy="1368151"/>
          </a:xfrm>
          <a:prstGeom prst="rect">
            <a:avLst/>
          </a:prstGeom>
          <a:noFill/>
          <a:ln>
            <a:noFill/>
          </a:ln>
        </p:spPr>
      </p:pic>
      <p:sp>
        <p:nvSpPr>
          <p:cNvPr id="144" name="Shape 144"/>
          <p:cNvSpPr/>
          <p:nvPr/>
        </p:nvSpPr>
        <p:spPr>
          <a:xfrm>
            <a:off x="734583" y="2924943"/>
            <a:ext cx="7581833" cy="707886"/>
          </a:xfrm>
          <a:prstGeom prst="rect">
            <a:avLst/>
          </a:prstGeom>
          <a:noFill/>
          <a:ln>
            <a:noFill/>
          </a:ln>
        </p:spPr>
        <p:txBody>
          <a:bodyPr anchorCtr="0" anchor="ctr" bIns="45700" lIns="91425" rIns="91425" tIns="45700">
            <a:noAutofit/>
          </a:bodyPr>
          <a:lstStyle/>
          <a:p>
            <a:pPr indent="0" lvl="0" marL="0" marR="0" rtl="1" algn="r">
              <a:spcBef>
                <a:spcPts val="0"/>
              </a:spcBef>
              <a:buClr>
                <a:srgbClr val="0000FF"/>
              </a:buClr>
              <a:buSzPct val="100000"/>
              <a:buFont typeface="Arial"/>
              <a:buChar char="•"/>
            </a:pPr>
            <a:r>
              <a:rPr b="1" i="0" lang="ar-EG" sz="4000" u="none" cap="none" strike="noStrike">
                <a:solidFill>
                  <a:srgbClr val="0000FF"/>
                </a:solidFill>
                <a:latin typeface="Calibri"/>
                <a:ea typeface="Calibri"/>
                <a:cs typeface="Calibri"/>
                <a:sym typeface="Calibri"/>
              </a:rPr>
              <a:t> تفرق بين الحالة المضطربة والحالة العادية.</a:t>
            </a:r>
          </a:p>
        </p:txBody>
      </p:sp>
      <p:grpSp>
        <p:nvGrpSpPr>
          <p:cNvPr id="145" name="Shape 145"/>
          <p:cNvGrpSpPr/>
          <p:nvPr/>
        </p:nvGrpSpPr>
        <p:grpSpPr>
          <a:xfrm>
            <a:off x="251520" y="378899"/>
            <a:ext cx="8496944" cy="1897972"/>
            <a:chOff x="251520" y="378900"/>
            <a:chExt cx="8496944" cy="1444255"/>
          </a:xfrm>
        </p:grpSpPr>
        <p:sp>
          <p:nvSpPr>
            <p:cNvPr id="146" name="Shape 146"/>
            <p:cNvSpPr/>
            <p:nvPr/>
          </p:nvSpPr>
          <p:spPr>
            <a:xfrm>
              <a:off x="683568" y="476672"/>
              <a:ext cx="7560839" cy="1224135"/>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0043.WMF" id="147" name="Shape 147"/>
            <p:cNvPicPr preferRelativeResize="0"/>
            <p:nvPr/>
          </p:nvPicPr>
          <p:blipFill rotWithShape="1">
            <a:blip r:embed="rId4">
              <a:alphaModFix/>
            </a:blip>
            <a:srcRect b="0" l="0" r="0" t="0"/>
            <a:stretch/>
          </p:blipFill>
          <p:spPr>
            <a:xfrm>
              <a:off x="251520" y="378900"/>
              <a:ext cx="8496944" cy="1444255"/>
            </a:xfrm>
            <a:prstGeom prst="rect">
              <a:avLst/>
            </a:prstGeom>
            <a:noFill/>
            <a:ln>
              <a:noFill/>
            </a:ln>
            <a:effectLst>
              <a:outerShdw blurRad="190500" algn="ctr" dir="2700000" dist="228600">
                <a:srgbClr val="000000">
                  <a:alpha val="29803"/>
                </a:srgbClr>
              </a:outerShdw>
            </a:effectLst>
          </p:spPr>
        </p:pic>
      </p:grpSp>
      <p:pic>
        <p:nvPicPr>
          <p:cNvPr descr="Bulletpoint_Bullet_Listicon_Shape_Bulletfont_Glyph_Typography_Bullet_Point_Customshape_Wingding_Custom_Smooth_Square-512.png" id="148" name="Shape 148"/>
          <p:cNvPicPr preferRelativeResize="0"/>
          <p:nvPr/>
        </p:nvPicPr>
        <p:blipFill rotWithShape="1">
          <a:blip r:embed="rId3">
            <a:alphaModFix/>
          </a:blip>
          <a:srcRect b="0" l="0" r="0" t="0"/>
          <a:stretch/>
        </p:blipFill>
        <p:spPr>
          <a:xfrm>
            <a:off x="179511" y="4005064"/>
            <a:ext cx="8855968" cy="1368151"/>
          </a:xfrm>
          <a:prstGeom prst="rect">
            <a:avLst/>
          </a:prstGeom>
          <a:noFill/>
          <a:ln>
            <a:noFill/>
          </a:ln>
        </p:spPr>
      </p:pic>
      <p:sp>
        <p:nvSpPr>
          <p:cNvPr id="149" name="Shape 149"/>
          <p:cNvSpPr/>
          <p:nvPr/>
        </p:nvSpPr>
        <p:spPr>
          <a:xfrm>
            <a:off x="683568" y="4049776"/>
            <a:ext cx="7767378" cy="1323439"/>
          </a:xfrm>
          <a:prstGeom prst="rect">
            <a:avLst/>
          </a:prstGeom>
          <a:noFill/>
          <a:ln>
            <a:noFill/>
          </a:ln>
        </p:spPr>
        <p:txBody>
          <a:bodyPr anchorCtr="0" anchor="ctr" bIns="45700" lIns="91425" rIns="91425" tIns="45700">
            <a:noAutofit/>
          </a:bodyPr>
          <a:lstStyle/>
          <a:p>
            <a:pPr indent="0" lvl="0" marL="0" marR="0" rtl="1" algn="r">
              <a:spcBef>
                <a:spcPts val="0"/>
              </a:spcBef>
              <a:buClr>
                <a:srgbClr val="0000FF"/>
              </a:buClr>
              <a:buSzPct val="100000"/>
              <a:buFont typeface="Arial"/>
              <a:buChar char="•"/>
            </a:pPr>
            <a:r>
              <a:rPr b="1" i="0" lang="ar-EG" sz="4000" u="none" cap="none" strike="noStrike">
                <a:solidFill>
                  <a:srgbClr val="0000FF"/>
                </a:solidFill>
                <a:latin typeface="Calibri"/>
                <a:ea typeface="Calibri"/>
                <a:cs typeface="Calibri"/>
                <a:sym typeface="Calibri"/>
              </a:rPr>
              <a:t> التمييز بين بعض الاضطرابات النفسية المختلفة.</a:t>
            </a:r>
          </a:p>
        </p:txBody>
      </p:sp>
      <p:pic>
        <p:nvPicPr>
          <p:cNvPr descr="Bulletpoint_Bullet_Listicon_Shape_Bulletfont_Glyph_Typography_Bullet_Point_Customshape_Wingding_Custom_Smooth_Square-512.png" id="150" name="Shape 150"/>
          <p:cNvPicPr preferRelativeResize="0"/>
          <p:nvPr/>
        </p:nvPicPr>
        <p:blipFill rotWithShape="1">
          <a:blip r:embed="rId3">
            <a:alphaModFix/>
          </a:blip>
          <a:srcRect b="0" l="0" r="0" t="0"/>
          <a:stretch/>
        </p:blipFill>
        <p:spPr>
          <a:xfrm>
            <a:off x="179511" y="5445223"/>
            <a:ext cx="8855968" cy="1368151"/>
          </a:xfrm>
          <a:prstGeom prst="rect">
            <a:avLst/>
          </a:prstGeom>
          <a:noFill/>
          <a:ln>
            <a:noFill/>
          </a:ln>
        </p:spPr>
      </p:pic>
      <p:sp>
        <p:nvSpPr>
          <p:cNvPr id="151" name="Shape 151"/>
          <p:cNvSpPr/>
          <p:nvPr/>
        </p:nvSpPr>
        <p:spPr>
          <a:xfrm>
            <a:off x="827583" y="5825007"/>
            <a:ext cx="7449319" cy="707886"/>
          </a:xfrm>
          <a:prstGeom prst="rect">
            <a:avLst/>
          </a:prstGeom>
          <a:noFill/>
          <a:ln>
            <a:noFill/>
          </a:ln>
        </p:spPr>
        <p:txBody>
          <a:bodyPr anchorCtr="0" anchor="ctr" bIns="45700" lIns="91425" rIns="91425" tIns="45700">
            <a:noAutofit/>
          </a:bodyPr>
          <a:lstStyle/>
          <a:p>
            <a:pPr indent="0" lvl="0" marL="0" marR="0" rtl="1" algn="r">
              <a:spcBef>
                <a:spcPts val="0"/>
              </a:spcBef>
              <a:buClr>
                <a:srgbClr val="0000FF"/>
              </a:buClr>
              <a:buSzPct val="100000"/>
              <a:buFont typeface="Arial"/>
              <a:buChar char="•"/>
            </a:pPr>
            <a:r>
              <a:rPr b="1" i="0" lang="ar-EG" sz="4000" u="none" cap="none" strike="noStrike">
                <a:solidFill>
                  <a:srgbClr val="0000FF"/>
                </a:solidFill>
                <a:latin typeface="Calibri"/>
                <a:ea typeface="Calibri"/>
                <a:cs typeface="Calibri"/>
                <a:sym typeface="Calibri"/>
              </a:rPr>
              <a:t> تمثل لبعض سمات اضطرابات الشخصية.</a:t>
            </a:r>
          </a:p>
        </p:txBody>
      </p:sp>
      <p:sp>
        <p:nvSpPr>
          <p:cNvPr id="152" name="Shape 152"/>
          <p:cNvSpPr/>
          <p:nvPr/>
        </p:nvSpPr>
        <p:spPr>
          <a:xfrm>
            <a:off x="827583" y="620687"/>
            <a:ext cx="7272808"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400" u="none" cap="none" strike="noStrike">
                <a:solidFill>
                  <a:srgbClr val="FF0000"/>
                </a:solidFill>
                <a:latin typeface="Calibri"/>
                <a:ea typeface="Calibri"/>
                <a:cs typeface="Calibri"/>
                <a:sym typeface="Calibri"/>
              </a:rPr>
              <a:t>يتوقع منك أخي الطالب بعد دراسة هذه الوحدة أن تكون قادراً على أن: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3"/>
                                        </p:tgtEl>
                                        <p:attrNameLst>
                                          <p:attrName>style.visibility</p:attrName>
                                        </p:attrNameLst>
                                      </p:cBhvr>
                                      <p:to>
                                        <p:strVal val="visible"/>
                                      </p:to>
                                    </p:set>
                                    <p:animEffect filter="fade" transition="in">
                                      <p:cBhvr>
                                        <p:cTn dur="800"/>
                                        <p:tgtEl>
                                          <p:spTgt spid="143"/>
                                        </p:tgtEl>
                                      </p:cBhvr>
                                    </p:animEffect>
                                  </p:childTnLst>
                                </p:cTn>
                              </p:par>
                              <p:par>
                                <p:cTn fill="hold" nodeType="with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800"/>
                                        <p:tgtEl>
                                          <p:spTgt spid="1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800"/>
                                        <p:tgtEl>
                                          <p:spTgt spid="148"/>
                                        </p:tgtEl>
                                      </p:cBhvr>
                                    </p:animEffect>
                                  </p:childTnLst>
                                </p:cTn>
                              </p:par>
                              <p:par>
                                <p:cTn fill="hold" nodeType="with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800"/>
                                        <p:tgtEl>
                                          <p:spTgt spid="1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800"/>
                                        <p:tgtEl>
                                          <p:spTgt spid="150"/>
                                        </p:tgtEl>
                                      </p:cBhvr>
                                    </p:animEffect>
                                  </p:childTnLst>
                                </p:cTn>
                              </p:par>
                              <p:par>
                                <p:cTn fill="hold" nodeType="with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800"/>
                                        <p:tgtEl>
                                          <p:spTgt spid="1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6" name="Shape 156"/>
        <p:cNvGrpSpPr/>
        <p:nvPr/>
      </p:nvGrpSpPr>
      <p:grpSpPr>
        <a:xfrm>
          <a:off x="0" y="0"/>
          <a:ext cx="0" cy="0"/>
          <a:chOff x="0" y="0"/>
          <a:chExt cx="0" cy="0"/>
        </a:xfrm>
      </p:grpSpPr>
      <p:pic>
        <p:nvPicPr>
          <p:cNvPr descr="Bulletpoint_Bullet_Listicon_Shape_Bulletfont_Glyph_Typography_Bullet_Point_Customshape_Wingding_Custom_Smooth_Square-512.png" id="157" name="Shape 157"/>
          <p:cNvPicPr preferRelativeResize="0"/>
          <p:nvPr/>
        </p:nvPicPr>
        <p:blipFill rotWithShape="1">
          <a:blip r:embed="rId3">
            <a:alphaModFix/>
          </a:blip>
          <a:srcRect b="0" l="0" r="0" t="0"/>
          <a:stretch/>
        </p:blipFill>
        <p:spPr>
          <a:xfrm>
            <a:off x="108519" y="2564903"/>
            <a:ext cx="8855968" cy="1368151"/>
          </a:xfrm>
          <a:prstGeom prst="rect">
            <a:avLst/>
          </a:prstGeom>
          <a:noFill/>
          <a:ln>
            <a:noFill/>
          </a:ln>
        </p:spPr>
      </p:pic>
      <p:sp>
        <p:nvSpPr>
          <p:cNvPr id="158" name="Shape 158"/>
          <p:cNvSpPr/>
          <p:nvPr/>
        </p:nvSpPr>
        <p:spPr>
          <a:xfrm>
            <a:off x="734583" y="2617167"/>
            <a:ext cx="7581833" cy="1323439"/>
          </a:xfrm>
          <a:prstGeom prst="rect">
            <a:avLst/>
          </a:prstGeom>
          <a:noFill/>
          <a:ln>
            <a:noFill/>
          </a:ln>
        </p:spPr>
        <p:txBody>
          <a:bodyPr anchorCtr="0" anchor="ctr" bIns="45700" lIns="91425" rIns="91425" tIns="45700">
            <a:noAutofit/>
          </a:bodyPr>
          <a:lstStyle/>
          <a:p>
            <a:pPr indent="0" lvl="0" marL="0" marR="0" rtl="1" algn="r">
              <a:spcBef>
                <a:spcPts val="0"/>
              </a:spcBef>
              <a:buClr>
                <a:srgbClr val="0000FF"/>
              </a:buClr>
              <a:buSzPct val="100000"/>
              <a:buFont typeface="Arial"/>
              <a:buChar char="•"/>
            </a:pPr>
            <a:r>
              <a:rPr b="1" i="0" lang="ar-EG" sz="4000" u="none" cap="none" strike="noStrike">
                <a:solidFill>
                  <a:srgbClr val="0000FF"/>
                </a:solidFill>
                <a:latin typeface="Calibri"/>
                <a:ea typeface="Calibri"/>
                <a:cs typeface="Calibri"/>
                <a:sym typeface="Calibri"/>
              </a:rPr>
              <a:t> تحدد الخطوات الرئيسة في علاج الاضطرابات النفسية.</a:t>
            </a:r>
          </a:p>
        </p:txBody>
      </p:sp>
      <p:grpSp>
        <p:nvGrpSpPr>
          <p:cNvPr id="159" name="Shape 159"/>
          <p:cNvGrpSpPr/>
          <p:nvPr/>
        </p:nvGrpSpPr>
        <p:grpSpPr>
          <a:xfrm>
            <a:off x="251520" y="378899"/>
            <a:ext cx="8496944" cy="1897972"/>
            <a:chOff x="251520" y="378900"/>
            <a:chExt cx="8496944" cy="1444255"/>
          </a:xfrm>
        </p:grpSpPr>
        <p:sp>
          <p:nvSpPr>
            <p:cNvPr id="160" name="Shape 160"/>
            <p:cNvSpPr/>
            <p:nvPr/>
          </p:nvSpPr>
          <p:spPr>
            <a:xfrm>
              <a:off x="683568" y="476672"/>
              <a:ext cx="7560839" cy="1224135"/>
            </a:xfrm>
            <a:prstGeom prst="rect">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Calibri"/>
                <a:ea typeface="Calibri"/>
                <a:cs typeface="Calibri"/>
                <a:sym typeface="Calibri"/>
              </a:endParaRPr>
            </a:p>
          </p:txBody>
        </p:sp>
        <p:pic>
          <p:nvPicPr>
            <p:cNvPr descr="0043.WMF" id="161" name="Shape 161"/>
            <p:cNvPicPr preferRelativeResize="0"/>
            <p:nvPr/>
          </p:nvPicPr>
          <p:blipFill rotWithShape="1">
            <a:blip r:embed="rId4">
              <a:alphaModFix/>
            </a:blip>
            <a:srcRect b="0" l="0" r="0" t="0"/>
            <a:stretch/>
          </p:blipFill>
          <p:spPr>
            <a:xfrm>
              <a:off x="251520" y="378900"/>
              <a:ext cx="8496944" cy="1444255"/>
            </a:xfrm>
            <a:prstGeom prst="rect">
              <a:avLst/>
            </a:prstGeom>
            <a:noFill/>
            <a:ln>
              <a:noFill/>
            </a:ln>
            <a:effectLst>
              <a:outerShdw blurRad="190500" algn="ctr" dir="2700000" dist="228600">
                <a:srgbClr val="000000">
                  <a:alpha val="29803"/>
                </a:srgbClr>
              </a:outerShdw>
            </a:effectLst>
          </p:spPr>
        </p:pic>
      </p:grpSp>
      <p:pic>
        <p:nvPicPr>
          <p:cNvPr descr="Bulletpoint_Bullet_Listicon_Shape_Bulletfont_Glyph_Typography_Bullet_Point_Customshape_Wingding_Custom_Smooth_Square-512.png" id="162" name="Shape 162"/>
          <p:cNvPicPr preferRelativeResize="0"/>
          <p:nvPr/>
        </p:nvPicPr>
        <p:blipFill rotWithShape="1">
          <a:blip r:embed="rId3">
            <a:alphaModFix/>
          </a:blip>
          <a:srcRect b="0" l="0" r="0" t="0"/>
          <a:stretch/>
        </p:blipFill>
        <p:spPr>
          <a:xfrm>
            <a:off x="179511" y="4005064"/>
            <a:ext cx="8855968" cy="1368151"/>
          </a:xfrm>
          <a:prstGeom prst="rect">
            <a:avLst/>
          </a:prstGeom>
          <a:noFill/>
          <a:ln>
            <a:noFill/>
          </a:ln>
        </p:spPr>
      </p:pic>
      <p:sp>
        <p:nvSpPr>
          <p:cNvPr id="163" name="Shape 163"/>
          <p:cNvSpPr/>
          <p:nvPr/>
        </p:nvSpPr>
        <p:spPr>
          <a:xfrm>
            <a:off x="683568" y="4357553"/>
            <a:ext cx="7767378" cy="707886"/>
          </a:xfrm>
          <a:prstGeom prst="rect">
            <a:avLst/>
          </a:prstGeom>
          <a:noFill/>
          <a:ln>
            <a:noFill/>
          </a:ln>
        </p:spPr>
        <p:txBody>
          <a:bodyPr anchorCtr="0" anchor="ctr" bIns="45700" lIns="91425" rIns="91425" tIns="45700">
            <a:noAutofit/>
          </a:bodyPr>
          <a:lstStyle/>
          <a:p>
            <a:pPr indent="0" lvl="0" marL="0" marR="0" rtl="1" algn="r">
              <a:spcBef>
                <a:spcPts val="0"/>
              </a:spcBef>
              <a:buClr>
                <a:srgbClr val="0000FF"/>
              </a:buClr>
              <a:buSzPct val="100000"/>
              <a:buFont typeface="Arial"/>
              <a:buChar char="•"/>
            </a:pPr>
            <a:r>
              <a:rPr b="1" i="0" lang="ar-EG" sz="4000" u="none" cap="none" strike="noStrike">
                <a:solidFill>
                  <a:srgbClr val="0000FF"/>
                </a:solidFill>
                <a:latin typeface="Calibri"/>
                <a:ea typeface="Calibri"/>
                <a:cs typeface="Calibri"/>
                <a:sym typeface="Calibri"/>
              </a:rPr>
              <a:t> تحدد المقصود بالعلاج النفسي.</a:t>
            </a:r>
          </a:p>
        </p:txBody>
      </p:sp>
      <p:pic>
        <p:nvPicPr>
          <p:cNvPr descr="Bulletpoint_Bullet_Listicon_Shape_Bulletfont_Glyph_Typography_Bullet_Point_Customshape_Wingding_Custom_Smooth_Square-512.png" id="164" name="Shape 164"/>
          <p:cNvPicPr preferRelativeResize="0"/>
          <p:nvPr/>
        </p:nvPicPr>
        <p:blipFill rotWithShape="1">
          <a:blip r:embed="rId3">
            <a:alphaModFix/>
          </a:blip>
          <a:srcRect b="0" l="0" r="0" t="0"/>
          <a:stretch/>
        </p:blipFill>
        <p:spPr>
          <a:xfrm>
            <a:off x="179511" y="5445223"/>
            <a:ext cx="8855968" cy="1368151"/>
          </a:xfrm>
          <a:prstGeom prst="rect">
            <a:avLst/>
          </a:prstGeom>
          <a:noFill/>
          <a:ln>
            <a:noFill/>
          </a:ln>
        </p:spPr>
      </p:pic>
      <p:sp>
        <p:nvSpPr>
          <p:cNvPr id="165" name="Shape 165"/>
          <p:cNvSpPr/>
          <p:nvPr/>
        </p:nvSpPr>
        <p:spPr>
          <a:xfrm>
            <a:off x="827583" y="5517232"/>
            <a:ext cx="7449319" cy="1323439"/>
          </a:xfrm>
          <a:prstGeom prst="rect">
            <a:avLst/>
          </a:prstGeom>
          <a:noFill/>
          <a:ln>
            <a:noFill/>
          </a:ln>
        </p:spPr>
        <p:txBody>
          <a:bodyPr anchorCtr="0" anchor="ctr" bIns="45700" lIns="91425" rIns="91425" tIns="45700">
            <a:noAutofit/>
          </a:bodyPr>
          <a:lstStyle/>
          <a:p>
            <a:pPr indent="0" lvl="0" marL="0" marR="0" rtl="1" algn="r">
              <a:spcBef>
                <a:spcPts val="0"/>
              </a:spcBef>
              <a:buClr>
                <a:srgbClr val="0000FF"/>
              </a:buClr>
              <a:buSzPct val="100000"/>
              <a:buFont typeface="Arial"/>
              <a:buChar char="•"/>
            </a:pPr>
            <a:r>
              <a:rPr b="1" i="0" lang="ar-EG" sz="4000" u="none" cap="none" strike="noStrike">
                <a:solidFill>
                  <a:srgbClr val="0000FF"/>
                </a:solidFill>
                <a:latin typeface="Calibri"/>
                <a:ea typeface="Calibri"/>
                <a:cs typeface="Calibri"/>
                <a:sym typeface="Calibri"/>
              </a:rPr>
              <a:t> تمثل للأساليب المعرفية في علاج الاضطرابات النفسية.</a:t>
            </a:r>
          </a:p>
        </p:txBody>
      </p:sp>
      <p:sp>
        <p:nvSpPr>
          <p:cNvPr id="166" name="Shape 166"/>
          <p:cNvSpPr/>
          <p:nvPr/>
        </p:nvSpPr>
        <p:spPr>
          <a:xfrm>
            <a:off x="827583" y="620687"/>
            <a:ext cx="7272808"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i="0" lang="ar-EG" sz="4400" u="none" cap="none" strike="noStrike">
                <a:solidFill>
                  <a:srgbClr val="FF0000"/>
                </a:solidFill>
                <a:latin typeface="Calibri"/>
                <a:ea typeface="Calibri"/>
                <a:cs typeface="Calibri"/>
                <a:sym typeface="Calibri"/>
              </a:rPr>
              <a:t>يتوقع منك أخي الطالب بعد دراسة هذه الوحدة أن تكون قادراً على أن: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800"/>
                                        <p:tgtEl>
                                          <p:spTgt spid="157"/>
                                        </p:tgtEl>
                                      </p:cBhvr>
                                    </p:animEffect>
                                  </p:childTnLst>
                                </p:cTn>
                              </p:par>
                              <p:par>
                                <p:cTn fill="hold" nodeType="with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800"/>
                                        <p:tgtEl>
                                          <p:spTgt spid="1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
                                        </p:tgtEl>
                                        <p:attrNameLst>
                                          <p:attrName>style.visibility</p:attrName>
                                        </p:attrNameLst>
                                      </p:cBhvr>
                                      <p:to>
                                        <p:strVal val="visible"/>
                                      </p:to>
                                    </p:set>
                                    <p:animEffect filter="fade" transition="in">
                                      <p:cBhvr>
                                        <p:cTn dur="800"/>
                                        <p:tgtEl>
                                          <p:spTgt spid="162"/>
                                        </p:tgtEl>
                                      </p:cBhvr>
                                    </p:animEffect>
                                  </p:childTnLst>
                                </p:cTn>
                              </p:par>
                              <p:par>
                                <p:cTn fill="hold" nodeType="withEffect" presetClass="entr" presetID="10" presetSubtype="0">
                                  <p:stCondLst>
                                    <p:cond delay="0"/>
                                  </p:stCondLst>
                                  <p:childTnLst>
                                    <p:set>
                                      <p:cBhvr>
                                        <p:cTn dur="1" fill="hold">
                                          <p:stCondLst>
                                            <p:cond delay="0"/>
                                          </p:stCondLst>
                                        </p:cTn>
                                        <p:tgtEl>
                                          <p:spTgt spid="163"/>
                                        </p:tgtEl>
                                        <p:attrNameLst>
                                          <p:attrName>style.visibility</p:attrName>
                                        </p:attrNameLst>
                                      </p:cBhvr>
                                      <p:to>
                                        <p:strVal val="visible"/>
                                      </p:to>
                                    </p:set>
                                    <p:animEffect filter="fade" transition="in">
                                      <p:cBhvr>
                                        <p:cTn dur="800"/>
                                        <p:tgtEl>
                                          <p:spTgt spid="1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800"/>
                                        <p:tgtEl>
                                          <p:spTgt spid="164"/>
                                        </p:tgtEl>
                                      </p:cBhvr>
                                    </p:animEffect>
                                  </p:childTnLst>
                                </p:cTn>
                              </p:par>
                              <p:par>
                                <p:cTn fill="hold" nodeType="with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800"/>
                                        <p:tgtEl>
                                          <p:spTgt spid="1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0" name="Shape 170"/>
        <p:cNvGrpSpPr/>
        <p:nvPr/>
      </p:nvGrpSpPr>
      <p:grpSpPr>
        <a:xfrm>
          <a:off x="0" y="0"/>
          <a:ext cx="0" cy="0"/>
          <a:chOff x="0" y="0"/>
          <a:chExt cx="0" cy="0"/>
        </a:xfrm>
      </p:grpSpPr>
      <p:pic>
        <p:nvPicPr>
          <p:cNvPr descr="الغلغف.gif" id="171" name="Shape 171"/>
          <p:cNvPicPr preferRelativeResize="0"/>
          <p:nvPr/>
        </p:nvPicPr>
        <p:blipFill rotWithShape="1">
          <a:blip r:embed="rId3">
            <a:alphaModFix/>
          </a:blip>
          <a:srcRect b="0" l="0" r="0" t="0"/>
          <a:stretch/>
        </p:blipFill>
        <p:spPr>
          <a:xfrm>
            <a:off x="969369" y="260647"/>
            <a:ext cx="7203030" cy="1584175"/>
          </a:xfrm>
          <a:prstGeom prst="rect">
            <a:avLst/>
          </a:prstGeom>
          <a:noFill/>
          <a:ln>
            <a:noFill/>
          </a:ln>
        </p:spPr>
      </p:pic>
      <p:sp>
        <p:nvSpPr>
          <p:cNvPr id="172" name="Shape 172"/>
          <p:cNvSpPr/>
          <p:nvPr/>
        </p:nvSpPr>
        <p:spPr>
          <a:xfrm>
            <a:off x="2051719" y="448795"/>
            <a:ext cx="5179623" cy="1107995"/>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i="0" lang="ar-EG" sz="6600" u="none" cap="none" strike="noStrike">
                <a:solidFill>
                  <a:schemeClr val="lt1"/>
                </a:solidFill>
                <a:latin typeface="Calibri"/>
                <a:ea typeface="Calibri"/>
                <a:cs typeface="Calibri"/>
                <a:sym typeface="Calibri"/>
              </a:rPr>
              <a:t>موضوعات الوحدة</a:t>
            </a:r>
          </a:p>
        </p:txBody>
      </p:sp>
      <p:pic>
        <p:nvPicPr>
          <p:cNvPr descr="g.gif" id="173" name="Shape 173"/>
          <p:cNvPicPr preferRelativeResize="0"/>
          <p:nvPr/>
        </p:nvPicPr>
        <p:blipFill rotWithShape="1">
          <a:blip r:embed="rId4">
            <a:alphaModFix/>
          </a:blip>
          <a:srcRect b="0" l="0" r="0" t="0"/>
          <a:stretch/>
        </p:blipFill>
        <p:spPr>
          <a:xfrm>
            <a:off x="179511" y="2132856"/>
            <a:ext cx="8748463" cy="1512167"/>
          </a:xfrm>
          <a:prstGeom prst="rect">
            <a:avLst/>
          </a:prstGeom>
          <a:noFill/>
          <a:ln>
            <a:noFill/>
          </a:ln>
        </p:spPr>
      </p:pic>
      <p:sp>
        <p:nvSpPr>
          <p:cNvPr id="174" name="Shape 174"/>
          <p:cNvSpPr/>
          <p:nvPr/>
        </p:nvSpPr>
        <p:spPr>
          <a:xfrm>
            <a:off x="539552" y="2420888"/>
            <a:ext cx="7848004"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1- ماهية الصحة النفسية.</a:t>
            </a:r>
          </a:p>
        </p:txBody>
      </p:sp>
      <p:pic>
        <p:nvPicPr>
          <p:cNvPr descr="g.gif" id="175" name="Shape 175"/>
          <p:cNvPicPr preferRelativeResize="0"/>
          <p:nvPr/>
        </p:nvPicPr>
        <p:blipFill rotWithShape="1">
          <a:blip r:embed="rId4">
            <a:alphaModFix/>
          </a:blip>
          <a:srcRect b="0" l="0" r="0" t="0"/>
          <a:stretch/>
        </p:blipFill>
        <p:spPr>
          <a:xfrm>
            <a:off x="179511" y="3645023"/>
            <a:ext cx="8748463" cy="1512167"/>
          </a:xfrm>
          <a:prstGeom prst="rect">
            <a:avLst/>
          </a:prstGeom>
          <a:noFill/>
          <a:ln>
            <a:noFill/>
          </a:ln>
        </p:spPr>
      </p:pic>
      <p:sp>
        <p:nvSpPr>
          <p:cNvPr id="176" name="Shape 176"/>
          <p:cNvSpPr/>
          <p:nvPr/>
        </p:nvSpPr>
        <p:spPr>
          <a:xfrm>
            <a:off x="539552" y="3933055"/>
            <a:ext cx="7848004"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2- مقومات الصحة النفسية.</a:t>
            </a:r>
          </a:p>
        </p:txBody>
      </p:sp>
      <p:pic>
        <p:nvPicPr>
          <p:cNvPr descr="g.gif" id="177" name="Shape 177"/>
          <p:cNvPicPr preferRelativeResize="0"/>
          <p:nvPr/>
        </p:nvPicPr>
        <p:blipFill rotWithShape="1">
          <a:blip r:embed="rId4">
            <a:alphaModFix/>
          </a:blip>
          <a:srcRect b="0" l="0" r="0" t="0"/>
          <a:stretch/>
        </p:blipFill>
        <p:spPr>
          <a:xfrm>
            <a:off x="216023" y="5201816"/>
            <a:ext cx="8748463" cy="1512167"/>
          </a:xfrm>
          <a:prstGeom prst="rect">
            <a:avLst/>
          </a:prstGeom>
          <a:noFill/>
          <a:ln>
            <a:noFill/>
          </a:ln>
        </p:spPr>
      </p:pic>
      <p:sp>
        <p:nvSpPr>
          <p:cNvPr id="178" name="Shape 178"/>
          <p:cNvSpPr/>
          <p:nvPr/>
        </p:nvSpPr>
        <p:spPr>
          <a:xfrm>
            <a:off x="576064" y="5489848"/>
            <a:ext cx="7848004"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i="0" lang="ar-EG" sz="4000" u="none" cap="none" strike="noStrike">
                <a:solidFill>
                  <a:schemeClr val="lt1"/>
                </a:solidFill>
                <a:latin typeface="Calibri"/>
                <a:ea typeface="Calibri"/>
                <a:cs typeface="Calibri"/>
                <a:sym typeface="Calibri"/>
              </a:rPr>
              <a:t>3- أنواع الاضطرابات النفسية الشائعة.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
                                        <p:tgtEl>
                                          <p:spTgt spid="171"/>
                                        </p:tgtEl>
                                      </p:cBhvr>
                                    </p:animEffect>
                                  </p:childTnLst>
                                </p:cTn>
                              </p:par>
                              <p:par>
                                <p:cTn fill="hold" nodeType="with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500"/>
                                        <p:tgtEl>
                                          <p:spTgt spid="1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600"/>
                                        <p:tgtEl>
                                          <p:spTgt spid="173"/>
                                        </p:tgtEl>
                                      </p:cBhvr>
                                    </p:animEffect>
                                  </p:childTnLst>
                                </p:cTn>
                              </p:par>
                              <p:par>
                                <p:cTn fill="hold" nodeType="with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600"/>
                                        <p:tgtEl>
                                          <p:spTgt spid="1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600"/>
                                        <p:tgtEl>
                                          <p:spTgt spid="175"/>
                                        </p:tgtEl>
                                      </p:cBhvr>
                                    </p:animEffect>
                                  </p:childTnLst>
                                </p:cTn>
                              </p:par>
                              <p:par>
                                <p:cTn fill="hold" nodeType="with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600"/>
                                        <p:tgtEl>
                                          <p:spTgt spid="1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600"/>
                                        <p:tgtEl>
                                          <p:spTgt spid="177"/>
                                        </p:tgtEl>
                                      </p:cBhvr>
                                    </p:animEffect>
                                  </p:childTnLst>
                                </p:cTn>
                              </p:par>
                              <p:par>
                                <p:cTn fill="hold" nodeType="with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6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