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C4464B6-FBBB-4CAE-BA96-A71F3AA4AA42}">
  <a:tblStyle styleId="{7C4464B6-FBBB-4CAE-BA96-A71F3AA4AA4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5" name="Shape 2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3" name="Shape 2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1" name="Shape 2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7" name="Shape 2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3" name="Shape 2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9" name="Shape 2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5" name="Shape 2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3" name="Shape 3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1" name="Shape 3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9" name="Shape 3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3" name="Shape 3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9" name="Shape 3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5" name="Shape 3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3" name="Shape 3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9" name="Shape 3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1" name="Shape 3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3" name="Shape 3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5" name="Shape 3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7" name="Shape 4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3" name="Shape 4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3" name="Shape 4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3" name="Shape 4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3" name="Shape 4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3" name="Shape 4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3" name="Shape 4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9" name="Shape 4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7" name="Shape 4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8" name="Shape 488"/>
        <p:cNvGrpSpPr/>
        <p:nvPr/>
      </p:nvGrpSpPr>
      <p:grpSpPr>
        <a:xfrm>
          <a:off x="0" y="0"/>
          <a:ext cx="0" cy="0"/>
          <a:chOff x="0" y="0"/>
          <a:chExt cx="0" cy="0"/>
        </a:xfrm>
      </p:grpSpPr>
      <p:sp>
        <p:nvSpPr>
          <p:cNvPr id="489" name="Shape 4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90" name="Shape 4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3" name="Shape 5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2" name="Shape 512"/>
        <p:cNvGrpSpPr/>
        <p:nvPr/>
      </p:nvGrpSpPr>
      <p:grpSpPr>
        <a:xfrm>
          <a:off x="0" y="0"/>
          <a:ext cx="0" cy="0"/>
          <a:chOff x="0" y="0"/>
          <a:chExt cx="0" cy="0"/>
        </a:xfrm>
      </p:grpSpPr>
      <p:sp>
        <p:nvSpPr>
          <p:cNvPr id="513" name="Shape 5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4" name="Shape 5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7" name="Shape 5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3" name="Shape 5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44" name="Shape 5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3" name="Shape 553"/>
        <p:cNvGrpSpPr/>
        <p:nvPr/>
      </p:nvGrpSpPr>
      <p:grpSpPr>
        <a:xfrm>
          <a:off x="0" y="0"/>
          <a:ext cx="0" cy="0"/>
          <a:chOff x="0" y="0"/>
          <a:chExt cx="0" cy="0"/>
        </a:xfrm>
      </p:grpSpPr>
      <p:sp>
        <p:nvSpPr>
          <p:cNvPr id="554" name="Shape 5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55" name="Shape 5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66" name="Shape 5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5.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image" Target="../media/image0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3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7.png"/><Relationship Id="rId4"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7.png"/><Relationship Id="rId4"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7.png"/><Relationship Id="rId4"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1095597730629615321.png" id="84" name="Shape 84"/>
          <p:cNvPicPr preferRelativeResize="0"/>
          <p:nvPr/>
        </p:nvPicPr>
        <p:blipFill rotWithShape="1">
          <a:blip r:embed="rId3">
            <a:alphaModFix/>
          </a:blip>
          <a:srcRect b="0" l="0" r="0" t="0"/>
          <a:stretch/>
        </p:blipFill>
        <p:spPr>
          <a:xfrm>
            <a:off x="3923928" y="112705"/>
            <a:ext cx="4755932" cy="1939148"/>
          </a:xfrm>
          <a:prstGeom prst="rect">
            <a:avLst/>
          </a:prstGeom>
          <a:noFill/>
          <a:ln>
            <a:noFill/>
          </a:ln>
        </p:spPr>
      </p:pic>
      <p:sp>
        <p:nvSpPr>
          <p:cNvPr id="85" name="Shape 85"/>
          <p:cNvSpPr/>
          <p:nvPr/>
        </p:nvSpPr>
        <p:spPr>
          <a:xfrm>
            <a:off x="4716016" y="476672"/>
            <a:ext cx="3095719"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الوحدة السابعة</a:t>
            </a:r>
          </a:p>
        </p:txBody>
      </p:sp>
      <p:pic>
        <p:nvPicPr>
          <p:cNvPr descr="00138.gif" id="86" name="Shape 86"/>
          <p:cNvPicPr preferRelativeResize="0"/>
          <p:nvPr/>
        </p:nvPicPr>
        <p:blipFill rotWithShape="1">
          <a:blip r:embed="rId4">
            <a:alphaModFix/>
          </a:blip>
          <a:srcRect b="0" l="0" r="0" t="0"/>
          <a:stretch/>
        </p:blipFill>
        <p:spPr>
          <a:xfrm>
            <a:off x="611560" y="2204864"/>
            <a:ext cx="7560839" cy="4653135"/>
          </a:xfrm>
          <a:prstGeom prst="rect">
            <a:avLst/>
          </a:prstGeom>
          <a:noFill/>
          <a:ln>
            <a:noFill/>
          </a:ln>
        </p:spPr>
      </p:pic>
      <p:sp>
        <p:nvSpPr>
          <p:cNvPr id="87" name="Shape 87"/>
          <p:cNvSpPr txBox="1"/>
          <p:nvPr/>
        </p:nvSpPr>
        <p:spPr>
          <a:xfrm>
            <a:off x="1547663" y="3861048"/>
            <a:ext cx="5443263" cy="2123657"/>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F0000"/>
                </a:solidFill>
                <a:latin typeface="Calibri"/>
                <a:ea typeface="Calibri"/>
                <a:cs typeface="Calibri"/>
                <a:sym typeface="Calibri"/>
              </a:rPr>
              <a:t>تعزيز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descr="الغلغف.gif" id="183" name="Shape 183"/>
          <p:cNvPicPr preferRelativeResize="0"/>
          <p:nvPr/>
        </p:nvPicPr>
        <p:blipFill rotWithShape="1">
          <a:blip r:embed="rId3">
            <a:alphaModFix/>
          </a:blip>
          <a:srcRect b="0" l="0" r="0" t="0"/>
          <a:stretch/>
        </p:blipFill>
        <p:spPr>
          <a:xfrm>
            <a:off x="969369" y="260647"/>
            <a:ext cx="7203030" cy="1584175"/>
          </a:xfrm>
          <a:prstGeom prst="rect">
            <a:avLst/>
          </a:prstGeom>
          <a:noFill/>
          <a:ln>
            <a:noFill/>
          </a:ln>
        </p:spPr>
      </p:pic>
      <p:sp>
        <p:nvSpPr>
          <p:cNvPr id="184" name="Shape 184"/>
          <p:cNvSpPr/>
          <p:nvPr/>
        </p:nvSpPr>
        <p:spPr>
          <a:xfrm>
            <a:off x="2051719" y="448795"/>
            <a:ext cx="5179623" cy="110799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chemeClr val="lt1"/>
                </a:solidFill>
                <a:latin typeface="Calibri"/>
                <a:ea typeface="Calibri"/>
                <a:cs typeface="Calibri"/>
                <a:sym typeface="Calibri"/>
              </a:rPr>
              <a:t>موضوعات الوحدة</a:t>
            </a:r>
          </a:p>
        </p:txBody>
      </p:sp>
      <p:pic>
        <p:nvPicPr>
          <p:cNvPr descr="g.gif" id="185" name="Shape 185"/>
          <p:cNvPicPr preferRelativeResize="0"/>
          <p:nvPr/>
        </p:nvPicPr>
        <p:blipFill rotWithShape="1">
          <a:blip r:embed="rId4">
            <a:alphaModFix/>
          </a:blip>
          <a:srcRect b="0" l="0" r="0" t="0"/>
          <a:stretch/>
        </p:blipFill>
        <p:spPr>
          <a:xfrm>
            <a:off x="179511" y="2132856"/>
            <a:ext cx="8748463" cy="1512167"/>
          </a:xfrm>
          <a:prstGeom prst="rect">
            <a:avLst/>
          </a:prstGeom>
          <a:noFill/>
          <a:ln>
            <a:noFill/>
          </a:ln>
        </p:spPr>
      </p:pic>
      <p:sp>
        <p:nvSpPr>
          <p:cNvPr id="186" name="Shape 186"/>
          <p:cNvSpPr/>
          <p:nvPr/>
        </p:nvSpPr>
        <p:spPr>
          <a:xfrm>
            <a:off x="683568" y="2420888"/>
            <a:ext cx="7848004"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4- أنواع الشخصيات المضطربة.</a:t>
            </a:r>
          </a:p>
        </p:txBody>
      </p:sp>
      <p:pic>
        <p:nvPicPr>
          <p:cNvPr descr="g.gif" id="187" name="Shape 187"/>
          <p:cNvPicPr preferRelativeResize="0"/>
          <p:nvPr/>
        </p:nvPicPr>
        <p:blipFill rotWithShape="1">
          <a:blip r:embed="rId4">
            <a:alphaModFix/>
          </a:blip>
          <a:srcRect b="0" l="0" r="0" t="0"/>
          <a:stretch/>
        </p:blipFill>
        <p:spPr>
          <a:xfrm>
            <a:off x="179511" y="3645023"/>
            <a:ext cx="8748463" cy="1512167"/>
          </a:xfrm>
          <a:prstGeom prst="rect">
            <a:avLst/>
          </a:prstGeom>
          <a:noFill/>
          <a:ln>
            <a:noFill/>
          </a:ln>
        </p:spPr>
      </p:pic>
      <p:sp>
        <p:nvSpPr>
          <p:cNvPr id="188" name="Shape 188"/>
          <p:cNvSpPr/>
          <p:nvPr/>
        </p:nvSpPr>
        <p:spPr>
          <a:xfrm>
            <a:off x="539552" y="3689737"/>
            <a:ext cx="7848004"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5- خطوات التعامل مع المشكلات النفسية والسلوكية.</a:t>
            </a:r>
          </a:p>
        </p:txBody>
      </p:sp>
      <p:pic>
        <p:nvPicPr>
          <p:cNvPr descr="g.gif" id="189" name="Shape 189"/>
          <p:cNvPicPr preferRelativeResize="0"/>
          <p:nvPr/>
        </p:nvPicPr>
        <p:blipFill rotWithShape="1">
          <a:blip r:embed="rId4">
            <a:alphaModFix/>
          </a:blip>
          <a:srcRect b="0" l="0" r="0" t="0"/>
          <a:stretch/>
        </p:blipFill>
        <p:spPr>
          <a:xfrm>
            <a:off x="216023" y="5201816"/>
            <a:ext cx="8748463" cy="1512167"/>
          </a:xfrm>
          <a:prstGeom prst="rect">
            <a:avLst/>
          </a:prstGeom>
          <a:noFill/>
          <a:ln>
            <a:noFill/>
          </a:ln>
        </p:spPr>
      </p:pic>
      <p:sp>
        <p:nvSpPr>
          <p:cNvPr id="190" name="Shape 190"/>
          <p:cNvSpPr/>
          <p:nvPr/>
        </p:nvSpPr>
        <p:spPr>
          <a:xfrm>
            <a:off x="576064" y="5273912"/>
            <a:ext cx="7848004"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6- الطرق العملية الوقائية والعلاجية لمواجهة الضغوط الحياتية.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6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6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6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6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6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6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pic>
        <p:nvPicPr>
          <p:cNvPr descr="الغلغف.gif" id="195" name="Shape 195"/>
          <p:cNvPicPr preferRelativeResize="0"/>
          <p:nvPr/>
        </p:nvPicPr>
        <p:blipFill rotWithShape="1">
          <a:blip r:embed="rId3">
            <a:alphaModFix/>
          </a:blip>
          <a:srcRect b="0" l="0" r="0" t="0"/>
          <a:stretch/>
        </p:blipFill>
        <p:spPr>
          <a:xfrm>
            <a:off x="969369" y="260647"/>
            <a:ext cx="7203030" cy="1584175"/>
          </a:xfrm>
          <a:prstGeom prst="rect">
            <a:avLst/>
          </a:prstGeom>
          <a:noFill/>
          <a:ln>
            <a:noFill/>
          </a:ln>
        </p:spPr>
      </p:pic>
      <p:sp>
        <p:nvSpPr>
          <p:cNvPr id="196" name="Shape 196"/>
          <p:cNvSpPr/>
          <p:nvPr/>
        </p:nvSpPr>
        <p:spPr>
          <a:xfrm>
            <a:off x="2051719" y="448795"/>
            <a:ext cx="5179623" cy="110799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chemeClr val="lt1"/>
                </a:solidFill>
                <a:latin typeface="Calibri"/>
                <a:ea typeface="Calibri"/>
                <a:cs typeface="Calibri"/>
                <a:sym typeface="Calibri"/>
              </a:rPr>
              <a:t>موضوعات الوحدة</a:t>
            </a:r>
          </a:p>
        </p:txBody>
      </p:sp>
      <p:pic>
        <p:nvPicPr>
          <p:cNvPr descr="g.gif" id="197" name="Shape 197"/>
          <p:cNvPicPr preferRelativeResize="0"/>
          <p:nvPr/>
        </p:nvPicPr>
        <p:blipFill rotWithShape="1">
          <a:blip r:embed="rId4">
            <a:alphaModFix/>
          </a:blip>
          <a:srcRect b="0" l="0" r="0" t="0"/>
          <a:stretch/>
        </p:blipFill>
        <p:spPr>
          <a:xfrm>
            <a:off x="179511" y="2132856"/>
            <a:ext cx="8748463" cy="1512167"/>
          </a:xfrm>
          <a:prstGeom prst="rect">
            <a:avLst/>
          </a:prstGeom>
          <a:noFill/>
          <a:ln>
            <a:noFill/>
          </a:ln>
        </p:spPr>
      </p:pic>
      <p:sp>
        <p:nvSpPr>
          <p:cNvPr id="198" name="Shape 198"/>
          <p:cNvSpPr/>
          <p:nvPr/>
        </p:nvSpPr>
        <p:spPr>
          <a:xfrm>
            <a:off x="539552" y="2249576"/>
            <a:ext cx="7848004"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7- أساليب التكيف مع الأزمات والأمراض المزمنة.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6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6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pic>
        <p:nvPicPr>
          <p:cNvPr descr="g.gif" id="203" name="Shape 203"/>
          <p:cNvPicPr preferRelativeResize="0"/>
          <p:nvPr/>
        </p:nvPicPr>
        <p:blipFill rotWithShape="1">
          <a:blip r:embed="rId3">
            <a:alphaModFix/>
          </a:blip>
          <a:srcRect b="0" l="0" r="0" t="0"/>
          <a:stretch/>
        </p:blipFill>
        <p:spPr>
          <a:xfrm>
            <a:off x="1691680" y="152400"/>
            <a:ext cx="6192687" cy="1447800"/>
          </a:xfrm>
          <a:prstGeom prst="rect">
            <a:avLst/>
          </a:prstGeom>
          <a:noFill/>
          <a:ln>
            <a:noFill/>
          </a:ln>
        </p:spPr>
      </p:pic>
      <p:sp>
        <p:nvSpPr>
          <p:cNvPr id="204" name="Shape 204"/>
          <p:cNvSpPr/>
          <p:nvPr/>
        </p:nvSpPr>
        <p:spPr>
          <a:xfrm>
            <a:off x="1907703" y="325687"/>
            <a:ext cx="5904656" cy="101566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مشروع الوحدة</a:t>
            </a:r>
          </a:p>
        </p:txBody>
      </p:sp>
      <p:pic>
        <p:nvPicPr>
          <p:cNvPr descr="E:\شغل نجلاء\خلفيات وبراويز وصور\New folder\البراويز\البراويز\0151.bmp" id="205" name="Shape 205"/>
          <p:cNvPicPr preferRelativeResize="0"/>
          <p:nvPr/>
        </p:nvPicPr>
        <p:blipFill rotWithShape="1">
          <a:blip r:embed="rId4">
            <a:alphaModFix/>
          </a:blip>
          <a:srcRect b="0" l="0" r="0" t="0"/>
          <a:stretch/>
        </p:blipFill>
        <p:spPr>
          <a:xfrm>
            <a:off x="0" y="1916832"/>
            <a:ext cx="9601200" cy="5328591"/>
          </a:xfrm>
          <a:prstGeom prst="rect">
            <a:avLst/>
          </a:prstGeom>
          <a:noFill/>
          <a:ln>
            <a:noFill/>
          </a:ln>
        </p:spPr>
      </p:pic>
      <p:sp>
        <p:nvSpPr>
          <p:cNvPr id="206" name="Shape 206"/>
          <p:cNvSpPr/>
          <p:nvPr/>
        </p:nvSpPr>
        <p:spPr>
          <a:xfrm>
            <a:off x="827583" y="2564903"/>
            <a:ext cx="7638999" cy="353943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chemeClr val="lt1"/>
                </a:solidFill>
                <a:latin typeface="Calibri"/>
                <a:ea typeface="Calibri"/>
                <a:cs typeface="Calibri"/>
                <a:sym typeface="Calibri"/>
              </a:rPr>
              <a:t>صف حالة تم فيها تعديل السلوك وعلاجه نفسياً سواء من بحثك في الانترنت أو زيارتك لأحد مراكز الصحة النفسية في منطقتك.</a:t>
            </a:r>
          </a:p>
          <a:p>
            <a:pPr indent="0" lvl="0" marL="0" marR="0" rtl="1" algn="r">
              <a:spcBef>
                <a:spcPts val="0"/>
              </a:spcBef>
              <a:buSzPct val="25000"/>
              <a:buNone/>
            </a:pPr>
            <a:r>
              <a:rPr b="1" i="0" lang="ar-EG" sz="3200" u="none" cap="none" strike="noStrike">
                <a:solidFill>
                  <a:schemeClr val="lt1"/>
                </a:solidFill>
                <a:latin typeface="Calibri"/>
                <a:ea typeface="Calibri"/>
                <a:cs typeface="Calibri"/>
                <a:sym typeface="Calibri"/>
              </a:rPr>
              <a:t>اعرض كل ذلك في عرض تقديمي مع الالتزام بمعايير العروض:</a:t>
            </a:r>
          </a:p>
          <a:p>
            <a:pPr indent="0" lvl="0" marL="0" marR="0" rtl="1" algn="r">
              <a:spcBef>
                <a:spcPts val="0"/>
              </a:spcBef>
              <a:buSzPct val="25000"/>
              <a:buNone/>
            </a:pPr>
            <a:r>
              <a:rPr b="1" i="0" lang="ar-EG" sz="3200" u="none" cap="none" strike="noStrike">
                <a:solidFill>
                  <a:schemeClr val="lt1"/>
                </a:solidFill>
                <a:latin typeface="Calibri"/>
                <a:ea typeface="Calibri"/>
                <a:cs typeface="Calibri"/>
                <a:sym typeface="Calibri"/>
              </a:rPr>
              <a:t>(دقة وعلمية المعلومات - الالتزام بخصائص العرض -  استخدام الرسوم التوضيحية)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6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6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500"/>
                                        <p:tgtEl>
                                          <p:spTgt spid="20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500"/>
                                        <p:tgtEl>
                                          <p:spTgt spid="20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500"/>
                                        <p:tgtEl>
                                          <p:spTgt spid="20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grpSp>
        <p:nvGrpSpPr>
          <p:cNvPr id="211" name="Shape 211"/>
          <p:cNvGrpSpPr/>
          <p:nvPr/>
        </p:nvGrpSpPr>
        <p:grpSpPr>
          <a:xfrm>
            <a:off x="539552" y="1340767"/>
            <a:ext cx="7848871" cy="4536503"/>
            <a:chOff x="1835356" y="1297213"/>
            <a:chExt cx="5232579" cy="4412828"/>
          </a:xfrm>
        </p:grpSpPr>
        <p:sp>
          <p:nvSpPr>
            <p:cNvPr id="212" name="Shape 212"/>
            <p:cNvSpPr/>
            <p:nvPr/>
          </p:nvSpPr>
          <p:spPr>
            <a:xfrm>
              <a:off x="2555435" y="1816369"/>
              <a:ext cx="3744413" cy="3179833"/>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323600.png" id="213" name="Shape 213"/>
            <p:cNvPicPr preferRelativeResize="0"/>
            <p:nvPr/>
          </p:nvPicPr>
          <p:blipFill rotWithShape="1">
            <a:blip r:embed="rId3">
              <a:alphaModFix/>
            </a:blip>
            <a:srcRect b="0" l="0" r="0" t="0"/>
            <a:stretch/>
          </p:blipFill>
          <p:spPr>
            <a:xfrm>
              <a:off x="1835356" y="1297213"/>
              <a:ext cx="5232579" cy="4412828"/>
            </a:xfrm>
            <a:prstGeom prst="rect">
              <a:avLst/>
            </a:prstGeom>
            <a:noFill/>
            <a:ln>
              <a:noFill/>
            </a:ln>
          </p:spPr>
        </p:pic>
      </p:grpSp>
      <p:sp>
        <p:nvSpPr>
          <p:cNvPr id="214" name="Shape 214"/>
          <p:cNvSpPr/>
          <p:nvPr/>
        </p:nvSpPr>
        <p:spPr>
          <a:xfrm rot="-251133">
            <a:off x="1922342" y="2709020"/>
            <a:ext cx="4933527" cy="132343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8000" u="none" cap="none" strike="noStrike">
                <a:solidFill>
                  <a:srgbClr val="00B0F0"/>
                </a:solidFill>
                <a:latin typeface="Calibri"/>
                <a:ea typeface="Calibri"/>
                <a:cs typeface="Calibri"/>
                <a:sym typeface="Calibri"/>
              </a:rPr>
              <a:t>الدرس الأول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6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6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pic>
        <p:nvPicPr>
          <p:cNvPr descr="99.gif" id="219" name="Shape 219"/>
          <p:cNvPicPr preferRelativeResize="0"/>
          <p:nvPr/>
        </p:nvPicPr>
        <p:blipFill rotWithShape="1">
          <a:blip r:embed="rId3">
            <a:alphaModFix/>
          </a:blip>
          <a:srcRect b="0" l="0" r="0" t="0"/>
          <a:stretch/>
        </p:blipFill>
        <p:spPr>
          <a:xfrm>
            <a:off x="5180405" y="0"/>
            <a:ext cx="3963593" cy="2204136"/>
          </a:xfrm>
          <a:prstGeom prst="rect">
            <a:avLst/>
          </a:prstGeom>
          <a:noFill/>
          <a:ln>
            <a:noFill/>
          </a:ln>
          <a:effectLst>
            <a:outerShdw blurRad="190500" algn="ctr" dir="2700000" dist="228600">
              <a:srgbClr val="000000">
                <a:alpha val="29803"/>
              </a:srgbClr>
            </a:outerShdw>
          </a:effectLst>
        </p:spPr>
      </p:pic>
      <p:sp>
        <p:nvSpPr>
          <p:cNvPr id="220" name="Shape 220"/>
          <p:cNvSpPr/>
          <p:nvPr/>
        </p:nvSpPr>
        <p:spPr>
          <a:xfrm>
            <a:off x="6284416" y="476672"/>
            <a:ext cx="1527982"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lt1"/>
                </a:solidFill>
                <a:latin typeface="Calibri"/>
                <a:ea typeface="Calibri"/>
                <a:cs typeface="Calibri"/>
                <a:sym typeface="Calibri"/>
              </a:rPr>
              <a:t>7-1</a:t>
            </a:r>
          </a:p>
        </p:txBody>
      </p:sp>
      <p:pic>
        <p:nvPicPr>
          <p:cNvPr descr="img_1355588479_182.png" id="221" name="Shape 221"/>
          <p:cNvPicPr preferRelativeResize="0"/>
          <p:nvPr/>
        </p:nvPicPr>
        <p:blipFill rotWithShape="1">
          <a:blip r:embed="rId4">
            <a:alphaModFix/>
          </a:blip>
          <a:srcRect b="0" l="0" r="0" t="0"/>
          <a:stretch/>
        </p:blipFill>
        <p:spPr>
          <a:xfrm>
            <a:off x="899591" y="2780927"/>
            <a:ext cx="7237087" cy="4581127"/>
          </a:xfrm>
          <a:prstGeom prst="rect">
            <a:avLst/>
          </a:prstGeom>
          <a:noFill/>
          <a:ln>
            <a:noFill/>
          </a:ln>
        </p:spPr>
      </p:pic>
      <p:sp>
        <p:nvSpPr>
          <p:cNvPr id="222" name="Shape 222"/>
          <p:cNvSpPr txBox="1"/>
          <p:nvPr/>
        </p:nvSpPr>
        <p:spPr>
          <a:xfrm>
            <a:off x="1115616" y="4293096"/>
            <a:ext cx="6480719"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7200" u="none" cap="none" strike="noStrike">
                <a:solidFill>
                  <a:srgbClr val="66FFFF"/>
                </a:solidFill>
                <a:latin typeface="Calibri"/>
                <a:ea typeface="Calibri"/>
                <a:cs typeface="Calibri"/>
                <a:sym typeface="Calibri"/>
              </a:rPr>
              <a:t>ماهية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pic>
        <p:nvPicPr>
          <p:cNvPr descr="11970940161863283799gswanson_Storage_cylinder.svg.med.png" id="227" name="Shape 227"/>
          <p:cNvPicPr preferRelativeResize="0"/>
          <p:nvPr/>
        </p:nvPicPr>
        <p:blipFill rotWithShape="1">
          <a:blip r:embed="rId3">
            <a:alphaModFix/>
          </a:blip>
          <a:srcRect b="0" l="0" r="0" t="0"/>
          <a:stretch/>
        </p:blipFill>
        <p:spPr>
          <a:xfrm>
            <a:off x="395536" y="1844824"/>
            <a:ext cx="7848871" cy="2952328"/>
          </a:xfrm>
          <a:prstGeom prst="rect">
            <a:avLst/>
          </a:prstGeom>
          <a:noFill/>
          <a:ln>
            <a:noFill/>
          </a:ln>
        </p:spPr>
      </p:pic>
      <p:sp>
        <p:nvSpPr>
          <p:cNvPr id="228" name="Shape 228"/>
          <p:cNvSpPr/>
          <p:nvPr/>
        </p:nvSpPr>
        <p:spPr>
          <a:xfrm>
            <a:off x="1619671" y="2480703"/>
            <a:ext cx="5877272"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4F0E2"/>
                </a:solidFill>
                <a:latin typeface="Calibri"/>
                <a:ea typeface="Calibri"/>
                <a:cs typeface="Calibri"/>
                <a:sym typeface="Calibri"/>
              </a:rPr>
              <a:t>ماذا سنتعلم؟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pic>
        <p:nvPicPr>
          <p:cNvPr descr="666666.gif" id="233" name="Shape 233"/>
          <p:cNvPicPr preferRelativeResize="0"/>
          <p:nvPr/>
        </p:nvPicPr>
        <p:blipFill rotWithShape="1">
          <a:blip r:embed="rId3">
            <a:alphaModFix/>
          </a:blip>
          <a:srcRect b="0" l="0" r="0" t="0"/>
          <a:stretch/>
        </p:blipFill>
        <p:spPr>
          <a:xfrm>
            <a:off x="323528" y="980728"/>
            <a:ext cx="8496944" cy="5400599"/>
          </a:xfrm>
          <a:prstGeom prst="roundRect">
            <a:avLst>
              <a:gd fmla="val 11572" name="adj"/>
            </a:avLst>
          </a:prstGeom>
          <a:solidFill>
            <a:schemeClr val="lt1"/>
          </a:solidFill>
          <a:ln>
            <a:noFill/>
          </a:ln>
        </p:spPr>
      </p:pic>
      <p:sp>
        <p:nvSpPr>
          <p:cNvPr id="234" name="Shape 234"/>
          <p:cNvSpPr/>
          <p:nvPr/>
        </p:nvSpPr>
        <p:spPr>
          <a:xfrm>
            <a:off x="1043608" y="1463298"/>
            <a:ext cx="7128792" cy="4154983"/>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4400" u="none" cap="none" strike="noStrike">
                <a:solidFill>
                  <a:schemeClr val="dk1"/>
                </a:solidFill>
                <a:latin typeface="Calibri"/>
                <a:ea typeface="Calibri"/>
                <a:cs typeface="Calibri"/>
                <a:sym typeface="Calibri"/>
              </a:rPr>
              <a:t> ماهية الصحة النفسية.</a:t>
            </a:r>
          </a:p>
          <a:p>
            <a:pPr indent="0" lvl="0" marL="0" marR="0" rtl="1" algn="r">
              <a:spcBef>
                <a:spcPts val="0"/>
              </a:spcBef>
              <a:buClr>
                <a:schemeClr val="dk1"/>
              </a:buClr>
              <a:buSzPct val="100000"/>
              <a:buFont typeface="Arial"/>
              <a:buChar char="•"/>
            </a:pPr>
            <a:r>
              <a:rPr b="1" i="0" lang="ar-EG" sz="4400" u="none" cap="none" strike="noStrike">
                <a:solidFill>
                  <a:schemeClr val="dk1"/>
                </a:solidFill>
                <a:latin typeface="Calibri"/>
                <a:ea typeface="Calibri"/>
                <a:cs typeface="Calibri"/>
                <a:sym typeface="Calibri"/>
              </a:rPr>
              <a:t> أهمية الصحة النفسية.</a:t>
            </a:r>
          </a:p>
          <a:p>
            <a:pPr indent="0" lvl="0" marL="0" marR="0" rtl="1" algn="r">
              <a:spcBef>
                <a:spcPts val="0"/>
              </a:spcBef>
              <a:buClr>
                <a:schemeClr val="dk1"/>
              </a:buClr>
              <a:buSzPct val="100000"/>
              <a:buFont typeface="Arial"/>
              <a:buChar char="•"/>
            </a:pPr>
            <a:r>
              <a:rPr b="1" i="0" lang="ar-EG" sz="4400" u="none" cap="none" strike="noStrike">
                <a:solidFill>
                  <a:schemeClr val="dk1"/>
                </a:solidFill>
                <a:latin typeface="Calibri"/>
                <a:ea typeface="Calibri"/>
                <a:cs typeface="Calibri"/>
                <a:sym typeface="Calibri"/>
              </a:rPr>
              <a:t> مقومات الصحة النفسية:</a:t>
            </a:r>
          </a:p>
          <a:p>
            <a:pPr indent="0" lvl="0" marL="0" marR="0" rtl="1" algn="r">
              <a:spcBef>
                <a:spcPts val="0"/>
              </a:spcBef>
              <a:buSzPct val="25000"/>
              <a:buNone/>
            </a:pPr>
            <a:r>
              <a:rPr b="1" i="0" lang="ar-EG" sz="4400" u="none" cap="none" strike="noStrike">
                <a:solidFill>
                  <a:srgbClr val="974806"/>
                </a:solidFill>
                <a:latin typeface="Calibri"/>
                <a:ea typeface="Calibri"/>
                <a:cs typeface="Calibri"/>
                <a:sym typeface="Calibri"/>
              </a:rPr>
              <a:t>1- مقومات معرفية.</a:t>
            </a:r>
          </a:p>
          <a:p>
            <a:pPr indent="0" lvl="0" marL="0" marR="0" rtl="1" algn="r">
              <a:spcBef>
                <a:spcPts val="0"/>
              </a:spcBef>
              <a:buSzPct val="25000"/>
              <a:buNone/>
            </a:pPr>
            <a:r>
              <a:rPr b="1" i="0" lang="ar-EG" sz="4400" u="none" cap="none" strike="noStrike">
                <a:solidFill>
                  <a:srgbClr val="974806"/>
                </a:solidFill>
                <a:latin typeface="Calibri"/>
                <a:ea typeface="Calibri"/>
                <a:cs typeface="Calibri"/>
                <a:sym typeface="Calibri"/>
              </a:rPr>
              <a:t>2- مقومات اجتماعية.</a:t>
            </a:r>
          </a:p>
          <a:p>
            <a:pPr indent="0" lvl="0" marL="0" marR="0" rtl="1" algn="r">
              <a:spcBef>
                <a:spcPts val="0"/>
              </a:spcBef>
              <a:buClr>
                <a:schemeClr val="dk1"/>
              </a:buClr>
              <a:buSzPct val="100000"/>
              <a:buFont typeface="Arial"/>
              <a:buChar char="•"/>
            </a:pPr>
            <a:r>
              <a:rPr b="1" i="0" lang="ar-EG" sz="4400" u="none" cap="none" strike="noStrike">
                <a:solidFill>
                  <a:schemeClr val="dk1"/>
                </a:solidFill>
                <a:latin typeface="Calibri"/>
                <a:ea typeface="Calibri"/>
                <a:cs typeface="Calibri"/>
                <a:sym typeface="Calibri"/>
              </a:rPr>
              <a:t> المتغيرات المرتبطة بالصحة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500"/>
                                        <p:tgtEl>
                                          <p:spTgt spid="23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animEffect filter="fade" transition="in">
                                      <p:cBhvr>
                                        <p:cTn dur="500"/>
                                        <p:tgtEl>
                                          <p:spTgt spid="23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animEffect filter="fade" transition="in">
                                      <p:cBhvr>
                                        <p:cTn dur="500"/>
                                        <p:tgtEl>
                                          <p:spTgt spid="23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animEffect filter="fade" transition="in">
                                      <p:cBhvr>
                                        <p:cTn dur="500"/>
                                        <p:tgtEl>
                                          <p:spTgt spid="23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4" st="4"/>
                                            </p:txEl>
                                          </p:spTgt>
                                        </p:tgtEl>
                                        <p:attrNameLst>
                                          <p:attrName>style.visibility</p:attrName>
                                        </p:attrNameLst>
                                      </p:cBhvr>
                                      <p:to>
                                        <p:strVal val="visible"/>
                                      </p:to>
                                    </p:set>
                                    <p:animEffect filter="fade" transition="in">
                                      <p:cBhvr>
                                        <p:cTn dur="500"/>
                                        <p:tgtEl>
                                          <p:spTgt spid="234">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5" st="5"/>
                                            </p:txEl>
                                          </p:spTgt>
                                        </p:tgtEl>
                                        <p:attrNameLst>
                                          <p:attrName>style.visibility</p:attrName>
                                        </p:attrNameLst>
                                      </p:cBhvr>
                                      <p:to>
                                        <p:strVal val="visible"/>
                                      </p:to>
                                    </p:set>
                                    <p:animEffect filter="fade" transition="in">
                                      <p:cBhvr>
                                        <p:cTn dur="500"/>
                                        <p:tgtEl>
                                          <p:spTgt spid="23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pic>
        <p:nvPicPr>
          <p:cNvPr descr="21336177821781007306.png" id="239" name="Shape 239"/>
          <p:cNvPicPr preferRelativeResize="0"/>
          <p:nvPr/>
        </p:nvPicPr>
        <p:blipFill rotWithShape="1">
          <a:blip r:embed="rId3">
            <a:alphaModFix/>
          </a:blip>
          <a:srcRect b="0" l="0" r="0" t="0"/>
          <a:stretch/>
        </p:blipFill>
        <p:spPr>
          <a:xfrm>
            <a:off x="611560" y="1628800"/>
            <a:ext cx="7960684" cy="3168351"/>
          </a:xfrm>
          <a:prstGeom prst="rect">
            <a:avLst/>
          </a:prstGeom>
          <a:noFill/>
          <a:ln>
            <a:noFill/>
          </a:ln>
        </p:spPr>
      </p:pic>
      <p:sp>
        <p:nvSpPr>
          <p:cNvPr id="240" name="Shape 240"/>
          <p:cNvSpPr txBox="1"/>
          <p:nvPr/>
        </p:nvSpPr>
        <p:spPr>
          <a:xfrm>
            <a:off x="1475655" y="2354103"/>
            <a:ext cx="6336703"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أولاً: ماهية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grpSp>
        <p:nvGrpSpPr>
          <p:cNvPr id="245" name="Shape 245"/>
          <p:cNvGrpSpPr/>
          <p:nvPr/>
        </p:nvGrpSpPr>
        <p:grpSpPr>
          <a:xfrm>
            <a:off x="2699742" y="1340768"/>
            <a:ext cx="4392538" cy="3600400"/>
            <a:chOff x="3045183" y="515768"/>
            <a:chExt cx="2567257" cy="1005795"/>
          </a:xfrm>
        </p:grpSpPr>
        <p:sp>
          <p:nvSpPr>
            <p:cNvPr id="246" name="Shape 246"/>
            <p:cNvSpPr/>
            <p:nvPr/>
          </p:nvSpPr>
          <p:spPr>
            <a:xfrm>
              <a:off x="3199128" y="559881"/>
              <a:ext cx="2258235" cy="914627"/>
            </a:xfrm>
            <a:prstGeom prst="ellipse">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sN98LOCHK.jpg" id="247" name="Shape 247"/>
            <p:cNvPicPr preferRelativeResize="0"/>
            <p:nvPr/>
          </p:nvPicPr>
          <p:blipFill rotWithShape="1">
            <a:blip r:embed="rId3">
              <a:alphaModFix/>
            </a:blip>
            <a:srcRect b="0" l="0" r="0" t="0"/>
            <a:stretch/>
          </p:blipFill>
          <p:spPr>
            <a:xfrm>
              <a:off x="3045183" y="515768"/>
              <a:ext cx="2567257" cy="1005795"/>
            </a:xfrm>
            <a:prstGeom prst="rect">
              <a:avLst/>
            </a:prstGeom>
            <a:noFill/>
            <a:ln>
              <a:noFill/>
            </a:ln>
          </p:spPr>
        </p:pic>
      </p:grpSp>
      <p:sp>
        <p:nvSpPr>
          <p:cNvPr id="248" name="Shape 248"/>
          <p:cNvSpPr txBox="1"/>
          <p:nvPr/>
        </p:nvSpPr>
        <p:spPr>
          <a:xfrm>
            <a:off x="3419821" y="2204864"/>
            <a:ext cx="2757488"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9600" u="none" cap="none" strike="noStrike">
                <a:solidFill>
                  <a:schemeClr val="dk1"/>
                </a:solidFill>
                <a:latin typeface="Calibri"/>
                <a:ea typeface="Calibri"/>
                <a:cs typeface="Calibri"/>
                <a:sym typeface="Calibri"/>
              </a:rPr>
              <a:t>تمهيد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pic>
        <p:nvPicPr>
          <p:cNvPr descr="violet-flower-hi.png" id="253" name="Shape 253"/>
          <p:cNvPicPr preferRelativeResize="0"/>
          <p:nvPr/>
        </p:nvPicPr>
        <p:blipFill rotWithShape="1">
          <a:blip r:embed="rId3">
            <a:alphaModFix/>
          </a:blip>
          <a:srcRect b="0" l="0" r="0" t="0"/>
          <a:stretch/>
        </p:blipFill>
        <p:spPr>
          <a:xfrm>
            <a:off x="539552" y="836712"/>
            <a:ext cx="8064896" cy="4876799"/>
          </a:xfrm>
          <a:prstGeom prst="rect">
            <a:avLst/>
          </a:prstGeom>
          <a:solidFill>
            <a:schemeClr val="lt1"/>
          </a:solidFill>
          <a:ln>
            <a:noFill/>
          </a:ln>
        </p:spPr>
      </p:pic>
      <p:sp>
        <p:nvSpPr>
          <p:cNvPr id="254" name="Shape 254"/>
          <p:cNvSpPr txBox="1"/>
          <p:nvPr/>
        </p:nvSpPr>
        <p:spPr>
          <a:xfrm>
            <a:off x="899591" y="1196751"/>
            <a:ext cx="7338392" cy="397031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أصبحت الاضطرابات النفسية شائعة وتحدث في كل المجتمعات وفي كل فئات المجتمع وذلك بسبب المشكلات الاجتماعية والاقتصادية والاستعداد الوراثي للأفراد وغيرها، ولكن تطور العلوم وخاصة علم النفس والعلاج النفسي تجعلنا قادرين على مواجهة مشكلات الصحة النفسية، مما ينعكس إيجابيا على الفرد والمجتمع.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descr="img_1355588190_703.png" id="92" name="Shape 92"/>
          <p:cNvPicPr preferRelativeResize="0"/>
          <p:nvPr/>
        </p:nvPicPr>
        <p:blipFill rotWithShape="1">
          <a:blip r:embed="rId3">
            <a:alphaModFix/>
          </a:blip>
          <a:srcRect b="0" l="0" r="0" t="0"/>
          <a:stretch/>
        </p:blipFill>
        <p:spPr>
          <a:xfrm>
            <a:off x="0" y="692695"/>
            <a:ext cx="9144000" cy="6165304"/>
          </a:xfrm>
          <a:prstGeom prst="rect">
            <a:avLst/>
          </a:prstGeom>
          <a:noFill/>
          <a:ln>
            <a:noFill/>
          </a:ln>
        </p:spPr>
      </p:pic>
      <p:sp>
        <p:nvSpPr>
          <p:cNvPr id="93" name="Shape 93"/>
          <p:cNvSpPr/>
          <p:nvPr/>
        </p:nvSpPr>
        <p:spPr>
          <a:xfrm>
            <a:off x="1475655" y="1700808"/>
            <a:ext cx="6768751" cy="76944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rgbClr val="FFFF00"/>
                </a:solidFill>
                <a:latin typeface="Calibri"/>
                <a:ea typeface="Calibri"/>
                <a:cs typeface="Calibri"/>
                <a:sym typeface="Calibri"/>
              </a:rPr>
              <a:t>مدخل الوحدة</a:t>
            </a:r>
          </a:p>
        </p:txBody>
      </p:sp>
      <p:sp>
        <p:nvSpPr>
          <p:cNvPr id="94" name="Shape 94"/>
          <p:cNvSpPr/>
          <p:nvPr/>
        </p:nvSpPr>
        <p:spPr>
          <a:xfrm>
            <a:off x="1547663" y="3002175"/>
            <a:ext cx="6480719" cy="193899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إن تعزيز الصحة النفسية عامل مهم في الوقاية من الاضطرابات النفسية التي تمنع عيش الانسان بسعادة.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308"/>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308"/>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6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pic>
        <p:nvPicPr>
          <p:cNvPr descr="13278544792076760728.png" id="259" name="Shape 259"/>
          <p:cNvPicPr preferRelativeResize="0"/>
          <p:nvPr/>
        </p:nvPicPr>
        <p:blipFill rotWithShape="1">
          <a:blip r:embed="rId3">
            <a:alphaModFix/>
          </a:blip>
          <a:srcRect b="0" l="0" r="0" t="0"/>
          <a:stretch/>
        </p:blipFill>
        <p:spPr>
          <a:xfrm>
            <a:off x="3203848" y="313612"/>
            <a:ext cx="5652118" cy="1137207"/>
          </a:xfrm>
          <a:prstGeom prst="rect">
            <a:avLst/>
          </a:prstGeom>
          <a:noFill/>
          <a:ln>
            <a:noFill/>
          </a:ln>
        </p:spPr>
      </p:pic>
      <p:sp>
        <p:nvSpPr>
          <p:cNvPr id="260" name="Shape 260"/>
          <p:cNvSpPr/>
          <p:nvPr/>
        </p:nvSpPr>
        <p:spPr>
          <a:xfrm>
            <a:off x="3419871" y="404663"/>
            <a:ext cx="5195654" cy="101566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مفاهيم ومصطلحات؟</a:t>
            </a:r>
          </a:p>
        </p:txBody>
      </p:sp>
      <p:pic>
        <p:nvPicPr>
          <p:cNvPr descr="img_1355589437_164.png" id="261" name="Shape 261"/>
          <p:cNvPicPr preferRelativeResize="0"/>
          <p:nvPr/>
        </p:nvPicPr>
        <p:blipFill rotWithShape="1">
          <a:blip r:embed="rId4">
            <a:alphaModFix/>
          </a:blip>
          <a:srcRect b="0" l="0" r="0" t="0"/>
          <a:stretch/>
        </p:blipFill>
        <p:spPr>
          <a:xfrm>
            <a:off x="467543" y="2276872"/>
            <a:ext cx="8676456" cy="4824535"/>
          </a:xfrm>
          <a:prstGeom prst="rect">
            <a:avLst/>
          </a:prstGeom>
          <a:noFill/>
          <a:ln>
            <a:noFill/>
          </a:ln>
        </p:spPr>
      </p:pic>
      <p:sp>
        <p:nvSpPr>
          <p:cNvPr id="262" name="Shape 262"/>
          <p:cNvSpPr/>
          <p:nvPr/>
        </p:nvSpPr>
        <p:spPr>
          <a:xfrm>
            <a:off x="971600" y="2780927"/>
            <a:ext cx="7184703" cy="317009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rgbClr val="C00000"/>
                </a:solidFill>
                <a:latin typeface="Calibri"/>
                <a:ea typeface="Calibri"/>
                <a:cs typeface="Calibri"/>
                <a:sym typeface="Calibri"/>
              </a:rPr>
              <a:t>الصحة النفسية: </a:t>
            </a:r>
            <a:r>
              <a:rPr b="1" i="0" lang="ar-EG" sz="4000" u="none" cap="none" strike="noStrike">
                <a:solidFill>
                  <a:schemeClr val="dk1"/>
                </a:solidFill>
                <a:latin typeface="Calibri"/>
                <a:ea typeface="Calibri"/>
                <a:cs typeface="Calibri"/>
                <a:sym typeface="Calibri"/>
              </a:rPr>
              <a:t>حالة من الرضا يدرك كل فرد فيها إمكاناته الخاصة، ويمكنه التعامل مع الضغوط العادية للحياة، ويستطيع العمل بشكل منتج ومثمر، مع القدرة على تقديم مساهمة فعالة لمجتمعه.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pic>
        <p:nvPicPr>
          <p:cNvPr descr="97a2ff90.png" id="267" name="Shape 267"/>
          <p:cNvPicPr preferRelativeResize="0"/>
          <p:nvPr/>
        </p:nvPicPr>
        <p:blipFill rotWithShape="1">
          <a:blip r:embed="rId3">
            <a:alphaModFix/>
          </a:blip>
          <a:srcRect b="0" l="0" r="0" t="0"/>
          <a:stretch/>
        </p:blipFill>
        <p:spPr>
          <a:xfrm>
            <a:off x="1691680" y="0"/>
            <a:ext cx="7200799" cy="1844823"/>
          </a:xfrm>
          <a:prstGeom prst="rect">
            <a:avLst/>
          </a:prstGeom>
          <a:noFill/>
          <a:ln>
            <a:noFill/>
          </a:ln>
        </p:spPr>
      </p:pic>
      <p:sp>
        <p:nvSpPr>
          <p:cNvPr id="268" name="Shape 268"/>
          <p:cNvSpPr/>
          <p:nvPr/>
        </p:nvSpPr>
        <p:spPr>
          <a:xfrm>
            <a:off x="2769903" y="548679"/>
            <a:ext cx="4762842"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علامات الصحة النفسية</a:t>
            </a:r>
          </a:p>
        </p:txBody>
      </p:sp>
      <p:pic>
        <p:nvPicPr>
          <p:cNvPr descr="png_cerceve_forumgazel (19).png" id="269" name="Shape 269"/>
          <p:cNvPicPr preferRelativeResize="0"/>
          <p:nvPr/>
        </p:nvPicPr>
        <p:blipFill rotWithShape="1">
          <a:blip r:embed="rId4">
            <a:alphaModFix/>
          </a:blip>
          <a:srcRect b="0" l="0" r="0" t="0"/>
          <a:stretch/>
        </p:blipFill>
        <p:spPr>
          <a:xfrm>
            <a:off x="0" y="2132856"/>
            <a:ext cx="8964488" cy="4512568"/>
          </a:xfrm>
          <a:prstGeom prst="rect">
            <a:avLst/>
          </a:prstGeom>
          <a:noFill/>
          <a:ln>
            <a:noFill/>
          </a:ln>
        </p:spPr>
      </p:pic>
      <p:sp>
        <p:nvSpPr>
          <p:cNvPr id="270" name="Shape 270"/>
          <p:cNvSpPr/>
          <p:nvPr/>
        </p:nvSpPr>
        <p:spPr>
          <a:xfrm>
            <a:off x="1475655" y="2934816"/>
            <a:ext cx="6028183"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1- عدم وجود التهيج الانفعالي والحساسية الاجتماعية أو القلق.</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2- تقبل الفرد لذاته وواقعه ولحدود إمكاناته وتحمل مسؤولياته الأسرية والاجتماعية.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500"/>
                                        <p:tgtEl>
                                          <p:spTgt spid="27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500"/>
                                        <p:tgtEl>
                                          <p:spTgt spid="2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pic>
        <p:nvPicPr>
          <p:cNvPr descr="97a2ff90.png" id="275" name="Shape 275"/>
          <p:cNvPicPr preferRelativeResize="0"/>
          <p:nvPr/>
        </p:nvPicPr>
        <p:blipFill rotWithShape="1">
          <a:blip r:embed="rId3">
            <a:alphaModFix/>
          </a:blip>
          <a:srcRect b="0" l="0" r="0" t="0"/>
          <a:stretch/>
        </p:blipFill>
        <p:spPr>
          <a:xfrm>
            <a:off x="1691680" y="0"/>
            <a:ext cx="7200799" cy="1844823"/>
          </a:xfrm>
          <a:prstGeom prst="rect">
            <a:avLst/>
          </a:prstGeom>
          <a:noFill/>
          <a:ln>
            <a:noFill/>
          </a:ln>
        </p:spPr>
      </p:pic>
      <p:sp>
        <p:nvSpPr>
          <p:cNvPr id="276" name="Shape 276"/>
          <p:cNvSpPr/>
          <p:nvPr/>
        </p:nvSpPr>
        <p:spPr>
          <a:xfrm>
            <a:off x="2769903" y="548679"/>
            <a:ext cx="4762842"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علامات الصحة النفسية</a:t>
            </a:r>
          </a:p>
        </p:txBody>
      </p:sp>
      <p:pic>
        <p:nvPicPr>
          <p:cNvPr descr="png_cerceve_forumgazel (19).png" id="277" name="Shape 277"/>
          <p:cNvPicPr preferRelativeResize="0"/>
          <p:nvPr/>
        </p:nvPicPr>
        <p:blipFill rotWithShape="1">
          <a:blip r:embed="rId4">
            <a:alphaModFix/>
          </a:blip>
          <a:srcRect b="0" l="0" r="0" t="0"/>
          <a:stretch/>
        </p:blipFill>
        <p:spPr>
          <a:xfrm>
            <a:off x="0" y="2132856"/>
            <a:ext cx="8964488" cy="4512568"/>
          </a:xfrm>
          <a:prstGeom prst="rect">
            <a:avLst/>
          </a:prstGeom>
          <a:noFill/>
          <a:ln>
            <a:noFill/>
          </a:ln>
        </p:spPr>
      </p:pic>
      <p:sp>
        <p:nvSpPr>
          <p:cNvPr id="278" name="Shape 278"/>
          <p:cNvSpPr/>
          <p:nvPr/>
        </p:nvSpPr>
        <p:spPr>
          <a:xfrm>
            <a:off x="1331640" y="3211816"/>
            <a:ext cx="6336703" cy="230832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3- استمتاع الفرد بعلاقاته الاجتماعية.</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4- نجاح الفرد في عمله ورضاه عنه.</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5- الإقبال على الحياة بوجه عام والشعور بالسعادة.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500"/>
                                        <p:tgtEl>
                                          <p:spTgt spid="27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500"/>
                                        <p:tgtEl>
                                          <p:spTgt spid="27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500"/>
                                        <p:tgtEl>
                                          <p:spTgt spid="27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pic>
        <p:nvPicPr>
          <p:cNvPr descr="97a2ff90.png" id="283" name="Shape 283"/>
          <p:cNvPicPr preferRelativeResize="0"/>
          <p:nvPr/>
        </p:nvPicPr>
        <p:blipFill rotWithShape="1">
          <a:blip r:embed="rId3">
            <a:alphaModFix/>
          </a:blip>
          <a:srcRect b="0" l="0" r="0" t="0"/>
          <a:stretch/>
        </p:blipFill>
        <p:spPr>
          <a:xfrm>
            <a:off x="1691680" y="0"/>
            <a:ext cx="7200799" cy="1844823"/>
          </a:xfrm>
          <a:prstGeom prst="rect">
            <a:avLst/>
          </a:prstGeom>
          <a:noFill/>
          <a:ln>
            <a:noFill/>
          </a:ln>
        </p:spPr>
      </p:pic>
      <p:sp>
        <p:nvSpPr>
          <p:cNvPr id="284" name="Shape 284"/>
          <p:cNvSpPr/>
          <p:nvPr/>
        </p:nvSpPr>
        <p:spPr>
          <a:xfrm>
            <a:off x="2769903" y="548679"/>
            <a:ext cx="4762842"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علامات الصحة النفسية</a:t>
            </a:r>
          </a:p>
        </p:txBody>
      </p:sp>
      <p:pic>
        <p:nvPicPr>
          <p:cNvPr descr="png_cerceve_forumgazel (19).png" id="285" name="Shape 285"/>
          <p:cNvPicPr preferRelativeResize="0"/>
          <p:nvPr/>
        </p:nvPicPr>
        <p:blipFill rotWithShape="1">
          <a:blip r:embed="rId4">
            <a:alphaModFix/>
          </a:blip>
          <a:srcRect b="0" l="0" r="0" t="0"/>
          <a:stretch/>
        </p:blipFill>
        <p:spPr>
          <a:xfrm>
            <a:off x="0" y="2132856"/>
            <a:ext cx="8964488" cy="4512568"/>
          </a:xfrm>
          <a:prstGeom prst="rect">
            <a:avLst/>
          </a:prstGeom>
          <a:noFill/>
          <a:ln>
            <a:noFill/>
          </a:ln>
        </p:spPr>
      </p:pic>
      <p:sp>
        <p:nvSpPr>
          <p:cNvPr id="286" name="Shape 286"/>
          <p:cNvSpPr/>
          <p:nvPr/>
        </p:nvSpPr>
        <p:spPr>
          <a:xfrm>
            <a:off x="1331640" y="2934819"/>
            <a:ext cx="6408712"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6- إدراك المشكلات على أنها تحدٍ وفرصة للنضج وليس تهديداً مقلقا.</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7- إشباع الفرد لدوافعه وحاجاته بطريقة مقبولة اجتماعيا.</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8- تقبل الفرد للآخرين، والانفتاح العقلي.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500"/>
                                        <p:tgtEl>
                                          <p:spTgt spid="28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Effect filter="fade" transition="in">
                                      <p:cBhvr>
                                        <p:cTn dur="500"/>
                                        <p:tgtEl>
                                          <p:spTgt spid="28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Effect filter="fade" transition="in">
                                      <p:cBhvr>
                                        <p:cTn dur="500"/>
                                        <p:tgtEl>
                                          <p:spTgt spid="28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pic>
        <p:nvPicPr>
          <p:cNvPr descr="21336177821781007306.png" id="291" name="Shape 291"/>
          <p:cNvPicPr preferRelativeResize="0"/>
          <p:nvPr/>
        </p:nvPicPr>
        <p:blipFill rotWithShape="1">
          <a:blip r:embed="rId3">
            <a:alphaModFix/>
          </a:blip>
          <a:srcRect b="0" l="0" r="0" t="0"/>
          <a:stretch/>
        </p:blipFill>
        <p:spPr>
          <a:xfrm>
            <a:off x="611560" y="1628800"/>
            <a:ext cx="7960684" cy="3168351"/>
          </a:xfrm>
          <a:prstGeom prst="rect">
            <a:avLst/>
          </a:prstGeom>
          <a:noFill/>
          <a:ln>
            <a:noFill/>
          </a:ln>
        </p:spPr>
      </p:pic>
      <p:sp>
        <p:nvSpPr>
          <p:cNvPr id="292" name="Shape 292"/>
          <p:cNvSpPr txBox="1"/>
          <p:nvPr/>
        </p:nvSpPr>
        <p:spPr>
          <a:xfrm>
            <a:off x="1475655" y="2354103"/>
            <a:ext cx="6336703"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ثانياً: أهمية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pic>
        <p:nvPicPr>
          <p:cNvPr descr="97878fc0d40356b6aed7b4acd047b739.png" id="297" name="Shape 297"/>
          <p:cNvPicPr preferRelativeResize="0"/>
          <p:nvPr/>
        </p:nvPicPr>
        <p:blipFill rotWithShape="1">
          <a:blip r:embed="rId3">
            <a:alphaModFix/>
          </a:blip>
          <a:srcRect b="0" l="0" r="0" t="0"/>
          <a:stretch/>
        </p:blipFill>
        <p:spPr>
          <a:xfrm>
            <a:off x="4355976" y="0"/>
            <a:ext cx="4788023" cy="2132855"/>
          </a:xfrm>
          <a:prstGeom prst="rect">
            <a:avLst/>
          </a:prstGeom>
          <a:noFill/>
          <a:ln>
            <a:noFill/>
          </a:ln>
        </p:spPr>
      </p:pic>
      <p:sp>
        <p:nvSpPr>
          <p:cNvPr id="298" name="Shape 298"/>
          <p:cNvSpPr/>
          <p:nvPr/>
        </p:nvSpPr>
        <p:spPr>
          <a:xfrm>
            <a:off x="5148064" y="548679"/>
            <a:ext cx="3057246"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بالنسبة للفرد</a:t>
            </a:r>
          </a:p>
        </p:txBody>
      </p:sp>
      <p:pic>
        <p:nvPicPr>
          <p:cNvPr descr="button-23968_640.png" id="299" name="Shape 299"/>
          <p:cNvPicPr preferRelativeResize="0"/>
          <p:nvPr/>
        </p:nvPicPr>
        <p:blipFill rotWithShape="1">
          <a:blip r:embed="rId4">
            <a:alphaModFix/>
          </a:blip>
          <a:srcRect b="0" l="0" r="0" t="0"/>
          <a:stretch/>
        </p:blipFill>
        <p:spPr>
          <a:xfrm>
            <a:off x="395536" y="2708919"/>
            <a:ext cx="8280399" cy="3672407"/>
          </a:xfrm>
          <a:prstGeom prst="rect">
            <a:avLst/>
          </a:prstGeom>
          <a:noFill/>
          <a:ln>
            <a:noFill/>
          </a:ln>
        </p:spPr>
      </p:pic>
      <p:sp>
        <p:nvSpPr>
          <p:cNvPr id="300" name="Shape 300"/>
          <p:cNvSpPr/>
          <p:nvPr/>
        </p:nvSpPr>
        <p:spPr>
          <a:xfrm>
            <a:off x="1691680" y="3212975"/>
            <a:ext cx="6552628"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تساعد الفرد في حل مشكلاته التي يواجها في الحياة ليعيش حياة اجتماعية سليمة ويتميز بالتركيز والاتزان الانفعالي.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500"/>
                                        <p:tgtEl>
                                          <p:spTgt spid="3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pic>
        <p:nvPicPr>
          <p:cNvPr descr="97878fc0d40356b6aed7b4acd047b739.png" id="305" name="Shape 305"/>
          <p:cNvPicPr preferRelativeResize="0"/>
          <p:nvPr/>
        </p:nvPicPr>
        <p:blipFill rotWithShape="1">
          <a:blip r:embed="rId3">
            <a:alphaModFix/>
          </a:blip>
          <a:srcRect b="0" l="0" r="0" t="0"/>
          <a:stretch/>
        </p:blipFill>
        <p:spPr>
          <a:xfrm>
            <a:off x="4355976" y="0"/>
            <a:ext cx="4788023" cy="2132855"/>
          </a:xfrm>
          <a:prstGeom prst="rect">
            <a:avLst/>
          </a:prstGeom>
          <a:noFill/>
          <a:ln>
            <a:noFill/>
          </a:ln>
        </p:spPr>
      </p:pic>
      <p:sp>
        <p:nvSpPr>
          <p:cNvPr id="306" name="Shape 306"/>
          <p:cNvSpPr/>
          <p:nvPr/>
        </p:nvSpPr>
        <p:spPr>
          <a:xfrm>
            <a:off x="5148064" y="548679"/>
            <a:ext cx="3057246"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بالنسبة للفرد</a:t>
            </a:r>
          </a:p>
        </p:txBody>
      </p:sp>
      <p:pic>
        <p:nvPicPr>
          <p:cNvPr descr="button-23968_640.png" id="307" name="Shape 307"/>
          <p:cNvPicPr preferRelativeResize="0"/>
          <p:nvPr/>
        </p:nvPicPr>
        <p:blipFill rotWithShape="1">
          <a:blip r:embed="rId4">
            <a:alphaModFix/>
          </a:blip>
          <a:srcRect b="0" l="0" r="0" t="0"/>
          <a:stretch/>
        </p:blipFill>
        <p:spPr>
          <a:xfrm>
            <a:off x="395536" y="2708919"/>
            <a:ext cx="8280399" cy="3672407"/>
          </a:xfrm>
          <a:prstGeom prst="rect">
            <a:avLst/>
          </a:prstGeom>
          <a:noFill/>
          <a:ln>
            <a:noFill/>
          </a:ln>
        </p:spPr>
      </p:pic>
      <p:sp>
        <p:nvSpPr>
          <p:cNvPr id="308" name="Shape 308"/>
          <p:cNvSpPr/>
          <p:nvPr/>
        </p:nvSpPr>
        <p:spPr>
          <a:xfrm>
            <a:off x="1691680" y="3520753"/>
            <a:ext cx="6552628" cy="193899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ويحقق النجاح في حياته المهنية، كما تساعده في تحقيق السعادة والشعور بالمشاعر الإيجابية.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Effect filter="fade" transition="in">
                                      <p:cBhvr>
                                        <p:cTn dur="500"/>
                                        <p:tgtEl>
                                          <p:spTgt spid="3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pic>
        <p:nvPicPr>
          <p:cNvPr descr="97878fc0d40356b6aed7b4acd047b739.png" id="313" name="Shape 313"/>
          <p:cNvPicPr preferRelativeResize="0"/>
          <p:nvPr/>
        </p:nvPicPr>
        <p:blipFill rotWithShape="1">
          <a:blip r:embed="rId3">
            <a:alphaModFix/>
          </a:blip>
          <a:srcRect b="0" l="0" r="0" t="0"/>
          <a:stretch/>
        </p:blipFill>
        <p:spPr>
          <a:xfrm>
            <a:off x="4355976" y="0"/>
            <a:ext cx="4788023" cy="2132855"/>
          </a:xfrm>
          <a:prstGeom prst="rect">
            <a:avLst/>
          </a:prstGeom>
          <a:noFill/>
          <a:ln>
            <a:noFill/>
          </a:ln>
        </p:spPr>
      </p:pic>
      <p:sp>
        <p:nvSpPr>
          <p:cNvPr id="314" name="Shape 314"/>
          <p:cNvSpPr/>
          <p:nvPr/>
        </p:nvSpPr>
        <p:spPr>
          <a:xfrm>
            <a:off x="5001389" y="594845"/>
            <a:ext cx="3350595"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بالنسبة للمجتمع</a:t>
            </a:r>
          </a:p>
        </p:txBody>
      </p:sp>
      <p:pic>
        <p:nvPicPr>
          <p:cNvPr descr="button-23968_640.png" id="315" name="Shape 315"/>
          <p:cNvPicPr preferRelativeResize="0"/>
          <p:nvPr/>
        </p:nvPicPr>
        <p:blipFill rotWithShape="1">
          <a:blip r:embed="rId4">
            <a:alphaModFix/>
          </a:blip>
          <a:srcRect b="0" l="0" r="0" t="0"/>
          <a:stretch/>
        </p:blipFill>
        <p:spPr>
          <a:xfrm>
            <a:off x="395536" y="2708919"/>
            <a:ext cx="8280399" cy="3672407"/>
          </a:xfrm>
          <a:prstGeom prst="rect">
            <a:avLst/>
          </a:prstGeom>
          <a:noFill/>
          <a:ln>
            <a:noFill/>
          </a:ln>
        </p:spPr>
      </p:pic>
      <p:sp>
        <p:nvSpPr>
          <p:cNvPr id="316" name="Shape 316"/>
          <p:cNvSpPr/>
          <p:nvPr/>
        </p:nvSpPr>
        <p:spPr>
          <a:xfrm>
            <a:off x="1547663" y="2667683"/>
            <a:ext cx="6624735" cy="378565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تساعد المجتمع على التعاون وتكوين العلاقات الاجتماعية وتقليل الأفراد المنحرفين والجانحين والخارجين على قيم المجتمع والنجاح في مواجهة الظواهر المرضية والسلوكية وتفعيل إمكانات أفراده.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500"/>
                                        <p:tgtEl>
                                          <p:spTgt spid="31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pic>
        <p:nvPicPr>
          <p:cNvPr descr="0043.WMF" id="321" name="Shape 321"/>
          <p:cNvPicPr preferRelativeResize="0"/>
          <p:nvPr/>
        </p:nvPicPr>
        <p:blipFill rotWithShape="1">
          <a:blip r:embed="rId3">
            <a:alphaModFix/>
          </a:blip>
          <a:srcRect b="0" l="0" r="0" t="0"/>
          <a:stretch/>
        </p:blipFill>
        <p:spPr>
          <a:xfrm>
            <a:off x="5436096" y="149423"/>
            <a:ext cx="3384374" cy="1506559"/>
          </a:xfrm>
          <a:prstGeom prst="rect">
            <a:avLst/>
          </a:prstGeom>
          <a:noFill/>
          <a:ln>
            <a:noFill/>
          </a:ln>
          <a:effectLst>
            <a:outerShdw blurRad="190500" algn="ctr" dir="2700000" dist="228600">
              <a:srgbClr val="000000">
                <a:alpha val="29803"/>
              </a:srgbClr>
            </a:outerShdw>
          </a:effectLst>
        </p:spPr>
      </p:pic>
      <p:sp>
        <p:nvSpPr>
          <p:cNvPr id="322" name="Shape 322"/>
          <p:cNvSpPr/>
          <p:nvPr/>
        </p:nvSpPr>
        <p:spPr>
          <a:xfrm>
            <a:off x="5724128" y="188640"/>
            <a:ext cx="2087909" cy="110799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chemeClr val="dk1"/>
                </a:solidFill>
                <a:latin typeface="Calibri"/>
                <a:ea typeface="Calibri"/>
                <a:cs typeface="Calibri"/>
                <a:sym typeface="Calibri"/>
              </a:rPr>
              <a:t>إثراء</a:t>
            </a:r>
          </a:p>
        </p:txBody>
      </p:sp>
      <p:pic>
        <p:nvPicPr>
          <p:cNvPr descr="1756229377791307174.png" id="323" name="Shape 323"/>
          <p:cNvPicPr preferRelativeResize="0"/>
          <p:nvPr/>
        </p:nvPicPr>
        <p:blipFill rotWithShape="1">
          <a:blip r:embed="rId4">
            <a:alphaModFix/>
          </a:blip>
          <a:srcRect b="0" l="0" r="0" t="0"/>
          <a:stretch/>
        </p:blipFill>
        <p:spPr>
          <a:xfrm>
            <a:off x="0" y="2217738"/>
            <a:ext cx="9144000" cy="4335461"/>
          </a:xfrm>
          <a:prstGeom prst="rect">
            <a:avLst/>
          </a:prstGeom>
          <a:noFill/>
          <a:ln>
            <a:noFill/>
          </a:ln>
        </p:spPr>
      </p:pic>
      <p:sp>
        <p:nvSpPr>
          <p:cNvPr id="324" name="Shape 324"/>
          <p:cNvSpPr/>
          <p:nvPr/>
        </p:nvSpPr>
        <p:spPr>
          <a:xfrm>
            <a:off x="899591" y="2945850"/>
            <a:ext cx="7129463"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من العوامل التي تؤثر في الصحة النفسية (الاستعداد الوراثي) حيث تزداد نسبة الإصابة بالاضطرابات النفسية إذا كان هناك تاريخ مرضي في الأسرة.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pic>
        <p:nvPicPr>
          <p:cNvPr descr="21336177821781007306.png" id="329" name="Shape 329"/>
          <p:cNvPicPr preferRelativeResize="0"/>
          <p:nvPr/>
        </p:nvPicPr>
        <p:blipFill rotWithShape="1">
          <a:blip r:embed="rId3">
            <a:alphaModFix/>
          </a:blip>
          <a:srcRect b="0" l="0" r="0" t="0"/>
          <a:stretch/>
        </p:blipFill>
        <p:spPr>
          <a:xfrm>
            <a:off x="611560" y="1628800"/>
            <a:ext cx="7960684" cy="3168351"/>
          </a:xfrm>
          <a:prstGeom prst="rect">
            <a:avLst/>
          </a:prstGeom>
          <a:noFill/>
          <a:ln>
            <a:noFill/>
          </a:ln>
        </p:spPr>
      </p:pic>
      <p:sp>
        <p:nvSpPr>
          <p:cNvPr id="330" name="Shape 330"/>
          <p:cNvSpPr txBox="1"/>
          <p:nvPr/>
        </p:nvSpPr>
        <p:spPr>
          <a:xfrm>
            <a:off x="1475655" y="2354103"/>
            <a:ext cx="6336703"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chemeClr val="dk1"/>
                </a:solidFill>
                <a:latin typeface="Calibri"/>
                <a:ea typeface="Calibri"/>
                <a:cs typeface="Calibri"/>
                <a:sym typeface="Calibri"/>
              </a:rPr>
              <a:t>ثالثاً: مقومات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descr="0043.WMF" id="99" name="Shape 99"/>
          <p:cNvPicPr preferRelativeResize="0"/>
          <p:nvPr/>
        </p:nvPicPr>
        <p:blipFill rotWithShape="1">
          <a:blip r:embed="rId3">
            <a:alphaModFix/>
          </a:blip>
          <a:srcRect b="0" l="0" r="0" t="0"/>
          <a:stretch/>
        </p:blipFill>
        <p:spPr>
          <a:xfrm>
            <a:off x="3491637" y="291164"/>
            <a:ext cx="4536745" cy="1625667"/>
          </a:xfrm>
          <a:prstGeom prst="rect">
            <a:avLst/>
          </a:prstGeom>
          <a:noFill/>
          <a:ln>
            <a:noFill/>
          </a:ln>
          <a:effectLst>
            <a:outerShdw blurRad="190500" algn="ctr" dir="2700000" dist="228600">
              <a:srgbClr val="000000">
                <a:alpha val="29803"/>
              </a:srgbClr>
            </a:outerShdw>
          </a:effectLst>
        </p:spPr>
      </p:pic>
      <p:sp>
        <p:nvSpPr>
          <p:cNvPr id="100" name="Shape 100"/>
          <p:cNvSpPr/>
          <p:nvPr/>
        </p:nvSpPr>
        <p:spPr>
          <a:xfrm>
            <a:off x="4139951" y="548679"/>
            <a:ext cx="3312046" cy="110799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4F0E2"/>
                </a:solidFill>
                <a:latin typeface="Calibri"/>
                <a:ea typeface="Calibri"/>
                <a:cs typeface="Calibri"/>
                <a:sym typeface="Calibri"/>
              </a:rPr>
              <a:t>مدة التنفيذ</a:t>
            </a:r>
          </a:p>
        </p:txBody>
      </p:sp>
      <p:sp>
        <p:nvSpPr>
          <p:cNvPr id="101" name="Shape 101"/>
          <p:cNvSpPr/>
          <p:nvPr/>
        </p:nvSpPr>
        <p:spPr>
          <a:xfrm>
            <a:off x="1763688" y="3068959"/>
            <a:ext cx="6048374" cy="2592287"/>
          </a:xfrm>
          <a:prstGeom prst="roundRect">
            <a:avLst>
              <a:gd fmla="val 16667" name="adj"/>
            </a:avLst>
          </a:prstGeom>
          <a:solidFill>
            <a:schemeClr val="lt1"/>
          </a:solidFill>
          <a:ln cap="flat" cmpd="sng" w="9525">
            <a:solidFill>
              <a:srgbClr val="45A9C4"/>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2" name="Shape 102"/>
          <p:cNvSpPr txBox="1"/>
          <p:nvPr/>
        </p:nvSpPr>
        <p:spPr>
          <a:xfrm>
            <a:off x="2051719" y="3356992"/>
            <a:ext cx="5040313"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chemeClr val="dk1"/>
                </a:solidFill>
                <a:latin typeface="Calibri"/>
                <a:ea typeface="Calibri"/>
                <a:cs typeface="Calibri"/>
                <a:sym typeface="Calibri"/>
              </a:rPr>
              <a:t>عدد الحصص</a:t>
            </a:r>
          </a:p>
        </p:txBody>
      </p:sp>
      <p:sp>
        <p:nvSpPr>
          <p:cNvPr id="103" name="Shape 103"/>
          <p:cNvSpPr/>
          <p:nvPr/>
        </p:nvSpPr>
        <p:spPr>
          <a:xfrm>
            <a:off x="4067944" y="4509119"/>
            <a:ext cx="1224135" cy="1008112"/>
          </a:xfrm>
          <a:prstGeom prst="ellipse">
            <a:avLst/>
          </a:prstGeom>
          <a:solidFill>
            <a:srgbClr val="00B050"/>
          </a:solidFill>
          <a:ln cap="flat" cmpd="sng" w="9525">
            <a:solidFill>
              <a:srgbClr val="45A9C4"/>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Shape 104"/>
          <p:cNvSpPr txBox="1"/>
          <p:nvPr/>
        </p:nvSpPr>
        <p:spPr>
          <a:xfrm>
            <a:off x="3995935" y="4573239"/>
            <a:ext cx="1295897" cy="101600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8</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ppt_w</p:attrName>
                                        </p:attrNameLst>
                                      </p:cBhvr>
                                      <p:tavLst>
                                        <p:tav fmla="" tm="0">
                                          <p:val>
                                            <p:strVal val="0"/>
                                          </p:val>
                                        </p:tav>
                                        <p:tav fmla="" tm="100000">
                                          <p:val>
                                            <p:strVal val="#ppt_w"/>
                                          </p:val>
                                        </p:tav>
                                      </p:tavLst>
                                    </p:anim>
                                    <p:anim calcmode="lin" valueType="num">
                                      <p:cBhvr additive="base">
                                        <p:cTn dur="500"/>
                                        <p:tgtEl>
                                          <p:spTgt spid="1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ppt_w</p:attrName>
                                        </p:attrNameLst>
                                      </p:cBhvr>
                                      <p:tavLst>
                                        <p:tav fmla="" tm="0">
                                          <p:val>
                                            <p:strVal val="0"/>
                                          </p:val>
                                        </p:tav>
                                        <p:tav fmla="" tm="100000">
                                          <p:val>
                                            <p:strVal val="#ppt_w"/>
                                          </p:val>
                                        </p:tav>
                                      </p:tavLst>
                                    </p:anim>
                                    <p:anim calcmode="lin" valueType="num">
                                      <p:cBhvr additive="base">
                                        <p:cTn dur="500"/>
                                        <p:tgtEl>
                                          <p:spTgt spid="1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ppt_w</p:attrName>
                                        </p:attrNameLst>
                                      </p:cBhvr>
                                      <p:tavLst>
                                        <p:tav fmla="" tm="0">
                                          <p:val>
                                            <p:strVal val="0"/>
                                          </p:val>
                                        </p:tav>
                                        <p:tav fmla="" tm="100000">
                                          <p:val>
                                            <p:strVal val="#ppt_w"/>
                                          </p:val>
                                        </p:tav>
                                      </p:tavLst>
                                    </p:anim>
                                    <p:anim calcmode="lin" valueType="num">
                                      <p:cBhvr additive="base">
                                        <p:cTn dur="500"/>
                                        <p:tgtEl>
                                          <p:spTgt spid="1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ppt_w</p:attrName>
                                        </p:attrNameLst>
                                      </p:cBhvr>
                                      <p:tavLst>
                                        <p:tav fmla="" tm="0">
                                          <p:val>
                                            <p:strVal val="0"/>
                                          </p:val>
                                        </p:tav>
                                        <p:tav fmla="" tm="100000">
                                          <p:val>
                                            <p:strVal val="#ppt_w"/>
                                          </p:val>
                                        </p:tav>
                                      </p:tavLst>
                                    </p:anim>
                                    <p:anim calcmode="lin" valueType="num">
                                      <p:cBhvr additive="base">
                                        <p:cTn dur="500"/>
                                        <p:tgtEl>
                                          <p:spTgt spid="1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pic>
        <p:nvPicPr>
          <p:cNvPr descr="1165.WMF" id="335" name="Shape 335"/>
          <p:cNvPicPr preferRelativeResize="0"/>
          <p:nvPr/>
        </p:nvPicPr>
        <p:blipFill rotWithShape="1">
          <a:blip r:embed="rId3">
            <a:alphaModFix/>
          </a:blip>
          <a:srcRect b="0" l="0" r="0" t="0"/>
          <a:stretch/>
        </p:blipFill>
        <p:spPr>
          <a:xfrm>
            <a:off x="0" y="1196751"/>
            <a:ext cx="9396536" cy="4392488"/>
          </a:xfrm>
          <a:prstGeom prst="rect">
            <a:avLst/>
          </a:prstGeom>
          <a:noFill/>
          <a:ln>
            <a:noFill/>
          </a:ln>
        </p:spPr>
      </p:pic>
      <p:sp>
        <p:nvSpPr>
          <p:cNvPr id="336" name="Shape 336"/>
          <p:cNvSpPr/>
          <p:nvPr/>
        </p:nvSpPr>
        <p:spPr>
          <a:xfrm>
            <a:off x="1547663" y="1844824"/>
            <a:ext cx="6667872" cy="280076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chemeClr val="dk1"/>
                </a:solidFill>
                <a:latin typeface="Calibri"/>
                <a:ea typeface="Calibri"/>
                <a:cs typeface="Calibri"/>
                <a:sym typeface="Calibri"/>
              </a:rPr>
              <a:t>هي الأساليب الوقائية التي تحمي المرء من الدخول في دائرة الاضطراب النفسي وهي على النحو التالي: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pic>
        <p:nvPicPr>
          <p:cNvPr descr="img_1355587401_329.png" id="341" name="Shape 341"/>
          <p:cNvPicPr preferRelativeResize="0"/>
          <p:nvPr/>
        </p:nvPicPr>
        <p:blipFill rotWithShape="1">
          <a:blip r:embed="rId3">
            <a:alphaModFix/>
          </a:blip>
          <a:srcRect b="0" l="0" r="0" t="0"/>
          <a:stretch/>
        </p:blipFill>
        <p:spPr>
          <a:xfrm>
            <a:off x="1403648" y="1916832"/>
            <a:ext cx="6624735" cy="3152777"/>
          </a:xfrm>
          <a:prstGeom prst="rect">
            <a:avLst/>
          </a:prstGeom>
          <a:noFill/>
          <a:ln>
            <a:noFill/>
          </a:ln>
        </p:spPr>
      </p:pic>
      <p:sp>
        <p:nvSpPr>
          <p:cNvPr id="342" name="Shape 342"/>
          <p:cNvSpPr/>
          <p:nvPr/>
        </p:nvSpPr>
        <p:spPr>
          <a:xfrm>
            <a:off x="1979711" y="3118900"/>
            <a:ext cx="5616623" cy="1200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7200" u="none" cap="none" strike="noStrike">
                <a:solidFill>
                  <a:srgbClr val="FF0000"/>
                </a:solidFill>
                <a:latin typeface="Calibri"/>
                <a:ea typeface="Calibri"/>
                <a:cs typeface="Calibri"/>
                <a:sym typeface="Calibri"/>
              </a:rPr>
              <a:t>المقومات المعرفية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grpSp>
        <p:nvGrpSpPr>
          <p:cNvPr id="347" name="Shape 347"/>
          <p:cNvGrpSpPr/>
          <p:nvPr/>
        </p:nvGrpSpPr>
        <p:grpSpPr>
          <a:xfrm>
            <a:off x="107504" y="171400"/>
            <a:ext cx="8784976" cy="6857999"/>
            <a:chOff x="1236086" y="980728"/>
            <a:chExt cx="7170397" cy="4896543"/>
          </a:xfrm>
        </p:grpSpPr>
        <p:sp>
          <p:nvSpPr>
            <p:cNvPr id="348" name="Shape 348"/>
            <p:cNvSpPr/>
            <p:nvPr/>
          </p:nvSpPr>
          <p:spPr>
            <a:xfrm>
              <a:off x="1403648" y="1124744"/>
              <a:ext cx="6840760" cy="453650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1025600976.png" id="349" name="Shape 349"/>
            <p:cNvPicPr preferRelativeResize="0"/>
            <p:nvPr/>
          </p:nvPicPr>
          <p:blipFill rotWithShape="1">
            <a:blip r:embed="rId3">
              <a:alphaModFix/>
            </a:blip>
            <a:srcRect b="0" l="0" r="0" t="0"/>
            <a:stretch/>
          </p:blipFill>
          <p:spPr>
            <a:xfrm>
              <a:off x="1236086" y="980728"/>
              <a:ext cx="7170397" cy="4896543"/>
            </a:xfrm>
            <a:prstGeom prst="rect">
              <a:avLst/>
            </a:prstGeom>
            <a:noFill/>
            <a:ln>
              <a:noFill/>
            </a:ln>
          </p:spPr>
        </p:pic>
      </p:grpSp>
      <p:sp>
        <p:nvSpPr>
          <p:cNvPr id="350" name="Shape 350"/>
          <p:cNvSpPr txBox="1"/>
          <p:nvPr/>
        </p:nvSpPr>
        <p:spPr>
          <a:xfrm>
            <a:off x="899195" y="476672"/>
            <a:ext cx="7633244" cy="563231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0000FF"/>
                </a:solidFill>
                <a:latin typeface="Calibri"/>
                <a:ea typeface="Calibri"/>
                <a:cs typeface="Calibri"/>
                <a:sym typeface="Calibri"/>
              </a:rPr>
              <a:t>التفكير بشكل عقلاني: </a:t>
            </a:r>
            <a:r>
              <a:rPr b="1" i="0" lang="ar-EG" sz="3600" u="none" cap="none" strike="noStrike">
                <a:solidFill>
                  <a:schemeClr val="dk1"/>
                </a:solidFill>
                <a:latin typeface="Calibri"/>
                <a:ea typeface="Calibri"/>
                <a:cs typeface="Calibri"/>
                <a:sym typeface="Calibri"/>
              </a:rPr>
              <a:t>وهو أحد المقومات المعرفية التي تحمي الفرد من الوقوع في الاضطرابات النفسية، فالاضطرابات النفسية تنشأ عن أنماط خاطئة أو غير منطقية في التفكير وإذا تعلم الفرد كيف يفكر بطريقة مختلفة تجاه الأشياء التي تسبب له الإزعاج يمكن أن يتصرف بطريقة أكثر عقلانية.</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ويتغلب على ما لديه من أفكار ومعتقدات خاطئة وغير عقلانية والتي يصاحبها اضطراب في السلوك وفي الشخصية واستبدالها بأفكار ومعتقدات أكثر عقلانية تساعده على التوافق مع المجتمع.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pic>
        <p:nvPicPr>
          <p:cNvPr descr="img_1355587401_329.png" id="355" name="Shape 355"/>
          <p:cNvPicPr preferRelativeResize="0"/>
          <p:nvPr/>
        </p:nvPicPr>
        <p:blipFill rotWithShape="1">
          <a:blip r:embed="rId3">
            <a:alphaModFix/>
          </a:blip>
          <a:srcRect b="0" l="0" r="0" t="0"/>
          <a:stretch/>
        </p:blipFill>
        <p:spPr>
          <a:xfrm>
            <a:off x="1403648" y="1916832"/>
            <a:ext cx="6624735" cy="3152777"/>
          </a:xfrm>
          <a:prstGeom prst="rect">
            <a:avLst/>
          </a:prstGeom>
          <a:noFill/>
          <a:ln>
            <a:noFill/>
          </a:ln>
        </p:spPr>
      </p:pic>
      <p:sp>
        <p:nvSpPr>
          <p:cNvPr id="356" name="Shape 356"/>
          <p:cNvSpPr/>
          <p:nvPr/>
        </p:nvSpPr>
        <p:spPr>
          <a:xfrm>
            <a:off x="1907703" y="2420888"/>
            <a:ext cx="5616623" cy="2308323"/>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7200" u="none" cap="none" strike="noStrike">
                <a:solidFill>
                  <a:srgbClr val="FF0000"/>
                </a:solidFill>
                <a:latin typeface="Calibri"/>
                <a:ea typeface="Calibri"/>
                <a:cs typeface="Calibri"/>
                <a:sym typeface="Calibri"/>
              </a:rPr>
              <a:t>المقومات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grpSp>
        <p:nvGrpSpPr>
          <p:cNvPr id="361" name="Shape 361"/>
          <p:cNvGrpSpPr/>
          <p:nvPr/>
        </p:nvGrpSpPr>
        <p:grpSpPr>
          <a:xfrm>
            <a:off x="0" y="188640"/>
            <a:ext cx="9144000" cy="1944216"/>
            <a:chOff x="-661070" y="2434501"/>
            <a:chExt cx="4172832" cy="7420857"/>
          </a:xfrm>
        </p:grpSpPr>
        <p:sp>
          <p:nvSpPr>
            <p:cNvPr id="362" name="Shape 362"/>
            <p:cNvSpPr/>
            <p:nvPr/>
          </p:nvSpPr>
          <p:spPr>
            <a:xfrm>
              <a:off x="928662" y="4909473"/>
              <a:ext cx="592963" cy="662664"/>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363" name="Shape 363"/>
            <p:cNvPicPr preferRelativeResize="0"/>
            <p:nvPr/>
          </p:nvPicPr>
          <p:blipFill rotWithShape="1">
            <a:blip r:embed="rId3">
              <a:alphaModFix/>
            </a:blip>
            <a:srcRect b="0" l="0" r="0" t="0"/>
            <a:stretch/>
          </p:blipFill>
          <p:spPr>
            <a:xfrm>
              <a:off x="-661070" y="2434501"/>
              <a:ext cx="4172832" cy="7420857"/>
            </a:xfrm>
            <a:prstGeom prst="rect">
              <a:avLst/>
            </a:prstGeom>
            <a:noFill/>
            <a:ln>
              <a:noFill/>
            </a:ln>
          </p:spPr>
        </p:pic>
      </p:grpSp>
      <p:sp>
        <p:nvSpPr>
          <p:cNvPr id="364" name="Shape 364"/>
          <p:cNvSpPr/>
          <p:nvPr/>
        </p:nvSpPr>
        <p:spPr>
          <a:xfrm>
            <a:off x="1907703" y="548679"/>
            <a:ext cx="5472012"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rgbClr val="FFFF00"/>
                </a:solidFill>
                <a:latin typeface="Calibri"/>
                <a:ea typeface="Calibri"/>
                <a:cs typeface="Calibri"/>
                <a:sym typeface="Calibri"/>
              </a:rPr>
              <a:t>1- المساندة الاجتماعية</a:t>
            </a:r>
          </a:p>
        </p:txBody>
      </p:sp>
      <p:grpSp>
        <p:nvGrpSpPr>
          <p:cNvPr id="365" name="Shape 365"/>
          <p:cNvGrpSpPr/>
          <p:nvPr/>
        </p:nvGrpSpPr>
        <p:grpSpPr>
          <a:xfrm>
            <a:off x="-36511" y="2420888"/>
            <a:ext cx="9144000" cy="4248471"/>
            <a:chOff x="180156" y="476952"/>
            <a:chExt cx="8498446" cy="5256135"/>
          </a:xfrm>
        </p:grpSpPr>
        <p:sp>
          <p:nvSpPr>
            <p:cNvPr id="366" name="Shape 366"/>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367" name="Shape 367"/>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368" name="Shape 368"/>
          <p:cNvSpPr/>
          <p:nvPr/>
        </p:nvSpPr>
        <p:spPr>
          <a:xfrm>
            <a:off x="683568" y="2924943"/>
            <a:ext cx="7488831"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تعتبر المساندة الاجتماعية مصدراً هاماً من مصادر الدعم النفسي الذي يحتاجه الإنسان وتعد عاملاً هاماً في صحته النفسية وهي النظام الذي يتضمن مجموعة من الروابط والتفاعلات الاجتماعية مع الآخرين، والتي يتلقاها الفرد من الجماعة التي ينتمي إليها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grpSp>
        <p:nvGrpSpPr>
          <p:cNvPr id="373" name="Shape 373"/>
          <p:cNvGrpSpPr/>
          <p:nvPr/>
        </p:nvGrpSpPr>
        <p:grpSpPr>
          <a:xfrm>
            <a:off x="0" y="188640"/>
            <a:ext cx="9144000" cy="1944216"/>
            <a:chOff x="-661070" y="2434501"/>
            <a:chExt cx="4172832" cy="7420857"/>
          </a:xfrm>
        </p:grpSpPr>
        <p:sp>
          <p:nvSpPr>
            <p:cNvPr id="374" name="Shape 374"/>
            <p:cNvSpPr/>
            <p:nvPr/>
          </p:nvSpPr>
          <p:spPr>
            <a:xfrm>
              <a:off x="928662" y="4909473"/>
              <a:ext cx="592963" cy="662664"/>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375" name="Shape 375"/>
            <p:cNvPicPr preferRelativeResize="0"/>
            <p:nvPr/>
          </p:nvPicPr>
          <p:blipFill rotWithShape="1">
            <a:blip r:embed="rId3">
              <a:alphaModFix/>
            </a:blip>
            <a:srcRect b="0" l="0" r="0" t="0"/>
            <a:stretch/>
          </p:blipFill>
          <p:spPr>
            <a:xfrm>
              <a:off x="-661070" y="2434501"/>
              <a:ext cx="4172832" cy="7420857"/>
            </a:xfrm>
            <a:prstGeom prst="rect">
              <a:avLst/>
            </a:prstGeom>
            <a:noFill/>
            <a:ln>
              <a:noFill/>
            </a:ln>
          </p:spPr>
        </p:pic>
      </p:grpSp>
      <p:sp>
        <p:nvSpPr>
          <p:cNvPr id="376" name="Shape 376"/>
          <p:cNvSpPr/>
          <p:nvPr/>
        </p:nvSpPr>
        <p:spPr>
          <a:xfrm>
            <a:off x="1907703" y="548679"/>
            <a:ext cx="5472012"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rgbClr val="FFFF00"/>
                </a:solidFill>
                <a:latin typeface="Calibri"/>
                <a:ea typeface="Calibri"/>
                <a:cs typeface="Calibri"/>
                <a:sym typeface="Calibri"/>
              </a:rPr>
              <a:t>1- المساندة الاجتماعية</a:t>
            </a:r>
          </a:p>
        </p:txBody>
      </p:sp>
      <p:grpSp>
        <p:nvGrpSpPr>
          <p:cNvPr id="377" name="Shape 377"/>
          <p:cNvGrpSpPr/>
          <p:nvPr/>
        </p:nvGrpSpPr>
        <p:grpSpPr>
          <a:xfrm>
            <a:off x="-36511" y="2420888"/>
            <a:ext cx="9144000" cy="4248471"/>
            <a:chOff x="180156" y="476952"/>
            <a:chExt cx="8498446" cy="5256135"/>
          </a:xfrm>
        </p:grpSpPr>
        <p:sp>
          <p:nvSpPr>
            <p:cNvPr id="378" name="Shape 378"/>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379" name="Shape 379"/>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380" name="Shape 380"/>
          <p:cNvSpPr/>
          <p:nvPr/>
        </p:nvSpPr>
        <p:spPr>
          <a:xfrm>
            <a:off x="827583" y="2924943"/>
            <a:ext cx="7344815"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وهناك اتفاق بين الباحثين على أهم مصادر المساندة الاجتماعية هي الزوج أو الزوجة، الأسرة، الأقارب، الأصدقاء، الجيران، زملاء العمل أو الدراسة.</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ويمكن التنبؤ بأنه إذا غابت المساندة الاجتماعية أو ضعفت أدى ذلك إلى اختلال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animEffect filter="fade" transition="in">
                                      <p:cBhvr>
                                        <p:cTn dur="500"/>
                                        <p:tgtEl>
                                          <p:spTgt spid="38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0">
                                            <p:txEl>
                                              <p:pRg end="1" st="1"/>
                                            </p:txEl>
                                          </p:spTgt>
                                        </p:tgtEl>
                                        <p:attrNameLst>
                                          <p:attrName>style.visibility</p:attrName>
                                        </p:attrNameLst>
                                      </p:cBhvr>
                                      <p:to>
                                        <p:strVal val="visible"/>
                                      </p:to>
                                    </p:set>
                                    <p:animEffect filter="fade" transition="in">
                                      <p:cBhvr>
                                        <p:cTn dur="500"/>
                                        <p:tgtEl>
                                          <p:spTgt spid="38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grpSp>
        <p:nvGrpSpPr>
          <p:cNvPr id="385" name="Shape 385"/>
          <p:cNvGrpSpPr/>
          <p:nvPr/>
        </p:nvGrpSpPr>
        <p:grpSpPr>
          <a:xfrm>
            <a:off x="0" y="188640"/>
            <a:ext cx="9144000" cy="1944216"/>
            <a:chOff x="-661070" y="2434501"/>
            <a:chExt cx="4172832" cy="7420857"/>
          </a:xfrm>
        </p:grpSpPr>
        <p:sp>
          <p:nvSpPr>
            <p:cNvPr id="386" name="Shape 386"/>
            <p:cNvSpPr/>
            <p:nvPr/>
          </p:nvSpPr>
          <p:spPr>
            <a:xfrm>
              <a:off x="928662" y="4909473"/>
              <a:ext cx="592963" cy="662664"/>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387" name="Shape 387"/>
            <p:cNvPicPr preferRelativeResize="0"/>
            <p:nvPr/>
          </p:nvPicPr>
          <p:blipFill rotWithShape="1">
            <a:blip r:embed="rId3">
              <a:alphaModFix/>
            </a:blip>
            <a:srcRect b="0" l="0" r="0" t="0"/>
            <a:stretch/>
          </p:blipFill>
          <p:spPr>
            <a:xfrm>
              <a:off x="-661070" y="2434501"/>
              <a:ext cx="4172832" cy="7420857"/>
            </a:xfrm>
            <a:prstGeom prst="rect">
              <a:avLst/>
            </a:prstGeom>
            <a:noFill/>
            <a:ln>
              <a:noFill/>
            </a:ln>
          </p:spPr>
        </p:pic>
      </p:grpSp>
      <p:sp>
        <p:nvSpPr>
          <p:cNvPr id="388" name="Shape 388"/>
          <p:cNvSpPr/>
          <p:nvPr/>
        </p:nvSpPr>
        <p:spPr>
          <a:xfrm>
            <a:off x="755575" y="240904"/>
            <a:ext cx="7560839"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rgbClr val="FFFF00"/>
                </a:solidFill>
                <a:latin typeface="Calibri"/>
                <a:ea typeface="Calibri"/>
                <a:cs typeface="Calibri"/>
                <a:sym typeface="Calibri"/>
              </a:rPr>
              <a:t>2- تنمية المهارات الاجتماعية في التعامل مع الآخرين</a:t>
            </a:r>
          </a:p>
        </p:txBody>
      </p:sp>
      <p:grpSp>
        <p:nvGrpSpPr>
          <p:cNvPr id="389" name="Shape 389"/>
          <p:cNvGrpSpPr/>
          <p:nvPr/>
        </p:nvGrpSpPr>
        <p:grpSpPr>
          <a:xfrm>
            <a:off x="-36511" y="2420888"/>
            <a:ext cx="9144000" cy="4248471"/>
            <a:chOff x="180156" y="476952"/>
            <a:chExt cx="8498446" cy="5256135"/>
          </a:xfrm>
        </p:grpSpPr>
        <p:sp>
          <p:nvSpPr>
            <p:cNvPr id="390" name="Shape 390"/>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391" name="Shape 391"/>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392" name="Shape 392"/>
          <p:cNvSpPr/>
          <p:nvPr/>
        </p:nvSpPr>
        <p:spPr>
          <a:xfrm>
            <a:off x="1115616" y="3068959"/>
            <a:ext cx="6984776"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وتعني ممارسة السلوكيات الإيجابية المقبولة عند التعامل مع الآخرين، حيث تساعد هذه المهارات على بناء علاقات فعالة وجيدة مع الآخرين، مما سينعكس أثره على الحالة النفسية للفرد، ومن هذه المهارات: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grpSp>
        <p:nvGrpSpPr>
          <p:cNvPr id="397" name="Shape 397"/>
          <p:cNvGrpSpPr/>
          <p:nvPr/>
        </p:nvGrpSpPr>
        <p:grpSpPr>
          <a:xfrm>
            <a:off x="0" y="188640"/>
            <a:ext cx="9144000" cy="1944216"/>
            <a:chOff x="-661070" y="2434501"/>
            <a:chExt cx="4172832" cy="7420857"/>
          </a:xfrm>
        </p:grpSpPr>
        <p:sp>
          <p:nvSpPr>
            <p:cNvPr id="398" name="Shape 398"/>
            <p:cNvSpPr/>
            <p:nvPr/>
          </p:nvSpPr>
          <p:spPr>
            <a:xfrm>
              <a:off x="928662" y="4909473"/>
              <a:ext cx="592963" cy="662664"/>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399" name="Shape 399"/>
            <p:cNvPicPr preferRelativeResize="0"/>
            <p:nvPr/>
          </p:nvPicPr>
          <p:blipFill rotWithShape="1">
            <a:blip r:embed="rId3">
              <a:alphaModFix/>
            </a:blip>
            <a:srcRect b="0" l="0" r="0" t="0"/>
            <a:stretch/>
          </p:blipFill>
          <p:spPr>
            <a:xfrm>
              <a:off x="-661070" y="2434501"/>
              <a:ext cx="4172832" cy="7420857"/>
            </a:xfrm>
            <a:prstGeom prst="rect">
              <a:avLst/>
            </a:prstGeom>
            <a:noFill/>
            <a:ln>
              <a:noFill/>
            </a:ln>
          </p:spPr>
        </p:pic>
      </p:grpSp>
      <p:sp>
        <p:nvSpPr>
          <p:cNvPr id="400" name="Shape 400"/>
          <p:cNvSpPr/>
          <p:nvPr/>
        </p:nvSpPr>
        <p:spPr>
          <a:xfrm>
            <a:off x="755575" y="240904"/>
            <a:ext cx="7560839"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rgbClr val="FFFF00"/>
                </a:solidFill>
                <a:latin typeface="Calibri"/>
                <a:ea typeface="Calibri"/>
                <a:cs typeface="Calibri"/>
                <a:sym typeface="Calibri"/>
              </a:rPr>
              <a:t>2- تنمية المهارات الاجتماعية في التعامل مع الآخرين</a:t>
            </a:r>
          </a:p>
        </p:txBody>
      </p:sp>
      <p:grpSp>
        <p:nvGrpSpPr>
          <p:cNvPr id="401" name="Shape 401"/>
          <p:cNvGrpSpPr/>
          <p:nvPr/>
        </p:nvGrpSpPr>
        <p:grpSpPr>
          <a:xfrm>
            <a:off x="-36511" y="2420888"/>
            <a:ext cx="9144000" cy="4248471"/>
            <a:chOff x="180156" y="476952"/>
            <a:chExt cx="8498446" cy="5256135"/>
          </a:xfrm>
        </p:grpSpPr>
        <p:sp>
          <p:nvSpPr>
            <p:cNvPr id="402" name="Shape 402"/>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403" name="Shape 403"/>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404" name="Shape 404"/>
          <p:cNvSpPr/>
          <p:nvPr/>
        </p:nvSpPr>
        <p:spPr>
          <a:xfrm>
            <a:off x="1115616" y="2852935"/>
            <a:ext cx="6984776" cy="3416319"/>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قدرة المرء على التعبير عن آرائه ومشاعره أمام الآخرين.</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إقامة علاقة متبادلة بالآخرين والتعاطف معهم ومساعدتهم وتقبل المساعدة.</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عدم المقارنة بالآخرين والإيمان بأن لكل شخص قدرات تميزه عن غيره.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500"/>
                                        <p:tgtEl>
                                          <p:spTgt spid="40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4">
                                            <p:txEl>
                                              <p:pRg end="1" st="1"/>
                                            </p:txEl>
                                          </p:spTgt>
                                        </p:tgtEl>
                                        <p:attrNameLst>
                                          <p:attrName>style.visibility</p:attrName>
                                        </p:attrNameLst>
                                      </p:cBhvr>
                                      <p:to>
                                        <p:strVal val="visible"/>
                                      </p:to>
                                    </p:set>
                                    <p:animEffect filter="fade" transition="in">
                                      <p:cBhvr>
                                        <p:cTn dur="500"/>
                                        <p:tgtEl>
                                          <p:spTgt spid="40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4">
                                            <p:txEl>
                                              <p:pRg end="2" st="2"/>
                                            </p:txEl>
                                          </p:spTgt>
                                        </p:tgtEl>
                                        <p:attrNameLst>
                                          <p:attrName>style.visibility</p:attrName>
                                        </p:attrNameLst>
                                      </p:cBhvr>
                                      <p:to>
                                        <p:strVal val="visible"/>
                                      </p:to>
                                    </p:set>
                                    <p:animEffect filter="fade" transition="in">
                                      <p:cBhvr>
                                        <p:cTn dur="500"/>
                                        <p:tgtEl>
                                          <p:spTgt spid="40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pic>
        <p:nvPicPr>
          <p:cNvPr descr="00085.WMF" id="409" name="Shape 409"/>
          <p:cNvPicPr preferRelativeResize="0"/>
          <p:nvPr/>
        </p:nvPicPr>
        <p:blipFill rotWithShape="1">
          <a:blip r:embed="rId3">
            <a:alphaModFix/>
          </a:blip>
          <a:srcRect b="0" l="0" r="0" t="0"/>
          <a:stretch/>
        </p:blipFill>
        <p:spPr>
          <a:xfrm>
            <a:off x="250825" y="2276872"/>
            <a:ext cx="8569325" cy="2520279"/>
          </a:xfrm>
          <a:prstGeom prst="rect">
            <a:avLst/>
          </a:prstGeom>
          <a:noFill/>
          <a:ln>
            <a:noFill/>
          </a:ln>
          <a:effectLst>
            <a:outerShdw blurRad="225425" algn="ctr" dir="5220000" dist="50800">
              <a:srgbClr val="000000">
                <a:alpha val="32941"/>
              </a:srgbClr>
            </a:outerShdw>
          </a:effectLst>
        </p:spPr>
      </p:pic>
      <p:sp>
        <p:nvSpPr>
          <p:cNvPr id="410" name="Shape 410"/>
          <p:cNvSpPr/>
          <p:nvPr/>
        </p:nvSpPr>
        <p:spPr>
          <a:xfrm>
            <a:off x="1331912" y="2905497"/>
            <a:ext cx="6553200" cy="117157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المتغيرات المرتبطة بالصحة النفسية ومنها: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pic>
        <p:nvPicPr>
          <p:cNvPr descr="g.gif" id="415" name="Shape 415"/>
          <p:cNvPicPr preferRelativeResize="0"/>
          <p:nvPr/>
        </p:nvPicPr>
        <p:blipFill rotWithShape="1">
          <a:blip r:embed="rId3">
            <a:alphaModFix/>
          </a:blip>
          <a:srcRect b="0" l="0" r="0" t="0"/>
          <a:stretch/>
        </p:blipFill>
        <p:spPr>
          <a:xfrm>
            <a:off x="323528" y="260647"/>
            <a:ext cx="8381999" cy="1656183"/>
          </a:xfrm>
          <a:prstGeom prst="rect">
            <a:avLst/>
          </a:prstGeom>
          <a:noFill/>
          <a:ln>
            <a:noFill/>
          </a:ln>
        </p:spPr>
      </p:pic>
      <p:sp>
        <p:nvSpPr>
          <p:cNvPr id="416" name="Shape 416"/>
          <p:cNvSpPr/>
          <p:nvPr/>
        </p:nvSpPr>
        <p:spPr>
          <a:xfrm>
            <a:off x="611560" y="496995"/>
            <a:ext cx="7827911"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1- التدين</a:t>
            </a:r>
          </a:p>
        </p:txBody>
      </p:sp>
      <p:grpSp>
        <p:nvGrpSpPr>
          <p:cNvPr id="417" name="Shape 417"/>
          <p:cNvGrpSpPr/>
          <p:nvPr/>
        </p:nvGrpSpPr>
        <p:grpSpPr>
          <a:xfrm>
            <a:off x="144016" y="2132855"/>
            <a:ext cx="8892479" cy="4608511"/>
            <a:chOff x="1049819" y="2636911"/>
            <a:chExt cx="7405436" cy="2724918"/>
          </a:xfrm>
        </p:grpSpPr>
        <p:sp>
          <p:nvSpPr>
            <p:cNvPr id="418" name="Shape 418"/>
            <p:cNvSpPr/>
            <p:nvPr/>
          </p:nvSpPr>
          <p:spPr>
            <a:xfrm>
              <a:off x="1172495" y="2781088"/>
              <a:ext cx="7038727" cy="2331165"/>
            </a:xfrm>
            <a:prstGeom prst="roundRect">
              <a:avLst>
                <a:gd fmla="val 3114"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rgbClr val="002060"/>
                </a:solidFill>
                <a:latin typeface="Calibri"/>
                <a:ea typeface="Calibri"/>
                <a:cs typeface="Calibri"/>
                <a:sym typeface="Calibri"/>
              </a:endParaRPr>
            </a:p>
          </p:txBody>
        </p:sp>
        <p:pic>
          <p:nvPicPr>
            <p:cNvPr descr="forumcelalettin_775.png" id="419" name="Shape 419"/>
            <p:cNvPicPr preferRelativeResize="0"/>
            <p:nvPr/>
          </p:nvPicPr>
          <p:blipFill rotWithShape="1">
            <a:blip r:embed="rId4">
              <a:alphaModFix/>
            </a:blip>
            <a:srcRect b="0" l="0" r="0" t="0"/>
            <a:stretch/>
          </p:blipFill>
          <p:spPr>
            <a:xfrm>
              <a:off x="1049819" y="2636911"/>
              <a:ext cx="7405436" cy="2724918"/>
            </a:xfrm>
            <a:prstGeom prst="rect">
              <a:avLst/>
            </a:prstGeom>
            <a:noFill/>
            <a:ln>
              <a:noFill/>
            </a:ln>
          </p:spPr>
        </p:pic>
      </p:grpSp>
      <p:sp>
        <p:nvSpPr>
          <p:cNvPr id="420" name="Shape 420"/>
          <p:cNvSpPr txBox="1"/>
          <p:nvPr/>
        </p:nvSpPr>
        <p:spPr>
          <a:xfrm>
            <a:off x="611560" y="2780927"/>
            <a:ext cx="7776864"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ويقصد به الالتزام بالعقيدة الصحيحة قولاً وسلوكاً والإتيان بما أمر الله به والانتهاء عما نهى الله عنه، ولقد وجدت العديد من الدراسات أن الشخص المتدين أكثر صحة نفسية واتزاناً انفعالياً وثقة بالنفس وأقل وقوعا في 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descr="vfLae.png" id="109" name="Shape 109"/>
          <p:cNvPicPr preferRelativeResize="0"/>
          <p:nvPr/>
        </p:nvPicPr>
        <p:blipFill rotWithShape="1">
          <a:blip r:embed="rId3">
            <a:alphaModFix/>
          </a:blip>
          <a:srcRect b="0" l="0" r="0" t="0"/>
          <a:stretch/>
        </p:blipFill>
        <p:spPr>
          <a:xfrm>
            <a:off x="755575" y="1470171"/>
            <a:ext cx="7704855" cy="3917233"/>
          </a:xfrm>
          <a:prstGeom prst="rect">
            <a:avLst/>
          </a:prstGeom>
          <a:noFill/>
          <a:ln>
            <a:noFill/>
          </a:ln>
        </p:spPr>
      </p:pic>
      <p:sp>
        <p:nvSpPr>
          <p:cNvPr id="110" name="Shape 110"/>
          <p:cNvSpPr/>
          <p:nvPr/>
        </p:nvSpPr>
        <p:spPr>
          <a:xfrm>
            <a:off x="2502750" y="2852935"/>
            <a:ext cx="4240263"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أهداف الوحدة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pic>
        <p:nvPicPr>
          <p:cNvPr descr="g.gif" id="425" name="Shape 425"/>
          <p:cNvPicPr preferRelativeResize="0"/>
          <p:nvPr/>
        </p:nvPicPr>
        <p:blipFill rotWithShape="1">
          <a:blip r:embed="rId3">
            <a:alphaModFix/>
          </a:blip>
          <a:srcRect b="0" l="0" r="0" t="0"/>
          <a:stretch/>
        </p:blipFill>
        <p:spPr>
          <a:xfrm>
            <a:off x="323528" y="260647"/>
            <a:ext cx="8381999" cy="1656183"/>
          </a:xfrm>
          <a:prstGeom prst="rect">
            <a:avLst/>
          </a:prstGeom>
          <a:noFill/>
          <a:ln>
            <a:noFill/>
          </a:ln>
        </p:spPr>
      </p:pic>
      <p:sp>
        <p:nvSpPr>
          <p:cNvPr id="426" name="Shape 426"/>
          <p:cNvSpPr/>
          <p:nvPr/>
        </p:nvSpPr>
        <p:spPr>
          <a:xfrm>
            <a:off x="611560" y="496995"/>
            <a:ext cx="7827911"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2- العفو والصفح (التسامح)</a:t>
            </a:r>
          </a:p>
        </p:txBody>
      </p:sp>
      <p:grpSp>
        <p:nvGrpSpPr>
          <p:cNvPr id="427" name="Shape 427"/>
          <p:cNvGrpSpPr/>
          <p:nvPr/>
        </p:nvGrpSpPr>
        <p:grpSpPr>
          <a:xfrm>
            <a:off x="144016" y="2132855"/>
            <a:ext cx="8892479" cy="4608511"/>
            <a:chOff x="1049819" y="2636911"/>
            <a:chExt cx="7405436" cy="2724918"/>
          </a:xfrm>
        </p:grpSpPr>
        <p:sp>
          <p:nvSpPr>
            <p:cNvPr id="428" name="Shape 428"/>
            <p:cNvSpPr/>
            <p:nvPr/>
          </p:nvSpPr>
          <p:spPr>
            <a:xfrm>
              <a:off x="1172495" y="2781088"/>
              <a:ext cx="7038727" cy="2331165"/>
            </a:xfrm>
            <a:prstGeom prst="roundRect">
              <a:avLst>
                <a:gd fmla="val 3114"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rgbClr val="002060"/>
                </a:solidFill>
                <a:latin typeface="Calibri"/>
                <a:ea typeface="Calibri"/>
                <a:cs typeface="Calibri"/>
                <a:sym typeface="Calibri"/>
              </a:endParaRPr>
            </a:p>
          </p:txBody>
        </p:sp>
        <p:pic>
          <p:nvPicPr>
            <p:cNvPr descr="forumcelalettin_775.png" id="429" name="Shape 429"/>
            <p:cNvPicPr preferRelativeResize="0"/>
            <p:nvPr/>
          </p:nvPicPr>
          <p:blipFill rotWithShape="1">
            <a:blip r:embed="rId4">
              <a:alphaModFix/>
            </a:blip>
            <a:srcRect b="0" l="0" r="0" t="0"/>
            <a:stretch/>
          </p:blipFill>
          <p:spPr>
            <a:xfrm>
              <a:off x="1049819" y="2636911"/>
              <a:ext cx="7405436" cy="2724918"/>
            </a:xfrm>
            <a:prstGeom prst="rect">
              <a:avLst/>
            </a:prstGeom>
            <a:noFill/>
            <a:ln>
              <a:noFill/>
            </a:ln>
          </p:spPr>
        </p:pic>
      </p:grpSp>
      <p:sp>
        <p:nvSpPr>
          <p:cNvPr id="430" name="Shape 430"/>
          <p:cNvSpPr txBox="1"/>
          <p:nvPr/>
        </p:nvSpPr>
        <p:spPr>
          <a:xfrm>
            <a:off x="611560" y="2780927"/>
            <a:ext cx="7776864"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أثبتت الدراسات أن من أهم صفات الشخصيات المضطربة والتي تعاني من القلق المزمن هو أنها لا تعرف التسامح ولم تجرب لذة العفو ونسيان الإساءة قال الله تعالى: {</a:t>
            </a:r>
            <a:r>
              <a:rPr b="1" i="0" lang="ar-EG" sz="3600" u="none" cap="none" strike="noStrike">
                <a:solidFill>
                  <a:srgbClr val="008000"/>
                </a:solidFill>
                <a:latin typeface="Calibri"/>
                <a:ea typeface="Calibri"/>
                <a:cs typeface="Calibri"/>
                <a:sym typeface="Calibri"/>
              </a:rPr>
              <a:t>خُذِ العَفْوَ وأْمُرْ بِالْعُرْفِ وأَعْرِضْ عَنِ الجَاهِلِينَ</a:t>
            </a:r>
            <a:r>
              <a:rPr b="1" i="0" lang="ar-EG" sz="3600" u="none" cap="none" strike="noStrike">
                <a:solidFill>
                  <a:schemeClr val="dk1"/>
                </a:solidFill>
                <a:latin typeface="Calibri"/>
                <a:ea typeface="Calibri"/>
                <a:cs typeface="Calibri"/>
                <a:sym typeface="Calibri"/>
              </a:rPr>
              <a:t>} (الأعراف: 199)</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pic>
        <p:nvPicPr>
          <p:cNvPr descr="g.gif" id="435" name="Shape 435"/>
          <p:cNvPicPr preferRelativeResize="0"/>
          <p:nvPr/>
        </p:nvPicPr>
        <p:blipFill rotWithShape="1">
          <a:blip r:embed="rId3">
            <a:alphaModFix/>
          </a:blip>
          <a:srcRect b="0" l="0" r="0" t="0"/>
          <a:stretch/>
        </p:blipFill>
        <p:spPr>
          <a:xfrm>
            <a:off x="323528" y="260647"/>
            <a:ext cx="8381999" cy="1656183"/>
          </a:xfrm>
          <a:prstGeom prst="rect">
            <a:avLst/>
          </a:prstGeom>
          <a:noFill/>
          <a:ln>
            <a:noFill/>
          </a:ln>
        </p:spPr>
      </p:pic>
      <p:sp>
        <p:nvSpPr>
          <p:cNvPr id="436" name="Shape 436"/>
          <p:cNvSpPr/>
          <p:nvPr/>
        </p:nvSpPr>
        <p:spPr>
          <a:xfrm>
            <a:off x="611560" y="496995"/>
            <a:ext cx="7827911"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3- ممارسة الرياضة</a:t>
            </a:r>
          </a:p>
        </p:txBody>
      </p:sp>
      <p:grpSp>
        <p:nvGrpSpPr>
          <p:cNvPr id="437" name="Shape 437"/>
          <p:cNvGrpSpPr/>
          <p:nvPr/>
        </p:nvGrpSpPr>
        <p:grpSpPr>
          <a:xfrm>
            <a:off x="144016" y="2132855"/>
            <a:ext cx="8892479" cy="4608511"/>
            <a:chOff x="1049819" y="2636911"/>
            <a:chExt cx="7405436" cy="2724918"/>
          </a:xfrm>
        </p:grpSpPr>
        <p:sp>
          <p:nvSpPr>
            <p:cNvPr id="438" name="Shape 438"/>
            <p:cNvSpPr/>
            <p:nvPr/>
          </p:nvSpPr>
          <p:spPr>
            <a:xfrm>
              <a:off x="1172495" y="2781088"/>
              <a:ext cx="7038727" cy="2331165"/>
            </a:xfrm>
            <a:prstGeom prst="roundRect">
              <a:avLst>
                <a:gd fmla="val 3114"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rgbClr val="002060"/>
                </a:solidFill>
                <a:latin typeface="Calibri"/>
                <a:ea typeface="Calibri"/>
                <a:cs typeface="Calibri"/>
                <a:sym typeface="Calibri"/>
              </a:endParaRPr>
            </a:p>
          </p:txBody>
        </p:sp>
        <p:pic>
          <p:nvPicPr>
            <p:cNvPr descr="forumcelalettin_775.png" id="439" name="Shape 439"/>
            <p:cNvPicPr preferRelativeResize="0"/>
            <p:nvPr/>
          </p:nvPicPr>
          <p:blipFill rotWithShape="1">
            <a:blip r:embed="rId4">
              <a:alphaModFix/>
            </a:blip>
            <a:srcRect b="0" l="0" r="0" t="0"/>
            <a:stretch/>
          </p:blipFill>
          <p:spPr>
            <a:xfrm>
              <a:off x="1049819" y="2636911"/>
              <a:ext cx="7405436" cy="2724918"/>
            </a:xfrm>
            <a:prstGeom prst="rect">
              <a:avLst/>
            </a:prstGeom>
            <a:noFill/>
            <a:ln>
              <a:noFill/>
            </a:ln>
          </p:spPr>
        </p:pic>
      </p:grpSp>
      <p:sp>
        <p:nvSpPr>
          <p:cNvPr id="440" name="Shape 440"/>
          <p:cNvSpPr txBox="1"/>
          <p:nvPr/>
        </p:nvSpPr>
        <p:spPr>
          <a:xfrm>
            <a:off x="611560" y="2780927"/>
            <a:ext cx="7776864" cy="175432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وهي وسيلة ناجحة في التقليل من المشكلات الانفعالية والسلوكية المختلفة وتساعد على تنفيس الانفعالات بداخلنا.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pic>
        <p:nvPicPr>
          <p:cNvPr descr="g.gif" id="445" name="Shape 445"/>
          <p:cNvPicPr preferRelativeResize="0"/>
          <p:nvPr/>
        </p:nvPicPr>
        <p:blipFill rotWithShape="1">
          <a:blip r:embed="rId3">
            <a:alphaModFix/>
          </a:blip>
          <a:srcRect b="0" l="0" r="0" t="0"/>
          <a:stretch/>
        </p:blipFill>
        <p:spPr>
          <a:xfrm>
            <a:off x="323528" y="260647"/>
            <a:ext cx="8381999" cy="1656183"/>
          </a:xfrm>
          <a:prstGeom prst="rect">
            <a:avLst/>
          </a:prstGeom>
          <a:noFill/>
          <a:ln>
            <a:noFill/>
          </a:ln>
        </p:spPr>
      </p:pic>
      <p:sp>
        <p:nvSpPr>
          <p:cNvPr id="446" name="Shape 446"/>
          <p:cNvSpPr/>
          <p:nvPr/>
        </p:nvSpPr>
        <p:spPr>
          <a:xfrm>
            <a:off x="704527" y="347171"/>
            <a:ext cx="7827911"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4- مواجهة المشكلات بدلاً من الهروب منها</a:t>
            </a:r>
          </a:p>
        </p:txBody>
      </p:sp>
      <p:grpSp>
        <p:nvGrpSpPr>
          <p:cNvPr id="447" name="Shape 447"/>
          <p:cNvGrpSpPr/>
          <p:nvPr/>
        </p:nvGrpSpPr>
        <p:grpSpPr>
          <a:xfrm>
            <a:off x="144016" y="2132855"/>
            <a:ext cx="8892479" cy="4608511"/>
            <a:chOff x="1049819" y="2636911"/>
            <a:chExt cx="7405436" cy="2724918"/>
          </a:xfrm>
        </p:grpSpPr>
        <p:sp>
          <p:nvSpPr>
            <p:cNvPr id="448" name="Shape 448"/>
            <p:cNvSpPr/>
            <p:nvPr/>
          </p:nvSpPr>
          <p:spPr>
            <a:xfrm>
              <a:off x="1172495" y="2781088"/>
              <a:ext cx="7038727" cy="2331165"/>
            </a:xfrm>
            <a:prstGeom prst="roundRect">
              <a:avLst>
                <a:gd fmla="val 3114"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rgbClr val="002060"/>
                </a:solidFill>
                <a:latin typeface="Calibri"/>
                <a:ea typeface="Calibri"/>
                <a:cs typeface="Calibri"/>
                <a:sym typeface="Calibri"/>
              </a:endParaRPr>
            </a:p>
          </p:txBody>
        </p:sp>
        <p:pic>
          <p:nvPicPr>
            <p:cNvPr descr="forumcelalettin_775.png" id="449" name="Shape 449"/>
            <p:cNvPicPr preferRelativeResize="0"/>
            <p:nvPr/>
          </p:nvPicPr>
          <p:blipFill rotWithShape="1">
            <a:blip r:embed="rId4">
              <a:alphaModFix/>
            </a:blip>
            <a:srcRect b="0" l="0" r="0" t="0"/>
            <a:stretch/>
          </p:blipFill>
          <p:spPr>
            <a:xfrm>
              <a:off x="1049819" y="2636911"/>
              <a:ext cx="7405436" cy="2724918"/>
            </a:xfrm>
            <a:prstGeom prst="rect">
              <a:avLst/>
            </a:prstGeom>
            <a:noFill/>
            <a:ln>
              <a:noFill/>
            </a:ln>
          </p:spPr>
        </p:pic>
      </p:grpSp>
      <p:sp>
        <p:nvSpPr>
          <p:cNvPr id="450" name="Shape 450"/>
          <p:cNvSpPr txBox="1"/>
          <p:nvPr/>
        </p:nvSpPr>
        <p:spPr>
          <a:xfrm>
            <a:off x="971600" y="2553866"/>
            <a:ext cx="7488831" cy="353943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يعتقد بعض الناس أن الهروب من المشكلات وعدم مواجهتها هو السبيل لعلاجها، والعكس هو الصحيح فالدراسات النفسية تؤكد أن مواجهة المشكلة هو الأسلوب الصحيح إذا أردنا حلها، فكلما واجهنا المشكلة كلما ضعفت في تأثيرها علينا أما الهروب منها فيجعلها تظهر لنا في كل حين ومن الوسائل التي يستخدمها الإنسان لمواجهة المشكلات ما يلي: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pic>
        <p:nvPicPr>
          <p:cNvPr descr="g.gif" id="455" name="Shape 455"/>
          <p:cNvPicPr preferRelativeResize="0"/>
          <p:nvPr/>
        </p:nvPicPr>
        <p:blipFill rotWithShape="1">
          <a:blip r:embed="rId3">
            <a:alphaModFix/>
          </a:blip>
          <a:srcRect b="0" l="0" r="0" t="0"/>
          <a:stretch/>
        </p:blipFill>
        <p:spPr>
          <a:xfrm>
            <a:off x="323528" y="260647"/>
            <a:ext cx="8381999" cy="1656183"/>
          </a:xfrm>
          <a:prstGeom prst="rect">
            <a:avLst/>
          </a:prstGeom>
          <a:noFill/>
          <a:ln>
            <a:noFill/>
          </a:ln>
        </p:spPr>
      </p:pic>
      <p:sp>
        <p:nvSpPr>
          <p:cNvPr id="456" name="Shape 456"/>
          <p:cNvSpPr/>
          <p:nvPr/>
        </p:nvSpPr>
        <p:spPr>
          <a:xfrm>
            <a:off x="704527" y="347171"/>
            <a:ext cx="7827911"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4- مواجهة المشكلات بدلاً من الهروب منها</a:t>
            </a:r>
          </a:p>
        </p:txBody>
      </p:sp>
      <p:grpSp>
        <p:nvGrpSpPr>
          <p:cNvPr id="457" name="Shape 457"/>
          <p:cNvGrpSpPr/>
          <p:nvPr/>
        </p:nvGrpSpPr>
        <p:grpSpPr>
          <a:xfrm>
            <a:off x="144016" y="2132855"/>
            <a:ext cx="8892479" cy="4608511"/>
            <a:chOff x="1049819" y="2636911"/>
            <a:chExt cx="7405436" cy="2724918"/>
          </a:xfrm>
        </p:grpSpPr>
        <p:sp>
          <p:nvSpPr>
            <p:cNvPr id="458" name="Shape 458"/>
            <p:cNvSpPr/>
            <p:nvPr/>
          </p:nvSpPr>
          <p:spPr>
            <a:xfrm>
              <a:off x="1172495" y="2781088"/>
              <a:ext cx="7038727" cy="2331165"/>
            </a:xfrm>
            <a:prstGeom prst="roundRect">
              <a:avLst>
                <a:gd fmla="val 3114"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rgbClr val="002060"/>
                </a:solidFill>
                <a:latin typeface="Calibri"/>
                <a:ea typeface="Calibri"/>
                <a:cs typeface="Calibri"/>
                <a:sym typeface="Calibri"/>
              </a:endParaRPr>
            </a:p>
          </p:txBody>
        </p:sp>
        <p:pic>
          <p:nvPicPr>
            <p:cNvPr descr="forumcelalettin_775.png" id="459" name="Shape 459"/>
            <p:cNvPicPr preferRelativeResize="0"/>
            <p:nvPr/>
          </p:nvPicPr>
          <p:blipFill rotWithShape="1">
            <a:blip r:embed="rId4">
              <a:alphaModFix/>
            </a:blip>
            <a:srcRect b="0" l="0" r="0" t="0"/>
            <a:stretch/>
          </p:blipFill>
          <p:spPr>
            <a:xfrm>
              <a:off x="1049819" y="2636911"/>
              <a:ext cx="7405436" cy="2724918"/>
            </a:xfrm>
            <a:prstGeom prst="rect">
              <a:avLst/>
            </a:prstGeom>
            <a:noFill/>
            <a:ln>
              <a:noFill/>
            </a:ln>
          </p:spPr>
        </p:pic>
      </p:grpSp>
      <p:sp>
        <p:nvSpPr>
          <p:cNvPr id="460" name="Shape 460"/>
          <p:cNvSpPr txBox="1"/>
          <p:nvPr/>
        </p:nvSpPr>
        <p:spPr>
          <a:xfrm>
            <a:off x="611560" y="2852935"/>
            <a:ext cx="7776864" cy="1754325"/>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تعريف المشكلة.</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محاولة إيجاد بدائل للحل.</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اختبار كل بديل وتقييمه واختيار البديل المناسب.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60">
                                            <p:txEl>
                                              <p:pRg end="0" st="0"/>
                                            </p:txEl>
                                          </p:spTgt>
                                        </p:tgtEl>
                                        <p:attrNameLst>
                                          <p:attrName>style.visibility</p:attrName>
                                        </p:attrNameLst>
                                      </p:cBhvr>
                                      <p:to>
                                        <p:strVal val="visible"/>
                                      </p:to>
                                    </p:set>
                                    <p:animEffect filter="fade" transition="in">
                                      <p:cBhvr>
                                        <p:cTn dur="500"/>
                                        <p:tgtEl>
                                          <p:spTgt spid="4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0">
                                            <p:txEl>
                                              <p:pRg end="1" st="1"/>
                                            </p:txEl>
                                          </p:spTgt>
                                        </p:tgtEl>
                                        <p:attrNameLst>
                                          <p:attrName>style.visibility</p:attrName>
                                        </p:attrNameLst>
                                      </p:cBhvr>
                                      <p:to>
                                        <p:strVal val="visible"/>
                                      </p:to>
                                    </p:set>
                                    <p:animEffect filter="fade" transition="in">
                                      <p:cBhvr>
                                        <p:cTn dur="500"/>
                                        <p:tgtEl>
                                          <p:spTgt spid="46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0">
                                            <p:txEl>
                                              <p:pRg end="2" st="2"/>
                                            </p:txEl>
                                          </p:spTgt>
                                        </p:tgtEl>
                                        <p:attrNameLst>
                                          <p:attrName>style.visibility</p:attrName>
                                        </p:attrNameLst>
                                      </p:cBhvr>
                                      <p:to>
                                        <p:strVal val="visible"/>
                                      </p:to>
                                    </p:set>
                                    <p:animEffect filter="fade" transition="in">
                                      <p:cBhvr>
                                        <p:cTn dur="500"/>
                                        <p:tgtEl>
                                          <p:spTgt spid="46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pic>
        <p:nvPicPr>
          <p:cNvPr descr="00239.jpg" id="465" name="Shape 465"/>
          <p:cNvPicPr preferRelativeResize="0"/>
          <p:nvPr/>
        </p:nvPicPr>
        <p:blipFill rotWithShape="1">
          <a:blip r:embed="rId3">
            <a:alphaModFix/>
          </a:blip>
          <a:srcRect b="0" l="0" r="0" t="0"/>
          <a:stretch/>
        </p:blipFill>
        <p:spPr>
          <a:xfrm>
            <a:off x="1259632" y="1968500"/>
            <a:ext cx="6624735" cy="2997199"/>
          </a:xfrm>
          <a:prstGeom prst="rect">
            <a:avLst/>
          </a:prstGeom>
          <a:noFill/>
          <a:ln>
            <a:noFill/>
          </a:ln>
        </p:spPr>
      </p:pic>
      <p:sp>
        <p:nvSpPr>
          <p:cNvPr id="466" name="Shape 466"/>
          <p:cNvSpPr/>
          <p:nvPr/>
        </p:nvSpPr>
        <p:spPr>
          <a:xfrm>
            <a:off x="1403648" y="2780927"/>
            <a:ext cx="6300935"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9600" u="none" cap="none" strike="noStrike">
                <a:solidFill>
                  <a:schemeClr val="lt1"/>
                </a:solidFill>
                <a:latin typeface="Calibri"/>
                <a:ea typeface="Calibri"/>
                <a:cs typeface="Calibri"/>
                <a:sym typeface="Calibri"/>
              </a:rPr>
              <a:t>نشاط 7-1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500"/>
                                        <p:tgtEl>
                                          <p:spTgt spid="465"/>
                                        </p:tgtEl>
                                        <p:attrNameLst>
                                          <p:attrName>ppt_w</p:attrName>
                                        </p:attrNameLst>
                                      </p:cBhvr>
                                      <p:tavLst>
                                        <p:tav fmla="" tm="0">
                                          <p:val>
                                            <p:strVal val="0"/>
                                          </p:val>
                                        </p:tav>
                                        <p:tav fmla="" tm="100000">
                                          <p:val>
                                            <p:strVal val="#ppt_w"/>
                                          </p:val>
                                        </p:tav>
                                      </p:tavLst>
                                    </p:anim>
                                    <p:anim calcmode="lin" valueType="num">
                                      <p:cBhvr additive="base">
                                        <p:cTn dur="500"/>
                                        <p:tgtEl>
                                          <p:spTgt spid="4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500"/>
                                        <p:tgtEl>
                                          <p:spTgt spid="466"/>
                                        </p:tgtEl>
                                        <p:attrNameLst>
                                          <p:attrName>ppt_w</p:attrName>
                                        </p:attrNameLst>
                                      </p:cBhvr>
                                      <p:tavLst>
                                        <p:tav fmla="" tm="0">
                                          <p:val>
                                            <p:strVal val="0"/>
                                          </p:val>
                                        </p:tav>
                                        <p:tav fmla="" tm="100000">
                                          <p:val>
                                            <p:strVal val="#ppt_w"/>
                                          </p:val>
                                        </p:tav>
                                      </p:tavLst>
                                    </p:anim>
                                    <p:anim calcmode="lin" valueType="num">
                                      <p:cBhvr additive="base">
                                        <p:cTn dur="500"/>
                                        <p:tgtEl>
                                          <p:spTgt spid="4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grpSp>
        <p:nvGrpSpPr>
          <p:cNvPr id="471" name="Shape 471"/>
          <p:cNvGrpSpPr/>
          <p:nvPr/>
        </p:nvGrpSpPr>
        <p:grpSpPr>
          <a:xfrm>
            <a:off x="144015" y="692695"/>
            <a:ext cx="8676455" cy="5400599"/>
            <a:chOff x="430620" y="548679"/>
            <a:chExt cx="7301188" cy="5966376"/>
          </a:xfrm>
        </p:grpSpPr>
        <p:sp>
          <p:nvSpPr>
            <p:cNvPr id="472" name="Shape 472"/>
            <p:cNvSpPr/>
            <p:nvPr/>
          </p:nvSpPr>
          <p:spPr>
            <a:xfrm>
              <a:off x="851395" y="1185092"/>
              <a:ext cx="6451887" cy="4752527"/>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34uf1si8.gif" id="473" name="Shape 473"/>
            <p:cNvPicPr preferRelativeResize="0"/>
            <p:nvPr/>
          </p:nvPicPr>
          <p:blipFill rotWithShape="1">
            <a:blip r:embed="rId3">
              <a:alphaModFix/>
            </a:blip>
            <a:srcRect b="0" l="0" r="0" t="0"/>
            <a:stretch/>
          </p:blipFill>
          <p:spPr>
            <a:xfrm>
              <a:off x="430620" y="548679"/>
              <a:ext cx="7301188" cy="5966376"/>
            </a:xfrm>
            <a:prstGeom prst="rect">
              <a:avLst/>
            </a:prstGeom>
            <a:noFill/>
            <a:ln>
              <a:noFill/>
            </a:ln>
          </p:spPr>
        </p:pic>
      </p:grpSp>
      <p:sp>
        <p:nvSpPr>
          <p:cNvPr id="474" name="Shape 474"/>
          <p:cNvSpPr/>
          <p:nvPr/>
        </p:nvSpPr>
        <p:spPr>
          <a:xfrm>
            <a:off x="1309350" y="1732193"/>
            <a:ext cx="6200197"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لدى بعض الناس أساليب رائعة في احتواء المشكلات وفي التعامل مع الآخرين، لذلك يعيشون في سعادة كبيرة مع أنفسهم ومع الآخرين، وبالتأكيد أنك تطبق بعض هذه الأساليب في حياتك اليومية.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pic>
        <p:nvPicPr>
          <p:cNvPr descr="E:\شغل نجلاء\خلفيات وبراويز وصور\New folder\البراويز\البراويز\0151.bmp" id="479" name="Shape 479"/>
          <p:cNvPicPr preferRelativeResize="0"/>
          <p:nvPr/>
        </p:nvPicPr>
        <p:blipFill rotWithShape="1">
          <a:blip r:embed="rId3">
            <a:alphaModFix/>
          </a:blip>
          <a:srcRect b="0" l="0" r="0" t="0"/>
          <a:stretch/>
        </p:blipFill>
        <p:spPr>
          <a:xfrm>
            <a:off x="395536" y="260648"/>
            <a:ext cx="8386483" cy="1589654"/>
          </a:xfrm>
          <a:prstGeom prst="rect">
            <a:avLst/>
          </a:prstGeom>
          <a:noFill/>
          <a:ln>
            <a:noFill/>
          </a:ln>
        </p:spPr>
      </p:pic>
      <p:sp>
        <p:nvSpPr>
          <p:cNvPr id="480" name="Shape 480"/>
          <p:cNvSpPr/>
          <p:nvPr/>
        </p:nvSpPr>
        <p:spPr>
          <a:xfrm>
            <a:off x="1077163" y="260647"/>
            <a:ext cx="6783388"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FFFF00"/>
                </a:solidFill>
                <a:latin typeface="Calibri"/>
                <a:ea typeface="Calibri"/>
                <a:cs typeface="Calibri"/>
                <a:sym typeface="Calibri"/>
              </a:rPr>
              <a:t>حدد في المواقف التالية، ثلاثة أفكار ايجابية لكل موقف</a:t>
            </a:r>
          </a:p>
        </p:txBody>
      </p:sp>
      <p:graphicFrame>
        <p:nvGraphicFramePr>
          <p:cNvPr id="481" name="Shape 481"/>
          <p:cNvGraphicFramePr/>
          <p:nvPr/>
        </p:nvGraphicFramePr>
        <p:xfrm>
          <a:off x="35495" y="2348880"/>
          <a:ext cx="3000000" cy="3000000"/>
        </p:xfrm>
        <a:graphic>
          <a:graphicData uri="http://schemas.openxmlformats.org/drawingml/2006/table">
            <a:tbl>
              <a:tblPr bandRow="1" firstRow="1">
                <a:noFill/>
                <a:tableStyleId>{7C4464B6-FBBB-4CAE-BA96-A71F3AA4AA42}</a:tableStyleId>
              </a:tblPr>
              <a:tblGrid>
                <a:gridCol w="6552725"/>
                <a:gridCol w="2483775"/>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row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bl>
          </a:graphicData>
        </a:graphic>
      </p:graphicFrame>
      <p:sp>
        <p:nvSpPr>
          <p:cNvPr id="482" name="Shape 482"/>
          <p:cNvSpPr/>
          <p:nvPr/>
        </p:nvSpPr>
        <p:spPr>
          <a:xfrm>
            <a:off x="7092279" y="2492896"/>
            <a:ext cx="1284325"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الموقف</a:t>
            </a:r>
          </a:p>
        </p:txBody>
      </p:sp>
      <p:sp>
        <p:nvSpPr>
          <p:cNvPr id="483" name="Shape 483"/>
          <p:cNvSpPr/>
          <p:nvPr/>
        </p:nvSpPr>
        <p:spPr>
          <a:xfrm>
            <a:off x="827583" y="2492896"/>
            <a:ext cx="382187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التفكير الإيجابي المناسب</a:t>
            </a:r>
          </a:p>
        </p:txBody>
      </p:sp>
      <p:sp>
        <p:nvSpPr>
          <p:cNvPr id="484" name="Shape 484"/>
          <p:cNvSpPr/>
          <p:nvPr/>
        </p:nvSpPr>
        <p:spPr>
          <a:xfrm>
            <a:off x="6588224" y="3861048"/>
            <a:ext cx="2555775" cy="206210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200" u="none" cap="none" strike="noStrike">
                <a:solidFill>
                  <a:schemeClr val="dk1"/>
                </a:solidFill>
                <a:latin typeface="Calibri"/>
                <a:ea typeface="Calibri"/>
                <a:cs typeface="Calibri"/>
                <a:sym typeface="Calibri"/>
              </a:rPr>
              <a:t>عندما يتأخر صديقك عن موعده ولم يكن ذلك من عادته</a:t>
            </a:r>
          </a:p>
        </p:txBody>
      </p:sp>
      <p:sp>
        <p:nvSpPr>
          <p:cNvPr id="485" name="Shape 485"/>
          <p:cNvSpPr txBox="1"/>
          <p:nvPr/>
        </p:nvSpPr>
        <p:spPr>
          <a:xfrm>
            <a:off x="1259632" y="3573016"/>
            <a:ext cx="5112567"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1- من الممكن أن يكون مريض.</a:t>
            </a:r>
          </a:p>
        </p:txBody>
      </p:sp>
      <p:sp>
        <p:nvSpPr>
          <p:cNvPr id="486" name="Shape 486"/>
          <p:cNvSpPr txBox="1"/>
          <p:nvPr/>
        </p:nvSpPr>
        <p:spPr>
          <a:xfrm>
            <a:off x="827583" y="4653135"/>
            <a:ext cx="5544615"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2- من الممكن أن يكون الطريق مزدح.</a:t>
            </a:r>
          </a:p>
        </p:txBody>
      </p:sp>
      <p:sp>
        <p:nvSpPr>
          <p:cNvPr id="487" name="Shape 487"/>
          <p:cNvSpPr txBox="1"/>
          <p:nvPr/>
        </p:nvSpPr>
        <p:spPr>
          <a:xfrm>
            <a:off x="251519" y="5733255"/>
            <a:ext cx="6048671"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3- من الممكن أن يكون لديه عمل كثير.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4"/>
                                        </p:tgtEl>
                                        <p:attrNameLst>
                                          <p:attrName>style.visibility</p:attrName>
                                        </p:attrNameLst>
                                      </p:cBhvr>
                                      <p:to>
                                        <p:strVal val="visible"/>
                                      </p:to>
                                    </p:set>
                                    <p:anim calcmode="lin" valueType="num">
                                      <p:cBhvr additive="base">
                                        <p:cTn dur="500"/>
                                        <p:tgtEl>
                                          <p:spTgt spid="484"/>
                                        </p:tgtEl>
                                        <p:attrNameLst>
                                          <p:attrName>ppt_w</p:attrName>
                                        </p:attrNameLst>
                                      </p:cBhvr>
                                      <p:tavLst>
                                        <p:tav fmla="" tm="0">
                                          <p:val>
                                            <p:strVal val="0"/>
                                          </p:val>
                                        </p:tav>
                                        <p:tav fmla="" tm="100000">
                                          <p:val>
                                            <p:strVal val="#ppt_w"/>
                                          </p:val>
                                        </p:tav>
                                      </p:tavLst>
                                    </p:anim>
                                    <p:anim calcmode="lin" valueType="num">
                                      <p:cBhvr additive="base">
                                        <p:cTn dur="500"/>
                                        <p:tgtEl>
                                          <p:spTgt spid="4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1" name="Shape 491"/>
        <p:cNvGrpSpPr/>
        <p:nvPr/>
      </p:nvGrpSpPr>
      <p:grpSpPr>
        <a:xfrm>
          <a:off x="0" y="0"/>
          <a:ext cx="0" cy="0"/>
          <a:chOff x="0" y="0"/>
          <a:chExt cx="0" cy="0"/>
        </a:xfrm>
      </p:grpSpPr>
      <p:pic>
        <p:nvPicPr>
          <p:cNvPr descr="E:\شغل نجلاء\خلفيات وبراويز وصور\New folder\البراويز\البراويز\0151.bmp" id="492" name="Shape 492"/>
          <p:cNvPicPr preferRelativeResize="0"/>
          <p:nvPr/>
        </p:nvPicPr>
        <p:blipFill rotWithShape="1">
          <a:blip r:embed="rId3">
            <a:alphaModFix/>
          </a:blip>
          <a:srcRect b="0" l="0" r="0" t="0"/>
          <a:stretch/>
        </p:blipFill>
        <p:spPr>
          <a:xfrm>
            <a:off x="395536" y="260648"/>
            <a:ext cx="8386483" cy="1589654"/>
          </a:xfrm>
          <a:prstGeom prst="rect">
            <a:avLst/>
          </a:prstGeom>
          <a:noFill/>
          <a:ln>
            <a:noFill/>
          </a:ln>
        </p:spPr>
      </p:pic>
      <p:sp>
        <p:nvSpPr>
          <p:cNvPr id="493" name="Shape 493"/>
          <p:cNvSpPr/>
          <p:nvPr/>
        </p:nvSpPr>
        <p:spPr>
          <a:xfrm>
            <a:off x="1077163" y="260647"/>
            <a:ext cx="6783388"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FFFF00"/>
                </a:solidFill>
                <a:latin typeface="Calibri"/>
                <a:ea typeface="Calibri"/>
                <a:cs typeface="Calibri"/>
                <a:sym typeface="Calibri"/>
              </a:rPr>
              <a:t>حدد في المواقف التالية، ثلاثة أفكار ايجابية لكل موقف</a:t>
            </a:r>
          </a:p>
        </p:txBody>
      </p:sp>
      <p:graphicFrame>
        <p:nvGraphicFramePr>
          <p:cNvPr id="494" name="Shape 494"/>
          <p:cNvGraphicFramePr/>
          <p:nvPr/>
        </p:nvGraphicFramePr>
        <p:xfrm>
          <a:off x="35495" y="2348880"/>
          <a:ext cx="3000000" cy="3000000"/>
        </p:xfrm>
        <a:graphic>
          <a:graphicData uri="http://schemas.openxmlformats.org/drawingml/2006/table">
            <a:tbl>
              <a:tblPr bandRow="1" firstRow="1">
                <a:noFill/>
                <a:tableStyleId>{7C4464B6-FBBB-4CAE-BA96-A71F3AA4AA42}</a:tableStyleId>
              </a:tblPr>
              <a:tblGrid>
                <a:gridCol w="6552725"/>
                <a:gridCol w="2483775"/>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row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bl>
          </a:graphicData>
        </a:graphic>
      </p:graphicFrame>
      <p:sp>
        <p:nvSpPr>
          <p:cNvPr id="495" name="Shape 495"/>
          <p:cNvSpPr/>
          <p:nvPr/>
        </p:nvSpPr>
        <p:spPr>
          <a:xfrm>
            <a:off x="7092279" y="2492896"/>
            <a:ext cx="1284325"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الموقف</a:t>
            </a:r>
          </a:p>
        </p:txBody>
      </p:sp>
      <p:sp>
        <p:nvSpPr>
          <p:cNvPr id="496" name="Shape 496"/>
          <p:cNvSpPr/>
          <p:nvPr/>
        </p:nvSpPr>
        <p:spPr>
          <a:xfrm>
            <a:off x="827583" y="2492896"/>
            <a:ext cx="382187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التفكير الإيجابي المناسب</a:t>
            </a:r>
          </a:p>
        </p:txBody>
      </p:sp>
      <p:sp>
        <p:nvSpPr>
          <p:cNvPr id="497" name="Shape 497"/>
          <p:cNvSpPr/>
          <p:nvPr/>
        </p:nvSpPr>
        <p:spPr>
          <a:xfrm>
            <a:off x="6516216" y="3861048"/>
            <a:ext cx="2555775"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dk1"/>
                </a:solidFill>
                <a:latin typeface="Calibri"/>
                <a:ea typeface="Calibri"/>
                <a:cs typeface="Calibri"/>
                <a:sym typeface="Calibri"/>
              </a:rPr>
              <a:t>عندما يعتذر والدك عن شراء الجهاز الذي تريده</a:t>
            </a:r>
          </a:p>
        </p:txBody>
      </p:sp>
      <p:sp>
        <p:nvSpPr>
          <p:cNvPr id="498" name="Shape 498"/>
          <p:cNvSpPr txBox="1"/>
          <p:nvPr/>
        </p:nvSpPr>
        <p:spPr>
          <a:xfrm>
            <a:off x="611560" y="3356992"/>
            <a:ext cx="5832648"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1- اللتمس له العذر من الممكن أن يكون سعر الجهاز غالي.</a:t>
            </a:r>
          </a:p>
        </p:txBody>
      </p:sp>
      <p:sp>
        <p:nvSpPr>
          <p:cNvPr id="499" name="Shape 499"/>
          <p:cNvSpPr txBox="1"/>
          <p:nvPr/>
        </p:nvSpPr>
        <p:spPr>
          <a:xfrm>
            <a:off x="683568" y="4725144"/>
            <a:ext cx="5760640"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2- من الممكن أن يكون والدي مشغول.</a:t>
            </a:r>
          </a:p>
        </p:txBody>
      </p:sp>
      <p:sp>
        <p:nvSpPr>
          <p:cNvPr id="500" name="Shape 500"/>
          <p:cNvSpPr txBox="1"/>
          <p:nvPr/>
        </p:nvSpPr>
        <p:spPr>
          <a:xfrm>
            <a:off x="323528" y="5517232"/>
            <a:ext cx="6120680"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3- من الممكن يكون الجهاز غير موجود في الأسواق الآن.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ppt_w</p:attrName>
                                        </p:attrNameLst>
                                      </p:cBhvr>
                                      <p:tavLst>
                                        <p:tav fmla="" tm="0">
                                          <p:val>
                                            <p:strVal val="0"/>
                                          </p:val>
                                        </p:tav>
                                        <p:tav fmla="" tm="100000">
                                          <p:val>
                                            <p:strVal val="#ppt_w"/>
                                          </p:val>
                                        </p:tav>
                                      </p:tavLst>
                                    </p:anim>
                                    <p:anim calcmode="lin" valueType="num">
                                      <p:cBhvr additive="base">
                                        <p:cTn dur="500"/>
                                        <p:tgtEl>
                                          <p:spTgt spid="4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pic>
        <p:nvPicPr>
          <p:cNvPr descr="E:\شغل نجلاء\خلفيات وبراويز وصور\New folder\البراويز\البراويز\0151.bmp" id="505" name="Shape 505"/>
          <p:cNvPicPr preferRelativeResize="0"/>
          <p:nvPr/>
        </p:nvPicPr>
        <p:blipFill rotWithShape="1">
          <a:blip r:embed="rId3">
            <a:alphaModFix/>
          </a:blip>
          <a:srcRect b="0" l="0" r="0" t="0"/>
          <a:stretch/>
        </p:blipFill>
        <p:spPr>
          <a:xfrm>
            <a:off x="395536" y="260648"/>
            <a:ext cx="8386483" cy="1589654"/>
          </a:xfrm>
          <a:prstGeom prst="rect">
            <a:avLst/>
          </a:prstGeom>
          <a:noFill/>
          <a:ln>
            <a:noFill/>
          </a:ln>
        </p:spPr>
      </p:pic>
      <p:sp>
        <p:nvSpPr>
          <p:cNvPr id="506" name="Shape 506"/>
          <p:cNvSpPr/>
          <p:nvPr/>
        </p:nvSpPr>
        <p:spPr>
          <a:xfrm>
            <a:off x="1077163" y="260647"/>
            <a:ext cx="6783388"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FFFF00"/>
                </a:solidFill>
                <a:latin typeface="Calibri"/>
                <a:ea typeface="Calibri"/>
                <a:cs typeface="Calibri"/>
                <a:sym typeface="Calibri"/>
              </a:rPr>
              <a:t>حدد في المواقف التالية، ثلاثة أفكار ايجابية لكل موقف</a:t>
            </a:r>
          </a:p>
        </p:txBody>
      </p:sp>
      <p:graphicFrame>
        <p:nvGraphicFramePr>
          <p:cNvPr id="507" name="Shape 507"/>
          <p:cNvGraphicFramePr/>
          <p:nvPr/>
        </p:nvGraphicFramePr>
        <p:xfrm>
          <a:off x="35495" y="2348880"/>
          <a:ext cx="3000000" cy="3000000"/>
        </p:xfrm>
        <a:graphic>
          <a:graphicData uri="http://schemas.openxmlformats.org/drawingml/2006/table">
            <a:tbl>
              <a:tblPr bandRow="1" firstRow="1">
                <a:noFill/>
                <a:tableStyleId>{7C4464B6-FBBB-4CAE-BA96-A71F3AA4AA42}</a:tableStyleId>
              </a:tblPr>
              <a:tblGrid>
                <a:gridCol w="6552725"/>
                <a:gridCol w="2483775"/>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3334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508" name="Shape 508"/>
          <p:cNvSpPr/>
          <p:nvPr/>
        </p:nvSpPr>
        <p:spPr>
          <a:xfrm>
            <a:off x="7092279" y="2492896"/>
            <a:ext cx="1284325"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الموقف</a:t>
            </a:r>
          </a:p>
        </p:txBody>
      </p:sp>
      <p:sp>
        <p:nvSpPr>
          <p:cNvPr id="509" name="Shape 509"/>
          <p:cNvSpPr/>
          <p:nvPr/>
        </p:nvSpPr>
        <p:spPr>
          <a:xfrm>
            <a:off x="827583" y="2492896"/>
            <a:ext cx="382187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التفكير الإيجابي المناسب</a:t>
            </a:r>
          </a:p>
        </p:txBody>
      </p:sp>
      <p:sp>
        <p:nvSpPr>
          <p:cNvPr id="510" name="Shape 510"/>
          <p:cNvSpPr/>
          <p:nvPr/>
        </p:nvSpPr>
        <p:spPr>
          <a:xfrm>
            <a:off x="6588224" y="3861048"/>
            <a:ext cx="2555775"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dk1"/>
                </a:solidFill>
                <a:latin typeface="Calibri"/>
                <a:ea typeface="Calibri"/>
                <a:cs typeface="Calibri"/>
                <a:sym typeface="Calibri"/>
              </a:rPr>
              <a:t>عندما تتعرض لخسارة أو فقدت شخص تقدره</a:t>
            </a:r>
          </a:p>
        </p:txBody>
      </p:sp>
      <p:sp>
        <p:nvSpPr>
          <p:cNvPr id="511" name="Shape 511"/>
          <p:cNvSpPr txBox="1"/>
          <p:nvPr/>
        </p:nvSpPr>
        <p:spPr>
          <a:xfrm>
            <a:off x="1115616" y="4509119"/>
            <a:ext cx="4248472"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استعوض الله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ppt_w</p:attrName>
                                        </p:attrNameLst>
                                      </p:cBhvr>
                                      <p:tavLst>
                                        <p:tav fmla="" tm="0">
                                          <p:val>
                                            <p:strVal val="0"/>
                                          </p:val>
                                        </p:tav>
                                        <p:tav fmla="" tm="100000">
                                          <p:val>
                                            <p:strVal val="#ppt_w"/>
                                          </p:val>
                                        </p:tav>
                                      </p:tavLst>
                                    </p:anim>
                                    <p:anim calcmode="lin" valueType="num">
                                      <p:cBhvr additive="base">
                                        <p:cTn dur="500"/>
                                        <p:tgtEl>
                                          <p:spTgt spid="5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5" name="Shape 515"/>
        <p:cNvGrpSpPr/>
        <p:nvPr/>
      </p:nvGrpSpPr>
      <p:grpSpPr>
        <a:xfrm>
          <a:off x="0" y="0"/>
          <a:ext cx="0" cy="0"/>
          <a:chOff x="0" y="0"/>
          <a:chExt cx="0" cy="0"/>
        </a:xfrm>
      </p:grpSpPr>
      <p:pic>
        <p:nvPicPr>
          <p:cNvPr descr="E:\شغل نجلاء\خلفيات وبراويز وصور\New folder\البراويز\البراويز\0151.bmp" id="516" name="Shape 516"/>
          <p:cNvPicPr preferRelativeResize="0"/>
          <p:nvPr/>
        </p:nvPicPr>
        <p:blipFill rotWithShape="1">
          <a:blip r:embed="rId3">
            <a:alphaModFix/>
          </a:blip>
          <a:srcRect b="0" l="0" r="0" t="0"/>
          <a:stretch/>
        </p:blipFill>
        <p:spPr>
          <a:xfrm>
            <a:off x="395536" y="260648"/>
            <a:ext cx="8386483" cy="1589654"/>
          </a:xfrm>
          <a:prstGeom prst="rect">
            <a:avLst/>
          </a:prstGeom>
          <a:noFill/>
          <a:ln>
            <a:noFill/>
          </a:ln>
        </p:spPr>
      </p:pic>
      <p:sp>
        <p:nvSpPr>
          <p:cNvPr id="517" name="Shape 517"/>
          <p:cNvSpPr/>
          <p:nvPr/>
        </p:nvSpPr>
        <p:spPr>
          <a:xfrm>
            <a:off x="1077163" y="260647"/>
            <a:ext cx="6783388"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FFFF00"/>
                </a:solidFill>
                <a:latin typeface="Calibri"/>
                <a:ea typeface="Calibri"/>
                <a:cs typeface="Calibri"/>
                <a:sym typeface="Calibri"/>
              </a:rPr>
              <a:t>حدد في المواقف التالية، ثلاثة أفكار ايجابية لكل موقف</a:t>
            </a:r>
          </a:p>
        </p:txBody>
      </p:sp>
      <p:graphicFrame>
        <p:nvGraphicFramePr>
          <p:cNvPr id="518" name="Shape 518"/>
          <p:cNvGraphicFramePr/>
          <p:nvPr/>
        </p:nvGraphicFramePr>
        <p:xfrm>
          <a:off x="35495" y="2348880"/>
          <a:ext cx="3000000" cy="3000000"/>
        </p:xfrm>
        <a:graphic>
          <a:graphicData uri="http://schemas.openxmlformats.org/drawingml/2006/table">
            <a:tbl>
              <a:tblPr bandRow="1" firstRow="1">
                <a:noFill/>
                <a:tableStyleId>{7C4464B6-FBBB-4CAE-BA96-A71F3AA4AA42}</a:tableStyleId>
              </a:tblPr>
              <a:tblGrid>
                <a:gridCol w="6552725"/>
                <a:gridCol w="2483775"/>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row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r h="11114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bl>
          </a:graphicData>
        </a:graphic>
      </p:graphicFrame>
      <p:sp>
        <p:nvSpPr>
          <p:cNvPr id="519" name="Shape 519"/>
          <p:cNvSpPr/>
          <p:nvPr/>
        </p:nvSpPr>
        <p:spPr>
          <a:xfrm>
            <a:off x="7092279" y="2492896"/>
            <a:ext cx="1284325"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الموقف</a:t>
            </a:r>
          </a:p>
        </p:txBody>
      </p:sp>
      <p:sp>
        <p:nvSpPr>
          <p:cNvPr id="520" name="Shape 520"/>
          <p:cNvSpPr/>
          <p:nvPr/>
        </p:nvSpPr>
        <p:spPr>
          <a:xfrm>
            <a:off x="827583" y="2492896"/>
            <a:ext cx="382187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التفكير الإيجابي المناسب</a:t>
            </a:r>
          </a:p>
        </p:txBody>
      </p:sp>
      <p:sp>
        <p:nvSpPr>
          <p:cNvPr id="521" name="Shape 521"/>
          <p:cNvSpPr/>
          <p:nvPr/>
        </p:nvSpPr>
        <p:spPr>
          <a:xfrm>
            <a:off x="6588224" y="3861048"/>
            <a:ext cx="2555775"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dk1"/>
                </a:solidFill>
                <a:latin typeface="Calibri"/>
                <a:ea typeface="Calibri"/>
                <a:cs typeface="Calibri"/>
                <a:sym typeface="Calibri"/>
              </a:rPr>
              <a:t>أحد أقاربك مر بك ولم يلق عليك السلام</a:t>
            </a:r>
          </a:p>
        </p:txBody>
      </p:sp>
      <p:sp>
        <p:nvSpPr>
          <p:cNvPr id="522" name="Shape 522"/>
          <p:cNvSpPr txBox="1"/>
          <p:nvPr/>
        </p:nvSpPr>
        <p:spPr>
          <a:xfrm>
            <a:off x="-36511" y="3564305"/>
            <a:ext cx="6516215"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1- من الممكن أن يكون مشغول البال فلم يراني.</a:t>
            </a:r>
          </a:p>
        </p:txBody>
      </p:sp>
      <p:sp>
        <p:nvSpPr>
          <p:cNvPr id="523" name="Shape 523"/>
          <p:cNvSpPr txBox="1"/>
          <p:nvPr/>
        </p:nvSpPr>
        <p:spPr>
          <a:xfrm>
            <a:off x="0" y="4644425"/>
            <a:ext cx="6444208"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2- من الممكن ان يكون معرض لضغط عصبي.</a:t>
            </a:r>
          </a:p>
        </p:txBody>
      </p:sp>
      <p:sp>
        <p:nvSpPr>
          <p:cNvPr id="524" name="Shape 524"/>
          <p:cNvSpPr txBox="1"/>
          <p:nvPr/>
        </p:nvSpPr>
        <p:spPr>
          <a:xfrm>
            <a:off x="0" y="5733255"/>
            <a:ext cx="6444208"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3- من الممكن ان يكون نظره ضعيف فلم يراني.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500"/>
                                        <p:tgtEl>
                                          <p:spTgt spid="521"/>
                                        </p:tgtEl>
                                        <p:attrNameLst>
                                          <p:attrName>ppt_w</p:attrName>
                                        </p:attrNameLst>
                                      </p:cBhvr>
                                      <p:tavLst>
                                        <p:tav fmla="" tm="0">
                                          <p:val>
                                            <p:strVal val="0"/>
                                          </p:val>
                                        </p:tav>
                                        <p:tav fmla="" tm="100000">
                                          <p:val>
                                            <p:strVal val="#ppt_w"/>
                                          </p:val>
                                        </p:tav>
                                      </p:tavLst>
                                    </p:anim>
                                    <p:anim calcmode="lin" valueType="num">
                                      <p:cBhvr additive="base">
                                        <p:cTn dur="500"/>
                                        <p:tgtEl>
                                          <p:spTgt spid="5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pic>
        <p:nvPicPr>
          <p:cNvPr descr="Bulletpoint_Bullet_Listicon_Shape_Bulletfont_Glyph_Typography_Bullet_Point_Customshape_Wingding_Custom_Smooth_Square-512.png" id="115" name="Shape 115"/>
          <p:cNvPicPr preferRelativeResize="0"/>
          <p:nvPr/>
        </p:nvPicPr>
        <p:blipFill rotWithShape="1">
          <a:blip r:embed="rId3">
            <a:alphaModFix/>
          </a:blip>
          <a:srcRect b="0" l="0" r="0" t="0"/>
          <a:stretch/>
        </p:blipFill>
        <p:spPr>
          <a:xfrm>
            <a:off x="108519" y="2564903"/>
            <a:ext cx="8855968" cy="1368151"/>
          </a:xfrm>
          <a:prstGeom prst="rect">
            <a:avLst/>
          </a:prstGeom>
          <a:noFill/>
          <a:ln>
            <a:noFill/>
          </a:ln>
        </p:spPr>
      </p:pic>
      <p:sp>
        <p:nvSpPr>
          <p:cNvPr id="116" name="Shape 116"/>
          <p:cNvSpPr/>
          <p:nvPr/>
        </p:nvSpPr>
        <p:spPr>
          <a:xfrm>
            <a:off x="2521602" y="2996951"/>
            <a:ext cx="5713423" cy="707886"/>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تحدد المقصود بالصحة النفسية.</a:t>
            </a:r>
          </a:p>
        </p:txBody>
      </p:sp>
      <p:grpSp>
        <p:nvGrpSpPr>
          <p:cNvPr id="117" name="Shape 117"/>
          <p:cNvGrpSpPr/>
          <p:nvPr/>
        </p:nvGrpSpPr>
        <p:grpSpPr>
          <a:xfrm>
            <a:off x="251520" y="378899"/>
            <a:ext cx="8496944" cy="1897972"/>
            <a:chOff x="251520" y="378900"/>
            <a:chExt cx="8496944" cy="1444255"/>
          </a:xfrm>
        </p:grpSpPr>
        <p:sp>
          <p:nvSpPr>
            <p:cNvPr id="118" name="Shape 118"/>
            <p:cNvSpPr/>
            <p:nvPr/>
          </p:nvSpPr>
          <p:spPr>
            <a:xfrm>
              <a:off x="683568" y="476672"/>
              <a:ext cx="7560839" cy="1224135"/>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0043.WMF" id="119" name="Shape 119"/>
            <p:cNvPicPr preferRelativeResize="0"/>
            <p:nvPr/>
          </p:nvPicPr>
          <p:blipFill rotWithShape="1">
            <a:blip r:embed="rId4">
              <a:alphaModFix/>
            </a:blip>
            <a:srcRect b="0" l="0" r="0" t="0"/>
            <a:stretch/>
          </p:blipFill>
          <p:spPr>
            <a:xfrm>
              <a:off x="251520" y="378900"/>
              <a:ext cx="8496944" cy="1444255"/>
            </a:xfrm>
            <a:prstGeom prst="rect">
              <a:avLst/>
            </a:prstGeom>
            <a:noFill/>
            <a:ln>
              <a:noFill/>
            </a:ln>
            <a:effectLst>
              <a:outerShdw blurRad="190500" algn="ctr" dir="2700000" dist="228600">
                <a:srgbClr val="000000">
                  <a:alpha val="29803"/>
                </a:srgbClr>
              </a:outerShdw>
            </a:effectLst>
          </p:spPr>
        </p:pic>
      </p:grpSp>
      <p:sp>
        <p:nvSpPr>
          <p:cNvPr id="120" name="Shape 120"/>
          <p:cNvSpPr/>
          <p:nvPr/>
        </p:nvSpPr>
        <p:spPr>
          <a:xfrm>
            <a:off x="827583" y="620687"/>
            <a:ext cx="7272808"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rgbClr val="FF0000"/>
                </a:solidFill>
                <a:latin typeface="Calibri"/>
                <a:ea typeface="Calibri"/>
                <a:cs typeface="Calibri"/>
                <a:sym typeface="Calibri"/>
              </a:rPr>
              <a:t>يتوقع منك أخي الطالب بعد دراسة هذه الوحدة أن تكون قادراً على أن:</a:t>
            </a:r>
          </a:p>
        </p:txBody>
      </p:sp>
      <p:pic>
        <p:nvPicPr>
          <p:cNvPr descr="Bulletpoint_Bullet_Listicon_Shape_Bulletfont_Glyph_Typography_Bullet_Point_Customshape_Wingding_Custom_Smooth_Square-512.png" id="121" name="Shape 121"/>
          <p:cNvPicPr preferRelativeResize="0"/>
          <p:nvPr/>
        </p:nvPicPr>
        <p:blipFill rotWithShape="1">
          <a:blip r:embed="rId3">
            <a:alphaModFix/>
          </a:blip>
          <a:srcRect b="0" l="0" r="0" t="0"/>
          <a:stretch/>
        </p:blipFill>
        <p:spPr>
          <a:xfrm>
            <a:off x="179511" y="4005064"/>
            <a:ext cx="8855968" cy="1368151"/>
          </a:xfrm>
          <a:prstGeom prst="rect">
            <a:avLst/>
          </a:prstGeom>
          <a:noFill/>
          <a:ln>
            <a:noFill/>
          </a:ln>
        </p:spPr>
      </p:pic>
      <p:sp>
        <p:nvSpPr>
          <p:cNvPr id="122" name="Shape 122"/>
          <p:cNvSpPr/>
          <p:nvPr/>
        </p:nvSpPr>
        <p:spPr>
          <a:xfrm>
            <a:off x="3025660" y="4365103"/>
            <a:ext cx="5275802" cy="707886"/>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تشرح أهمية الصحة النفسية.</a:t>
            </a:r>
          </a:p>
        </p:txBody>
      </p:sp>
      <p:pic>
        <p:nvPicPr>
          <p:cNvPr descr="Bulletpoint_Bullet_Listicon_Shape_Bulletfont_Glyph_Typography_Bullet_Point_Customshape_Wingding_Custom_Smooth_Square-512.png" id="123" name="Shape 123"/>
          <p:cNvPicPr preferRelativeResize="0"/>
          <p:nvPr/>
        </p:nvPicPr>
        <p:blipFill rotWithShape="1">
          <a:blip r:embed="rId3">
            <a:alphaModFix/>
          </a:blip>
          <a:srcRect b="0" l="0" r="0" t="0"/>
          <a:stretch/>
        </p:blipFill>
        <p:spPr>
          <a:xfrm>
            <a:off x="179511" y="5445223"/>
            <a:ext cx="8855968" cy="1368151"/>
          </a:xfrm>
          <a:prstGeom prst="rect">
            <a:avLst/>
          </a:prstGeom>
          <a:noFill/>
          <a:ln>
            <a:noFill/>
          </a:ln>
        </p:spPr>
      </p:pic>
      <p:sp>
        <p:nvSpPr>
          <p:cNvPr id="124" name="Shape 124"/>
          <p:cNvSpPr/>
          <p:nvPr/>
        </p:nvSpPr>
        <p:spPr>
          <a:xfrm>
            <a:off x="1331640" y="5797712"/>
            <a:ext cx="7017271" cy="707886"/>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توضيح مقومات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8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8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8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8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8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8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pic>
        <p:nvPicPr>
          <p:cNvPr descr="00239.jpg" id="529" name="Shape 529"/>
          <p:cNvPicPr preferRelativeResize="0"/>
          <p:nvPr/>
        </p:nvPicPr>
        <p:blipFill rotWithShape="1">
          <a:blip r:embed="rId3">
            <a:alphaModFix/>
          </a:blip>
          <a:srcRect b="0" l="0" r="0" t="0"/>
          <a:stretch/>
        </p:blipFill>
        <p:spPr>
          <a:xfrm>
            <a:off x="1259632" y="1968500"/>
            <a:ext cx="6624735" cy="2997199"/>
          </a:xfrm>
          <a:prstGeom prst="rect">
            <a:avLst/>
          </a:prstGeom>
          <a:noFill/>
          <a:ln>
            <a:noFill/>
          </a:ln>
        </p:spPr>
      </p:pic>
      <p:sp>
        <p:nvSpPr>
          <p:cNvPr id="530" name="Shape 530"/>
          <p:cNvSpPr/>
          <p:nvPr/>
        </p:nvSpPr>
        <p:spPr>
          <a:xfrm>
            <a:off x="1403648" y="2780927"/>
            <a:ext cx="6300935"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9600" u="none" cap="none" strike="noStrike">
                <a:solidFill>
                  <a:schemeClr val="lt1"/>
                </a:solidFill>
                <a:latin typeface="Calibri"/>
                <a:ea typeface="Calibri"/>
                <a:cs typeface="Calibri"/>
                <a:sym typeface="Calibri"/>
              </a:rPr>
              <a:t>نشاط 7-2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29"/>
                                        </p:tgtEl>
                                        <p:attrNameLst>
                                          <p:attrName>style.visibility</p:attrName>
                                        </p:attrNameLst>
                                      </p:cBhvr>
                                      <p:to>
                                        <p:strVal val="visible"/>
                                      </p:to>
                                    </p:set>
                                    <p:anim calcmode="lin" valueType="num">
                                      <p:cBhvr additive="base">
                                        <p:cTn dur="500"/>
                                        <p:tgtEl>
                                          <p:spTgt spid="529"/>
                                        </p:tgtEl>
                                        <p:attrNameLst>
                                          <p:attrName>ppt_w</p:attrName>
                                        </p:attrNameLst>
                                      </p:cBhvr>
                                      <p:tavLst>
                                        <p:tav fmla="" tm="0">
                                          <p:val>
                                            <p:strVal val="0"/>
                                          </p:val>
                                        </p:tav>
                                        <p:tav fmla="" tm="100000">
                                          <p:val>
                                            <p:strVal val="#ppt_w"/>
                                          </p:val>
                                        </p:tav>
                                      </p:tavLst>
                                    </p:anim>
                                    <p:anim calcmode="lin" valueType="num">
                                      <p:cBhvr additive="base">
                                        <p:cTn dur="500"/>
                                        <p:tgtEl>
                                          <p:spTgt spid="5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0"/>
                                        </p:tgtEl>
                                        <p:attrNameLst>
                                          <p:attrName>style.visibility</p:attrName>
                                        </p:attrNameLst>
                                      </p:cBhvr>
                                      <p:to>
                                        <p:strVal val="visible"/>
                                      </p:to>
                                    </p:set>
                                    <p:anim calcmode="lin" valueType="num">
                                      <p:cBhvr additive="base">
                                        <p:cTn dur="500"/>
                                        <p:tgtEl>
                                          <p:spTgt spid="530"/>
                                        </p:tgtEl>
                                        <p:attrNameLst>
                                          <p:attrName>ppt_w</p:attrName>
                                        </p:attrNameLst>
                                      </p:cBhvr>
                                      <p:tavLst>
                                        <p:tav fmla="" tm="0">
                                          <p:val>
                                            <p:strVal val="0"/>
                                          </p:val>
                                        </p:tav>
                                        <p:tav fmla="" tm="100000">
                                          <p:val>
                                            <p:strVal val="#ppt_w"/>
                                          </p:val>
                                        </p:tav>
                                      </p:tavLst>
                                    </p:anim>
                                    <p:anim calcmode="lin" valueType="num">
                                      <p:cBhvr additive="base">
                                        <p:cTn dur="500"/>
                                        <p:tgtEl>
                                          <p:spTgt spid="5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4" name="Shape 534"/>
        <p:cNvGrpSpPr/>
        <p:nvPr/>
      </p:nvGrpSpPr>
      <p:grpSpPr>
        <a:xfrm>
          <a:off x="0" y="0"/>
          <a:ext cx="0" cy="0"/>
          <a:chOff x="0" y="0"/>
          <a:chExt cx="0" cy="0"/>
        </a:xfrm>
      </p:grpSpPr>
      <p:pic>
        <p:nvPicPr>
          <p:cNvPr descr="Islamic_frame_40.jpg" id="535" name="Shape 535"/>
          <p:cNvPicPr preferRelativeResize="0"/>
          <p:nvPr/>
        </p:nvPicPr>
        <p:blipFill rotWithShape="1">
          <a:blip r:embed="rId3">
            <a:alphaModFix/>
          </a:blip>
          <a:srcRect b="0" l="0" r="0" t="0"/>
          <a:stretch/>
        </p:blipFill>
        <p:spPr>
          <a:xfrm>
            <a:off x="144016" y="188640"/>
            <a:ext cx="8892479" cy="1656183"/>
          </a:xfrm>
          <a:prstGeom prst="rect">
            <a:avLst/>
          </a:prstGeom>
          <a:noFill/>
          <a:ln>
            <a:noFill/>
          </a:ln>
        </p:spPr>
      </p:pic>
      <p:sp>
        <p:nvSpPr>
          <p:cNvPr id="536" name="Shape 536"/>
          <p:cNvSpPr/>
          <p:nvPr/>
        </p:nvSpPr>
        <p:spPr>
          <a:xfrm>
            <a:off x="395536" y="332656"/>
            <a:ext cx="8496944" cy="120032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3600" u="none" cap="none" strike="noStrike">
                <a:solidFill>
                  <a:schemeClr val="lt1"/>
                </a:solidFill>
                <a:latin typeface="Calibri"/>
                <a:ea typeface="Calibri"/>
                <a:cs typeface="Calibri"/>
                <a:sym typeface="Calibri"/>
              </a:rPr>
              <a:t>استخدم المهارات الآتية في التعامل مع الآخرين يومياً :(لمدة أسبوع) وسجل النتائج</a:t>
            </a:r>
          </a:p>
        </p:txBody>
      </p:sp>
      <p:graphicFrame>
        <p:nvGraphicFramePr>
          <p:cNvPr id="537" name="Shape 537"/>
          <p:cNvGraphicFramePr/>
          <p:nvPr/>
        </p:nvGraphicFramePr>
        <p:xfrm>
          <a:off x="179511" y="2348880"/>
          <a:ext cx="3000000" cy="3000000"/>
        </p:xfrm>
        <a:graphic>
          <a:graphicData uri="http://schemas.openxmlformats.org/drawingml/2006/table">
            <a:tbl>
              <a:tblPr bandRow="1" firstRow="1">
                <a:noFill/>
                <a:tableStyleId>{7C4464B6-FBBB-4CAE-BA96-A71F3AA4AA42}</a:tableStyleId>
              </a:tblPr>
              <a:tblGrid>
                <a:gridCol w="3744425"/>
                <a:gridCol w="2664300"/>
                <a:gridCol w="2483775"/>
              </a:tblGrid>
              <a:tr h="1296150">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r>
              <a:tr h="2448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538" name="Shape 538"/>
          <p:cNvSpPr/>
          <p:nvPr/>
        </p:nvSpPr>
        <p:spPr>
          <a:xfrm>
            <a:off x="7308303" y="2708919"/>
            <a:ext cx="1141659"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المهارة</a:t>
            </a:r>
          </a:p>
        </p:txBody>
      </p:sp>
      <p:sp>
        <p:nvSpPr>
          <p:cNvPr id="539" name="Shape 539"/>
          <p:cNvSpPr/>
          <p:nvPr/>
        </p:nvSpPr>
        <p:spPr>
          <a:xfrm>
            <a:off x="4067944" y="2708919"/>
            <a:ext cx="2351926"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chemeClr val="lt1"/>
                </a:solidFill>
                <a:latin typeface="Calibri"/>
                <a:ea typeface="Calibri"/>
                <a:cs typeface="Calibri"/>
                <a:sym typeface="Calibri"/>
              </a:rPr>
              <a:t>الإتقان من 100</a:t>
            </a:r>
          </a:p>
        </p:txBody>
      </p:sp>
      <p:sp>
        <p:nvSpPr>
          <p:cNvPr id="540" name="Shape 540"/>
          <p:cNvSpPr/>
          <p:nvPr/>
        </p:nvSpPr>
        <p:spPr>
          <a:xfrm>
            <a:off x="144016" y="2495798"/>
            <a:ext cx="3923928"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النتائج التي لاحظتها على نفسك أو على الآخرين</a:t>
            </a:r>
          </a:p>
        </p:txBody>
      </p:sp>
      <p:sp>
        <p:nvSpPr>
          <p:cNvPr id="541" name="Shape 541"/>
          <p:cNvSpPr/>
          <p:nvPr/>
        </p:nvSpPr>
        <p:spPr>
          <a:xfrm>
            <a:off x="6732239" y="4356392"/>
            <a:ext cx="2175596"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التبسم للآخرين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5" name="Shape 545"/>
        <p:cNvGrpSpPr/>
        <p:nvPr/>
      </p:nvGrpSpPr>
      <p:grpSpPr>
        <a:xfrm>
          <a:off x="0" y="0"/>
          <a:ext cx="0" cy="0"/>
          <a:chOff x="0" y="0"/>
          <a:chExt cx="0" cy="0"/>
        </a:xfrm>
      </p:grpSpPr>
      <p:pic>
        <p:nvPicPr>
          <p:cNvPr descr="Islamic_frame_40.jpg" id="546" name="Shape 546"/>
          <p:cNvPicPr preferRelativeResize="0"/>
          <p:nvPr/>
        </p:nvPicPr>
        <p:blipFill rotWithShape="1">
          <a:blip r:embed="rId3">
            <a:alphaModFix/>
          </a:blip>
          <a:srcRect b="0" l="0" r="0" t="0"/>
          <a:stretch/>
        </p:blipFill>
        <p:spPr>
          <a:xfrm>
            <a:off x="144016" y="188640"/>
            <a:ext cx="8892479" cy="1656183"/>
          </a:xfrm>
          <a:prstGeom prst="rect">
            <a:avLst/>
          </a:prstGeom>
          <a:noFill/>
          <a:ln>
            <a:noFill/>
          </a:ln>
        </p:spPr>
      </p:pic>
      <p:sp>
        <p:nvSpPr>
          <p:cNvPr id="547" name="Shape 547"/>
          <p:cNvSpPr/>
          <p:nvPr/>
        </p:nvSpPr>
        <p:spPr>
          <a:xfrm>
            <a:off x="395536" y="332656"/>
            <a:ext cx="8496944" cy="120032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3600" u="none" cap="none" strike="noStrike">
                <a:solidFill>
                  <a:schemeClr val="lt1"/>
                </a:solidFill>
                <a:latin typeface="Calibri"/>
                <a:ea typeface="Calibri"/>
                <a:cs typeface="Calibri"/>
                <a:sym typeface="Calibri"/>
              </a:rPr>
              <a:t>استخدم المهارات الآتية في التعامل مع الآخرين يومياً :(لمدة أسبوع) وسجل النتائج</a:t>
            </a:r>
            <a:r>
              <a:rPr b="1" i="0" lang="ar-EG" sz="2400" u="none" cap="none" strike="noStrike">
                <a:solidFill>
                  <a:schemeClr val="lt1"/>
                </a:solidFill>
                <a:latin typeface="Calibri"/>
                <a:ea typeface="Calibri"/>
                <a:cs typeface="Calibri"/>
                <a:sym typeface="Calibri"/>
              </a:rPr>
              <a:t> </a:t>
            </a:r>
          </a:p>
        </p:txBody>
      </p:sp>
      <p:graphicFrame>
        <p:nvGraphicFramePr>
          <p:cNvPr id="548" name="Shape 548"/>
          <p:cNvGraphicFramePr/>
          <p:nvPr/>
        </p:nvGraphicFramePr>
        <p:xfrm>
          <a:off x="179511" y="2348880"/>
          <a:ext cx="3000000" cy="3000000"/>
        </p:xfrm>
        <a:graphic>
          <a:graphicData uri="http://schemas.openxmlformats.org/drawingml/2006/table">
            <a:tbl>
              <a:tblPr bandRow="1" firstRow="1">
                <a:noFill/>
                <a:tableStyleId>{7C4464B6-FBBB-4CAE-BA96-A71F3AA4AA42}</a:tableStyleId>
              </a:tblPr>
              <a:tblGrid>
                <a:gridCol w="3744425"/>
                <a:gridCol w="2664300"/>
                <a:gridCol w="2483775"/>
              </a:tblGrid>
              <a:tr h="1296150">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r>
              <a:tr h="2448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549" name="Shape 549"/>
          <p:cNvSpPr/>
          <p:nvPr/>
        </p:nvSpPr>
        <p:spPr>
          <a:xfrm>
            <a:off x="7308303" y="2708919"/>
            <a:ext cx="1141659"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المهارة</a:t>
            </a:r>
          </a:p>
        </p:txBody>
      </p:sp>
      <p:sp>
        <p:nvSpPr>
          <p:cNvPr id="550" name="Shape 550"/>
          <p:cNvSpPr/>
          <p:nvPr/>
        </p:nvSpPr>
        <p:spPr>
          <a:xfrm>
            <a:off x="4067944" y="2708919"/>
            <a:ext cx="2351926"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chemeClr val="lt1"/>
                </a:solidFill>
                <a:latin typeface="Calibri"/>
                <a:ea typeface="Calibri"/>
                <a:cs typeface="Calibri"/>
                <a:sym typeface="Calibri"/>
              </a:rPr>
              <a:t>الإتقان من 100</a:t>
            </a:r>
          </a:p>
        </p:txBody>
      </p:sp>
      <p:sp>
        <p:nvSpPr>
          <p:cNvPr id="551" name="Shape 551"/>
          <p:cNvSpPr/>
          <p:nvPr/>
        </p:nvSpPr>
        <p:spPr>
          <a:xfrm>
            <a:off x="144016" y="2495798"/>
            <a:ext cx="3923928"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النتائج التي لاحظتها على نفسك أو على الآخرين</a:t>
            </a:r>
          </a:p>
        </p:txBody>
      </p:sp>
      <p:sp>
        <p:nvSpPr>
          <p:cNvPr id="552" name="Shape 552"/>
          <p:cNvSpPr/>
          <p:nvPr/>
        </p:nvSpPr>
        <p:spPr>
          <a:xfrm>
            <a:off x="6660232" y="4149080"/>
            <a:ext cx="2391619"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dk1"/>
                </a:solidFill>
                <a:latin typeface="Calibri"/>
                <a:ea typeface="Calibri"/>
                <a:cs typeface="Calibri"/>
                <a:sym typeface="Calibri"/>
              </a:rPr>
              <a:t>مناداة الآخرين بأسمائهم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6" name="Shape 556"/>
        <p:cNvGrpSpPr/>
        <p:nvPr/>
      </p:nvGrpSpPr>
      <p:grpSpPr>
        <a:xfrm>
          <a:off x="0" y="0"/>
          <a:ext cx="0" cy="0"/>
          <a:chOff x="0" y="0"/>
          <a:chExt cx="0" cy="0"/>
        </a:xfrm>
      </p:grpSpPr>
      <p:pic>
        <p:nvPicPr>
          <p:cNvPr descr="Islamic_frame_40.jpg" id="557" name="Shape 557"/>
          <p:cNvPicPr preferRelativeResize="0"/>
          <p:nvPr/>
        </p:nvPicPr>
        <p:blipFill rotWithShape="1">
          <a:blip r:embed="rId3">
            <a:alphaModFix/>
          </a:blip>
          <a:srcRect b="0" l="0" r="0" t="0"/>
          <a:stretch/>
        </p:blipFill>
        <p:spPr>
          <a:xfrm>
            <a:off x="144016" y="188640"/>
            <a:ext cx="8892479" cy="1656183"/>
          </a:xfrm>
          <a:prstGeom prst="rect">
            <a:avLst/>
          </a:prstGeom>
          <a:noFill/>
          <a:ln>
            <a:noFill/>
          </a:ln>
        </p:spPr>
      </p:pic>
      <p:sp>
        <p:nvSpPr>
          <p:cNvPr id="558" name="Shape 558"/>
          <p:cNvSpPr/>
          <p:nvPr/>
        </p:nvSpPr>
        <p:spPr>
          <a:xfrm>
            <a:off x="395536" y="332656"/>
            <a:ext cx="8496944" cy="120032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3600" u="none" cap="none" strike="noStrike">
                <a:solidFill>
                  <a:schemeClr val="lt1"/>
                </a:solidFill>
                <a:latin typeface="Calibri"/>
                <a:ea typeface="Calibri"/>
                <a:cs typeface="Calibri"/>
                <a:sym typeface="Calibri"/>
              </a:rPr>
              <a:t>استخدم المهارات الآتية في التعامل مع الآخرين يومياً :(لمدة أسبوع) وسجل النتائج</a:t>
            </a:r>
          </a:p>
        </p:txBody>
      </p:sp>
      <p:graphicFrame>
        <p:nvGraphicFramePr>
          <p:cNvPr id="559" name="Shape 559"/>
          <p:cNvGraphicFramePr/>
          <p:nvPr/>
        </p:nvGraphicFramePr>
        <p:xfrm>
          <a:off x="179511" y="2348880"/>
          <a:ext cx="3000000" cy="3000000"/>
        </p:xfrm>
        <a:graphic>
          <a:graphicData uri="http://schemas.openxmlformats.org/drawingml/2006/table">
            <a:tbl>
              <a:tblPr bandRow="1" firstRow="1">
                <a:noFill/>
                <a:tableStyleId>{7C4464B6-FBBB-4CAE-BA96-A71F3AA4AA42}</a:tableStyleId>
              </a:tblPr>
              <a:tblGrid>
                <a:gridCol w="3744425"/>
                <a:gridCol w="2664300"/>
                <a:gridCol w="2483775"/>
              </a:tblGrid>
              <a:tr h="1296150">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gradFill>
                      <a:gsLst>
                        <a:gs pos="0">
                          <a:srgbClr val="401660"/>
                        </a:gs>
                        <a:gs pos="50000">
                          <a:srgbClr val="5D218B"/>
                        </a:gs>
                        <a:gs pos="100000">
                          <a:srgbClr val="7127A8"/>
                        </a:gs>
                      </a:gsLst>
                      <a:lin ang="16200000" scaled="0"/>
                    </a:gradFill>
                  </a:tcPr>
                </a:tc>
              </a:tr>
              <a:tr h="2448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560" name="Shape 560"/>
          <p:cNvSpPr/>
          <p:nvPr/>
        </p:nvSpPr>
        <p:spPr>
          <a:xfrm>
            <a:off x="7308303" y="2708919"/>
            <a:ext cx="1141659"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المهارة</a:t>
            </a:r>
          </a:p>
        </p:txBody>
      </p:sp>
      <p:sp>
        <p:nvSpPr>
          <p:cNvPr id="561" name="Shape 561"/>
          <p:cNvSpPr/>
          <p:nvPr/>
        </p:nvSpPr>
        <p:spPr>
          <a:xfrm>
            <a:off x="4067944" y="2708919"/>
            <a:ext cx="2351926"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200" u="none" cap="none" strike="noStrike">
                <a:solidFill>
                  <a:schemeClr val="lt1"/>
                </a:solidFill>
                <a:latin typeface="Calibri"/>
                <a:ea typeface="Calibri"/>
                <a:cs typeface="Calibri"/>
                <a:sym typeface="Calibri"/>
              </a:rPr>
              <a:t>الإتقان من 100</a:t>
            </a:r>
          </a:p>
        </p:txBody>
      </p:sp>
      <p:sp>
        <p:nvSpPr>
          <p:cNvPr id="562" name="Shape 562"/>
          <p:cNvSpPr/>
          <p:nvPr/>
        </p:nvSpPr>
        <p:spPr>
          <a:xfrm>
            <a:off x="144016" y="2495798"/>
            <a:ext cx="3923928"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النتائج التي لاحظتها على نفسك أو على الآخرين</a:t>
            </a:r>
          </a:p>
        </p:txBody>
      </p:sp>
      <p:sp>
        <p:nvSpPr>
          <p:cNvPr id="563" name="Shape 563"/>
          <p:cNvSpPr/>
          <p:nvPr/>
        </p:nvSpPr>
        <p:spPr>
          <a:xfrm>
            <a:off x="6660232" y="4149080"/>
            <a:ext cx="2391619"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dk1"/>
                </a:solidFill>
                <a:latin typeface="Calibri"/>
                <a:ea typeface="Calibri"/>
                <a:cs typeface="Calibri"/>
                <a:sym typeface="Calibri"/>
              </a:rPr>
              <a:t>الإنصات وعدم المقاطعة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7" name="Shape 567"/>
        <p:cNvGrpSpPr/>
        <p:nvPr/>
      </p:nvGrpSpPr>
      <p:grpSpPr>
        <a:xfrm>
          <a:off x="0" y="0"/>
          <a:ext cx="0" cy="0"/>
          <a:chOff x="0" y="0"/>
          <a:chExt cx="0" cy="0"/>
        </a:xfrm>
      </p:grpSpPr>
      <p:grpSp>
        <p:nvGrpSpPr>
          <p:cNvPr id="568" name="Shape 568"/>
          <p:cNvGrpSpPr/>
          <p:nvPr/>
        </p:nvGrpSpPr>
        <p:grpSpPr>
          <a:xfrm>
            <a:off x="827583" y="1412775"/>
            <a:ext cx="7560839" cy="3979451"/>
            <a:chOff x="466864" y="1341437"/>
            <a:chExt cx="8426249" cy="4176472"/>
          </a:xfrm>
        </p:grpSpPr>
        <p:sp>
          <p:nvSpPr>
            <p:cNvPr id="569" name="Shape 569"/>
            <p:cNvSpPr/>
            <p:nvPr/>
          </p:nvSpPr>
          <p:spPr>
            <a:xfrm>
              <a:off x="683568" y="1341437"/>
              <a:ext cx="7921272" cy="417512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1099366509.png" id="570" name="Shape 570"/>
            <p:cNvPicPr preferRelativeResize="0"/>
            <p:nvPr/>
          </p:nvPicPr>
          <p:blipFill rotWithShape="1">
            <a:blip r:embed="rId3">
              <a:alphaModFix/>
            </a:blip>
            <a:srcRect b="0" l="0" r="0" t="0"/>
            <a:stretch/>
          </p:blipFill>
          <p:spPr>
            <a:xfrm>
              <a:off x="466864" y="1346254"/>
              <a:ext cx="8426249" cy="4171656"/>
            </a:xfrm>
            <a:prstGeom prst="rect">
              <a:avLst/>
            </a:prstGeom>
            <a:noFill/>
            <a:ln>
              <a:noFill/>
            </a:ln>
          </p:spPr>
        </p:pic>
      </p:grpSp>
      <p:sp>
        <p:nvSpPr>
          <p:cNvPr id="571" name="Shape 571"/>
          <p:cNvSpPr/>
          <p:nvPr/>
        </p:nvSpPr>
        <p:spPr>
          <a:xfrm>
            <a:off x="1259632" y="2084655"/>
            <a:ext cx="6336703"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بعد أسبوع، ماذا لاحظت على مستوى مهاراتك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descr="Bulletpoint_Bullet_Listicon_Shape_Bulletfont_Glyph_Typography_Bullet_Point_Customshape_Wingding_Custom_Smooth_Square-512.png" id="129" name="Shape 129"/>
          <p:cNvPicPr preferRelativeResize="0"/>
          <p:nvPr/>
        </p:nvPicPr>
        <p:blipFill rotWithShape="1">
          <a:blip r:embed="rId3">
            <a:alphaModFix/>
          </a:blip>
          <a:srcRect b="0" l="0" r="0" t="0"/>
          <a:stretch/>
        </p:blipFill>
        <p:spPr>
          <a:xfrm>
            <a:off x="108519" y="2564903"/>
            <a:ext cx="8855968" cy="1368151"/>
          </a:xfrm>
          <a:prstGeom prst="rect">
            <a:avLst/>
          </a:prstGeom>
          <a:noFill/>
          <a:ln>
            <a:noFill/>
          </a:ln>
        </p:spPr>
      </p:pic>
      <p:sp>
        <p:nvSpPr>
          <p:cNvPr id="130" name="Shape 130"/>
          <p:cNvSpPr/>
          <p:nvPr/>
        </p:nvSpPr>
        <p:spPr>
          <a:xfrm>
            <a:off x="755575" y="2636911"/>
            <a:ext cx="7670280" cy="1323439"/>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تكتسب المهارات اللازمة للوقاية من المشكلات النفسية.</a:t>
            </a:r>
          </a:p>
        </p:txBody>
      </p:sp>
      <p:grpSp>
        <p:nvGrpSpPr>
          <p:cNvPr id="131" name="Shape 131"/>
          <p:cNvGrpSpPr/>
          <p:nvPr/>
        </p:nvGrpSpPr>
        <p:grpSpPr>
          <a:xfrm>
            <a:off x="251520" y="378899"/>
            <a:ext cx="8496944" cy="1897972"/>
            <a:chOff x="251520" y="378900"/>
            <a:chExt cx="8496944" cy="1444255"/>
          </a:xfrm>
        </p:grpSpPr>
        <p:sp>
          <p:nvSpPr>
            <p:cNvPr id="132" name="Shape 132"/>
            <p:cNvSpPr/>
            <p:nvPr/>
          </p:nvSpPr>
          <p:spPr>
            <a:xfrm>
              <a:off x="683568" y="476672"/>
              <a:ext cx="7560839" cy="1224135"/>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0043.WMF" id="133" name="Shape 133"/>
            <p:cNvPicPr preferRelativeResize="0"/>
            <p:nvPr/>
          </p:nvPicPr>
          <p:blipFill rotWithShape="1">
            <a:blip r:embed="rId4">
              <a:alphaModFix/>
            </a:blip>
            <a:srcRect b="0" l="0" r="0" t="0"/>
            <a:stretch/>
          </p:blipFill>
          <p:spPr>
            <a:xfrm>
              <a:off x="251520" y="378900"/>
              <a:ext cx="8496944" cy="1444255"/>
            </a:xfrm>
            <a:prstGeom prst="rect">
              <a:avLst/>
            </a:prstGeom>
            <a:noFill/>
            <a:ln>
              <a:noFill/>
            </a:ln>
            <a:effectLst>
              <a:outerShdw blurRad="190500" algn="ctr" dir="2700000" dist="228600">
                <a:srgbClr val="000000">
                  <a:alpha val="29803"/>
                </a:srgbClr>
              </a:outerShdw>
            </a:effectLst>
          </p:spPr>
        </p:pic>
      </p:grpSp>
      <p:pic>
        <p:nvPicPr>
          <p:cNvPr descr="Bulletpoint_Bullet_Listicon_Shape_Bulletfont_Glyph_Typography_Bullet_Point_Customshape_Wingding_Custom_Smooth_Square-512.png" id="134" name="Shape 134"/>
          <p:cNvPicPr preferRelativeResize="0"/>
          <p:nvPr/>
        </p:nvPicPr>
        <p:blipFill rotWithShape="1">
          <a:blip r:embed="rId3">
            <a:alphaModFix/>
          </a:blip>
          <a:srcRect b="0" l="0" r="0" t="0"/>
          <a:stretch/>
        </p:blipFill>
        <p:spPr>
          <a:xfrm>
            <a:off x="179511" y="4005064"/>
            <a:ext cx="8855968" cy="1368151"/>
          </a:xfrm>
          <a:prstGeom prst="rect">
            <a:avLst/>
          </a:prstGeom>
          <a:noFill/>
          <a:ln>
            <a:noFill/>
          </a:ln>
        </p:spPr>
      </p:pic>
      <p:sp>
        <p:nvSpPr>
          <p:cNvPr id="135" name="Shape 135"/>
          <p:cNvSpPr/>
          <p:nvPr/>
        </p:nvSpPr>
        <p:spPr>
          <a:xfrm>
            <a:off x="755575" y="4121785"/>
            <a:ext cx="7722493" cy="1323439"/>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تستطيع التعامل مع بعض الشخصيات الصعبة.</a:t>
            </a:r>
          </a:p>
        </p:txBody>
      </p:sp>
      <p:pic>
        <p:nvPicPr>
          <p:cNvPr descr="Bulletpoint_Bullet_Listicon_Shape_Bulletfont_Glyph_Typography_Bullet_Point_Customshape_Wingding_Custom_Smooth_Square-512.png" id="136" name="Shape 136"/>
          <p:cNvPicPr preferRelativeResize="0"/>
          <p:nvPr/>
        </p:nvPicPr>
        <p:blipFill rotWithShape="1">
          <a:blip r:embed="rId3">
            <a:alphaModFix/>
          </a:blip>
          <a:srcRect b="0" l="0" r="0" t="0"/>
          <a:stretch/>
        </p:blipFill>
        <p:spPr>
          <a:xfrm>
            <a:off x="179511" y="5445223"/>
            <a:ext cx="8855968" cy="1368151"/>
          </a:xfrm>
          <a:prstGeom prst="rect">
            <a:avLst/>
          </a:prstGeom>
          <a:noFill/>
          <a:ln>
            <a:noFill/>
          </a:ln>
        </p:spPr>
      </p:pic>
      <p:sp>
        <p:nvSpPr>
          <p:cNvPr id="137" name="Shape 137"/>
          <p:cNvSpPr/>
          <p:nvPr/>
        </p:nvSpPr>
        <p:spPr>
          <a:xfrm>
            <a:off x="1227136" y="5805264"/>
            <a:ext cx="7017271" cy="707886"/>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تحدد المقصود بالاضطراب النفسي.</a:t>
            </a:r>
          </a:p>
        </p:txBody>
      </p:sp>
      <p:sp>
        <p:nvSpPr>
          <p:cNvPr id="138" name="Shape 138"/>
          <p:cNvSpPr/>
          <p:nvPr/>
        </p:nvSpPr>
        <p:spPr>
          <a:xfrm>
            <a:off x="827583" y="620687"/>
            <a:ext cx="7272808"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rgbClr val="FF0000"/>
                </a:solidFill>
                <a:latin typeface="Calibri"/>
                <a:ea typeface="Calibri"/>
                <a:cs typeface="Calibri"/>
                <a:sym typeface="Calibri"/>
              </a:rPr>
              <a:t>يتوقع منك أخي الطالب بعد دراسة هذه الوحدة أن تكون قادراً على أن: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8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8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8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8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8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8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descr="Bulletpoint_Bullet_Listicon_Shape_Bulletfont_Glyph_Typography_Bullet_Point_Customshape_Wingding_Custom_Smooth_Square-512.png" id="143" name="Shape 143"/>
          <p:cNvPicPr preferRelativeResize="0"/>
          <p:nvPr/>
        </p:nvPicPr>
        <p:blipFill rotWithShape="1">
          <a:blip r:embed="rId3">
            <a:alphaModFix/>
          </a:blip>
          <a:srcRect b="0" l="0" r="0" t="0"/>
          <a:stretch/>
        </p:blipFill>
        <p:spPr>
          <a:xfrm>
            <a:off x="108519" y="2564903"/>
            <a:ext cx="8855968" cy="1368151"/>
          </a:xfrm>
          <a:prstGeom prst="rect">
            <a:avLst/>
          </a:prstGeom>
          <a:noFill/>
          <a:ln>
            <a:noFill/>
          </a:ln>
        </p:spPr>
      </p:pic>
      <p:sp>
        <p:nvSpPr>
          <p:cNvPr id="144" name="Shape 144"/>
          <p:cNvSpPr/>
          <p:nvPr/>
        </p:nvSpPr>
        <p:spPr>
          <a:xfrm>
            <a:off x="734583" y="2924943"/>
            <a:ext cx="7581833" cy="707886"/>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تفرق بين الحالة المضطربة والحالة العادية.</a:t>
            </a:r>
          </a:p>
        </p:txBody>
      </p:sp>
      <p:grpSp>
        <p:nvGrpSpPr>
          <p:cNvPr id="145" name="Shape 145"/>
          <p:cNvGrpSpPr/>
          <p:nvPr/>
        </p:nvGrpSpPr>
        <p:grpSpPr>
          <a:xfrm>
            <a:off x="251520" y="378899"/>
            <a:ext cx="8496944" cy="1897972"/>
            <a:chOff x="251520" y="378900"/>
            <a:chExt cx="8496944" cy="1444255"/>
          </a:xfrm>
        </p:grpSpPr>
        <p:sp>
          <p:nvSpPr>
            <p:cNvPr id="146" name="Shape 146"/>
            <p:cNvSpPr/>
            <p:nvPr/>
          </p:nvSpPr>
          <p:spPr>
            <a:xfrm>
              <a:off x="683568" y="476672"/>
              <a:ext cx="7560839" cy="1224135"/>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0043.WMF" id="147" name="Shape 147"/>
            <p:cNvPicPr preferRelativeResize="0"/>
            <p:nvPr/>
          </p:nvPicPr>
          <p:blipFill rotWithShape="1">
            <a:blip r:embed="rId4">
              <a:alphaModFix/>
            </a:blip>
            <a:srcRect b="0" l="0" r="0" t="0"/>
            <a:stretch/>
          </p:blipFill>
          <p:spPr>
            <a:xfrm>
              <a:off x="251520" y="378900"/>
              <a:ext cx="8496944" cy="1444255"/>
            </a:xfrm>
            <a:prstGeom prst="rect">
              <a:avLst/>
            </a:prstGeom>
            <a:noFill/>
            <a:ln>
              <a:noFill/>
            </a:ln>
            <a:effectLst>
              <a:outerShdw blurRad="190500" algn="ctr" dir="2700000" dist="228600">
                <a:srgbClr val="000000">
                  <a:alpha val="29803"/>
                </a:srgbClr>
              </a:outerShdw>
            </a:effectLst>
          </p:spPr>
        </p:pic>
      </p:grpSp>
      <p:pic>
        <p:nvPicPr>
          <p:cNvPr descr="Bulletpoint_Bullet_Listicon_Shape_Bulletfont_Glyph_Typography_Bullet_Point_Customshape_Wingding_Custom_Smooth_Square-512.png" id="148" name="Shape 148"/>
          <p:cNvPicPr preferRelativeResize="0"/>
          <p:nvPr/>
        </p:nvPicPr>
        <p:blipFill rotWithShape="1">
          <a:blip r:embed="rId3">
            <a:alphaModFix/>
          </a:blip>
          <a:srcRect b="0" l="0" r="0" t="0"/>
          <a:stretch/>
        </p:blipFill>
        <p:spPr>
          <a:xfrm>
            <a:off x="179511" y="4005064"/>
            <a:ext cx="8855968" cy="1368151"/>
          </a:xfrm>
          <a:prstGeom prst="rect">
            <a:avLst/>
          </a:prstGeom>
          <a:noFill/>
          <a:ln>
            <a:noFill/>
          </a:ln>
        </p:spPr>
      </p:pic>
      <p:sp>
        <p:nvSpPr>
          <p:cNvPr id="149" name="Shape 149"/>
          <p:cNvSpPr/>
          <p:nvPr/>
        </p:nvSpPr>
        <p:spPr>
          <a:xfrm>
            <a:off x="683568" y="4049776"/>
            <a:ext cx="7767378" cy="1323439"/>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التمييز بين بعض الاضطرابات النفسية المختلفة.</a:t>
            </a:r>
          </a:p>
        </p:txBody>
      </p:sp>
      <p:pic>
        <p:nvPicPr>
          <p:cNvPr descr="Bulletpoint_Bullet_Listicon_Shape_Bulletfont_Glyph_Typography_Bullet_Point_Customshape_Wingding_Custom_Smooth_Square-512.png" id="150" name="Shape 150"/>
          <p:cNvPicPr preferRelativeResize="0"/>
          <p:nvPr/>
        </p:nvPicPr>
        <p:blipFill rotWithShape="1">
          <a:blip r:embed="rId3">
            <a:alphaModFix/>
          </a:blip>
          <a:srcRect b="0" l="0" r="0" t="0"/>
          <a:stretch/>
        </p:blipFill>
        <p:spPr>
          <a:xfrm>
            <a:off x="179511" y="5445223"/>
            <a:ext cx="8855968" cy="1368151"/>
          </a:xfrm>
          <a:prstGeom prst="rect">
            <a:avLst/>
          </a:prstGeom>
          <a:noFill/>
          <a:ln>
            <a:noFill/>
          </a:ln>
        </p:spPr>
      </p:pic>
      <p:sp>
        <p:nvSpPr>
          <p:cNvPr id="151" name="Shape 151"/>
          <p:cNvSpPr/>
          <p:nvPr/>
        </p:nvSpPr>
        <p:spPr>
          <a:xfrm>
            <a:off x="827583" y="5825007"/>
            <a:ext cx="7449319" cy="707886"/>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تمثل لبعض سمات اضطرابات الشخصية.</a:t>
            </a:r>
          </a:p>
        </p:txBody>
      </p:sp>
      <p:sp>
        <p:nvSpPr>
          <p:cNvPr id="152" name="Shape 152"/>
          <p:cNvSpPr/>
          <p:nvPr/>
        </p:nvSpPr>
        <p:spPr>
          <a:xfrm>
            <a:off x="827583" y="620687"/>
            <a:ext cx="7272808"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rgbClr val="FF0000"/>
                </a:solidFill>
                <a:latin typeface="Calibri"/>
                <a:ea typeface="Calibri"/>
                <a:cs typeface="Calibri"/>
                <a:sym typeface="Calibri"/>
              </a:rPr>
              <a:t>يتوقع منك أخي الطالب بعد دراسة هذه الوحدة أن تكون قادراً على أن: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8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8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8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8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8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8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descr="Bulletpoint_Bullet_Listicon_Shape_Bulletfont_Glyph_Typography_Bullet_Point_Customshape_Wingding_Custom_Smooth_Square-512.png" id="157" name="Shape 157"/>
          <p:cNvPicPr preferRelativeResize="0"/>
          <p:nvPr/>
        </p:nvPicPr>
        <p:blipFill rotWithShape="1">
          <a:blip r:embed="rId3">
            <a:alphaModFix/>
          </a:blip>
          <a:srcRect b="0" l="0" r="0" t="0"/>
          <a:stretch/>
        </p:blipFill>
        <p:spPr>
          <a:xfrm>
            <a:off x="108519" y="2564903"/>
            <a:ext cx="8855968" cy="1368151"/>
          </a:xfrm>
          <a:prstGeom prst="rect">
            <a:avLst/>
          </a:prstGeom>
          <a:noFill/>
          <a:ln>
            <a:noFill/>
          </a:ln>
        </p:spPr>
      </p:pic>
      <p:sp>
        <p:nvSpPr>
          <p:cNvPr id="158" name="Shape 158"/>
          <p:cNvSpPr/>
          <p:nvPr/>
        </p:nvSpPr>
        <p:spPr>
          <a:xfrm>
            <a:off x="734583" y="2617167"/>
            <a:ext cx="7581833" cy="1323439"/>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تحدد الخطوات الرئيسة في علاج الاضطرابات النفسية.</a:t>
            </a:r>
          </a:p>
        </p:txBody>
      </p:sp>
      <p:grpSp>
        <p:nvGrpSpPr>
          <p:cNvPr id="159" name="Shape 159"/>
          <p:cNvGrpSpPr/>
          <p:nvPr/>
        </p:nvGrpSpPr>
        <p:grpSpPr>
          <a:xfrm>
            <a:off x="251520" y="378899"/>
            <a:ext cx="8496944" cy="1897972"/>
            <a:chOff x="251520" y="378900"/>
            <a:chExt cx="8496944" cy="1444255"/>
          </a:xfrm>
        </p:grpSpPr>
        <p:sp>
          <p:nvSpPr>
            <p:cNvPr id="160" name="Shape 160"/>
            <p:cNvSpPr/>
            <p:nvPr/>
          </p:nvSpPr>
          <p:spPr>
            <a:xfrm>
              <a:off x="683568" y="476672"/>
              <a:ext cx="7560839" cy="1224135"/>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0043.WMF" id="161" name="Shape 161"/>
            <p:cNvPicPr preferRelativeResize="0"/>
            <p:nvPr/>
          </p:nvPicPr>
          <p:blipFill rotWithShape="1">
            <a:blip r:embed="rId4">
              <a:alphaModFix/>
            </a:blip>
            <a:srcRect b="0" l="0" r="0" t="0"/>
            <a:stretch/>
          </p:blipFill>
          <p:spPr>
            <a:xfrm>
              <a:off x="251520" y="378900"/>
              <a:ext cx="8496944" cy="1444255"/>
            </a:xfrm>
            <a:prstGeom prst="rect">
              <a:avLst/>
            </a:prstGeom>
            <a:noFill/>
            <a:ln>
              <a:noFill/>
            </a:ln>
            <a:effectLst>
              <a:outerShdw blurRad="190500" algn="ctr" dir="2700000" dist="228600">
                <a:srgbClr val="000000">
                  <a:alpha val="29803"/>
                </a:srgbClr>
              </a:outerShdw>
            </a:effectLst>
          </p:spPr>
        </p:pic>
      </p:grpSp>
      <p:pic>
        <p:nvPicPr>
          <p:cNvPr descr="Bulletpoint_Bullet_Listicon_Shape_Bulletfont_Glyph_Typography_Bullet_Point_Customshape_Wingding_Custom_Smooth_Square-512.png" id="162" name="Shape 162"/>
          <p:cNvPicPr preferRelativeResize="0"/>
          <p:nvPr/>
        </p:nvPicPr>
        <p:blipFill rotWithShape="1">
          <a:blip r:embed="rId3">
            <a:alphaModFix/>
          </a:blip>
          <a:srcRect b="0" l="0" r="0" t="0"/>
          <a:stretch/>
        </p:blipFill>
        <p:spPr>
          <a:xfrm>
            <a:off x="179511" y="4005064"/>
            <a:ext cx="8855968" cy="1368151"/>
          </a:xfrm>
          <a:prstGeom prst="rect">
            <a:avLst/>
          </a:prstGeom>
          <a:noFill/>
          <a:ln>
            <a:noFill/>
          </a:ln>
        </p:spPr>
      </p:pic>
      <p:sp>
        <p:nvSpPr>
          <p:cNvPr id="163" name="Shape 163"/>
          <p:cNvSpPr/>
          <p:nvPr/>
        </p:nvSpPr>
        <p:spPr>
          <a:xfrm>
            <a:off x="683568" y="4357553"/>
            <a:ext cx="7767378" cy="707886"/>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تحدد المقصود بالعلاج النفسي.</a:t>
            </a:r>
          </a:p>
        </p:txBody>
      </p:sp>
      <p:pic>
        <p:nvPicPr>
          <p:cNvPr descr="Bulletpoint_Bullet_Listicon_Shape_Bulletfont_Glyph_Typography_Bullet_Point_Customshape_Wingding_Custom_Smooth_Square-512.png" id="164" name="Shape 164"/>
          <p:cNvPicPr preferRelativeResize="0"/>
          <p:nvPr/>
        </p:nvPicPr>
        <p:blipFill rotWithShape="1">
          <a:blip r:embed="rId3">
            <a:alphaModFix/>
          </a:blip>
          <a:srcRect b="0" l="0" r="0" t="0"/>
          <a:stretch/>
        </p:blipFill>
        <p:spPr>
          <a:xfrm>
            <a:off x="179511" y="5445223"/>
            <a:ext cx="8855968" cy="1368151"/>
          </a:xfrm>
          <a:prstGeom prst="rect">
            <a:avLst/>
          </a:prstGeom>
          <a:noFill/>
          <a:ln>
            <a:noFill/>
          </a:ln>
        </p:spPr>
      </p:pic>
      <p:sp>
        <p:nvSpPr>
          <p:cNvPr id="165" name="Shape 165"/>
          <p:cNvSpPr/>
          <p:nvPr/>
        </p:nvSpPr>
        <p:spPr>
          <a:xfrm>
            <a:off x="827583" y="5517232"/>
            <a:ext cx="7449319" cy="1323439"/>
          </a:xfrm>
          <a:prstGeom prst="rect">
            <a:avLst/>
          </a:prstGeom>
          <a:noFill/>
          <a:ln>
            <a:noFill/>
          </a:ln>
        </p:spPr>
        <p:txBody>
          <a:bodyPr anchorCtr="0" anchor="ctr" bIns="45700" lIns="91425" rIns="91425" tIns="45700">
            <a:noAutofit/>
          </a:bodyPr>
          <a:lstStyle/>
          <a:p>
            <a:pPr indent="0" lvl="0" marL="0" marR="0" rtl="1" algn="r">
              <a:spcBef>
                <a:spcPts val="0"/>
              </a:spcBef>
              <a:buClr>
                <a:srgbClr val="0000FF"/>
              </a:buClr>
              <a:buSzPct val="100000"/>
              <a:buFont typeface="Arial"/>
              <a:buChar char="•"/>
            </a:pPr>
            <a:r>
              <a:rPr b="1" i="0" lang="ar-EG" sz="4000" u="none" cap="none" strike="noStrike">
                <a:solidFill>
                  <a:srgbClr val="0000FF"/>
                </a:solidFill>
                <a:latin typeface="Calibri"/>
                <a:ea typeface="Calibri"/>
                <a:cs typeface="Calibri"/>
                <a:sym typeface="Calibri"/>
              </a:rPr>
              <a:t> تمثل للأساليب المعرفية في علاج الاضطرابات النفسية.</a:t>
            </a:r>
          </a:p>
        </p:txBody>
      </p:sp>
      <p:sp>
        <p:nvSpPr>
          <p:cNvPr id="166" name="Shape 166"/>
          <p:cNvSpPr/>
          <p:nvPr/>
        </p:nvSpPr>
        <p:spPr>
          <a:xfrm>
            <a:off x="827583" y="620687"/>
            <a:ext cx="7272808"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rgbClr val="FF0000"/>
                </a:solidFill>
                <a:latin typeface="Calibri"/>
                <a:ea typeface="Calibri"/>
                <a:cs typeface="Calibri"/>
                <a:sym typeface="Calibri"/>
              </a:rPr>
              <a:t>يتوقع منك أخي الطالب بعد دراسة هذه الوحدة أن تكون قادراً على أن: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8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8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8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8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8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8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pic>
        <p:nvPicPr>
          <p:cNvPr descr="الغلغف.gif" id="171" name="Shape 171"/>
          <p:cNvPicPr preferRelativeResize="0"/>
          <p:nvPr/>
        </p:nvPicPr>
        <p:blipFill rotWithShape="1">
          <a:blip r:embed="rId3">
            <a:alphaModFix/>
          </a:blip>
          <a:srcRect b="0" l="0" r="0" t="0"/>
          <a:stretch/>
        </p:blipFill>
        <p:spPr>
          <a:xfrm>
            <a:off x="969369" y="260647"/>
            <a:ext cx="7203030" cy="1584175"/>
          </a:xfrm>
          <a:prstGeom prst="rect">
            <a:avLst/>
          </a:prstGeom>
          <a:noFill/>
          <a:ln>
            <a:noFill/>
          </a:ln>
        </p:spPr>
      </p:pic>
      <p:sp>
        <p:nvSpPr>
          <p:cNvPr id="172" name="Shape 172"/>
          <p:cNvSpPr/>
          <p:nvPr/>
        </p:nvSpPr>
        <p:spPr>
          <a:xfrm>
            <a:off x="2051719" y="448795"/>
            <a:ext cx="5179623" cy="110799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chemeClr val="lt1"/>
                </a:solidFill>
                <a:latin typeface="Calibri"/>
                <a:ea typeface="Calibri"/>
                <a:cs typeface="Calibri"/>
                <a:sym typeface="Calibri"/>
              </a:rPr>
              <a:t>موضوعات الوحدة</a:t>
            </a:r>
          </a:p>
        </p:txBody>
      </p:sp>
      <p:pic>
        <p:nvPicPr>
          <p:cNvPr descr="g.gif" id="173" name="Shape 173"/>
          <p:cNvPicPr preferRelativeResize="0"/>
          <p:nvPr/>
        </p:nvPicPr>
        <p:blipFill rotWithShape="1">
          <a:blip r:embed="rId4">
            <a:alphaModFix/>
          </a:blip>
          <a:srcRect b="0" l="0" r="0" t="0"/>
          <a:stretch/>
        </p:blipFill>
        <p:spPr>
          <a:xfrm>
            <a:off x="179511" y="2132856"/>
            <a:ext cx="8748463" cy="1512167"/>
          </a:xfrm>
          <a:prstGeom prst="rect">
            <a:avLst/>
          </a:prstGeom>
          <a:noFill/>
          <a:ln>
            <a:noFill/>
          </a:ln>
        </p:spPr>
      </p:pic>
      <p:sp>
        <p:nvSpPr>
          <p:cNvPr id="174" name="Shape 174"/>
          <p:cNvSpPr/>
          <p:nvPr/>
        </p:nvSpPr>
        <p:spPr>
          <a:xfrm>
            <a:off x="539552" y="2420888"/>
            <a:ext cx="7848004"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1- ماهية الصحة النفسية.</a:t>
            </a:r>
          </a:p>
        </p:txBody>
      </p:sp>
      <p:pic>
        <p:nvPicPr>
          <p:cNvPr descr="g.gif" id="175" name="Shape 175"/>
          <p:cNvPicPr preferRelativeResize="0"/>
          <p:nvPr/>
        </p:nvPicPr>
        <p:blipFill rotWithShape="1">
          <a:blip r:embed="rId4">
            <a:alphaModFix/>
          </a:blip>
          <a:srcRect b="0" l="0" r="0" t="0"/>
          <a:stretch/>
        </p:blipFill>
        <p:spPr>
          <a:xfrm>
            <a:off x="179511" y="3645023"/>
            <a:ext cx="8748463" cy="1512167"/>
          </a:xfrm>
          <a:prstGeom prst="rect">
            <a:avLst/>
          </a:prstGeom>
          <a:noFill/>
          <a:ln>
            <a:noFill/>
          </a:ln>
        </p:spPr>
      </p:pic>
      <p:sp>
        <p:nvSpPr>
          <p:cNvPr id="176" name="Shape 176"/>
          <p:cNvSpPr/>
          <p:nvPr/>
        </p:nvSpPr>
        <p:spPr>
          <a:xfrm>
            <a:off x="539552" y="3933055"/>
            <a:ext cx="7848004"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2- مقومات الصحة النفسية.</a:t>
            </a:r>
          </a:p>
        </p:txBody>
      </p:sp>
      <p:pic>
        <p:nvPicPr>
          <p:cNvPr descr="g.gif" id="177" name="Shape 177"/>
          <p:cNvPicPr preferRelativeResize="0"/>
          <p:nvPr/>
        </p:nvPicPr>
        <p:blipFill rotWithShape="1">
          <a:blip r:embed="rId4">
            <a:alphaModFix/>
          </a:blip>
          <a:srcRect b="0" l="0" r="0" t="0"/>
          <a:stretch/>
        </p:blipFill>
        <p:spPr>
          <a:xfrm>
            <a:off x="216023" y="5201816"/>
            <a:ext cx="8748463" cy="1512167"/>
          </a:xfrm>
          <a:prstGeom prst="rect">
            <a:avLst/>
          </a:prstGeom>
          <a:noFill/>
          <a:ln>
            <a:noFill/>
          </a:ln>
        </p:spPr>
      </p:pic>
      <p:sp>
        <p:nvSpPr>
          <p:cNvPr id="178" name="Shape 178"/>
          <p:cNvSpPr/>
          <p:nvPr/>
        </p:nvSpPr>
        <p:spPr>
          <a:xfrm>
            <a:off x="576064" y="5489848"/>
            <a:ext cx="7848004"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3- أنواع الاضطرابات النفسية الشائعة.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6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6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6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6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6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6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