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6"/>
  </p:sldMasterIdLst>
  <p:sldIdLst>
    <p:sldId id="256" r:id="rId7"/>
    <p:sldId id="257" r:id="rId8"/>
    <p:sldId id="258" r:id="rId9"/>
    <p:sldId id="26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.xml"/><Relationship Id="rId7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customXml" Target="../../customXml/item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6.xml"/><Relationship Id="rId7" Type="http://schemas.openxmlformats.org/officeDocument/2006/relationships/image" Target="../media/image1.png"/><Relationship Id="rId2" Type="http://schemas.openxmlformats.org/officeDocument/2006/relationships/tags" Target="../tags/tag5.xml"/><Relationship Id="rId1" Type="http://schemas.openxmlformats.org/officeDocument/2006/relationships/customXml" Target="../../customXml/item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0.xml"/><Relationship Id="rId7" Type="http://schemas.openxmlformats.org/officeDocument/2006/relationships/image" Target="../media/image1.png"/><Relationship Id="rId2" Type="http://schemas.openxmlformats.org/officeDocument/2006/relationships/tags" Target="../tags/tag9.xml"/><Relationship Id="rId1" Type="http://schemas.openxmlformats.org/officeDocument/2006/relationships/customXml" Target="../../customXml/item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2" Type="http://schemas.openxmlformats.org/officeDocument/2006/relationships/tags" Target="../tags/tag13.xml"/><Relationship Id="rId1" Type="http://schemas.openxmlformats.org/officeDocument/2006/relationships/customXml" Target="../../customXml/item5.xml"/><Relationship Id="rId6" Type="http://schemas.openxmlformats.org/officeDocument/2006/relationships/tags" Target="../tags/tag17.xml"/><Relationship Id="rId11" Type="http://schemas.openxmlformats.org/officeDocument/2006/relationships/image" Target="../media/image3.png"/><Relationship Id="rId5" Type="http://schemas.openxmlformats.org/officeDocument/2006/relationships/tags" Target="../tags/tag16.xml"/><Relationship Id="rId10" Type="http://schemas.openxmlformats.org/officeDocument/2006/relationships/image" Target="../media/image2.png"/><Relationship Id="rId4" Type="http://schemas.openxmlformats.org/officeDocument/2006/relationships/tags" Target="../tags/tag15.xml"/><Relationship Id="rId9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0.xml"/><Relationship Id="rId7" Type="http://schemas.openxmlformats.org/officeDocument/2006/relationships/image" Target="../media/image1.png"/><Relationship Id="rId2" Type="http://schemas.openxmlformats.org/officeDocument/2006/relationships/tags" Target="../tags/tag19.xml"/><Relationship Id="rId1" Type="http://schemas.openxmlformats.org/officeDocument/2006/relationships/customXml" Target="../../customXml/item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3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84047" y="1673351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84047" y="3005861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384047" y="4338370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10" name="صورة 9" descr="Answer1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845552" y="1852688"/>
            <a:ext cx="857250" cy="857250"/>
          </a:xfrm>
          <a:prstGeom prst="rect">
            <a:avLst/>
          </a:prstGeom>
        </p:spPr>
      </p:pic>
      <p:pic>
        <p:nvPicPr>
          <p:cNvPr id="11" name="صورة 10" descr="Answer2.png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845552" y="3185198"/>
            <a:ext cx="857250" cy="857250"/>
          </a:xfrm>
          <a:prstGeom prst="rect">
            <a:avLst/>
          </a:prstGeom>
        </p:spPr>
      </p:pic>
      <p:pic>
        <p:nvPicPr>
          <p:cNvPr id="12" name="صورة 11" descr="Answer3.png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7845552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75643-50C6-4335-8AAB-CA2E9EFFC947}" type="datetimeFigureOut">
              <a:rPr lang="ar-SA" smtClean="0"/>
              <a:pPr/>
              <a:t>18/04/36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F294B-EEDC-449B-BB24-77F0DD07A6B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285728"/>
            <a:ext cx="6572272" cy="6572272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2000232" y="0"/>
            <a:ext cx="3857652" cy="43396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 smtClean="0"/>
          </a:p>
          <a:p>
            <a:endParaRPr lang="ar-SA" dirty="0">
              <a:cs typeface="FS_Bold" pitchFamily="2" charset="-78"/>
            </a:endParaRPr>
          </a:p>
          <a:p>
            <a:pPr algn="ctr"/>
            <a:r>
              <a:rPr lang="ar-SA" sz="8000" dirty="0" smtClean="0">
                <a:cs typeface="FS_Bold" pitchFamily="2" charset="-78"/>
              </a:rPr>
              <a:t>كتابة السيرة </a:t>
            </a:r>
          </a:p>
          <a:p>
            <a:pPr algn="ctr"/>
            <a:r>
              <a:rPr lang="ar-SA" sz="8000" dirty="0" smtClean="0">
                <a:cs typeface="FS_Bold" pitchFamily="2" charset="-78"/>
              </a:rPr>
              <a:t>الذاتية</a:t>
            </a:r>
            <a:endParaRPr lang="ar-SA" sz="8000" dirty="0">
              <a:cs typeface="FS_Bold" pitchFamily="2" charset="-78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PowerPoint_Wallpapers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1571572" y="2143116"/>
            <a:ext cx="7572428" cy="32316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3200" dirty="0" smtClean="0">
                <a:cs typeface="ACS  Akeek Bold" pitchFamily="2" charset="-78"/>
              </a:rPr>
              <a:t>ب)السيرة الذاتية الإلكترونية</a:t>
            </a:r>
          </a:p>
          <a:p>
            <a:pPr lvl="0"/>
            <a:r>
              <a:rPr lang="ar-SA" sz="3200" dirty="0" smtClean="0">
                <a:cs typeface="ACS  Akeek Bold" pitchFamily="2" charset="-78"/>
              </a:rPr>
              <a:t> </a:t>
            </a:r>
            <a:endParaRPr lang="en-US" sz="3200" dirty="0" smtClean="0">
              <a:cs typeface="ACS  Akeek Bold" pitchFamily="2" charset="-78"/>
            </a:endParaRPr>
          </a:p>
          <a:p>
            <a:r>
              <a:rPr lang="ar-SA" sz="2000" dirty="0" smtClean="0"/>
              <a:t>هناك بعض المؤسسات الحكومية وكذا القطاع الخاص بدأت في توظيف التقنية للاستفادة منها في تسهيل أعمالها , ومن ضمن هذه الأعمال أن تطلب من كل شخص يرغب في التقدم لشغل الوظيفة / الوظائف الشاغرة لديها في الدخول على الموقع الإلكتروني للمؤسسة </a:t>
            </a:r>
            <a:r>
              <a:rPr lang="ar-SA" sz="2000" dirty="0" err="1" smtClean="0"/>
              <a:t>و</a:t>
            </a:r>
            <a:r>
              <a:rPr lang="ar-SA" sz="2000" dirty="0" smtClean="0"/>
              <a:t> تعبئة نموذج السيرة الذاتية المعد من قبلها , </a:t>
            </a:r>
            <a:r>
              <a:rPr lang="ar-SA" sz="2000" dirty="0" err="1" smtClean="0"/>
              <a:t>و</a:t>
            </a:r>
            <a:r>
              <a:rPr lang="ar-SA" sz="2000" dirty="0" smtClean="0"/>
              <a:t> من ثم ضمان وصوله في ثوان معدودة </a:t>
            </a:r>
            <a:r>
              <a:rPr lang="ar-SA" sz="2000" dirty="0" err="1" smtClean="0"/>
              <a:t>و</a:t>
            </a:r>
            <a:r>
              <a:rPr lang="ar-SA" sz="2000" dirty="0" smtClean="0"/>
              <a:t> في إطار من السرية المطلوبة أحيانا. وغالبا </a:t>
            </a:r>
            <a:r>
              <a:rPr lang="ar-SA" sz="2000" dirty="0" err="1" smtClean="0"/>
              <a:t>لاتختلف</a:t>
            </a:r>
            <a:r>
              <a:rPr lang="ar-SA" sz="2000" dirty="0" smtClean="0"/>
              <a:t> عناصر السيرة الإلكترونية عن النموذج الورقي إلا في بعض النقاط التي تريد المؤسسة الاستفسار عنها من المتقدم.</a:t>
            </a:r>
          </a:p>
          <a:p>
            <a:endParaRPr lang="ar-S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book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 rot="20403387">
            <a:off x="760155" y="3025023"/>
            <a:ext cx="321318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 rot="19935718">
            <a:off x="958344" y="2820268"/>
            <a:ext cx="3616501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/>
              <a:t>1. معلومات الاتصال الغير كافية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/>
              <a:t>2. لا أهداف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/>
              <a:t>3.اللغة السلبية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/>
              <a:t>4. الابتداء </a:t>
            </a:r>
            <a:r>
              <a:rPr lang="ar-SA" b="1" dirty="0" err="1" smtClean="0"/>
              <a:t>بـ</a:t>
            </a:r>
            <a:r>
              <a:rPr lang="ar-SA" b="1" dirty="0" smtClean="0"/>
              <a:t>"أنا" أو صيغة الشخص الأول</a:t>
            </a:r>
            <a:endParaRPr lang="en-US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/>
              <a:t>5.الافتقار </a:t>
            </a:r>
            <a:r>
              <a:rPr lang="ar-SA" b="1" dirty="0" err="1" smtClean="0"/>
              <a:t>الى</a:t>
            </a:r>
            <a:r>
              <a:rPr lang="ar-SA" b="1" dirty="0" smtClean="0"/>
              <a:t> التركيز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/>
              <a:t>6.التصميم </a:t>
            </a:r>
            <a:r>
              <a:rPr lang="ar-SA" b="1" dirty="0" err="1" smtClean="0"/>
              <a:t>السيء</a:t>
            </a:r>
            <a:endParaRPr lang="ar-SA" b="1" dirty="0" smtClean="0"/>
          </a:p>
          <a:p>
            <a:r>
              <a:rPr lang="ar-SA" b="1" dirty="0" smtClean="0"/>
              <a:t>7. عدم التدقيق على الأخطاء </a:t>
            </a:r>
            <a:r>
              <a:rPr lang="ar-SA" b="1" dirty="0" err="1" smtClean="0"/>
              <a:t>الطباعية</a:t>
            </a:r>
            <a:endParaRPr lang="en-US" dirty="0" smtClean="0"/>
          </a:p>
          <a:p>
            <a:r>
              <a:rPr lang="ar-SA" b="1" dirty="0" smtClean="0"/>
              <a:t>8. عدم ذكر الحقائق المهمة</a:t>
            </a:r>
            <a:endParaRPr lang="en-US" dirty="0" smtClean="0"/>
          </a:p>
          <a:p>
            <a:r>
              <a:rPr lang="ar-SA" b="1" dirty="0" smtClean="0"/>
              <a:t>9. الأكاذيب</a:t>
            </a:r>
            <a:endParaRPr lang="en-US" dirty="0" smtClean="0"/>
          </a:p>
          <a:p>
            <a:r>
              <a:rPr lang="ar-SA" b="1" dirty="0" smtClean="0"/>
              <a:t>10. عشوائية إرسال السيرة الذاتية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 rot="20489776">
            <a:off x="4622056" y="3207676"/>
            <a:ext cx="2857520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2800" b="1" dirty="0" smtClean="0">
                <a:solidFill>
                  <a:srgbClr val="1F497D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الأخطاء الشائعة في كتابة السيرة الذاتية :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مخطط انسيابي: رابط 35"/>
          <p:cNvSpPr>
            <a:spLocks noChangeArrowheads="1"/>
          </p:cNvSpPr>
          <p:nvPr/>
        </p:nvSpPr>
        <p:spPr bwMode="auto">
          <a:xfrm>
            <a:off x="7500958" y="285728"/>
            <a:ext cx="1246189" cy="785818"/>
          </a:xfrm>
          <a:prstGeom prst="flowChartConnector">
            <a:avLst/>
          </a:prstGeom>
          <a:solidFill>
            <a:srgbClr val="FFFFFF"/>
          </a:solidFill>
          <a:ln w="25400">
            <a:solidFill>
              <a:srgbClr val="F7964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تأكدي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مخطط انسيابي: معالجة متعاقبة 36"/>
          <p:cNvSpPr>
            <a:spLocks noChangeArrowheads="1"/>
          </p:cNvSpPr>
          <p:nvPr/>
        </p:nvSpPr>
        <p:spPr bwMode="auto">
          <a:xfrm>
            <a:off x="214282" y="2000240"/>
            <a:ext cx="5537200" cy="1604962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48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abic Typesetting" pitchFamily="66" charset="-78"/>
                <a:ea typeface="Arial" pitchFamily="34" charset="0"/>
                <a:cs typeface="AL-Sarem Bold" pitchFamily="2" charset="-78"/>
              </a:rPr>
              <a:t>أنتبه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ar-S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abic Typesetting" pitchFamily="66" charset="-78"/>
              <a:ea typeface="Arial" pitchFamily="34" charset="0"/>
              <a:cs typeface="AL-Sarem Bold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ypesetting" pitchFamily="66" charset="-78"/>
                <a:ea typeface="Arial" pitchFamily="34" charset="0"/>
                <a:cs typeface="AL-Sarem Bold" pitchFamily="2" charset="-78"/>
              </a:rPr>
              <a:t>أن كتابة السيرة الذاتية مهارة من المهارات التي يجب عليك إتقانها , حيث تعد خطوة من الخطوات الرئيسة في رحلة البحث عن عمل ما.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071802" y="214290"/>
            <a:ext cx="4500594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>
                <a:cs typeface="AL-Sarem Bold" pitchFamily="2" charset="-78"/>
              </a:rPr>
              <a:t>السيرة الذاتية هي الخطوة الأولى في رحلة البحث عن وظيفة.     </a:t>
            </a:r>
            <a:endParaRPr lang="en-US" sz="2400" dirty="0" smtClean="0">
              <a:cs typeface="AL-Sarem Bold" pitchFamily="2" charset="-78"/>
            </a:endParaRPr>
          </a:p>
          <a:p>
            <a:endParaRPr lang="ar-SA" dirty="0"/>
          </a:p>
        </p:txBody>
      </p:sp>
      <p:pic>
        <p:nvPicPr>
          <p:cNvPr id="5" name="صورة 4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0880" y="3571876"/>
            <a:ext cx="3370248" cy="302895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نفجار 1 1"/>
          <p:cNvSpPr/>
          <p:nvPr/>
        </p:nvSpPr>
        <p:spPr>
          <a:xfrm rot="19313282">
            <a:off x="571472" y="285728"/>
            <a:ext cx="4429156" cy="3857652"/>
          </a:xfrm>
          <a:prstGeom prst="irregularSeal1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dirty="0" smtClean="0">
                <a:solidFill>
                  <a:srgbClr val="FF0000"/>
                </a:solidFill>
                <a:cs typeface="FreeHand" pitchFamily="2" charset="-78"/>
              </a:rPr>
              <a:t>أعلم</a:t>
            </a:r>
            <a:endParaRPr lang="ar-SA" sz="6600" dirty="0">
              <a:solidFill>
                <a:srgbClr val="FF0000"/>
              </a:solidFill>
              <a:cs typeface="FreeHand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285984" y="4214818"/>
            <a:ext cx="657229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>
                <a:cs typeface="AL-Sarem Bold" pitchFamily="2" charset="-78"/>
              </a:rPr>
              <a:t>هناك من يطلب السيرة الذاتية ولكن بمصطلح آخر </a:t>
            </a:r>
            <a:r>
              <a:rPr lang="ar-SA" sz="2400" dirty="0" err="1" smtClean="0">
                <a:cs typeface="AL-Sarem Bold" pitchFamily="2" charset="-78"/>
              </a:rPr>
              <a:t>و</a:t>
            </a:r>
            <a:r>
              <a:rPr lang="ar-SA" sz="2400" dirty="0" smtClean="0">
                <a:cs typeface="AL-Sarem Bold" pitchFamily="2" charset="-78"/>
              </a:rPr>
              <a:t> هو </a:t>
            </a:r>
            <a:r>
              <a:rPr lang="ar-SA" sz="2400" dirty="0" err="1" smtClean="0">
                <a:cs typeface="AL-Sarem Bold" pitchFamily="2" charset="-78"/>
              </a:rPr>
              <a:t>الـ</a:t>
            </a:r>
            <a:r>
              <a:rPr lang="en-US" sz="2400" dirty="0" smtClean="0">
                <a:cs typeface="AL-Sarem Bold" pitchFamily="2" charset="-78"/>
              </a:rPr>
              <a:t>C.V</a:t>
            </a:r>
            <a:r>
              <a:rPr lang="ar-SA" sz="2400" dirty="0" smtClean="0">
                <a:cs typeface="AL-Sarem Bold" pitchFamily="2" charset="-78"/>
              </a:rPr>
              <a:t> هل تعلمين ماذا يعني هذا المصطلح ؟</a:t>
            </a:r>
            <a:endParaRPr lang="en-US" sz="2400" dirty="0" smtClean="0">
              <a:cs typeface="AL-Sarem Bold" pitchFamily="2" charset="-78"/>
            </a:endParaRPr>
          </a:p>
          <a:p>
            <a:r>
              <a:rPr lang="ar-SA" sz="2400" dirty="0" smtClean="0">
                <a:cs typeface="AL-Sarem Bold" pitchFamily="2" charset="-78"/>
              </a:rPr>
              <a:t>إن هذا المصطلح هو اختصار لكلمة </a:t>
            </a:r>
            <a:r>
              <a:rPr lang="en-US" sz="2400" dirty="0" smtClean="0">
                <a:cs typeface="AL-Sarem Bold" pitchFamily="2" charset="-78"/>
              </a:rPr>
              <a:t>Curriculum vita</a:t>
            </a:r>
            <a:r>
              <a:rPr lang="ar-SA" sz="2400" dirty="0" smtClean="0">
                <a:cs typeface="AL-Sarem Bold" pitchFamily="2" charset="-78"/>
              </a:rPr>
              <a:t>وهي ترجمة لمعنى السيرة الذاتية باللغة الإنجليزية. و هناك من يستخدم مصطلح </a:t>
            </a:r>
            <a:r>
              <a:rPr lang="en-US" sz="2400" dirty="0" smtClean="0">
                <a:cs typeface="AL-Sarem Bold" pitchFamily="2" charset="-78"/>
              </a:rPr>
              <a:t>Resume</a:t>
            </a:r>
            <a:r>
              <a:rPr lang="ar-SA" sz="2400" dirty="0" smtClean="0">
                <a:cs typeface="AL-Sarem Bold" pitchFamily="2" charset="-78"/>
              </a:rPr>
              <a:t> و كلاهما صحيح.</a:t>
            </a:r>
            <a:endParaRPr lang="ar-SA" sz="2400" dirty="0">
              <a:cs typeface="AL-Sarem Bold" pitchFamily="2" charset="-7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صر نائب للنص 6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ar-SA" dirty="0" smtClean="0"/>
              <a:t>كتابة السيرة الذاتية تحتاج </a:t>
            </a:r>
            <a:r>
              <a:rPr lang="ar-SA" dirty="0" err="1" smtClean="0"/>
              <a:t>الى</a:t>
            </a:r>
            <a:r>
              <a:rPr lang="ar-SA" dirty="0" smtClean="0"/>
              <a:t> التدقيق </a:t>
            </a:r>
            <a:r>
              <a:rPr lang="ar-SA" dirty="0" err="1" smtClean="0"/>
              <a:t>الاملائي</a:t>
            </a:r>
            <a:r>
              <a:rPr lang="ar-SA" dirty="0" smtClean="0"/>
              <a:t>:</a:t>
            </a:r>
            <a:endParaRPr lang="ar-SA" dirty="0"/>
          </a:p>
        </p:txBody>
      </p:sp>
      <p:pic>
        <p:nvPicPr>
          <p:cNvPr id="9" name="صورة 8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ar-SA" dirty="0" smtClean="0"/>
              <a:t>السيرة الذاتية تنقسم إلى :</a:t>
            </a:r>
            <a:endParaRPr lang="ar-SA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ar-SA" dirty="0" smtClean="0"/>
              <a:t>ورقية فقط</a:t>
            </a:r>
            <a:endParaRPr lang="ar-SA" dirty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ar-SA" dirty="0" smtClean="0"/>
              <a:t>الكترونية فقط</a:t>
            </a:r>
            <a:endParaRPr lang="ar-SA" dirty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ar-SA" dirty="0" smtClean="0"/>
              <a:t>ورقية والكترونية</a:t>
            </a:r>
            <a:endParaRPr lang="ar-SA" dirty="0"/>
          </a:p>
        </p:txBody>
      </p:sp>
      <p:pic>
        <p:nvPicPr>
          <p:cNvPr id="11" name="صورة 10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845552" y="4517707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ar-SA" dirty="0" smtClean="0"/>
              <a:t>هل تعتبر السيرة الذاتية بطاقة تعريف للفرد:</a:t>
            </a:r>
            <a:endParaRPr lang="ar-SA" dirty="0"/>
          </a:p>
        </p:txBody>
      </p:sp>
      <p:pic>
        <p:nvPicPr>
          <p:cNvPr id="5" name="صورة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tLVCH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"/>
            <a:ext cx="9144000" cy="6858024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0" y="214290"/>
            <a:ext cx="8715404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/>
              <a:t> </a:t>
            </a:r>
            <a:r>
              <a:rPr lang="ar-SA" sz="3600" dirty="0"/>
              <a:t>اعتبر انك سلعة يتم تسويقها </a:t>
            </a:r>
            <a:r>
              <a:rPr lang="ar-SA" sz="3600" dirty="0" err="1"/>
              <a:t>امام</a:t>
            </a:r>
            <a:r>
              <a:rPr lang="ar-SA" sz="3600" dirty="0"/>
              <a:t> الشركة </a:t>
            </a:r>
            <a:endParaRPr lang="ar-SA" sz="3600" dirty="0" smtClean="0"/>
          </a:p>
          <a:p>
            <a:pPr algn="ctr"/>
            <a:r>
              <a:rPr lang="ar-SA" sz="3600" dirty="0" smtClean="0"/>
              <a:t>فاجتهد في تسويق نفسك</a:t>
            </a:r>
            <a:r>
              <a:rPr lang="ar-SA" sz="3600" dirty="0"/>
              <a:t/>
            </a:r>
            <a:br>
              <a:rPr lang="ar-SA" sz="3600" dirty="0"/>
            </a:br>
            <a:r>
              <a:rPr lang="ar-SA" sz="3600" dirty="0"/>
              <a:t>و أول خطوة </a:t>
            </a:r>
            <a:r>
              <a:rPr lang="ar-SA" sz="3600" dirty="0" err="1"/>
              <a:t>فى</a:t>
            </a:r>
            <a:r>
              <a:rPr lang="ar-SA" sz="3600" dirty="0"/>
              <a:t> تسويق نفسك </a:t>
            </a:r>
            <a:r>
              <a:rPr lang="ar-SA" sz="3600" dirty="0" err="1"/>
              <a:t>هى</a:t>
            </a:r>
            <a:r>
              <a:rPr lang="ar-SA" sz="3600" dirty="0"/>
              <a:t> </a:t>
            </a:r>
            <a:r>
              <a:rPr lang="ar-SA" sz="4800" b="1" dirty="0">
                <a:cs typeface="FS_Bold" pitchFamily="2" charset="-78"/>
              </a:rPr>
              <a:t>السيرة الذاتية </a:t>
            </a:r>
            <a:r>
              <a:rPr lang="ar-SA" sz="3600" dirty="0" err="1"/>
              <a:t>و</a:t>
            </a:r>
            <a:r>
              <a:rPr lang="ar-SA" sz="3600" dirty="0"/>
              <a:t> </a:t>
            </a:r>
            <a:r>
              <a:rPr lang="ar-SA" sz="3600" dirty="0" err="1"/>
              <a:t>التى</a:t>
            </a:r>
            <a:r>
              <a:rPr lang="ar-SA" sz="3600" dirty="0"/>
              <a:t> تعتبر مندوبك </a:t>
            </a:r>
            <a:r>
              <a:rPr lang="ar-SA" sz="3600" dirty="0" err="1"/>
              <a:t>الى</a:t>
            </a:r>
            <a:r>
              <a:rPr lang="ar-SA" sz="3600" dirty="0"/>
              <a:t> </a:t>
            </a:r>
            <a:r>
              <a:rPr lang="ar-SA" sz="3600" dirty="0" smtClean="0"/>
              <a:t>صاحب</a:t>
            </a:r>
            <a:r>
              <a:rPr lang="ar-SA" sz="3600" dirty="0"/>
              <a:t/>
            </a:r>
            <a:br>
              <a:rPr lang="ar-SA" sz="3600" dirty="0"/>
            </a:br>
            <a:r>
              <a:rPr lang="ar-SA" sz="3600" dirty="0"/>
              <a:t>العمل </a:t>
            </a:r>
            <a:r>
              <a:rPr lang="ar-SA" sz="3600" dirty="0" err="1"/>
              <a:t>الذى</a:t>
            </a:r>
            <a:r>
              <a:rPr lang="ar-SA" sz="3600" dirty="0"/>
              <a:t> تريد </a:t>
            </a:r>
            <a:r>
              <a:rPr lang="ar-SA" sz="3600" dirty="0" err="1"/>
              <a:t>ان</a:t>
            </a:r>
            <a:r>
              <a:rPr lang="ar-SA" sz="3600" dirty="0"/>
              <a:t> تلتحق </a:t>
            </a:r>
            <a:r>
              <a:rPr lang="ar-SA" sz="3600" dirty="0" err="1"/>
              <a:t>بة</a:t>
            </a:r>
            <a:r>
              <a:rPr lang="ar-SA" sz="3600" dirty="0"/>
              <a:t> و </a:t>
            </a:r>
            <a:r>
              <a:rPr lang="ar-SA" sz="3600" dirty="0" err="1"/>
              <a:t>اذا</a:t>
            </a:r>
            <a:r>
              <a:rPr lang="ar-SA" sz="3600" dirty="0"/>
              <a:t> نجحت </a:t>
            </a:r>
            <a:r>
              <a:rPr lang="ar-SA" sz="3600" dirty="0" err="1"/>
              <a:t>فى</a:t>
            </a:r>
            <a:r>
              <a:rPr lang="ar-SA" sz="3600" dirty="0"/>
              <a:t> لفت </a:t>
            </a:r>
            <a:r>
              <a:rPr lang="ar-SA" sz="3600" dirty="0" smtClean="0"/>
              <a:t>انتباه </a:t>
            </a:r>
            <a:r>
              <a:rPr lang="ar-SA" sz="3600" dirty="0"/>
              <a:t>من يقرأ السير الذاتية من </a:t>
            </a:r>
            <a:br>
              <a:rPr lang="ar-SA" sz="3600" dirty="0"/>
            </a:br>
            <a:r>
              <a:rPr lang="ar-SA" sz="3600" dirty="0"/>
              <a:t>بين المئات منها فأنك تكون قد وضعت نفسك على أول الطريق </a:t>
            </a:r>
            <a:r>
              <a:rPr lang="ar-SA" sz="3600" dirty="0" smtClean="0"/>
              <a:t>السليم...</a:t>
            </a:r>
            <a:endParaRPr lang="ar-SA" sz="3600" dirty="0"/>
          </a:p>
        </p:txBody>
      </p:sp>
      <p:pic>
        <p:nvPicPr>
          <p:cNvPr id="6" name="صورة 5" descr="www-St-Takla-org___Exclamation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2976" y="142852"/>
            <a:ext cx="330033" cy="78579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4" y="0"/>
            <a:ext cx="9142875" cy="6858000"/>
          </a:xfrm>
        </p:spPr>
      </p:pic>
      <p:sp>
        <p:nvSpPr>
          <p:cNvPr id="5" name="مربع نص 4"/>
          <p:cNvSpPr txBox="1"/>
          <p:nvPr/>
        </p:nvSpPr>
        <p:spPr>
          <a:xfrm>
            <a:off x="0" y="1000108"/>
            <a:ext cx="6215074" cy="51090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cs typeface="ACS  Fayrouz Extra Bold" pitchFamily="2" charset="-78"/>
              </a:rPr>
              <a:t>السيرة الذاتية :</a:t>
            </a:r>
            <a:endParaRPr lang="en-US" sz="2800" dirty="0" smtClean="0">
              <a:cs typeface="ACS  Fayrouz Extra Bold" pitchFamily="2" charset="-78"/>
            </a:endParaRPr>
          </a:p>
          <a:p>
            <a:pPr algn="ctr"/>
            <a:r>
              <a:rPr lang="ar-SA" sz="2800" dirty="0" smtClean="0"/>
              <a:t>إن الحصول على وظيفة أصبح من الموضوعات التي تستحوذ على اهتمام الفتيان والفتيات من الخريجين , حتى الطالب بدأ يفكر في هذا الموضوع أثناء فترة الدراسة , وذلك لأن فرص العمل المتاحة لا تكفي لاستيعاب الخريجين </a:t>
            </a:r>
            <a:r>
              <a:rPr lang="ar-SA" sz="2800" dirty="0" err="1" smtClean="0"/>
              <a:t>و</a:t>
            </a:r>
            <a:r>
              <a:rPr lang="ar-SA" sz="2800" dirty="0" smtClean="0"/>
              <a:t> كافة التخصصات مما خلق نوعا من المنافسة بين الخريجين للفوز بالوظيفة. و تعد السيرة الذاتية بمثابة بطاقة تعريف , يظهر فيها المتقدم قدراته </a:t>
            </a:r>
            <a:r>
              <a:rPr lang="ar-SA" sz="2800" dirty="0" err="1" smtClean="0"/>
              <a:t>و</a:t>
            </a:r>
            <a:r>
              <a:rPr lang="ar-SA" sz="2800" dirty="0" smtClean="0"/>
              <a:t> خبراته </a:t>
            </a:r>
            <a:r>
              <a:rPr lang="ar-SA" sz="2800" dirty="0" err="1" smtClean="0"/>
              <a:t>و</a:t>
            </a:r>
            <a:r>
              <a:rPr lang="ar-SA" sz="2800" dirty="0" smtClean="0"/>
              <a:t> </a:t>
            </a:r>
            <a:r>
              <a:rPr lang="ar-SA" sz="2800" dirty="0" err="1" smtClean="0"/>
              <a:t>بيناته</a:t>
            </a:r>
            <a:r>
              <a:rPr lang="ar-SA" sz="2800" dirty="0" smtClean="0"/>
              <a:t> و يقوم بإرسالها للمؤسسة المطلوبة التي من خلالها يتم التصفية المبدئية للمتقدمين.</a:t>
            </a:r>
            <a:endParaRPr lang="en-US" sz="2800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428728" y="0"/>
            <a:ext cx="6072230" cy="74174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b="1" dirty="0" smtClean="0"/>
              <a:t>ما هي السيرة الذاتية ؟ </a:t>
            </a:r>
            <a:br>
              <a:rPr lang="ar-SA" sz="1600" b="1" dirty="0" smtClean="0"/>
            </a:br>
            <a:r>
              <a:rPr lang="ar-SA" sz="1600" b="1" dirty="0" smtClean="0"/>
              <a:t>- هي بطاقة تعريف للفرد. </a:t>
            </a:r>
            <a:br>
              <a:rPr lang="ar-SA" sz="1600" b="1" dirty="0" smtClean="0"/>
            </a:br>
            <a:r>
              <a:rPr lang="ar-SA" sz="1600" b="1" dirty="0" smtClean="0"/>
              <a:t>- هي المفتاح للوصول للمقابلة الشخصية. </a:t>
            </a:r>
            <a:br>
              <a:rPr lang="ar-SA" sz="1600" b="1" dirty="0" smtClean="0"/>
            </a:br>
            <a:r>
              <a:rPr lang="ar-SA" sz="1600" b="1" dirty="0" smtClean="0"/>
              <a:t>- هي بمثابة النداء الذي يقول لصاحب العمل (قم بتعييني! وليس إدراجي بين الملفات).</a:t>
            </a:r>
            <a:br>
              <a:rPr lang="ar-SA" sz="1600" b="1" dirty="0" smtClean="0"/>
            </a:br>
            <a:r>
              <a:rPr lang="ar-SA" sz="1600" b="1" dirty="0" smtClean="0"/>
              <a:t> -هي الأداة الأساسية التي تستخدمها لترويج نفسك لجذب انتباه صاحب العمل. </a:t>
            </a:r>
          </a:p>
          <a:p>
            <a:pPr algn="ctr"/>
            <a:r>
              <a:rPr lang="ar-SA" sz="1600" b="1" dirty="0" smtClean="0"/>
              <a:t/>
            </a:r>
            <a:br>
              <a:rPr lang="ar-SA" sz="1600" b="1" dirty="0" smtClean="0"/>
            </a:br>
            <a:r>
              <a:rPr lang="ar-SA" sz="1600" b="1" dirty="0" smtClean="0"/>
              <a:t>مواصفات السيرة الذاتية: </a:t>
            </a:r>
            <a:br>
              <a:rPr lang="ar-SA" sz="1600" b="1" dirty="0" smtClean="0"/>
            </a:br>
            <a:r>
              <a:rPr lang="ar-SA" sz="1600" b="1" dirty="0" smtClean="0"/>
              <a:t>يجب أن تكون سيرتك الذاتية لها تأثير قوي وإيجابية. </a:t>
            </a:r>
            <a:br>
              <a:rPr lang="ar-SA" sz="1600" b="1" dirty="0" smtClean="0"/>
            </a:br>
            <a:r>
              <a:rPr lang="ar-SA" sz="1600" b="1" dirty="0" smtClean="0"/>
              <a:t>الصدق في المعلومات الواردة في السيرة الذاتية. </a:t>
            </a:r>
            <a:br>
              <a:rPr lang="ar-SA" sz="1600" b="1" dirty="0" smtClean="0"/>
            </a:br>
            <a:r>
              <a:rPr lang="ar-SA" sz="1600" b="1" dirty="0" smtClean="0"/>
              <a:t>تنظيم وترتيب الأفكار. </a:t>
            </a:r>
            <a:br>
              <a:rPr lang="ar-SA" sz="1600" b="1" dirty="0" smtClean="0"/>
            </a:br>
            <a:r>
              <a:rPr lang="ar-SA" sz="1600" b="1" dirty="0" smtClean="0"/>
              <a:t>استخدم العناوين. </a:t>
            </a:r>
            <a:br>
              <a:rPr lang="ar-SA" sz="1600" b="1" dirty="0" smtClean="0"/>
            </a:br>
            <a:r>
              <a:rPr lang="ar-SA" sz="1600" b="1" dirty="0" smtClean="0"/>
              <a:t>التنسيق الزمني للسيرة الذاتية. </a:t>
            </a:r>
            <a:br>
              <a:rPr lang="ar-SA" sz="1600" b="1" dirty="0" smtClean="0"/>
            </a:br>
            <a:r>
              <a:rPr lang="ar-SA" sz="1600" b="1" dirty="0" smtClean="0"/>
              <a:t>الوضوح التام لا تترك مجالا لخيالات القارئ ولا تفترض </a:t>
            </a:r>
            <a:r>
              <a:rPr lang="ar-SA" sz="1600" b="1" dirty="0" err="1" smtClean="0"/>
              <a:t>به</a:t>
            </a:r>
            <a:r>
              <a:rPr lang="ar-SA" sz="1600" b="1" dirty="0" smtClean="0"/>
              <a:t> أنه يعرف ما تعتبره بديهيا. مثال: اختصار</a:t>
            </a:r>
            <a:r>
              <a:rPr lang="en-US" sz="1600" b="1" dirty="0" smtClean="0"/>
              <a:t>CS</a:t>
            </a:r>
            <a:r>
              <a:rPr lang="ar-SA" sz="1600" b="1" dirty="0" smtClean="0"/>
              <a:t> والذي تعني </a:t>
            </a:r>
            <a:r>
              <a:rPr lang="ar-SA" sz="1600" b="1" dirty="0" err="1" smtClean="0"/>
              <a:t>به</a:t>
            </a:r>
            <a:r>
              <a:rPr lang="ar-SA" sz="1600" b="1" dirty="0" smtClean="0"/>
              <a:t> (</a:t>
            </a:r>
            <a:r>
              <a:rPr lang="en-US" sz="1600" b="1" dirty="0" smtClean="0"/>
              <a:t>Computer Science</a:t>
            </a:r>
            <a:r>
              <a:rPr lang="ar-SA" sz="1600" b="1" dirty="0" smtClean="0"/>
              <a:t>). </a:t>
            </a:r>
            <a:br>
              <a:rPr lang="ar-SA" sz="1600" b="1" dirty="0" smtClean="0"/>
            </a:br>
            <a:r>
              <a:rPr lang="ar-SA" sz="1600" b="1" dirty="0" smtClean="0"/>
              <a:t>تجنب الأخطاء الإملائية </a:t>
            </a:r>
            <a:r>
              <a:rPr lang="ar-SA" sz="1600" b="1" dirty="0" err="1" smtClean="0"/>
              <a:t>والقواعدية</a:t>
            </a:r>
            <a:r>
              <a:rPr lang="ar-SA" sz="1600" b="1" dirty="0" smtClean="0"/>
              <a:t>، لأن مقدار إتقانك للغة يعكس مدى ثقافتك.</a:t>
            </a:r>
            <a:br>
              <a:rPr lang="ar-SA" sz="1600" b="1" dirty="0" smtClean="0"/>
            </a:br>
            <a:r>
              <a:rPr lang="ar-SA" sz="1600" b="1" dirty="0" smtClean="0"/>
              <a:t>سجل عنوانا في البريد الإلكتروني (</a:t>
            </a:r>
            <a:r>
              <a:rPr lang="ar-SA" sz="1600" b="1" dirty="0" err="1" smtClean="0"/>
              <a:t>الإيميل</a:t>
            </a:r>
            <a:r>
              <a:rPr lang="ar-SA" sz="1600" b="1" dirty="0" smtClean="0"/>
              <a:t>): فبعض أرباب العمل يفضلون الاتصال بك عن طريق </a:t>
            </a:r>
            <a:r>
              <a:rPr lang="ar-SA" sz="1600" b="1" dirty="0" err="1" smtClean="0"/>
              <a:t>الإيميل</a:t>
            </a:r>
            <a:r>
              <a:rPr lang="ar-SA" sz="1600" b="1" dirty="0" smtClean="0"/>
              <a:t>. فإذا كنت لا تملك عنوانا، فإن حصولك على عنوان بريد إلكتروني لا يكلفك شيئا . </a:t>
            </a:r>
            <a:br>
              <a:rPr lang="ar-SA" sz="1600" b="1" dirty="0" smtClean="0"/>
            </a:br>
            <a:r>
              <a:rPr lang="ar-SA" sz="1600" b="1" dirty="0" smtClean="0"/>
              <a:t>استخدم أسلوب النقاط: فأرباب العمل لا يحبون رؤية السير الذاتية التي تكتب في شكل فقرات. واستعمل أسلوب النقاط لأنه يسهل عملية القراءة . </a:t>
            </a:r>
            <a:br>
              <a:rPr lang="ar-SA" sz="1600" b="1" dirty="0" smtClean="0"/>
            </a:br>
            <a:r>
              <a:rPr lang="ar-SA" sz="1600" b="1" dirty="0" smtClean="0"/>
              <a:t>قدم المختصر المفيد: فالعديد من أصحاب العمل لن ينظروا بعين الاعتبار لأي سيرة تزيد صفحاتها على صفحة واحدة. وتذكر أن مدراء التوظيف يستلمون المئات بل والآلاف من الطلبات </a:t>
            </a:r>
            <a:br>
              <a:rPr lang="ar-SA" sz="1600" b="1" dirty="0" smtClean="0"/>
            </a:br>
            <a:r>
              <a:rPr lang="ar-SA" sz="1600" b="1" dirty="0" smtClean="0"/>
              <a:t>دقق في معلومات كيفية الاتصال بك افحص وراجع معلومات الاتصال بك، وأضف رقم هاتفك المحمول إن وجد. </a:t>
            </a:r>
            <a:br>
              <a:rPr lang="ar-SA" sz="1600" b="1" dirty="0" smtClean="0"/>
            </a:br>
            <a:r>
              <a:rPr lang="ar-SA" sz="1600" b="1" dirty="0" smtClean="0"/>
              <a:t>استخدم ورقا جيدا أبيض اللون وابتعد عن الألوان، وحجم الورق يكون .</a:t>
            </a:r>
            <a:r>
              <a:rPr lang="en-US" sz="1600" b="1" dirty="0" smtClean="0"/>
              <a:t>A4</a:t>
            </a:r>
            <a:r>
              <a:rPr lang="ar-SA" sz="1600" b="1" dirty="0" smtClean="0"/>
              <a:t/>
            </a:r>
            <a:br>
              <a:rPr lang="ar-SA" sz="1600" b="1" dirty="0" smtClean="0"/>
            </a:br>
            <a:r>
              <a:rPr lang="ar-SA" sz="1600" b="1" dirty="0" smtClean="0"/>
              <a:t>لا تضع صورتك الشخصية على السيرة الذاتية.</a:t>
            </a:r>
            <a:br>
              <a:rPr lang="ar-SA" sz="1600" b="1" dirty="0" smtClean="0"/>
            </a:br>
            <a:r>
              <a:rPr lang="ar-SA" sz="1600" b="1" dirty="0" smtClean="0"/>
              <a:t>النظافة. </a:t>
            </a:r>
            <a:br>
              <a:rPr lang="ar-SA" sz="1600" b="1" dirty="0" smtClean="0"/>
            </a:br>
            <a:r>
              <a:rPr lang="ar-SA" sz="1400" dirty="0" smtClean="0"/>
              <a:t/>
            </a:r>
            <a:br>
              <a:rPr lang="ar-SA" sz="1400" dirty="0" smtClean="0"/>
            </a:br>
            <a:endParaRPr lang="ar-SA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مخطط انسيابي: معالجة متعاقبة 1"/>
          <p:cNvSpPr>
            <a:spLocks noChangeArrowheads="1"/>
          </p:cNvSpPr>
          <p:nvPr/>
        </p:nvSpPr>
        <p:spPr bwMode="auto">
          <a:xfrm>
            <a:off x="3071802" y="428604"/>
            <a:ext cx="2847975" cy="1019175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السيرة الذاتية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ar-SA" sz="3600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السيرة الذاتية</a:t>
            </a:r>
            <a:endParaRPr kumimoji="0" lang="ar-S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رابط مستقيم 2"/>
          <p:cNvSpPr>
            <a:spLocks noChangeShapeType="1"/>
          </p:cNvSpPr>
          <p:nvPr/>
        </p:nvSpPr>
        <p:spPr bwMode="auto">
          <a:xfrm>
            <a:off x="5137139" y="1866879"/>
            <a:ext cx="11366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029" name="رابط مستقيم 3"/>
          <p:cNvSpPr>
            <a:spLocks noChangeShapeType="1"/>
          </p:cNvSpPr>
          <p:nvPr/>
        </p:nvSpPr>
        <p:spPr bwMode="auto">
          <a:xfrm flipH="1">
            <a:off x="2851139" y="1879579"/>
            <a:ext cx="10969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cxnSp>
        <p:nvCxnSpPr>
          <p:cNvPr id="1030" name="رابط كسهم مستقيم 4"/>
          <p:cNvCxnSpPr>
            <a:cxnSpLocks noChangeShapeType="1"/>
          </p:cNvCxnSpPr>
          <p:nvPr/>
        </p:nvCxnSpPr>
        <p:spPr bwMode="auto">
          <a:xfrm>
            <a:off x="6273789" y="1879579"/>
            <a:ext cx="0" cy="2746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031" name="رابط كسهم مستقيم 5"/>
          <p:cNvCxnSpPr>
            <a:cxnSpLocks noChangeShapeType="1"/>
          </p:cNvCxnSpPr>
          <p:nvPr/>
        </p:nvCxnSpPr>
        <p:spPr bwMode="auto">
          <a:xfrm>
            <a:off x="2851139" y="1879579"/>
            <a:ext cx="0" cy="2746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1032" name="مخطط انسيابي: معالجة متعاقبة 6"/>
          <p:cNvSpPr>
            <a:spLocks noChangeArrowheads="1"/>
          </p:cNvSpPr>
          <p:nvPr/>
        </p:nvSpPr>
        <p:spPr bwMode="auto">
          <a:xfrm>
            <a:off x="5397489" y="2441554"/>
            <a:ext cx="1673225" cy="679450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ورقية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مخطط انسيابي: معالجة متعاقبة 7"/>
          <p:cNvSpPr>
            <a:spLocks noChangeArrowheads="1"/>
          </p:cNvSpPr>
          <p:nvPr/>
        </p:nvSpPr>
        <p:spPr bwMode="auto">
          <a:xfrm>
            <a:off x="1779577" y="2427267"/>
            <a:ext cx="1736725" cy="679450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إلكترونية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4" name="رابط كسهم مستقيم 8"/>
          <p:cNvCxnSpPr>
            <a:cxnSpLocks noChangeShapeType="1"/>
          </p:cNvCxnSpPr>
          <p:nvPr/>
        </p:nvCxnSpPr>
        <p:spPr bwMode="auto">
          <a:xfrm>
            <a:off x="6546839" y="3186092"/>
            <a:ext cx="234950" cy="260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035" name="رابط كسهم مستقيم 9"/>
          <p:cNvCxnSpPr>
            <a:cxnSpLocks noChangeShapeType="1"/>
          </p:cNvCxnSpPr>
          <p:nvPr/>
        </p:nvCxnSpPr>
        <p:spPr bwMode="auto">
          <a:xfrm flipH="1">
            <a:off x="5397489" y="3186092"/>
            <a:ext cx="169863" cy="260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1036" name="مخطط انسيابي: معالجة متعاقبة 10"/>
          <p:cNvSpPr>
            <a:spLocks noChangeArrowheads="1"/>
          </p:cNvSpPr>
          <p:nvPr/>
        </p:nvSpPr>
        <p:spPr bwMode="auto">
          <a:xfrm>
            <a:off x="6273789" y="3917929"/>
            <a:ext cx="1371600" cy="665163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بعدة لغات مختلفة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مخطط انسيابي: معالجة متعاقبة 11"/>
          <p:cNvSpPr>
            <a:spLocks noChangeArrowheads="1"/>
          </p:cNvSpPr>
          <p:nvPr/>
        </p:nvSpPr>
        <p:spPr bwMode="auto">
          <a:xfrm>
            <a:off x="4378314" y="3917929"/>
            <a:ext cx="1633538" cy="665163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طرق متنوعة في تسليمها لجهات العمل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8" name="رابط كسهم مستقيم 12"/>
          <p:cNvCxnSpPr>
            <a:cxnSpLocks noChangeShapeType="1"/>
          </p:cNvCxnSpPr>
          <p:nvPr/>
        </p:nvCxnSpPr>
        <p:spPr bwMode="auto">
          <a:xfrm>
            <a:off x="6156314" y="3119417"/>
            <a:ext cx="0" cy="18954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1039" name="مخطط انسيابي: معالجة متعاقبة 13"/>
          <p:cNvSpPr>
            <a:spLocks noChangeArrowheads="1"/>
          </p:cNvSpPr>
          <p:nvPr/>
        </p:nvSpPr>
        <p:spPr bwMode="auto">
          <a:xfrm>
            <a:off x="5254614" y="5497492"/>
            <a:ext cx="1931988" cy="719137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خطوة مهمة في رحلة البحث عن الوظيفة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0" name="رابط كسهم مستقيم 14"/>
          <p:cNvCxnSpPr>
            <a:cxnSpLocks noChangeShapeType="1"/>
          </p:cNvCxnSpPr>
          <p:nvPr/>
        </p:nvCxnSpPr>
        <p:spPr bwMode="auto">
          <a:xfrm>
            <a:off x="3203564" y="3159104"/>
            <a:ext cx="209550" cy="2619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041" name="رابط كسهم مستقيم 15"/>
          <p:cNvCxnSpPr>
            <a:cxnSpLocks noChangeShapeType="1"/>
          </p:cNvCxnSpPr>
          <p:nvPr/>
        </p:nvCxnSpPr>
        <p:spPr bwMode="auto">
          <a:xfrm flipH="1">
            <a:off x="1962139" y="3159104"/>
            <a:ext cx="169863" cy="2619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1042" name="مخطط انسيابي: معالجة متعاقبة 16"/>
          <p:cNvSpPr>
            <a:spLocks noChangeArrowheads="1"/>
          </p:cNvSpPr>
          <p:nvPr/>
        </p:nvSpPr>
        <p:spPr bwMode="auto">
          <a:xfrm>
            <a:off x="2654289" y="3917929"/>
            <a:ext cx="1476375" cy="730250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بعدة لغات تتوافق مع جهات العمل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مخطط انسيابي: معالجة متعاقبة 17"/>
          <p:cNvSpPr>
            <a:spLocks noChangeArrowheads="1"/>
          </p:cNvSpPr>
          <p:nvPr/>
        </p:nvSpPr>
        <p:spPr bwMode="auto">
          <a:xfrm>
            <a:off x="735002" y="3917929"/>
            <a:ext cx="1671637" cy="730250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قدرة الفرد في التعامل مع الحاسوب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4" name="رابط كسهم مستقيم 18"/>
          <p:cNvCxnSpPr>
            <a:cxnSpLocks noChangeShapeType="1"/>
          </p:cNvCxnSpPr>
          <p:nvPr/>
        </p:nvCxnSpPr>
        <p:spPr bwMode="auto">
          <a:xfrm>
            <a:off x="2576502" y="3106717"/>
            <a:ext cx="0" cy="1908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1045" name="مخطط انسيابي: معالجة متعاقبة 19"/>
          <p:cNvSpPr>
            <a:spLocks noChangeArrowheads="1"/>
          </p:cNvSpPr>
          <p:nvPr/>
        </p:nvSpPr>
        <p:spPr bwMode="auto">
          <a:xfrm>
            <a:off x="1584314" y="5589567"/>
            <a:ext cx="1933575" cy="782637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خطوة مهمة في رحلة البحث عن وظيفة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59598"/>
            <a:ext cx="4286248" cy="3298402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57224" y="214290"/>
            <a:ext cx="7572428" cy="49552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/>
              <a:t>عناصر السيرة الذاتية </a:t>
            </a:r>
            <a:r>
              <a:rPr lang="ar-SA" dirty="0" smtClean="0"/>
              <a:t>:</a:t>
            </a:r>
            <a:endParaRPr lang="en-US" dirty="0" smtClean="0"/>
          </a:p>
          <a:p>
            <a:pPr algn="ctr"/>
            <a:r>
              <a:rPr lang="ar-SA" dirty="0" smtClean="0"/>
              <a:t>تتكون السيرة الذاتية من العديد من العناصر التي تبرز من خلالها شخصيتك </a:t>
            </a:r>
            <a:r>
              <a:rPr lang="ar-SA" dirty="0" err="1" smtClean="0"/>
              <a:t>و</a:t>
            </a:r>
            <a:r>
              <a:rPr lang="ar-SA" dirty="0" smtClean="0"/>
              <a:t> مؤهلاتك </a:t>
            </a:r>
            <a:r>
              <a:rPr lang="ar-SA" dirty="0" err="1" smtClean="0"/>
              <a:t>و</a:t>
            </a:r>
            <a:r>
              <a:rPr lang="ar-SA" dirty="0" smtClean="0"/>
              <a:t> خبراتك في مجال الوظيفة المتاحة ( الشاغرة ), ولا يوجد نمط أو نموذج موحد لكتابة السيرة الذاتية.</a:t>
            </a:r>
          </a:p>
          <a:p>
            <a:pPr algn="ctr"/>
            <a:endParaRPr lang="en-US" dirty="0" smtClean="0"/>
          </a:p>
          <a:p>
            <a:pPr algn="ctr"/>
            <a:r>
              <a:rPr lang="ar-SA" dirty="0" smtClean="0"/>
              <a:t>هناك نوعان من السيرة الذاتية :</a:t>
            </a:r>
            <a:endParaRPr lang="en-US" dirty="0" smtClean="0"/>
          </a:p>
          <a:p>
            <a:pPr algn="ctr"/>
            <a:r>
              <a:rPr lang="ar-SA" dirty="0" smtClean="0"/>
              <a:t>1-السيرة الذاتية الورقية.</a:t>
            </a:r>
            <a:endParaRPr lang="en-US" dirty="0" smtClean="0"/>
          </a:p>
          <a:p>
            <a:pPr algn="ctr"/>
            <a:r>
              <a:rPr lang="ar-SA" dirty="0" smtClean="0"/>
              <a:t>  2-  السيرة الذاتية الإلكترونية.</a:t>
            </a:r>
          </a:p>
          <a:p>
            <a:pPr algn="ctr"/>
            <a:endParaRPr lang="en-US" dirty="0" smtClean="0"/>
          </a:p>
          <a:p>
            <a:pPr lvl="0" algn="ctr"/>
            <a:r>
              <a:rPr lang="ar-SA" dirty="0" smtClean="0"/>
              <a:t>السيرة الذاتية الورقية :-</a:t>
            </a:r>
            <a:endParaRPr lang="en-US" dirty="0" smtClean="0"/>
          </a:p>
          <a:p>
            <a:pPr algn="ctr"/>
            <a:r>
              <a:rPr lang="ar-SA" dirty="0" smtClean="0"/>
              <a:t>و يتم كتابتها بخط اليد, أو نسخها </a:t>
            </a:r>
            <a:r>
              <a:rPr lang="ar-SA" dirty="0" err="1" smtClean="0"/>
              <a:t>و</a:t>
            </a:r>
            <a:r>
              <a:rPr lang="ar-SA" dirty="0" smtClean="0"/>
              <a:t> طباعتها من خلال الحاسب الآلي </a:t>
            </a:r>
            <a:r>
              <a:rPr lang="ar-SA" dirty="0" err="1" smtClean="0"/>
              <a:t>و</a:t>
            </a:r>
            <a:r>
              <a:rPr lang="ar-SA" dirty="0" smtClean="0"/>
              <a:t> ترسل إلى الجهة المطلوبة في صورة أوراق.</a:t>
            </a:r>
            <a:endParaRPr lang="en-US" dirty="0" smtClean="0"/>
          </a:p>
          <a:p>
            <a:pPr algn="ctr"/>
            <a:r>
              <a:rPr lang="ar-SA" dirty="0" smtClean="0"/>
              <a:t>و تتكون هذه السيرة الذاتية من عدة عناصر مهمة مثل :</a:t>
            </a:r>
            <a:endParaRPr lang="en-US" dirty="0" smtClean="0"/>
          </a:p>
          <a:p>
            <a:pPr algn="ctr"/>
            <a:r>
              <a:rPr lang="ar-SA" dirty="0" smtClean="0"/>
              <a:t> *الاسم      *تاريخ الميلاد     *الحالة الاجتماعية التخصص </a:t>
            </a:r>
            <a:endParaRPr lang="en-US" dirty="0" smtClean="0"/>
          </a:p>
          <a:p>
            <a:pPr algn="ctr"/>
            <a:r>
              <a:rPr lang="ar-SA" dirty="0" smtClean="0"/>
              <a:t>  * المؤهلات الحاصل عليها     *الخبرات في مجال التخصص </a:t>
            </a:r>
            <a:endParaRPr lang="en-US" dirty="0" smtClean="0"/>
          </a:p>
          <a:p>
            <a:pPr algn="ctr"/>
            <a:r>
              <a:rPr lang="ar-SA" dirty="0" smtClean="0"/>
              <a:t>  * الدورات التدريبية    * الهوايات    * بعض الأشخاص الذين يمكن الاسترشاد بهم في حالة ما     *العنوان البريدي     *التليفون      *البريد الإلكتروني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g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0"/>
            <a:ext cx="531375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سيرة الذاتية ص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0232" y="0"/>
            <a:ext cx="4848301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cv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7922" y="0"/>
            <a:ext cx="5488156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ayout>
  <Type>YesNo</Type>
  <ChoicesCount>2</ChoicesCount>
  <Orientation>Right</Orientation>
</Layout>
</file>

<file path=customXml/item2.xml><?xml version="1.0" encoding="utf-8"?>
<Layout>
  <Type>YesNo</Type>
  <ChoicesCount>2</ChoicesCount>
  <Orientation>Right</Orientation>
</Layout>
</file>

<file path=customXml/item3.xml><?xml version="1.0" encoding="utf-8"?>
<Layout>
  <Type>YesNo</Type>
  <ChoicesCount>2</ChoicesCount>
  <Orientation>Right</Orientation>
</Layout>
</file>

<file path=customXml/item4.xml><?xml version="1.0" encoding="utf-8"?>
<Layout>
  <Type>YesNo</Type>
  <ChoicesCount>2</ChoicesCount>
  <Orientation>Right</Orientation>
</Layout>
</file>

<file path=customXml/item5.xml><?xml version="1.0" encoding="utf-8"?>
<Layout>
  <Type>MultipleChoice</Type>
  <ChoicesCount>3</ChoicesCount>
  <Orientation>Right</Orientation>
</Layout>
</file>

<file path=customXml/itemProps1.xml><?xml version="1.0" encoding="utf-8"?>
<ds:datastoreItem xmlns:ds="http://schemas.openxmlformats.org/officeDocument/2006/customXml" ds:itemID="{1A7E4CD0-F16E-458A-8D0B-90C33515DAEB}">
  <ds:schemaRefs/>
</ds:datastoreItem>
</file>

<file path=customXml/itemProps2.xml><?xml version="1.0" encoding="utf-8"?>
<ds:datastoreItem xmlns:ds="http://schemas.openxmlformats.org/officeDocument/2006/customXml" ds:itemID="{6807FF17-42BC-461A-BE7D-533E57614B93}">
  <ds:schemaRefs/>
</ds:datastoreItem>
</file>

<file path=customXml/itemProps3.xml><?xml version="1.0" encoding="utf-8"?>
<ds:datastoreItem xmlns:ds="http://schemas.openxmlformats.org/officeDocument/2006/customXml" ds:itemID="{D81BC27F-E1D6-46E0-9EFD-AB994D029890}">
  <ds:schemaRefs/>
</ds:datastoreItem>
</file>

<file path=customXml/itemProps4.xml><?xml version="1.0" encoding="utf-8"?>
<ds:datastoreItem xmlns:ds="http://schemas.openxmlformats.org/officeDocument/2006/customXml" ds:itemID="{65CE51A2-8ABD-4BB8-839D-F6F68A28BF00}">
  <ds:schemaRefs/>
</ds:datastoreItem>
</file>

<file path=customXml/itemProps5.xml><?xml version="1.0" encoding="utf-8"?>
<ds:datastoreItem xmlns:ds="http://schemas.openxmlformats.org/officeDocument/2006/customXml" ds:itemID="{9A719D7E-9395-44EF-B761-6D310D69950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533</Words>
  <Application>Microsoft Office PowerPoint</Application>
  <PresentationFormat>عرض على الشاشة (3:4)‏</PresentationFormat>
  <Paragraphs>64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ABS</dc:creator>
  <cp:lastModifiedBy>SanamIT</cp:lastModifiedBy>
  <cp:revision>11</cp:revision>
  <dcterms:created xsi:type="dcterms:W3CDTF">2014-04-04T15:40:36Z</dcterms:created>
  <dcterms:modified xsi:type="dcterms:W3CDTF">2015-02-07T09:54:33Z</dcterms:modified>
</cp:coreProperties>
</file>